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5" r:id="rId1"/>
  </p:sldMasterIdLst>
  <p:handoutMasterIdLst>
    <p:handoutMasterId r:id="rId2"/>
  </p:handoutMasterIdLst>
  <p:sldIdLst>
    <p:sldId id="271" r:id="rId3"/>
    <p:sldId id="260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78" r:id="rId14"/>
    <p:sldId id="296" r:id="rId15"/>
    <p:sldId id="302" r:id="rId16"/>
    <p:sldId id="303" r:id="rId17"/>
    <p:sldId id="305" r:id="rId18"/>
    <p:sldId id="299" r:id="rId19"/>
    <p:sldId id="306" r:id="rId20"/>
    <p:sldId id="30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7082" autoAdjust="0"/>
    <p:restoredTop sz="96774"/>
  </p:normalViewPr>
  <p:slideViewPr>
    <p:cSldViewPr snapToGrid="0">
      <p:cViewPr varScale="1">
        <p:scale>
          <a:sx n="100" d="100"/>
          <a:sy n="100" d="100"/>
        </p:scale>
        <p:origin x="1212" y="200"/>
      </p:cViewPr>
      <p:guideLst>
        <p:guide orient="horz" pos="2154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772" y="28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handoutMaster" Target="handoutMasters/handout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F52D9E1-4C8F-40AF-A670-B7CE4DE36E25}" type="datetime1">
              <a:rPr lang="ko-KR" altLang="en-US"/>
              <a:pPr lvl="0">
                <a:defRPr/>
              </a:pPr>
              <a:t>2024-04-30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FCE2C6A-89D1-46B2-B003-E05D83B5042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8EB25-E286-438C-1421-A110DC8C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741408-E947-E1E6-4050-238E230F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56D15-F7AE-CF63-3116-A9B66372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3F072-99F6-428E-2705-D4662013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02CD-BB7F-0EA1-2A92-C3F9392B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01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4FCE0-AB1B-6A8C-EA60-683080EE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38FEE8-2106-F9AF-5BDF-5422797F2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F2474D-C995-E580-80CB-90DD3F6C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F59263-87B8-2F19-8A62-550D6FD3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6E237-6083-4DBF-06CB-882458C7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778F2-CF74-D0F2-70FB-200CDF6D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20EB1-1FF2-665C-573E-2747A778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D2C28E-02C8-A686-F12F-B03A6F8C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176C8-47EB-026D-5448-E405A1F5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69171-EE02-9F55-3974-512FEAC7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DA098-9B81-2F70-627F-AD0CF23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3C316D-1BF4-A41C-EBF5-DD802824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C1B56-13EB-30F0-ADD2-5E803539D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6D6D-0050-E804-FD67-8FE3411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A7BDA-645E-D0E5-049E-8905CC6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57EB9-7159-CDE3-53D1-842BF8C1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1E5C7-84F4-F0F8-2951-F9AE3B4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389E8-1842-3E2C-E6D6-12FACFB9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83328-87F6-7C07-34E9-6B4A49FA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59F6F-F05A-EE61-3B00-FE82323A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5F739-5BC1-ACCC-3C9B-DD73A28C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15D84-7CE6-A0F2-0667-EA57BC1A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F5A78-3A12-277A-3B43-8E01B7F9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039BD-DD18-4C38-B2A6-A02B17E6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B4C60-31DF-3484-1F73-19569065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F9395-0DE1-03D3-B512-1CE8F98C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BA161-38CA-38CC-C357-24AD1179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A4A82-8F0A-EE4A-817C-91D26F8D6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0A65B-CA04-4AE1-F03D-674E6918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69A26-C9A9-13FB-875D-7B1BC945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B5187-8852-69F8-ABD5-3577201D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B0464-ABC1-C45F-9EA0-DB144509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9D0E9-13D2-74D3-E665-5F991C3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26A17-35F7-99D9-7366-FAB0FF97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6BE31-FFDA-2967-379C-DDA2A9A89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19151-F5B5-D720-CD42-1CE167948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8644F0-EE76-25AC-2A73-9320DBC97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37B10A-CBE2-B609-9C9C-86A55497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7CC141-4A2B-0C15-F49E-0F79740C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278A82-8291-42D8-B73F-D9718EC8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CE1E1-3B1B-3D06-2E24-7C8EBA3A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AAF925-6A01-E805-01C1-FC78390E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0ADF6-EEE8-92C0-3CF6-F4EB3D5B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42ABBB-90BB-0811-6DCC-6BCCB495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94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0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5F8B4-FA61-C5A4-6E1F-4E42091C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5B68-CAE9-59CF-5324-85F6082C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B5C652-671D-AC53-8BEB-0C3C4321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6E39F-5AB2-1E56-0DC1-B87E6EC7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9DBDF-B085-A51E-B9A7-310E65BE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A9306-8403-D7F0-1F8E-531334FF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034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455501-8D4C-C454-7554-BBCD90CF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82C2C-5145-E9BF-E4DC-8FCE36A8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905A9-9F08-C368-5AEE-782CD014C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8194-196C-4BEC-8F2E-7F6F76550B3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13B54-3333-3C70-7D9F-2FD2E8D9C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40ACF-B050-E361-5CE3-AA35524CC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jpeg"  /><Relationship Id="rId3" Type="http://schemas.openxmlformats.org/officeDocument/2006/relationships/image" Target="../media/image5.jpeg"  /><Relationship Id="rId4" Type="http://schemas.openxmlformats.org/officeDocument/2006/relationships/image" Target="../media/image6.jpeg"  /><Relationship Id="rId5" Type="http://schemas.openxmlformats.org/officeDocument/2006/relationships/image" Target="../media/image7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jpeg"  /><Relationship Id="rId3" Type="http://schemas.openxmlformats.org/officeDocument/2006/relationships/image" Target="../media/image9.jpeg"  /><Relationship Id="rId4" Type="http://schemas.openxmlformats.org/officeDocument/2006/relationships/image" Target="../media/image10.jpeg"  /><Relationship Id="rId5" Type="http://schemas.openxmlformats.org/officeDocument/2006/relationships/image" Target="../media/image11.jpeg"  /><Relationship Id="rId6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수평선B"/>
              <a:ea typeface="HY수평선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0065" y="1914505"/>
            <a:ext cx="9691869" cy="28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303464" algn="l"/>
              </a:tabLst>
              <a:defRPr/>
            </a:pPr>
            <a:r>
              <a:rPr lang="en-US" altLang="ko-KR" sz="8000" b="1">
                <a:solidFill>
                  <a:schemeClr val="bg1"/>
                </a:solidFill>
                <a:latin typeface="HY수평선B"/>
                <a:ea typeface="HY수평선B"/>
              </a:rPr>
              <a:t>KICK OFF</a:t>
            </a:r>
            <a:r>
              <a:rPr lang="en-US" altLang="ko-KR" sz="10000" b="1">
                <a:solidFill>
                  <a:schemeClr val="bg1"/>
                </a:solidFill>
                <a:latin typeface="HY수평선B"/>
                <a:ea typeface="HY수평선B"/>
              </a:rPr>
              <a:t> </a:t>
            </a:r>
            <a:br>
              <a:rPr lang="en-US" altLang="ko-KR" sz="10000" b="1">
                <a:solidFill>
                  <a:schemeClr val="bg1"/>
                </a:solidFill>
                <a:latin typeface="HY수평선B"/>
                <a:ea typeface="HY수평선B"/>
              </a:rPr>
            </a:br>
            <a:r>
              <a:rPr lang="en-US" altLang="ko-KR" sz="8000" b="1">
                <a:solidFill>
                  <a:schemeClr val="bg1"/>
                </a:solidFill>
                <a:latin typeface="HY수평선B"/>
                <a:ea typeface="HY수평선B"/>
              </a:rPr>
              <a:t>N / A</a:t>
            </a:r>
            <a:endParaRPr lang="en-US" altLang="ko-KR" sz="8000" b="1">
              <a:solidFill>
                <a:schemeClr val="bg1"/>
              </a:solidFill>
              <a:latin typeface="HY수평선B"/>
              <a:ea typeface="HY수평선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0202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88542" y="691375"/>
            <a:ext cx="3814915" cy="43266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13885" y="4771533"/>
            <a:ext cx="3773805" cy="9987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000" b="1">
                <a:solidFill>
                  <a:schemeClr val="bg1"/>
                </a:solidFill>
                <a:latin typeface="한컴 쿨재즈 B"/>
                <a:ea typeface="한컴 쿨재즈 B"/>
              </a:rPr>
              <a:t>03.</a:t>
            </a:r>
            <a:r>
              <a:rPr lang="ko-KR" altLang="en-US" sz="6000" b="1">
                <a:solidFill>
                  <a:schemeClr val="bg1"/>
                </a:solidFill>
                <a:latin typeface="한컴 쿨재즈 B"/>
                <a:ea typeface="한컴 쿨재즈 B"/>
              </a:rPr>
              <a:t> </a:t>
            </a:r>
            <a:r>
              <a:rPr lang="en-US" altLang="ko-KR" sz="6000" b="1">
                <a:solidFill>
                  <a:schemeClr val="bg1"/>
                </a:solidFill>
                <a:latin typeface="한컴 쿨재즈 B"/>
                <a:ea typeface="한컴 쿨재즈 B"/>
              </a:rPr>
              <a:t>PRACTICE</a:t>
            </a:r>
            <a:endParaRPr lang="en-US" altLang="ko-KR" sz="6000" b="1">
              <a:solidFill>
                <a:schemeClr val="bg1"/>
              </a:solidFill>
              <a:latin typeface="한컴 쿨재즈 B"/>
              <a:ea typeface="한컴 쿨재즈 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19968" y="805028"/>
          <a:ext cx="10952055" cy="4743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370"/>
                <a:gridCol w="1046965"/>
                <a:gridCol w="1046965"/>
                <a:gridCol w="1046965"/>
                <a:gridCol w="1046965"/>
                <a:gridCol w="1046965"/>
                <a:gridCol w="1046965"/>
                <a:gridCol w="1046965"/>
                <a:gridCol w="1046965"/>
                <a:gridCol w="1046965"/>
              </a:tblGrid>
              <a:tr h="441258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HY바다L"/>
                          <a:ea typeface="HY바다L"/>
                        </a:rPr>
                        <a:t>월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HY바다L"/>
                          <a:ea typeface="HY바다L"/>
                        </a:rPr>
                        <a:t>/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HY바다L"/>
                          <a:ea typeface="HY바다L"/>
                        </a:rPr>
                        <a:t>주차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HY바다L"/>
                          <a:ea typeface="HY바다L"/>
                        </a:rPr>
                        <a:t>5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HY바다L"/>
                          <a:ea typeface="HY바다L"/>
                        </a:rPr>
                        <a:t>월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HY바다L"/>
                          <a:ea typeface="HY바다L"/>
                        </a:rPr>
                        <a:t>1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HY바다L"/>
                          <a:ea typeface="HY바다L"/>
                        </a:rPr>
                        <a:t>주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HY바다L"/>
                          <a:ea typeface="HY바다L"/>
                        </a:rPr>
                        <a:t>2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HY바다L"/>
                          <a:ea typeface="HY바다L"/>
                        </a:rPr>
                        <a:t>주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HY바다L"/>
                          <a:ea typeface="HY바다L"/>
                        </a:rPr>
                        <a:t>3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HY바다L"/>
                          <a:ea typeface="HY바다L"/>
                        </a:rPr>
                        <a:t>주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HY바다L"/>
                          <a:ea typeface="HY바다L"/>
                        </a:rPr>
                        <a:t>4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HY바다L"/>
                          <a:ea typeface="HY바다L"/>
                        </a:rPr>
                        <a:t>주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HY바다L"/>
                          <a:ea typeface="HY바다L"/>
                        </a:rPr>
                        <a:t>6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HY바다L"/>
                          <a:ea typeface="HY바다L"/>
                        </a:rPr>
                        <a:t>월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HY바다L"/>
                          <a:ea typeface="HY바다L"/>
                        </a:rPr>
                        <a:t>1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HY바다L"/>
                          <a:ea typeface="HY바다L"/>
                        </a:rPr>
                        <a:t>주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HY바다L"/>
                          <a:ea typeface="HY바다L"/>
                        </a:rPr>
                        <a:t>2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HY바다L"/>
                          <a:ea typeface="HY바다L"/>
                        </a:rPr>
                        <a:t>주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HY바다L"/>
                          <a:ea typeface="HY바다L"/>
                        </a:rPr>
                        <a:t>3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HY바다L"/>
                          <a:ea typeface="HY바다L"/>
                        </a:rPr>
                        <a:t>주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HY바다L"/>
                          <a:ea typeface="HY바다L"/>
                        </a:rPr>
                        <a:t>4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HY바다L"/>
                          <a:ea typeface="HY바다L"/>
                        </a:rPr>
                        <a:t>주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HY바다L"/>
                          <a:ea typeface="HY바다L"/>
                        </a:rPr>
                        <a:t>7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HY바다L"/>
                          <a:ea typeface="HY바다L"/>
                        </a:rPr>
                        <a:t>월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HY바다L"/>
                          <a:ea typeface="HY바다L"/>
                        </a:rPr>
                        <a:t>/1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498354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바다L"/>
                          <a:ea typeface="HY바다L"/>
                        </a:rPr>
                        <a:t>MainActivity</a:t>
                      </a:r>
                      <a:endParaRPr lang="en-US" altLang="ko-KR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498354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바다L"/>
                          <a:ea typeface="HY바다L"/>
                        </a:rPr>
                        <a:t>논문 리뷰</a:t>
                      </a: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cc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8354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바다L"/>
                          <a:ea typeface="HY바다L"/>
                        </a:rPr>
                        <a:t>논문 피드백</a:t>
                      </a: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cc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7215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바다L"/>
                          <a:ea typeface="HY바다L"/>
                        </a:rPr>
                        <a:t>eBPF, XDP</a:t>
                      </a:r>
                      <a:endParaRPr lang="en-US" altLang="ko-KR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  <a:p>
                      <a:pPr lvl="0" algn="ctr" latinLnBrk="1"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바다L"/>
                          <a:ea typeface="HY바다L"/>
                        </a:rPr>
                        <a:t>기술 학습</a:t>
                      </a: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cc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cc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7215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바다L"/>
                          <a:ea typeface="HY바다L"/>
                        </a:rPr>
                        <a:t>DDoS</a:t>
                      </a:r>
                      <a:r>
                        <a:rPr lang="ko-KR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바다L"/>
                          <a:ea typeface="HY바다L"/>
                        </a:rPr>
                        <a:t> 종류 및 특징 심층학습</a:t>
                      </a: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cc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cc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7215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바다L"/>
                          <a:ea typeface="HY바다L"/>
                        </a:rPr>
                        <a:t>코드 개발 </a:t>
                      </a: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바다L"/>
                          <a:ea typeface="HY바다L"/>
                        </a:rPr>
                        <a:t>&amp;</a:t>
                      </a:r>
                      <a:r>
                        <a:rPr lang="ko-KR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바다L"/>
                          <a:ea typeface="HY바다L"/>
                        </a:rPr>
                        <a:t> 테스트</a:t>
                      </a: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cc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cc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cc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cc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8354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바다L"/>
                          <a:ea typeface="HY바다L"/>
                        </a:rPr>
                        <a:t>보고서 점검</a:t>
                      </a: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cc"/>
                    </a:solidFill>
                  </a:tcPr>
                </a:tc>
              </a:tr>
              <a:tr h="577215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바다L"/>
                          <a:ea typeface="HY바다L"/>
                        </a:rPr>
                        <a:t>마무리</a:t>
                      </a: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  <a:p>
                      <a:pPr lvl="0" algn="ctr" latinLnBrk="1"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바다L"/>
                          <a:ea typeface="HY바다L"/>
                        </a:rPr>
                        <a:t>write-up</a:t>
                      </a:r>
                      <a:endParaRPr lang="en-US" altLang="ko-KR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바다L"/>
                        <a:ea typeface="HY바다L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cc"/>
                    </a:solidFill>
                  </a:tcPr>
                </a:tc>
              </a:tr>
            </a:tbl>
          </a:graphicData>
        </a:graphic>
      </p:graphicFrame>
      <p:sp>
        <p:nvSpPr>
          <p:cNvPr id="29" name="TextBox 5"/>
          <p:cNvSpPr txBox="1"/>
          <p:nvPr/>
        </p:nvSpPr>
        <p:spPr>
          <a:xfrm>
            <a:off x="1246258" y="249248"/>
            <a:ext cx="1588382" cy="4632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500">
                <a:solidFill>
                  <a:schemeClr val="tx1">
                    <a:lumMod val="75000"/>
                  </a:schemeClr>
                </a:solidFill>
                <a:latin typeface="HY바다M"/>
                <a:ea typeface="HY바다M"/>
              </a:rPr>
              <a:t>주요 일정</a:t>
            </a:r>
            <a:endParaRPr lang="ko-KR" altLang="en-US" sz="2500">
              <a:solidFill>
                <a:schemeClr val="tx1">
                  <a:lumMod val="75000"/>
                </a:schemeClr>
              </a:solidFill>
              <a:latin typeface="HY바다M"/>
              <a:ea typeface="HY바다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5304000" y="809153"/>
            <a:ext cx="1584000" cy="1077984"/>
          </a:xfrm>
          <a:prstGeom prst="rect">
            <a:avLst/>
          </a:prstGeom>
          <a:solidFill>
            <a:srgbClr val="e0e0e0">
              <a:alpha val="49000"/>
            </a:srgbClr>
          </a:solidFill>
          <a:ln>
            <a:solidFill>
              <a:schemeClr val="accent4"/>
            </a:solidFill>
          </a:ln>
          <a:effectLst/>
          <a:extLst>
            <a:ext uri="49926C4B-DF97-48ae-9DD6-E73424213832">
              <hp:hncExtEffects xmlns:hp="http://schemas.haansoft.com/office/presentation/8.0">
                <hd:hncFillOverlay xmlns:hd="http://schemas.haansoft.com/office/drawingml/8.0" r:id="rId2"/>
              </hp:hncExt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dk1"/>
                </a:solidFill>
                <a:latin typeface="HY바다L"/>
                <a:ea typeface="HY바다L"/>
              </a:rPr>
              <a:t>[Project]</a:t>
            </a:r>
            <a:endParaRPr lang="en-US" altLang="ko-KR" sz="1900">
              <a:solidFill>
                <a:schemeClr val="dk1"/>
              </a:solidFill>
              <a:latin typeface="HY바다L"/>
              <a:ea typeface="HY바다L"/>
            </a:endParaRPr>
          </a:p>
          <a:p>
            <a:pPr algn="ctr">
              <a:defRPr/>
            </a:pPr>
            <a:r>
              <a:rPr lang="en-US" altLang="ko-KR" sz="1900">
                <a:solidFill>
                  <a:schemeClr val="dk1"/>
                </a:solidFill>
                <a:latin typeface="HY바다L"/>
                <a:ea typeface="HY바다L"/>
              </a:rPr>
              <a:t>Security  </a:t>
            </a:r>
            <a:endParaRPr lang="en-US" altLang="ko-KR" sz="1900">
              <a:solidFill>
                <a:schemeClr val="dk1"/>
              </a:solidFill>
              <a:latin typeface="HY바다L"/>
              <a:ea typeface="HY바다L"/>
            </a:endParaRPr>
          </a:p>
          <a:p>
            <a:pPr algn="ctr">
              <a:defRPr/>
            </a:pPr>
            <a:r>
              <a:rPr lang="en-US" altLang="ko-KR" sz="1900">
                <a:solidFill>
                  <a:schemeClr val="dk1"/>
                </a:solidFill>
                <a:latin typeface="HY바다L"/>
                <a:ea typeface="HY바다L"/>
              </a:rPr>
              <a:t>Solution</a:t>
            </a:r>
            <a:endParaRPr lang="en-US" altLang="ko-KR" sz="1900">
              <a:solidFill>
                <a:schemeClr val="dk1"/>
              </a:solidFill>
              <a:latin typeface="HY바다L"/>
              <a:ea typeface="HY바다L"/>
            </a:endParaRPr>
          </a:p>
        </p:txBody>
      </p:sp>
      <p:sp>
        <p:nvSpPr>
          <p:cNvPr id="98" name="TextBox 5"/>
          <p:cNvSpPr txBox="1"/>
          <p:nvPr/>
        </p:nvSpPr>
        <p:spPr>
          <a:xfrm>
            <a:off x="1246256" y="249248"/>
            <a:ext cx="2588509" cy="4632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500">
                <a:solidFill>
                  <a:schemeClr val="tx1">
                    <a:lumMod val="75000"/>
                  </a:schemeClr>
                </a:solidFill>
                <a:latin typeface="HY바다M"/>
                <a:ea typeface="HY바다M"/>
              </a:rPr>
              <a:t>주요 일정</a:t>
            </a:r>
            <a:r>
              <a:rPr lang="en-US" altLang="ko-KR" sz="2500">
                <a:solidFill>
                  <a:schemeClr val="tx1">
                    <a:lumMod val="75000"/>
                  </a:schemeClr>
                </a:solidFill>
                <a:latin typeface="HY바다M"/>
                <a:ea typeface="HY바다M"/>
              </a:rPr>
              <a:t> / </a:t>
            </a:r>
            <a:r>
              <a:rPr lang="ko-KR" altLang="en-US" sz="2500">
                <a:solidFill>
                  <a:schemeClr val="tx1">
                    <a:lumMod val="75000"/>
                  </a:schemeClr>
                </a:solidFill>
                <a:latin typeface="HY바다M"/>
                <a:ea typeface="HY바다M"/>
              </a:rPr>
              <a:t>구조</a:t>
            </a:r>
            <a:endParaRPr lang="ko-KR" altLang="en-US" sz="2500">
              <a:solidFill>
                <a:schemeClr val="tx1">
                  <a:lumMod val="75000"/>
                </a:schemeClr>
              </a:solidFill>
              <a:latin typeface="HY바다M"/>
              <a:ea typeface="HY바다M"/>
            </a:endParaRPr>
          </a:p>
        </p:txBody>
      </p:sp>
      <p:sp>
        <p:nvSpPr>
          <p:cNvPr id="100" name="직사각형 80"/>
          <p:cNvSpPr/>
          <p:nvPr/>
        </p:nvSpPr>
        <p:spPr>
          <a:xfrm>
            <a:off x="705211" y="2440312"/>
            <a:ext cx="1584000" cy="735679"/>
          </a:xfrm>
          <a:prstGeom prst="rect">
            <a:avLst/>
          </a:prstGeom>
          <a:solidFill>
            <a:srgbClr val="ebdef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Y바다L"/>
                <a:ea typeface="HY바다L"/>
              </a:rPr>
              <a:t>offline</a:t>
            </a:r>
            <a:endParaRPr lang="en-US" altLang="ko-KR">
              <a:solidFill>
                <a:schemeClr val="dk1"/>
              </a:solidFill>
              <a:latin typeface="HY바다L"/>
              <a:ea typeface="HY바다L"/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Y바다L"/>
                <a:ea typeface="HY바다L"/>
              </a:rPr>
              <a:t>feed-back</a:t>
            </a:r>
            <a:endParaRPr lang="en-US" altLang="ko-KR">
              <a:solidFill>
                <a:schemeClr val="dk1"/>
              </a:solidFill>
              <a:latin typeface="HY바다L"/>
              <a:ea typeface="HY바다L"/>
            </a:endParaRPr>
          </a:p>
        </p:txBody>
      </p:sp>
      <p:sp>
        <p:nvSpPr>
          <p:cNvPr id="101" name="직사각형 80"/>
          <p:cNvSpPr/>
          <p:nvPr/>
        </p:nvSpPr>
        <p:spPr>
          <a:xfrm>
            <a:off x="3000736" y="2429002"/>
            <a:ext cx="1584000" cy="735679"/>
          </a:xfrm>
          <a:prstGeom prst="rect">
            <a:avLst/>
          </a:prstGeom>
          <a:solidFill>
            <a:srgbClr val="dfe6f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Y바다L"/>
                <a:ea typeface="HY바다L"/>
              </a:rPr>
              <a:t>Program</a:t>
            </a:r>
            <a:endParaRPr lang="en-US" altLang="ko-KR">
              <a:solidFill>
                <a:schemeClr val="dk1"/>
              </a:solidFill>
              <a:latin typeface="HY바다L"/>
              <a:ea typeface="HY바다L"/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Y바다L"/>
                <a:ea typeface="HY바다L"/>
              </a:rPr>
              <a:t>coding</a:t>
            </a:r>
            <a:endParaRPr lang="en-US" altLang="ko-KR">
              <a:solidFill>
                <a:schemeClr val="dk1"/>
              </a:solidFill>
              <a:latin typeface="HY바다L"/>
              <a:ea typeface="HY바다L"/>
            </a:endParaRPr>
          </a:p>
        </p:txBody>
      </p:sp>
      <p:sp>
        <p:nvSpPr>
          <p:cNvPr id="102" name="직사각형 80"/>
          <p:cNvSpPr/>
          <p:nvPr/>
        </p:nvSpPr>
        <p:spPr>
          <a:xfrm>
            <a:off x="5304000" y="2432574"/>
            <a:ext cx="1584000" cy="735679"/>
          </a:xfrm>
          <a:prstGeom prst="rect">
            <a:avLst/>
          </a:prstGeom>
          <a:solidFill>
            <a:srgbClr val="dfe6f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Y바다L"/>
                <a:ea typeface="HY바다L"/>
              </a:rPr>
              <a:t>Code Test</a:t>
            </a:r>
            <a:endParaRPr lang="en-US" altLang="ko-KR">
              <a:solidFill>
                <a:schemeClr val="dk1"/>
              </a:solidFill>
              <a:latin typeface="HY바다L"/>
              <a:ea typeface="HY바다L"/>
            </a:endParaRPr>
          </a:p>
        </p:txBody>
      </p:sp>
      <p:sp>
        <p:nvSpPr>
          <p:cNvPr id="103" name="직사각형 80"/>
          <p:cNvSpPr/>
          <p:nvPr/>
        </p:nvSpPr>
        <p:spPr>
          <a:xfrm>
            <a:off x="7573330" y="2462338"/>
            <a:ext cx="1584000" cy="735679"/>
          </a:xfrm>
          <a:prstGeom prst="rect">
            <a:avLst/>
          </a:prstGeom>
          <a:solidFill>
            <a:srgbClr val="dfe6f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Y바다L"/>
                <a:ea typeface="HY바다L"/>
              </a:rPr>
              <a:t>eBPF/XDP</a:t>
            </a:r>
            <a:endParaRPr lang="en-US" altLang="ko-KR">
              <a:solidFill>
                <a:schemeClr val="dk1"/>
              </a:solidFill>
              <a:latin typeface="HY바다L"/>
              <a:ea typeface="HY바다L"/>
            </a:endParaRPr>
          </a:p>
        </p:txBody>
      </p:sp>
      <p:sp>
        <p:nvSpPr>
          <p:cNvPr id="104" name="직사각형 80"/>
          <p:cNvSpPr/>
          <p:nvPr/>
        </p:nvSpPr>
        <p:spPr>
          <a:xfrm>
            <a:off x="9909933" y="2462339"/>
            <a:ext cx="1584000" cy="735679"/>
          </a:xfrm>
          <a:prstGeom prst="rect">
            <a:avLst/>
          </a:prstGeom>
          <a:solidFill>
            <a:srgbClr val="dfe6f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Y바다L"/>
                <a:ea typeface="HY바다L"/>
              </a:rPr>
              <a:t>DDoS</a:t>
            </a:r>
            <a:endParaRPr lang="en-US" altLang="ko-KR">
              <a:solidFill>
                <a:schemeClr val="dk1"/>
              </a:solidFill>
              <a:latin typeface="HY바다L"/>
              <a:ea typeface="HY바다L"/>
            </a:endParaRPr>
          </a:p>
        </p:txBody>
      </p:sp>
      <p:cxnSp>
        <p:nvCxnSpPr>
          <p:cNvPr id="105" name="직선 연결선 1"/>
          <p:cNvCxnSpPr>
            <a:stCxn id="102" idx="0"/>
            <a:endCxn id="81" idx="2"/>
          </p:cNvCxnSpPr>
          <p:nvPr/>
        </p:nvCxnSpPr>
        <p:spPr>
          <a:xfrm rot="16200000">
            <a:off x="5823282" y="2159856"/>
            <a:ext cx="54543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"/>
          <p:cNvCxnSpPr/>
          <p:nvPr/>
        </p:nvCxnSpPr>
        <p:spPr>
          <a:xfrm>
            <a:off x="1512093" y="2059781"/>
            <a:ext cx="9138046" cy="5953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"/>
          <p:cNvCxnSpPr>
            <a:stCxn id="103" idx="0"/>
          </p:cNvCxnSpPr>
          <p:nvPr/>
        </p:nvCxnSpPr>
        <p:spPr>
          <a:xfrm rot="16200000" flipV="1">
            <a:off x="8190244" y="2287255"/>
            <a:ext cx="343025" cy="714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"/>
          <p:cNvCxnSpPr>
            <a:stCxn id="104" idx="0"/>
          </p:cNvCxnSpPr>
          <p:nvPr/>
        </p:nvCxnSpPr>
        <p:spPr>
          <a:xfrm rot="16200000" flipV="1">
            <a:off x="10519406" y="2279814"/>
            <a:ext cx="357909" cy="714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"/>
          <p:cNvCxnSpPr>
            <a:stCxn id="101" idx="0"/>
          </p:cNvCxnSpPr>
          <p:nvPr/>
        </p:nvCxnSpPr>
        <p:spPr>
          <a:xfrm rot="5400000" flipH="1" flipV="1">
            <a:off x="3636104" y="2246178"/>
            <a:ext cx="339455" cy="2619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"/>
          <p:cNvCxnSpPr>
            <a:stCxn id="100" idx="0"/>
          </p:cNvCxnSpPr>
          <p:nvPr/>
        </p:nvCxnSpPr>
        <p:spPr>
          <a:xfrm rot="16200000">
            <a:off x="1306945" y="2250047"/>
            <a:ext cx="38053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80"/>
          <p:cNvSpPr/>
          <p:nvPr/>
        </p:nvSpPr>
        <p:spPr>
          <a:xfrm>
            <a:off x="5304000" y="3671419"/>
            <a:ext cx="1584000" cy="735679"/>
          </a:xfrm>
          <a:prstGeom prst="rect">
            <a:avLst/>
          </a:prstGeom>
          <a:solidFill>
            <a:srgbClr val="cdf2e4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Y바다L"/>
                <a:ea typeface="HY바다L"/>
              </a:rPr>
              <a:t>Cloud</a:t>
            </a:r>
            <a:endParaRPr lang="en-US" altLang="ko-KR">
              <a:solidFill>
                <a:schemeClr val="dk1"/>
              </a:solidFill>
              <a:latin typeface="HY바다L"/>
              <a:ea typeface="HY바다L"/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Y바다L"/>
                <a:ea typeface="HY바다L"/>
              </a:rPr>
              <a:t>server</a:t>
            </a:r>
            <a:endParaRPr lang="en-US" altLang="ko-KR">
              <a:solidFill>
                <a:schemeClr val="dk1"/>
              </a:solidFill>
              <a:latin typeface="HY바다L"/>
              <a:ea typeface="HY바다L"/>
            </a:endParaRPr>
          </a:p>
        </p:txBody>
      </p:sp>
      <p:cxnSp>
        <p:nvCxnSpPr>
          <p:cNvPr id="112" name="직선 연결선 1"/>
          <p:cNvCxnSpPr>
            <a:stCxn id="111" idx="1"/>
            <a:endCxn id="101" idx="2"/>
          </p:cNvCxnSpPr>
          <p:nvPr/>
        </p:nvCxnSpPr>
        <p:spPr>
          <a:xfrm rot="10800000">
            <a:off x="3792736" y="3164679"/>
            <a:ext cx="1511264" cy="8745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"/>
          <p:cNvCxnSpPr>
            <a:stCxn id="111" idx="0"/>
            <a:endCxn id="102" idx="2"/>
          </p:cNvCxnSpPr>
          <p:nvPr/>
        </p:nvCxnSpPr>
        <p:spPr>
          <a:xfrm rot="16200000">
            <a:off x="5844417" y="3419836"/>
            <a:ext cx="503165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80"/>
          <p:cNvSpPr/>
          <p:nvPr/>
        </p:nvSpPr>
        <p:spPr>
          <a:xfrm>
            <a:off x="3000736" y="3674991"/>
            <a:ext cx="1584000" cy="735679"/>
          </a:xfrm>
          <a:prstGeom prst="rect">
            <a:avLst/>
          </a:prstGeom>
          <a:solidFill>
            <a:srgbClr val="ffe7d8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Y바다L"/>
                <a:ea typeface="HY바다L"/>
              </a:rPr>
              <a:t>C language</a:t>
            </a:r>
            <a:endParaRPr lang="en-US" altLang="ko-KR">
              <a:solidFill>
                <a:schemeClr val="dk1"/>
              </a:solidFill>
              <a:latin typeface="HY바다L"/>
              <a:ea typeface="HY바다L"/>
            </a:endParaRPr>
          </a:p>
        </p:txBody>
      </p:sp>
      <p:cxnSp>
        <p:nvCxnSpPr>
          <p:cNvPr id="115" name="직선 연결선 1"/>
          <p:cNvCxnSpPr>
            <a:stCxn id="114" idx="0"/>
            <a:endCxn id="101" idx="2"/>
          </p:cNvCxnSpPr>
          <p:nvPr/>
        </p:nvCxnSpPr>
        <p:spPr>
          <a:xfrm rot="16200000">
            <a:off x="3537582" y="3419836"/>
            <a:ext cx="510309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80"/>
          <p:cNvSpPr/>
          <p:nvPr/>
        </p:nvSpPr>
        <p:spPr>
          <a:xfrm>
            <a:off x="9850404" y="5211492"/>
            <a:ext cx="1584000" cy="735679"/>
          </a:xfrm>
          <a:prstGeom prst="rect">
            <a:avLst/>
          </a:prstGeom>
          <a:solidFill>
            <a:srgbClr val="ffe7d8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Y바다L"/>
                <a:ea typeface="HY바다L"/>
              </a:rPr>
              <a:t>Simulation</a:t>
            </a:r>
            <a:endParaRPr lang="en-US" altLang="ko-KR">
              <a:solidFill>
                <a:schemeClr val="dk1"/>
              </a:solidFill>
              <a:latin typeface="HY바다L"/>
              <a:ea typeface="HY바다L"/>
            </a:endParaRPr>
          </a:p>
        </p:txBody>
      </p:sp>
      <p:cxnSp>
        <p:nvCxnSpPr>
          <p:cNvPr id="118" name="직선 연결선 1"/>
          <p:cNvCxnSpPr>
            <a:stCxn id="117" idx="0"/>
            <a:endCxn id="104" idx="2"/>
          </p:cNvCxnSpPr>
          <p:nvPr/>
        </p:nvCxnSpPr>
        <p:spPr>
          <a:xfrm rot="5400000" flipH="1" flipV="1">
            <a:off x="9665431" y="4174991"/>
            <a:ext cx="2013473" cy="5952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80"/>
          <p:cNvSpPr/>
          <p:nvPr/>
        </p:nvSpPr>
        <p:spPr>
          <a:xfrm>
            <a:off x="7532256" y="5185299"/>
            <a:ext cx="1584000" cy="735679"/>
          </a:xfrm>
          <a:prstGeom prst="rect">
            <a:avLst/>
          </a:prstGeom>
          <a:solidFill>
            <a:srgbClr val="ffe7d8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Y바다L"/>
                <a:ea typeface="HY바다L"/>
              </a:rPr>
              <a:t>Mitigation</a:t>
            </a:r>
            <a:endParaRPr lang="en-US" altLang="ko-KR">
              <a:solidFill>
                <a:schemeClr val="dk1"/>
              </a:solidFill>
              <a:latin typeface="HY바다L"/>
              <a:ea typeface="HY바다L"/>
            </a:endParaRPr>
          </a:p>
        </p:txBody>
      </p:sp>
      <p:cxnSp>
        <p:nvCxnSpPr>
          <p:cNvPr id="121" name="직선 연결선 1"/>
          <p:cNvCxnSpPr>
            <a:stCxn id="120" idx="0"/>
            <a:endCxn id="104" idx="2"/>
          </p:cNvCxnSpPr>
          <p:nvPr/>
        </p:nvCxnSpPr>
        <p:spPr>
          <a:xfrm flipV="1">
            <a:off x="8324256" y="3198017"/>
            <a:ext cx="2377672" cy="19872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80"/>
          <p:cNvSpPr/>
          <p:nvPr/>
        </p:nvSpPr>
        <p:spPr>
          <a:xfrm>
            <a:off x="5304000" y="5188870"/>
            <a:ext cx="1584000" cy="735679"/>
          </a:xfrm>
          <a:prstGeom prst="rect">
            <a:avLst/>
          </a:prstGeom>
          <a:solidFill>
            <a:srgbClr val="ffe7d8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Y바다L"/>
                <a:ea typeface="HY바다L"/>
              </a:rPr>
              <a:t>Network</a:t>
            </a:r>
            <a:endParaRPr lang="en-US" altLang="ko-KR">
              <a:solidFill>
                <a:schemeClr val="dk1"/>
              </a:solidFill>
              <a:latin typeface="HY바다L"/>
              <a:ea typeface="HY바다L"/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Y바다L"/>
                <a:ea typeface="HY바다L"/>
              </a:rPr>
              <a:t>Playbook</a:t>
            </a:r>
            <a:endParaRPr lang="en-US" altLang="ko-KR">
              <a:solidFill>
                <a:schemeClr val="dk1"/>
              </a:solidFill>
              <a:latin typeface="HY바다L"/>
              <a:ea typeface="HY바다L"/>
            </a:endParaRPr>
          </a:p>
        </p:txBody>
      </p:sp>
      <p:cxnSp>
        <p:nvCxnSpPr>
          <p:cNvPr id="123" name="직선 연결선 1"/>
          <p:cNvCxnSpPr>
            <a:stCxn id="122" idx="3"/>
            <a:endCxn id="120" idx="1"/>
          </p:cNvCxnSpPr>
          <p:nvPr/>
        </p:nvCxnSpPr>
        <p:spPr>
          <a:xfrm flipV="1">
            <a:off x="6888000" y="5553138"/>
            <a:ext cx="644255" cy="357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"/>
          <p:cNvCxnSpPr>
            <a:stCxn id="122" idx="0"/>
            <a:endCxn id="111" idx="2"/>
          </p:cNvCxnSpPr>
          <p:nvPr/>
        </p:nvCxnSpPr>
        <p:spPr>
          <a:xfrm rot="16200000" flipV="1">
            <a:off x="5705111" y="4797982"/>
            <a:ext cx="781775" cy="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"/>
          <p:cNvCxnSpPr>
            <a:stCxn id="111" idx="3"/>
            <a:endCxn id="103" idx="2"/>
          </p:cNvCxnSpPr>
          <p:nvPr/>
        </p:nvCxnSpPr>
        <p:spPr>
          <a:xfrm flipV="1">
            <a:off x="6888000" y="3198018"/>
            <a:ext cx="1477331" cy="84124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"/>
          <p:cNvCxnSpPr>
            <a:stCxn id="120" idx="3"/>
            <a:endCxn id="117" idx="1"/>
          </p:cNvCxnSpPr>
          <p:nvPr/>
        </p:nvCxnSpPr>
        <p:spPr>
          <a:xfrm>
            <a:off x="9116256" y="5553139"/>
            <a:ext cx="734147" cy="2619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80"/>
          <p:cNvSpPr/>
          <p:nvPr/>
        </p:nvSpPr>
        <p:spPr>
          <a:xfrm>
            <a:off x="3004309" y="5181726"/>
            <a:ext cx="1584000" cy="735679"/>
          </a:xfrm>
          <a:prstGeom prst="rect">
            <a:avLst/>
          </a:prstGeom>
          <a:solidFill>
            <a:srgbClr val="ffe7d8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Y바다L"/>
                <a:ea typeface="HY바다L"/>
              </a:rPr>
              <a:t>(reference)</a:t>
            </a:r>
            <a:endParaRPr lang="en-US" altLang="ko-KR">
              <a:solidFill>
                <a:schemeClr val="dk1"/>
              </a:solidFill>
              <a:latin typeface="HY바다L"/>
              <a:ea typeface="HY바다L"/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Y바다L"/>
                <a:ea typeface="HY바다L"/>
              </a:rPr>
              <a:t>Open Source</a:t>
            </a:r>
            <a:endParaRPr lang="en-US" altLang="ko-KR">
              <a:solidFill>
                <a:schemeClr val="dk1"/>
              </a:solidFill>
              <a:latin typeface="HY바다L"/>
              <a:ea typeface="HY바다L"/>
            </a:endParaRPr>
          </a:p>
        </p:txBody>
      </p:sp>
      <p:cxnSp>
        <p:nvCxnSpPr>
          <p:cNvPr id="128" name="직선 연결선 1"/>
          <p:cNvCxnSpPr>
            <a:stCxn id="127" idx="0"/>
            <a:endCxn id="114" idx="2"/>
          </p:cNvCxnSpPr>
          <p:nvPr/>
        </p:nvCxnSpPr>
        <p:spPr>
          <a:xfrm rot="16200000" flipV="1">
            <a:off x="3408994" y="4794412"/>
            <a:ext cx="771056" cy="357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"/>
          <p:cNvCxnSpPr>
            <a:stCxn id="127" idx="0"/>
            <a:endCxn id="111" idx="2"/>
          </p:cNvCxnSpPr>
          <p:nvPr/>
        </p:nvCxnSpPr>
        <p:spPr>
          <a:xfrm flipV="1">
            <a:off x="3796300" y="4407099"/>
            <a:ext cx="2299700" cy="77462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80"/>
          <p:cNvSpPr/>
          <p:nvPr/>
        </p:nvSpPr>
        <p:spPr>
          <a:xfrm>
            <a:off x="7561282" y="977078"/>
            <a:ext cx="1584000" cy="73567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Y바다L"/>
                <a:ea typeface="HY바다L"/>
              </a:rPr>
              <a:t>Open</a:t>
            </a:r>
            <a:endParaRPr lang="en-US" altLang="ko-KR">
              <a:solidFill>
                <a:schemeClr val="dk1"/>
              </a:solidFill>
              <a:latin typeface="HY바다L"/>
              <a:ea typeface="HY바다L"/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Y바다L"/>
                <a:ea typeface="HY바다L"/>
              </a:rPr>
              <a:t>Source</a:t>
            </a:r>
            <a:endParaRPr lang="en-US" altLang="ko-KR">
              <a:solidFill>
                <a:schemeClr val="dk1"/>
              </a:solidFill>
              <a:latin typeface="HY바다L"/>
              <a:ea typeface="HY바다L"/>
            </a:endParaRPr>
          </a:p>
        </p:txBody>
      </p:sp>
      <p:cxnSp>
        <p:nvCxnSpPr>
          <p:cNvPr id="131" name="직선 연결선 1"/>
          <p:cNvCxnSpPr>
            <a:stCxn id="81" idx="3"/>
            <a:endCxn id="130" idx="1"/>
          </p:cNvCxnSpPr>
          <p:nvPr/>
        </p:nvCxnSpPr>
        <p:spPr>
          <a:xfrm flipV="1">
            <a:off x="6888000" y="1344918"/>
            <a:ext cx="673282" cy="322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/>
          <p:cNvSpPr/>
          <p:nvPr/>
        </p:nvSpPr>
        <p:spPr>
          <a:xfrm>
            <a:off x="333505" y="1221542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HY바다L"/>
                <a:ea typeface="HY바다L"/>
              </a:rPr>
              <a:t>최 홍 석</a:t>
            </a:r>
            <a:endParaRPr lang="ko-KR" altLang="en-US">
              <a:solidFill>
                <a:schemeClr val="lt1"/>
              </a:solidFill>
              <a:latin typeface="HY바다L"/>
              <a:ea typeface="HY바다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71210" y="1748615"/>
            <a:ext cx="554355" cy="3640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300">
                <a:solidFill>
                  <a:schemeClr val="bg1"/>
                </a:solidFill>
                <a:latin typeface="한컴 백제 M"/>
                <a:ea typeface="한컴 백제 M"/>
              </a:rPr>
              <a:t>행</a:t>
            </a:r>
            <a:r>
              <a:rPr lang="en-US" altLang="ko-KR" spc="300">
                <a:solidFill>
                  <a:schemeClr val="bg1"/>
                </a:solidFill>
                <a:latin typeface="한컴 백제 M"/>
                <a:ea typeface="한컴 백제 M"/>
              </a:rPr>
              <a:t>1</a:t>
            </a:r>
            <a:endParaRPr lang="en-US" altLang="ko-KR" spc="300">
              <a:solidFill>
                <a:schemeClr val="bg1"/>
              </a:solidFill>
              <a:latin typeface="한컴 백제 M"/>
              <a:ea typeface="한컴 백제 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28610" y="1748615"/>
            <a:ext cx="582930" cy="3640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chemeClr val="bg1"/>
                </a:solidFill>
                <a:latin typeface="한컴 백제 M"/>
                <a:ea typeface="한컴 백제 M"/>
              </a:rPr>
              <a:t>행 </a:t>
            </a:r>
            <a:r>
              <a:rPr lang="en-US" altLang="ko-KR" spc="-150">
                <a:solidFill>
                  <a:schemeClr val="bg1"/>
                </a:solidFill>
                <a:latin typeface="한컴 백제 M"/>
                <a:ea typeface="한컴 백제 M"/>
              </a:rPr>
              <a:t>2</a:t>
            </a:r>
            <a:endParaRPr lang="en-US" altLang="ko-KR" spc="-150">
              <a:solidFill>
                <a:schemeClr val="bg1"/>
              </a:solidFill>
              <a:latin typeface="한컴 백제 M"/>
              <a:ea typeface="한컴 백제 M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35043" y="1748615"/>
            <a:ext cx="506028" cy="3552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chemeClr val="bg1"/>
                </a:solidFill>
                <a:latin typeface="+mj-ea"/>
                <a:ea typeface="+mj-ea"/>
              </a:rPr>
              <a:t>행 </a:t>
            </a:r>
            <a:r>
              <a:rPr lang="en-US" altLang="ko-KR" spc="-15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altLang="ko-KR" spc="-15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21890" y="1707055"/>
            <a:ext cx="3703666" cy="4265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한컴 백제 M"/>
              <a:ea typeface="한컴 백제 M"/>
            </a:endParaRPr>
          </a:p>
        </p:txBody>
      </p:sp>
      <p:sp>
        <p:nvSpPr>
          <p:cNvPr id="63" name="양쪽 대괄호 62"/>
          <p:cNvSpPr/>
          <p:nvPr/>
        </p:nvSpPr>
        <p:spPr>
          <a:xfrm>
            <a:off x="477892" y="2100320"/>
            <a:ext cx="3426129" cy="1111365"/>
          </a:xfrm>
          <a:prstGeom prst="bracketPair">
            <a:avLst>
              <a:gd name="adj" fmla="val 16667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HY바다L"/>
                <a:ea typeface="HY바다L"/>
              </a:rPr>
              <a:t>Routing Around Congestion: Defeating DDoS Attacks and Adverse Network Conditions via Reactive BGP Routing</a:t>
            </a:r>
            <a:endParaRPr lang="en-US" altLang="ko-KR">
              <a:latin typeface="HY바다L"/>
              <a:ea typeface="HY바다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6391" y="4059888"/>
            <a:ext cx="3426129" cy="1557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Published in: 2018 IEEE Symposium on Security and Privacy (SP)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Date of Conference: 20-24 May 2018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Date Added to IEEE Xplore: 26 July 2018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Electronic ISSN: 2375-1207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DOI: 10.1109/SP.2018.00032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Publisher: IEEE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Conference Location: San Francisco, CA, USA</a:t>
            </a:r>
            <a:endParaRPr lang="en-US" altLang="ko-KR" sz="1200">
              <a:latin typeface="HY바다L"/>
              <a:ea typeface="HY바다L"/>
            </a:endParaRPr>
          </a:p>
        </p:txBody>
      </p:sp>
      <p:sp>
        <p:nvSpPr>
          <p:cNvPr id="65" name="TextBox 5"/>
          <p:cNvSpPr txBox="1"/>
          <p:nvPr/>
        </p:nvSpPr>
        <p:spPr>
          <a:xfrm>
            <a:off x="1246257" y="249248"/>
            <a:ext cx="3998207" cy="4632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500">
                <a:solidFill>
                  <a:schemeClr val="tx1">
                    <a:lumMod val="75000"/>
                  </a:schemeClr>
                </a:solidFill>
                <a:latin typeface="HY바다M"/>
                <a:ea typeface="HY바다M"/>
              </a:rPr>
              <a:t>프로젝트 편성</a:t>
            </a:r>
            <a:r>
              <a:rPr lang="en-US" altLang="ko-KR" sz="2500">
                <a:solidFill>
                  <a:schemeClr val="tx1">
                    <a:lumMod val="75000"/>
                  </a:schemeClr>
                </a:solidFill>
                <a:latin typeface="HY바다M"/>
                <a:ea typeface="HY바다M"/>
              </a:rPr>
              <a:t> / reference</a:t>
            </a:r>
            <a:endParaRPr lang="en-US" altLang="ko-KR" sz="2500">
              <a:solidFill>
                <a:schemeClr val="tx1">
                  <a:lumMod val="75000"/>
                </a:schemeClr>
              </a:solidFill>
              <a:latin typeface="HY바다M"/>
              <a:ea typeface="HY바다M"/>
            </a:endParaRPr>
          </a:p>
        </p:txBody>
      </p:sp>
      <p:sp>
        <p:nvSpPr>
          <p:cNvPr id="67" name="사각형: 둥근 모서리 3"/>
          <p:cNvSpPr/>
          <p:nvPr/>
        </p:nvSpPr>
        <p:spPr>
          <a:xfrm>
            <a:off x="4261478" y="1213279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HY바다L"/>
                <a:ea typeface="HY바다L"/>
              </a:rPr>
              <a:t>강 성 원</a:t>
            </a:r>
            <a:endParaRPr lang="ko-KR" altLang="en-US">
              <a:solidFill>
                <a:schemeClr val="lt1"/>
              </a:solidFill>
              <a:latin typeface="HY바다L"/>
              <a:ea typeface="HY바다L"/>
            </a:endParaRPr>
          </a:p>
        </p:txBody>
      </p:sp>
      <p:sp>
        <p:nvSpPr>
          <p:cNvPr id="73" name="직사각형 61"/>
          <p:cNvSpPr/>
          <p:nvPr/>
        </p:nvSpPr>
        <p:spPr>
          <a:xfrm>
            <a:off x="8163147" y="1698792"/>
            <a:ext cx="3703666" cy="4265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한컴 백제 M"/>
              <a:ea typeface="한컴 백제 M"/>
            </a:endParaRPr>
          </a:p>
        </p:txBody>
      </p:sp>
      <p:sp>
        <p:nvSpPr>
          <p:cNvPr id="74" name="직사각형 61"/>
          <p:cNvSpPr/>
          <p:nvPr/>
        </p:nvSpPr>
        <p:spPr>
          <a:xfrm>
            <a:off x="4244167" y="1679052"/>
            <a:ext cx="3703666" cy="4265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한컴 백제 M"/>
              <a:ea typeface="한컴 백제 M"/>
            </a:endParaRPr>
          </a:p>
        </p:txBody>
      </p:sp>
      <p:sp>
        <p:nvSpPr>
          <p:cNvPr id="75" name="양쪽 대괄호 62"/>
          <p:cNvSpPr/>
          <p:nvPr/>
        </p:nvSpPr>
        <p:spPr>
          <a:xfrm>
            <a:off x="4382935" y="2092056"/>
            <a:ext cx="3426129" cy="1111365"/>
          </a:xfrm>
          <a:prstGeom prst="bracketPair">
            <a:avLst>
              <a:gd name="adj" fmla="val 16667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HY바다L"/>
                <a:ea typeface="HY바다L"/>
              </a:rPr>
              <a:t>BGP Anycast Tuner: Intuitive</a:t>
            </a:r>
            <a:endParaRPr lang="en-US" altLang="ko-KR">
              <a:latin typeface="HY바다L"/>
              <a:ea typeface="HY바다L"/>
            </a:endParaRPr>
          </a:p>
          <a:p>
            <a:pPr algn="ctr">
              <a:defRPr/>
            </a:pPr>
            <a:r>
              <a:rPr lang="en-US" altLang="ko-KR">
                <a:latin typeface="HY바다L"/>
                <a:ea typeface="HY바다L"/>
              </a:rPr>
              <a:t>Route Management for Anycast Services</a:t>
            </a:r>
            <a:endParaRPr lang="en-US" altLang="ko-KR">
              <a:latin typeface="HY바다L"/>
              <a:ea typeface="HY바다L"/>
            </a:endParaRPr>
          </a:p>
        </p:txBody>
      </p:sp>
      <p:sp>
        <p:nvSpPr>
          <p:cNvPr id="76" name="양쪽 대괄호 62"/>
          <p:cNvSpPr/>
          <p:nvPr/>
        </p:nvSpPr>
        <p:spPr>
          <a:xfrm>
            <a:off x="8310908" y="2088116"/>
            <a:ext cx="3426129" cy="1111365"/>
          </a:xfrm>
          <a:prstGeom prst="bracketPair">
            <a:avLst>
              <a:gd name="adj" fmla="val 16667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HY바다L"/>
                <a:ea typeface="HY바다L"/>
              </a:rPr>
              <a:t>An eBPF-XDP hardware-based network slicing architecture for future 6G front to back haul networks</a:t>
            </a:r>
            <a:endParaRPr lang="en-US" altLang="ko-KR">
              <a:latin typeface="HY바다L"/>
              <a:ea typeface="HY바다L"/>
            </a:endParaRPr>
          </a:p>
        </p:txBody>
      </p:sp>
      <p:sp>
        <p:nvSpPr>
          <p:cNvPr id="77" name="TextBox 63"/>
          <p:cNvSpPr txBox="1"/>
          <p:nvPr/>
        </p:nvSpPr>
        <p:spPr>
          <a:xfrm>
            <a:off x="4382935" y="4028676"/>
            <a:ext cx="3426129" cy="1551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Published in:2020 16th International Conference on Network and Service Management (CNSM)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Date of Conference: 02-06 November 2020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Date Added to IEEE Xplore: 30 November 2020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DOI: 10.23919/CNSM50824.2020.9269102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Publisher: IEEE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Conference Location: Izmir, Turkey</a:t>
            </a:r>
            <a:endParaRPr lang="en-US" altLang="ko-KR" sz="1200">
              <a:latin typeface="HY바다L"/>
              <a:ea typeface="HY바다L"/>
            </a:endParaRPr>
          </a:p>
        </p:txBody>
      </p:sp>
      <p:sp>
        <p:nvSpPr>
          <p:cNvPr id="78" name="TextBox 63"/>
          <p:cNvSpPr txBox="1"/>
          <p:nvPr/>
        </p:nvSpPr>
        <p:spPr>
          <a:xfrm>
            <a:off x="8287954" y="4043365"/>
            <a:ext cx="3426129" cy="1364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Published in: IEEE Transactions on Network and Service Management ( Volume: 21, Issue: 2, April 2024)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Page(s): 2224 - 2239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Date of Publication: 03 November 2023 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DOI: 10.1109/TNSM.2023.3329942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Publisher: IEEE</a:t>
            </a:r>
            <a:endParaRPr lang="en-US" altLang="ko-KR" sz="1200">
              <a:latin typeface="HY바다L"/>
              <a:ea typeface="HY바다L"/>
            </a:endParaRPr>
          </a:p>
        </p:txBody>
      </p:sp>
      <p:sp>
        <p:nvSpPr>
          <p:cNvPr id="79" name="사각형: 둥근 모서리 3"/>
          <p:cNvSpPr/>
          <p:nvPr/>
        </p:nvSpPr>
        <p:spPr>
          <a:xfrm>
            <a:off x="8189451" y="1216491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HY바다L"/>
                <a:ea typeface="HY바다L"/>
              </a:rPr>
              <a:t>김 도 현</a:t>
            </a:r>
            <a:endParaRPr lang="ko-KR" altLang="en-US">
              <a:solidFill>
                <a:schemeClr val="lt1"/>
              </a:solidFill>
              <a:latin typeface="HY바다L"/>
              <a:ea typeface="HY바다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/>
          <p:cNvSpPr/>
          <p:nvPr/>
        </p:nvSpPr>
        <p:spPr>
          <a:xfrm>
            <a:off x="333505" y="1221542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HY바다L"/>
                <a:ea typeface="HY바다L"/>
              </a:rPr>
              <a:t>지 도 환</a:t>
            </a:r>
            <a:endParaRPr lang="ko-KR" altLang="en-US">
              <a:solidFill>
                <a:schemeClr val="lt1"/>
              </a:solidFill>
              <a:latin typeface="HY바다L"/>
              <a:ea typeface="HY바다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71210" y="1748615"/>
            <a:ext cx="554355" cy="3640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300">
                <a:solidFill>
                  <a:schemeClr val="bg1"/>
                </a:solidFill>
                <a:latin typeface="한컴 백제 M"/>
                <a:ea typeface="한컴 백제 M"/>
              </a:rPr>
              <a:t>행</a:t>
            </a:r>
            <a:r>
              <a:rPr lang="en-US" altLang="ko-KR" spc="300">
                <a:solidFill>
                  <a:schemeClr val="bg1"/>
                </a:solidFill>
                <a:latin typeface="한컴 백제 M"/>
                <a:ea typeface="한컴 백제 M"/>
              </a:rPr>
              <a:t>1</a:t>
            </a:r>
            <a:endParaRPr lang="en-US" altLang="ko-KR" spc="300">
              <a:solidFill>
                <a:schemeClr val="bg1"/>
              </a:solidFill>
              <a:latin typeface="한컴 백제 M"/>
              <a:ea typeface="한컴 백제 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28610" y="1748615"/>
            <a:ext cx="582930" cy="3640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chemeClr val="bg1"/>
                </a:solidFill>
                <a:latin typeface="한컴 백제 M"/>
                <a:ea typeface="한컴 백제 M"/>
              </a:rPr>
              <a:t>행 </a:t>
            </a:r>
            <a:r>
              <a:rPr lang="en-US" altLang="ko-KR" spc="-150">
                <a:solidFill>
                  <a:schemeClr val="bg1"/>
                </a:solidFill>
                <a:latin typeface="한컴 백제 M"/>
                <a:ea typeface="한컴 백제 M"/>
              </a:rPr>
              <a:t>2</a:t>
            </a:r>
            <a:endParaRPr lang="en-US" altLang="ko-KR" spc="-150">
              <a:solidFill>
                <a:schemeClr val="bg1"/>
              </a:solidFill>
              <a:latin typeface="한컴 백제 M"/>
              <a:ea typeface="한컴 백제 M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35043" y="1748615"/>
            <a:ext cx="506028" cy="3552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chemeClr val="bg1"/>
                </a:solidFill>
                <a:latin typeface="+mj-ea"/>
                <a:ea typeface="+mj-ea"/>
              </a:rPr>
              <a:t>행 </a:t>
            </a:r>
            <a:r>
              <a:rPr lang="en-US" altLang="ko-KR" spc="-15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altLang="ko-KR" spc="-15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21890" y="1707055"/>
            <a:ext cx="3703666" cy="4839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한컴 백제 M"/>
              <a:ea typeface="한컴 백제 M"/>
            </a:endParaRPr>
          </a:p>
        </p:txBody>
      </p:sp>
      <p:sp>
        <p:nvSpPr>
          <p:cNvPr id="63" name="양쪽 대괄호 62"/>
          <p:cNvSpPr/>
          <p:nvPr/>
        </p:nvSpPr>
        <p:spPr>
          <a:xfrm>
            <a:off x="477892" y="2100320"/>
            <a:ext cx="3426129" cy="1111365"/>
          </a:xfrm>
          <a:prstGeom prst="bracketPair">
            <a:avLst>
              <a:gd name="adj" fmla="val 16667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HY바다L"/>
                <a:ea typeface="HY바다L"/>
              </a:rPr>
              <a:t>DDoS Mitigation AMeasurement-Based Approach &amp; Understanding the Behaviors of BGP-based DDoS Protection Services</a:t>
            </a:r>
            <a:endParaRPr lang="en-US" altLang="ko-KR">
              <a:latin typeface="HY바다L"/>
              <a:ea typeface="HY바다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7536" y="3429000"/>
            <a:ext cx="3426129" cy="3007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Published in: NOMS 2020 - 2020 IEEE/IFIP Network Operations and Management Symposium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DOI: 10.1109/NOMS47738.2020.9110320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Publisher: IEEE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Conference Location: Budapest, Hungary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/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Authors and Affiliations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Nexusguard Ltd., Tsuen Wan, Hong Kong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Tony Miu Tung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School of Software Engineering, Xi’an Jiaotong University, Xi’an, China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Chenxu Wang &amp; Jinhe Wang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MoE Key Laboratory for INNS, Xi’an Jiaotong University, Xi’an, 710049, China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Chenxu Wang</a:t>
            </a:r>
            <a:endParaRPr lang="en-US" altLang="ko-KR" sz="1200">
              <a:latin typeface="HY바다L"/>
              <a:ea typeface="HY바다L"/>
            </a:endParaRPr>
          </a:p>
        </p:txBody>
      </p:sp>
      <p:sp>
        <p:nvSpPr>
          <p:cNvPr id="65" name="TextBox 5"/>
          <p:cNvSpPr txBox="1"/>
          <p:nvPr/>
        </p:nvSpPr>
        <p:spPr>
          <a:xfrm>
            <a:off x="1246257" y="249248"/>
            <a:ext cx="3998207" cy="4632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500">
                <a:solidFill>
                  <a:schemeClr val="tx1">
                    <a:lumMod val="75000"/>
                  </a:schemeClr>
                </a:solidFill>
                <a:latin typeface="HY바다M"/>
                <a:ea typeface="HY바다M"/>
              </a:rPr>
              <a:t>프로젝트 편성</a:t>
            </a:r>
            <a:r>
              <a:rPr lang="en-US" altLang="ko-KR" sz="2500">
                <a:solidFill>
                  <a:schemeClr val="tx1">
                    <a:lumMod val="75000"/>
                  </a:schemeClr>
                </a:solidFill>
                <a:latin typeface="HY바다M"/>
                <a:ea typeface="HY바다M"/>
              </a:rPr>
              <a:t> / reference</a:t>
            </a:r>
            <a:endParaRPr lang="en-US" altLang="ko-KR" sz="2500">
              <a:solidFill>
                <a:schemeClr val="tx1">
                  <a:lumMod val="75000"/>
                </a:schemeClr>
              </a:solidFill>
              <a:latin typeface="HY바다M"/>
              <a:ea typeface="HY바다M"/>
            </a:endParaRPr>
          </a:p>
        </p:txBody>
      </p:sp>
      <p:sp>
        <p:nvSpPr>
          <p:cNvPr id="67" name="사각형: 둥근 모서리 3"/>
          <p:cNvSpPr/>
          <p:nvPr/>
        </p:nvSpPr>
        <p:spPr>
          <a:xfrm>
            <a:off x="4261478" y="1213279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HY바다L"/>
                <a:ea typeface="HY바다L"/>
              </a:rPr>
              <a:t>임 정 훈</a:t>
            </a:r>
            <a:endParaRPr lang="ko-KR" altLang="en-US">
              <a:solidFill>
                <a:schemeClr val="lt1"/>
              </a:solidFill>
              <a:latin typeface="HY바다L"/>
              <a:ea typeface="HY바다L"/>
            </a:endParaRPr>
          </a:p>
        </p:txBody>
      </p:sp>
      <p:sp>
        <p:nvSpPr>
          <p:cNvPr id="73" name="직사각형 61"/>
          <p:cNvSpPr/>
          <p:nvPr/>
        </p:nvSpPr>
        <p:spPr>
          <a:xfrm>
            <a:off x="8163147" y="1698792"/>
            <a:ext cx="3703666" cy="4265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한컴 백제 M"/>
              <a:ea typeface="한컴 백제 M"/>
            </a:endParaRPr>
          </a:p>
        </p:txBody>
      </p:sp>
      <p:sp>
        <p:nvSpPr>
          <p:cNvPr id="74" name="직사각형 61"/>
          <p:cNvSpPr/>
          <p:nvPr/>
        </p:nvSpPr>
        <p:spPr>
          <a:xfrm>
            <a:off x="4244167" y="1679052"/>
            <a:ext cx="3703666" cy="4265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한컴 백제 M"/>
              <a:ea typeface="한컴 백제 M"/>
            </a:endParaRPr>
          </a:p>
        </p:txBody>
      </p:sp>
      <p:sp>
        <p:nvSpPr>
          <p:cNvPr id="75" name="양쪽 대괄호 62"/>
          <p:cNvSpPr/>
          <p:nvPr/>
        </p:nvSpPr>
        <p:spPr>
          <a:xfrm>
            <a:off x="4382935" y="2092056"/>
            <a:ext cx="3426129" cy="1111365"/>
          </a:xfrm>
          <a:prstGeom prst="bracketPair">
            <a:avLst>
              <a:gd name="adj" fmla="val 16667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HY바다L"/>
                <a:ea typeface="HY바다L"/>
              </a:rPr>
              <a:t>Extended Berkeley Packet Filter : An Application Perspective</a:t>
            </a:r>
            <a:endParaRPr lang="en-US" altLang="ko-KR">
              <a:latin typeface="HY바다L"/>
              <a:ea typeface="HY바다L"/>
            </a:endParaRPr>
          </a:p>
        </p:txBody>
      </p:sp>
      <p:sp>
        <p:nvSpPr>
          <p:cNvPr id="76" name="양쪽 대괄호 62"/>
          <p:cNvSpPr/>
          <p:nvPr/>
        </p:nvSpPr>
        <p:spPr>
          <a:xfrm>
            <a:off x="8310908" y="2088116"/>
            <a:ext cx="3426129" cy="1111365"/>
          </a:xfrm>
          <a:prstGeom prst="bracketPair">
            <a:avLst>
              <a:gd name="adj" fmla="val 16667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HY바다L"/>
                <a:ea typeface="HY바다L"/>
              </a:rPr>
              <a:t>Fast packet processing with ebpf ad xdp: Concepts, code, challenges, and applications</a:t>
            </a:r>
            <a:endParaRPr lang="en-US" altLang="ko-KR">
              <a:latin typeface="HY바다L"/>
              <a:ea typeface="HY바다L"/>
            </a:endParaRPr>
          </a:p>
        </p:txBody>
      </p:sp>
      <p:sp>
        <p:nvSpPr>
          <p:cNvPr id="77" name="TextBox 63"/>
          <p:cNvSpPr txBox="1"/>
          <p:nvPr/>
        </p:nvSpPr>
        <p:spPr>
          <a:xfrm>
            <a:off x="4382935" y="4625424"/>
            <a:ext cx="3426129" cy="1179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Published in: IEEE Access ( Volume: 10)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Page(s): 126370 - 126393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Date of Publication: 01 December 2022 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Electronic ISSN: 2169-3536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DOI: 10.1109/ACCESS.2022.3226269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Publisher: IEEE</a:t>
            </a:r>
            <a:endParaRPr lang="en-US" altLang="ko-KR" sz="1200">
              <a:latin typeface="HY바다L"/>
              <a:ea typeface="HY바다L"/>
            </a:endParaRPr>
          </a:p>
        </p:txBody>
      </p:sp>
      <p:sp>
        <p:nvSpPr>
          <p:cNvPr id="78" name="TextBox 63"/>
          <p:cNvSpPr txBox="1"/>
          <p:nvPr/>
        </p:nvSpPr>
        <p:spPr>
          <a:xfrm>
            <a:off x="8287954" y="4043365"/>
            <a:ext cx="3426130" cy="1736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Authors: 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Marcos A. M. Vieira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Matheus S. Castanho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Racyus D. G. Pacífico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Elerson R. S. Santos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Eduardo P. M. Câmara Júnior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Luiz F. M. Vieira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ACM Computing Surveys, published 06 February 2020</a:t>
            </a:r>
            <a:endParaRPr lang="en-US" altLang="ko-KR" sz="1200">
              <a:latin typeface="HY바다L"/>
              <a:ea typeface="HY바다L"/>
            </a:endParaRPr>
          </a:p>
        </p:txBody>
      </p:sp>
      <p:sp>
        <p:nvSpPr>
          <p:cNvPr id="79" name="사각형: 둥근 모서리 3"/>
          <p:cNvSpPr/>
          <p:nvPr/>
        </p:nvSpPr>
        <p:spPr>
          <a:xfrm>
            <a:off x="8189451" y="1216491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HY바다L"/>
                <a:ea typeface="HY바다L"/>
              </a:rPr>
              <a:t>라 민 우</a:t>
            </a:r>
            <a:endParaRPr lang="ko-KR" altLang="en-US">
              <a:solidFill>
                <a:schemeClr val="lt1"/>
              </a:solidFill>
              <a:latin typeface="HY바다L"/>
              <a:ea typeface="HY바다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/>
          <p:cNvSpPr/>
          <p:nvPr/>
        </p:nvSpPr>
        <p:spPr>
          <a:xfrm>
            <a:off x="1412240" y="1221542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HY바다L"/>
                <a:ea typeface="HY바다L"/>
              </a:rPr>
              <a:t>함 준 형</a:t>
            </a:r>
            <a:endParaRPr lang="ko-KR" altLang="en-US">
              <a:solidFill>
                <a:schemeClr val="lt1"/>
              </a:solidFill>
              <a:latin typeface="HY바다L"/>
              <a:ea typeface="HY바다L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412101" y="1695579"/>
            <a:ext cx="3703666" cy="4265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한컴 백제 M"/>
              <a:ea typeface="한컴 백제 M"/>
            </a:endParaRPr>
          </a:p>
        </p:txBody>
      </p:sp>
      <p:sp>
        <p:nvSpPr>
          <p:cNvPr id="63" name="양쪽 대괄호 62"/>
          <p:cNvSpPr/>
          <p:nvPr/>
        </p:nvSpPr>
        <p:spPr>
          <a:xfrm>
            <a:off x="1533675" y="2088844"/>
            <a:ext cx="3426129" cy="1111365"/>
          </a:xfrm>
          <a:prstGeom prst="bracketPair">
            <a:avLst>
              <a:gd name="adj" fmla="val 16667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HY바다L"/>
                <a:ea typeface="HY바다L"/>
              </a:rPr>
              <a:t>Anycast Agility Network Playbooks to Fight DDoS</a:t>
            </a:r>
            <a:endParaRPr lang="en-US" altLang="ko-KR">
              <a:latin typeface="HY바다L"/>
              <a:ea typeface="HY바다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55126" y="3429000"/>
            <a:ext cx="3426129" cy="2470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Authors: 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A S M Rizvi, USC/ISI; Leandro Bertholdo, University of Twente; João Ceron, SIDN Labs; John Heidemann, USC/ISI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Abstract: </a:t>
            </a:r>
            <a:endParaRPr lang="en-US" altLang="ko-KR" sz="1200">
              <a:latin typeface="HY바다L"/>
              <a:ea typeface="HY바다L"/>
            </a:endParaRPr>
          </a:p>
          <a:p>
            <a:pPr algn="just">
              <a:defRPr/>
            </a:pPr>
            <a:r>
              <a:rPr lang="en-US" altLang="ko-KR" sz="1200">
                <a:latin typeface="HY바다L"/>
                <a:ea typeface="HY바다L"/>
              </a:rPr>
              <a:t>IP anycast is used for services such as DNS and Content Delivery Networks (CDN) to provide the capacity to handle Distributed Denial-of-Service (DDoS) attacks. During a DDoS attack service operators redistribute traffic between anycast sites to take advantage of sites with unused or greater capacity....</a:t>
            </a:r>
            <a:endParaRPr lang="en-US" altLang="ko-KR" sz="1200">
              <a:latin typeface="HY바다L"/>
              <a:ea typeface="HY바다L"/>
            </a:endParaRPr>
          </a:p>
        </p:txBody>
      </p:sp>
      <p:sp>
        <p:nvSpPr>
          <p:cNvPr id="65" name="TextBox 5"/>
          <p:cNvSpPr txBox="1"/>
          <p:nvPr/>
        </p:nvSpPr>
        <p:spPr>
          <a:xfrm>
            <a:off x="1246257" y="249248"/>
            <a:ext cx="3998207" cy="4632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500">
                <a:solidFill>
                  <a:schemeClr val="tx1">
                    <a:lumMod val="75000"/>
                  </a:schemeClr>
                </a:solidFill>
                <a:latin typeface="HY바다M"/>
                <a:ea typeface="HY바다M"/>
              </a:rPr>
              <a:t>프로젝트 편성</a:t>
            </a:r>
            <a:r>
              <a:rPr lang="en-US" altLang="ko-KR" sz="2500">
                <a:solidFill>
                  <a:schemeClr val="tx1">
                    <a:lumMod val="75000"/>
                  </a:schemeClr>
                </a:solidFill>
                <a:latin typeface="HY바다M"/>
                <a:ea typeface="HY바다M"/>
              </a:rPr>
              <a:t> / reference</a:t>
            </a:r>
            <a:endParaRPr lang="en-US" altLang="ko-KR" sz="2500">
              <a:solidFill>
                <a:schemeClr val="tx1">
                  <a:lumMod val="75000"/>
                </a:schemeClr>
              </a:solidFill>
              <a:latin typeface="HY바다M"/>
              <a:ea typeface="HY바다M"/>
            </a:endParaRPr>
          </a:p>
        </p:txBody>
      </p:sp>
      <p:sp>
        <p:nvSpPr>
          <p:cNvPr id="127" name=""/>
          <p:cNvSpPr/>
          <p:nvPr/>
        </p:nvSpPr>
        <p:spPr>
          <a:xfrm>
            <a:off x="7014072" y="0"/>
            <a:ext cx="517792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latin typeface="HY바다L"/>
              <a:ea typeface="HY바다L"/>
            </a:endParaRPr>
          </a:p>
        </p:txBody>
      </p:sp>
      <p:sp>
        <p:nvSpPr>
          <p:cNvPr id="126" name="타원 9"/>
          <p:cNvSpPr/>
          <p:nvPr/>
        </p:nvSpPr>
        <p:spPr>
          <a:xfrm>
            <a:off x="5810279" y="2817587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바다L"/>
              <a:ea typeface="HY바다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71083" y="569004"/>
            <a:ext cx="8849833" cy="692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 spc="-300">
                <a:solidFill>
                  <a:schemeClr val="bg1"/>
                </a:solidFill>
                <a:latin typeface="HY바다M"/>
                <a:ea typeface="HY바다M"/>
              </a:rPr>
              <a:t>목표 산출물 </a:t>
            </a:r>
            <a:r>
              <a:rPr lang="en-US" altLang="ko-KR" sz="4000" b="1" spc="-300">
                <a:solidFill>
                  <a:schemeClr val="bg1"/>
                </a:solidFill>
                <a:latin typeface="HY바다M"/>
                <a:ea typeface="HY바다M"/>
              </a:rPr>
              <a:t>/</a:t>
            </a:r>
            <a:r>
              <a:rPr lang="ko-KR" altLang="en-US" sz="4000" b="1" spc="-300">
                <a:solidFill>
                  <a:schemeClr val="bg1"/>
                </a:solidFill>
                <a:latin typeface="HY바다M"/>
                <a:ea typeface="HY바다M"/>
              </a:rPr>
              <a:t> 예상 결과</a:t>
            </a:r>
            <a:endParaRPr lang="ko-KR" altLang="en-US" sz="4000" b="1" spc="-300">
              <a:solidFill>
                <a:schemeClr val="bg1"/>
              </a:solidFill>
              <a:latin typeface="HY바다M"/>
              <a:ea typeface="HY바다M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8081" y="2057398"/>
            <a:ext cx="6672793" cy="3844492"/>
          </a:xfrm>
          <a:prstGeom prst="rect">
            <a:avLst/>
          </a:prstGeom>
        </p:spPr>
      </p:pic>
      <p:sp>
        <p:nvSpPr>
          <p:cNvPr id="20" name="TextBox 63"/>
          <p:cNvSpPr txBox="1"/>
          <p:nvPr/>
        </p:nvSpPr>
        <p:spPr>
          <a:xfrm>
            <a:off x="223683" y="6313406"/>
            <a:ext cx="3426129" cy="447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200">
                <a:latin typeface="HY바다L"/>
                <a:ea typeface="HY바다L"/>
              </a:rPr>
              <a:t>출처 링크 </a:t>
            </a:r>
            <a:r>
              <a:rPr lang="en-US" altLang="ko-KR" sz="1200">
                <a:latin typeface="HY바다L"/>
                <a:ea typeface="HY바다L"/>
              </a:rPr>
              <a:t>: https://blog.cloudflare.com/ko-kr/how-to-drop-10-million-packets-ko-kr</a:t>
            </a:r>
            <a:endParaRPr lang="en-US" altLang="ko-KR" sz="1200">
              <a:latin typeface="HY바다L"/>
              <a:ea typeface="HY바다L"/>
            </a:endParaRPr>
          </a:p>
        </p:txBody>
      </p:sp>
      <p:sp>
        <p:nvSpPr>
          <p:cNvPr id="21" name="TextBox 63"/>
          <p:cNvSpPr txBox="1"/>
          <p:nvPr/>
        </p:nvSpPr>
        <p:spPr>
          <a:xfrm>
            <a:off x="7524890" y="2377137"/>
            <a:ext cx="3426130" cy="2345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2800">
                <a:solidFill>
                  <a:schemeClr val="dk1"/>
                </a:solidFill>
                <a:latin typeface="HY바다L"/>
                <a:ea typeface="HY바다L"/>
              </a:rPr>
              <a:t>목표 산출물</a:t>
            </a:r>
            <a:endParaRPr lang="ko-KR" altLang="en-US" sz="2000">
              <a:latin typeface="HY바다L"/>
              <a:ea typeface="HY바다L"/>
            </a:endParaRPr>
          </a:p>
          <a:p>
            <a:pPr algn="just">
              <a:defRPr/>
            </a:pPr>
            <a:r>
              <a:rPr lang="ko-KR" altLang="en-US" sz="2000">
                <a:latin typeface="HY바다L"/>
                <a:ea typeface="HY바다L"/>
              </a:rPr>
              <a:t> </a:t>
            </a:r>
            <a:endParaRPr lang="ko-KR" altLang="en-US" sz="2000">
              <a:latin typeface="HY바다L"/>
              <a:ea typeface="HY바다L"/>
            </a:endParaRPr>
          </a:p>
          <a:p>
            <a:pPr algn="just">
              <a:defRPr/>
            </a:pPr>
            <a:r>
              <a:rPr lang="ko-KR" altLang="en-US" sz="2000">
                <a:latin typeface="HY바다L"/>
                <a:ea typeface="HY바다L"/>
              </a:rPr>
              <a:t> </a:t>
            </a:r>
            <a:r>
              <a:rPr lang="en-US" altLang="ko-KR" sz="2000">
                <a:latin typeface="HY바다L"/>
                <a:ea typeface="HY바다L"/>
              </a:rPr>
              <a:t>1)</a:t>
            </a:r>
            <a:r>
              <a:rPr lang="ko-KR" altLang="en-US" sz="2000">
                <a:latin typeface="HY바다L"/>
                <a:ea typeface="HY바다L"/>
              </a:rPr>
              <a:t> 공격 방어 실시간 모니터링 영상</a:t>
            </a:r>
            <a:endParaRPr lang="ko-KR" altLang="en-US" sz="2000">
              <a:latin typeface="HY바다L"/>
              <a:ea typeface="HY바다L"/>
            </a:endParaRPr>
          </a:p>
          <a:p>
            <a:pPr algn="just">
              <a:defRPr/>
            </a:pPr>
            <a:endParaRPr lang="ko-KR" altLang="en-US" sz="2000">
              <a:latin typeface="HY바다L"/>
              <a:ea typeface="HY바다L"/>
            </a:endParaRPr>
          </a:p>
          <a:p>
            <a:pPr algn="just">
              <a:defRPr/>
            </a:pPr>
            <a:r>
              <a:rPr lang="ko-KR" altLang="en-US" sz="2000">
                <a:latin typeface="HY바다L"/>
                <a:ea typeface="HY바다L"/>
              </a:rPr>
              <a:t> </a:t>
            </a:r>
            <a:r>
              <a:rPr lang="en-US" altLang="ko-KR" sz="2000">
                <a:latin typeface="HY바다L"/>
                <a:ea typeface="HY바다L"/>
              </a:rPr>
              <a:t>2)</a:t>
            </a:r>
            <a:r>
              <a:rPr lang="ko-KR" altLang="en-US" sz="2000">
                <a:latin typeface="HY바다L"/>
                <a:ea typeface="HY바다L"/>
              </a:rPr>
              <a:t> 구현 소스코드</a:t>
            </a:r>
            <a:endParaRPr lang="ko-KR" altLang="en-US" sz="2000">
              <a:latin typeface="HY바다L"/>
              <a:ea typeface="HY바다L"/>
            </a:endParaRPr>
          </a:p>
          <a:p>
            <a:pPr algn="just">
              <a:defRPr/>
            </a:pPr>
            <a:r>
              <a:rPr lang="ko-KR" altLang="en-US" sz="2000">
                <a:latin typeface="HY바다L"/>
                <a:ea typeface="HY바다L"/>
              </a:rPr>
              <a:t> </a:t>
            </a:r>
            <a:endParaRPr lang="ko-KR" altLang="en-US" sz="2000">
              <a:latin typeface="HY바다L"/>
              <a:ea typeface="HY바다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0202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88542" y="691375"/>
            <a:ext cx="3814915" cy="43266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5810" y="4771533"/>
            <a:ext cx="3449955" cy="9987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000" b="1">
                <a:solidFill>
                  <a:schemeClr val="bg1"/>
                </a:solidFill>
                <a:latin typeface="한컴 쿨재즈 B"/>
                <a:ea typeface="한컴 쿨재즈 B"/>
              </a:rPr>
              <a:t>04. DETAILS</a:t>
            </a:r>
            <a:endParaRPr lang="en-US" altLang="ko-KR" sz="6000" b="1">
              <a:solidFill>
                <a:schemeClr val="bg1"/>
              </a:solidFill>
              <a:latin typeface="한컴 쿨재즈 B"/>
              <a:ea typeface="한컴 쿨재즈 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>
            <a:stCxn id="9" idx="2"/>
            <a:endCxn id="7" idx="6"/>
          </p:cNvCxnSpPr>
          <p:nvPr/>
        </p:nvCxnSpPr>
        <p:spPr>
          <a:xfrm rot="10800000" flipV="1">
            <a:off x="2621407" y="3429000"/>
            <a:ext cx="6432104" cy="43391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862641" y="2983527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바다L"/>
              <a:ea typeface="HY바다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37234" y="1021314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바다L"/>
              <a:ea typeface="HY바다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9053512" y="254961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바다L"/>
              <a:ea typeface="HY바다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67697" y="1501200"/>
            <a:ext cx="1728302" cy="75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chemeClr val="bg1"/>
                </a:solidFill>
                <a:latin typeface="HY바다L"/>
                <a:ea typeface="HY바다L"/>
              </a:rPr>
              <a:t>ZEEK</a:t>
            </a:r>
            <a:endParaRPr lang="en-US" altLang="ko-KR" sz="4400" b="1">
              <a:solidFill>
                <a:schemeClr val="bg1"/>
              </a:solidFill>
              <a:latin typeface="HY바다L"/>
              <a:ea typeface="HY바다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33334" y="5089514"/>
            <a:ext cx="506731" cy="7569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chemeClr val="bg1"/>
                </a:solidFill>
                <a:latin typeface="HY바다L"/>
                <a:ea typeface="HY바다L"/>
              </a:rPr>
              <a:t>C</a:t>
            </a:r>
            <a:endParaRPr lang="ko-KR" altLang="en-US" sz="4400" b="1">
              <a:solidFill>
                <a:schemeClr val="bg1"/>
              </a:solidFill>
              <a:latin typeface="HY바다L"/>
              <a:ea typeface="HY바다L"/>
            </a:endParaRPr>
          </a:p>
        </p:txBody>
      </p:sp>
      <p:sp>
        <p:nvSpPr>
          <p:cNvPr id="33" name="TextBox 5"/>
          <p:cNvSpPr txBox="1"/>
          <p:nvPr/>
        </p:nvSpPr>
        <p:spPr>
          <a:xfrm>
            <a:off x="1246258" y="249248"/>
            <a:ext cx="2226557" cy="4632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500">
                <a:solidFill>
                  <a:schemeClr val="tx1">
                    <a:lumMod val="75000"/>
                  </a:schemeClr>
                </a:solidFill>
                <a:latin typeface="HY바다M"/>
                <a:ea typeface="HY바다M"/>
              </a:rPr>
              <a:t>오픈소스</a:t>
            </a:r>
            <a:r>
              <a:rPr lang="en-US" altLang="ko-KR" sz="2500">
                <a:solidFill>
                  <a:schemeClr val="tx1">
                    <a:lumMod val="75000"/>
                  </a:schemeClr>
                </a:solidFill>
                <a:latin typeface="HY바다M"/>
                <a:ea typeface="HY바다M"/>
              </a:rPr>
              <a:t> </a:t>
            </a:r>
            <a:r>
              <a:rPr lang="ko-KR" altLang="en-US" sz="2500">
                <a:solidFill>
                  <a:schemeClr val="tx1">
                    <a:lumMod val="75000"/>
                  </a:schemeClr>
                </a:solidFill>
                <a:latin typeface="HY바다M"/>
                <a:ea typeface="HY바다M"/>
              </a:rPr>
              <a:t>소개</a:t>
            </a:r>
            <a:endParaRPr lang="ko-KR" altLang="en-US" sz="2500">
              <a:solidFill>
                <a:schemeClr val="tx1">
                  <a:lumMod val="75000"/>
                </a:schemeClr>
              </a:solidFill>
              <a:latin typeface="HY바다M"/>
              <a:ea typeface="HY바다M"/>
            </a:endParaRPr>
          </a:p>
        </p:txBody>
      </p:sp>
      <p:sp>
        <p:nvSpPr>
          <p:cNvPr id="39" name="TextBox 31"/>
          <p:cNvSpPr txBox="1"/>
          <p:nvPr/>
        </p:nvSpPr>
        <p:spPr>
          <a:xfrm>
            <a:off x="342323" y="1030258"/>
            <a:ext cx="4079931" cy="1787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latin typeface="HY바다L"/>
                <a:ea typeface="HY바다L"/>
              </a:rPr>
              <a:t>zeek는 원래 Bro라는 이름으로 알려진 네트워크 보안 모니터링 도구의 새 이름입니다. Zeek는 네트워크에서 일어나는 모든 트래픽을 실시간으로 분석하고 이를 보안 문제의 조기 경고 및 해결에 활용할 수 있는 강력한 오픈 소스 플랫폼입니다. 이 도구는 다음과 같은 기능을 수행합니다.</a:t>
            </a:r>
            <a:endParaRPr lang="ko-KR" altLang="en-US" sz="1600">
              <a:latin typeface="HY바다L"/>
              <a:ea typeface="HY바다L"/>
            </a:endParaRPr>
          </a:p>
        </p:txBody>
      </p:sp>
      <p:sp>
        <p:nvSpPr>
          <p:cNvPr id="40" name="타원 7"/>
          <p:cNvSpPr/>
          <p:nvPr/>
        </p:nvSpPr>
        <p:spPr>
          <a:xfrm>
            <a:off x="5216617" y="4865601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바다L"/>
              <a:ea typeface="HY바다L"/>
            </a:endParaRPr>
          </a:p>
        </p:txBody>
      </p:sp>
      <p:cxnSp>
        <p:nvCxnSpPr>
          <p:cNvPr id="41" name="직선 연결선 2"/>
          <p:cNvCxnSpPr>
            <a:stCxn id="40" idx="0"/>
            <a:endCxn id="8" idx="4"/>
          </p:cNvCxnSpPr>
          <p:nvPr/>
        </p:nvCxnSpPr>
        <p:spPr>
          <a:xfrm rot="16200000" flipV="1">
            <a:off x="4613548" y="3383149"/>
            <a:ext cx="2085521" cy="87938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0"/>
          <p:cNvSpPr txBox="1"/>
          <p:nvPr/>
        </p:nvSpPr>
        <p:spPr>
          <a:xfrm>
            <a:off x="880613" y="3429000"/>
            <a:ext cx="1728302" cy="75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chemeClr val="bg1"/>
                </a:solidFill>
                <a:latin typeface="HY바다L"/>
                <a:ea typeface="HY바다L"/>
              </a:rPr>
              <a:t>DPDK</a:t>
            </a:r>
            <a:endParaRPr lang="en-US" altLang="ko-KR" sz="4400" b="1">
              <a:solidFill>
                <a:schemeClr val="bg1"/>
              </a:solidFill>
              <a:latin typeface="HY바다L"/>
              <a:ea typeface="HY바다L"/>
            </a:endParaRPr>
          </a:p>
        </p:txBody>
      </p:sp>
      <p:sp>
        <p:nvSpPr>
          <p:cNvPr id="43" name="TextBox 31"/>
          <p:cNvSpPr txBox="1"/>
          <p:nvPr/>
        </p:nvSpPr>
        <p:spPr>
          <a:xfrm>
            <a:off x="386893" y="4794970"/>
            <a:ext cx="4079931" cy="179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latin typeface="HY바다L"/>
                <a:ea typeface="HY바다L"/>
              </a:rPr>
              <a:t>DPDK(데이터 평면 개발 키트)는 네트워크 인터페이스 컨트롤러 및 기타 I/O 장치를 프로그래밍 가능한 패킷 처리 프로세서로 변환하는 데 사용되는 오픈 소스 소프트웨어 프레임워크입니다. DPDK는 고성능 네트워크 애플리케이션을 구축하기 위해 설계되었습니다.</a:t>
            </a:r>
            <a:endParaRPr lang="ko-KR" altLang="en-US" sz="1600">
              <a:latin typeface="HY바다L"/>
              <a:ea typeface="HY바다L"/>
            </a:endParaRPr>
          </a:p>
        </p:txBody>
      </p:sp>
      <p:sp>
        <p:nvSpPr>
          <p:cNvPr id="44" name="TextBox 31"/>
          <p:cNvSpPr txBox="1"/>
          <p:nvPr/>
        </p:nvSpPr>
        <p:spPr>
          <a:xfrm>
            <a:off x="7027076" y="4857511"/>
            <a:ext cx="4079932" cy="1550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latin typeface="HY바다L"/>
                <a:ea typeface="HY바다L"/>
              </a:rPr>
              <a:t>Suricata는 네트워크 보안 및 모니터링을 위한 고성능 오픈 소스 네트워크 감시 도구입니다. 이는 실시간으로 네트워크 트래픽을 분석하고 보안 위협을 탐지하는데 사용됩니다. Suricata의 주요 특징은 다음과 같습니다:</a:t>
            </a:r>
            <a:endParaRPr lang="ko-KR" altLang="en-US" sz="1600">
              <a:latin typeface="HY바다L"/>
              <a:ea typeface="HY바다L"/>
            </a:endParaRPr>
          </a:p>
        </p:txBody>
      </p:sp>
      <p:sp>
        <p:nvSpPr>
          <p:cNvPr id="45" name="TextBox 10"/>
          <p:cNvSpPr txBox="1"/>
          <p:nvPr/>
        </p:nvSpPr>
        <p:spPr>
          <a:xfrm>
            <a:off x="5231849" y="5463600"/>
            <a:ext cx="1728302" cy="543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HY바다L"/>
                <a:ea typeface="HY바다L"/>
              </a:rPr>
              <a:t>Suricata</a:t>
            </a:r>
            <a:endParaRPr lang="en-US" altLang="ko-KR" sz="3000" b="1">
              <a:solidFill>
                <a:schemeClr val="bg1"/>
              </a:solidFill>
              <a:latin typeface="HY바다L"/>
              <a:ea typeface="HY바다L"/>
            </a:endParaRPr>
          </a:p>
        </p:txBody>
      </p:sp>
      <p:sp>
        <p:nvSpPr>
          <p:cNvPr id="46" name="TextBox 31"/>
          <p:cNvSpPr txBox="1"/>
          <p:nvPr/>
        </p:nvSpPr>
        <p:spPr>
          <a:xfrm>
            <a:off x="8112068" y="930334"/>
            <a:ext cx="4079932" cy="2276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latin typeface="HY바다L"/>
                <a:ea typeface="HY바다L"/>
              </a:rPr>
              <a:t>XDP는 eXpress Data Path의 약자로, Linux 커널에서 실행되는 고성능 패킷 처리 프레임워크입니다. XDP는 데이터 평면에서 패킷을 가로채고 처리하는 기술을 제공하여 네트워크 스택의 최상단에서 네트워크 처리를 수행합니다. 이는 네트워크 성능을 향상시키고, 더 효율적인 네트워크 애플리케이션을 구현하는 데 도움이 됩니다.</a:t>
            </a:r>
            <a:endParaRPr lang="ko-KR" altLang="en-US" sz="1600">
              <a:latin typeface="HY바다L"/>
              <a:ea typeface="HY바다L"/>
            </a:endParaRPr>
          </a:p>
          <a:p>
            <a:pPr lvl="0">
              <a:defRPr/>
            </a:pPr>
            <a:endParaRPr lang="ko-KR" altLang="en-US" sz="1600">
              <a:latin typeface="HY바다L"/>
              <a:ea typeface="HY바다L"/>
            </a:endParaRPr>
          </a:p>
        </p:txBody>
      </p:sp>
      <p:sp>
        <p:nvSpPr>
          <p:cNvPr id="47" name="TextBox 10"/>
          <p:cNvSpPr txBox="1"/>
          <p:nvPr/>
        </p:nvSpPr>
        <p:spPr>
          <a:xfrm>
            <a:off x="9030992" y="3051840"/>
            <a:ext cx="1728302" cy="756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chemeClr val="bg1"/>
                </a:solidFill>
                <a:latin typeface="HY바다L"/>
                <a:ea typeface="HY바다L"/>
              </a:rPr>
              <a:t>XDP</a:t>
            </a:r>
            <a:endParaRPr lang="en-US" altLang="ko-KR" sz="4400" b="1">
              <a:solidFill>
                <a:schemeClr val="bg1"/>
              </a:solidFill>
              <a:latin typeface="HY바다L"/>
              <a:ea typeface="HY바다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수평선B"/>
              <a:ea typeface="HY수평선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0065" y="1914505"/>
            <a:ext cx="9691869" cy="313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303464" algn="l"/>
              </a:tabLst>
              <a:defRPr/>
            </a:pPr>
            <a:r>
              <a:rPr lang="en-US" altLang="ko-KR" sz="8000" b="1">
                <a:solidFill>
                  <a:schemeClr val="bg1"/>
                </a:solidFill>
                <a:latin typeface="HY수평선B"/>
                <a:ea typeface="HY수평선B"/>
              </a:rPr>
              <a:t>KICK OFF</a:t>
            </a:r>
            <a:r>
              <a:rPr lang="en-US" altLang="ko-KR" sz="10000" b="1">
                <a:solidFill>
                  <a:schemeClr val="bg1"/>
                </a:solidFill>
                <a:latin typeface="HY수평선B"/>
                <a:ea typeface="HY수평선B"/>
              </a:rPr>
              <a:t> </a:t>
            </a:r>
            <a:br>
              <a:rPr lang="en-US" altLang="ko-KR" sz="10000" b="1">
                <a:solidFill>
                  <a:schemeClr val="bg1"/>
                </a:solidFill>
                <a:latin typeface="HY수평선B"/>
                <a:ea typeface="HY수평선B"/>
              </a:rPr>
            </a:br>
            <a:r>
              <a:rPr lang="en-US" altLang="ko-KR" sz="10000" b="1">
                <a:solidFill>
                  <a:schemeClr val="bg1"/>
                </a:solidFill>
                <a:latin typeface="HY수평선B"/>
                <a:ea typeface="HY수평선B"/>
              </a:rPr>
              <a:t>END</a:t>
            </a:r>
            <a:endParaRPr lang="en-US" altLang="ko-KR" sz="10000" b="1">
              <a:solidFill>
                <a:schemeClr val="bg1"/>
              </a:solidFill>
              <a:latin typeface="HY수평선B"/>
              <a:ea typeface="HY수평선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7420" y="417094"/>
            <a:ext cx="11317485" cy="2264661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877637" y="907716"/>
            <a:ext cx="5358063" cy="0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8842" y="1136729"/>
            <a:ext cx="2275373" cy="6234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500" b="1">
                <a:solidFill>
                  <a:schemeClr val="tx1">
                    <a:lumMod val="75000"/>
                  </a:schemeClr>
                </a:solidFill>
                <a:latin typeface="HY나무B"/>
                <a:ea typeface="HY나무B"/>
              </a:rPr>
              <a:t>CONTENTS</a:t>
            </a:r>
            <a:endParaRPr lang="en-US" altLang="ko-KR" sz="3500" b="1">
              <a:solidFill>
                <a:schemeClr val="tx1">
                  <a:lumMod val="75000"/>
                </a:schemeClr>
              </a:solidFill>
              <a:latin typeface="HY나무B"/>
              <a:ea typeface="HY나무B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06074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32239" y="4029697"/>
            <a:ext cx="730826" cy="5880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300" b="1">
                <a:solidFill>
                  <a:schemeClr val="tx1">
                    <a:lumMod val="75000"/>
                  </a:schemeClr>
                </a:solidFill>
                <a:latin typeface="HY수평선B"/>
                <a:ea typeface="HY수평선B"/>
              </a:rPr>
              <a:t>01</a:t>
            </a:r>
            <a:endParaRPr lang="ko-KR" altLang="en-US" sz="3300" b="1">
              <a:solidFill>
                <a:schemeClr val="tx1">
                  <a:lumMod val="75000"/>
                </a:schemeClr>
              </a:solidFill>
              <a:latin typeface="HY수평선B"/>
              <a:ea typeface="HY수평선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2239" y="4556808"/>
            <a:ext cx="190240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>
                    <a:lumMod val="75000"/>
                  </a:schemeClr>
                </a:solidFill>
                <a:latin typeface="HY바다M"/>
                <a:ea typeface="HY바다M"/>
              </a:rPr>
              <a:t>TEAM MEMBER</a:t>
            </a:r>
            <a:endParaRPr lang="en-US" altLang="ko-KR" sz="2000">
              <a:solidFill>
                <a:schemeClr val="tx1">
                  <a:lumMod val="75000"/>
                </a:schemeClr>
              </a:solidFill>
              <a:latin typeface="HY바다M"/>
              <a:ea typeface="HY바다M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8843" y="5020960"/>
            <a:ext cx="1637197" cy="3778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6700" indent="-266700">
              <a:lnSpc>
                <a:spcPct val="120000"/>
              </a:lnSpc>
              <a:buFont typeface="Wingdings"/>
              <a:buChar char="§"/>
              <a:defRPr/>
            </a:pPr>
            <a:r>
              <a:rPr lang="ko-KR" altLang="en-US" sz="1600">
                <a:solidFill>
                  <a:schemeClr val="tx1">
                    <a:lumMod val="75000"/>
                  </a:schemeClr>
                </a:solidFill>
                <a:latin typeface="HY강M"/>
                <a:ea typeface="HY강M"/>
              </a:rPr>
              <a:t>팀 멤버 소개</a:t>
            </a:r>
            <a:endParaRPr lang="ko-KR" altLang="en-US" sz="1600">
              <a:solidFill>
                <a:schemeClr val="tx1">
                  <a:lumMod val="75000"/>
                </a:schemeClr>
              </a:solidFill>
              <a:latin typeface="HY강M"/>
              <a:ea typeface="HY강M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408122" y="3226091"/>
            <a:ext cx="1123249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3455929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82094" y="4029697"/>
            <a:ext cx="733721" cy="5880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300" b="1">
                <a:solidFill>
                  <a:schemeClr val="tx1">
                    <a:lumMod val="75000"/>
                  </a:schemeClr>
                </a:solidFill>
                <a:latin typeface="HY수평선B"/>
                <a:ea typeface="HY수평선B"/>
              </a:rPr>
              <a:t>02</a:t>
            </a:r>
            <a:endParaRPr lang="ko-KR" altLang="en-US" sz="3300" b="1">
              <a:solidFill>
                <a:schemeClr val="tx1">
                  <a:lumMod val="75000"/>
                </a:schemeClr>
              </a:solidFill>
              <a:latin typeface="HY수평선B"/>
              <a:ea typeface="HY수평선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2094" y="4556808"/>
            <a:ext cx="209579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>
                    <a:lumMod val="75000"/>
                  </a:schemeClr>
                </a:solidFill>
                <a:latin typeface="HY바다M"/>
                <a:ea typeface="HY바다M"/>
              </a:rPr>
              <a:t>PROJECT INTRO.</a:t>
            </a:r>
            <a:endParaRPr lang="en-US" altLang="ko-KR" sz="2000">
              <a:solidFill>
                <a:schemeClr val="tx1">
                  <a:lumMod val="75000"/>
                </a:schemeClr>
              </a:solidFill>
              <a:latin typeface="HY바다M"/>
              <a:ea typeface="HY바다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8698" y="5020960"/>
            <a:ext cx="2535442" cy="1254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6700" indent="-266700">
              <a:lnSpc>
                <a:spcPct val="120000"/>
              </a:lnSpc>
              <a:buFont typeface="Wingdings"/>
              <a:buChar char="§"/>
              <a:defRPr/>
            </a:pPr>
            <a:r>
              <a:rPr lang="ko-KR" altLang="en-US" sz="1600">
                <a:solidFill>
                  <a:schemeClr val="tx1">
                    <a:lumMod val="75000"/>
                  </a:schemeClr>
                </a:solidFill>
                <a:latin typeface="HY강M"/>
                <a:ea typeface="HY강M"/>
              </a:rPr>
              <a:t>프로젝트 목표</a:t>
            </a:r>
            <a:endParaRPr lang="ko-KR" altLang="en-US" sz="1600">
              <a:solidFill>
                <a:schemeClr val="tx1">
                  <a:lumMod val="75000"/>
                </a:schemeClr>
              </a:solidFill>
              <a:latin typeface="HY강M"/>
              <a:ea typeface="HY강M"/>
            </a:endParaRPr>
          </a:p>
          <a:p>
            <a:pPr marL="266700" indent="-266700">
              <a:lnSpc>
                <a:spcPct val="120000"/>
              </a:lnSpc>
              <a:buFont typeface="Wingdings"/>
              <a:buChar char="§"/>
              <a:defRPr/>
            </a:pPr>
            <a:r>
              <a:rPr lang="ko-KR" altLang="en-US" sz="1600">
                <a:solidFill>
                  <a:schemeClr val="tx1">
                    <a:lumMod val="75000"/>
                  </a:schemeClr>
                </a:solidFill>
                <a:latin typeface="HY강M"/>
                <a:ea typeface="HY강M"/>
              </a:rPr>
              <a:t>프로젝트 개요</a:t>
            </a:r>
            <a:r>
              <a:rPr lang="en-US" altLang="ko-KR" sz="1600">
                <a:solidFill>
                  <a:schemeClr val="tx1">
                    <a:lumMod val="75000"/>
                  </a:schemeClr>
                </a:solidFill>
                <a:latin typeface="HY강M"/>
                <a:ea typeface="HY강M"/>
              </a:rPr>
              <a:t>/</a:t>
            </a:r>
            <a:r>
              <a:rPr lang="ko-KR" altLang="en-US" sz="1600">
                <a:solidFill>
                  <a:schemeClr val="tx1">
                    <a:lumMod val="75000"/>
                  </a:schemeClr>
                </a:solidFill>
                <a:latin typeface="HY강M"/>
                <a:ea typeface="HY강M"/>
              </a:rPr>
              <a:t> 필요성</a:t>
            </a:r>
            <a:endParaRPr lang="ko-KR" altLang="en-US" sz="1600">
              <a:solidFill>
                <a:schemeClr val="tx1">
                  <a:lumMod val="75000"/>
                </a:schemeClr>
              </a:solidFill>
              <a:latin typeface="HY강M"/>
              <a:ea typeface="HY강M"/>
            </a:endParaRPr>
          </a:p>
          <a:p>
            <a:pPr marL="266700" indent="-266700">
              <a:lnSpc>
                <a:spcPct val="120000"/>
              </a:lnSpc>
              <a:buFont typeface="Wingdings"/>
              <a:buChar char="§"/>
              <a:defRPr/>
            </a:pPr>
            <a:r>
              <a:rPr lang="ko-KR" altLang="en-US" sz="1600">
                <a:solidFill>
                  <a:schemeClr val="tx1">
                    <a:lumMod val="75000"/>
                  </a:schemeClr>
                </a:solidFill>
                <a:latin typeface="HY강M"/>
                <a:ea typeface="HY강M"/>
              </a:rPr>
              <a:t>프로젝트 수행 계획</a:t>
            </a:r>
            <a:endParaRPr lang="ko-KR" altLang="en-US" sz="1600">
              <a:solidFill>
                <a:schemeClr val="tx1">
                  <a:lumMod val="75000"/>
                </a:schemeClr>
              </a:solidFill>
              <a:latin typeface="HY강M"/>
              <a:ea typeface="HY강M"/>
            </a:endParaRPr>
          </a:p>
          <a:p>
            <a:pPr marL="266700" indent="-266700">
              <a:lnSpc>
                <a:spcPct val="120000"/>
              </a:lnSpc>
              <a:buFont typeface="Wingdings"/>
              <a:buChar char="§"/>
              <a:defRPr/>
            </a:pPr>
            <a:endParaRPr lang="ko-KR" altLang="en-US" sz="160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3357977" y="3226091"/>
            <a:ext cx="1123200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6405784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831949" y="4029697"/>
            <a:ext cx="727091" cy="5880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300" b="1">
                <a:solidFill>
                  <a:schemeClr val="tx1">
                    <a:lumMod val="75000"/>
                  </a:schemeClr>
                </a:solidFill>
                <a:latin typeface="HY수평선B"/>
                <a:ea typeface="HY수평선B"/>
              </a:rPr>
              <a:t>03</a:t>
            </a:r>
            <a:endParaRPr lang="ko-KR" altLang="en-US" sz="3300" b="1">
              <a:solidFill>
                <a:schemeClr val="tx1">
                  <a:lumMod val="75000"/>
                </a:schemeClr>
              </a:solidFill>
              <a:latin typeface="HY수평선B"/>
              <a:ea typeface="HY수평선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31949" y="4556808"/>
            <a:ext cx="137479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>
                    <a:lumMod val="75000"/>
                  </a:schemeClr>
                </a:solidFill>
                <a:latin typeface="HY바다M"/>
                <a:ea typeface="HY바다M"/>
              </a:rPr>
              <a:t>PRACTICE</a:t>
            </a:r>
            <a:endParaRPr lang="en-US" altLang="ko-KR" sz="2000">
              <a:solidFill>
                <a:schemeClr val="tx1">
                  <a:lumMod val="75000"/>
                </a:schemeClr>
              </a:solidFill>
              <a:latin typeface="HY바다M"/>
              <a:ea typeface="HY바다M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68553" y="5020960"/>
            <a:ext cx="1766812" cy="18351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6700" indent="-266700">
              <a:lnSpc>
                <a:spcPct val="120000"/>
              </a:lnSpc>
              <a:buFont typeface="Wingdings"/>
              <a:buChar char="§"/>
              <a:defRPr/>
            </a:pPr>
            <a:r>
              <a:rPr lang="ko-KR" altLang="en-US" sz="1600">
                <a:solidFill>
                  <a:schemeClr val="tx1">
                    <a:lumMod val="75000"/>
                  </a:schemeClr>
                </a:solidFill>
                <a:latin typeface="HY강M"/>
                <a:ea typeface="HY강M"/>
              </a:rPr>
              <a:t>주요 일정</a:t>
            </a:r>
            <a:endParaRPr lang="ko-KR" altLang="en-US" sz="1600">
              <a:solidFill>
                <a:schemeClr val="tx1">
                  <a:lumMod val="75000"/>
                </a:schemeClr>
              </a:solidFill>
              <a:latin typeface="HY강M"/>
              <a:ea typeface="HY강M"/>
            </a:endParaRPr>
          </a:p>
          <a:p>
            <a:pPr marL="266700" indent="-266700">
              <a:lnSpc>
                <a:spcPct val="120000"/>
              </a:lnSpc>
              <a:buFont typeface="Wingdings"/>
              <a:buChar char="§"/>
              <a:defRPr/>
            </a:pPr>
            <a:r>
              <a:rPr lang="ko-KR" altLang="en-US" sz="1600">
                <a:solidFill>
                  <a:schemeClr val="tx1">
                    <a:lumMod val="75000"/>
                  </a:schemeClr>
                </a:solidFill>
                <a:latin typeface="HY강M"/>
                <a:ea typeface="HY강M"/>
              </a:rPr>
              <a:t>프로젝트 편성</a:t>
            </a:r>
            <a:endParaRPr lang="ko-KR" altLang="en-US" sz="1600">
              <a:solidFill>
                <a:schemeClr val="tx1">
                  <a:lumMod val="75000"/>
                </a:schemeClr>
              </a:solidFill>
              <a:latin typeface="HY강M"/>
              <a:ea typeface="HY강M"/>
            </a:endParaRPr>
          </a:p>
          <a:p>
            <a:pPr marL="266700" indent="-266700">
              <a:lnSpc>
                <a:spcPct val="120000"/>
              </a:lnSpc>
              <a:buFont typeface="Wingdings"/>
              <a:buChar char="§"/>
              <a:defRPr/>
            </a:pPr>
            <a:r>
              <a:rPr lang="ko-KR" altLang="en-US" sz="1600">
                <a:solidFill>
                  <a:schemeClr val="tx1">
                    <a:lumMod val="75000"/>
                  </a:schemeClr>
                </a:solidFill>
                <a:latin typeface="HY강M"/>
                <a:ea typeface="HY강M"/>
              </a:rPr>
              <a:t>목표 산출물</a:t>
            </a:r>
            <a:r>
              <a:rPr lang="en-US" altLang="ko-KR" sz="1600">
                <a:solidFill>
                  <a:schemeClr val="tx1">
                    <a:lumMod val="75000"/>
                  </a:schemeClr>
                </a:solidFill>
                <a:latin typeface="HY강M"/>
                <a:ea typeface="HY강M"/>
              </a:rPr>
              <a:t>/ </a:t>
            </a:r>
            <a:endParaRPr lang="en-US" altLang="ko-KR" sz="1600">
              <a:solidFill>
                <a:schemeClr val="tx1">
                  <a:lumMod val="75000"/>
                </a:schemeClr>
              </a:solidFill>
              <a:latin typeface="HY강M"/>
              <a:ea typeface="HY강M"/>
            </a:endParaRPr>
          </a:p>
          <a:p>
            <a:pPr marL="0" indent="0">
              <a:lnSpc>
                <a:spcPct val="120000"/>
              </a:lnSpc>
              <a:buFont typeface="Wingdings"/>
              <a:buNone/>
              <a:defRPr/>
            </a:pPr>
            <a:r>
              <a:rPr lang="en-US" altLang="ko-KR" sz="1600">
                <a:solidFill>
                  <a:schemeClr val="tx1">
                    <a:lumMod val="75000"/>
                  </a:schemeClr>
                </a:solidFill>
                <a:latin typeface="HY강M"/>
                <a:ea typeface="HY강M"/>
              </a:rPr>
              <a:t>    </a:t>
            </a:r>
            <a:r>
              <a:rPr lang="ko-KR" altLang="en-US" sz="1600">
                <a:solidFill>
                  <a:schemeClr val="tx1">
                    <a:lumMod val="75000"/>
                  </a:schemeClr>
                </a:solidFill>
                <a:latin typeface="HY강M"/>
                <a:ea typeface="HY강M"/>
              </a:rPr>
              <a:t>예상 결과</a:t>
            </a:r>
            <a:endParaRPr lang="ko-KR" altLang="en-US" sz="1600">
              <a:solidFill>
                <a:schemeClr val="tx1">
                  <a:lumMod val="75000"/>
                </a:schemeClr>
              </a:solidFill>
              <a:latin typeface="HY강M"/>
              <a:ea typeface="HY강M"/>
            </a:endParaRPr>
          </a:p>
          <a:p>
            <a:pPr marL="266700" indent="-266700">
              <a:lnSpc>
                <a:spcPct val="120000"/>
              </a:lnSpc>
              <a:buFont typeface="Wingdings"/>
              <a:buChar char="§"/>
              <a:defRPr/>
            </a:pPr>
            <a:endParaRPr lang="ko-KR" altLang="en-US" sz="1600">
              <a:solidFill>
                <a:schemeClr val="tx1">
                  <a:lumMod val="75000"/>
                </a:schemeClr>
              </a:solidFill>
              <a:latin typeface="HY강M"/>
              <a:ea typeface="HY강M"/>
            </a:endParaRPr>
          </a:p>
          <a:p>
            <a:pPr marL="266700" indent="-266700">
              <a:lnSpc>
                <a:spcPct val="120000"/>
              </a:lnSpc>
              <a:buFont typeface="Wingdings"/>
              <a:buChar char="§"/>
              <a:defRPr/>
            </a:pPr>
            <a:endParaRPr lang="ko-KR" altLang="en-US" sz="1600">
              <a:solidFill>
                <a:schemeClr val="tx1">
                  <a:lumMod val="75000"/>
                </a:schemeClr>
              </a:solidFill>
              <a:latin typeface="HY강M"/>
              <a:ea typeface="HY강M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6307832" y="3061617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9355639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781804" y="4029697"/>
            <a:ext cx="729986" cy="5880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300" b="1">
                <a:solidFill>
                  <a:schemeClr val="tx1">
                    <a:lumMod val="75000"/>
                  </a:schemeClr>
                </a:solidFill>
                <a:latin typeface="HY수평선B"/>
                <a:ea typeface="HY수평선B"/>
              </a:rPr>
              <a:t>04</a:t>
            </a:r>
            <a:endParaRPr lang="ko-KR" altLang="en-US" sz="3300" b="1">
              <a:solidFill>
                <a:schemeClr val="tx1">
                  <a:lumMod val="75000"/>
                </a:schemeClr>
              </a:solidFill>
              <a:latin typeface="HY수평선B"/>
              <a:ea typeface="HY수평선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781804" y="4556808"/>
            <a:ext cx="124433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>
                    <a:lumMod val="75000"/>
                  </a:schemeClr>
                </a:solidFill>
                <a:latin typeface="HY바다M"/>
                <a:ea typeface="HY바다M"/>
              </a:rPr>
              <a:t>DETAILS</a:t>
            </a:r>
            <a:endParaRPr lang="en-US" altLang="ko-KR" sz="2000">
              <a:solidFill>
                <a:schemeClr val="tx1">
                  <a:lumMod val="75000"/>
                </a:schemeClr>
              </a:solidFill>
              <a:latin typeface="HY바다M"/>
              <a:ea typeface="HY바다M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818408" y="5020960"/>
            <a:ext cx="1769707" cy="3778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6700" indent="-266700">
              <a:lnSpc>
                <a:spcPct val="120000"/>
              </a:lnSpc>
              <a:buFont typeface="Wingdings"/>
              <a:buChar char="§"/>
              <a:defRPr/>
            </a:pPr>
            <a:r>
              <a:rPr lang="ko-KR" altLang="en-US" sz="1600">
                <a:solidFill>
                  <a:schemeClr val="tx1">
                    <a:lumMod val="75000"/>
                  </a:schemeClr>
                </a:solidFill>
                <a:latin typeface="HY강M"/>
                <a:ea typeface="HY강M"/>
              </a:rPr>
              <a:t>오픈소스 소개</a:t>
            </a:r>
            <a:endParaRPr lang="ko-KR" altLang="en-US" sz="1600">
              <a:solidFill>
                <a:schemeClr val="tx1">
                  <a:lumMod val="75000"/>
                </a:schemeClr>
              </a:solidFill>
              <a:latin typeface="HY강M"/>
              <a:ea typeface="HY강M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9257687" y="3061617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0202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88542" y="691375"/>
            <a:ext cx="3814915" cy="43266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42385" y="4771533"/>
            <a:ext cx="4859655" cy="9987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000" b="1">
                <a:solidFill>
                  <a:schemeClr val="bg1"/>
                </a:solidFill>
                <a:latin typeface="한컴 쿨재즈 B"/>
                <a:ea typeface="한컴 쿨재즈 B"/>
              </a:rPr>
              <a:t>01. TEAM MEMBER</a:t>
            </a:r>
            <a:endParaRPr lang="en-US" altLang="ko-KR" sz="6000" b="1">
              <a:solidFill>
                <a:schemeClr val="bg1"/>
              </a:solidFill>
              <a:latin typeface="한컴 쿨재즈 B"/>
              <a:ea typeface="한컴 쿨재즈 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4090055"/>
            <a:ext cx="1220437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86647" y="4216982"/>
            <a:ext cx="2119158" cy="6388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200">
                <a:latin typeface="한컴 백제 M"/>
                <a:ea typeface="한컴 백제 M"/>
              </a:rPr>
              <a:t>소속</a:t>
            </a:r>
            <a:r>
              <a:rPr lang="en-US" altLang="ko-KR" sz="1200">
                <a:latin typeface="한컴 백제 M"/>
                <a:ea typeface="한컴 백제 M"/>
              </a:rPr>
              <a:t>:</a:t>
            </a:r>
            <a:r>
              <a:rPr lang="ko-KR" altLang="en-US" sz="1200">
                <a:latin typeface="한컴 백제 M"/>
                <a:ea typeface="한컴 백제 M"/>
              </a:rPr>
              <a:t> 데이텀 시큐리티</a:t>
            </a:r>
            <a:endParaRPr lang="ko-KR" altLang="en-US" sz="1200">
              <a:latin typeface="한컴 백제 M"/>
              <a:ea typeface="한컴 백제 M"/>
            </a:endParaRPr>
          </a:p>
          <a:p>
            <a:pPr algn="just">
              <a:defRPr/>
            </a:pPr>
            <a:endParaRPr lang="ko-KR" altLang="en-US" sz="1200">
              <a:latin typeface="한컴 백제 M"/>
              <a:ea typeface="한컴 백제 M"/>
            </a:endParaRPr>
          </a:p>
          <a:p>
            <a:pPr algn="just">
              <a:defRPr/>
            </a:pPr>
            <a:endParaRPr lang="ko-KR" altLang="en-US" sz="1200">
              <a:latin typeface="한컴 백제 M"/>
              <a:ea typeface="한컴 백제 M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52822" y="3429000"/>
            <a:ext cx="2142287" cy="574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spc="-150">
                <a:latin typeface="HY태백B"/>
                <a:ea typeface="HY태백B"/>
              </a:rPr>
              <a:t>M</a:t>
            </a:r>
            <a:r>
              <a:rPr lang="ko-KR" altLang="en-US" sz="1600" b="1" spc="-150">
                <a:latin typeface="HY태백B"/>
                <a:ea typeface="HY태백B"/>
              </a:rPr>
              <a:t> </a:t>
            </a:r>
            <a:r>
              <a:rPr lang="en-US" altLang="ko-KR" sz="1600" b="1" spc="-150">
                <a:latin typeface="HY태백B"/>
                <a:ea typeface="HY태백B"/>
              </a:rPr>
              <a:t>e</a:t>
            </a:r>
            <a:r>
              <a:rPr lang="ko-KR" altLang="en-US" sz="1600" b="1" spc="-150">
                <a:latin typeface="HY태백B"/>
                <a:ea typeface="HY태백B"/>
              </a:rPr>
              <a:t> </a:t>
            </a:r>
            <a:r>
              <a:rPr lang="en-US" altLang="ko-KR" sz="1600" b="1" spc="-150">
                <a:latin typeface="HY태백B"/>
                <a:ea typeface="HY태백B"/>
              </a:rPr>
              <a:t>n</a:t>
            </a:r>
            <a:r>
              <a:rPr lang="ko-KR" altLang="en-US" sz="1600" b="1" spc="-150">
                <a:latin typeface="HY태백B"/>
                <a:ea typeface="HY태백B"/>
              </a:rPr>
              <a:t> </a:t>
            </a:r>
            <a:r>
              <a:rPr lang="en-US" altLang="ko-KR" sz="1600" b="1" spc="-150">
                <a:latin typeface="HY태백B"/>
                <a:ea typeface="HY태백B"/>
              </a:rPr>
              <a:t>t</a:t>
            </a:r>
            <a:r>
              <a:rPr lang="ko-KR" altLang="en-US" sz="1600" b="1" spc="-150">
                <a:latin typeface="HY태백B"/>
                <a:ea typeface="HY태백B"/>
              </a:rPr>
              <a:t> </a:t>
            </a:r>
            <a:r>
              <a:rPr lang="en-US" altLang="ko-KR" sz="1600" b="1" spc="-150">
                <a:latin typeface="HY태백B"/>
                <a:ea typeface="HY태백B"/>
              </a:rPr>
              <a:t>o</a:t>
            </a:r>
            <a:r>
              <a:rPr lang="ko-KR" altLang="en-US" sz="1600" b="1" spc="-150">
                <a:latin typeface="HY태백B"/>
                <a:ea typeface="HY태백B"/>
              </a:rPr>
              <a:t> </a:t>
            </a:r>
            <a:r>
              <a:rPr lang="en-US" altLang="ko-KR" sz="1600" b="1" spc="-150">
                <a:latin typeface="HY태백B"/>
                <a:ea typeface="HY태백B"/>
              </a:rPr>
              <a:t>r</a:t>
            </a:r>
            <a:br>
              <a:rPr lang="en-US" altLang="ko-KR" sz="1600" b="1" spc="-150">
                <a:latin typeface="HY태백B"/>
                <a:ea typeface="HY태백B"/>
              </a:rPr>
            </a:br>
            <a:r>
              <a:rPr lang="ko-KR" altLang="en-US" sz="1600" b="1" spc="-150">
                <a:latin typeface="HY태백B"/>
                <a:ea typeface="HY태백B"/>
              </a:rPr>
              <a:t>박 건 호</a:t>
            </a:r>
            <a:endParaRPr lang="ko-KR" altLang="en-US" sz="1600" b="1" spc="-150">
              <a:latin typeface="HY태백B"/>
              <a:ea typeface="HY태백B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57739" y="3429000"/>
            <a:ext cx="2142287" cy="57088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spc="-150">
                <a:latin typeface="HY태백B"/>
                <a:ea typeface="HY태백B"/>
              </a:rPr>
              <a:t>P</a:t>
            </a:r>
            <a:r>
              <a:rPr lang="ko-KR" altLang="en-US" sz="1600" b="1" spc="-150">
                <a:latin typeface="HY태백B"/>
                <a:ea typeface="HY태백B"/>
              </a:rPr>
              <a:t>  </a:t>
            </a:r>
            <a:r>
              <a:rPr lang="en-US" altLang="ko-KR" sz="1600" b="1" spc="-150">
                <a:latin typeface="HY태백B"/>
                <a:ea typeface="HY태백B"/>
              </a:rPr>
              <a:t>L</a:t>
            </a:r>
            <a:br>
              <a:rPr lang="ko-KR" altLang="en-US" sz="1600" b="1" spc="-150">
                <a:latin typeface="HY태백B"/>
                <a:ea typeface="HY태백B"/>
              </a:rPr>
            </a:br>
            <a:r>
              <a:rPr lang="ko-KR" altLang="en-US" sz="1600" b="1" spc="-150">
                <a:latin typeface="HY태백B"/>
                <a:ea typeface="HY태백B"/>
              </a:rPr>
              <a:t>곽 송 이</a:t>
            </a:r>
            <a:endParaRPr lang="ko-KR" altLang="en-US" sz="1600" b="1" spc="-150">
              <a:latin typeface="HY태백B"/>
              <a:ea typeface="HY태백B"/>
            </a:endParaRPr>
          </a:p>
        </p:txBody>
      </p:sp>
      <p:sp>
        <p:nvSpPr>
          <p:cNvPr id="106" name="TextBox 75"/>
          <p:cNvSpPr txBox="1"/>
          <p:nvPr/>
        </p:nvSpPr>
        <p:spPr>
          <a:xfrm>
            <a:off x="6338122" y="3429000"/>
            <a:ext cx="2142287" cy="57088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spc="-150">
                <a:latin typeface="HY태백B"/>
                <a:ea typeface="HY태백B"/>
              </a:rPr>
              <a:t>P M</a:t>
            </a:r>
            <a:br>
              <a:rPr lang="ko-KR" altLang="en-US" sz="1600" b="1" spc="-150">
                <a:latin typeface="HY태백B"/>
                <a:ea typeface="HY태백B"/>
              </a:rPr>
            </a:br>
            <a:r>
              <a:rPr lang="ko-KR" altLang="en-US" sz="1600" b="1" spc="-150">
                <a:latin typeface="HY태백B"/>
                <a:ea typeface="HY태백B"/>
              </a:rPr>
              <a:t>함 준 형</a:t>
            </a:r>
            <a:endParaRPr lang="ko-KR" altLang="en-US" sz="1600" b="1" spc="-150">
              <a:latin typeface="HY태백B"/>
              <a:ea typeface="HY태백B"/>
            </a:endParaRPr>
          </a:p>
        </p:txBody>
      </p:sp>
      <p:sp>
        <p:nvSpPr>
          <p:cNvPr id="107" name="TextBox 75"/>
          <p:cNvSpPr txBox="1"/>
          <p:nvPr/>
        </p:nvSpPr>
        <p:spPr>
          <a:xfrm>
            <a:off x="9244740" y="3429000"/>
            <a:ext cx="2142287" cy="57088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br>
              <a:rPr lang="ko-KR" altLang="en-US" sz="1600" b="1" spc="-150">
                <a:latin typeface="HY태백B"/>
                <a:ea typeface="HY태백B"/>
              </a:rPr>
            </a:br>
            <a:r>
              <a:rPr lang="ko-KR" altLang="en-US" sz="1600" b="1" spc="-150">
                <a:latin typeface="HY태백B"/>
                <a:ea typeface="HY태백B"/>
              </a:rPr>
              <a:t>강 성 원</a:t>
            </a:r>
            <a:endParaRPr lang="ko-KR" altLang="en-US" sz="1600" b="1" spc="-150">
              <a:latin typeface="HY태백B"/>
              <a:ea typeface="HY태백B"/>
            </a:endParaRPr>
          </a:p>
        </p:txBody>
      </p:sp>
      <p:sp>
        <p:nvSpPr>
          <p:cNvPr id="108" name="직사각형 62"/>
          <p:cNvSpPr/>
          <p:nvPr/>
        </p:nvSpPr>
        <p:spPr>
          <a:xfrm>
            <a:off x="9258302" y="1340060"/>
            <a:ext cx="2123367" cy="2088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수평선B"/>
              <a:ea typeface="HY수평선B"/>
            </a:endParaRPr>
          </a:p>
        </p:txBody>
      </p:sp>
      <p:sp>
        <p:nvSpPr>
          <p:cNvPr id="109" name="직사각형 62"/>
          <p:cNvSpPr/>
          <p:nvPr/>
        </p:nvSpPr>
        <p:spPr>
          <a:xfrm>
            <a:off x="6369586" y="1340060"/>
            <a:ext cx="2123367" cy="2088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수평선B"/>
              <a:ea typeface="HY수평선B"/>
            </a:endParaRPr>
          </a:p>
        </p:txBody>
      </p:sp>
      <p:sp>
        <p:nvSpPr>
          <p:cNvPr id="110" name="직사각형 62"/>
          <p:cNvSpPr/>
          <p:nvPr/>
        </p:nvSpPr>
        <p:spPr>
          <a:xfrm>
            <a:off x="3572678" y="1340060"/>
            <a:ext cx="2123367" cy="2088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수평선B"/>
              <a:ea typeface="HY수평선B"/>
            </a:endParaRPr>
          </a:p>
        </p:txBody>
      </p:sp>
      <p:sp>
        <p:nvSpPr>
          <p:cNvPr id="111" name="직사각형 62"/>
          <p:cNvSpPr/>
          <p:nvPr/>
        </p:nvSpPr>
        <p:spPr>
          <a:xfrm>
            <a:off x="879053" y="1340060"/>
            <a:ext cx="2123367" cy="2088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수평선B"/>
              <a:ea typeface="HY수평선B"/>
            </a:endParaRPr>
          </a:p>
        </p:txBody>
      </p:sp>
      <p:sp>
        <p:nvSpPr>
          <p:cNvPr id="114" name="TextBox 5"/>
          <p:cNvSpPr txBox="1"/>
          <p:nvPr/>
        </p:nvSpPr>
        <p:spPr>
          <a:xfrm>
            <a:off x="1246259" y="249248"/>
            <a:ext cx="2321806" cy="4632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500">
                <a:solidFill>
                  <a:schemeClr val="tx1">
                    <a:lumMod val="75000"/>
                  </a:schemeClr>
                </a:solidFill>
                <a:latin typeface="HY바다M"/>
                <a:ea typeface="HY바다M"/>
              </a:rPr>
              <a:t>TEAM MEMBER</a:t>
            </a:r>
            <a:endParaRPr lang="en-US" altLang="ko-KR" sz="2500">
              <a:solidFill>
                <a:schemeClr val="tx1">
                  <a:lumMod val="75000"/>
                </a:schemeClr>
              </a:solidFill>
              <a:latin typeface="HY바다M"/>
              <a:ea typeface="HY바다M"/>
            </a:endParaRPr>
          </a:p>
        </p:txBody>
      </p:sp>
      <p:sp>
        <p:nvSpPr>
          <p:cNvPr id="115" name="TextBox 46"/>
          <p:cNvSpPr txBox="1"/>
          <p:nvPr/>
        </p:nvSpPr>
        <p:spPr>
          <a:xfrm>
            <a:off x="3614325" y="4251788"/>
            <a:ext cx="2119158" cy="6421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200">
                <a:latin typeface="한컴 백제 M"/>
                <a:ea typeface="한컴 백제 M"/>
              </a:rPr>
              <a:t>소속</a:t>
            </a:r>
            <a:r>
              <a:rPr lang="en-US" altLang="ko-KR" sz="1200">
                <a:latin typeface="한컴 백제 M"/>
                <a:ea typeface="한컴 백제 M"/>
              </a:rPr>
              <a:t>:</a:t>
            </a:r>
            <a:r>
              <a:rPr lang="ko-KR" altLang="en-US" sz="1200">
                <a:latin typeface="한컴 백제 M"/>
                <a:ea typeface="한컴 백제 M"/>
              </a:rPr>
              <a:t> 데이텀 시큐리티</a:t>
            </a:r>
            <a:endParaRPr lang="ko-KR" altLang="en-US" sz="1200">
              <a:latin typeface="한컴 백제 M"/>
              <a:ea typeface="한컴 백제 M"/>
            </a:endParaRPr>
          </a:p>
          <a:p>
            <a:pPr algn="just">
              <a:defRPr/>
            </a:pPr>
            <a:endParaRPr lang="ko-KR" altLang="en-US" sz="1200">
              <a:latin typeface="한컴 백제 M"/>
              <a:ea typeface="한컴 백제 M"/>
            </a:endParaRPr>
          </a:p>
          <a:p>
            <a:pPr algn="just">
              <a:defRPr/>
            </a:pPr>
            <a:endParaRPr lang="ko-KR" altLang="en-US" sz="1200">
              <a:latin typeface="한컴 백제 M"/>
              <a:ea typeface="한컴 백제 M"/>
            </a:endParaRPr>
          </a:p>
        </p:txBody>
      </p:sp>
      <p:sp>
        <p:nvSpPr>
          <p:cNvPr id="116" name="TextBox 46"/>
          <p:cNvSpPr txBox="1"/>
          <p:nvPr/>
        </p:nvSpPr>
        <p:spPr>
          <a:xfrm>
            <a:off x="6436076" y="4227798"/>
            <a:ext cx="2119158" cy="4470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200">
                <a:latin typeface="한컴 백제 M"/>
                <a:ea typeface="한컴 백제 M"/>
              </a:rPr>
              <a:t>소속</a:t>
            </a:r>
            <a:r>
              <a:rPr lang="en-US" altLang="ko-KR" sz="1200">
                <a:latin typeface="한컴 백제 M"/>
                <a:ea typeface="한컴 백제 M"/>
              </a:rPr>
              <a:t>:</a:t>
            </a:r>
            <a:r>
              <a:rPr lang="ko-KR" altLang="en-US" sz="1200">
                <a:latin typeface="한컴 백제 M"/>
                <a:ea typeface="한컴 백제 M"/>
              </a:rPr>
              <a:t> 배재대학교 소프트웨어학부 정보보안학과 </a:t>
            </a:r>
            <a:r>
              <a:rPr lang="en-US" altLang="ko-KR" sz="1200">
                <a:latin typeface="한컴 백제 M"/>
                <a:ea typeface="한컴 백제 M"/>
              </a:rPr>
              <a:t>4</a:t>
            </a:r>
            <a:r>
              <a:rPr lang="ko-KR" altLang="en-US" sz="1200">
                <a:latin typeface="한컴 백제 M"/>
                <a:ea typeface="한컴 백제 M"/>
              </a:rPr>
              <a:t>학년</a:t>
            </a:r>
            <a:endParaRPr lang="ko-KR" altLang="en-US" sz="1200">
              <a:latin typeface="한컴 백제 M"/>
              <a:ea typeface="한컴 백제 M"/>
            </a:endParaRPr>
          </a:p>
        </p:txBody>
      </p:sp>
      <p:sp>
        <p:nvSpPr>
          <p:cNvPr id="117" name="TextBox 46"/>
          <p:cNvSpPr txBox="1"/>
          <p:nvPr/>
        </p:nvSpPr>
        <p:spPr>
          <a:xfrm>
            <a:off x="9270059" y="4204280"/>
            <a:ext cx="2119158" cy="4515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200">
                <a:latin typeface="한컴 백제 M"/>
                <a:ea typeface="한컴 백제 M"/>
              </a:rPr>
              <a:t>소속</a:t>
            </a:r>
            <a:r>
              <a:rPr lang="en-US" altLang="ko-KR" sz="1200">
                <a:latin typeface="한컴 백제 M"/>
                <a:ea typeface="한컴 백제 M"/>
              </a:rPr>
              <a:t>:</a:t>
            </a:r>
            <a:r>
              <a:rPr lang="ko-KR" altLang="en-US" sz="1200">
                <a:latin typeface="한컴 백제 M"/>
                <a:ea typeface="한컴 백제 M"/>
              </a:rPr>
              <a:t> 배재대학교 소프트웨어학부 정보보안학과 </a:t>
            </a:r>
            <a:r>
              <a:rPr lang="en-US" altLang="ko-KR" sz="1200">
                <a:latin typeface="한컴 백제 M"/>
                <a:ea typeface="한컴 백제 M"/>
              </a:rPr>
              <a:t>2</a:t>
            </a:r>
            <a:r>
              <a:rPr lang="ko-KR" altLang="en-US" sz="1200">
                <a:latin typeface="한컴 백제 M"/>
                <a:ea typeface="한컴 백제 M"/>
              </a:rPr>
              <a:t>학년</a:t>
            </a:r>
            <a:endParaRPr lang="ko-KR" altLang="en-US" sz="1200">
              <a:latin typeface="한컴 백제 M"/>
              <a:ea typeface="한컴 백제 M"/>
            </a:endParaRPr>
          </a:p>
        </p:txBody>
      </p:sp>
      <p:pic>
        <p:nvPicPr>
          <p:cNvPr id="1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24627" y="1460500"/>
            <a:ext cx="1825624" cy="1809749"/>
          </a:xfrm>
          <a:prstGeom prst="rect">
            <a:avLst/>
          </a:prstGeom>
        </p:spPr>
      </p:pic>
      <p:pic>
        <p:nvPicPr>
          <p:cNvPr id="1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8374" y="1476376"/>
            <a:ext cx="1920874" cy="1809749"/>
          </a:xfrm>
          <a:prstGeom prst="rect">
            <a:avLst/>
          </a:prstGeom>
        </p:spPr>
      </p:pic>
      <p:pic>
        <p:nvPicPr>
          <p:cNvPr id="12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83000" y="1539875"/>
            <a:ext cx="1873249" cy="1714500"/>
          </a:xfrm>
          <a:prstGeom prst="rect">
            <a:avLst/>
          </a:prstGeom>
        </p:spPr>
      </p:pic>
      <p:pic>
        <p:nvPicPr>
          <p:cNvPr id="12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444990" y="1539239"/>
            <a:ext cx="1763394" cy="17633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4090055"/>
            <a:ext cx="1220437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0503" y="3429000"/>
            <a:ext cx="2142287" cy="5695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br>
              <a:rPr lang="ko-KR" altLang="en-US" sz="1600" b="1" spc="-150">
                <a:latin typeface="HY수평선B"/>
                <a:ea typeface="HY수평선B"/>
              </a:rPr>
            </a:br>
            <a:r>
              <a:rPr lang="ko-KR" altLang="en-US" sz="1600" b="1" spc="-150">
                <a:latin typeface="HY수평선B"/>
                <a:ea typeface="HY수평선B"/>
              </a:rPr>
              <a:t>최 홍 석  </a:t>
            </a:r>
            <a:endParaRPr lang="ko-KR" altLang="en-US" sz="1600" b="1" spc="-150">
              <a:latin typeface="HY수평선B"/>
              <a:ea typeface="HY수평선B"/>
            </a:endParaRPr>
          </a:p>
        </p:txBody>
      </p:sp>
      <p:sp>
        <p:nvSpPr>
          <p:cNvPr id="108" name="직사각형 62"/>
          <p:cNvSpPr/>
          <p:nvPr/>
        </p:nvSpPr>
        <p:spPr>
          <a:xfrm>
            <a:off x="7422157" y="1340060"/>
            <a:ext cx="2123367" cy="2088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수평선B"/>
              <a:ea typeface="HY수평선B"/>
            </a:endParaRPr>
          </a:p>
        </p:txBody>
      </p:sp>
      <p:sp>
        <p:nvSpPr>
          <p:cNvPr id="109" name="직사각형 62"/>
          <p:cNvSpPr/>
          <p:nvPr/>
        </p:nvSpPr>
        <p:spPr>
          <a:xfrm>
            <a:off x="5034316" y="1340060"/>
            <a:ext cx="2123367" cy="2088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수평선B"/>
              <a:ea typeface="HY수평선B"/>
            </a:endParaRPr>
          </a:p>
        </p:txBody>
      </p:sp>
      <p:sp>
        <p:nvSpPr>
          <p:cNvPr id="110" name="직사각형 62"/>
          <p:cNvSpPr/>
          <p:nvPr/>
        </p:nvSpPr>
        <p:spPr>
          <a:xfrm>
            <a:off x="2654605" y="1340060"/>
            <a:ext cx="2123367" cy="2088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수평선B"/>
              <a:ea typeface="HY수평선B"/>
            </a:endParaRPr>
          </a:p>
        </p:txBody>
      </p:sp>
      <p:sp>
        <p:nvSpPr>
          <p:cNvPr id="111" name="직사각형 62"/>
          <p:cNvSpPr/>
          <p:nvPr/>
        </p:nvSpPr>
        <p:spPr>
          <a:xfrm>
            <a:off x="305258" y="1340060"/>
            <a:ext cx="2123367" cy="2088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수평선B"/>
              <a:ea typeface="HY수평선B"/>
            </a:endParaRPr>
          </a:p>
        </p:txBody>
      </p:sp>
      <p:sp>
        <p:nvSpPr>
          <p:cNvPr id="113" name="직사각형 62"/>
          <p:cNvSpPr/>
          <p:nvPr/>
        </p:nvSpPr>
        <p:spPr>
          <a:xfrm>
            <a:off x="9766454" y="1340060"/>
            <a:ext cx="2123367" cy="2088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수평선B"/>
              <a:ea typeface="HY수평선B"/>
            </a:endParaRPr>
          </a:p>
        </p:txBody>
      </p:sp>
      <p:sp>
        <p:nvSpPr>
          <p:cNvPr id="114" name="TextBox 47"/>
          <p:cNvSpPr txBox="1"/>
          <p:nvPr/>
        </p:nvSpPr>
        <p:spPr>
          <a:xfrm>
            <a:off x="2634800" y="3429000"/>
            <a:ext cx="2142287" cy="5695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br>
              <a:rPr lang="ko-KR" altLang="en-US" sz="1600" b="1" spc="-150">
                <a:latin typeface="HY태백B"/>
                <a:ea typeface="HY태백B"/>
              </a:rPr>
            </a:br>
            <a:r>
              <a:rPr lang="ko-KR" altLang="en-US" sz="1600" b="1" spc="-150">
                <a:latin typeface="HY태백B"/>
                <a:ea typeface="HY태백B"/>
              </a:rPr>
              <a:t>임 정 훈</a:t>
            </a:r>
            <a:endParaRPr lang="ko-KR" altLang="en-US" sz="1600" b="1" spc="-150">
              <a:latin typeface="HY태백B"/>
              <a:ea typeface="HY태백B"/>
            </a:endParaRPr>
          </a:p>
        </p:txBody>
      </p:sp>
      <p:sp>
        <p:nvSpPr>
          <p:cNvPr id="115" name="TextBox 47"/>
          <p:cNvSpPr txBox="1"/>
          <p:nvPr/>
        </p:nvSpPr>
        <p:spPr>
          <a:xfrm>
            <a:off x="5024856" y="3429000"/>
            <a:ext cx="2142287" cy="5695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br>
              <a:rPr lang="ko-KR" altLang="en-US" sz="1600" b="1" spc="-150">
                <a:latin typeface="HY태백B"/>
                <a:ea typeface="HY태백B"/>
              </a:rPr>
            </a:br>
            <a:r>
              <a:rPr lang="ko-KR" altLang="en-US" sz="1600" b="1" spc="-150">
                <a:latin typeface="HY태백B"/>
                <a:ea typeface="HY태백B"/>
              </a:rPr>
              <a:t>지 도 환</a:t>
            </a:r>
            <a:endParaRPr lang="ko-KR" altLang="en-US" sz="1600" b="1" spc="-150">
              <a:latin typeface="HY태백B"/>
              <a:ea typeface="HY태백B"/>
            </a:endParaRPr>
          </a:p>
        </p:txBody>
      </p:sp>
      <p:sp>
        <p:nvSpPr>
          <p:cNvPr id="116" name="TextBox 47"/>
          <p:cNvSpPr txBox="1"/>
          <p:nvPr/>
        </p:nvSpPr>
        <p:spPr>
          <a:xfrm>
            <a:off x="7449484" y="3429000"/>
            <a:ext cx="2142288" cy="5695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br>
              <a:rPr lang="ko-KR" altLang="en-US" sz="1600" b="1" spc="-150">
                <a:latin typeface="HY태백B"/>
                <a:ea typeface="HY태백B"/>
              </a:rPr>
            </a:br>
            <a:r>
              <a:rPr lang="ko-KR" altLang="en-US" sz="1600" b="1" spc="-150">
                <a:latin typeface="HY태백B"/>
                <a:ea typeface="HY태백B"/>
              </a:rPr>
              <a:t>김 도 현  </a:t>
            </a:r>
            <a:endParaRPr lang="ko-KR" altLang="en-US" sz="1600" b="1" spc="-150">
              <a:latin typeface="HY태백B"/>
              <a:ea typeface="HY태백B"/>
            </a:endParaRPr>
          </a:p>
        </p:txBody>
      </p:sp>
      <p:sp>
        <p:nvSpPr>
          <p:cNvPr id="117" name="TextBox 47"/>
          <p:cNvSpPr txBox="1"/>
          <p:nvPr/>
        </p:nvSpPr>
        <p:spPr>
          <a:xfrm>
            <a:off x="9744666" y="3429000"/>
            <a:ext cx="2142287" cy="5695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br>
              <a:rPr lang="ko-KR" altLang="en-US" sz="1600" b="1" spc="-150">
                <a:latin typeface="HY태백B"/>
                <a:ea typeface="HY태백B"/>
              </a:rPr>
            </a:br>
            <a:r>
              <a:rPr lang="ko-KR" altLang="en-US" sz="1600" b="1" spc="-150">
                <a:latin typeface="HY태백B"/>
                <a:ea typeface="HY태백B"/>
              </a:rPr>
              <a:t>라 민 우</a:t>
            </a:r>
            <a:endParaRPr lang="ko-KR" altLang="en-US" sz="1600" b="1" spc="-150">
              <a:latin typeface="HY태백B"/>
              <a:ea typeface="HY태백B"/>
            </a:endParaRPr>
          </a:p>
        </p:txBody>
      </p:sp>
      <p:sp>
        <p:nvSpPr>
          <p:cNvPr id="119" name="TextBox 5"/>
          <p:cNvSpPr txBox="1"/>
          <p:nvPr/>
        </p:nvSpPr>
        <p:spPr>
          <a:xfrm>
            <a:off x="1246259" y="249248"/>
            <a:ext cx="2321806" cy="4632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500">
                <a:solidFill>
                  <a:schemeClr val="tx1">
                    <a:lumMod val="75000"/>
                  </a:schemeClr>
                </a:solidFill>
                <a:latin typeface="HY바다M"/>
                <a:ea typeface="HY바다M"/>
              </a:rPr>
              <a:t>TEAM MEMBER</a:t>
            </a:r>
            <a:endParaRPr lang="en-US" altLang="ko-KR" sz="2500">
              <a:solidFill>
                <a:schemeClr val="tx1">
                  <a:lumMod val="75000"/>
                </a:schemeClr>
              </a:solidFill>
              <a:latin typeface="HY바다M"/>
              <a:ea typeface="HY바다M"/>
            </a:endParaRPr>
          </a:p>
        </p:txBody>
      </p:sp>
      <p:sp>
        <p:nvSpPr>
          <p:cNvPr id="120" name="TextBox 46"/>
          <p:cNvSpPr txBox="1"/>
          <p:nvPr/>
        </p:nvSpPr>
        <p:spPr>
          <a:xfrm>
            <a:off x="345251" y="4072127"/>
            <a:ext cx="2119158" cy="4503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200">
                <a:latin typeface="한컴 백제 M"/>
                <a:ea typeface="한컴 백제 M"/>
              </a:rPr>
              <a:t>소속</a:t>
            </a:r>
            <a:r>
              <a:rPr lang="en-US" altLang="ko-KR" sz="1200">
                <a:latin typeface="한컴 백제 M"/>
                <a:ea typeface="한컴 백제 M"/>
              </a:rPr>
              <a:t>:</a:t>
            </a:r>
            <a:r>
              <a:rPr lang="ko-KR" altLang="en-US" sz="1200">
                <a:latin typeface="한컴 백제 M"/>
                <a:ea typeface="한컴 백제 M"/>
              </a:rPr>
              <a:t> 전북대학교 공과대학 </a:t>
            </a:r>
            <a:r>
              <a:rPr lang="en-US" altLang="ko-KR" sz="1200">
                <a:latin typeface="한컴 백제 M"/>
                <a:ea typeface="한컴 백제 M"/>
              </a:rPr>
              <a:t>IT</a:t>
            </a:r>
            <a:r>
              <a:rPr lang="ko-KR" altLang="en-US" sz="1200">
                <a:latin typeface="한컴 백제 M"/>
                <a:ea typeface="한컴 백제 M"/>
              </a:rPr>
              <a:t>정보공학과 </a:t>
            </a:r>
            <a:r>
              <a:rPr lang="en-US" altLang="ko-KR" sz="1200">
                <a:latin typeface="한컴 백제 M"/>
                <a:ea typeface="한컴 백제 M"/>
              </a:rPr>
              <a:t>3</a:t>
            </a:r>
            <a:r>
              <a:rPr lang="ko-KR" altLang="en-US" sz="1200">
                <a:latin typeface="한컴 백제 M"/>
                <a:ea typeface="한컴 백제 M"/>
              </a:rPr>
              <a:t>학년</a:t>
            </a:r>
            <a:endParaRPr lang="en-US" altLang="ko-KR" sz="1200">
              <a:latin typeface="한컴 백제 M"/>
              <a:ea typeface="한컴 백제 M"/>
            </a:endParaRPr>
          </a:p>
        </p:txBody>
      </p:sp>
      <p:sp>
        <p:nvSpPr>
          <p:cNvPr id="121" name="TextBox 46"/>
          <p:cNvSpPr txBox="1"/>
          <p:nvPr/>
        </p:nvSpPr>
        <p:spPr>
          <a:xfrm>
            <a:off x="2685343" y="4228269"/>
            <a:ext cx="2119159" cy="4466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200">
                <a:latin typeface="한컴 백제 M"/>
                <a:ea typeface="한컴 백제 M"/>
              </a:rPr>
              <a:t>소속</a:t>
            </a:r>
            <a:r>
              <a:rPr lang="en-US" altLang="ko-KR" sz="1200">
                <a:latin typeface="한컴 백제 M"/>
                <a:ea typeface="한컴 백제 M"/>
              </a:rPr>
              <a:t>:</a:t>
            </a:r>
            <a:r>
              <a:rPr lang="ko-KR" altLang="en-US" sz="1200">
                <a:latin typeface="한컴 백제 M"/>
                <a:ea typeface="한컴 백제 M"/>
              </a:rPr>
              <a:t> 조선대학교 </a:t>
            </a:r>
            <a:r>
              <a:rPr lang="en-US" altLang="ko-KR" sz="1200">
                <a:latin typeface="한컴 백제 M"/>
                <a:ea typeface="한컴 백제 M"/>
              </a:rPr>
              <a:t>it</a:t>
            </a:r>
            <a:r>
              <a:rPr lang="ko-KR" altLang="en-US" sz="1200">
                <a:latin typeface="한컴 백제 M"/>
                <a:ea typeface="한컴 백제 M"/>
              </a:rPr>
              <a:t>융합대학 컴퓨터공학과 </a:t>
            </a:r>
            <a:r>
              <a:rPr lang="en-US" altLang="ko-KR" sz="1200">
                <a:latin typeface="한컴 백제 M"/>
                <a:ea typeface="한컴 백제 M"/>
              </a:rPr>
              <a:t>3</a:t>
            </a:r>
            <a:r>
              <a:rPr lang="ko-KR" altLang="en-US" sz="1200">
                <a:latin typeface="한컴 백제 M"/>
                <a:ea typeface="한컴 백제 M"/>
              </a:rPr>
              <a:t>학년</a:t>
            </a:r>
            <a:endParaRPr lang="ko-KR" altLang="en-US" sz="1200">
              <a:latin typeface="한컴 백제 M"/>
              <a:ea typeface="한컴 백제 M"/>
            </a:endParaRPr>
          </a:p>
        </p:txBody>
      </p:sp>
      <p:sp>
        <p:nvSpPr>
          <p:cNvPr id="122" name="TextBox 46"/>
          <p:cNvSpPr txBox="1"/>
          <p:nvPr/>
        </p:nvSpPr>
        <p:spPr>
          <a:xfrm>
            <a:off x="5036421" y="4251317"/>
            <a:ext cx="2119158" cy="4521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200">
                <a:latin typeface="한컴 백제 M"/>
                <a:ea typeface="한컴 백제 M"/>
              </a:rPr>
              <a:t>소속</a:t>
            </a:r>
            <a:r>
              <a:rPr lang="en-US" altLang="ko-KR" sz="1200">
                <a:latin typeface="한컴 백제 M"/>
                <a:ea typeface="한컴 백제 M"/>
              </a:rPr>
              <a:t>:</a:t>
            </a:r>
            <a:r>
              <a:rPr lang="ko-KR" altLang="en-US" sz="1200">
                <a:latin typeface="한컴 백제 M"/>
                <a:ea typeface="한컴 백제 M"/>
              </a:rPr>
              <a:t> 국립 한밭대학교 정보통신공학과 </a:t>
            </a:r>
            <a:r>
              <a:rPr lang="en-US" altLang="ko-KR" sz="1200">
                <a:latin typeface="한컴 백제 M"/>
                <a:ea typeface="한컴 백제 M"/>
              </a:rPr>
              <a:t>3</a:t>
            </a:r>
            <a:r>
              <a:rPr lang="ko-KR" altLang="en-US" sz="1200">
                <a:latin typeface="한컴 백제 M"/>
                <a:ea typeface="한컴 백제 M"/>
              </a:rPr>
              <a:t>학년</a:t>
            </a:r>
            <a:endParaRPr lang="en-US" altLang="ko-KR" sz="1200">
              <a:latin typeface="한컴 백제 M"/>
              <a:ea typeface="한컴 백제 M"/>
            </a:endParaRPr>
          </a:p>
        </p:txBody>
      </p:sp>
      <p:sp>
        <p:nvSpPr>
          <p:cNvPr id="123" name="TextBox 46"/>
          <p:cNvSpPr txBox="1"/>
          <p:nvPr/>
        </p:nvSpPr>
        <p:spPr>
          <a:xfrm>
            <a:off x="7435613" y="4227800"/>
            <a:ext cx="2119158" cy="4470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200">
                <a:latin typeface="한컴 백제 M"/>
                <a:ea typeface="한컴 백제 M"/>
              </a:rPr>
              <a:t>소속</a:t>
            </a:r>
            <a:r>
              <a:rPr lang="en-US" altLang="ko-KR" sz="1200">
                <a:latin typeface="한컴 백제 M"/>
                <a:ea typeface="한컴 백제 M"/>
              </a:rPr>
              <a:t>:</a:t>
            </a:r>
            <a:r>
              <a:rPr lang="ko-KR" altLang="en-US" sz="1200">
                <a:latin typeface="한컴 백제 M"/>
                <a:ea typeface="한컴 백제 M"/>
              </a:rPr>
              <a:t> 강릉원주대학교 컴퓨터공학과 </a:t>
            </a:r>
            <a:r>
              <a:rPr lang="en-US" altLang="ko-KR" sz="1200">
                <a:latin typeface="한컴 백제 M"/>
                <a:ea typeface="한컴 백제 M"/>
              </a:rPr>
              <a:t>3</a:t>
            </a:r>
            <a:r>
              <a:rPr lang="ko-KR" altLang="en-US" sz="1200">
                <a:latin typeface="한컴 백제 M"/>
                <a:ea typeface="한컴 백제 M"/>
              </a:rPr>
              <a:t>학년</a:t>
            </a:r>
            <a:endParaRPr lang="ko-KR" altLang="en-US" sz="1200">
              <a:latin typeface="한컴 백제 M"/>
              <a:ea typeface="한컴 백제 M"/>
            </a:endParaRPr>
          </a:p>
        </p:txBody>
      </p:sp>
      <p:sp>
        <p:nvSpPr>
          <p:cNvPr id="124" name="TextBox 46"/>
          <p:cNvSpPr txBox="1"/>
          <p:nvPr/>
        </p:nvSpPr>
        <p:spPr>
          <a:xfrm>
            <a:off x="9822745" y="4251318"/>
            <a:ext cx="2119158" cy="4521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200">
                <a:latin typeface="한컴 백제 M"/>
                <a:ea typeface="한컴 백제 M"/>
              </a:rPr>
              <a:t>소속</a:t>
            </a:r>
            <a:r>
              <a:rPr lang="en-US" altLang="ko-KR" sz="1200">
                <a:latin typeface="한컴 백제 M"/>
                <a:ea typeface="한컴 백제 M"/>
              </a:rPr>
              <a:t>:</a:t>
            </a:r>
            <a:r>
              <a:rPr lang="ko-KR" altLang="en-US" sz="1200">
                <a:latin typeface="한컴 백제 M"/>
                <a:ea typeface="한컴 백제 M"/>
              </a:rPr>
              <a:t> 건국대학교 융합과학기술원 스마트</a:t>
            </a:r>
            <a:r>
              <a:rPr lang="en-US" altLang="ko-KR" sz="1200">
                <a:latin typeface="한컴 백제 M"/>
                <a:ea typeface="한컴 백제 M"/>
              </a:rPr>
              <a:t>ICT</a:t>
            </a:r>
            <a:r>
              <a:rPr lang="ko-KR" altLang="en-US" sz="1200">
                <a:latin typeface="한컴 백제 M"/>
                <a:ea typeface="한컴 백제 M"/>
              </a:rPr>
              <a:t>융합공학과 </a:t>
            </a:r>
            <a:r>
              <a:rPr lang="en-US" altLang="ko-KR" sz="1200">
                <a:latin typeface="한컴 백제 M"/>
                <a:ea typeface="한컴 백제 M"/>
              </a:rPr>
              <a:t>1</a:t>
            </a:r>
            <a:r>
              <a:rPr lang="ko-KR" altLang="en-US" sz="1200">
                <a:latin typeface="한컴 백제 M"/>
                <a:ea typeface="한컴 백제 M"/>
              </a:rPr>
              <a:t>학년</a:t>
            </a:r>
            <a:endParaRPr lang="ko-KR" altLang="en-US" sz="1200">
              <a:latin typeface="한컴 백제 M"/>
              <a:ea typeface="한컴 백제 M"/>
            </a:endParaRPr>
          </a:p>
        </p:txBody>
      </p:sp>
      <p:pic>
        <p:nvPicPr>
          <p:cNvPr id="1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0374" y="1523999"/>
            <a:ext cx="1793874" cy="1746249"/>
          </a:xfrm>
          <a:prstGeom prst="rect">
            <a:avLst/>
          </a:prstGeom>
        </p:spPr>
      </p:pic>
      <p:pic>
        <p:nvPicPr>
          <p:cNvPr id="1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59521" y="1566563"/>
            <a:ext cx="1942206" cy="1687811"/>
          </a:xfrm>
          <a:prstGeom prst="rect">
            <a:avLst/>
          </a:prstGeom>
        </p:spPr>
      </p:pic>
      <p:pic>
        <p:nvPicPr>
          <p:cNvPr id="1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27624" y="1539874"/>
            <a:ext cx="1920875" cy="1698624"/>
          </a:xfrm>
          <a:prstGeom prst="rect">
            <a:avLst/>
          </a:prstGeom>
        </p:spPr>
      </p:pic>
      <p:pic>
        <p:nvPicPr>
          <p:cNvPr id="12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858630" y="1550796"/>
            <a:ext cx="1936242" cy="1676781"/>
          </a:xfrm>
          <a:prstGeom prst="rect">
            <a:avLst/>
          </a:prstGeom>
        </p:spPr>
      </p:pic>
      <p:pic>
        <p:nvPicPr>
          <p:cNvPr id="12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556504" y="1538136"/>
            <a:ext cx="1827362" cy="1684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0202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88542" y="691375"/>
            <a:ext cx="3814915" cy="43266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94735" y="4771533"/>
            <a:ext cx="5421630" cy="9987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000" b="1">
                <a:solidFill>
                  <a:schemeClr val="bg1"/>
                </a:solidFill>
                <a:latin typeface="한컴 쿨재즈 B"/>
                <a:ea typeface="한컴 쿨재즈 B"/>
              </a:rPr>
              <a:t>02. PROJECT INTRO.</a:t>
            </a:r>
            <a:endParaRPr lang="en-US" altLang="ko-KR" sz="6000" b="1">
              <a:solidFill>
                <a:schemeClr val="bg1"/>
              </a:solidFill>
              <a:latin typeface="한컴 쿨재즈 B"/>
              <a:ea typeface="한컴 쿨재즈 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46847" y="2648640"/>
            <a:ext cx="9298305" cy="623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solidFill>
                  <a:schemeClr val="accent4"/>
                </a:solidFill>
                <a:latin typeface="HY수평선B"/>
                <a:ea typeface="HY수평선B"/>
              </a:rPr>
              <a:t>eBPF/XDP</a:t>
            </a:r>
            <a:r>
              <a:rPr lang="ko-KR" altLang="en-US" sz="3500" b="1">
                <a:solidFill>
                  <a:schemeClr val="accent4"/>
                </a:solidFill>
                <a:latin typeface="HY수평선B"/>
                <a:ea typeface="HY수평선B"/>
              </a:rPr>
              <a:t> 를 활용한 </a:t>
            </a:r>
            <a:r>
              <a:rPr lang="en-US" altLang="ko-KR" sz="3500" b="1">
                <a:solidFill>
                  <a:schemeClr val="accent4"/>
                </a:solidFill>
                <a:latin typeface="HY수평선B"/>
                <a:ea typeface="HY수평선B"/>
              </a:rPr>
              <a:t>DDoS</a:t>
            </a:r>
            <a:r>
              <a:rPr lang="ko-KR" altLang="en-US" sz="3500" b="1">
                <a:solidFill>
                  <a:schemeClr val="accent4"/>
                </a:solidFill>
                <a:latin typeface="HY수평선B"/>
                <a:ea typeface="HY수평선B"/>
              </a:rPr>
              <a:t> 보안 솔루션</a:t>
            </a:r>
            <a:endParaRPr lang="en-US" altLang="ko-KR" sz="3500" b="1">
              <a:solidFill>
                <a:schemeClr val="accent4"/>
              </a:solidFill>
              <a:latin typeface="HY수평선B"/>
              <a:ea typeface="HY수평선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3553" y="3739169"/>
            <a:ext cx="3744893" cy="449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>
                <a:solidFill>
                  <a:schemeClr val="accent4"/>
                </a:solidFill>
                <a:latin typeface="HY강M"/>
                <a:ea typeface="HY강M"/>
              </a:rPr>
              <a:t>eBPF, XDP, DDos Mitigation</a:t>
            </a:r>
            <a:endParaRPr lang="en-US" altLang="ko-KR" sz="2400">
              <a:solidFill>
                <a:schemeClr val="accent4"/>
              </a:solidFill>
              <a:latin typeface="HY강M"/>
              <a:ea typeface="HY강M"/>
            </a:endParaRPr>
          </a:p>
        </p:txBody>
      </p:sp>
      <p:sp>
        <p:nvSpPr>
          <p:cNvPr id="4" name="양쪽 대괄호 3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5"/>
          <p:cNvSpPr txBox="1"/>
          <p:nvPr/>
        </p:nvSpPr>
        <p:spPr>
          <a:xfrm>
            <a:off x="1246259" y="249248"/>
            <a:ext cx="2226556" cy="463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>
                <a:solidFill>
                  <a:schemeClr val="tx1">
                    <a:lumMod val="75000"/>
                  </a:schemeClr>
                </a:solidFill>
                <a:latin typeface="HY바다M"/>
                <a:ea typeface="HY바다M"/>
              </a:rPr>
              <a:t>프로젝트 목표</a:t>
            </a:r>
            <a:endParaRPr lang="ko-KR" altLang="en-US" sz="2500">
              <a:solidFill>
                <a:schemeClr val="tx1">
                  <a:lumMod val="75000"/>
                </a:schemeClr>
              </a:solidFill>
              <a:latin typeface="HY바다M"/>
              <a:ea typeface="HY바다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6582" y="1210672"/>
            <a:ext cx="11483956" cy="5054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700" b="0" i="0" u="none" strike="noStrike" mc:Ignorable="hp" hp:hslEmbossed="0">
                <a:latin typeface="한컴 윤고딕 230"/>
                <a:ea typeface="한컴 윤고딕 230"/>
              </a:rPr>
              <a:t> 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latin typeface="한컴 윤고딕 230"/>
                <a:ea typeface="한컴 윤고딕 230"/>
              </a:rPr>
              <a:t>DDoS(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latin typeface="한컴 윤고딕 230"/>
                <a:ea typeface="한컴 윤고딕 230"/>
              </a:rPr>
              <a:t>분산 서비스 거부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latin typeface="한컴 윤고딕 230"/>
                <a:ea typeface="한컴 윤고딕 230"/>
              </a:rPr>
              <a:t>) 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latin typeface="한컴 윤고딕 230"/>
                <a:ea typeface="한컴 윤고딕 230"/>
              </a:rPr>
              <a:t>공격은 악의적인 공격자가 대상 시스템 또는 네트워크에 대량의 트래픽을 보내어 서비스를 마비시키는 공격입니다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latin typeface="한컴 윤고딕 230"/>
                <a:ea typeface="한컴 윤고딕 230"/>
              </a:rPr>
              <a:t>. 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latin typeface="한컴 윤고딕 230"/>
                <a:ea typeface="한컴 윤고딕 230"/>
              </a:rPr>
              <a:t>이러한 공격은 네트워크 대역폭을 포화시키고 서버 리소스를 과부하로 만들어 서비스를 중단시키는 데 목적이 있습니다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latin typeface="한컴 윤고딕 230"/>
                <a:ea typeface="한컴 윤고딕 230"/>
              </a:rPr>
              <a:t>.</a:t>
            </a:r>
            <a:r>
              <a:rPr xmlns:mc="http://schemas.openxmlformats.org/markup-compatibility/2006" xmlns:hp="http://schemas.haansoft.com/office/presentation/8.0" lang="ko-KR" altLang="en-US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 </a:t>
            </a:r>
            <a:endParaRPr xmlns:mc="http://schemas.openxmlformats.org/markup-compatibility/2006" xmlns:hp="http://schemas.haansoft.com/office/presentation/8.0" sz="1700" b="0" i="0" u="none" strike="noStrike" mc:Ignorable="hp" hp:hslEmbossed="0">
              <a:solidFill>
                <a:schemeClr val="dk1"/>
              </a:solidFill>
              <a:latin typeface="한컴 윤고딕 230"/>
              <a:ea typeface="한컴 윤고딕 23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인터넷이 일상화 되고 기술이 발전하면서 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DDoS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의 기술도 발전되고 있습니다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. </a:t>
            </a:r>
            <a:endParaRPr xmlns:mc="http://schemas.openxmlformats.org/markup-compatibility/2006" xmlns:hp="http://schemas.haansoft.com/office/presentation/8.0" lang="EN-US" sz="1700" b="0" i="0" u="none" strike="noStrike" mc:Ignorable="hp" hp:hslEmbossed="0">
              <a:solidFill>
                <a:schemeClr val="dk1"/>
              </a:solidFill>
              <a:latin typeface="한컴 윤고딕 230"/>
              <a:ea typeface="한컴 윤고딕 23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기술의 파급력이 커지면서 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DDoS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의 파급력도 같이 커지고 있습니다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. 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이에 따라 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DDoS 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보안의 중요성도 점점 높아지고 있습니다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.</a:t>
            </a:r>
            <a:r>
              <a:rPr xmlns:mc="http://schemas.openxmlformats.org/markup-compatibility/2006" xmlns:hp="http://schemas.haansoft.com/office/presentation/8.0" lang="en-US" altLang="ko-KR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 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현재 사람들이 이용하고 있는 모든 서비스는 인터넷으로 제공되고 있습니다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. </a:t>
            </a:r>
            <a:endParaRPr xmlns:mc="http://schemas.openxmlformats.org/markup-compatibility/2006" xmlns:hp="http://schemas.haansoft.com/office/presentation/8.0" sz="1700" b="0" i="0" u="none" strike="noStrike" mc:Ignorable="hp" hp:hslEmbossed="0">
              <a:solidFill>
                <a:schemeClr val="dk1"/>
              </a:solidFill>
              <a:latin typeface="한컴 윤고딕 230"/>
              <a:ea typeface="한컴 윤고딕 23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만약 서비스 제공 도중 악의적인 사용자가 서비스를 이용하지 못하도록 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DDoS 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공격을 하게되면 서비스는 과부하 되면서 멈추게 됩니다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. 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멈추게되면 지속적인 서비스 제공이 불가능하게 되어 이를 복구하기 위해 시간과 비용을 투자하게 될 것이며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, 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이에 따라 사용자들의 신임을 잃어버리게 될 것입니다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. </a:t>
            </a:r>
            <a:endParaRPr xmlns:mc="http://schemas.openxmlformats.org/markup-compatibility/2006" xmlns:hp="http://schemas.haansoft.com/office/presentation/8.0" lang="EN-US" sz="1700" b="0" i="0" u="none" strike="noStrike" mc:Ignorable="hp" hp:hslEmbossed="0">
              <a:solidFill>
                <a:schemeClr val="dk1"/>
              </a:solidFill>
              <a:latin typeface="한컴 윤고딕 230"/>
              <a:ea typeface="한컴 윤고딕 23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sz="1700" b="0" i="0" u="none" strike="noStrike" mc:Ignorable="hp" hp:hslEmbossed="0">
              <a:solidFill>
                <a:schemeClr val="dk1"/>
              </a:solidFill>
              <a:latin typeface="한컴 윤고딕 230"/>
              <a:ea typeface="한컴 윤고딕 23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서비스 이용자가 개인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, 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소규모가 아닌 대규모라면 이에 따른 파급력은 상상 이상으로 클 것입니다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.</a:t>
            </a:r>
            <a:endParaRPr xmlns:mc="http://schemas.openxmlformats.org/markup-compatibility/2006" xmlns:hp="http://schemas.haansoft.com/office/presentation/8.0" lang="EN-US" sz="1700" b="0" i="0" u="none" strike="noStrike" mc:Ignorable="hp" hp:hslEmbossed="0">
              <a:solidFill>
                <a:schemeClr val="dk1"/>
              </a:solidFill>
              <a:latin typeface="한컴 윤고딕 230"/>
              <a:ea typeface="한컴 윤고딕 23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700" b="0" i="0" u="none" strike="noStrike" mc:Ignorable="hp" hp:hslEmbossed="0">
              <a:solidFill>
                <a:schemeClr val="dk1"/>
              </a:solidFill>
              <a:latin typeface="한컴 윤고딕 230"/>
              <a:ea typeface="한컴 윤고딕 23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따라서 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DDoS 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보안을 하기 위해서는 강력한 보안 기술이 필요하다고 느꼈습니다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. 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현재 기술로도 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DDoS 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방어는 충분히 가능합니다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. 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하지만 여기서 끝나지 않고 더 나은 성능을 위해 현재 기술들의 장단점을 파악하고 각각 장점은 살리면서 단점을 보완할 수 있도록 기술을 만들고자 합니다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.</a:t>
            </a:r>
            <a:r>
              <a:rPr xmlns:mc="http://schemas.openxmlformats.org/markup-compatibility/2006" xmlns:hp="http://schemas.haansoft.com/office/presentation/8.0" lang="ko-KR" altLang="en-US" sz="1700" b="0" i="0" u="none" strike="noStrike" mc:Ignorable="hp" hp:hslEmbossed="0">
                <a:solidFill>
                  <a:schemeClr val="dk1"/>
                </a:solidFill>
                <a:latin typeface="한컴 윤고딕 230"/>
                <a:ea typeface="한컴 윤고딕 230"/>
              </a:rPr>
              <a:t> </a:t>
            </a:r>
            <a:endParaRPr xmlns:mc="http://schemas.openxmlformats.org/markup-compatibility/2006" xmlns:hp="http://schemas.haansoft.com/office/presentation/8.0" lang="ko-KR" altLang="en-US" sz="1700" b="0" i="0" u="none" strike="noStrike" mc:Ignorable="hp" hp:hslEmbossed="0">
              <a:solidFill>
                <a:schemeClr val="dk1"/>
              </a:solidFill>
              <a:latin typeface="한컴 윤고딕 230"/>
              <a:ea typeface="한컴 윤고딕 23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ko-KR" altLang="en-US" sz="1700" b="0" i="0" u="none" strike="noStrike" mc:Ignorable="hp" hp:hslEmbossed="0">
              <a:solidFill>
                <a:schemeClr val="dk1"/>
              </a:solidFill>
              <a:latin typeface="한컴 윤고딕 230"/>
              <a:ea typeface="한컴 윤고딕 230"/>
            </a:endParaRPr>
          </a:p>
        </p:txBody>
      </p:sp>
      <p:sp>
        <p:nvSpPr>
          <p:cNvPr id="29" name="TextBox 5"/>
          <p:cNvSpPr txBox="1"/>
          <p:nvPr/>
        </p:nvSpPr>
        <p:spPr>
          <a:xfrm>
            <a:off x="1246259" y="249248"/>
            <a:ext cx="3541006" cy="4632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500">
                <a:solidFill>
                  <a:schemeClr val="tx1">
                    <a:lumMod val="75000"/>
                  </a:schemeClr>
                </a:solidFill>
                <a:latin typeface="HY바다M"/>
                <a:ea typeface="HY바다M"/>
              </a:rPr>
              <a:t>프로젝트 개요 </a:t>
            </a:r>
            <a:r>
              <a:rPr lang="en-US" altLang="ko-KR" sz="2500">
                <a:solidFill>
                  <a:schemeClr val="tx1">
                    <a:lumMod val="75000"/>
                  </a:schemeClr>
                </a:solidFill>
                <a:latin typeface="HY바다M"/>
                <a:ea typeface="HY바다M"/>
              </a:rPr>
              <a:t>/</a:t>
            </a:r>
            <a:r>
              <a:rPr lang="ko-KR" altLang="en-US" sz="2500">
                <a:solidFill>
                  <a:schemeClr val="tx1">
                    <a:lumMod val="75000"/>
                  </a:schemeClr>
                </a:solidFill>
                <a:latin typeface="HY바다M"/>
                <a:ea typeface="HY바다M"/>
              </a:rPr>
              <a:t> 필요성</a:t>
            </a:r>
            <a:endParaRPr lang="ko-KR" altLang="en-US" sz="2500">
              <a:solidFill>
                <a:schemeClr val="tx1">
                  <a:lumMod val="75000"/>
                </a:schemeClr>
              </a:solidFill>
              <a:latin typeface="HY바다M"/>
              <a:ea typeface="HY바다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28225" y="2036558"/>
            <a:ext cx="2041451" cy="44612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강B"/>
              <a:ea typeface="HY강B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HY강B"/>
                <a:ea typeface="HY강B"/>
              </a:rPr>
              <a:t>Step 1 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HY강B"/>
              <a:ea typeface="HY강B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03900" y="2036558"/>
            <a:ext cx="2041451" cy="44910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강B"/>
              <a:ea typeface="HY강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86783" y="2036558"/>
            <a:ext cx="2041451" cy="44761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강B"/>
              <a:ea typeface="HY강B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45341" y="2036558"/>
            <a:ext cx="2041451" cy="45059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강B"/>
              <a:ea typeface="HY강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강B"/>
              <a:ea typeface="HY강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90060" y="2151529"/>
            <a:ext cx="8305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HY강B"/>
                <a:ea typeface="HY강B"/>
              </a:rPr>
              <a:t>Step 2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HY강B"/>
              <a:ea typeface="HY강B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rgbClr val="52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강B"/>
              <a:ea typeface="HY강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1835" y="2151529"/>
            <a:ext cx="8305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HY강B"/>
                <a:ea typeface="HY강B"/>
              </a:rPr>
              <a:t>Step 3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HY강B"/>
              <a:ea typeface="HY강B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강B"/>
              <a:ea typeface="HY강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814560" y="2151529"/>
            <a:ext cx="8305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HY강B"/>
                <a:ea typeface="HY강B"/>
              </a:rPr>
              <a:t>Step 4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HY강B"/>
              <a:ea typeface="HY강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4941" y="2707690"/>
            <a:ext cx="2293090" cy="2433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defRPr/>
            </a:pPr>
            <a:r>
              <a:rPr lang="ko-KR" altLang="en-US" sz="2000" spc="-150">
                <a:solidFill>
                  <a:schemeClr val="dk1"/>
                </a:solidFill>
                <a:latin typeface="한컴 백제 M"/>
                <a:ea typeface="한컴 백제 M"/>
              </a:rPr>
              <a:t>  </a:t>
            </a:r>
            <a:r>
              <a:rPr lang="en-US" altLang="ko-KR" b="1" spc="-150">
                <a:solidFill>
                  <a:schemeClr val="dk1"/>
                </a:solidFill>
                <a:latin typeface="한컴 백제 M"/>
                <a:ea typeface="한컴 백제 M"/>
              </a:rPr>
              <a:t>eBPF</a:t>
            </a:r>
            <a:r>
              <a:rPr lang="ko-KR" altLang="en-US" b="1" spc="-150">
                <a:solidFill>
                  <a:schemeClr val="dk1"/>
                </a:solidFill>
                <a:latin typeface="한컴 백제 M"/>
                <a:ea typeface="한컴 백제 M"/>
              </a:rPr>
              <a:t> </a:t>
            </a:r>
            <a:r>
              <a:rPr lang="en-US" altLang="ko-KR" b="1" spc="-150">
                <a:solidFill>
                  <a:schemeClr val="dk1"/>
                </a:solidFill>
                <a:latin typeface="한컴 백제 M"/>
                <a:ea typeface="한컴 백제 M"/>
              </a:rPr>
              <a:t>/</a:t>
            </a:r>
            <a:r>
              <a:rPr lang="ko-KR" altLang="en-US" b="1" spc="-150">
                <a:solidFill>
                  <a:schemeClr val="dk1"/>
                </a:solidFill>
                <a:latin typeface="한컴 백제 M"/>
                <a:ea typeface="한컴 백제 M"/>
              </a:rPr>
              <a:t> </a:t>
            </a:r>
            <a:endParaRPr lang="ko-KR" altLang="en-US" b="1" spc="-150">
              <a:solidFill>
                <a:schemeClr val="dk1"/>
              </a:solidFill>
              <a:latin typeface="한컴 백제 M"/>
              <a:ea typeface="한컴 백제 M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ko-KR" altLang="en-US" b="1" spc="-150">
                <a:solidFill>
                  <a:schemeClr val="dk1"/>
                </a:solidFill>
                <a:latin typeface="한컴 백제 M"/>
                <a:ea typeface="한컴 백제 M"/>
              </a:rPr>
              <a:t>  </a:t>
            </a:r>
            <a:r>
              <a:rPr lang="en-US" altLang="ko-KR" b="1" spc="-150">
                <a:solidFill>
                  <a:schemeClr val="dk1"/>
                </a:solidFill>
                <a:latin typeface="한컴 백제 M"/>
                <a:ea typeface="한컴 백제 M"/>
              </a:rPr>
              <a:t>XDP</a:t>
            </a:r>
            <a:r>
              <a:rPr lang="ko-KR" altLang="en-US" b="1" spc="-150">
                <a:solidFill>
                  <a:schemeClr val="dk1"/>
                </a:solidFill>
                <a:latin typeface="한컴 백제 M"/>
                <a:ea typeface="한컴 백제 M"/>
              </a:rPr>
              <a:t> 기술 학습</a:t>
            </a:r>
            <a:endParaRPr lang="ko-KR" altLang="en-US" b="1" spc="-150">
              <a:solidFill>
                <a:schemeClr val="dk1"/>
              </a:solidFill>
              <a:latin typeface="한컴 백제 M"/>
              <a:ea typeface="한컴 백제 M"/>
            </a:endParaRPr>
          </a:p>
          <a:p>
            <a:pPr lvl="0" algn="just">
              <a:lnSpc>
                <a:spcPct val="120000"/>
              </a:lnSpc>
              <a:defRPr/>
            </a:pPr>
            <a:endParaRPr lang="ko-KR" altLang="en-US" b="1" spc="-150">
              <a:solidFill>
                <a:schemeClr val="dk1"/>
              </a:solidFill>
              <a:latin typeface="한컴 백제 M"/>
              <a:ea typeface="한컴 백제 M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 ㅁ </a:t>
            </a:r>
            <a:r>
              <a:rPr lang="en-US" altLang="ko-KR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eBPF</a:t>
            </a: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 기초 학습</a:t>
            </a: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한컴 백제 M"/>
              <a:ea typeface="한컴 백제 M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 ㅁ </a:t>
            </a:r>
            <a:r>
              <a:rPr lang="en-US" altLang="ko-KR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XDP, DPDK,</a:t>
            </a: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 </a:t>
            </a:r>
            <a:r>
              <a:rPr lang="en-US" altLang="ko-KR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DPI</a:t>
            </a: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 </a:t>
            </a: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한컴 백제 M"/>
              <a:ea typeface="한컴 백제 M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 기술 학습 </a:t>
            </a: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한컴 백제 M"/>
              <a:ea typeface="한컴 백제 M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 ㅁ 오픈소스 분석</a:t>
            </a: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한컴 백제 M"/>
              <a:ea typeface="한컴 백제 M"/>
            </a:endParaRPr>
          </a:p>
        </p:txBody>
      </p:sp>
      <p:sp>
        <p:nvSpPr>
          <p:cNvPr id="29" name="TextBox 5"/>
          <p:cNvSpPr txBox="1"/>
          <p:nvPr/>
        </p:nvSpPr>
        <p:spPr>
          <a:xfrm>
            <a:off x="1246258" y="249248"/>
            <a:ext cx="2969507" cy="4632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500">
                <a:solidFill>
                  <a:schemeClr val="tx1">
                    <a:lumMod val="75000"/>
                  </a:schemeClr>
                </a:solidFill>
                <a:latin typeface="HY바다M"/>
                <a:ea typeface="HY바다M"/>
              </a:rPr>
              <a:t>프로젝트 수행 계획</a:t>
            </a:r>
            <a:endParaRPr lang="ko-KR" altLang="en-US" sz="2500">
              <a:solidFill>
                <a:schemeClr val="tx1">
                  <a:lumMod val="75000"/>
                </a:schemeClr>
              </a:solidFill>
              <a:latin typeface="HY바다M"/>
              <a:ea typeface="HY바다M"/>
            </a:endParaRPr>
          </a:p>
        </p:txBody>
      </p:sp>
      <p:sp>
        <p:nvSpPr>
          <p:cNvPr id="31" name="TextBox 20"/>
          <p:cNvSpPr txBox="1"/>
          <p:nvPr/>
        </p:nvSpPr>
        <p:spPr>
          <a:xfrm>
            <a:off x="3609433" y="2726145"/>
            <a:ext cx="2293090" cy="2434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defRPr/>
            </a:pPr>
            <a:r>
              <a:rPr lang="ko-KR" altLang="en-US" sz="2000" b="1" spc="-150">
                <a:solidFill>
                  <a:schemeClr val="dk1"/>
                </a:solidFill>
                <a:latin typeface="한컴 백제 M"/>
                <a:ea typeface="한컴 백제 M"/>
              </a:rPr>
              <a:t> </a:t>
            </a:r>
            <a:r>
              <a:rPr lang="en-US" altLang="ko-KR" b="1" spc="-150">
                <a:solidFill>
                  <a:schemeClr val="dk1"/>
                </a:solidFill>
                <a:latin typeface="한컴 백제 M"/>
                <a:ea typeface="한컴 백제 M"/>
              </a:rPr>
              <a:t>DDoS</a:t>
            </a:r>
            <a:r>
              <a:rPr lang="ko-KR" altLang="en-US" b="1" spc="-150">
                <a:solidFill>
                  <a:schemeClr val="dk1"/>
                </a:solidFill>
                <a:latin typeface="한컴 백제 M"/>
                <a:ea typeface="한컴 백제 M"/>
              </a:rPr>
              <a:t> 공격의 종류와</a:t>
            </a:r>
            <a:endParaRPr lang="ko-KR" altLang="en-US" b="1" spc="-150">
              <a:solidFill>
                <a:schemeClr val="dk1"/>
              </a:solidFill>
              <a:latin typeface="한컴 백제 M"/>
              <a:ea typeface="한컴 백제 M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ko-KR" altLang="en-US" b="1" spc="-150">
                <a:solidFill>
                  <a:schemeClr val="dk1"/>
                </a:solidFill>
                <a:latin typeface="한컴 백제 M"/>
                <a:ea typeface="한컴 백제 M"/>
              </a:rPr>
              <a:t> 특징에 대한 조사</a:t>
            </a:r>
            <a:endParaRPr lang="ko-KR" altLang="en-US" b="1" spc="-150">
              <a:solidFill>
                <a:schemeClr val="dk1"/>
              </a:solidFill>
              <a:latin typeface="한컴 백제 M"/>
              <a:ea typeface="한컴 백제 M"/>
            </a:endParaRPr>
          </a:p>
          <a:p>
            <a:pPr lvl="0" algn="just">
              <a:lnSpc>
                <a:spcPct val="120000"/>
              </a:lnSpc>
              <a:defRPr/>
            </a:pP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한컴 백제 M"/>
              <a:ea typeface="한컴 백제 M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  ㅁ </a:t>
            </a:r>
            <a:r>
              <a:rPr lang="en-US" altLang="ko-KR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DDoS</a:t>
            </a: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 공격</a:t>
            </a: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한컴 백제 M"/>
              <a:ea typeface="한컴 백제 M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  종류와 특징에 대해</a:t>
            </a: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한컴 백제 M"/>
              <a:ea typeface="한컴 백제 M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  조사하며 다양한</a:t>
            </a: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한컴 백제 M"/>
              <a:ea typeface="한컴 백제 M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  공격 기법 학습</a:t>
            </a:r>
            <a:endParaRPr lang="ko-KR" altLang="en-US" sz="2000" spc="-150">
              <a:solidFill>
                <a:schemeClr val="tx1">
                  <a:lumMod val="75000"/>
                  <a:lumOff val="25000"/>
                </a:schemeClr>
              </a:solidFill>
              <a:latin typeface="한컴 백제 M"/>
              <a:ea typeface="한컴 백제 M"/>
            </a:endParaRPr>
          </a:p>
        </p:txBody>
      </p:sp>
      <p:sp>
        <p:nvSpPr>
          <p:cNvPr id="32" name="TextBox 20"/>
          <p:cNvSpPr txBox="1"/>
          <p:nvPr/>
        </p:nvSpPr>
        <p:spPr>
          <a:xfrm>
            <a:off x="6336560" y="2699952"/>
            <a:ext cx="2293090" cy="2432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000" b="1" spc="-150">
                <a:solidFill>
                  <a:schemeClr val="dk1"/>
                </a:solidFill>
                <a:latin typeface="한컴 백제 M"/>
                <a:ea typeface="한컴 백제 M"/>
              </a:rPr>
              <a:t>  </a:t>
            </a:r>
            <a:r>
              <a:rPr lang="ko-KR" altLang="en-US" b="1" spc="-150">
                <a:solidFill>
                  <a:schemeClr val="dk1"/>
                </a:solidFill>
                <a:latin typeface="한컴 백제 M"/>
                <a:ea typeface="한컴 백제 M"/>
              </a:rPr>
              <a:t>각 공격 종류에 대한 </a:t>
            </a:r>
            <a:endParaRPr lang="ko-KR" altLang="en-US" b="1" spc="-150">
              <a:solidFill>
                <a:schemeClr val="dk1"/>
              </a:solidFill>
              <a:latin typeface="한컴 백제 M"/>
              <a:ea typeface="한컴 백제 M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b="1" spc="-150">
                <a:solidFill>
                  <a:schemeClr val="dk1"/>
                </a:solidFill>
                <a:latin typeface="한컴 백제 M"/>
                <a:ea typeface="한컴 백제 M"/>
              </a:rPr>
              <a:t>  대응 방안 조사</a:t>
            </a:r>
            <a:r>
              <a:rPr lang="en-US" altLang="ko-KR" b="1" spc="-150">
                <a:solidFill>
                  <a:schemeClr val="dk1"/>
                </a:solidFill>
                <a:latin typeface="한컴 백제 M"/>
                <a:ea typeface="한컴 백제 M"/>
              </a:rPr>
              <a:t>,</a:t>
            </a:r>
            <a:r>
              <a:rPr lang="ko-KR" altLang="en-US" b="1" spc="-150">
                <a:solidFill>
                  <a:schemeClr val="dk1"/>
                </a:solidFill>
                <a:latin typeface="한컴 백제 M"/>
                <a:ea typeface="한컴 백제 M"/>
              </a:rPr>
              <a:t> 분석</a:t>
            </a:r>
            <a:endParaRPr lang="ko-KR" altLang="en-US" b="1" spc="-150">
              <a:solidFill>
                <a:schemeClr val="dk1"/>
              </a:solidFill>
              <a:latin typeface="한컴 백제 M"/>
              <a:ea typeface="한컴 백제 M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 </a:t>
            </a: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한컴 백제 M"/>
              <a:ea typeface="한컴 백제 M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  ㅁ </a:t>
            </a:r>
            <a:r>
              <a:rPr lang="en-US" altLang="ko-KR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DDoS</a:t>
            </a: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 공격기법 별</a:t>
            </a: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한컴 백제 M"/>
              <a:ea typeface="한컴 백제 M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  대응 방안 조사 </a:t>
            </a:r>
            <a:r>
              <a:rPr lang="en-US" altLang="ko-KR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&amp;</a:t>
            </a:r>
            <a:endParaRPr lang="en-US" altLang="ko-KR" spc="-150">
              <a:solidFill>
                <a:schemeClr val="tx1">
                  <a:lumMod val="75000"/>
                  <a:lumOff val="25000"/>
                </a:schemeClr>
              </a:solidFill>
              <a:latin typeface="한컴 백제 M"/>
              <a:ea typeface="한컴 백제 M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  보안 대책 수립 방식</a:t>
            </a: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한컴 백제 M"/>
              <a:ea typeface="한컴 백제 M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  고려</a:t>
            </a: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한컴 백제 M"/>
              <a:ea typeface="한컴 백제 M"/>
            </a:endParaRPr>
          </a:p>
        </p:txBody>
      </p:sp>
      <p:sp>
        <p:nvSpPr>
          <p:cNvPr id="33" name="TextBox 20"/>
          <p:cNvSpPr txBox="1"/>
          <p:nvPr/>
        </p:nvSpPr>
        <p:spPr>
          <a:xfrm>
            <a:off x="9089880" y="2759480"/>
            <a:ext cx="2293090" cy="2753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000" b="1" spc="-150">
                <a:solidFill>
                  <a:schemeClr val="dk1"/>
                </a:solidFill>
                <a:latin typeface="한컴 백제 M"/>
                <a:ea typeface="한컴 백제 M"/>
              </a:rPr>
              <a:t>    </a:t>
            </a:r>
            <a:r>
              <a:rPr lang="ko-KR" altLang="en-US" b="1" spc="-150">
                <a:solidFill>
                  <a:schemeClr val="dk1"/>
                </a:solidFill>
                <a:latin typeface="한컴 백제 M"/>
                <a:ea typeface="한컴 백제 M"/>
              </a:rPr>
              <a:t>소스코드 작성 및</a:t>
            </a:r>
            <a:endParaRPr lang="ko-KR" altLang="en-US" b="1" spc="-150">
              <a:solidFill>
                <a:schemeClr val="dk1"/>
              </a:solidFill>
              <a:latin typeface="한컴 백제 M"/>
              <a:ea typeface="한컴 백제 M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b="1" spc="-150">
                <a:solidFill>
                  <a:schemeClr val="dk1"/>
                </a:solidFill>
                <a:latin typeface="한컴 백제 M"/>
                <a:ea typeface="한컴 백제 M"/>
              </a:rPr>
              <a:t>    테스트</a:t>
            </a: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 </a:t>
            </a: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한컴 백제 M"/>
              <a:ea typeface="한컴 백제 M"/>
            </a:endParaRPr>
          </a:p>
          <a:p>
            <a:pPr algn="just">
              <a:lnSpc>
                <a:spcPct val="120000"/>
              </a:lnSpc>
              <a:defRPr/>
            </a:pP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한컴 백제 M"/>
              <a:ea typeface="한컴 백제 M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   ㅁ 실제 </a:t>
            </a:r>
            <a:r>
              <a:rPr lang="en-US" altLang="ko-KR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DDoS</a:t>
            </a: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 보안을</a:t>
            </a: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한컴 백제 M"/>
              <a:ea typeface="한컴 백제 M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  할 수 있도록</a:t>
            </a: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한컴 백제 M"/>
              <a:ea typeface="한컴 백제 M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  소스코드로 작성 후</a:t>
            </a: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한컴 백제 M"/>
              <a:ea typeface="한컴 백제 M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  테스트 </a:t>
            </a:r>
            <a:r>
              <a:rPr lang="en-US" altLang="ko-KR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&amp;</a:t>
            </a: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 최종적으로</a:t>
            </a: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한컴 백제 M"/>
              <a:ea typeface="한컴 백제 M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한컴 백제 M"/>
                <a:ea typeface="한컴 백제 M"/>
              </a:rPr>
              <a:t>  프로젝트 완성</a:t>
            </a: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한컴 백제 M"/>
              <a:ea typeface="한컴 백제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995</ep:Words>
  <ep:PresentationFormat>와이드스크린</ep:PresentationFormat>
  <ep:Paragraphs>206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2023-04-19T04:07:11.000</dcterms:created>
  <dc:creator>Yu Saebyeol</dc:creator>
  <cp:lastModifiedBy>ramin</cp:lastModifiedBy>
  <dcterms:modified xsi:type="dcterms:W3CDTF">2024-04-30T10:05:02.214</dcterms:modified>
  <cp:revision>82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