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278" r:id="rId4"/>
    <p:sldId id="276" r:id="rId5"/>
    <p:sldId id="280" r:id="rId6"/>
    <p:sldId id="281" r:id="rId7"/>
    <p:sldId id="282" r:id="rId8"/>
    <p:sldId id="284" r:id="rId9"/>
    <p:sldId id="277" r:id="rId10"/>
    <p:sldId id="274" r:id="rId11"/>
    <p:sldId id="293" r:id="rId12"/>
    <p:sldId id="290" r:id="rId13"/>
    <p:sldId id="295" r:id="rId14"/>
    <p:sldId id="285" r:id="rId15"/>
    <p:sldId id="286" r:id="rId16"/>
    <p:sldId id="291" r:id="rId17"/>
    <p:sldId id="258" r:id="rId18"/>
    <p:sldId id="259" r:id="rId19"/>
    <p:sldId id="296" r:id="rId20"/>
    <p:sldId id="272" r:id="rId21"/>
    <p:sldId id="297" r:id="rId22"/>
    <p:sldId id="298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12BFE9-9C2E-4A35-8C29-D953C6A125B4}" v="2" dt="2024-05-16T05:24:47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62424" autoAdjust="0"/>
  </p:normalViewPr>
  <p:slideViewPr>
    <p:cSldViewPr snapToGrid="0">
      <p:cViewPr varScale="1">
        <p:scale>
          <a:sx n="69" d="100"/>
          <a:sy n="69" d="100"/>
        </p:scale>
        <p:origin x="18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정훈" userId="a5bb0502-978b-409e-8081-a29a27a83a94" providerId="ADAL" clId="{7112BFE9-9C2E-4A35-8C29-D953C6A125B4}"/>
    <pc:docChg chg="undo custSel addSld modSld">
      <pc:chgData name="임정훈" userId="a5bb0502-978b-409e-8081-a29a27a83a94" providerId="ADAL" clId="{7112BFE9-9C2E-4A35-8C29-D953C6A125B4}" dt="2024-05-17T03:59:57.118" v="87" actId="20577"/>
      <pc:docMkLst>
        <pc:docMk/>
      </pc:docMkLst>
      <pc:sldChg chg="addSp delSp modSp new mod">
        <pc:chgData name="임정훈" userId="a5bb0502-978b-409e-8081-a29a27a83a94" providerId="ADAL" clId="{7112BFE9-9C2E-4A35-8C29-D953C6A125B4}" dt="2024-05-16T05:12:21.299" v="3" actId="27614"/>
        <pc:sldMkLst>
          <pc:docMk/>
          <pc:sldMk cId="1487492760" sldId="272"/>
        </pc:sldMkLst>
        <pc:spChg chg="mod">
          <ac:chgData name="임정훈" userId="a5bb0502-978b-409e-8081-a29a27a83a94" providerId="ADAL" clId="{7112BFE9-9C2E-4A35-8C29-D953C6A125B4}" dt="2024-05-16T05:12:10.854" v="1"/>
          <ac:spMkLst>
            <pc:docMk/>
            <pc:sldMk cId="1487492760" sldId="272"/>
            <ac:spMk id="2" creationId="{468132EE-27C6-45CF-C2C5-F916E36DD41F}"/>
          </ac:spMkLst>
        </pc:spChg>
        <pc:spChg chg="del">
          <ac:chgData name="임정훈" userId="a5bb0502-978b-409e-8081-a29a27a83a94" providerId="ADAL" clId="{7112BFE9-9C2E-4A35-8C29-D953C6A125B4}" dt="2024-05-16T05:12:19.132" v="2" actId="931"/>
          <ac:spMkLst>
            <pc:docMk/>
            <pc:sldMk cId="1487492760" sldId="272"/>
            <ac:spMk id="3" creationId="{8132F2C2-5698-C098-43FB-DAB45F6D00C3}"/>
          </ac:spMkLst>
        </pc:spChg>
        <pc:picChg chg="add mod">
          <ac:chgData name="임정훈" userId="a5bb0502-978b-409e-8081-a29a27a83a94" providerId="ADAL" clId="{7112BFE9-9C2E-4A35-8C29-D953C6A125B4}" dt="2024-05-16T05:12:21.299" v="3" actId="27614"/>
          <ac:picMkLst>
            <pc:docMk/>
            <pc:sldMk cId="1487492760" sldId="272"/>
            <ac:picMk id="5" creationId="{5184690B-8E0A-412B-ABF1-B84FE9EE9B45}"/>
          </ac:picMkLst>
        </pc:picChg>
      </pc:sldChg>
      <pc:sldChg chg="addSp delSp modSp new mod">
        <pc:chgData name="임정훈" userId="a5bb0502-978b-409e-8081-a29a27a83a94" providerId="ADAL" clId="{7112BFE9-9C2E-4A35-8C29-D953C6A125B4}" dt="2024-05-16T05:25:22.271" v="9" actId="20577"/>
        <pc:sldMkLst>
          <pc:docMk/>
          <pc:sldMk cId="1411143056" sldId="273"/>
        </pc:sldMkLst>
        <pc:spChg chg="mod">
          <ac:chgData name="임정훈" userId="a5bb0502-978b-409e-8081-a29a27a83a94" providerId="ADAL" clId="{7112BFE9-9C2E-4A35-8C29-D953C6A125B4}" dt="2024-05-16T05:25:22.271" v="9" actId="20577"/>
          <ac:spMkLst>
            <pc:docMk/>
            <pc:sldMk cId="1411143056" sldId="273"/>
            <ac:spMk id="2" creationId="{F7E5237B-6D5C-AB5D-AD2F-C4DB02D53FAA}"/>
          </ac:spMkLst>
        </pc:spChg>
        <pc:spChg chg="del">
          <ac:chgData name="임정훈" userId="a5bb0502-978b-409e-8081-a29a27a83a94" providerId="ADAL" clId="{7112BFE9-9C2E-4A35-8C29-D953C6A125B4}" dt="2024-05-16T05:24:47.214" v="5" actId="931"/>
          <ac:spMkLst>
            <pc:docMk/>
            <pc:sldMk cId="1411143056" sldId="273"/>
            <ac:spMk id="3" creationId="{7706C9F5-D832-07A7-69F9-8CA7FCFCDDC9}"/>
          </ac:spMkLst>
        </pc:spChg>
        <pc:picChg chg="add mod">
          <ac:chgData name="임정훈" userId="a5bb0502-978b-409e-8081-a29a27a83a94" providerId="ADAL" clId="{7112BFE9-9C2E-4A35-8C29-D953C6A125B4}" dt="2024-05-16T05:24:48.116" v="7" actId="962"/>
          <ac:picMkLst>
            <pc:docMk/>
            <pc:sldMk cId="1411143056" sldId="273"/>
            <ac:picMk id="5" creationId="{5A1E50EA-83A6-2CA8-D756-FE9EEC6661E5}"/>
          </ac:picMkLst>
        </pc:picChg>
      </pc:sldChg>
      <pc:sldChg chg="modSp new mod">
        <pc:chgData name="임정훈" userId="a5bb0502-978b-409e-8081-a29a27a83a94" providerId="ADAL" clId="{7112BFE9-9C2E-4A35-8C29-D953C6A125B4}" dt="2024-05-17T03:59:57.118" v="87" actId="20577"/>
        <pc:sldMkLst>
          <pc:docMk/>
          <pc:sldMk cId="636730945" sldId="274"/>
        </pc:sldMkLst>
        <pc:spChg chg="mod">
          <ac:chgData name="임정훈" userId="a5bb0502-978b-409e-8081-a29a27a83a94" providerId="ADAL" clId="{7112BFE9-9C2E-4A35-8C29-D953C6A125B4}" dt="2024-05-17T03:59:04.558" v="22" actId="20577"/>
          <ac:spMkLst>
            <pc:docMk/>
            <pc:sldMk cId="636730945" sldId="274"/>
            <ac:spMk id="2" creationId="{691F8018-8975-EB37-1806-646AEDAFC81B}"/>
          </ac:spMkLst>
        </pc:spChg>
        <pc:spChg chg="mod">
          <ac:chgData name="임정훈" userId="a5bb0502-978b-409e-8081-a29a27a83a94" providerId="ADAL" clId="{7112BFE9-9C2E-4A35-8C29-D953C6A125B4}" dt="2024-05-17T03:59:57.118" v="87" actId="20577"/>
          <ac:spMkLst>
            <pc:docMk/>
            <pc:sldMk cId="636730945" sldId="274"/>
            <ac:spMk id="3" creationId="{5F0F3980-C7B4-40BA-25C2-B44B84C1E8A6}"/>
          </ac:spMkLst>
        </pc:spChg>
      </pc:sldChg>
    </pc:docChg>
  </pc:docChgLst>
  <pc:docChgLst>
    <pc:chgData name="임정훈" userId="a5bb0502-978b-409e-8081-a29a27a83a94" providerId="ADAL" clId="{4B15B9C2-72C3-4A7C-90EC-EDE17B5B426A}"/>
    <pc:docChg chg="undo custSel modSld">
      <pc:chgData name="임정훈" userId="a5bb0502-978b-409e-8081-a29a27a83a94" providerId="ADAL" clId="{4B15B9C2-72C3-4A7C-90EC-EDE17B5B426A}" dt="2024-05-16T10:53:14.962" v="13" actId="20577"/>
      <pc:docMkLst>
        <pc:docMk/>
      </pc:docMkLst>
      <pc:sldChg chg="modSp mod">
        <pc:chgData name="임정훈" userId="a5bb0502-978b-409e-8081-a29a27a83a94" providerId="ADAL" clId="{4B15B9C2-72C3-4A7C-90EC-EDE17B5B426A}" dt="2024-05-16T10:53:14.962" v="13" actId="20577"/>
        <pc:sldMkLst>
          <pc:docMk/>
          <pc:sldMk cId="760043121" sldId="266"/>
        </pc:sldMkLst>
        <pc:spChg chg="mod">
          <ac:chgData name="임정훈" userId="a5bb0502-978b-409e-8081-a29a27a83a94" providerId="ADAL" clId="{4B15B9C2-72C3-4A7C-90EC-EDE17B5B426A}" dt="2024-05-16T10:53:14.962" v="13" actId="20577"/>
          <ac:spMkLst>
            <pc:docMk/>
            <pc:sldMk cId="760043121" sldId="266"/>
            <ac:spMk id="3" creationId="{050B9034-5B87-F65D-34CA-CD53463950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72922-269D-4CDE-B4D5-6E0AA6342F96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3B915-B2D9-4C27-A423-CC40D6C39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4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몇 년 동안 </a:t>
            </a:r>
            <a:r>
              <a:rPr lang="ko-KR" altLang="en-US" dirty="0" err="1"/>
              <a:t>클라우딩</a:t>
            </a:r>
            <a:r>
              <a:rPr lang="ko-KR" altLang="en-US" dirty="0"/>
              <a:t> 컴퓨팅 기술은 사용자에게 </a:t>
            </a:r>
            <a:r>
              <a:rPr lang="ko-KR" altLang="en-US" dirty="0" err="1"/>
              <a:t>온디맨드로</a:t>
            </a:r>
            <a:r>
              <a:rPr lang="ko-KR" altLang="en-US" dirty="0"/>
              <a:t> 제공하기 위해 규모와 복잡성 측면에서 성장했습니다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패킷 검사를 위해 </a:t>
            </a:r>
            <a:r>
              <a:rPr lang="ko-KR" altLang="en-US" dirty="0" err="1"/>
              <a:t>설계된거</a:t>
            </a:r>
            <a:endParaRPr lang="en-US" altLang="ko-KR" dirty="0"/>
          </a:p>
          <a:p>
            <a:r>
              <a:rPr lang="ko-KR" altLang="en-US" dirty="0"/>
              <a:t>커널 공간에서 패킷을 사용자 공간으로 복사하는 프로세스를 관리 및 처리</a:t>
            </a:r>
            <a:endParaRPr lang="en-US" altLang="ko-KR" dirty="0"/>
          </a:p>
          <a:p>
            <a:r>
              <a:rPr lang="ko-KR" altLang="en-US" dirty="0"/>
              <a:t>커널</a:t>
            </a:r>
            <a:r>
              <a:rPr lang="en-US" altLang="ko-KR" dirty="0"/>
              <a:t>/</a:t>
            </a:r>
            <a:r>
              <a:rPr lang="ko-KR" altLang="en-US" dirty="0"/>
              <a:t>사용자 공간사이의 경계에 배치된 필터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02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Bpf</a:t>
            </a:r>
            <a:r>
              <a:rPr lang="en-US" altLang="ko-KR" dirty="0"/>
              <a:t>() </a:t>
            </a:r>
            <a:r>
              <a:rPr lang="en-US" altLang="ko-KR" dirty="0" err="1"/>
              <a:t>eBPF</a:t>
            </a:r>
            <a:r>
              <a:rPr lang="ko-KR" altLang="en-US" dirty="0"/>
              <a:t> 프로그램을 커널에 </a:t>
            </a:r>
            <a:r>
              <a:rPr lang="ko-KR" altLang="en-US" dirty="0" err="1"/>
              <a:t>로드하거나</a:t>
            </a:r>
            <a:r>
              <a:rPr lang="ko-KR" altLang="en-US" dirty="0"/>
              <a:t> 컨트롤하기 위한 인터페이스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eBPF</a:t>
            </a:r>
            <a:r>
              <a:rPr lang="ko-KR" altLang="en-US" dirty="0"/>
              <a:t>는 커널에서 프로그램을 </a:t>
            </a:r>
            <a:r>
              <a:rPr lang="ko-KR" altLang="en-US" dirty="0" err="1"/>
              <a:t>실행할수있는</a:t>
            </a:r>
            <a:r>
              <a:rPr lang="ko-KR" altLang="en-US" dirty="0"/>
              <a:t> 가상머신으로 정의</a:t>
            </a:r>
            <a:endParaRPr lang="en-US" altLang="ko-KR" dirty="0"/>
          </a:p>
          <a:p>
            <a:r>
              <a:rPr lang="ko-KR" altLang="en-US" dirty="0"/>
              <a:t>커널 코드를 재설계하거나 시스템을 다시 부팅할 필요없이 직접 코드를 </a:t>
            </a:r>
            <a:r>
              <a:rPr lang="ko-KR" altLang="en-US" dirty="0" err="1"/>
              <a:t>추가할수있다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41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BPF</a:t>
            </a:r>
            <a:r>
              <a:rPr lang="ko-KR" altLang="en-US" dirty="0"/>
              <a:t>와 달리 </a:t>
            </a:r>
            <a:r>
              <a:rPr lang="en-US" altLang="ko-KR" dirty="0" err="1"/>
              <a:t>eBPF</a:t>
            </a:r>
            <a:r>
              <a:rPr lang="ko-KR" altLang="en-US" dirty="0"/>
              <a:t>는 별도의 레이어나 필터가 아니다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eBPF</a:t>
            </a:r>
            <a:r>
              <a:rPr lang="ko-KR" altLang="en-US" dirty="0"/>
              <a:t>는 커널에 실행되는 작은 </a:t>
            </a:r>
            <a:r>
              <a:rPr lang="ko-KR" altLang="en-US" dirty="0" err="1"/>
              <a:t>프로세스중</a:t>
            </a:r>
            <a:r>
              <a:rPr lang="ko-KR" altLang="en-US" dirty="0"/>
              <a:t> 어느 것에다가 부착이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왼쪽은 경계에만 </a:t>
            </a:r>
            <a:r>
              <a:rPr lang="ko-KR" altLang="en-US" dirty="0" err="1"/>
              <a:t>한정되어있지만</a:t>
            </a:r>
            <a:endParaRPr lang="en-US" altLang="ko-KR" dirty="0"/>
          </a:p>
          <a:p>
            <a:r>
              <a:rPr lang="ko-KR" altLang="en-US" dirty="0"/>
              <a:t>오른쪽은 여러 군데 </a:t>
            </a:r>
            <a:r>
              <a:rPr lang="ko-KR" altLang="en-US" dirty="0" err="1"/>
              <a:t>붙어있는걸</a:t>
            </a:r>
            <a:r>
              <a:rPr lang="ko-KR" altLang="en-US" dirty="0"/>
              <a:t> </a:t>
            </a:r>
            <a:r>
              <a:rPr lang="ko-KR" altLang="en-US" dirty="0" err="1"/>
              <a:t>볼수있다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25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맵</a:t>
            </a:r>
            <a:endParaRPr lang="en-US" altLang="ko-KR" dirty="0"/>
          </a:p>
          <a:p>
            <a:r>
              <a:rPr lang="en-US" altLang="ko-KR" dirty="0" err="1"/>
              <a:t>Ebpf</a:t>
            </a:r>
            <a:r>
              <a:rPr lang="en-US" altLang="ko-KR" dirty="0"/>
              <a:t> </a:t>
            </a:r>
            <a:r>
              <a:rPr lang="ko-KR" altLang="en-US" dirty="0"/>
              <a:t>프로그램이 </a:t>
            </a:r>
            <a:r>
              <a:rPr lang="ko-KR" altLang="en-US" dirty="0" err="1"/>
              <a:t>커널공간과</a:t>
            </a:r>
            <a:r>
              <a:rPr lang="ko-KR" altLang="en-US" dirty="0"/>
              <a:t> 사용자 공간 간에 데이터 공유하는데 사용됨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126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Bytecode: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특정하드웨어가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 아닌 가상컴퓨터에서 돌아가는 실행프로그램을 위한 이진 표현법 일종의 중간코드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두가지방식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인터프리팅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: BPF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코드를 차례대로 읽으면서 실행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JIT: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미리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BPF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코드를 기계코드로 변환해놓고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실행될떄마다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SDGothicNeo"/>
              </a:rPr>
              <a:t>미리변환해놓은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 기계코드를 실행한다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BPF Verifier</a:t>
            </a:r>
          </a:p>
          <a:p>
            <a:r>
              <a:rPr lang="ko-KR" altLang="en-US" dirty="0"/>
              <a:t>사용자 측에서 가져온 코드를 커널에서 실행하므로 안전성이 </a:t>
            </a:r>
            <a:r>
              <a:rPr lang="ko-KR" altLang="en-US" dirty="0" err="1"/>
              <a:t>매우중요</a:t>
            </a:r>
            <a:r>
              <a:rPr lang="en-US" altLang="ko-KR" dirty="0"/>
              <a:t>. </a:t>
            </a:r>
            <a:r>
              <a:rPr lang="ko-KR" altLang="en-US" dirty="0"/>
              <a:t>따라서 코드를 검증할 필요가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허용되지 않은 메모리 영역을 참조하는지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무한 </a:t>
            </a:r>
            <a:r>
              <a:rPr lang="en-US" altLang="ko-KR" dirty="0"/>
              <a:t>LOOP</a:t>
            </a:r>
            <a:r>
              <a:rPr lang="ko-KR" altLang="en-US" dirty="0"/>
              <a:t>가 발생하는지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JIT</a:t>
            </a:r>
            <a:r>
              <a:rPr lang="ko-KR" altLang="en-US" dirty="0"/>
              <a:t> 컴파일러를 통해 커널에서 동작하게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커널 운영체제가 실행되는 공간 일반적으로 운영체제의 핵심기능을 제공함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28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44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3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08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트래픽이 </a:t>
            </a:r>
            <a:r>
              <a:rPr lang="en-US" altLang="ko-KR" dirty="0"/>
              <a:t>XDP </a:t>
            </a:r>
            <a:r>
              <a:rPr lang="ko-KR" altLang="en-US" dirty="0"/>
              <a:t>필터로 전달됨</a:t>
            </a:r>
            <a:endParaRPr lang="en-US" altLang="ko-KR" dirty="0"/>
          </a:p>
          <a:p>
            <a:r>
              <a:rPr lang="ko-KR" altLang="en-US" dirty="0"/>
              <a:t>이상 탐지 시스템인 </a:t>
            </a:r>
            <a:r>
              <a:rPr lang="en-US" altLang="ko-KR" dirty="0"/>
              <a:t>ADS</a:t>
            </a:r>
            <a:r>
              <a:rPr lang="ko-KR" altLang="en-US" dirty="0"/>
              <a:t>에 의해 분석됨</a:t>
            </a:r>
            <a:endParaRPr lang="en-US" altLang="ko-KR" dirty="0"/>
          </a:p>
          <a:p>
            <a:r>
              <a:rPr lang="en-US" altLang="ko-KR" dirty="0"/>
              <a:t>ADS</a:t>
            </a:r>
            <a:r>
              <a:rPr lang="ko-KR" altLang="en-US" dirty="0"/>
              <a:t>에서 합법적인 트래픽을 통과시키고 이상이 감지되면 패킷의 사본이 규칙 생성 시스템에 전송됨</a:t>
            </a:r>
            <a:endParaRPr lang="en-US" altLang="ko-KR" dirty="0"/>
          </a:p>
          <a:p>
            <a:r>
              <a:rPr lang="ko-KR" altLang="en-US" dirty="0"/>
              <a:t>새로운 필터 세트가 생성되어 </a:t>
            </a:r>
            <a:r>
              <a:rPr lang="en-US" altLang="ko-KR" dirty="0"/>
              <a:t>XDP</a:t>
            </a:r>
            <a:r>
              <a:rPr lang="ko-KR" altLang="en-US" dirty="0"/>
              <a:t> 필터에 추가되고 이러한 프로세스가 반복됨</a:t>
            </a:r>
            <a:endParaRPr lang="en-US" altLang="ko-KR" dirty="0"/>
          </a:p>
          <a:p>
            <a:r>
              <a:rPr lang="ko-KR" altLang="en-US" dirty="0"/>
              <a:t>이렇게 해서 </a:t>
            </a:r>
            <a:r>
              <a:rPr lang="en-US" altLang="ko-KR" dirty="0"/>
              <a:t>100%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필터링 정확도를 얻음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25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몇 년 동안 </a:t>
            </a:r>
            <a:r>
              <a:rPr lang="ko-KR" altLang="en-US" dirty="0" err="1"/>
              <a:t>클라우딩</a:t>
            </a:r>
            <a:r>
              <a:rPr lang="ko-KR" altLang="en-US" dirty="0"/>
              <a:t> 컴퓨팅 기술은 사용자에게 </a:t>
            </a:r>
            <a:r>
              <a:rPr lang="ko-KR" altLang="en-US" dirty="0" err="1"/>
              <a:t>온디맨드로</a:t>
            </a:r>
            <a:r>
              <a:rPr lang="ko-KR" altLang="en-US" dirty="0"/>
              <a:t> 제공하기 위해 규모와 복잡성 측면에서 성장했습니다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63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44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규칙이 추가될 때마다 소요시간이 </a:t>
            </a:r>
            <a:r>
              <a:rPr lang="ko-KR" altLang="en-US" dirty="0" err="1"/>
              <a:t>선형적으로ㅠ</a:t>
            </a:r>
            <a:r>
              <a:rPr lang="ko-KR" altLang="en-US" dirty="0"/>
              <a:t> 증가</a:t>
            </a:r>
            <a:endParaRPr lang="en-US" altLang="ko-KR" dirty="0"/>
          </a:p>
          <a:p>
            <a:r>
              <a:rPr lang="ko-KR" altLang="en-US" dirty="0"/>
              <a:t>패킷은 일치하는 항목을 찾기 위해 각 규칙을 통과해야 하므로 대기 시간이 발생 및 안정성이 떨어짐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9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18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컨테이너가 사용한 </a:t>
            </a:r>
            <a:r>
              <a:rPr lang="en-US" altLang="ko-KR" dirty="0"/>
              <a:t>IP </a:t>
            </a:r>
            <a:r>
              <a:rPr lang="ko-KR" altLang="en-US" dirty="0"/>
              <a:t>주소는 다음 컨테이너에서 재사용될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9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Iptables </a:t>
            </a:r>
            <a:r>
              <a:rPr lang="en-US" altLang="ko-KR" dirty="0" err="1"/>
              <a:t>Conntrack</a:t>
            </a:r>
            <a:r>
              <a:rPr lang="en-US" altLang="ko-KR" dirty="0"/>
              <a:t> Overhead</a:t>
            </a:r>
          </a:p>
          <a:p>
            <a:r>
              <a:rPr lang="en-US" altLang="ko-KR" dirty="0" err="1"/>
              <a:t>Conntrack</a:t>
            </a:r>
            <a:r>
              <a:rPr lang="en-US" altLang="ko-KR" dirty="0"/>
              <a:t> </a:t>
            </a:r>
            <a:r>
              <a:rPr lang="ko-KR" altLang="en-US" dirty="0"/>
              <a:t>모듈은 네트워크 연결을 추적 및 관리하는 역할을 한다</a:t>
            </a:r>
            <a:endParaRPr lang="en-US" altLang="ko-KR" dirty="0"/>
          </a:p>
          <a:p>
            <a:r>
              <a:rPr lang="ko-KR" altLang="en-US" dirty="0"/>
              <a:t>처리할 연결 수가 많아질수록 오버헤드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동적 네트워크 연결을 추적하고 유지할 </a:t>
            </a:r>
            <a:r>
              <a:rPr lang="ko-KR" altLang="en-US" dirty="0" err="1"/>
              <a:t>떄</a:t>
            </a:r>
            <a:r>
              <a:rPr lang="ko-KR" altLang="en-US" dirty="0"/>
              <a:t> 심해진다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Veth</a:t>
            </a:r>
            <a:r>
              <a:rPr lang="en-US" altLang="ko-KR" dirty="0"/>
              <a:t> : virtual Ethernet</a:t>
            </a:r>
          </a:p>
          <a:p>
            <a:endParaRPr lang="en-US" altLang="ko-KR" dirty="0"/>
          </a:p>
          <a:p>
            <a:r>
              <a:rPr lang="en-US" altLang="ko-KR" dirty="0"/>
              <a:t>https://cilium.io/blog/2018/04/17/why-is-the-kernel-community-replacing-iptables/</a:t>
            </a:r>
          </a:p>
          <a:p>
            <a:r>
              <a:rPr lang="en-US" altLang="ko-KR" dirty="0"/>
              <a:t>https://isovalent.com/blog/post/why-replace-iptables-with-ebpf/</a:t>
            </a:r>
          </a:p>
          <a:p>
            <a:r>
              <a:rPr lang="en-US" altLang="ko-KR" dirty="0"/>
              <a:t>https://benisontech.com/ebpf-vs-traditional-packet-filtering-technologies-a-deep-dive/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6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E3B915-B2D9-4C27-A423-CC40D6C391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60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33B8-159E-3238-2372-098BE28F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41AA4-8E5A-14C6-F8D0-0828F9E9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E54454-7A37-CE84-29E2-D39181E3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E5EDE-C785-DD88-7C10-D63C2994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6C8BF-17E7-7FC9-9537-FE8E6658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CEFB1-D558-7F75-6711-1E0E1243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890A7A-CDBD-15CE-31F3-ECF617575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63838-7505-0D1D-2971-9F6F9173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B93DB-47CE-CA81-2522-ACF91BA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209D5-975C-5AAD-9110-8A47A09C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AB0819-A508-220A-FDA9-545B19221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8AC8C-FB52-278F-42AE-0AE85D721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8A1C1-6838-6A84-308F-5C8AEB05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7AAEB-40D6-C8E3-1952-F502D418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62F1E8-D988-BD54-E7A3-F9639780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3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D54E8-B4CC-13FF-45D2-9A46CA64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9FA09-E6F5-9BFE-72A7-56F2C476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3D0FA-91DC-1841-2A6A-F2DAFF06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A6259-416D-7DDD-E4F0-D4955AD6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4D6EE-7EC0-4D4B-25A8-19660EC7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B4D0B-35EB-C85D-A3A6-68562A19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86C09-32F1-5183-3675-AD4F03FA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F4DBC-0494-158E-7C41-5508F1D8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839E3-EB31-3F94-923C-1C8F6CE4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3620-4CEF-1425-4C61-08C1D160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6616C-9C9D-AB8A-1DF4-F6DD6C85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8E451-EA9E-A2F1-1FE6-AC47E1A00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40161-C9F9-1664-E2A8-443EB7CC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8A183-2514-7EDC-4872-A99DDB4A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E6A5E-E56B-7A2A-B2F9-8DCB8BA8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3AF74-9938-4972-0D7F-10C153D2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28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97A85-B105-A69E-4BA7-800308FE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12D67-AE30-4A5F-F05F-F234DA2B1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FB302-D07E-7BE0-7902-1673319C7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13CA54-6BD6-2B8E-943C-F4324DB02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978E85-A835-1717-FE6E-EC2197FA6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52F7B6-2501-7CD4-E901-F2063C95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00AF5-7A9A-86CA-0A2A-6F0A124A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731F9-4C50-6C16-8ABD-0A610E39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8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C42D7-F756-95F4-8A85-A3E4E37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C20A8B-55A5-DB30-6256-1B6189EE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B157FE-9D15-41D1-2DE3-1DE70B50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291C2-0659-4872-22FB-163D1E53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CA8006-6A07-EA57-0C95-AE97FBC3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DB9E45-A55D-E5D7-B889-DE0A0C50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15D3EB-B529-7477-F68B-28D693C3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0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779CB-256C-DB10-FCD4-9193500F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7F339-B0DE-CD92-43DE-6E968F95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F5BD1-7BAB-5546-667F-B391D3010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E25D5-ECCA-C087-34C6-69D25C75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431E8-736C-EFF3-A88E-01501FEB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4278F-4A60-51D9-B8B6-8A7D7C0B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2EFF9-D1CE-79A2-0CE7-BE6005C1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F70422-9293-780A-E47C-125C69861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BA307D-09F3-6A06-9461-056537E6A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CA605-FD14-F1D3-863B-C179D7E5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8FFF1F-275F-E13D-F769-2EF0BB21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EC504-2D61-FB5C-1B38-83ECB24F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9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4789A2-96CE-455A-3C93-46009B15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68771-0A5C-CC5E-7673-6CC61704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54B79-A4BF-79E2-F672-466792DF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650FA-AA73-42BB-B204-E4A4E38C3100}" type="datetimeFigureOut">
              <a:rPr lang="ko-KR" altLang="en-US" smtClean="0"/>
              <a:t>2024-05-19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30194-E81E-C53E-77B8-4E3479486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6831E-B9AA-F4D6-C4B6-CDFE5E0F6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B1D8A-21D0-476A-B729-BB9A0C990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FBB85-878A-FB55-1D40-F5FF21393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941" y="1041400"/>
            <a:ext cx="10892117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Extended Berkeley Packet Filter An Application Perspective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59C005-3725-7FB3-E3B5-85B070EC4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15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F8018-8975-EB37-1806-646AEDA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BPF(Berkeley Packet </a:t>
            </a:r>
            <a:r>
              <a:rPr lang="en-US" altLang="ko-KR" dirty="0" err="1"/>
              <a:t>Filiter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F3980-C7B4-40BA-25C2-B44B84C1E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패킷 필터로 패킷을 분석하고 필터링하는데 사용되는 </a:t>
            </a:r>
            <a:r>
              <a:rPr lang="en-US" altLang="ko-KR" dirty="0"/>
              <a:t>*KVM</a:t>
            </a:r>
          </a:p>
          <a:p>
            <a:endParaRPr lang="en-US" altLang="ko-KR" dirty="0"/>
          </a:p>
          <a:p>
            <a:r>
              <a:rPr lang="en-US" altLang="ko-KR" dirty="0"/>
              <a:t>Network Packet</a:t>
            </a:r>
            <a:r>
              <a:rPr lang="ko-KR" altLang="en-US" dirty="0"/>
              <a:t>을 필터링하는데 사용됨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사용자가 원하는 기능을 수행하는 프로그램을 </a:t>
            </a:r>
            <a:r>
              <a:rPr lang="en-US" altLang="ko-KR" dirty="0"/>
              <a:t>Kernel level</a:t>
            </a:r>
            <a:r>
              <a:rPr lang="ko-KR" altLang="en-US" dirty="0"/>
              <a:t>에서 구동 할 수 있다는 장점 </a:t>
            </a:r>
            <a:r>
              <a:rPr lang="ko-KR" altLang="en-US" dirty="0" err="1"/>
              <a:t>떄문에</a:t>
            </a:r>
            <a:r>
              <a:rPr lang="ko-KR" altLang="en-US" dirty="0"/>
              <a:t> 여러 기능을 수행하는 </a:t>
            </a:r>
            <a:r>
              <a:rPr lang="en-US" altLang="ko-KR" dirty="0" err="1"/>
              <a:t>vm</a:t>
            </a:r>
            <a:r>
              <a:rPr lang="ko-KR" altLang="en-US" dirty="0"/>
              <a:t>이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*KVM: in-kernel virtual machine</a:t>
            </a:r>
            <a:r>
              <a:rPr lang="ko-KR" altLang="en-US" dirty="0"/>
              <a:t>으로 가상의 레지스터와 스택 등을 가지고 있으며 이를 바탕으로 코드를 실행함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73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C1CAB-C994-C169-3748-6AD7EA64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97855DD-11F5-0B57-206D-EEC0A284C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80" y="1825625"/>
            <a:ext cx="3589239" cy="4351338"/>
          </a:xfrm>
        </p:spPr>
      </p:pic>
    </p:spTree>
    <p:extLst>
      <p:ext uri="{BB962C8B-B14F-4D97-AF65-F5344CB8AC3E}">
        <p14:creationId xmlns:p14="http://schemas.microsoft.com/office/powerpoint/2010/main" val="210410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58712-C697-A6FA-694D-01F4EC7A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eBPF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07828-1E76-444C-A16C-4F43B963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768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커널 소스 코드를 바꾸거나 추가 모듈 없이 프로그램을 커널 공간에서 실행</a:t>
            </a:r>
            <a:endParaRPr lang="en-US" altLang="ko-KR" dirty="0"/>
          </a:p>
          <a:p>
            <a:r>
              <a:rPr lang="en-US" altLang="ko-KR" dirty="0" err="1"/>
              <a:t>bpf</a:t>
            </a:r>
            <a:r>
              <a:rPr lang="en-US" altLang="ko-KR" dirty="0"/>
              <a:t>() system call</a:t>
            </a:r>
            <a:r>
              <a:rPr lang="ko-KR" altLang="en-US" dirty="0"/>
              <a:t>을 통해서 유저 공간과 </a:t>
            </a:r>
            <a:r>
              <a:rPr lang="en-US" altLang="ko-KR" dirty="0" err="1"/>
              <a:t>eBPF</a:t>
            </a:r>
            <a:r>
              <a:rPr lang="en-US" altLang="ko-KR" dirty="0"/>
              <a:t> </a:t>
            </a:r>
            <a:r>
              <a:rPr lang="ko-KR" altLang="en-US" dirty="0"/>
              <a:t>프로그램이 통신 가능</a:t>
            </a:r>
            <a:endParaRPr lang="en-US" altLang="ko-KR" dirty="0"/>
          </a:p>
          <a:p>
            <a:r>
              <a:rPr lang="en-US" altLang="ko-KR" dirty="0"/>
              <a:t>Program</a:t>
            </a:r>
            <a:r>
              <a:rPr lang="ko-KR" altLang="en-US" dirty="0"/>
              <a:t>을 </a:t>
            </a:r>
            <a:r>
              <a:rPr lang="en-US" altLang="ko-KR" dirty="0"/>
              <a:t>kernel</a:t>
            </a:r>
            <a:r>
              <a:rPr lang="ko-KR" altLang="en-US" dirty="0"/>
              <a:t>의 </a:t>
            </a:r>
            <a:r>
              <a:rPr lang="en-US" altLang="ko-KR" dirty="0"/>
              <a:t>probe, event</a:t>
            </a:r>
            <a:r>
              <a:rPr lang="ko-KR" altLang="en-US" dirty="0"/>
              <a:t>에 연결하여 통계를 수집하고 결과를 분석</a:t>
            </a:r>
            <a:r>
              <a:rPr lang="en-US" altLang="ko-KR" dirty="0"/>
              <a:t>, </a:t>
            </a:r>
            <a:r>
              <a:rPr lang="ko-KR" altLang="en-US" dirty="0"/>
              <a:t>저장할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Probe:</a:t>
            </a:r>
            <a:r>
              <a:rPr lang="ko-KR" altLang="en-US" dirty="0"/>
              <a:t> 시스템이나 애플리케이션의 실행 중에 특정 이벤트가 발생하는 지점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Event: </a:t>
            </a:r>
            <a:r>
              <a:rPr lang="ko-KR" altLang="en-US" dirty="0"/>
              <a:t>시스템에서 발생하는 특정한 사건이나 동작</a:t>
            </a:r>
          </a:p>
        </p:txBody>
      </p:sp>
    </p:spTree>
    <p:extLst>
      <p:ext uri="{BB962C8B-B14F-4D97-AF65-F5344CB8AC3E}">
        <p14:creationId xmlns:p14="http://schemas.microsoft.com/office/powerpoint/2010/main" val="9033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F605-C81C-AAC5-C9E3-BFFD60D8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E8A893B3-24EC-95EE-E05F-130ABCA5D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06" y="493678"/>
            <a:ext cx="7586588" cy="5999197"/>
          </a:xfrm>
        </p:spPr>
      </p:pic>
    </p:spTree>
    <p:extLst>
      <p:ext uri="{BB962C8B-B14F-4D97-AF65-F5344CB8AC3E}">
        <p14:creationId xmlns:p14="http://schemas.microsoft.com/office/powerpoint/2010/main" val="248453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5EEDA-D8C5-C1D5-E00D-41409FC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eBPF</a:t>
            </a:r>
            <a:endParaRPr lang="ko-KR" altLang="en-US" dirty="0"/>
          </a:p>
        </p:txBody>
      </p:sp>
      <p:pic>
        <p:nvPicPr>
          <p:cNvPr id="5" name="내용 개체 틀 4" descr="도표, 텍스트, 평면도, 스크린샷이(가) 표시된 사진&#10;&#10;자동 생성된 설명">
            <a:extLst>
              <a:ext uri="{FF2B5EF4-FFF2-40B4-BE49-F238E27FC236}">
                <a16:creationId xmlns:a16="http://schemas.microsoft.com/office/drawing/2014/main" id="{AC8890B9-13B7-C1AF-4DD1-D352466D0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111"/>
            <a:ext cx="10515600" cy="3792366"/>
          </a:xfrm>
        </p:spPr>
      </p:pic>
    </p:spTree>
    <p:extLst>
      <p:ext uri="{BB962C8B-B14F-4D97-AF65-F5344CB8AC3E}">
        <p14:creationId xmlns:p14="http://schemas.microsoft.com/office/powerpoint/2010/main" val="310475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62AF6-776F-46F2-67B8-393BAC21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/>
              <a:t>eBPF</a:t>
            </a:r>
            <a:r>
              <a:rPr lang="en-US" altLang="ko-KR" sz="4400" dirty="0"/>
              <a:t> compile, </a:t>
            </a:r>
            <a:r>
              <a:rPr lang="en-US" altLang="ko-KR" sz="4400" dirty="0" err="1"/>
              <a:t>bpf</a:t>
            </a:r>
            <a:r>
              <a:rPr lang="en-US" altLang="ko-KR" sz="4400" dirty="0"/>
              <a:t>() System Call</a:t>
            </a:r>
            <a:br>
              <a:rPr lang="ko-KR" altLang="en-US" sz="4400" dirty="0"/>
            </a:br>
            <a:endParaRPr lang="ko-KR" altLang="en-US" dirty="0"/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8669BD9-86CF-D3E3-926B-C3A80B530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96" y="1825625"/>
            <a:ext cx="8256808" cy="4351338"/>
          </a:xfrm>
        </p:spPr>
      </p:pic>
    </p:spTree>
    <p:extLst>
      <p:ext uri="{BB962C8B-B14F-4D97-AF65-F5344CB8AC3E}">
        <p14:creationId xmlns:p14="http://schemas.microsoft.com/office/powerpoint/2010/main" val="387814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A463F-3111-8E81-51E3-0D2D256D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B59D8-8671-F08F-A6E2-C87433011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 패킷을 필터링하거나 시스템 성능을 </a:t>
            </a:r>
            <a:r>
              <a:rPr lang="ko-KR" altLang="en-US" dirty="0" err="1"/>
              <a:t>프로파일링하는</a:t>
            </a:r>
            <a:r>
              <a:rPr lang="ko-KR" altLang="en-US" dirty="0"/>
              <a:t> 등 시스템 동작을 모니터링하고 수정하는 데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유연성과 효율성이 뛰어남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런타임에 동적으로 프로그램을 수정하고 업데이트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모니터링 및 보안에서 성능 분석 및 디버깅에 사용가능</a:t>
            </a:r>
          </a:p>
        </p:txBody>
      </p:sp>
    </p:spTree>
    <p:extLst>
      <p:ext uri="{BB962C8B-B14F-4D97-AF65-F5344CB8AC3E}">
        <p14:creationId xmlns:p14="http://schemas.microsoft.com/office/powerpoint/2010/main" val="92112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B7001-D7D8-B811-40DB-0A3F1EB5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eBPF</a:t>
            </a:r>
            <a:r>
              <a:rPr lang="en-US" altLang="ko-KR" dirty="0"/>
              <a:t> </a:t>
            </a:r>
            <a:r>
              <a:rPr lang="ko-KR" altLang="en-US" dirty="0"/>
              <a:t>로드맵</a:t>
            </a:r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AE7307F-7BF4-4F49-038A-174646B46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46" y="1825625"/>
            <a:ext cx="6992907" cy="4351338"/>
          </a:xfrm>
        </p:spPr>
      </p:pic>
    </p:spTree>
    <p:extLst>
      <p:ext uri="{BB962C8B-B14F-4D97-AF65-F5344CB8AC3E}">
        <p14:creationId xmlns:p14="http://schemas.microsoft.com/office/powerpoint/2010/main" val="305497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99CDE-E5EB-F6E6-BADA-6C810D774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Network: </a:t>
            </a:r>
            <a:r>
              <a:rPr lang="ko-KR" altLang="en-US" dirty="0"/>
              <a:t>성능 향상</a:t>
            </a:r>
            <a:r>
              <a:rPr lang="en-US" altLang="ko-KR" dirty="0"/>
              <a:t>, </a:t>
            </a:r>
            <a:r>
              <a:rPr lang="ko-KR" altLang="en-US" dirty="0"/>
              <a:t>데이터 패킷 캡처 및 필터링</a:t>
            </a:r>
            <a:r>
              <a:rPr lang="en-US" altLang="ko-KR" dirty="0"/>
              <a:t>, </a:t>
            </a:r>
            <a:r>
              <a:rPr lang="ko-KR" altLang="en-US" dirty="0"/>
              <a:t>네트워크 흐름 제어에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Security: </a:t>
            </a:r>
            <a:r>
              <a:rPr lang="ko-KR" altLang="en-US" dirty="0"/>
              <a:t>기존 보안 메커니즘을 향상시키고 보안 문제를 해결하는 새 로운 디자인을 만드는 것이 목표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Storage: </a:t>
            </a:r>
            <a:r>
              <a:rPr lang="ko-KR" altLang="en-US" dirty="0"/>
              <a:t>메모리 및 스토리지</a:t>
            </a:r>
            <a:r>
              <a:rPr lang="en-US" altLang="ko-KR" dirty="0"/>
              <a:t>(</a:t>
            </a:r>
            <a:r>
              <a:rPr lang="ko-KR" altLang="en-US" dirty="0"/>
              <a:t>하드 디스크</a:t>
            </a:r>
            <a:r>
              <a:rPr lang="en-US" altLang="ko-KR" dirty="0"/>
              <a:t>, SSD, </a:t>
            </a:r>
            <a:r>
              <a:rPr lang="en-US" altLang="ko-KR" dirty="0" err="1"/>
              <a:t>NVMe</a:t>
            </a:r>
            <a:r>
              <a:rPr lang="en-US" altLang="ko-KR" dirty="0"/>
              <a:t>) </a:t>
            </a:r>
            <a:r>
              <a:rPr lang="ko-KR" altLang="en-US" dirty="0"/>
              <a:t>속도와 성능을 향상시켜 데이터 이동을 줄이는 데 중점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Sandboxing: </a:t>
            </a:r>
            <a:r>
              <a:rPr lang="en-US" altLang="ko-KR" dirty="0" err="1"/>
              <a:t>eBPF</a:t>
            </a:r>
            <a:r>
              <a:rPr lang="en-US" altLang="ko-KR" dirty="0"/>
              <a:t> </a:t>
            </a:r>
            <a:r>
              <a:rPr lang="ko-KR" altLang="en-US" dirty="0"/>
              <a:t>호스팅을 위한 더 나은 격리된 환경을 구축하는 것에 중점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97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CF766-1536-0BD8-CDC4-A2A62ECB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 </a:t>
            </a:r>
            <a:r>
              <a:rPr lang="en-US" altLang="ko-KR" dirty="0"/>
              <a:t>DoS </a:t>
            </a:r>
            <a:r>
              <a:rPr lang="ko-KR" altLang="en-US" dirty="0"/>
              <a:t>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845B6-AEF3-4A86-A884-E2D6E012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DoS </a:t>
            </a:r>
            <a:r>
              <a:rPr lang="ko-KR" altLang="en-US" dirty="0"/>
              <a:t>시스템을 중단시키고 쓸모없는 트래픽으로 채우거나 사용 가능한 리소스를 점유해 일반 사용자가 시스템 서비스에 액세스할 수 없도록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공격의 효과를 줄이거나 공격을 미리 </a:t>
            </a:r>
            <a:r>
              <a:rPr lang="ko-KR" altLang="en-US" dirty="0" err="1"/>
              <a:t>방지해야함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사용된 </a:t>
            </a:r>
            <a:r>
              <a:rPr lang="ko-KR" altLang="en-US" dirty="0" err="1"/>
              <a:t>리로스가</a:t>
            </a:r>
            <a:r>
              <a:rPr lang="ko-KR" altLang="en-US" dirty="0"/>
              <a:t> 대상 리소스보다 적거나 다른 유형이면 비대칭 </a:t>
            </a:r>
            <a:r>
              <a:rPr lang="en-US" altLang="ko-KR" dirty="0"/>
              <a:t>DoS(</a:t>
            </a:r>
            <a:r>
              <a:rPr lang="en-US" altLang="ko-KR" dirty="0" err="1"/>
              <a:t>ADoS</a:t>
            </a:r>
            <a:r>
              <a:rPr lang="en-US" altLang="ko-KR" dirty="0"/>
              <a:t>)</a:t>
            </a:r>
            <a:r>
              <a:rPr lang="ko-KR" altLang="en-US" dirty="0"/>
              <a:t>라고 함</a:t>
            </a:r>
          </a:p>
        </p:txBody>
      </p:sp>
    </p:spTree>
    <p:extLst>
      <p:ext uri="{BB962C8B-B14F-4D97-AF65-F5344CB8AC3E}">
        <p14:creationId xmlns:p14="http://schemas.microsoft.com/office/powerpoint/2010/main" val="10463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75D53-59A5-E032-151F-33E10EFE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941B7-2B08-7F61-3C8F-C165557AE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788680"/>
            <a:ext cx="11683999" cy="4351338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클라우드 컴퓨팅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800" dirty="0"/>
              <a:t>인터넷을 통해 사용자에게 컴퓨팅 서비스를 </a:t>
            </a:r>
            <a:r>
              <a:rPr lang="en-US" altLang="ko-KR" sz="2800" dirty="0"/>
              <a:t>*</a:t>
            </a:r>
            <a:r>
              <a:rPr lang="ko-KR" altLang="en-US" sz="2800" dirty="0" err="1"/>
              <a:t>온디맨드로</a:t>
            </a:r>
            <a:r>
              <a:rPr lang="ko-KR" altLang="en-US" sz="2800" dirty="0"/>
              <a:t> 제공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사용자가 필요할 때 만큼의 소프트웨어</a:t>
            </a:r>
            <a:r>
              <a:rPr lang="en-US" altLang="ko-KR" sz="2800" dirty="0"/>
              <a:t>, </a:t>
            </a:r>
            <a:r>
              <a:rPr lang="ko-KR" altLang="en-US" sz="2800" dirty="0"/>
              <a:t>플랫폼 및 하드웨어 리소스 제공</a:t>
            </a:r>
            <a:endParaRPr lang="en-US" altLang="ko-KR" sz="2800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가상화 기술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클라우드 서비스 제공에서 중요한 역할로 리소스 공유가 가능해짐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컨테이너와 같은 경량 가상화 기술이 사용됨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</a:t>
            </a:r>
            <a:r>
              <a:rPr lang="ko-KR" altLang="en-US" dirty="0" err="1"/>
              <a:t>온디맨드</a:t>
            </a:r>
            <a:r>
              <a:rPr lang="en-US" altLang="ko-KR" dirty="0"/>
              <a:t>: </a:t>
            </a:r>
            <a:r>
              <a:rPr lang="ko-KR" altLang="en-US" dirty="0"/>
              <a:t>공급자 중심이 아닌 수요에 따라 제품이나 서비스가 제공되는 것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sz="2400" dirty="0"/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565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132EE-27C6-45CF-C2C5-F916E36D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비대칭 </a:t>
            </a:r>
            <a:r>
              <a:rPr lang="en-US" altLang="ko-KR" dirty="0"/>
              <a:t>DoS </a:t>
            </a:r>
            <a:r>
              <a:rPr lang="ko-KR" altLang="en-US" dirty="0"/>
              <a:t>탐지</a:t>
            </a:r>
          </a:p>
        </p:txBody>
      </p:sp>
      <p:pic>
        <p:nvPicPr>
          <p:cNvPr id="5" name="내용 개체 틀 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5184690B-8E0A-412B-ABF1-B84FE9EE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08357"/>
            <a:ext cx="10515600" cy="2785874"/>
          </a:xfrm>
        </p:spPr>
      </p:pic>
    </p:spTree>
    <p:extLst>
      <p:ext uri="{BB962C8B-B14F-4D97-AF65-F5344CB8AC3E}">
        <p14:creationId xmlns:p14="http://schemas.microsoft.com/office/powerpoint/2010/main" val="148749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868A-8FFE-858E-117F-B00E38D9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FINELAME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9EBEA-F629-570C-F3A9-5EDF5DE5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eBPF</a:t>
            </a:r>
            <a:r>
              <a:rPr lang="ko-KR" altLang="en-US" dirty="0"/>
              <a:t>를 사용하여 </a:t>
            </a:r>
            <a:r>
              <a:rPr lang="en-US" altLang="ko-KR" dirty="0" err="1"/>
              <a:t>ADoS</a:t>
            </a:r>
            <a:r>
              <a:rPr lang="en-US" altLang="ko-KR" dirty="0"/>
              <a:t> </a:t>
            </a:r>
            <a:r>
              <a:rPr lang="ko-KR" altLang="en-US" dirty="0"/>
              <a:t>공격을 고려하는 모니터링 도구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수신 요청 처리를 담당하는 기능에 </a:t>
            </a:r>
            <a:r>
              <a:rPr lang="en-US" altLang="ko-KR" dirty="0"/>
              <a:t>probe </a:t>
            </a:r>
            <a:r>
              <a:rPr lang="ko-KR" altLang="en-US" dirty="0"/>
              <a:t>부착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커널</a:t>
            </a:r>
            <a:r>
              <a:rPr lang="en-US" altLang="ko-KR" dirty="0"/>
              <a:t>/</a:t>
            </a:r>
            <a:r>
              <a:rPr lang="ko-KR" altLang="en-US" dirty="0"/>
              <a:t>사용자 공간의 데이터 리소스를 모니터링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수집된 데이터를 사용해 이상한 요청 패턴을 감지하는 반지도 학습 모델을 구축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여러 공격에 노출되어도 </a:t>
            </a:r>
            <a:r>
              <a:rPr lang="en-US" altLang="ko-KR" dirty="0"/>
              <a:t>100%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정확도로 공격과 합법적인 요청을 구분함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766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E4CDC-5385-44E6-32F7-798451E8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완화를 위한 자동 규칙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4D24B-0A58-135F-0E58-2624055D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DDoS</a:t>
            </a:r>
          </a:p>
          <a:p>
            <a:r>
              <a:rPr lang="ko-KR" altLang="en-US" dirty="0"/>
              <a:t>공격자 컴퓨터에 의해 제어되는 컴퓨터를 사용해 쓸모없는 트래픽을 보내 리소스를 넘치게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 인해 희생자는 사용 가능한 리소스를 모두 소비하게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94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5237B-6D5C-AB5D-AD2F-C4DB02D5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 </a:t>
            </a:r>
            <a:r>
              <a:rPr lang="ko-KR" altLang="en-US" dirty="0"/>
              <a:t>완화를 위한 자동 규칙 생성 </a:t>
            </a:r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A1E50EA-83A6-2CA8-D756-FE9EEC66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25156" cy="4351338"/>
          </a:xfrm>
        </p:spPr>
      </p:pic>
      <p:pic>
        <p:nvPicPr>
          <p:cNvPr id="4" name="그림 3" descr="스크린샷, 텍스트, 도표, 폰트이(가) 표시된 사진&#10;&#10;자동 생성된 설명">
            <a:extLst>
              <a:ext uri="{FF2B5EF4-FFF2-40B4-BE49-F238E27FC236}">
                <a16:creationId xmlns:a16="http://schemas.microsoft.com/office/drawing/2014/main" id="{F803E137-E944-4568-283C-2A2E09E88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56" y="2086073"/>
            <a:ext cx="6408946" cy="32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F6364-C585-47A9-BB40-34B3AAAE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672C5C0-CFD4-C90D-0303-8393B3AD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320" y="1825625"/>
            <a:ext cx="6197360" cy="4351338"/>
          </a:xfrm>
        </p:spPr>
      </p:pic>
    </p:spTree>
    <p:extLst>
      <p:ext uri="{BB962C8B-B14F-4D97-AF65-F5344CB8AC3E}">
        <p14:creationId xmlns:p14="http://schemas.microsoft.com/office/powerpoint/2010/main" val="42006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9ED62-8ECB-F223-E70C-0273D4B7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전통적인 모니터링 및 검사 도구로는 오늘날 끊임없이 변화하는 새로운 환경의 요구를 충족시키지 못함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동적이고 심층적인 트래픽 검사 메커니즘이 부족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이와 관련된 심각한 부하 때문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성능을 저해하지 않고 프로그래밍적으로 볼 수 있게 하는 새로운 세대의 확장 가능한 모니터링 성능 측정 및 고신뢰성 감사도구가 요구됨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163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B5AC7-F26B-D882-9FA3-FFA9BBA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FF698-C07A-30BF-83C0-6D2DA598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수년 동안 </a:t>
            </a:r>
            <a:r>
              <a:rPr lang="en-US" altLang="ko-KR" dirty="0"/>
              <a:t>Linux</a:t>
            </a:r>
            <a:r>
              <a:rPr lang="ko-KR" altLang="en-US" dirty="0"/>
              <a:t>에서 방화벽과 패킷 필터를 구현하는 기본 도구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 속도가 빨라지고 </a:t>
            </a:r>
            <a:r>
              <a:rPr lang="en-US" altLang="ko-KR" dirty="0"/>
              <a:t>iptables </a:t>
            </a:r>
            <a:r>
              <a:rPr lang="ko-KR" altLang="en-US" dirty="0"/>
              <a:t>설정이 수십 개의 규칙에서 수천 개의 규칙 세트로 늘어남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성능 및 대기 시간 측면에서 순차적인 </a:t>
            </a:r>
            <a:r>
              <a:rPr lang="en-US" altLang="ko-KR" dirty="0"/>
              <a:t>iptables </a:t>
            </a:r>
            <a:r>
              <a:rPr lang="ko-KR" altLang="en-US" dirty="0"/>
              <a:t>목록을 탐색하는 것이 너무 </a:t>
            </a:r>
            <a:r>
              <a:rPr lang="ko-KR" altLang="en-US" dirty="0" err="1"/>
              <a:t>오래걸림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4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A98BE-3D08-38B8-D538-71B55EA2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</a:t>
            </a:r>
            <a:r>
              <a:rPr lang="en-US" altLang="ko-KR" dirty="0"/>
              <a:t>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F9609-3216-0D18-72A3-2030D47A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Linux </a:t>
            </a:r>
            <a:r>
              <a:rPr lang="ko-KR" altLang="en-US" dirty="0"/>
              <a:t>커널 내부의 프레임 워크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네트워크</a:t>
            </a:r>
            <a:r>
              <a:rPr lang="en-US" altLang="ko-KR" dirty="0"/>
              <a:t>, </a:t>
            </a:r>
            <a:r>
              <a:rPr lang="ko-KR" altLang="en-US" dirty="0"/>
              <a:t>포트번호</a:t>
            </a:r>
            <a:r>
              <a:rPr lang="en-US" altLang="ko-KR" dirty="0"/>
              <a:t>, MAC </a:t>
            </a:r>
            <a:r>
              <a:rPr lang="ko-KR" altLang="en-US" dirty="0"/>
              <a:t>주소 등 이들의 조합을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저장할 수 있으므로 항목을 세트와 일치시킬 때 매우 빠른 속도를 보장한다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20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34FD2-1A93-83F2-FD40-9C2BD6F6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컨테이너 환경에서의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FB763-742F-0FF7-EA01-8BAE3B5D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컨테이너는 유동적으로 생성 및 삭제가 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/>
              <a:t>IP </a:t>
            </a:r>
            <a:r>
              <a:rPr lang="ko-KR" altLang="en-US" dirty="0"/>
              <a:t>유동성이 높아짐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보안 필터링 시스템은 컨테이너가 사용하는 </a:t>
            </a:r>
            <a:r>
              <a:rPr lang="en-US" altLang="ko-KR" dirty="0"/>
              <a:t>IP </a:t>
            </a:r>
            <a:r>
              <a:rPr lang="ko-KR" altLang="en-US" dirty="0"/>
              <a:t>주소를 계속 추적하고 업데이트 해야함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dirty="0"/>
              <a:t>보안 정책 및 라우팅 설정을 관리하는 것이 어려워 짐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이러한 문제점을 해결하기 위해 </a:t>
            </a:r>
            <a:r>
              <a:rPr lang="en-US" altLang="ko-KR" dirty="0" err="1"/>
              <a:t>eBPF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73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FC477-885F-F366-2DCF-008F6CAB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6E6DC83-F7AC-9749-D42C-5FDF942F7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30" y="1825625"/>
            <a:ext cx="7211939" cy="4351338"/>
          </a:xfrm>
        </p:spPr>
      </p:pic>
    </p:spTree>
    <p:extLst>
      <p:ext uri="{BB962C8B-B14F-4D97-AF65-F5344CB8AC3E}">
        <p14:creationId xmlns:p14="http://schemas.microsoft.com/office/powerpoint/2010/main" val="333289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11278-4D78-7D39-2FD7-42C5C5A3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6BF5E5C-93A5-1607-7EB9-CF9215AA4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600"/>
            <a:ext cx="10515600" cy="6394800"/>
          </a:xfrm>
        </p:spPr>
      </p:pic>
    </p:spTree>
    <p:extLst>
      <p:ext uri="{BB962C8B-B14F-4D97-AF65-F5344CB8AC3E}">
        <p14:creationId xmlns:p14="http://schemas.microsoft.com/office/powerpoint/2010/main" val="257829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911</Words>
  <Application>Microsoft Office PowerPoint</Application>
  <PresentationFormat>와이드스크린</PresentationFormat>
  <Paragraphs>154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AppleSDGothicNeo</vt:lpstr>
      <vt:lpstr>맑은 고딕</vt:lpstr>
      <vt:lpstr>Arial</vt:lpstr>
      <vt:lpstr>Wingdings</vt:lpstr>
      <vt:lpstr>Office 테마</vt:lpstr>
      <vt:lpstr>Extended Berkeley Packet Filter An Application Perspective</vt:lpstr>
      <vt:lpstr>개요</vt:lpstr>
      <vt:lpstr>PowerPoint 프레젠테이션</vt:lpstr>
      <vt:lpstr>PowerPoint 프레젠테이션</vt:lpstr>
      <vt:lpstr>iptables</vt:lpstr>
      <vt:lpstr>ip set</vt:lpstr>
      <vt:lpstr>컨테이너 환경에서의 문제점</vt:lpstr>
      <vt:lpstr>PowerPoint 프레젠테이션</vt:lpstr>
      <vt:lpstr>PowerPoint 프레젠테이션</vt:lpstr>
      <vt:lpstr>BPF(Berkeley Packet Filiter)</vt:lpstr>
      <vt:lpstr>PowerPoint 프레젠테이션</vt:lpstr>
      <vt:lpstr>eBPF</vt:lpstr>
      <vt:lpstr>PowerPoint 프레젠테이션</vt:lpstr>
      <vt:lpstr>eBPF</vt:lpstr>
      <vt:lpstr>eBPF compile, bpf() System Call </vt:lpstr>
      <vt:lpstr>PowerPoint 프레젠테이션</vt:lpstr>
      <vt:lpstr>eBPF 로드맵</vt:lpstr>
      <vt:lpstr>PowerPoint 프레젠테이션</vt:lpstr>
      <vt:lpstr>비대칭 DoS 탐지</vt:lpstr>
      <vt:lpstr>비대칭 DoS 탐지</vt:lpstr>
      <vt:lpstr>FINELAME</vt:lpstr>
      <vt:lpstr>DDoS 완화를 위한 자동 규칙 생성 </vt:lpstr>
      <vt:lpstr>DDoS 완화를 위한 자동 규칙 생성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Berkeley Packet Filter An Application Perspective</dc:title>
  <dc:creator>임정훈</dc:creator>
  <cp:lastModifiedBy>임정훈</cp:lastModifiedBy>
  <cp:revision>29</cp:revision>
  <dcterms:created xsi:type="dcterms:W3CDTF">2024-05-15T13:00:39Z</dcterms:created>
  <dcterms:modified xsi:type="dcterms:W3CDTF">2024-05-19T03:57:14Z</dcterms:modified>
</cp:coreProperties>
</file>