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3" r:id="rId8"/>
    <p:sldId id="279" r:id="rId9"/>
    <p:sldId id="264" r:id="rId10"/>
    <p:sldId id="259" r:id="rId11"/>
    <p:sldId id="260" r:id="rId12"/>
    <p:sldId id="261" r:id="rId13"/>
    <p:sldId id="262" r:id="rId14"/>
    <p:sldId id="266" r:id="rId15"/>
    <p:sldId id="265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3E5B7-EDCA-451D-88A0-4C204A9B04AC}" type="doc">
      <dgm:prSet loTypeId="urn:microsoft.com/office/officeart/2005/8/layout/bProcess2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5BE3D770-69DC-410A-8EFF-1159BCD8CB2A}">
      <dgm:prSet/>
      <dgm:spPr/>
      <dgm:t>
        <a:bodyPr/>
        <a:lstStyle/>
        <a:p>
          <a:r>
            <a:rPr lang="ko-KR" dirty="0"/>
            <a:t>대부분의 </a:t>
          </a:r>
          <a:r>
            <a:rPr lang="ko-KR" dirty="0" err="1"/>
            <a:t>애니캐스트</a:t>
          </a:r>
          <a:r>
            <a:rPr lang="ko-KR" dirty="0"/>
            <a:t> 네트워크는 여전히 수동으로 구성되어 정확도가 떨어질 수 있다</a:t>
          </a:r>
          <a:r>
            <a:rPr lang="en-US" dirty="0"/>
            <a:t>.</a:t>
          </a:r>
        </a:p>
      </dgm:t>
    </dgm:pt>
    <dgm:pt modelId="{D022096D-681E-40B0-8C64-A5A5DF2BA92B}" type="parTrans" cxnId="{415A7ED9-C0FE-450E-8EA0-0EADCE1A6FCB}">
      <dgm:prSet/>
      <dgm:spPr/>
      <dgm:t>
        <a:bodyPr/>
        <a:lstStyle/>
        <a:p>
          <a:endParaRPr lang="en-US"/>
        </a:p>
      </dgm:t>
    </dgm:pt>
    <dgm:pt modelId="{CF97BCF3-A103-45D9-943A-1E8CE59680DC}" type="sibTrans" cxnId="{415A7ED9-C0FE-450E-8EA0-0EADCE1A6FCB}">
      <dgm:prSet/>
      <dgm:spPr/>
      <dgm:t>
        <a:bodyPr/>
        <a:lstStyle/>
        <a:p>
          <a:endParaRPr lang="en-US"/>
        </a:p>
      </dgm:t>
    </dgm:pt>
    <dgm:pt modelId="{CD9D5BB4-0E75-45D3-B13E-6B96624E92F1}">
      <dgm:prSet/>
      <dgm:spPr/>
      <dgm:t>
        <a:bodyPr/>
        <a:lstStyle/>
        <a:p>
          <a:r>
            <a:rPr lang="ko-KR" dirty="0"/>
            <a:t>이에 따라 서비스 관리 부담을 덜어주기 위해 “</a:t>
          </a:r>
          <a:r>
            <a:rPr lang="ko-KR" dirty="0" err="1"/>
            <a:t>애니캐스트</a:t>
          </a:r>
          <a:r>
            <a:rPr lang="ko-KR" dirty="0"/>
            <a:t> </a:t>
          </a:r>
          <a:r>
            <a:rPr lang="ko-KR" dirty="0" err="1"/>
            <a:t>튜너”라는</a:t>
          </a:r>
          <a:r>
            <a:rPr lang="ko-KR" dirty="0"/>
            <a:t> 도구를 소개한다</a:t>
          </a:r>
          <a:r>
            <a:rPr lang="en-US" dirty="0"/>
            <a:t>.</a:t>
          </a:r>
        </a:p>
      </dgm:t>
    </dgm:pt>
    <dgm:pt modelId="{F9C1DC7D-89B3-4733-8A08-811939A0A1B4}" type="parTrans" cxnId="{E00967F1-1697-47C1-AEC3-90D8FFE50E2C}">
      <dgm:prSet/>
      <dgm:spPr/>
      <dgm:t>
        <a:bodyPr/>
        <a:lstStyle/>
        <a:p>
          <a:endParaRPr lang="en-US"/>
        </a:p>
      </dgm:t>
    </dgm:pt>
    <dgm:pt modelId="{7C64F9E8-E5E1-4057-8124-78CB1FB91737}" type="sibTrans" cxnId="{E00967F1-1697-47C1-AEC3-90D8FFE50E2C}">
      <dgm:prSet/>
      <dgm:spPr/>
      <dgm:t>
        <a:bodyPr/>
        <a:lstStyle/>
        <a:p>
          <a:endParaRPr lang="en-US"/>
        </a:p>
      </dgm:t>
    </dgm:pt>
    <dgm:pt modelId="{AD366E74-8C01-4E27-8526-1ABB6A65C35A}" type="pres">
      <dgm:prSet presAssocID="{B0C3E5B7-EDCA-451D-88A0-4C204A9B04AC}" presName="diagram" presStyleCnt="0">
        <dgm:presLayoutVars>
          <dgm:dir/>
          <dgm:resizeHandles/>
        </dgm:presLayoutVars>
      </dgm:prSet>
      <dgm:spPr/>
    </dgm:pt>
    <dgm:pt modelId="{795F6932-EA35-496E-92F0-6F31D2D9325A}" type="pres">
      <dgm:prSet presAssocID="{5BE3D770-69DC-410A-8EFF-1159BCD8CB2A}" presName="firstNode" presStyleLbl="node1" presStyleIdx="0" presStyleCnt="2">
        <dgm:presLayoutVars>
          <dgm:bulletEnabled val="1"/>
        </dgm:presLayoutVars>
      </dgm:prSet>
      <dgm:spPr/>
    </dgm:pt>
    <dgm:pt modelId="{B88C1DDE-8ED5-48D1-A95C-C509649D1D46}" type="pres">
      <dgm:prSet presAssocID="{CF97BCF3-A103-45D9-943A-1E8CE59680DC}" presName="sibTrans" presStyleLbl="sibTrans2D1" presStyleIdx="0" presStyleCnt="1"/>
      <dgm:spPr/>
    </dgm:pt>
    <dgm:pt modelId="{22E05F08-AF97-47BB-8DEF-1C760F34019F}" type="pres">
      <dgm:prSet presAssocID="{CD9D5BB4-0E75-45D3-B13E-6B96624E92F1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7410FAB9-FD79-4601-85A6-918A7918B471}" type="presOf" srcId="{5BE3D770-69DC-410A-8EFF-1159BCD8CB2A}" destId="{795F6932-EA35-496E-92F0-6F31D2D9325A}" srcOrd="0" destOrd="0" presId="urn:microsoft.com/office/officeart/2005/8/layout/bProcess2"/>
    <dgm:cxn modelId="{415A7ED9-C0FE-450E-8EA0-0EADCE1A6FCB}" srcId="{B0C3E5B7-EDCA-451D-88A0-4C204A9B04AC}" destId="{5BE3D770-69DC-410A-8EFF-1159BCD8CB2A}" srcOrd="0" destOrd="0" parTransId="{D022096D-681E-40B0-8C64-A5A5DF2BA92B}" sibTransId="{CF97BCF3-A103-45D9-943A-1E8CE59680DC}"/>
    <dgm:cxn modelId="{701E24E9-4551-46E1-BD0A-2DCC7704DD5D}" type="presOf" srcId="{CF97BCF3-A103-45D9-943A-1E8CE59680DC}" destId="{B88C1DDE-8ED5-48D1-A95C-C509649D1D46}" srcOrd="0" destOrd="0" presId="urn:microsoft.com/office/officeart/2005/8/layout/bProcess2"/>
    <dgm:cxn modelId="{AC0CF3E9-CC38-4EA6-AADB-1F9F1758FF04}" type="presOf" srcId="{CD9D5BB4-0E75-45D3-B13E-6B96624E92F1}" destId="{22E05F08-AF97-47BB-8DEF-1C760F34019F}" srcOrd="0" destOrd="0" presId="urn:microsoft.com/office/officeart/2005/8/layout/bProcess2"/>
    <dgm:cxn modelId="{E00967F1-1697-47C1-AEC3-90D8FFE50E2C}" srcId="{B0C3E5B7-EDCA-451D-88A0-4C204A9B04AC}" destId="{CD9D5BB4-0E75-45D3-B13E-6B96624E92F1}" srcOrd="1" destOrd="0" parTransId="{F9C1DC7D-89B3-4733-8A08-811939A0A1B4}" sibTransId="{7C64F9E8-E5E1-4057-8124-78CB1FB91737}"/>
    <dgm:cxn modelId="{815ADCFA-6F7E-4505-9D4A-D0843DE6F0CC}" type="presOf" srcId="{B0C3E5B7-EDCA-451D-88A0-4C204A9B04AC}" destId="{AD366E74-8C01-4E27-8526-1ABB6A65C35A}" srcOrd="0" destOrd="0" presId="urn:microsoft.com/office/officeart/2005/8/layout/bProcess2"/>
    <dgm:cxn modelId="{08ECA321-DA87-45FE-B653-4D5940788EC6}" type="presParOf" srcId="{AD366E74-8C01-4E27-8526-1ABB6A65C35A}" destId="{795F6932-EA35-496E-92F0-6F31D2D9325A}" srcOrd="0" destOrd="0" presId="urn:microsoft.com/office/officeart/2005/8/layout/bProcess2"/>
    <dgm:cxn modelId="{C5E24225-F859-426D-BA24-1BD2EA34B685}" type="presParOf" srcId="{AD366E74-8C01-4E27-8526-1ABB6A65C35A}" destId="{B88C1DDE-8ED5-48D1-A95C-C509649D1D46}" srcOrd="1" destOrd="0" presId="urn:microsoft.com/office/officeart/2005/8/layout/bProcess2"/>
    <dgm:cxn modelId="{B8F09ED9-1A05-4F3E-9674-645BFFC99CF1}" type="presParOf" srcId="{AD366E74-8C01-4E27-8526-1ABB6A65C35A}" destId="{22E05F08-AF97-47BB-8DEF-1C760F34019F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F6932-EA35-496E-92F0-6F31D2D9325A}">
      <dsp:nvSpPr>
        <dsp:cNvPr id="0" name=""/>
        <dsp:cNvSpPr/>
      </dsp:nvSpPr>
      <dsp:spPr>
        <a:xfrm>
          <a:off x="1283" y="73062"/>
          <a:ext cx="4205213" cy="42052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대부분의 </a:t>
          </a:r>
          <a:r>
            <a:rPr lang="ko-KR" sz="2400" kern="1200" dirty="0" err="1"/>
            <a:t>애니캐스트</a:t>
          </a:r>
          <a:r>
            <a:rPr lang="ko-KR" sz="2400" kern="1200" dirty="0"/>
            <a:t> 네트워크는 여전히 수동으로 구성되어 정확도가 떨어질 수 있다</a:t>
          </a:r>
          <a:r>
            <a:rPr lang="en-US" sz="2400" kern="1200" dirty="0"/>
            <a:t>.</a:t>
          </a:r>
        </a:p>
      </dsp:txBody>
      <dsp:txXfrm>
        <a:off x="617122" y="688901"/>
        <a:ext cx="2973535" cy="2973535"/>
      </dsp:txXfrm>
    </dsp:sp>
    <dsp:sp modelId="{B88C1DDE-8ED5-48D1-A95C-C509649D1D46}">
      <dsp:nvSpPr>
        <dsp:cNvPr id="0" name=""/>
        <dsp:cNvSpPr/>
      </dsp:nvSpPr>
      <dsp:spPr>
        <a:xfrm rot="5400000">
          <a:off x="4553426" y="1618478"/>
          <a:ext cx="1471824" cy="1114381"/>
        </a:xfrm>
        <a:prstGeom prst="triangl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05F08-AF97-47BB-8DEF-1C760F34019F}">
      <dsp:nvSpPr>
        <dsp:cNvPr id="0" name=""/>
        <dsp:cNvSpPr/>
      </dsp:nvSpPr>
      <dsp:spPr>
        <a:xfrm>
          <a:off x="6309103" y="73062"/>
          <a:ext cx="4205213" cy="42052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이에 따라 서비스 관리 부담을 덜어주기 위해 “</a:t>
          </a:r>
          <a:r>
            <a:rPr lang="ko-KR" sz="2400" kern="1200" dirty="0" err="1"/>
            <a:t>애니캐스트</a:t>
          </a:r>
          <a:r>
            <a:rPr lang="ko-KR" sz="2400" kern="1200" dirty="0"/>
            <a:t> </a:t>
          </a:r>
          <a:r>
            <a:rPr lang="ko-KR" sz="2400" kern="1200" dirty="0" err="1"/>
            <a:t>튜너”라는</a:t>
          </a:r>
          <a:r>
            <a:rPr lang="ko-KR" sz="2400" kern="1200" dirty="0"/>
            <a:t> 도구를 소개한다</a:t>
          </a:r>
          <a:r>
            <a:rPr lang="en-US" sz="2400" kern="1200" dirty="0"/>
            <a:t>.</a:t>
          </a:r>
        </a:p>
      </dsp:txBody>
      <dsp:txXfrm>
        <a:off x="6924942" y="688901"/>
        <a:ext cx="2973535" cy="2973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8E3D0-3740-0B1F-4B64-6060D7C9A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9BDCB-ACC2-2BCB-5DDF-58BD4CAD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F8B9B-F7CF-4172-8C34-3ABD6C17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4C60-B79F-436E-BC53-6FD7F3EBBC1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8214A-B4DA-80AB-8E36-99457ACC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7D637-AD07-43E1-D2A0-2ECC3C28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EE50-5A2B-4556-9B87-7A8EF62E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613A2-0D49-22E7-97EC-E2635579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D89B-C7F5-BFF1-99B7-46346BC42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AD54C-1476-1504-2944-A2BFCDC3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4C60-B79F-436E-BC53-6FD7F3EBBC1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051F3-D92C-9926-AD43-F9616F80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A6EC0-7D96-7205-A22E-C730F405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EE50-5A2B-4556-9B87-7A8EF62E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22A84A-F20E-6439-8A8D-50F098AC6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E9EBBA-15B8-F34F-620B-555C72971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52941-0751-0537-4B5F-6ED64470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4C60-B79F-436E-BC53-6FD7F3EBBC1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C0B75-C05B-F5BD-A17E-280B46D7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595E1-6287-4ED3-6063-8A9D559F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EE50-5A2B-4556-9B87-7A8EF62E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5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9AEF8-0B46-2271-FD7C-05DD3DB3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B1FCA-F4EE-E271-20CD-2D637809F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FCD11-C5DC-58E6-C7C3-45E1FEFE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4C60-B79F-436E-BC53-6FD7F3EBBC1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903AF-A6EA-2F96-ACF3-79BD38EA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14023-402A-4C05-1119-EF9661BA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EE50-5A2B-4556-9B87-7A8EF62E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26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51294-FA16-056B-8E67-FB8498DC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1ECF6-9A85-60C2-3E0B-7367CB207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2FD39-4B94-50D2-5135-2404B5A4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4C60-B79F-436E-BC53-6FD7F3EBBC1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12A0E-C86E-1703-2A84-64937290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07FD7-6078-5A0C-142D-C0E68D8C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EE50-5A2B-4556-9B87-7A8EF62E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7CA7C-F6A4-3D5D-E762-B453CCDD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1F936-0238-6D72-A145-AAC3DBE7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F3FCFA-0A56-DC1D-24F8-91009AD84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96613-89C0-4837-C938-2D87E5BF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4C60-B79F-436E-BC53-6FD7F3EBBC1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A8BDE-993F-BF5B-1721-BB7DDF2A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56626-06AB-CDEB-7190-55DB3C60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EE50-5A2B-4556-9B87-7A8EF62E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0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A63BE-4E30-D016-8602-2A49364C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4086B-6E35-8367-A7C5-21D10BD0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22111F-07C8-4DB8-1A97-9CA736527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39E5D2-33FF-8D40-02DF-468500440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6D7D4D-9215-4709-7F69-DA4BF7EDE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B65B64-8153-C10E-B3D1-BB0E2D6E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4C60-B79F-436E-BC53-6FD7F3EBBC1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93D333-5F30-77CB-5605-955DED6B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8D4225-FA44-74CE-51C0-049E87F7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EE50-5A2B-4556-9B87-7A8EF62E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67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E3625-208F-8A62-8356-FCD09ABE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053D7E-2301-B6F1-FBC3-6D30F759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4C60-B79F-436E-BC53-6FD7F3EBBC1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39CC6-8B62-D691-8893-0DB0D00B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8F08EA-4E2E-55D4-0DE6-A4A0CBF7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EE50-5A2B-4556-9B87-7A8EF62E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5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573E16-E17B-6E15-4B18-6DEDC478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4C60-B79F-436E-BC53-6FD7F3EBBC1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940EA-6DB3-BBBF-14A7-DDC22916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E0F1C-E615-3A08-A559-648A2F9F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EE50-5A2B-4556-9B87-7A8EF62E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EABB9-8E95-EAE7-A759-F50CA7BC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42D96-FBB4-76BB-53D8-D4513EA98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8982-C647-22BB-6138-E7677F1EC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BB8707-DD8A-252F-B896-36FF670E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4C60-B79F-436E-BC53-6FD7F3EBBC1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22188-7EA5-1374-8F77-C1D862C5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59CEA-465F-0A6A-1C05-87213FC5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EE50-5A2B-4556-9B87-7A8EF62E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1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F9C24-27E0-EDF4-F0E9-379CDB43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4D504E-65DC-DB15-9461-2A80278A7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B5CCDA-B90B-B937-BEAD-9A54E1C85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46C5E-30FF-D7FB-6331-660CCA2F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4C60-B79F-436E-BC53-6FD7F3EBBC1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2EB59-C083-0821-26C8-89A892E2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031A8-42A3-6F64-6E3D-2171A203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EE50-5A2B-4556-9B87-7A8EF62E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1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DB81C6-C6E4-2EF5-60E4-C052DCAB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89FF3-C89E-DC5B-65AB-C4FF3DBB2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0C614-D41F-7E66-BDFE-D72672E67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24C60-B79F-436E-BC53-6FD7F3EBBC1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9B7D9-9BF1-2171-0E8D-69E2C6B07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D3C27-9FCF-7892-C707-66320858D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5EE50-5A2B-4556-9B87-7A8EF62E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8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7EFE9-E3CA-3DCC-C5CD-33B2D634A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>
                <a:solidFill>
                  <a:schemeClr val="tx2"/>
                </a:solidFill>
              </a:rPr>
              <a:t>BGP</a:t>
            </a:r>
            <a:r>
              <a:rPr lang="ko-KR" altLang="en-US" sz="4000">
                <a:solidFill>
                  <a:schemeClr val="tx2"/>
                </a:solidFill>
              </a:rPr>
              <a:t> </a:t>
            </a:r>
            <a:r>
              <a:rPr lang="en-US" altLang="ko-KR" sz="4000">
                <a:solidFill>
                  <a:schemeClr val="tx2"/>
                </a:solidFill>
              </a:rPr>
              <a:t>Anycast</a:t>
            </a:r>
            <a:r>
              <a:rPr lang="ko-KR" altLang="en-US" sz="4000">
                <a:solidFill>
                  <a:schemeClr val="tx2"/>
                </a:solidFill>
              </a:rPr>
              <a:t> </a:t>
            </a:r>
            <a:r>
              <a:rPr lang="en-US" altLang="ko-KR" sz="4000">
                <a:solidFill>
                  <a:schemeClr val="tx2"/>
                </a:solidFill>
              </a:rPr>
              <a:t>Tuner</a:t>
            </a:r>
            <a:endParaRPr lang="ko-KR" altLang="en-US" sz="400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A1304-47FA-BC64-1F6E-38F3C1288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2000" dirty="0">
                <a:solidFill>
                  <a:schemeClr val="tx2"/>
                </a:solidFill>
              </a:rPr>
              <a:t>N/A_</a:t>
            </a:r>
            <a:r>
              <a:rPr lang="ko-KR" altLang="en-US" sz="2000" dirty="0">
                <a:solidFill>
                  <a:schemeClr val="tx2"/>
                </a:solidFill>
              </a:rPr>
              <a:t>강성원</a:t>
            </a:r>
            <a:r>
              <a:rPr lang="en-US" altLang="ko-KR" sz="2000" dirty="0">
                <a:solidFill>
                  <a:schemeClr val="tx2"/>
                </a:solidFill>
              </a:rPr>
              <a:t>_7465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pic>
        <p:nvPicPr>
          <p:cNvPr id="21" name="Graphic 6" descr="Wireless router">
            <a:extLst>
              <a:ext uri="{FF2B5EF4-FFF2-40B4-BE49-F238E27FC236}">
                <a16:creationId xmlns:a16="http://schemas.microsoft.com/office/drawing/2014/main" id="{7AFC30B0-D2F2-4B52-EBEF-BC4BE297D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39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90B35-21B8-F6D3-FA72-FBFF9F7C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Build BGP Cookbook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D0936-245B-22F5-FB08-5DE2F969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라우팅</a:t>
            </a:r>
            <a:r>
              <a:rPr lang="en-US" altLang="ko-KR" dirty="0"/>
              <a:t> </a:t>
            </a:r>
            <a:r>
              <a:rPr lang="ko-KR" altLang="en-US" dirty="0"/>
              <a:t>정책을 </a:t>
            </a:r>
            <a:r>
              <a:rPr lang="en-US" altLang="ko-KR" dirty="0"/>
              <a:t> </a:t>
            </a:r>
            <a:r>
              <a:rPr lang="ko-KR" altLang="en-US" dirty="0"/>
              <a:t>배포하고 </a:t>
            </a:r>
            <a:r>
              <a:rPr lang="ko-KR" altLang="en-US" dirty="0" err="1"/>
              <a:t>캐치먼트</a:t>
            </a:r>
            <a:r>
              <a:rPr lang="ko-KR" altLang="en-US" dirty="0"/>
              <a:t> 측정이 끝난 후 운영자가 설정한 매개변수에 따라 나온 결과만 데이터베이스로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E04D5D-4705-77D4-E9A9-069CE836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2637"/>
            <a:ext cx="10515600" cy="304809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9803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90B35-21B8-F6D3-FA72-FBFF9F7C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Build BGP Cookbook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D0936-245B-22F5-FB08-5DE2F969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noPeerS3</a:t>
            </a:r>
            <a:r>
              <a:rPr lang="ko-KR" altLang="en-US" dirty="0"/>
              <a:t> 정책이 모든 서버에 균등하게 분포되었다는 사실을 확인할 수 있으며</a:t>
            </a:r>
            <a:r>
              <a:rPr lang="en-US" altLang="ko-KR" dirty="0"/>
              <a:t>, </a:t>
            </a:r>
            <a:r>
              <a:rPr lang="ko-KR" altLang="en-US" dirty="0"/>
              <a:t>운영자는 해당 정책으로 재설정 </a:t>
            </a:r>
            <a:r>
              <a:rPr lang="ko-KR" altLang="en-US" dirty="0" err="1"/>
              <a:t>하게된다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E04D5D-4705-77D4-E9A9-069CE836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2637"/>
            <a:ext cx="10515600" cy="30480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8CDA87E-BAC5-21C8-4AB3-D14BF7537343}"/>
              </a:ext>
            </a:extLst>
          </p:cNvPr>
          <p:cNvSpPr/>
          <p:nvPr/>
        </p:nvSpPr>
        <p:spPr>
          <a:xfrm>
            <a:off x="925975" y="4988689"/>
            <a:ext cx="10427825" cy="4166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9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39456-CD86-4955-88D4-F016B243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87015-0DEB-9DD2-6C2A-EBA2B740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Cookbook</a:t>
            </a:r>
            <a:r>
              <a:rPr lang="ko-KR" altLang="en-US" dirty="0"/>
              <a:t>을 통해 유용한 정책을 수립할 수 있지만 </a:t>
            </a:r>
            <a:r>
              <a:rPr lang="en-US" altLang="ko-KR" dirty="0"/>
              <a:t>Cookbook</a:t>
            </a:r>
            <a:r>
              <a:rPr lang="ko-KR" altLang="en-US" dirty="0"/>
              <a:t>을 구성할 때 아래의 문제점이 발생한다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각 </a:t>
            </a:r>
            <a:r>
              <a:rPr lang="ko-KR" altLang="en-US" dirty="0" err="1"/>
              <a:t>애니캐스트</a:t>
            </a:r>
            <a:r>
              <a:rPr lang="en-US" altLang="ko-KR" dirty="0"/>
              <a:t>-TE</a:t>
            </a:r>
            <a:r>
              <a:rPr lang="ko-KR" altLang="en-US" dirty="0"/>
              <a:t> 레시피에 대한 </a:t>
            </a:r>
            <a:r>
              <a:rPr lang="ko-KR" altLang="en-US" dirty="0" err="1"/>
              <a:t>메트릭을</a:t>
            </a:r>
            <a:r>
              <a:rPr lang="ko-KR" altLang="en-US" dirty="0"/>
              <a:t> 배포하고 수집하는데 필요한 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애니캐스트</a:t>
            </a:r>
            <a:r>
              <a:rPr lang="ko-KR" altLang="en-US" dirty="0"/>
              <a:t> 사이트와 정책 수가 증가함에 따른 조합 폭발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023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43BEE-5C88-B396-9DD3-9A248562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64B6E-B97E-E43D-7264-C0B22230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모든 조합을 테스트하는 대신 탐색 또는 테스트 접근 방식으로 테스트 횟수를 크게 줄일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err="1"/>
              <a:t>고객콘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콘 크기가 큰 </a:t>
            </a:r>
            <a:r>
              <a:rPr lang="en-US" altLang="ko-KR" dirty="0"/>
              <a:t>AS</a:t>
            </a:r>
            <a:r>
              <a:rPr lang="ko-KR" altLang="en-US" dirty="0"/>
              <a:t>에만 정책을 적용한다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err="1"/>
              <a:t>스파스</a:t>
            </a:r>
            <a:r>
              <a:rPr lang="ko-KR" altLang="en-US" dirty="0"/>
              <a:t> 테스트 </a:t>
            </a:r>
            <a:r>
              <a:rPr lang="en-US" altLang="ko-KR" dirty="0"/>
              <a:t>: </a:t>
            </a:r>
            <a:r>
              <a:rPr lang="ko-KR" altLang="en-US" dirty="0"/>
              <a:t>각 테스트 클래스에 대해 모든 조합을 더 작은 </a:t>
            </a:r>
            <a:r>
              <a:rPr lang="ko-KR" altLang="en-US" dirty="0" err="1"/>
              <a:t>청크로</a:t>
            </a:r>
            <a:r>
              <a:rPr lang="ko-KR" altLang="en-US" dirty="0"/>
              <a:t> 나눌 수 있으며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청크에서</a:t>
            </a:r>
            <a:r>
              <a:rPr lang="ko-KR" altLang="en-US" dirty="0"/>
              <a:t> 최상의 경우와 최악의 경우를 먼저 시도한다</a:t>
            </a:r>
            <a:r>
              <a:rPr lang="en-US" altLang="ko-KR" dirty="0"/>
              <a:t>. </a:t>
            </a:r>
            <a:r>
              <a:rPr lang="ko-KR" altLang="en-US" dirty="0"/>
              <a:t>결과가 좋지 않으면 테스트를 중단한다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511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43BEE-5C88-B396-9DD3-9A248562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64B6E-B97E-E43D-7264-C0B22230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대표성 </a:t>
            </a:r>
            <a:r>
              <a:rPr lang="en-US" altLang="ko-KR" dirty="0"/>
              <a:t>: </a:t>
            </a:r>
            <a:r>
              <a:rPr lang="ko-KR" altLang="en-US" dirty="0"/>
              <a:t>사이트 방문자의 </a:t>
            </a:r>
            <a:r>
              <a:rPr lang="en-US" altLang="ko-KR" dirty="0"/>
              <a:t>1% </a:t>
            </a:r>
            <a:r>
              <a:rPr lang="ko-KR" altLang="en-US" dirty="0"/>
              <a:t>미만을 차지하는 </a:t>
            </a:r>
            <a:r>
              <a:rPr lang="ko-KR" altLang="en-US" dirty="0" err="1"/>
              <a:t>피어를</a:t>
            </a:r>
            <a:r>
              <a:rPr lang="ko-KR" altLang="en-US" dirty="0"/>
              <a:t> 위한 정책은 시도하지 않는다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히트리스트 축소 </a:t>
            </a:r>
            <a:r>
              <a:rPr lang="en-US" altLang="ko-KR" dirty="0"/>
              <a:t>: </a:t>
            </a:r>
            <a:r>
              <a:rPr lang="ko-KR" altLang="en-US" dirty="0"/>
              <a:t>접두사당 하나의 주소만 </a:t>
            </a:r>
            <a:r>
              <a:rPr lang="ko-KR" altLang="en-US" dirty="0" err="1"/>
              <a:t>프로빙한다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히트리스트 </a:t>
            </a:r>
            <a:r>
              <a:rPr lang="ko-KR" altLang="en-US" dirty="0" err="1"/>
              <a:t>디밍</a:t>
            </a:r>
            <a:r>
              <a:rPr lang="ko-KR" altLang="en-US" dirty="0"/>
              <a:t> </a:t>
            </a:r>
            <a:r>
              <a:rPr lang="en-US" altLang="ko-KR" dirty="0"/>
              <a:t>: AS</a:t>
            </a:r>
            <a:r>
              <a:rPr lang="ko-KR" altLang="en-US" dirty="0"/>
              <a:t>당 단일 주소를 </a:t>
            </a:r>
            <a:r>
              <a:rPr lang="ko-KR" altLang="en-US" dirty="0" err="1"/>
              <a:t>프로빙한다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12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C2D18-C48A-FE32-FF42-7B44A12A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BGP Anycast tuner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48EB5-4625-E57B-8B16-8C07C757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운영자가 </a:t>
            </a:r>
            <a:r>
              <a:rPr lang="ko-KR" altLang="en-US" sz="2400" dirty="0" err="1"/>
              <a:t>애니캐스트</a:t>
            </a:r>
            <a:r>
              <a:rPr lang="ko-KR" altLang="en-US" sz="2400" dirty="0"/>
              <a:t> 구성을 하려면 대부분 수동을 구성을 </a:t>
            </a:r>
            <a:r>
              <a:rPr lang="ko-KR" altLang="en-US" sz="2400" dirty="0" err="1"/>
              <a:t>해야하지만</a:t>
            </a:r>
            <a:r>
              <a:rPr lang="ko-KR" altLang="en-US" sz="2400" dirty="0"/>
              <a:t> 수동 방식으로 구성할 경우 실수할 가능성이 있다</a:t>
            </a:r>
            <a:r>
              <a:rPr lang="en-US" altLang="ko-KR" sz="2400" dirty="0"/>
              <a:t>. 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만약 구성하려는 네트워크의 규모가 커진다면 더 큰 문제를 불러올 수 있다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이를 해결하기 위해 논문에서는 </a:t>
            </a:r>
            <a:r>
              <a:rPr lang="en-US" altLang="ko-KR" sz="2400" dirty="0"/>
              <a:t>anycast </a:t>
            </a:r>
            <a:r>
              <a:rPr lang="ko-KR" altLang="en-US" sz="2400" dirty="0"/>
              <a:t>구성을 자동화하고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캐치먼트</a:t>
            </a:r>
            <a:r>
              <a:rPr lang="ko-KR" altLang="en-US" sz="2400" dirty="0"/>
              <a:t> 관리 및 관련 분석</a:t>
            </a:r>
            <a:r>
              <a:rPr lang="en-US" altLang="ko-KR" sz="2400" dirty="0"/>
              <a:t>, </a:t>
            </a:r>
            <a:r>
              <a:rPr lang="ko-KR" altLang="en-US" sz="2400" dirty="0"/>
              <a:t>시각화가 가능하게 할 수 있도록 </a:t>
            </a:r>
            <a:r>
              <a:rPr lang="en-US" altLang="ko-KR" sz="2400" dirty="0"/>
              <a:t>BGP Anycast tuner</a:t>
            </a:r>
            <a:r>
              <a:rPr lang="ko-KR" altLang="en-US" sz="2400" dirty="0"/>
              <a:t>라는 웹 사용자 인터페이스 기반 도구를 소개한다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778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48EB5-4625-E57B-8B16-8C07C7579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08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err="1"/>
              <a:t>애니캐스트</a:t>
            </a:r>
            <a:r>
              <a:rPr lang="ko-KR" altLang="en-US" sz="2400" dirty="0"/>
              <a:t> 정책설정 방법의 모든 부분을 통합한 프로토타입으로 구성 하였다</a:t>
            </a:r>
            <a:r>
              <a:rPr lang="en-US" altLang="ko-KR" sz="2400" dirty="0"/>
              <a:t>. BGP </a:t>
            </a:r>
            <a:r>
              <a:rPr lang="ko-KR" altLang="en-US" sz="2400" dirty="0"/>
              <a:t>구성에 대한 각각의 클라이언트 분포도를 히스토그램으로 보여준다</a:t>
            </a:r>
            <a:r>
              <a:rPr lang="en-US" altLang="ko-KR" sz="2400" dirty="0"/>
              <a:t>. </a:t>
            </a:r>
            <a:r>
              <a:rPr lang="ko-KR" altLang="en-US" sz="2400" dirty="0"/>
              <a:t>등록 되어있는 정책은 </a:t>
            </a:r>
            <a:r>
              <a:rPr lang="en-US" altLang="ko-KR" sz="2400" dirty="0"/>
              <a:t>BGP Cookbook</a:t>
            </a:r>
            <a:r>
              <a:rPr lang="ko-KR" altLang="en-US" sz="2400" dirty="0"/>
              <a:t>에 기록 되어있는 정책이다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0659FE0-C56A-F5EE-8445-43EC440F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85" y="1792688"/>
            <a:ext cx="7468829" cy="47580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6728AF6-FF42-296B-A0D7-A36F19D0FC3F}"/>
              </a:ext>
            </a:extLst>
          </p:cNvPr>
          <p:cNvSpPr/>
          <p:nvPr/>
        </p:nvSpPr>
        <p:spPr>
          <a:xfrm>
            <a:off x="4641448" y="2395959"/>
            <a:ext cx="4305782" cy="2187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48EB5-4625-E57B-8B16-8C07C7579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089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클라이언트 분포도에 따라 슬라이더의 </a:t>
            </a:r>
            <a:r>
              <a:rPr lang="en-US" altLang="ko-KR" dirty="0"/>
              <a:t>“</a:t>
            </a:r>
            <a:r>
              <a:rPr lang="ko-KR" altLang="en-US" dirty="0"/>
              <a:t>노치</a:t>
            </a:r>
            <a:r>
              <a:rPr lang="en-US" altLang="ko-KR" dirty="0"/>
              <a:t>”</a:t>
            </a:r>
            <a:r>
              <a:rPr lang="ko-KR" altLang="en-US" dirty="0"/>
              <a:t>로 표시되며 미리 정해진 설정셋을 사용하여 사이트의 </a:t>
            </a:r>
            <a:r>
              <a:rPr lang="ko-KR" altLang="en-US" dirty="0" err="1"/>
              <a:t>캐치먼트를</a:t>
            </a:r>
            <a:r>
              <a:rPr lang="ko-KR" altLang="en-US" dirty="0"/>
              <a:t> 늘리거나 줄일 수 있다</a:t>
            </a:r>
            <a:r>
              <a:rPr lang="en-US" altLang="ko-KR" dirty="0"/>
              <a:t>. </a:t>
            </a:r>
            <a:r>
              <a:rPr lang="ko-KR" altLang="en-US" dirty="0"/>
              <a:t>노치의 움직임에 따라 다른 노치도 같이 움직인다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0659FE0-C56A-F5EE-8445-43EC440F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85" y="1792688"/>
            <a:ext cx="7468829" cy="47580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6728AF6-FF42-296B-A0D7-A36F19D0FC3F}"/>
              </a:ext>
            </a:extLst>
          </p:cNvPr>
          <p:cNvSpPr/>
          <p:nvPr/>
        </p:nvSpPr>
        <p:spPr>
          <a:xfrm>
            <a:off x="5081286" y="4548850"/>
            <a:ext cx="3784922" cy="17130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9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48EB5-4625-E57B-8B16-8C07C7579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089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사전에 설정한 설정셋을 직접 선택할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0659FE0-C56A-F5EE-8445-43EC440F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85" y="1792688"/>
            <a:ext cx="7468829" cy="47580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6728AF6-FF42-296B-A0D7-A36F19D0FC3F}"/>
              </a:ext>
            </a:extLst>
          </p:cNvPr>
          <p:cNvSpPr/>
          <p:nvPr/>
        </p:nvSpPr>
        <p:spPr>
          <a:xfrm>
            <a:off x="2673752" y="2361235"/>
            <a:ext cx="1875099" cy="25927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7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48EB5-4625-E57B-8B16-8C07C7579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089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해당 </a:t>
            </a:r>
            <a:r>
              <a:rPr lang="en-US" altLang="ko-KR" dirty="0"/>
              <a:t>UI</a:t>
            </a:r>
            <a:r>
              <a:rPr lang="ko-KR" altLang="en-US" dirty="0"/>
              <a:t>는 운영자를 위해 사이트별 클라이언트 밀집도를 시각화한 것이다</a:t>
            </a:r>
            <a:r>
              <a:rPr lang="en-US" altLang="ko-KR" dirty="0"/>
              <a:t>. </a:t>
            </a:r>
            <a:r>
              <a:rPr lang="ko-KR" altLang="en-US" dirty="0"/>
              <a:t>대화형 인터페이스로 구성되어 있다</a:t>
            </a:r>
            <a:r>
              <a:rPr lang="en-US" altLang="ko-KR" dirty="0"/>
              <a:t>.</a:t>
            </a: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CF7996B9-0A78-1B69-C31B-1E76C908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99" y="1792288"/>
            <a:ext cx="10053402" cy="435133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132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E924CC-9A9B-8865-BF58-FCEBC8BA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73" y="802955"/>
            <a:ext cx="4977976" cy="1454051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2A407-6405-B8AC-4C75-ED150AA3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73" y="2191806"/>
            <a:ext cx="5565224" cy="416932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solidFill>
                  <a:schemeClr val="tx2"/>
                </a:solidFill>
              </a:rPr>
              <a:t>배경</a:t>
            </a:r>
            <a:endParaRPr lang="en-US" altLang="ko-KR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chemeClr val="tx2"/>
                </a:solidFill>
              </a:rPr>
              <a:t>About Anycast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chemeClr val="tx2"/>
                </a:solidFill>
              </a:rPr>
              <a:t>About BGP</a:t>
            </a:r>
          </a:p>
          <a:p>
            <a:pPr>
              <a:lnSpc>
                <a:spcPct val="100000"/>
              </a:lnSpc>
            </a:pPr>
            <a:r>
              <a:rPr lang="ko-KR" altLang="en-US" sz="2400" dirty="0" err="1">
                <a:solidFill>
                  <a:schemeClr val="tx2"/>
                </a:solidFill>
              </a:rPr>
              <a:t>애니캐스트</a:t>
            </a:r>
            <a:r>
              <a:rPr lang="ko-KR" altLang="en-US" sz="2400" dirty="0">
                <a:solidFill>
                  <a:schemeClr val="tx2"/>
                </a:solidFill>
              </a:rPr>
              <a:t> 정책 배포 전 테스트 과정</a:t>
            </a:r>
            <a:endParaRPr lang="en-US" altLang="ko-KR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solidFill>
                  <a:schemeClr val="tx2"/>
                </a:solidFill>
              </a:rPr>
              <a:t>문제점</a:t>
            </a:r>
            <a:endParaRPr lang="en-US" altLang="ko-KR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solidFill>
                  <a:schemeClr val="tx2"/>
                </a:solidFill>
              </a:rPr>
              <a:t>해결방안</a:t>
            </a:r>
            <a:endParaRPr lang="en-US" altLang="ko-KR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chemeClr val="tx2"/>
                </a:solidFill>
              </a:rPr>
              <a:t>BGP Anycast tuner</a:t>
            </a:r>
          </a:p>
          <a:p>
            <a:pPr>
              <a:lnSpc>
                <a:spcPct val="100000"/>
              </a:lnSpc>
            </a:pPr>
            <a:r>
              <a:rPr lang="ko-KR" altLang="en-US" sz="2400" dirty="0">
                <a:solidFill>
                  <a:schemeClr val="tx2"/>
                </a:solidFill>
              </a:rPr>
              <a:t>결론</a:t>
            </a:r>
            <a:endParaRPr lang="en-US" altLang="ko-KR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체크리스트">
            <a:extLst>
              <a:ext uri="{FF2B5EF4-FFF2-40B4-BE49-F238E27FC236}">
                <a16:creationId xmlns:a16="http://schemas.microsoft.com/office/drawing/2014/main" id="{3DBD5F95-0942-48CA-FAC2-0B801D168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9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48EB5-4625-E57B-8B16-8C07C7579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089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녹색 상자 </a:t>
            </a:r>
            <a:r>
              <a:rPr lang="en-US" altLang="ko-KR" dirty="0"/>
              <a:t>: </a:t>
            </a:r>
            <a:r>
              <a:rPr lang="ko-KR" altLang="en-US" dirty="0"/>
              <a:t>모든 </a:t>
            </a:r>
            <a:r>
              <a:rPr lang="en-US" altLang="ko-KR" dirty="0"/>
              <a:t>TANGLED </a:t>
            </a:r>
            <a:r>
              <a:rPr lang="ko-KR" altLang="en-US" dirty="0"/>
              <a:t>사이트와 특정 국가를 </a:t>
            </a:r>
            <a:r>
              <a:rPr lang="ko-KR" altLang="en-US" dirty="0" err="1"/>
              <a:t>캐치먼트로</a:t>
            </a:r>
            <a:r>
              <a:rPr lang="ko-KR" altLang="en-US" dirty="0"/>
              <a:t> 선택한 것을 보여준다</a:t>
            </a:r>
            <a:r>
              <a:rPr lang="en-US" altLang="ko-KR" dirty="0"/>
              <a:t>.</a:t>
            </a: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CF7996B9-0A78-1B69-C31B-1E76C908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99" y="1792288"/>
            <a:ext cx="10053402" cy="4351338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030234D-37BC-E88A-F39F-2572F03EE81A}"/>
              </a:ext>
            </a:extLst>
          </p:cNvPr>
          <p:cNvCxnSpPr/>
          <p:nvPr/>
        </p:nvCxnSpPr>
        <p:spPr>
          <a:xfrm>
            <a:off x="4301067" y="2167467"/>
            <a:ext cx="0" cy="6434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7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48EB5-4625-E57B-8B16-8C07C7579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089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청색 상자 </a:t>
            </a:r>
            <a:r>
              <a:rPr lang="en-US" altLang="ko-KR" dirty="0"/>
              <a:t>: </a:t>
            </a:r>
            <a:r>
              <a:rPr lang="ko-KR" altLang="en-US" dirty="0"/>
              <a:t>선택한 국가의 고객 기준 사이트 선호율이다</a:t>
            </a:r>
            <a:r>
              <a:rPr lang="en-US" altLang="ko-KR" dirty="0"/>
              <a:t>.</a:t>
            </a: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CF7996B9-0A78-1B69-C31B-1E76C908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99" y="1792288"/>
            <a:ext cx="10053402" cy="4351338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030234D-37BC-E88A-F39F-2572F03EE81A}"/>
              </a:ext>
            </a:extLst>
          </p:cNvPr>
          <p:cNvCxnSpPr/>
          <p:nvPr/>
        </p:nvCxnSpPr>
        <p:spPr>
          <a:xfrm>
            <a:off x="8218311" y="1614311"/>
            <a:ext cx="0" cy="6434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07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48EB5-4625-E57B-8B16-8C07C7579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089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적색 상자 </a:t>
            </a:r>
            <a:r>
              <a:rPr lang="en-US" altLang="ko-KR" dirty="0"/>
              <a:t>: </a:t>
            </a:r>
            <a:r>
              <a:rPr lang="ko-KR" altLang="en-US" dirty="0"/>
              <a:t>청색 상자에서 특정 사이트 클릭 시 해당 사이트로 접속하는 상위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AS</a:t>
            </a:r>
            <a:r>
              <a:rPr lang="ko-KR" altLang="en-US" dirty="0"/>
              <a:t>가 표시된다</a:t>
            </a:r>
            <a:r>
              <a:rPr lang="en-US" altLang="ko-KR" dirty="0"/>
              <a:t>.</a:t>
            </a: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CF7996B9-0A78-1B69-C31B-1E76C908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99" y="1792288"/>
            <a:ext cx="10053402" cy="4351338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030234D-37BC-E88A-F39F-2572F03EE81A}"/>
              </a:ext>
            </a:extLst>
          </p:cNvPr>
          <p:cNvCxnSpPr/>
          <p:nvPr/>
        </p:nvCxnSpPr>
        <p:spPr>
          <a:xfrm>
            <a:off x="10160001" y="1470554"/>
            <a:ext cx="0" cy="6434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059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0899E-FE52-6725-C826-BD9F6B71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1A2AE-D9E7-1B3E-EFAD-87D0008B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본 논문에서는 </a:t>
            </a:r>
            <a:r>
              <a:rPr lang="ko-KR" altLang="en-US" sz="2400" dirty="0" err="1"/>
              <a:t>애니캐스트</a:t>
            </a:r>
            <a:r>
              <a:rPr lang="ko-KR" altLang="en-US" sz="2400" dirty="0"/>
              <a:t> 서비스 개선을 위한 접근 방식을 소개한다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이 방식은 각 </a:t>
            </a:r>
            <a:r>
              <a:rPr lang="ko-KR" altLang="en-US" sz="2400" dirty="0" err="1"/>
              <a:t>애니캐스트</a:t>
            </a:r>
            <a:r>
              <a:rPr lang="ko-KR" altLang="en-US" sz="2400" dirty="0"/>
              <a:t> 사이트의 모든 라우팅 정책을 등록하고</a:t>
            </a:r>
            <a:r>
              <a:rPr lang="en-US" altLang="ko-KR" sz="2400" dirty="0"/>
              <a:t>, </a:t>
            </a:r>
            <a:r>
              <a:rPr lang="ko-KR" altLang="en-US" sz="2400" dirty="0"/>
              <a:t>이를 기반으로 최적의 트래픽 엔지니어링 시나리오를 예측할 수 있게 된다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연구팀은 이 방식을 사용하기 위해 </a:t>
            </a:r>
            <a:r>
              <a:rPr lang="en-US" altLang="ko-KR" sz="2400" dirty="0"/>
              <a:t>BGP Anycast tuner</a:t>
            </a:r>
            <a:r>
              <a:rPr lang="ko-KR" altLang="en-US" sz="2400" dirty="0"/>
              <a:t>라는 웹 인터페이스 프로토타입과 실시간 </a:t>
            </a:r>
            <a:r>
              <a:rPr lang="ko-KR" altLang="en-US" sz="2400" dirty="0" err="1"/>
              <a:t>애니캐스트</a:t>
            </a:r>
            <a:r>
              <a:rPr lang="ko-KR" altLang="en-US" sz="2400" dirty="0"/>
              <a:t> 네트워크 모니터링 도구를 개발하였다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모든 도구는 오픈소스로 공개되었으며</a:t>
            </a:r>
            <a:r>
              <a:rPr lang="en-US" altLang="ko-KR" sz="2400" dirty="0"/>
              <a:t>, </a:t>
            </a:r>
            <a:r>
              <a:rPr lang="ko-KR" altLang="en-US" sz="2400" dirty="0"/>
              <a:t>향후 연구팀은 네덜란드</a:t>
            </a:r>
            <a:r>
              <a:rPr lang="en-US" altLang="ko-KR" sz="2400" dirty="0"/>
              <a:t> ccTLD(.</a:t>
            </a:r>
            <a:r>
              <a:rPr lang="en-US" altLang="ko-KR" sz="2400" dirty="0" err="1"/>
              <a:t>nl</a:t>
            </a:r>
            <a:r>
              <a:rPr lang="en-US" altLang="ko-KR" sz="2400" dirty="0"/>
              <a:t>)</a:t>
            </a:r>
            <a:r>
              <a:rPr lang="ko-KR" altLang="en-US" sz="2400" dirty="0"/>
              <a:t>의 운영자의 </a:t>
            </a:r>
            <a:r>
              <a:rPr lang="en-US" altLang="ko-KR" sz="2400" dirty="0"/>
              <a:t>SIDN</a:t>
            </a:r>
            <a:r>
              <a:rPr lang="ko-KR" altLang="en-US" sz="2400" dirty="0"/>
              <a:t>의 운영 팀과 협력하여 이 접근 방법을 그들의 생산 </a:t>
            </a:r>
            <a:r>
              <a:rPr lang="ko-KR" altLang="en-US" sz="2400" dirty="0" err="1"/>
              <a:t>애니캐스트</a:t>
            </a:r>
            <a:r>
              <a:rPr lang="ko-KR" altLang="en-US" sz="2400" dirty="0"/>
              <a:t> 서비스에 배포할 계획이다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806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9EF7-E45A-7105-2845-CB2C72E9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9D037B3-6223-C73D-1BD5-7163FE427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178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5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04D31-6DA0-D393-AFB4-FCF810AA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Anycast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07523-0E1E-94B4-ECF6-B57D7D90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Anycast</a:t>
            </a:r>
            <a:r>
              <a:rPr lang="ko-KR" altLang="en-US" dirty="0"/>
              <a:t>는 다수의 네트워크 중에서 현재 노드와 인접한 노드로 통신하는 것을 말한다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인접한 노드에 통신한다는 점에서 서로 다른 해외망의 같은 서비스를 구축하여 지역에 구애 받지 않고 원활한 속도로 서비스를 제공할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35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04D31-6DA0-D393-AFB4-FCF810AA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BGP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07523-0E1E-94B4-ECF6-B57D7D90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BGP</a:t>
            </a:r>
            <a:r>
              <a:rPr lang="ko-KR" altLang="en-US" sz="2400" dirty="0"/>
              <a:t>는 인터넷에서 다양한 </a:t>
            </a:r>
            <a:r>
              <a:rPr lang="en-US" altLang="ko-KR" sz="2400" dirty="0"/>
              <a:t>AS(</a:t>
            </a:r>
            <a:r>
              <a:rPr lang="ko-KR" altLang="en-US" sz="2400" dirty="0"/>
              <a:t>자율 시스템</a:t>
            </a:r>
            <a:r>
              <a:rPr lang="en-US" altLang="ko-KR" sz="2400" dirty="0"/>
              <a:t>) </a:t>
            </a:r>
            <a:r>
              <a:rPr lang="ko-KR" altLang="en-US" sz="2400" dirty="0"/>
              <a:t>간의 라우팅 정보를 교환하기 위한 프로토콜이다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자율 시스템은 각각 다른 네트워크로의 최적의 경로를 설정하고</a:t>
            </a:r>
            <a:r>
              <a:rPr lang="en-US" altLang="ko-KR" sz="2400" dirty="0"/>
              <a:t>, </a:t>
            </a:r>
            <a:r>
              <a:rPr lang="ko-KR" altLang="en-US" sz="2400" dirty="0"/>
              <a:t>이 경로 정보를 인접한 자율 시스템과 공유한다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네트워크의 효율성을 극대화하고</a:t>
            </a:r>
            <a:r>
              <a:rPr lang="en-US" altLang="ko-KR" sz="2400" dirty="0"/>
              <a:t>, </a:t>
            </a:r>
            <a:r>
              <a:rPr lang="ko-KR" altLang="en-US" sz="2400" dirty="0"/>
              <a:t>경로의 변경이나 장애가 발생했을 때 빠르게 대응할 수 있다는 장점이 있다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이러한 점으로 인해 </a:t>
            </a:r>
            <a:r>
              <a:rPr lang="en-US" altLang="ko-KR" sz="2400" dirty="0"/>
              <a:t>BGP</a:t>
            </a:r>
            <a:r>
              <a:rPr lang="ko-KR" altLang="en-US" sz="2400" dirty="0"/>
              <a:t>는 </a:t>
            </a:r>
            <a:r>
              <a:rPr lang="en-US" altLang="ko-KR" sz="2400" dirty="0"/>
              <a:t>Anycast </a:t>
            </a:r>
            <a:r>
              <a:rPr lang="ko-KR" altLang="en-US" sz="2400" dirty="0"/>
              <a:t>구성에 있어서 중요한 역할이 되고있다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809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6C349-BD28-95AA-6D53-6145CA08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문제는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1C4B9-46BF-2F98-1BEC-795D7FE00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운영자가 </a:t>
            </a:r>
            <a:r>
              <a:rPr lang="en-US" altLang="ko-KR" sz="2400" dirty="0"/>
              <a:t>Anycast</a:t>
            </a:r>
            <a:r>
              <a:rPr lang="ko-KR" altLang="en-US" sz="2400" dirty="0"/>
              <a:t>설정을 하였지만 제대로 연결되지 않는 경우가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따라서 운영자는 라우팅 재구성을 위해 테스트를 하게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71A95F-266A-6A3F-D8CB-6A77AC786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051" y="2760390"/>
            <a:ext cx="6571898" cy="38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D8A923-FC6A-CFAC-5D62-8C05B413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246163"/>
            <a:ext cx="3866148" cy="195017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>
              <a:lnSpc>
                <a:spcPct val="100000"/>
              </a:lnSpc>
            </a:pPr>
            <a:r>
              <a:rPr lang="ko-KR" altLang="en-US" sz="31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애니캐스트</a:t>
            </a:r>
            <a:r>
              <a:rPr lang="en-US" altLang="ko-KR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정책 배포 전 테스트 과정</a:t>
            </a:r>
            <a:endParaRPr lang="en-US" altLang="ko-KR" sz="31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1">
            <a:extLst>
              <a:ext uri="{FF2B5EF4-FFF2-40B4-BE49-F238E27FC236}">
                <a16:creationId xmlns:a16="http://schemas.microsoft.com/office/drawing/2014/main" id="{AB0D4531-0376-C51E-4D3A-65A34C2B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27" y="1118937"/>
            <a:ext cx="7400850" cy="4329496"/>
          </a:xfrm>
          <a:prstGeom prst="rect">
            <a:avLst/>
          </a:prstGeom>
          <a:noFill/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37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90B35-21B8-F6D3-FA72-FBFF9F7C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Deploy Routing Policy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D0936-245B-22F5-FB08-5DE2F969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RPDB(</a:t>
            </a:r>
            <a:r>
              <a:rPr lang="ko-KR" altLang="en-US" dirty="0"/>
              <a:t>라우팅 시나리오 </a:t>
            </a:r>
            <a:r>
              <a:rPr lang="en-US" altLang="ko-KR" dirty="0"/>
              <a:t>DB)</a:t>
            </a:r>
            <a:r>
              <a:rPr lang="ko-KR" altLang="en-US" dirty="0"/>
              <a:t>가 준비된 상태에서 하나의 라우팅 정책을 배포한다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0BE36-3C9C-222B-FB4C-B40EA63E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31" y="2632355"/>
            <a:ext cx="9758233" cy="310816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2585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90B35-21B8-F6D3-FA72-FBFF9F7C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Catchment</a:t>
            </a:r>
            <a:r>
              <a:rPr lang="ko-KR" altLang="en-US" dirty="0"/>
              <a:t> </a:t>
            </a:r>
            <a:r>
              <a:rPr lang="en-US" altLang="ko-KR" dirty="0"/>
              <a:t>measurement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D0936-245B-22F5-FB08-5DE2F969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이 시점에서 </a:t>
            </a:r>
            <a:r>
              <a:rPr lang="ko-KR" altLang="en-US" dirty="0" err="1"/>
              <a:t>애니캐스트</a:t>
            </a:r>
            <a:r>
              <a:rPr lang="ko-KR" altLang="en-US" dirty="0"/>
              <a:t> 사이트는 선택된 </a:t>
            </a:r>
            <a:r>
              <a:rPr lang="en-US" altLang="ko-KR" dirty="0"/>
              <a:t>BGP </a:t>
            </a:r>
            <a:r>
              <a:rPr lang="ko-KR" altLang="en-US" dirty="0"/>
              <a:t>정책으로 구성된다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다음으로 배포된 구성의 영향을 받는 클라이언트 분포 및 기타 </a:t>
            </a:r>
            <a:r>
              <a:rPr lang="ko-KR" altLang="en-US" dirty="0" err="1"/>
              <a:t>메트릭을</a:t>
            </a:r>
            <a:r>
              <a:rPr lang="ko-KR" altLang="en-US" dirty="0"/>
              <a:t> 매핑한다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57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5F493D9A2B4E441B81DA902799A50DE" ma:contentTypeVersion="7" ma:contentTypeDescription="새 문서를 만듭니다." ma:contentTypeScope="" ma:versionID="2cd6d6f095594ee14af9cee017565665">
  <xsd:schema xmlns:xsd="http://www.w3.org/2001/XMLSchema" xmlns:xs="http://www.w3.org/2001/XMLSchema" xmlns:p="http://schemas.microsoft.com/office/2006/metadata/properties" xmlns:ns3="544813a3-6901-4bdb-9bad-f16b22696be2" targetNamespace="http://schemas.microsoft.com/office/2006/metadata/properties" ma:root="true" ma:fieldsID="b2405bbf0e851be492c0383258ae4705" ns3:_="">
    <xsd:import namespace="544813a3-6901-4bdb-9bad-f16b22696b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4813a3-6901-4bdb-9bad-f16b22696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CFFEEC-6CAD-4F33-862A-B8D010D57A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949A88-A894-4A1F-B2B5-45AED415A29E}">
  <ds:schemaRefs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44813a3-6901-4bdb-9bad-f16b22696be2"/>
  </ds:schemaRefs>
</ds:datastoreItem>
</file>

<file path=customXml/itemProps3.xml><?xml version="1.0" encoding="utf-8"?>
<ds:datastoreItem xmlns:ds="http://schemas.openxmlformats.org/officeDocument/2006/customXml" ds:itemID="{CC541DFB-3D79-4695-925C-2FB7A7AF3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4813a3-6901-4bdb-9bad-f16b22696b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664</Words>
  <Application>Microsoft Office PowerPoint</Application>
  <PresentationFormat>와이드스크린</PresentationFormat>
  <Paragraphs>78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BGP Anycast Tuner</vt:lpstr>
      <vt:lpstr>목차</vt:lpstr>
      <vt:lpstr>배경</vt:lpstr>
      <vt:lpstr>About Anycast</vt:lpstr>
      <vt:lpstr>About BGP</vt:lpstr>
      <vt:lpstr>문제는….</vt:lpstr>
      <vt:lpstr>애니캐스트 정책 배포 전 테스트 과정</vt:lpstr>
      <vt:lpstr>1. Deploy Routing Policy</vt:lpstr>
      <vt:lpstr>2. Catchment measurement</vt:lpstr>
      <vt:lpstr>3. Build BGP Cookbook</vt:lpstr>
      <vt:lpstr>3. Build BGP Cookbook</vt:lpstr>
      <vt:lpstr>문제점</vt:lpstr>
      <vt:lpstr>해결 방안</vt:lpstr>
      <vt:lpstr>해결 방안</vt:lpstr>
      <vt:lpstr>BGP Anycast tuner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BGP Anycast Tuner</dc:title>
  <dc:creator>강성원</dc:creator>
  <cp:lastModifiedBy>강성원</cp:lastModifiedBy>
  <cp:revision>4</cp:revision>
  <dcterms:created xsi:type="dcterms:W3CDTF">2024-05-16T10:50:35Z</dcterms:created>
  <dcterms:modified xsi:type="dcterms:W3CDTF">2024-05-16T16:54:14Z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0x010100A5F493D9A2B4E441B81DA902799A50DE</vt:lpwstr>
  </property>
</Properties>
</file>