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1"/>
  </p:notesMasterIdLst>
  <p:sldIdLst>
    <p:sldId id="257" r:id="rId2"/>
    <p:sldId id="258" r:id="rId3"/>
    <p:sldId id="259" r:id="rId4"/>
    <p:sldId id="260" r:id="rId5"/>
    <p:sldId id="264" r:id="rId6"/>
    <p:sldId id="266" r:id="rId7"/>
    <p:sldId id="267" r:id="rId8"/>
    <p:sldId id="262"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F56919-743F-4519-B191-5B5D9130B403}" type="datetimeFigureOut">
              <a:rPr lang="fr-FR" smtClean="0"/>
              <a:t>31/10/2024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9ECA68-EE21-4BD0-A3BB-08C7A1C90467}" type="slidenum">
              <a:rPr lang="fr-FR" smtClean="0"/>
              <a:t>‹#›</a:t>
            </a:fld>
            <a:endParaRPr lang="fr-FR"/>
          </a:p>
        </p:txBody>
      </p:sp>
    </p:spTree>
    <p:extLst>
      <p:ext uri="{BB962C8B-B14F-4D97-AF65-F5344CB8AC3E}">
        <p14:creationId xmlns:p14="http://schemas.microsoft.com/office/powerpoint/2010/main" val="610070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DE3AAB6-191F-4D19-84C0-DA3084F32F13}" type="slidenum">
              <a:rPr lang="fr-FR" smtClean="0"/>
              <a:t>1</a:t>
            </a:fld>
            <a:endParaRPr lang="fr-FR"/>
          </a:p>
        </p:txBody>
      </p:sp>
    </p:spTree>
    <p:extLst>
      <p:ext uri="{BB962C8B-B14F-4D97-AF65-F5344CB8AC3E}">
        <p14:creationId xmlns:p14="http://schemas.microsoft.com/office/powerpoint/2010/main" val="4209485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B8F68F-B571-4A01-BFAD-DF1233591CCF}" type="datetimeFigureOut">
              <a:rPr lang="fr-FR" smtClean="0"/>
              <a:t>31/10/2024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1800074-B5A9-4734-82EB-BE82FCFF1C58}" type="slidenum">
              <a:rPr lang="fr-FR" smtClean="0"/>
              <a:t>‹#›</a:t>
            </a:fld>
            <a:endParaRPr lang="fr-FR"/>
          </a:p>
        </p:txBody>
      </p:sp>
    </p:spTree>
    <p:extLst>
      <p:ext uri="{BB962C8B-B14F-4D97-AF65-F5344CB8AC3E}">
        <p14:creationId xmlns:p14="http://schemas.microsoft.com/office/powerpoint/2010/main" val="2878337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B8F68F-B571-4A01-BFAD-DF1233591CCF}" type="datetimeFigureOut">
              <a:rPr lang="fr-FR" smtClean="0"/>
              <a:t>31/10/2024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1800074-B5A9-4734-82EB-BE82FCFF1C58}" type="slidenum">
              <a:rPr lang="fr-FR" smtClean="0"/>
              <a:t>‹#›</a:t>
            </a:fld>
            <a:endParaRPr lang="fr-FR"/>
          </a:p>
        </p:txBody>
      </p:sp>
    </p:spTree>
    <p:extLst>
      <p:ext uri="{BB962C8B-B14F-4D97-AF65-F5344CB8AC3E}">
        <p14:creationId xmlns:p14="http://schemas.microsoft.com/office/powerpoint/2010/main" val="1926966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B8F68F-B571-4A01-BFAD-DF1233591CCF}" type="datetimeFigureOut">
              <a:rPr lang="fr-FR" smtClean="0"/>
              <a:t>31/10/2024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1800074-B5A9-4734-82EB-BE82FCFF1C58}" type="slidenum">
              <a:rPr lang="fr-FR" smtClean="0"/>
              <a:t>‹#›</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27923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B8F68F-B571-4A01-BFAD-DF1233591CCF}" type="datetimeFigureOut">
              <a:rPr lang="fr-FR" smtClean="0"/>
              <a:t>31/10/2024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1800074-B5A9-4734-82EB-BE82FCFF1C58}" type="slidenum">
              <a:rPr lang="fr-FR" smtClean="0"/>
              <a:t>‹#›</a:t>
            </a:fld>
            <a:endParaRPr lang="fr-FR"/>
          </a:p>
        </p:txBody>
      </p:sp>
    </p:spTree>
    <p:extLst>
      <p:ext uri="{BB962C8B-B14F-4D97-AF65-F5344CB8AC3E}">
        <p14:creationId xmlns:p14="http://schemas.microsoft.com/office/powerpoint/2010/main" val="4091925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B8F68F-B571-4A01-BFAD-DF1233591CCF}" type="datetimeFigureOut">
              <a:rPr lang="fr-FR" smtClean="0"/>
              <a:t>31/10/2024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1800074-B5A9-4734-82EB-BE82FCFF1C58}" type="slidenum">
              <a:rPr lang="fr-FR" smtClean="0"/>
              <a:t>‹#›</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65684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B8F68F-B571-4A01-BFAD-DF1233591CCF}" type="datetimeFigureOut">
              <a:rPr lang="fr-FR" smtClean="0"/>
              <a:t>31/10/2024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1800074-B5A9-4734-82EB-BE82FCFF1C58}" type="slidenum">
              <a:rPr lang="fr-FR" smtClean="0"/>
              <a:t>‹#›</a:t>
            </a:fld>
            <a:endParaRPr lang="fr-FR"/>
          </a:p>
        </p:txBody>
      </p:sp>
    </p:spTree>
    <p:extLst>
      <p:ext uri="{BB962C8B-B14F-4D97-AF65-F5344CB8AC3E}">
        <p14:creationId xmlns:p14="http://schemas.microsoft.com/office/powerpoint/2010/main" val="2390322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B8F68F-B571-4A01-BFAD-DF1233591CCF}" type="datetimeFigureOut">
              <a:rPr lang="fr-FR" smtClean="0"/>
              <a:t>31/10/2024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1800074-B5A9-4734-82EB-BE82FCFF1C58}" type="slidenum">
              <a:rPr lang="fr-FR" smtClean="0"/>
              <a:t>‹#›</a:t>
            </a:fld>
            <a:endParaRPr lang="fr-FR"/>
          </a:p>
        </p:txBody>
      </p:sp>
    </p:spTree>
    <p:extLst>
      <p:ext uri="{BB962C8B-B14F-4D97-AF65-F5344CB8AC3E}">
        <p14:creationId xmlns:p14="http://schemas.microsoft.com/office/powerpoint/2010/main" val="65091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B8F68F-B571-4A01-BFAD-DF1233591CCF}" type="datetimeFigureOut">
              <a:rPr lang="fr-FR" smtClean="0"/>
              <a:t>31/10/2024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1800074-B5A9-4734-82EB-BE82FCFF1C58}" type="slidenum">
              <a:rPr lang="fr-FR" smtClean="0"/>
              <a:t>‹#›</a:t>
            </a:fld>
            <a:endParaRPr lang="fr-FR"/>
          </a:p>
        </p:txBody>
      </p:sp>
    </p:spTree>
    <p:extLst>
      <p:ext uri="{BB962C8B-B14F-4D97-AF65-F5344CB8AC3E}">
        <p14:creationId xmlns:p14="http://schemas.microsoft.com/office/powerpoint/2010/main" val="2098821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B8F68F-B571-4A01-BFAD-DF1233591CCF}" type="datetimeFigureOut">
              <a:rPr lang="fr-FR" smtClean="0"/>
              <a:t>31/10/2024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1800074-B5A9-4734-82EB-BE82FCFF1C58}" type="slidenum">
              <a:rPr lang="fr-FR" smtClean="0"/>
              <a:t>‹#›</a:t>
            </a:fld>
            <a:endParaRPr lang="fr-FR"/>
          </a:p>
        </p:txBody>
      </p:sp>
    </p:spTree>
    <p:extLst>
      <p:ext uri="{BB962C8B-B14F-4D97-AF65-F5344CB8AC3E}">
        <p14:creationId xmlns:p14="http://schemas.microsoft.com/office/powerpoint/2010/main" val="840884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B8F68F-B571-4A01-BFAD-DF1233591CCF}" type="datetimeFigureOut">
              <a:rPr lang="fr-FR" smtClean="0"/>
              <a:t>31/10/2024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1800074-B5A9-4734-82EB-BE82FCFF1C58}" type="slidenum">
              <a:rPr lang="fr-FR" smtClean="0"/>
              <a:t>‹#›</a:t>
            </a:fld>
            <a:endParaRPr lang="fr-FR"/>
          </a:p>
        </p:txBody>
      </p:sp>
    </p:spTree>
    <p:extLst>
      <p:ext uri="{BB962C8B-B14F-4D97-AF65-F5344CB8AC3E}">
        <p14:creationId xmlns:p14="http://schemas.microsoft.com/office/powerpoint/2010/main" val="1862148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B8F68F-B571-4A01-BFAD-DF1233591CCF}" type="datetimeFigureOut">
              <a:rPr lang="fr-FR" smtClean="0"/>
              <a:t>31/10/2024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1800074-B5A9-4734-82EB-BE82FCFF1C58}" type="slidenum">
              <a:rPr lang="fr-FR" smtClean="0"/>
              <a:t>‹#›</a:t>
            </a:fld>
            <a:endParaRPr lang="fr-FR"/>
          </a:p>
        </p:txBody>
      </p:sp>
    </p:spTree>
    <p:extLst>
      <p:ext uri="{BB962C8B-B14F-4D97-AF65-F5344CB8AC3E}">
        <p14:creationId xmlns:p14="http://schemas.microsoft.com/office/powerpoint/2010/main" val="1203892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B8F68F-B571-4A01-BFAD-DF1233591CCF}" type="datetimeFigureOut">
              <a:rPr lang="fr-FR" smtClean="0"/>
              <a:t>31/10/2024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1800074-B5A9-4734-82EB-BE82FCFF1C58}" type="slidenum">
              <a:rPr lang="fr-FR" smtClean="0"/>
              <a:t>‹#›</a:t>
            </a:fld>
            <a:endParaRPr lang="fr-FR"/>
          </a:p>
        </p:txBody>
      </p:sp>
    </p:spTree>
    <p:extLst>
      <p:ext uri="{BB962C8B-B14F-4D97-AF65-F5344CB8AC3E}">
        <p14:creationId xmlns:p14="http://schemas.microsoft.com/office/powerpoint/2010/main" val="819076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B8F68F-B571-4A01-BFAD-DF1233591CCF}" type="datetimeFigureOut">
              <a:rPr lang="fr-FR" smtClean="0"/>
              <a:t>31/10/2024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1800074-B5A9-4734-82EB-BE82FCFF1C58}" type="slidenum">
              <a:rPr lang="fr-FR" smtClean="0"/>
              <a:t>‹#›</a:t>
            </a:fld>
            <a:endParaRPr lang="fr-FR"/>
          </a:p>
        </p:txBody>
      </p:sp>
    </p:spTree>
    <p:extLst>
      <p:ext uri="{BB962C8B-B14F-4D97-AF65-F5344CB8AC3E}">
        <p14:creationId xmlns:p14="http://schemas.microsoft.com/office/powerpoint/2010/main" val="3665894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B8F68F-B571-4A01-BFAD-DF1233591CCF}" type="datetimeFigureOut">
              <a:rPr lang="fr-FR" smtClean="0"/>
              <a:t>31/10/2024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1800074-B5A9-4734-82EB-BE82FCFF1C58}" type="slidenum">
              <a:rPr lang="fr-FR" smtClean="0"/>
              <a:t>‹#›</a:t>
            </a:fld>
            <a:endParaRPr lang="fr-FR"/>
          </a:p>
        </p:txBody>
      </p:sp>
    </p:spTree>
    <p:extLst>
      <p:ext uri="{BB962C8B-B14F-4D97-AF65-F5344CB8AC3E}">
        <p14:creationId xmlns:p14="http://schemas.microsoft.com/office/powerpoint/2010/main" val="3794470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B8F68F-B571-4A01-BFAD-DF1233591CCF}" type="datetimeFigureOut">
              <a:rPr lang="fr-FR" smtClean="0"/>
              <a:t>31/10/2024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1800074-B5A9-4734-82EB-BE82FCFF1C58}" type="slidenum">
              <a:rPr lang="fr-FR" smtClean="0"/>
              <a:t>‹#›</a:t>
            </a:fld>
            <a:endParaRPr lang="fr-FR"/>
          </a:p>
        </p:txBody>
      </p:sp>
    </p:spTree>
    <p:extLst>
      <p:ext uri="{BB962C8B-B14F-4D97-AF65-F5344CB8AC3E}">
        <p14:creationId xmlns:p14="http://schemas.microsoft.com/office/powerpoint/2010/main" val="2610575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1800074-B5A9-4734-82EB-BE82FCFF1C58}" type="slidenum">
              <a:rPr lang="fr-FR" smtClean="0"/>
              <a:t>‹#›</a:t>
            </a:fld>
            <a:endParaRPr lang="fr-FR"/>
          </a:p>
        </p:txBody>
      </p:sp>
      <p:sp>
        <p:nvSpPr>
          <p:cNvPr id="5" name="Date Placeholder 4"/>
          <p:cNvSpPr>
            <a:spLocks noGrp="1"/>
          </p:cNvSpPr>
          <p:nvPr>
            <p:ph type="dt" sz="half" idx="10"/>
          </p:nvPr>
        </p:nvSpPr>
        <p:spPr/>
        <p:txBody>
          <a:bodyPr/>
          <a:lstStyle/>
          <a:p>
            <a:fld id="{00B8F68F-B571-4A01-BFAD-DF1233591CCF}" type="datetimeFigureOut">
              <a:rPr lang="fr-FR" smtClean="0"/>
              <a:t>31/10/2024</a:t>
            </a:fld>
            <a:endParaRPr lang="fr-FR"/>
          </a:p>
        </p:txBody>
      </p:sp>
    </p:spTree>
    <p:extLst>
      <p:ext uri="{BB962C8B-B14F-4D97-AF65-F5344CB8AC3E}">
        <p14:creationId xmlns:p14="http://schemas.microsoft.com/office/powerpoint/2010/main" val="2401415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0B8F68F-B571-4A01-BFAD-DF1233591CCF}" type="datetimeFigureOut">
              <a:rPr lang="fr-FR" smtClean="0"/>
              <a:t>31/10/2024</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1800074-B5A9-4734-82EB-BE82FCFF1C58}" type="slidenum">
              <a:rPr lang="fr-FR" smtClean="0"/>
              <a:t>‹#›</a:t>
            </a:fld>
            <a:endParaRPr lang="fr-FR"/>
          </a:p>
        </p:txBody>
      </p:sp>
    </p:spTree>
    <p:extLst>
      <p:ext uri="{BB962C8B-B14F-4D97-AF65-F5344CB8AC3E}">
        <p14:creationId xmlns:p14="http://schemas.microsoft.com/office/powerpoint/2010/main" val="209094384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07067" y="1258645"/>
            <a:ext cx="7766936" cy="2506531"/>
          </a:xfrm>
        </p:spPr>
        <p:txBody>
          <a:bodyPr vert="horz" lIns="91440" tIns="45720" rIns="91440" bIns="45720" rtlCol="0" anchor="b">
            <a:normAutofit fontScale="90000"/>
          </a:bodyPr>
          <a:lstStyle/>
          <a:p>
            <a:pPr algn="r"/>
            <a:endParaRPr lang="en-US" sz="5400" dirty="0">
              <a:latin typeface="Times New Roman" panose="02020603050405020304" pitchFamily="18" charset="0"/>
              <a:cs typeface="Times New Roman" panose="02020603050405020304" pitchFamily="18" charset="0"/>
            </a:endParaRPr>
          </a:p>
          <a:p>
            <a:r>
              <a:rPr lang="fr-FR" dirty="0" err="1">
                <a:solidFill>
                  <a:schemeClr val="tx1"/>
                </a:solidFill>
                <a:latin typeface="Times New Roman" panose="02020603050405020304" pitchFamily="18" charset="0"/>
                <a:ea typeface="+mj-lt"/>
                <a:cs typeface="Times New Roman" panose="02020603050405020304" pitchFamily="18" charset="0"/>
              </a:rPr>
              <a:t>ChatLPSIC</a:t>
            </a:r>
            <a:r>
              <a:rPr lang="fr-FR" dirty="0">
                <a:solidFill>
                  <a:schemeClr val="tx1"/>
                </a:solidFill>
                <a:latin typeface="Times New Roman" panose="02020603050405020304" pitchFamily="18" charset="0"/>
                <a:ea typeface="+mj-lt"/>
                <a:cs typeface="Times New Roman" panose="02020603050405020304" pitchFamily="18" charset="0"/>
              </a:rPr>
              <a:t> - Plateforme de communication sécurisée avec chiffrement hybride RSA et AES</a:t>
            </a:r>
            <a:endParaRPr lang="fr-FR" dirty="0">
              <a:solidFill>
                <a:schemeClr val="tx1"/>
              </a:solidFill>
              <a:latin typeface="Times New Roman" panose="02020603050405020304" pitchFamily="18" charset="0"/>
              <a:cs typeface="Times New Roman" panose="02020603050405020304" pitchFamily="18" charset="0"/>
            </a:endParaRPr>
          </a:p>
        </p:txBody>
      </p:sp>
      <p:sp>
        <p:nvSpPr>
          <p:cNvPr id="3" name="Sous-titre 2"/>
          <p:cNvSpPr>
            <a:spLocks noGrp="1"/>
          </p:cNvSpPr>
          <p:nvPr>
            <p:ph type="body" idx="1"/>
          </p:nvPr>
        </p:nvSpPr>
        <p:spPr>
          <a:xfrm>
            <a:off x="1507067" y="4050833"/>
            <a:ext cx="7766936" cy="1096899"/>
          </a:xfrm>
        </p:spPr>
        <p:txBody>
          <a:bodyPr vert="horz" lIns="91440" tIns="45720" rIns="91440" bIns="45720" rtlCol="0" anchor="t">
            <a:normAutofit/>
          </a:bodyPr>
          <a:lstStyle/>
          <a:p>
            <a:pPr algn="r"/>
            <a:r>
              <a:rPr lang="en-US" dirty="0">
                <a:latin typeface="Times New Roman" panose="02020603050405020304" pitchFamily="18" charset="0"/>
                <a:ea typeface="+mn-lt"/>
                <a:cs typeface="Times New Roman" panose="02020603050405020304" pitchFamily="18" charset="0"/>
              </a:rPr>
              <a:t>Hackathon Internet Society Togo – </a:t>
            </a:r>
            <a:r>
              <a:rPr lang="en-US" dirty="0" err="1">
                <a:latin typeface="Times New Roman" panose="02020603050405020304" pitchFamily="18" charset="0"/>
                <a:ea typeface="+mn-lt"/>
                <a:cs typeface="Times New Roman" panose="02020603050405020304" pitchFamily="18" charset="0"/>
              </a:rPr>
              <a:t>Journée</a:t>
            </a:r>
            <a:r>
              <a:rPr lang="en-US" dirty="0">
                <a:latin typeface="Times New Roman" panose="02020603050405020304" pitchFamily="18" charset="0"/>
                <a:ea typeface="+mn-lt"/>
                <a:cs typeface="Times New Roman" panose="02020603050405020304" pitchFamily="18" charset="0"/>
              </a:rPr>
              <a:t> Mondiale du </a:t>
            </a:r>
            <a:r>
              <a:rPr lang="en-US" dirty="0" err="1">
                <a:latin typeface="Times New Roman" panose="02020603050405020304" pitchFamily="18" charset="0"/>
                <a:ea typeface="+mn-lt"/>
                <a:cs typeface="Times New Roman" panose="02020603050405020304" pitchFamily="18" charset="0"/>
              </a:rPr>
              <a:t>Chiffrement</a:t>
            </a:r>
            <a:r>
              <a:rPr lang="en-US" dirty="0">
                <a:latin typeface="Times New Roman" panose="02020603050405020304" pitchFamily="18" charset="0"/>
                <a:ea typeface="+mn-lt"/>
                <a:cs typeface="Times New Roman" panose="02020603050405020304" pitchFamily="18" charset="0"/>
              </a:rPr>
              <a:t> 2024</a:t>
            </a:r>
            <a:endParaRPr lang="fr-FR" dirty="0">
              <a:latin typeface="Times New Roman" panose="02020603050405020304" pitchFamily="18" charset="0"/>
              <a:cs typeface="Times New Roman" panose="02020603050405020304" pitchFamily="18" charset="0"/>
            </a:endParaRPr>
          </a:p>
        </p:txBody>
      </p:sp>
      <p:pic>
        <p:nvPicPr>
          <p:cNvPr id="5" name="Image 4">
            <a:extLst>
              <a:ext uri="{FF2B5EF4-FFF2-40B4-BE49-F238E27FC236}">
                <a16:creationId xmlns:a16="http://schemas.microsoft.com/office/drawing/2014/main" id="{B41D1060-8004-DC1A-CF8C-FF5F09B75AA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5770" y="345158"/>
            <a:ext cx="1970052" cy="1804854"/>
          </a:xfrm>
          <a:prstGeom prst="rect">
            <a:avLst/>
          </a:prstGeom>
        </p:spPr>
      </p:pic>
      <p:sp>
        <p:nvSpPr>
          <p:cNvPr id="6" name="ZoneTexte 5">
            <a:extLst>
              <a:ext uri="{FF2B5EF4-FFF2-40B4-BE49-F238E27FC236}">
                <a16:creationId xmlns:a16="http://schemas.microsoft.com/office/drawing/2014/main" id="{CE13411B-D063-19E3-1A2B-BE73F3B75A4D}"/>
              </a:ext>
            </a:extLst>
          </p:cNvPr>
          <p:cNvSpPr txBox="1"/>
          <p:nvPr/>
        </p:nvSpPr>
        <p:spPr>
          <a:xfrm>
            <a:off x="441063" y="6235959"/>
            <a:ext cx="147379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dirty="0"/>
              <a:t>23/10/2024</a:t>
            </a:r>
          </a:p>
        </p:txBody>
      </p:sp>
      <p:sp>
        <p:nvSpPr>
          <p:cNvPr id="4" name="ZoneTexte 3">
            <a:extLst>
              <a:ext uri="{FF2B5EF4-FFF2-40B4-BE49-F238E27FC236}">
                <a16:creationId xmlns:a16="http://schemas.microsoft.com/office/drawing/2014/main" id="{D78E1B1F-583E-AD06-848C-F592D63E1330}"/>
              </a:ext>
            </a:extLst>
          </p:cNvPr>
          <p:cNvSpPr txBox="1"/>
          <p:nvPr/>
        </p:nvSpPr>
        <p:spPr>
          <a:xfrm>
            <a:off x="2245178" y="5102678"/>
            <a:ext cx="405492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a:latin typeface="Times New Roman" panose="02020603050405020304" pitchFamily="18" charset="0"/>
                <a:ea typeface="+mn-lt"/>
                <a:cs typeface="Times New Roman" panose="02020603050405020304" pitchFamily="18" charset="0"/>
              </a:rPr>
              <a:t>Participants :</a:t>
            </a:r>
            <a:endParaRPr lang="fr-FR" dirty="0">
              <a:latin typeface="Times New Roman" panose="02020603050405020304" pitchFamily="18" charset="0"/>
              <a:cs typeface="Times New Roman" panose="02020603050405020304" pitchFamily="18" charset="0"/>
            </a:endParaRPr>
          </a:p>
          <a:p>
            <a:pPr marL="285750" indent="-285750">
              <a:buFont typeface="Arial"/>
              <a:buChar char="•"/>
            </a:pPr>
            <a:r>
              <a:rPr lang="fr-FR" dirty="0">
                <a:latin typeface="Times New Roman" panose="02020603050405020304" pitchFamily="18" charset="0"/>
                <a:cs typeface="Times New Roman" panose="02020603050405020304" pitchFamily="18" charset="0"/>
              </a:rPr>
              <a:t>BEGUEDOU </a:t>
            </a:r>
            <a:r>
              <a:rPr lang="fr-FR" dirty="0" err="1">
                <a:latin typeface="Times New Roman" panose="02020603050405020304" pitchFamily="18" charset="0"/>
                <a:cs typeface="Times New Roman" panose="02020603050405020304" pitchFamily="18" charset="0"/>
              </a:rPr>
              <a:t>Essokila</a:t>
            </a:r>
            <a:r>
              <a:rPr lang="fr-FR" dirty="0">
                <a:latin typeface="Times New Roman" panose="02020603050405020304" pitchFamily="18" charset="0"/>
                <a:cs typeface="Times New Roman" panose="02020603050405020304" pitchFamily="18" charset="0"/>
              </a:rPr>
              <a:t> Victoire</a:t>
            </a:r>
          </a:p>
          <a:p>
            <a:pPr marL="285750" indent="-285750">
              <a:buFont typeface="Arial"/>
              <a:buChar char="•"/>
            </a:pPr>
            <a:r>
              <a:rPr lang="fr-FR" dirty="0">
                <a:latin typeface="Times New Roman" panose="02020603050405020304" pitchFamily="18" charset="0"/>
                <a:ea typeface="+mn-lt"/>
                <a:cs typeface="Times New Roman" panose="02020603050405020304" pitchFamily="18" charset="0"/>
              </a:rPr>
              <a:t>N'GASAMA </a:t>
            </a:r>
            <a:r>
              <a:rPr lang="fr-FR" dirty="0" err="1">
                <a:latin typeface="Times New Roman" panose="02020603050405020304" pitchFamily="18" charset="0"/>
                <a:ea typeface="+mn-lt"/>
                <a:cs typeface="Times New Roman" panose="02020603050405020304" pitchFamily="18" charset="0"/>
              </a:rPr>
              <a:t>Henoc</a:t>
            </a:r>
            <a:endParaRPr lang="fr-FR" dirty="0">
              <a:latin typeface="Times New Roman" panose="02020603050405020304" pitchFamily="18" charset="0"/>
              <a:ea typeface="+mn-lt"/>
              <a:cs typeface="Times New Roman" panose="02020603050405020304" pitchFamily="18" charset="0"/>
            </a:endParaRPr>
          </a:p>
          <a:p>
            <a:pPr marL="285750" indent="-285750">
              <a:buFont typeface="Arial"/>
              <a:buChar char="•"/>
            </a:pPr>
            <a:r>
              <a:rPr lang="fr-FR" dirty="0">
                <a:latin typeface="Times New Roman" panose="02020603050405020304" pitchFamily="18" charset="0"/>
                <a:cs typeface="Times New Roman" panose="02020603050405020304" pitchFamily="18" charset="0"/>
              </a:rPr>
              <a:t>PATO </a:t>
            </a:r>
            <a:r>
              <a:rPr lang="fr-FR" dirty="0" err="1">
                <a:latin typeface="Times New Roman" panose="02020603050405020304" pitchFamily="18" charset="0"/>
                <a:cs typeface="Times New Roman" panose="02020603050405020304" pitchFamily="18" charset="0"/>
              </a:rPr>
              <a:t>Mandja-Adédé</a:t>
            </a:r>
            <a:r>
              <a:rPr lang="fr-FR" dirty="0">
                <a:latin typeface="Times New Roman" panose="02020603050405020304" pitchFamily="18" charset="0"/>
                <a:cs typeface="Times New Roman" panose="02020603050405020304" pitchFamily="18" charset="0"/>
              </a:rPr>
              <a:t> Julie</a:t>
            </a:r>
          </a:p>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Université de Kara</a:t>
            </a:r>
          </a:p>
          <a:p>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040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DA618C-A229-EFE4-70C9-56D1B0256FDF}"/>
              </a:ext>
            </a:extLst>
          </p:cNvPr>
          <p:cNvSpPr>
            <a:spLocks noGrp="1"/>
          </p:cNvSpPr>
          <p:nvPr>
            <p:ph type="title"/>
          </p:nvPr>
        </p:nvSpPr>
        <p:spPr/>
        <p:txBody>
          <a:bodyPr/>
          <a:lstStyle/>
          <a:p>
            <a:r>
              <a:rPr lang="fr-FR" dirty="0">
                <a:solidFill>
                  <a:schemeClr val="tx1"/>
                </a:solidFill>
                <a:ea typeface="+mj-lt"/>
                <a:cs typeface="+mj-lt"/>
              </a:rPr>
              <a:t>Contexte Et Problème</a:t>
            </a:r>
            <a:endParaRPr lang="fr-FR" dirty="0">
              <a:solidFill>
                <a:schemeClr val="tx1"/>
              </a:solidFill>
            </a:endParaRPr>
          </a:p>
        </p:txBody>
      </p:sp>
      <p:sp>
        <p:nvSpPr>
          <p:cNvPr id="3" name="Espace réservé du texte 2">
            <a:extLst>
              <a:ext uri="{FF2B5EF4-FFF2-40B4-BE49-F238E27FC236}">
                <a16:creationId xmlns:a16="http://schemas.microsoft.com/office/drawing/2014/main" id="{ED448AD6-48DC-E441-30EA-7EA6AF951D67}"/>
              </a:ext>
            </a:extLst>
          </p:cNvPr>
          <p:cNvSpPr>
            <a:spLocks noGrp="1"/>
          </p:cNvSpPr>
          <p:nvPr>
            <p:ph idx="1"/>
          </p:nvPr>
        </p:nvSpPr>
        <p:spPr/>
        <p:txBody>
          <a:bodyPr vert="horz" lIns="91440" tIns="45720" rIns="91440" bIns="45720" rtlCol="0" anchor="t">
            <a:normAutofit/>
          </a:bodyPr>
          <a:lstStyle/>
          <a:p>
            <a:r>
              <a:rPr lang="fr-FR" b="1" dirty="0">
                <a:latin typeface="Times New Roman" panose="02020603050405020304" pitchFamily="18" charset="0"/>
                <a:ea typeface="+mn-lt"/>
                <a:cs typeface="Times New Roman" panose="02020603050405020304" pitchFamily="18" charset="0"/>
              </a:rPr>
              <a:t>Introduction :</a:t>
            </a:r>
            <a:endParaRPr lang="fr-FR" dirty="0">
              <a:latin typeface="Times New Roman" panose="02020603050405020304" pitchFamily="18" charset="0"/>
              <a:cs typeface="Times New Roman" panose="02020603050405020304" pitchFamily="18" charset="0"/>
            </a:endParaRPr>
          </a:p>
          <a:p>
            <a:pPr marL="0" indent="0">
              <a:buNone/>
            </a:pPr>
            <a:r>
              <a:rPr lang="fr-FR" dirty="0">
                <a:latin typeface="Times New Roman" panose="02020603050405020304" pitchFamily="18" charset="0"/>
                <a:ea typeface="+mn-lt"/>
                <a:cs typeface="Times New Roman" panose="02020603050405020304" pitchFamily="18" charset="0"/>
              </a:rPr>
              <a:t>  La sécurité et la confidentialité des communications sont critiques,     notamment dans les secteurs de la santé, de la finance et de la gouvernance, où des données sensibles sont échangées.</a:t>
            </a:r>
            <a:endParaRPr lang="fr-FR" dirty="0">
              <a:latin typeface="Times New Roman" panose="02020603050405020304" pitchFamily="18" charset="0"/>
              <a:cs typeface="Times New Roman" panose="02020603050405020304" pitchFamily="18" charset="0"/>
            </a:endParaRPr>
          </a:p>
          <a:p>
            <a:pPr marL="0" indent="0">
              <a:buNone/>
            </a:pPr>
            <a:endParaRPr lang="fr-FR" dirty="0">
              <a:latin typeface="Times New Roman" panose="02020603050405020304" pitchFamily="18" charset="0"/>
              <a:ea typeface="+mn-lt"/>
              <a:cs typeface="Times New Roman" panose="02020603050405020304" pitchFamily="18" charset="0"/>
            </a:endParaRPr>
          </a:p>
          <a:p>
            <a:r>
              <a:rPr lang="fr-FR" b="1" dirty="0">
                <a:latin typeface="Times New Roman" panose="02020603050405020304" pitchFamily="18" charset="0"/>
                <a:ea typeface="+mn-lt"/>
                <a:cs typeface="Times New Roman" panose="02020603050405020304" pitchFamily="18" charset="0"/>
              </a:rPr>
              <a:t>Problème spécifique :</a:t>
            </a:r>
            <a:endParaRPr lang="fr-FR" dirty="0">
              <a:latin typeface="Times New Roman" panose="02020603050405020304" pitchFamily="18" charset="0"/>
              <a:cs typeface="Times New Roman" panose="02020603050405020304" pitchFamily="18" charset="0"/>
            </a:endParaRPr>
          </a:p>
          <a:p>
            <a:pPr marL="0" indent="0">
              <a:buNone/>
            </a:pPr>
            <a:r>
              <a:rPr lang="fr-FR" dirty="0">
                <a:latin typeface="Times New Roman" panose="02020603050405020304" pitchFamily="18" charset="0"/>
                <a:ea typeface="+mn-lt"/>
                <a:cs typeface="Times New Roman" panose="02020603050405020304" pitchFamily="18" charset="0"/>
              </a:rPr>
              <a:t>  Les échanges non sécurisés entre entités exposent les informations confidentielles à des risques de fuite et d'accès non autorisé.</a:t>
            </a:r>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0061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96F14D-C437-7E32-DC87-8A00E66B13B7}"/>
              </a:ext>
            </a:extLst>
          </p:cNvPr>
          <p:cNvSpPr>
            <a:spLocks noGrp="1"/>
          </p:cNvSpPr>
          <p:nvPr>
            <p:ph type="title"/>
          </p:nvPr>
        </p:nvSpPr>
        <p:spPr/>
        <p:txBody>
          <a:bodyPr/>
          <a:lstStyle/>
          <a:p>
            <a:r>
              <a:rPr lang="fr-FR" dirty="0">
                <a:solidFill>
                  <a:schemeClr val="tx1"/>
                </a:solidFill>
                <a:ea typeface="+mj-lt"/>
                <a:cs typeface="+mj-lt"/>
              </a:rPr>
              <a:t>Objectif du Projet</a:t>
            </a:r>
            <a:endParaRPr lang="fr-FR">
              <a:solidFill>
                <a:schemeClr val="tx1"/>
              </a:solidFill>
            </a:endParaRPr>
          </a:p>
        </p:txBody>
      </p:sp>
      <p:sp>
        <p:nvSpPr>
          <p:cNvPr id="3" name="Espace réservé du contenu 2">
            <a:extLst>
              <a:ext uri="{FF2B5EF4-FFF2-40B4-BE49-F238E27FC236}">
                <a16:creationId xmlns:a16="http://schemas.microsoft.com/office/drawing/2014/main" id="{20D5E0B4-E355-B219-8F56-C799AED0BB4E}"/>
              </a:ext>
            </a:extLst>
          </p:cNvPr>
          <p:cNvSpPr>
            <a:spLocks noGrp="1"/>
          </p:cNvSpPr>
          <p:nvPr>
            <p:ph idx="1"/>
          </p:nvPr>
        </p:nvSpPr>
        <p:spPr/>
        <p:txBody>
          <a:bodyPr vert="horz" lIns="91440" tIns="45720" rIns="91440" bIns="45720" rtlCol="0" anchor="t">
            <a:normAutofit/>
          </a:bodyPr>
          <a:lstStyle/>
          <a:p>
            <a:r>
              <a:rPr lang="fr-FR" b="1" dirty="0">
                <a:latin typeface="Times New Roman" panose="02020603050405020304" pitchFamily="18" charset="0"/>
                <a:ea typeface="+mn-lt"/>
                <a:cs typeface="Times New Roman" panose="02020603050405020304" pitchFamily="18" charset="0"/>
              </a:rPr>
              <a:t>Objectif :</a:t>
            </a:r>
            <a:endParaRPr lang="fr-FR" dirty="0">
              <a:latin typeface="Times New Roman" panose="02020603050405020304" pitchFamily="18" charset="0"/>
              <a:cs typeface="Times New Roman" panose="02020603050405020304" pitchFamily="18" charset="0"/>
            </a:endParaRPr>
          </a:p>
          <a:p>
            <a:pPr marL="0" indent="0">
              <a:buNone/>
            </a:pPr>
            <a:r>
              <a:rPr lang="fr-FR" dirty="0">
                <a:latin typeface="Times New Roman" panose="02020603050405020304" pitchFamily="18" charset="0"/>
                <a:ea typeface="+mn-lt"/>
                <a:cs typeface="Times New Roman" panose="02020603050405020304" pitchFamily="18" charset="0"/>
              </a:rPr>
              <a:t>  Créer une solution de communication qui garantit la confidentialité et la sécurité des échanges grâce à un chiffrement hybride RSA et AES.</a:t>
            </a:r>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ea typeface="+mn-lt"/>
              <a:cs typeface="Times New Roman" panose="02020603050405020304" pitchFamily="18" charset="0"/>
            </a:endParaRPr>
          </a:p>
          <a:p>
            <a:r>
              <a:rPr lang="fr-FR" b="1" dirty="0">
                <a:latin typeface="Times New Roman" panose="02020603050405020304" pitchFamily="18" charset="0"/>
                <a:ea typeface="+mn-lt"/>
                <a:cs typeface="Times New Roman" panose="02020603050405020304" pitchFamily="18" charset="0"/>
              </a:rPr>
              <a:t>Chiffrement :</a:t>
            </a:r>
            <a:endParaRPr lang="fr-FR" dirty="0">
              <a:latin typeface="Times New Roman" panose="02020603050405020304" pitchFamily="18" charset="0"/>
              <a:cs typeface="Times New Roman" panose="02020603050405020304" pitchFamily="18" charset="0"/>
            </a:endParaRPr>
          </a:p>
          <a:p>
            <a:pPr marL="0" indent="0">
              <a:buNone/>
            </a:pPr>
            <a:r>
              <a:rPr lang="fr-FR" dirty="0">
                <a:latin typeface="Times New Roman" panose="02020603050405020304" pitchFamily="18" charset="0"/>
                <a:ea typeface="+mn-lt"/>
                <a:cs typeface="Times New Roman" panose="02020603050405020304" pitchFamily="18" charset="0"/>
              </a:rPr>
              <a:t>  Le chiffrement assure la sécurité des données, en empêchant les accès non autorisés. Le choix de RSA permet de sécuriser l'échange de clés tout en utilisant AES pour le chiffrement des données.</a:t>
            </a:r>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7122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D5E234-0C2A-71CC-90A9-7FA681A7FF76}"/>
              </a:ext>
            </a:extLst>
          </p:cNvPr>
          <p:cNvSpPr>
            <a:spLocks noGrp="1"/>
          </p:cNvSpPr>
          <p:nvPr>
            <p:ph type="title"/>
          </p:nvPr>
        </p:nvSpPr>
        <p:spPr>
          <a:xfrm>
            <a:off x="677334" y="609600"/>
            <a:ext cx="8596668" cy="584499"/>
          </a:xfrm>
        </p:spPr>
        <p:txBody>
          <a:bodyPr>
            <a:normAutofit fontScale="90000"/>
          </a:bodyPr>
          <a:lstStyle/>
          <a:p>
            <a:r>
              <a:rPr lang="fr-FR" dirty="0">
                <a:solidFill>
                  <a:schemeClr val="tx1"/>
                </a:solidFill>
              </a:rPr>
              <a:t>Fonctionnement de </a:t>
            </a:r>
            <a:r>
              <a:rPr lang="fr-FR" dirty="0" err="1">
                <a:solidFill>
                  <a:schemeClr val="tx1"/>
                </a:solidFill>
              </a:rPr>
              <a:t>chatLPSIC</a:t>
            </a:r>
            <a:endParaRPr lang="fr-FR" dirty="0">
              <a:solidFill>
                <a:schemeClr val="tx1"/>
              </a:solidFill>
            </a:endParaRPr>
          </a:p>
        </p:txBody>
      </p:sp>
      <p:sp>
        <p:nvSpPr>
          <p:cNvPr id="3" name="Espace réservé du contenu 2">
            <a:extLst>
              <a:ext uri="{FF2B5EF4-FFF2-40B4-BE49-F238E27FC236}">
                <a16:creationId xmlns:a16="http://schemas.microsoft.com/office/drawing/2014/main" id="{DE48ED85-BA95-DF4D-118A-E6E98985A76A}"/>
              </a:ext>
            </a:extLst>
          </p:cNvPr>
          <p:cNvSpPr>
            <a:spLocks noGrp="1"/>
          </p:cNvSpPr>
          <p:nvPr>
            <p:ph idx="1"/>
          </p:nvPr>
        </p:nvSpPr>
        <p:spPr>
          <a:xfrm>
            <a:off x="677334" y="1581375"/>
            <a:ext cx="8596668" cy="4459988"/>
          </a:xfrm>
        </p:spPr>
        <p:txBody>
          <a:bodyPr vert="horz" lIns="91440" tIns="45720" rIns="91440" bIns="45720" rtlCol="0" anchor="t">
            <a:normAutofit/>
          </a:bodyPr>
          <a:lstStyle/>
          <a:p>
            <a:pPr marL="0" indent="0">
              <a:buNone/>
            </a:pPr>
            <a:r>
              <a:rPr lang="fr-FR" sz="2400" b="1" i="1" dirty="0" err="1">
                <a:latin typeface="Times New Roman" panose="02020603050405020304" pitchFamily="18" charset="0"/>
                <a:cs typeface="Times New Roman" panose="02020603050405020304" pitchFamily="18" charset="0"/>
              </a:rPr>
              <a:t>chatLPSIC</a:t>
            </a:r>
            <a:r>
              <a:rPr lang="fr-FR" sz="2400" i="1" dirty="0">
                <a:latin typeface="Times New Roman" panose="02020603050405020304" pitchFamily="18" charset="0"/>
                <a:cs typeface="Times New Roman" panose="02020603050405020304" pitchFamily="18" charset="0"/>
              </a:rPr>
              <a:t> est une application de chat en temps réel développée en Python, utilisant Kivy pour l'interface graphique et la programmation socket pour la communication entre clients et serveur. Les utilisateurs peuvent activer le serveur en fournissant les informations nécessaires, permettant ainsi aux clients de se connecter. Chaque utilisateur se connecte avec un pseudonyme et peut envoyer des messages à d'autres utilisateurs ou à tous les participants. Les utilisateurs ont également la possibilité de choisir de crypter ou de ne pas crypter leurs messages, offrant ainsi un niveau de sécurité supplémentaire. Lorsqu'un nouvel utilisateur se joint, le serveur envoie une notification à tous les clients.</a:t>
            </a:r>
          </a:p>
        </p:txBody>
      </p:sp>
    </p:spTree>
    <p:extLst>
      <p:ext uri="{BB962C8B-B14F-4D97-AF65-F5344CB8AC3E}">
        <p14:creationId xmlns:p14="http://schemas.microsoft.com/office/powerpoint/2010/main" val="3507350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3B25A8-2204-DD64-C20A-428352AA356A}"/>
              </a:ext>
            </a:extLst>
          </p:cNvPr>
          <p:cNvSpPr>
            <a:spLocks noGrp="1"/>
          </p:cNvSpPr>
          <p:nvPr>
            <p:ph type="title"/>
          </p:nvPr>
        </p:nvSpPr>
        <p:spPr/>
        <p:txBody>
          <a:bodyPr/>
          <a:lstStyle/>
          <a:p>
            <a:r>
              <a:rPr lang="fr-FR" dirty="0">
                <a:solidFill>
                  <a:schemeClr val="tx1"/>
                </a:solidFill>
                <a:ea typeface="+mj-lt"/>
                <a:cs typeface="+mj-lt"/>
              </a:rPr>
              <a:t>Impact et </a:t>
            </a:r>
            <a:r>
              <a:rPr lang="fr-FR" b="1" dirty="0">
                <a:ea typeface="+mn-lt"/>
                <a:cs typeface="+mn-lt"/>
              </a:rPr>
              <a:t>Résultats attendus :</a:t>
            </a:r>
            <a:br>
              <a:rPr lang="fr-FR" dirty="0"/>
            </a:br>
            <a:endParaRPr lang="fr-FR" dirty="0">
              <a:solidFill>
                <a:schemeClr val="tx1"/>
              </a:solidFill>
            </a:endParaRPr>
          </a:p>
        </p:txBody>
      </p:sp>
      <p:sp>
        <p:nvSpPr>
          <p:cNvPr id="3" name="Espace réservé du contenu 2">
            <a:extLst>
              <a:ext uri="{FF2B5EF4-FFF2-40B4-BE49-F238E27FC236}">
                <a16:creationId xmlns:a16="http://schemas.microsoft.com/office/drawing/2014/main" id="{080B2655-C272-74EC-1C3D-E30D60307F66}"/>
              </a:ext>
            </a:extLst>
          </p:cNvPr>
          <p:cNvSpPr>
            <a:spLocks noGrp="1"/>
          </p:cNvSpPr>
          <p:nvPr>
            <p:ph idx="1"/>
          </p:nvPr>
        </p:nvSpPr>
        <p:spPr/>
        <p:txBody>
          <a:bodyPr vert="horz" lIns="91440" tIns="45720" rIns="91440" bIns="45720" rtlCol="0" anchor="t">
            <a:normAutofit/>
          </a:bodyPr>
          <a:lstStyle/>
          <a:p>
            <a:r>
              <a:rPr lang="fr-FR" b="1" dirty="0">
                <a:latin typeface="Times New Roman" panose="02020603050405020304" pitchFamily="18" charset="0"/>
                <a:ea typeface="+mn-lt"/>
                <a:cs typeface="Times New Roman" panose="02020603050405020304" pitchFamily="18" charset="0"/>
              </a:rPr>
              <a:t>Secteurs visés :</a:t>
            </a:r>
            <a:endParaRPr lang="fr-FR" dirty="0">
              <a:latin typeface="Times New Roman" panose="02020603050405020304" pitchFamily="18" charset="0"/>
              <a:cs typeface="Times New Roman" panose="02020603050405020304" pitchFamily="18" charset="0"/>
            </a:endParaRPr>
          </a:p>
          <a:p>
            <a:pPr marL="0" indent="0">
              <a:buNone/>
            </a:pPr>
            <a:r>
              <a:rPr lang="fr-FR" dirty="0">
                <a:latin typeface="Times New Roman" panose="02020603050405020304" pitchFamily="18" charset="0"/>
                <a:ea typeface="+mn-lt"/>
                <a:cs typeface="Times New Roman" panose="02020603050405020304" pitchFamily="18" charset="0"/>
              </a:rPr>
              <a:t>	Santé, finance, gouvernance, communication privée.</a:t>
            </a:r>
            <a:endParaRPr lang="fr-FR"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ea typeface="+mn-lt"/>
                <a:cs typeface="Times New Roman" panose="02020603050405020304" pitchFamily="18" charset="0"/>
              </a:rPr>
              <a:t>Impact :</a:t>
            </a:r>
            <a:endParaRPr lang="fr-FR" dirty="0">
              <a:latin typeface="Times New Roman" panose="02020603050405020304" pitchFamily="18" charset="0"/>
              <a:cs typeface="Times New Roman" panose="02020603050405020304" pitchFamily="18" charset="0"/>
            </a:endParaRPr>
          </a:p>
          <a:p>
            <a:pPr marL="0" indent="0">
              <a:buNone/>
            </a:pPr>
            <a:r>
              <a:rPr lang="fr-FR" dirty="0">
                <a:latin typeface="Times New Roman" panose="02020603050405020304" pitchFamily="18" charset="0"/>
                <a:ea typeface="+mn-lt"/>
                <a:cs typeface="Times New Roman" panose="02020603050405020304" pitchFamily="18" charset="0"/>
              </a:rPr>
              <a:t>	Sécurisation des données sensibles, réduction des risques de fuite 	d’information, garantie d’une communication confidentielle.</a:t>
            </a:r>
          </a:p>
          <a:p>
            <a:r>
              <a:rPr lang="fr-FR" b="1" dirty="0">
                <a:latin typeface="Times New Roman" panose="02020603050405020304" pitchFamily="18" charset="0"/>
                <a:ea typeface="+mn-lt"/>
                <a:cs typeface="Times New Roman" panose="02020603050405020304" pitchFamily="18" charset="0"/>
              </a:rPr>
              <a:t>Résultats attendus :</a:t>
            </a:r>
            <a:endParaRPr lang="fr-FR" dirty="0">
              <a:latin typeface="Times New Roman" panose="02020603050405020304" pitchFamily="18" charset="0"/>
              <a:cs typeface="Times New Roman" panose="02020603050405020304" pitchFamily="18" charset="0"/>
            </a:endParaRPr>
          </a:p>
          <a:p>
            <a:pPr marL="0" indent="0">
              <a:buNone/>
            </a:pPr>
            <a:r>
              <a:rPr lang="fr-FR" dirty="0">
                <a:latin typeface="Times New Roman" panose="02020603050405020304" pitchFamily="18" charset="0"/>
                <a:ea typeface="+mn-lt"/>
                <a:cs typeface="Times New Roman" panose="02020603050405020304" pitchFamily="18" charset="0"/>
              </a:rPr>
              <a:t>	Amélioration de la sécurité des échanges dans des secteurs sensibles.</a:t>
            </a:r>
            <a:endParaRPr lang="fr-FR" dirty="0">
              <a:latin typeface="Times New Roman" panose="02020603050405020304" pitchFamily="18" charset="0"/>
              <a:cs typeface="Times New Roman" panose="02020603050405020304" pitchFamily="18" charset="0"/>
            </a:endParaRPr>
          </a:p>
          <a:p>
            <a:pPr marL="0" indent="0">
              <a:buNone/>
            </a:pPr>
            <a:r>
              <a:rPr lang="fr-FR" b="1" dirty="0">
                <a:latin typeface="Times New Roman" panose="02020603050405020304" pitchFamily="18" charset="0"/>
                <a:ea typeface="+mn-lt"/>
                <a:cs typeface="Times New Roman" panose="02020603050405020304" pitchFamily="18" charset="0"/>
              </a:rPr>
              <a:t>	Faisabilité :</a:t>
            </a:r>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ea typeface="+mn-lt"/>
                <a:cs typeface="Times New Roman" panose="02020603050405020304" pitchFamily="18" charset="0"/>
              </a:rPr>
              <a:t>Le projet peut être facilement déployé dans des institutions pour améliorer la confidentialité des échanges.</a:t>
            </a:r>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pPr marL="0" indent="0">
              <a:buNone/>
            </a:pPr>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3659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11E186-9D76-ACF6-1D92-F3BF12B38103}"/>
              </a:ext>
            </a:extLst>
          </p:cNvPr>
          <p:cNvSpPr>
            <a:spLocks noGrp="1"/>
          </p:cNvSpPr>
          <p:nvPr>
            <p:ph type="title"/>
          </p:nvPr>
        </p:nvSpPr>
        <p:spPr/>
        <p:txBody>
          <a:bodyPr/>
          <a:lstStyle/>
          <a:p>
            <a:r>
              <a:rPr lang="fr-FR" dirty="0">
                <a:solidFill>
                  <a:schemeClr val="tx1"/>
                </a:solidFill>
                <a:ea typeface="+mj-lt"/>
                <a:cs typeface="+mj-lt"/>
              </a:rPr>
              <a:t>Lien vers le Projet</a:t>
            </a:r>
            <a:endParaRPr lang="fr-FR">
              <a:solidFill>
                <a:schemeClr val="tx1"/>
              </a:solidFill>
            </a:endParaRPr>
          </a:p>
        </p:txBody>
      </p:sp>
      <p:sp>
        <p:nvSpPr>
          <p:cNvPr id="3" name="Espace réservé du contenu 2">
            <a:extLst>
              <a:ext uri="{FF2B5EF4-FFF2-40B4-BE49-F238E27FC236}">
                <a16:creationId xmlns:a16="http://schemas.microsoft.com/office/drawing/2014/main" id="{38296AE5-E402-184A-E2D9-9DCD30F319DF}"/>
              </a:ext>
            </a:extLst>
          </p:cNvPr>
          <p:cNvSpPr>
            <a:spLocks noGrp="1"/>
          </p:cNvSpPr>
          <p:nvPr>
            <p:ph idx="1"/>
          </p:nvPr>
        </p:nvSpPr>
        <p:spPr/>
        <p:txBody>
          <a:bodyPr vert="horz" lIns="91440" tIns="45720" rIns="91440" bIns="45720" rtlCol="0" anchor="t">
            <a:normAutofit/>
          </a:bodyPr>
          <a:lstStyle/>
          <a:p>
            <a:pPr marL="0" indent="0">
              <a:buNone/>
            </a:pPr>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ea typeface="+mn-lt"/>
                <a:cs typeface="Times New Roman" panose="02020603050405020304" pitchFamily="18" charset="0"/>
              </a:rPr>
              <a:t>Voici le lien vers notre projet </a:t>
            </a:r>
            <a:r>
              <a:rPr lang="fr-FR" dirty="0" err="1">
                <a:latin typeface="Times New Roman" panose="02020603050405020304" pitchFamily="18" charset="0"/>
                <a:ea typeface="+mn-lt"/>
                <a:cs typeface="Times New Roman" panose="02020603050405020304" pitchFamily="18" charset="0"/>
              </a:rPr>
              <a:t>chatLPSIC</a:t>
            </a:r>
            <a:r>
              <a:rPr lang="fr-FR" dirty="0">
                <a:latin typeface="Times New Roman" panose="02020603050405020304" pitchFamily="18" charset="0"/>
                <a:ea typeface="+mn-lt"/>
                <a:cs typeface="Times New Roman" panose="02020603050405020304" pitchFamily="18" charset="0"/>
              </a:rPr>
              <a:t> :</a:t>
            </a:r>
            <a:endParaRPr lang="fr-FR" dirty="0">
              <a:latin typeface="Times New Roman" panose="02020603050405020304" pitchFamily="18" charset="0"/>
              <a:cs typeface="Times New Roman" panose="02020603050405020304" pitchFamily="18" charset="0"/>
            </a:endParaRPr>
          </a:p>
          <a:p>
            <a:pPr marL="0" indent="0">
              <a:buNone/>
            </a:pPr>
            <a:r>
              <a:rPr lang="fr-FR" dirty="0">
                <a:latin typeface="Times New Roman" panose="02020603050405020304" pitchFamily="18" charset="0"/>
                <a:cs typeface="Times New Roman" panose="02020603050405020304" pitchFamily="18" charset="0"/>
              </a:rPr>
              <a:t>    </a:t>
            </a:r>
            <a:r>
              <a:rPr lang="fr-FR" dirty="0">
                <a:solidFill>
                  <a:srgbClr val="0070C0"/>
                </a:solidFill>
                <a:latin typeface="Times New Roman" panose="02020603050405020304" pitchFamily="18" charset="0"/>
                <a:ea typeface="+mn-lt"/>
                <a:cs typeface="Times New Roman" panose="02020603050405020304" pitchFamily="18" charset="0"/>
              </a:rPr>
              <a:t>https://github.com/ChatLPSIC/first</a:t>
            </a:r>
          </a:p>
          <a:p>
            <a:pPr marL="0" indent="0">
              <a:buNone/>
            </a:pPr>
            <a:endParaRPr lang="fr-FR" dirty="0">
              <a:solidFill>
                <a:srgbClr val="0070C0"/>
              </a:solidFill>
              <a:latin typeface="Times New Roman" panose="02020603050405020304" pitchFamily="18" charset="0"/>
              <a:ea typeface="+mn-lt"/>
              <a:cs typeface="Times New Roman" panose="02020603050405020304" pitchFamily="18" charset="0"/>
            </a:endParaRPr>
          </a:p>
          <a:p>
            <a:r>
              <a:rPr lang="fr-FR" b="1" dirty="0">
                <a:latin typeface="Times New Roman" panose="02020603050405020304" pitchFamily="18" charset="0"/>
                <a:ea typeface="+mn-lt"/>
                <a:cs typeface="Times New Roman" panose="02020603050405020304" pitchFamily="18" charset="0"/>
              </a:rPr>
              <a:t>Description :</a:t>
            </a:r>
            <a:endParaRPr lang="fr-FR" dirty="0">
              <a:latin typeface="Times New Roman" panose="02020603050405020304" pitchFamily="18" charset="0"/>
              <a:cs typeface="Times New Roman" panose="02020603050405020304" pitchFamily="18" charset="0"/>
            </a:endParaRPr>
          </a:p>
          <a:p>
            <a:pPr marL="0" indent="0">
              <a:buNone/>
            </a:pPr>
            <a:r>
              <a:rPr lang="fr-FR" dirty="0">
                <a:latin typeface="Times New Roman" panose="02020603050405020304" pitchFamily="18" charset="0"/>
                <a:ea typeface="+mn-lt"/>
                <a:cs typeface="Times New Roman" panose="02020603050405020304" pitchFamily="18" charset="0"/>
              </a:rPr>
              <a:t>  Ce lien vous dirigera vers notre dépôt GitHub où vous pourrez consulter le code source, la documentation, et d'autres détails relatifs à notre application.</a:t>
            </a:r>
            <a:endParaRPr lang="fr-FR" dirty="0">
              <a:latin typeface="Times New Roman" panose="02020603050405020304" pitchFamily="18" charset="0"/>
              <a:cs typeface="Times New Roman" panose="02020603050405020304" pitchFamily="18" charset="0"/>
            </a:endParaRPr>
          </a:p>
          <a:p>
            <a:pPr marL="0" indent="0">
              <a:buNone/>
            </a:pPr>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6916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58347B-02FB-15D5-BAC8-B4CF69085333}"/>
              </a:ext>
            </a:extLst>
          </p:cNvPr>
          <p:cNvSpPr>
            <a:spLocks noGrp="1"/>
          </p:cNvSpPr>
          <p:nvPr>
            <p:ph type="title"/>
          </p:nvPr>
        </p:nvSpPr>
        <p:spPr/>
        <p:txBody>
          <a:bodyPr/>
          <a:lstStyle/>
          <a:p>
            <a:r>
              <a:rPr lang="fr-FR" dirty="0">
                <a:solidFill>
                  <a:schemeClr val="tx1"/>
                </a:solidFill>
                <a:ea typeface="+mj-lt"/>
                <a:cs typeface="+mj-lt"/>
              </a:rPr>
              <a:t>Exemples de Projets Similaires</a:t>
            </a:r>
            <a:endParaRPr lang="fr-FR" dirty="0">
              <a:solidFill>
                <a:schemeClr val="tx1"/>
              </a:solidFill>
            </a:endParaRPr>
          </a:p>
        </p:txBody>
      </p:sp>
      <p:sp>
        <p:nvSpPr>
          <p:cNvPr id="3" name="Espace réservé du contenu 2">
            <a:extLst>
              <a:ext uri="{FF2B5EF4-FFF2-40B4-BE49-F238E27FC236}">
                <a16:creationId xmlns:a16="http://schemas.microsoft.com/office/drawing/2014/main" id="{A0400088-5754-EE5B-888E-7B8163872C99}"/>
              </a:ext>
            </a:extLst>
          </p:cNvPr>
          <p:cNvSpPr>
            <a:spLocks noGrp="1"/>
          </p:cNvSpPr>
          <p:nvPr>
            <p:ph idx="1"/>
          </p:nvPr>
        </p:nvSpPr>
        <p:spPr>
          <a:xfrm>
            <a:off x="677334" y="1470027"/>
            <a:ext cx="8596668" cy="4571335"/>
          </a:xfrm>
        </p:spPr>
        <p:txBody>
          <a:bodyPr vert="horz" lIns="91440" tIns="45720" rIns="91440" bIns="45720" rtlCol="0" anchor="t">
            <a:normAutofit/>
          </a:bodyPr>
          <a:lstStyle/>
          <a:p>
            <a:pPr marL="0" indent="0">
              <a:buNone/>
            </a:pPr>
            <a:endParaRPr lang="fr-FR" b="1" dirty="0">
              <a:latin typeface="Times New Roman" panose="02020603050405020304" pitchFamily="18" charset="0"/>
              <a:ea typeface="+mn-lt"/>
              <a:cs typeface="Times New Roman" panose="02020603050405020304" pitchFamily="18" charset="0"/>
            </a:endParaRPr>
          </a:p>
          <a:p>
            <a:pPr marL="0" indent="0">
              <a:buNone/>
            </a:pPr>
            <a:r>
              <a:rPr lang="fr-FR" b="1" dirty="0">
                <a:latin typeface="Times New Roman" panose="02020603050405020304" pitchFamily="18" charset="0"/>
                <a:ea typeface="+mn-lt"/>
                <a:cs typeface="Times New Roman" panose="02020603050405020304" pitchFamily="18" charset="0"/>
              </a:rPr>
              <a:t>Signal</a:t>
            </a:r>
            <a:endParaRPr lang="fr-FR" dirty="0">
              <a:latin typeface="Times New Roman" panose="02020603050405020304" pitchFamily="18" charset="0"/>
              <a:cs typeface="Times New Roman" panose="02020603050405020304" pitchFamily="18" charset="0"/>
            </a:endParaRPr>
          </a:p>
          <a:p>
            <a:pPr lvl="1"/>
            <a:r>
              <a:rPr lang="fr-FR" dirty="0">
                <a:latin typeface="Times New Roman" panose="02020603050405020304" pitchFamily="18" charset="0"/>
                <a:ea typeface="+mn-lt"/>
                <a:cs typeface="Times New Roman" panose="02020603050405020304" pitchFamily="18" charset="0"/>
              </a:rPr>
              <a:t>Application de messagerie sécurisée qui utilise le chiffrement de bout en bout pour protéger la confidentialité des messages.</a:t>
            </a:r>
            <a:endParaRPr lang="fr-FR"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ea typeface="+mn-lt"/>
                <a:cs typeface="Times New Roman" panose="02020603050405020304" pitchFamily="18" charset="0"/>
              </a:rPr>
              <a:t>WhatsApp</a:t>
            </a:r>
            <a:endParaRPr lang="fr-FR" dirty="0">
              <a:latin typeface="Times New Roman" panose="02020603050405020304" pitchFamily="18" charset="0"/>
              <a:cs typeface="Times New Roman" panose="02020603050405020304" pitchFamily="18" charset="0"/>
            </a:endParaRPr>
          </a:p>
          <a:p>
            <a:pPr lvl="1"/>
            <a:r>
              <a:rPr lang="fr-FR" dirty="0">
                <a:latin typeface="Times New Roman" panose="02020603050405020304" pitchFamily="18" charset="0"/>
                <a:ea typeface="+mn-lt"/>
                <a:cs typeface="Times New Roman" panose="02020603050405020304" pitchFamily="18" charset="0"/>
              </a:rPr>
              <a:t>Bien que principalement connue pour sa facilité d'utilisation, WhatsApp utilise également le chiffrement de bout en bout basé sur le protocole Signal pour sécuriser les communications.</a:t>
            </a:r>
            <a:endParaRPr lang="fr-FR" dirty="0">
              <a:latin typeface="Times New Roman" panose="02020603050405020304" pitchFamily="18" charset="0"/>
              <a:cs typeface="Times New Roman" panose="02020603050405020304" pitchFamily="18" charset="0"/>
            </a:endParaRPr>
          </a:p>
          <a:p>
            <a:r>
              <a:rPr lang="fr-FR" b="1" dirty="0" err="1">
                <a:latin typeface="Times New Roman" panose="02020603050405020304" pitchFamily="18" charset="0"/>
                <a:ea typeface="+mn-lt"/>
                <a:cs typeface="Times New Roman" panose="02020603050405020304" pitchFamily="18" charset="0"/>
              </a:rPr>
              <a:t>Telegram</a:t>
            </a:r>
            <a:endParaRPr lang="fr-FR" dirty="0" err="1">
              <a:latin typeface="Times New Roman" panose="02020603050405020304" pitchFamily="18" charset="0"/>
              <a:cs typeface="Times New Roman" panose="02020603050405020304" pitchFamily="18" charset="0"/>
            </a:endParaRPr>
          </a:p>
          <a:p>
            <a:pPr lvl="1"/>
            <a:r>
              <a:rPr lang="fr-FR" dirty="0">
                <a:latin typeface="Times New Roman" panose="02020603050405020304" pitchFamily="18" charset="0"/>
                <a:ea typeface="+mn-lt"/>
                <a:cs typeface="Times New Roman" panose="02020603050405020304" pitchFamily="18" charset="0"/>
              </a:rPr>
              <a:t>Application de messagerie qui propose des fonctionnalités de sécurité avancées, y compris des chats secrets avec un chiffrement de bout en bout.</a:t>
            </a:r>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7321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2B3033-E7EE-864D-1167-57FE2B51CECD}"/>
              </a:ext>
            </a:extLst>
          </p:cNvPr>
          <p:cNvSpPr>
            <a:spLocks noGrp="1"/>
          </p:cNvSpPr>
          <p:nvPr>
            <p:ph type="title"/>
          </p:nvPr>
        </p:nvSpPr>
        <p:spPr/>
        <p:txBody>
          <a:bodyPr/>
          <a:lstStyle/>
          <a:p>
            <a:r>
              <a:rPr lang="fr-FR" dirty="0">
                <a:solidFill>
                  <a:schemeClr val="tx1"/>
                </a:solidFill>
                <a:ea typeface="+mj-lt"/>
                <a:cs typeface="+mj-lt"/>
              </a:rPr>
              <a:t>Technologies Utilisées</a:t>
            </a:r>
            <a:endParaRPr lang="fr-FR">
              <a:solidFill>
                <a:schemeClr val="tx1"/>
              </a:solidFill>
            </a:endParaRPr>
          </a:p>
        </p:txBody>
      </p:sp>
      <p:sp>
        <p:nvSpPr>
          <p:cNvPr id="3" name="Espace réservé du contenu 2">
            <a:extLst>
              <a:ext uri="{FF2B5EF4-FFF2-40B4-BE49-F238E27FC236}">
                <a16:creationId xmlns:a16="http://schemas.microsoft.com/office/drawing/2014/main" id="{77DB42EE-389F-1BD8-2AD7-1BED30EA0407}"/>
              </a:ext>
            </a:extLst>
          </p:cNvPr>
          <p:cNvSpPr>
            <a:spLocks noGrp="1"/>
          </p:cNvSpPr>
          <p:nvPr>
            <p:ph idx="1"/>
          </p:nvPr>
        </p:nvSpPr>
        <p:spPr/>
        <p:txBody>
          <a:bodyPr vert="horz" lIns="91440" tIns="45720" rIns="91440" bIns="45720" rtlCol="0" anchor="t">
            <a:normAutofit/>
          </a:bodyPr>
          <a:lstStyle/>
          <a:p>
            <a:r>
              <a:rPr lang="fr-FR" b="1" dirty="0">
                <a:latin typeface="Times New Roman" panose="02020603050405020304" pitchFamily="18" charset="0"/>
                <a:ea typeface="+mn-lt"/>
                <a:cs typeface="Times New Roman" panose="02020603050405020304" pitchFamily="18" charset="0"/>
              </a:rPr>
              <a:t>Langages de programmation :</a:t>
            </a:r>
            <a:r>
              <a:rPr lang="fr-FR" dirty="0">
                <a:latin typeface="Times New Roman" panose="02020603050405020304" pitchFamily="18" charset="0"/>
                <a:ea typeface="+mn-lt"/>
                <a:cs typeface="Times New Roman" panose="02020603050405020304" pitchFamily="18" charset="0"/>
              </a:rPr>
              <a:t> Python, </a:t>
            </a:r>
            <a:r>
              <a:rPr lang="fr-FR" dirty="0" err="1">
                <a:latin typeface="Times New Roman" panose="02020603050405020304" pitchFamily="18" charset="0"/>
                <a:ea typeface="+mn-lt"/>
                <a:cs typeface="Times New Roman" panose="02020603050405020304" pitchFamily="18" charset="0"/>
              </a:rPr>
              <a:t>Kivy</a:t>
            </a:r>
            <a:r>
              <a:rPr lang="fr-FR" dirty="0">
                <a:latin typeface="Times New Roman" panose="02020603050405020304" pitchFamily="18" charset="0"/>
                <a:ea typeface="+mn-lt"/>
                <a:cs typeface="Times New Roman" panose="02020603050405020304" pitchFamily="18" charset="0"/>
              </a:rPr>
              <a:t> (pour l'interface), socket pour la communication réseau.</a:t>
            </a:r>
            <a:endParaRPr lang="fr-FR"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ea typeface="+mn-lt"/>
                <a:cs typeface="Times New Roman" panose="02020603050405020304" pitchFamily="18" charset="0"/>
              </a:rPr>
              <a:t>Bibliothèques de cryptographie :</a:t>
            </a:r>
            <a:r>
              <a:rPr lang="fr-FR" dirty="0">
                <a:latin typeface="Times New Roman" panose="02020603050405020304" pitchFamily="18" charset="0"/>
                <a:ea typeface="+mn-lt"/>
                <a:cs typeface="Times New Roman" panose="02020603050405020304" pitchFamily="18" charset="0"/>
              </a:rPr>
              <a:t> Utilisation de RSA pour les clés publiques/privées et AES pour le chiffrement des messages.</a:t>
            </a:r>
            <a:endParaRPr lang="fr-FR"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ea typeface="+mn-lt"/>
                <a:cs typeface="Times New Roman" panose="02020603050405020304" pitchFamily="18" charset="0"/>
              </a:rPr>
              <a:t>Outils :</a:t>
            </a:r>
            <a:r>
              <a:rPr lang="fr-FR" dirty="0">
                <a:latin typeface="Times New Roman" panose="02020603050405020304" pitchFamily="18" charset="0"/>
                <a:ea typeface="+mn-lt"/>
                <a:cs typeface="Times New Roman" panose="02020603050405020304" pitchFamily="18" charset="0"/>
              </a:rPr>
              <a:t> </a:t>
            </a:r>
            <a:r>
              <a:rPr lang="fr-FR" dirty="0" err="1">
                <a:latin typeface="Times New Roman" panose="02020603050405020304" pitchFamily="18" charset="0"/>
                <a:ea typeface="+mn-lt"/>
                <a:cs typeface="Times New Roman" panose="02020603050405020304" pitchFamily="18" charset="0"/>
              </a:rPr>
              <a:t>PyCryptodome</a:t>
            </a:r>
            <a:r>
              <a:rPr lang="fr-FR" dirty="0">
                <a:latin typeface="Times New Roman" panose="02020603050405020304" pitchFamily="18" charset="0"/>
                <a:ea typeface="+mn-lt"/>
                <a:cs typeface="Times New Roman" panose="02020603050405020304" pitchFamily="18" charset="0"/>
              </a:rPr>
              <a:t> pour la cryptographie, autres outils comme </a:t>
            </a:r>
            <a:r>
              <a:rPr lang="fr-FR" dirty="0" err="1">
                <a:latin typeface="Times New Roman" panose="02020603050405020304" pitchFamily="18" charset="0"/>
                <a:ea typeface="+mn-lt"/>
                <a:cs typeface="Times New Roman" panose="02020603050405020304" pitchFamily="18" charset="0"/>
              </a:rPr>
              <a:t>KivyMD</a:t>
            </a:r>
            <a:r>
              <a:rPr lang="fr-FR" dirty="0">
                <a:latin typeface="Times New Roman" panose="02020603050405020304" pitchFamily="18" charset="0"/>
                <a:ea typeface="+mn-lt"/>
                <a:cs typeface="Times New Roman" panose="02020603050405020304" pitchFamily="18" charset="0"/>
              </a:rPr>
              <a:t> pour une interface améliorée.</a:t>
            </a:r>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334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3B3C6F-08FF-C87F-25DB-A94D64C86914}"/>
              </a:ext>
            </a:extLst>
          </p:cNvPr>
          <p:cNvSpPr>
            <a:spLocks noGrp="1"/>
          </p:cNvSpPr>
          <p:nvPr>
            <p:ph type="title"/>
          </p:nvPr>
        </p:nvSpPr>
        <p:spPr/>
        <p:txBody>
          <a:bodyPr/>
          <a:lstStyle/>
          <a:p>
            <a:r>
              <a:rPr lang="fr-FR" dirty="0">
                <a:solidFill>
                  <a:schemeClr val="tx1"/>
                </a:solidFill>
                <a:ea typeface="+mj-lt"/>
                <a:cs typeface="+mj-lt"/>
              </a:rPr>
              <a:t>Conclusion et Remerciements</a:t>
            </a:r>
            <a:endParaRPr lang="fr-FR" dirty="0">
              <a:solidFill>
                <a:schemeClr val="tx1"/>
              </a:solidFill>
            </a:endParaRPr>
          </a:p>
        </p:txBody>
      </p:sp>
      <p:sp>
        <p:nvSpPr>
          <p:cNvPr id="3" name="Espace réservé du contenu 2">
            <a:extLst>
              <a:ext uri="{FF2B5EF4-FFF2-40B4-BE49-F238E27FC236}">
                <a16:creationId xmlns:a16="http://schemas.microsoft.com/office/drawing/2014/main" id="{C46113B2-B282-485A-83ED-499A1F8915D6}"/>
              </a:ext>
            </a:extLst>
          </p:cNvPr>
          <p:cNvSpPr>
            <a:spLocks noGrp="1"/>
          </p:cNvSpPr>
          <p:nvPr>
            <p:ph idx="1"/>
          </p:nvPr>
        </p:nvSpPr>
        <p:spPr/>
        <p:txBody>
          <a:bodyPr vert="horz" lIns="91440" tIns="45720" rIns="91440" bIns="45720" rtlCol="0" anchor="t">
            <a:normAutofit/>
          </a:bodyPr>
          <a:lstStyle/>
          <a:p>
            <a:r>
              <a:rPr lang="fr-FR" dirty="0">
                <a:latin typeface="Times New Roman" panose="02020603050405020304" pitchFamily="18" charset="0"/>
                <a:cs typeface="Times New Roman" panose="02020603050405020304" pitchFamily="18" charset="0"/>
              </a:rPr>
              <a:t>En somme, le projet </a:t>
            </a:r>
            <a:r>
              <a:rPr lang="fr-FR" dirty="0" err="1">
                <a:latin typeface="Times New Roman" panose="02020603050405020304" pitchFamily="18" charset="0"/>
                <a:cs typeface="Times New Roman" panose="02020603050405020304" pitchFamily="18" charset="0"/>
              </a:rPr>
              <a:t>chatLPSIC</a:t>
            </a:r>
            <a:r>
              <a:rPr lang="fr-FR" dirty="0">
                <a:latin typeface="Times New Roman" panose="02020603050405020304" pitchFamily="18" charset="0"/>
                <a:cs typeface="Times New Roman" panose="02020603050405020304" pitchFamily="18" charset="0"/>
              </a:rPr>
              <a:t> a abouti à une application de chat en temps réel, sécurisée et adaptable, favorisant une communication fluide et confidentielle entre utilisateurs. Ce travail nous a permis de renforcer nos compétences en développement Python et en sécurisation des données.</a:t>
            </a:r>
          </a:p>
          <a:p>
            <a:r>
              <a:rPr lang="fr-FR" dirty="0">
                <a:latin typeface="Times New Roman" panose="02020603050405020304" pitchFamily="18" charset="0"/>
                <a:cs typeface="Times New Roman" panose="02020603050405020304" pitchFamily="18" charset="0"/>
              </a:rPr>
              <a:t>Nous tenons à remercier tous ceux qui nous ont soutenus, notamment nos encadrants et camarades, pour leurs conseils et encouragements tout au long de ce projet.</a:t>
            </a:r>
          </a:p>
        </p:txBody>
      </p:sp>
    </p:spTree>
    <p:extLst>
      <p:ext uri="{BB962C8B-B14F-4D97-AF65-F5344CB8AC3E}">
        <p14:creationId xmlns:p14="http://schemas.microsoft.com/office/powerpoint/2010/main" val="19600465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512</TotalTime>
  <Words>631</Words>
  <Application>Microsoft Office PowerPoint</Application>
  <PresentationFormat>Widescreen</PresentationFormat>
  <Paragraphs>57</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Times New Roman</vt:lpstr>
      <vt:lpstr>Trebuchet MS</vt:lpstr>
      <vt:lpstr>Wingdings 3</vt:lpstr>
      <vt:lpstr>Facet</vt:lpstr>
      <vt:lpstr> ChatLPSIC - Plateforme de communication sécurisée avec chiffrement hybride RSA et AES</vt:lpstr>
      <vt:lpstr>Contexte Et Problème</vt:lpstr>
      <vt:lpstr>Objectif du Projet</vt:lpstr>
      <vt:lpstr>Fonctionnement de chatLPSIC</vt:lpstr>
      <vt:lpstr>Impact et Résultats attendus : </vt:lpstr>
      <vt:lpstr>Lien vers le Projet</vt:lpstr>
      <vt:lpstr>Exemples de Projets Similaires</vt:lpstr>
      <vt:lpstr>Technologies Utilisées</vt:lpstr>
      <vt:lpstr>Conclusion et Remerciements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 log</dc:creator>
  <cp:lastModifiedBy>ter log</cp:lastModifiedBy>
  <cp:revision>9</cp:revision>
  <dcterms:created xsi:type="dcterms:W3CDTF">2024-10-31T14:49:39Z</dcterms:created>
  <dcterms:modified xsi:type="dcterms:W3CDTF">2024-10-31T23:21:47Z</dcterms:modified>
</cp:coreProperties>
</file>