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30275213" cy="42803763"/>
  <p:notesSz cx="6858000" cy="9144000"/>
  <p:defaultTextStyle>
    <a:defPPr>
      <a:defRPr lang="ko-KR"/>
    </a:defPPr>
    <a:lvl1pPr marL="0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1pPr>
    <a:lvl2pPr marL="2087662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2pPr>
    <a:lvl3pPr marL="4175324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3pPr>
    <a:lvl4pPr marL="6262986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4pPr>
    <a:lvl5pPr marL="8350649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5pPr>
    <a:lvl6pPr marL="10438311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6pPr>
    <a:lvl7pPr marL="12525973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7pPr>
    <a:lvl8pPr marL="14613636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8pPr>
    <a:lvl9pPr marL="16701297" algn="l" defTabSz="4175324" rtl="0" eaLnBrk="1" latinLnBrk="1" hangingPunct="1">
      <a:defRPr sz="8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  <p15:guide id="3" pos="847" userDrawn="1">
          <p15:clr>
            <a:srgbClr val="A4A3A4"/>
          </p15:clr>
        </p15:guide>
        <p15:guide id="4" pos="18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D4E75"/>
    <a:srgbClr val="B2E0DC"/>
    <a:srgbClr val="81CDC6"/>
    <a:srgbClr val="FAFAF8"/>
    <a:srgbClr val="233C5B"/>
    <a:srgbClr val="3A6598"/>
    <a:srgbClr val="335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0" autoAdjust="0"/>
    <p:restoredTop sz="95510" autoAdjust="0"/>
  </p:normalViewPr>
  <p:slideViewPr>
    <p:cSldViewPr showGuides="1">
      <p:cViewPr>
        <p:scale>
          <a:sx n="25" d="100"/>
          <a:sy n="25" d="100"/>
        </p:scale>
        <p:origin x="132" y="18"/>
      </p:cViewPr>
      <p:guideLst>
        <p:guide orient="horz" pos="13482"/>
        <p:guide pos="9536"/>
        <p:guide pos="847"/>
        <p:guide pos="18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8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A969B-F584-4E1F-878B-6F2E3A90DACD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99AF-4C33-443C-879F-76B9085E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299AF-4C33-443C-879F-76B9085ED6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4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28567D-6CB5-4333-80D0-051B0B9C5C4B}"/>
              </a:ext>
            </a:extLst>
          </p:cNvPr>
          <p:cNvSpPr/>
          <p:nvPr userDrawn="1"/>
        </p:nvSpPr>
        <p:spPr>
          <a:xfrm>
            <a:off x="1987" y="2261"/>
            <a:ext cx="30271239" cy="42799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998"/>
          </a:p>
        </p:txBody>
      </p:sp>
    </p:spTree>
    <p:extLst>
      <p:ext uri="{BB962C8B-B14F-4D97-AF65-F5344CB8AC3E}">
        <p14:creationId xmlns:p14="http://schemas.microsoft.com/office/powerpoint/2010/main" val="263867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6"/>
            <a:ext cx="27247692" cy="7133959"/>
          </a:xfrm>
          <a:prstGeom prst="rect">
            <a:avLst/>
          </a:prstGeom>
        </p:spPr>
        <p:txBody>
          <a:bodyPr vert="horz" lIns="417635" tIns="208818" rIns="417635" bIns="2088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635" tIns="208818" rIns="417635" bIns="2088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1" y="39672751"/>
            <a:ext cx="7064216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l">
              <a:defRPr sz="5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32EA-93D2-422C-9D50-DCDFD5662F59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3" y="39672751"/>
            <a:ext cx="9587151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ctr">
              <a:defRPr sz="5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6" y="39672751"/>
            <a:ext cx="7064216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r">
              <a:defRPr sz="5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678E-E807-4BC3-8392-26D7FE55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3938283" rtl="0" eaLnBrk="1" latinLnBrk="1" hangingPunct="1">
        <a:spcBef>
          <a:spcPct val="0"/>
        </a:spcBef>
        <a:buNone/>
        <a:defRPr sz="18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856" indent="-1476856" algn="l" defTabSz="3938283" rtl="0" eaLnBrk="1" latinLnBrk="1" hangingPunct="1">
        <a:spcBef>
          <a:spcPct val="20000"/>
        </a:spcBef>
        <a:buFont typeface="Arial" pitchFamily="34" charset="0"/>
        <a:buChar char="•"/>
        <a:defRPr sz="13767" kern="1200">
          <a:solidFill>
            <a:schemeClr val="tx1"/>
          </a:solidFill>
          <a:latin typeface="+mn-lt"/>
          <a:ea typeface="+mn-ea"/>
          <a:cs typeface="+mn-cs"/>
        </a:defRPr>
      </a:lvl1pPr>
      <a:lvl2pPr marL="3199855" indent="-1230714" algn="l" defTabSz="3938283" rtl="0" eaLnBrk="1" latinLnBrk="1" hangingPunct="1">
        <a:spcBef>
          <a:spcPct val="20000"/>
        </a:spcBef>
        <a:buFont typeface="Arial" pitchFamily="34" charset="0"/>
        <a:buChar char="–"/>
        <a:defRPr sz="11976" kern="1200">
          <a:solidFill>
            <a:schemeClr val="tx1"/>
          </a:solidFill>
          <a:latin typeface="+mn-lt"/>
          <a:ea typeface="+mn-ea"/>
          <a:cs typeface="+mn-cs"/>
        </a:defRPr>
      </a:lvl2pPr>
      <a:lvl3pPr marL="4922854" indent="-984572" algn="l" defTabSz="3938283" rtl="0" eaLnBrk="1" latinLnBrk="1" hangingPunct="1">
        <a:spcBef>
          <a:spcPct val="20000"/>
        </a:spcBef>
        <a:buFont typeface="Arial" pitchFamily="34" charset="0"/>
        <a:buChar char="•"/>
        <a:defRPr sz="10373" kern="1200">
          <a:solidFill>
            <a:schemeClr val="tx1"/>
          </a:solidFill>
          <a:latin typeface="+mn-lt"/>
          <a:ea typeface="+mn-ea"/>
          <a:cs typeface="+mn-cs"/>
        </a:defRPr>
      </a:lvl3pPr>
      <a:lvl4pPr marL="6891995" indent="-984572" algn="l" defTabSz="3938283" rtl="0" eaLnBrk="1" latinLnBrk="1" hangingPunct="1">
        <a:spcBef>
          <a:spcPct val="20000"/>
        </a:spcBef>
        <a:buFont typeface="Arial" pitchFamily="34" charset="0"/>
        <a:buChar char="–"/>
        <a:defRPr sz="8582" kern="1200">
          <a:solidFill>
            <a:schemeClr val="tx1"/>
          </a:solidFill>
          <a:latin typeface="+mn-lt"/>
          <a:ea typeface="+mn-ea"/>
          <a:cs typeface="+mn-cs"/>
        </a:defRPr>
      </a:lvl4pPr>
      <a:lvl5pPr marL="8861137" indent="-984572" algn="l" defTabSz="3938283" rtl="0" eaLnBrk="1" latinLnBrk="1" hangingPunct="1">
        <a:spcBef>
          <a:spcPct val="20000"/>
        </a:spcBef>
        <a:buFont typeface="Arial" pitchFamily="34" charset="0"/>
        <a:buChar char="»"/>
        <a:defRPr sz="8582" kern="1200">
          <a:solidFill>
            <a:schemeClr val="tx1"/>
          </a:solidFill>
          <a:latin typeface="+mn-lt"/>
          <a:ea typeface="+mn-ea"/>
          <a:cs typeface="+mn-cs"/>
        </a:defRPr>
      </a:lvl5pPr>
      <a:lvl6pPr marL="10830280" indent="-984572" algn="l" defTabSz="3938283" rtl="0" eaLnBrk="1" latinLnBrk="1" hangingPunct="1">
        <a:spcBef>
          <a:spcPct val="20000"/>
        </a:spcBef>
        <a:buFont typeface="Arial" pitchFamily="34" charset="0"/>
        <a:buChar char="•"/>
        <a:defRPr sz="8582" kern="1200">
          <a:solidFill>
            <a:schemeClr val="tx1"/>
          </a:solidFill>
          <a:latin typeface="+mn-lt"/>
          <a:ea typeface="+mn-ea"/>
          <a:cs typeface="+mn-cs"/>
        </a:defRPr>
      </a:lvl6pPr>
      <a:lvl7pPr marL="12799421" indent="-984572" algn="l" defTabSz="3938283" rtl="0" eaLnBrk="1" latinLnBrk="1" hangingPunct="1">
        <a:spcBef>
          <a:spcPct val="20000"/>
        </a:spcBef>
        <a:buFont typeface="Arial" pitchFamily="34" charset="0"/>
        <a:buChar char="•"/>
        <a:defRPr sz="8582" kern="1200">
          <a:solidFill>
            <a:schemeClr val="tx1"/>
          </a:solidFill>
          <a:latin typeface="+mn-lt"/>
          <a:ea typeface="+mn-ea"/>
          <a:cs typeface="+mn-cs"/>
        </a:defRPr>
      </a:lvl7pPr>
      <a:lvl8pPr marL="14768564" indent="-984572" algn="l" defTabSz="3938283" rtl="0" eaLnBrk="1" latinLnBrk="1" hangingPunct="1">
        <a:spcBef>
          <a:spcPct val="20000"/>
        </a:spcBef>
        <a:buFont typeface="Arial" pitchFamily="34" charset="0"/>
        <a:buChar char="•"/>
        <a:defRPr sz="8582" kern="1200">
          <a:solidFill>
            <a:schemeClr val="tx1"/>
          </a:solidFill>
          <a:latin typeface="+mn-lt"/>
          <a:ea typeface="+mn-ea"/>
          <a:cs typeface="+mn-cs"/>
        </a:defRPr>
      </a:lvl8pPr>
      <a:lvl9pPr marL="16737704" indent="-984572" algn="l" defTabSz="3938283" rtl="0" eaLnBrk="1" latinLnBrk="1" hangingPunct="1">
        <a:spcBef>
          <a:spcPct val="20000"/>
        </a:spcBef>
        <a:buFont typeface="Arial" pitchFamily="34" charset="0"/>
        <a:buChar char="•"/>
        <a:defRPr sz="85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1pPr>
      <a:lvl2pPr marL="1969141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2pPr>
      <a:lvl3pPr marL="3938283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3pPr>
      <a:lvl4pPr marL="5907425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4pPr>
      <a:lvl5pPr marL="7876567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5pPr>
      <a:lvl6pPr marL="9845708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6pPr>
      <a:lvl7pPr marL="11814851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7pPr>
      <a:lvl8pPr marL="13783992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8pPr>
      <a:lvl9pPr marL="15753134" algn="l" defTabSz="3938283" rtl="0" eaLnBrk="1" latinLnBrk="1" hangingPunct="1">
        <a:defRPr sz="7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6144641" y="35235062"/>
            <a:ext cx="13002634" cy="5635496"/>
          </a:xfrm>
          <a:prstGeom prst="rect">
            <a:avLst/>
          </a:prstGeom>
        </p:spPr>
        <p:txBody>
          <a:bodyPr wrap="square" lIns="94593" tIns="47297" rIns="94593" bIns="47297">
            <a:spAutoFit/>
          </a:bodyPr>
          <a:lstStyle/>
          <a:p>
            <a:pPr algn="just"/>
            <a:r>
              <a:rPr lang="x-none" altLang="ko-KR" sz="3000"/>
              <a:t>[1] 이상우, 협성대, “코로나19 시대의 콘텐츠산업,” 한국콘텐츠진흥원(KOCCA), vol. 15.</a:t>
            </a:r>
            <a:endParaRPr lang="en-US" altLang="ko-KR" sz="3000"/>
          </a:p>
          <a:p>
            <a:pPr algn="just"/>
            <a:r>
              <a:rPr lang="en-US" altLang="ko-KR" sz="3000"/>
              <a:t>[2]</a:t>
            </a:r>
            <a:r>
              <a:rPr lang="ko-KR" altLang="en-US" sz="3000"/>
              <a:t> 디스이즈게임 </a:t>
            </a:r>
            <a:r>
              <a:rPr lang="en-US" altLang="ko-KR" sz="3000"/>
              <a:t>“</a:t>
            </a:r>
            <a:r>
              <a:rPr lang="ko-KR" altLang="en-US" sz="3000"/>
              <a:t>사내방송부터 게임 사운드까지</a:t>
            </a:r>
            <a:r>
              <a:rPr lang="en-US" altLang="ko-KR" sz="3000"/>
              <a:t>, </a:t>
            </a:r>
            <a:r>
              <a:rPr lang="ko-KR" altLang="en-US" sz="3000"/>
              <a:t>소리의 모든 것을 만드는 곳</a:t>
            </a:r>
            <a:r>
              <a:rPr lang="en-US" altLang="ko-KR" sz="3000"/>
              <a:t>,“ </a:t>
            </a:r>
            <a:r>
              <a:rPr lang="ko-KR" altLang="en-US" sz="3000"/>
              <a:t>디즈이즈게임</a:t>
            </a:r>
            <a:r>
              <a:rPr lang="en-US" altLang="ko-KR" sz="3000"/>
              <a:t>, Sep. 2021</a:t>
            </a:r>
            <a:endParaRPr lang="ko-KR" altLang="ko-KR" sz="30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fontAlgn="base"/>
            <a:r>
              <a:rPr lang="x-none" altLang="ko-KR" sz="30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sz="3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x-none" altLang="ko-KR" sz="30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] </a:t>
            </a:r>
            <a:r>
              <a:rPr lang="en-US" altLang="ko-KR" sz="300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D. Yang, J. Yu, H. Wang, W. Wang, C. Weng, Y. Zou, and D. Yu, “Diffsound: Discrete diffusion model for text-to-sound generation,” </a:t>
            </a:r>
            <a:r>
              <a:rPr lang="en-US" altLang="ko-KR" sz="3000" i="1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IEEE/ACM Transactions on Audio, Speech, and Language Processing</a:t>
            </a:r>
            <a:r>
              <a:rPr lang="en-US" altLang="ko-KR" sz="300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2023</a:t>
            </a:r>
            <a:r>
              <a:rPr lang="x-none" altLang="ko-KR" sz="30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30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US" altLang="ko-KR" sz="300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x-none" altLang="ko-KR" sz="30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A. </a:t>
            </a:r>
            <a:r>
              <a:rPr lang="en-US" altLang="ko-KR" sz="300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Radford, J. W. Kim, C. Hallacy, A. Ramesh, G. Goh, S. Agarwal, and I. Sutskever, “Learning transferable visual models from natural language supervision,” in </a:t>
            </a:r>
            <a:r>
              <a:rPr lang="en-US" altLang="ko-KR" sz="3000" i="1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Proc. International conference on machine learning(PMLR)</a:t>
            </a:r>
            <a:r>
              <a:rPr lang="en-US" altLang="ko-KR" sz="300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pp. 8748-8763, July, 2021.</a:t>
            </a:r>
            <a:endParaRPr lang="ko-KR" altLang="ko-KR" sz="3000">
              <a:effectLst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3729" y="7970647"/>
            <a:ext cx="13002634" cy="9755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>
              <a:defRPr/>
            </a:pPr>
            <a:r>
              <a:rPr lang="ko-KR" altLang="en-US" sz="50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배경 및 필요성</a:t>
            </a:r>
            <a:endParaRPr lang="en-US" altLang="ko-KR" sz="50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346533" y="16445540"/>
            <a:ext cx="13002635" cy="9755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/>
            <a:r>
              <a:rPr lang="ko-KR" altLang="en-US" sz="50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 기반 다국어 </a:t>
            </a:r>
            <a:r>
              <a:rPr lang="en-US" altLang="ko-KR" sz="50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Text-to-Sound </a:t>
            </a:r>
            <a:r>
              <a:rPr lang="ko-KR" altLang="en-US" sz="50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서비스 구현</a:t>
            </a:r>
            <a:endParaRPr lang="en-US" altLang="ko-KR" sz="50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180513" y="4829074"/>
            <a:ext cx="21453432" cy="1814206"/>
          </a:xfrm>
          <a:prstGeom prst="rect">
            <a:avLst/>
          </a:prstGeom>
        </p:spPr>
        <p:txBody>
          <a:bodyPr wrap="square" lIns="94607" tIns="47303" rIns="94607" bIns="47303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박화영</a:t>
            </a:r>
            <a:r>
              <a:rPr lang="en-US" altLang="ko-KR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, </a:t>
            </a:r>
            <a:r>
              <a:rPr lang="ko-KR" altLang="en-US" sz="3270" cap="all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방채운</a:t>
            </a:r>
            <a:r>
              <a:rPr lang="en-US" altLang="ko-KR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, </a:t>
            </a:r>
            <a:r>
              <a:rPr lang="ko-KR" altLang="en-US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이충희</a:t>
            </a:r>
            <a:r>
              <a:rPr lang="en-US" altLang="ko-KR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, </a:t>
            </a:r>
            <a:r>
              <a:rPr lang="ko-KR" altLang="en-US" sz="3270" cap="all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안지혁</a:t>
            </a:r>
            <a:r>
              <a:rPr lang="en-US" altLang="ko-KR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, </a:t>
            </a:r>
            <a:r>
              <a:rPr lang="ko-KR" altLang="en-US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김서현</a:t>
            </a:r>
            <a:endParaRPr lang="en-US" altLang="ko-KR" sz="3270" cap="all" dirty="0">
              <a:ln>
                <a:solidFill>
                  <a:schemeClr val="bg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조선대학교</a:t>
            </a:r>
            <a:r>
              <a:rPr lang="en-US" altLang="ko-KR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,</a:t>
            </a:r>
            <a:r>
              <a:rPr lang="ko-KR" altLang="en-US" sz="3270" cap="all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컴퓨터공학과</a:t>
            </a:r>
            <a:endParaRPr lang="en-US" altLang="ko-KR" sz="3270" cap="all" dirty="0">
              <a:ln>
                <a:solidFill>
                  <a:schemeClr val="bg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3270" kern="0" dirty="0">
                <a:latin typeface="나눔고딕" pitchFamily="2" charset="-127"/>
                <a:ea typeface="나눔고딕" pitchFamily="2" charset="-127"/>
              </a:rPr>
              <a:t>{hy16924, bcw4045}@chosun.ac.kr, {choonghee123, aya2718, mmm4707}@chosun.kr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16086079" y="24978963"/>
            <a:ext cx="13002635" cy="9755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>
              <a:defRPr/>
            </a:pPr>
            <a:r>
              <a:rPr lang="ko-KR" altLang="en-US" sz="50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실행 결과 및 결론</a:t>
            </a:r>
            <a:endParaRPr lang="en-US" altLang="ko-KR" sz="50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6137398" y="34122062"/>
            <a:ext cx="13002635" cy="9755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/>
            <a:r>
              <a:rPr lang="ko-KR" altLang="en-US" sz="50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참고 자료</a:t>
            </a:r>
            <a:endParaRPr lang="en-US" altLang="ko-KR" sz="50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BD29573-F240-44B9-A429-7CC2583F8865}"/>
              </a:ext>
            </a:extLst>
          </p:cNvPr>
          <p:cNvSpPr/>
          <p:nvPr/>
        </p:nvSpPr>
        <p:spPr>
          <a:xfrm>
            <a:off x="1244342" y="40952032"/>
            <a:ext cx="27786528" cy="345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998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B82699C-3C97-4122-921A-C514D32C10C8}"/>
              </a:ext>
            </a:extLst>
          </p:cNvPr>
          <p:cNvGrpSpPr/>
          <p:nvPr/>
        </p:nvGrpSpPr>
        <p:grpSpPr>
          <a:xfrm>
            <a:off x="25855069" y="2416460"/>
            <a:ext cx="3036480" cy="3036480"/>
            <a:chOff x="25293115" y="1601726"/>
            <a:chExt cx="3220022" cy="322002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46702DA-E25A-436E-A711-5EF2D84C5EB9}"/>
                </a:ext>
              </a:extLst>
            </p:cNvPr>
            <p:cNvGrpSpPr/>
            <p:nvPr/>
          </p:nvGrpSpPr>
          <p:grpSpPr>
            <a:xfrm>
              <a:off x="25293115" y="1601726"/>
              <a:ext cx="3220022" cy="3220022"/>
              <a:chOff x="25509139" y="1058144"/>
              <a:chExt cx="3220022" cy="3220022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6F4EE778-4EEC-49AA-90D7-8C559C13F64F}"/>
                  </a:ext>
                </a:extLst>
              </p:cNvPr>
              <p:cNvSpPr/>
              <p:nvPr/>
            </p:nvSpPr>
            <p:spPr>
              <a:xfrm>
                <a:off x="25509139" y="1058144"/>
                <a:ext cx="3220022" cy="3220022"/>
              </a:xfrm>
              <a:prstGeom prst="donut">
                <a:avLst>
                  <a:gd name="adj" fmla="val 12695"/>
                </a:avLst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998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11FC49-AB1C-4238-AC00-3ACBBB9A49F6}"/>
                  </a:ext>
                </a:extLst>
              </p:cNvPr>
              <p:cNvSpPr txBox="1"/>
              <p:nvPr/>
            </p:nvSpPr>
            <p:spPr>
              <a:xfrm>
                <a:off x="25775289" y="1323889"/>
                <a:ext cx="2694682" cy="269468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>
                    <a:gd name="adj" fmla="val 12176899"/>
                  </a:avLst>
                </a:prstTxWarp>
                <a:spAutoFit/>
              </a:bodyPr>
              <a:lstStyle/>
              <a:p>
                <a:r>
                  <a:rPr lang="en-US" altLang="ko-KR" sz="132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FNDJXNDJUNIXECITYSINCE2013SEOUL</a:t>
                </a:r>
                <a:endParaRPr lang="ko-KR" altLang="en-US" sz="132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0EF6F654-F8C2-4499-903F-29A7F67108B0}"/>
                  </a:ext>
                </a:extLst>
              </p:cNvPr>
              <p:cNvSpPr txBox="1"/>
              <p:nvPr/>
            </p:nvSpPr>
            <p:spPr>
              <a:xfrm flipV="1">
                <a:off x="25775289" y="1363272"/>
                <a:ext cx="2694682" cy="269468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>
                    <a:gd name="adj" fmla="val 12176899"/>
                  </a:avLst>
                </a:prstTxWarp>
                <a:spAutoFit/>
              </a:bodyPr>
              <a:lstStyle/>
              <a:p>
                <a:r>
                  <a:rPr lang="en-US" altLang="ko-KR" sz="132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FNDJXNDJUNIXECITYSINCE2013SEOUL</a:t>
                </a:r>
                <a:endParaRPr lang="ko-KR" altLang="en-US" sz="132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7" name="그래픽 83" descr="은행">
              <a:extLst>
                <a:ext uri="{FF2B5EF4-FFF2-40B4-BE49-F238E27FC236}">
                  <a16:creationId xmlns:a16="http://schemas.microsoft.com/office/drawing/2014/main" id="{D9A00843-C281-4925-B554-C3A9202E5C56}"/>
                </a:ext>
              </a:extLst>
            </p:cNvPr>
            <p:cNvSpPr/>
            <p:nvPr/>
          </p:nvSpPr>
          <p:spPr>
            <a:xfrm>
              <a:off x="26252331" y="2489723"/>
              <a:ext cx="1301590" cy="1233972"/>
            </a:xfrm>
            <a:custGeom>
              <a:avLst/>
              <a:gdLst>
                <a:gd name="connsiteX0" fmla="*/ 664369 w 733425"/>
                <a:gd name="connsiteY0" fmla="*/ 607219 h 695325"/>
                <a:gd name="connsiteX1" fmla="*/ 664369 w 733425"/>
                <a:gd name="connsiteY1" fmla="*/ 588169 h 695325"/>
                <a:gd name="connsiteX2" fmla="*/ 626269 w 733425"/>
                <a:gd name="connsiteY2" fmla="*/ 588169 h 695325"/>
                <a:gd name="connsiteX3" fmla="*/ 626269 w 733425"/>
                <a:gd name="connsiteY3" fmla="*/ 264319 h 695325"/>
                <a:gd name="connsiteX4" fmla="*/ 664369 w 733425"/>
                <a:gd name="connsiteY4" fmla="*/ 264319 h 695325"/>
                <a:gd name="connsiteX5" fmla="*/ 664369 w 733425"/>
                <a:gd name="connsiteY5" fmla="*/ 245269 h 695325"/>
                <a:gd name="connsiteX6" fmla="*/ 692944 w 733425"/>
                <a:gd name="connsiteY6" fmla="*/ 245269 h 695325"/>
                <a:gd name="connsiteX7" fmla="*/ 692944 w 733425"/>
                <a:gd name="connsiteY7" fmla="*/ 188119 h 695325"/>
                <a:gd name="connsiteX8" fmla="*/ 664369 w 733425"/>
                <a:gd name="connsiteY8" fmla="*/ 188119 h 695325"/>
                <a:gd name="connsiteX9" fmla="*/ 369094 w 733425"/>
                <a:gd name="connsiteY9" fmla="*/ 7144 h 695325"/>
                <a:gd name="connsiteX10" fmla="*/ 73819 w 733425"/>
                <a:gd name="connsiteY10" fmla="*/ 188119 h 695325"/>
                <a:gd name="connsiteX11" fmla="*/ 45244 w 733425"/>
                <a:gd name="connsiteY11" fmla="*/ 188119 h 695325"/>
                <a:gd name="connsiteX12" fmla="*/ 45244 w 733425"/>
                <a:gd name="connsiteY12" fmla="*/ 245269 h 695325"/>
                <a:gd name="connsiteX13" fmla="*/ 73819 w 733425"/>
                <a:gd name="connsiteY13" fmla="*/ 245269 h 695325"/>
                <a:gd name="connsiteX14" fmla="*/ 73819 w 733425"/>
                <a:gd name="connsiteY14" fmla="*/ 264319 h 695325"/>
                <a:gd name="connsiteX15" fmla="*/ 111919 w 733425"/>
                <a:gd name="connsiteY15" fmla="*/ 264319 h 695325"/>
                <a:gd name="connsiteX16" fmla="*/ 111919 w 733425"/>
                <a:gd name="connsiteY16" fmla="*/ 588169 h 695325"/>
                <a:gd name="connsiteX17" fmla="*/ 73819 w 733425"/>
                <a:gd name="connsiteY17" fmla="*/ 588169 h 695325"/>
                <a:gd name="connsiteX18" fmla="*/ 73819 w 733425"/>
                <a:gd name="connsiteY18" fmla="*/ 607219 h 695325"/>
                <a:gd name="connsiteX19" fmla="*/ 7144 w 733425"/>
                <a:gd name="connsiteY19" fmla="*/ 654844 h 695325"/>
                <a:gd name="connsiteX20" fmla="*/ 7144 w 733425"/>
                <a:gd name="connsiteY20" fmla="*/ 692944 h 695325"/>
                <a:gd name="connsiteX21" fmla="*/ 369094 w 733425"/>
                <a:gd name="connsiteY21" fmla="*/ 692944 h 695325"/>
                <a:gd name="connsiteX22" fmla="*/ 731044 w 733425"/>
                <a:gd name="connsiteY22" fmla="*/ 692944 h 695325"/>
                <a:gd name="connsiteX23" fmla="*/ 731044 w 733425"/>
                <a:gd name="connsiteY23" fmla="*/ 654844 h 695325"/>
                <a:gd name="connsiteX24" fmla="*/ 664369 w 733425"/>
                <a:gd name="connsiteY24" fmla="*/ 607219 h 695325"/>
                <a:gd name="connsiteX25" fmla="*/ 226219 w 733425"/>
                <a:gd name="connsiteY25" fmla="*/ 588169 h 695325"/>
                <a:gd name="connsiteX26" fmla="*/ 169069 w 733425"/>
                <a:gd name="connsiteY26" fmla="*/ 588169 h 695325"/>
                <a:gd name="connsiteX27" fmla="*/ 169069 w 733425"/>
                <a:gd name="connsiteY27" fmla="*/ 264319 h 695325"/>
                <a:gd name="connsiteX28" fmla="*/ 226219 w 733425"/>
                <a:gd name="connsiteY28" fmla="*/ 264319 h 695325"/>
                <a:gd name="connsiteX29" fmla="*/ 226219 w 733425"/>
                <a:gd name="connsiteY29" fmla="*/ 588169 h 695325"/>
                <a:gd name="connsiteX30" fmla="*/ 340519 w 733425"/>
                <a:gd name="connsiteY30" fmla="*/ 588169 h 695325"/>
                <a:gd name="connsiteX31" fmla="*/ 283369 w 733425"/>
                <a:gd name="connsiteY31" fmla="*/ 588169 h 695325"/>
                <a:gd name="connsiteX32" fmla="*/ 283369 w 733425"/>
                <a:gd name="connsiteY32" fmla="*/ 264319 h 695325"/>
                <a:gd name="connsiteX33" fmla="*/ 340519 w 733425"/>
                <a:gd name="connsiteY33" fmla="*/ 264319 h 695325"/>
                <a:gd name="connsiteX34" fmla="*/ 340519 w 733425"/>
                <a:gd name="connsiteY34" fmla="*/ 588169 h 695325"/>
                <a:gd name="connsiteX35" fmla="*/ 359569 w 733425"/>
                <a:gd name="connsiteY35" fmla="*/ 169069 h 695325"/>
                <a:gd name="connsiteX36" fmla="*/ 321469 w 733425"/>
                <a:gd name="connsiteY36" fmla="*/ 130969 h 695325"/>
                <a:gd name="connsiteX37" fmla="*/ 359569 w 733425"/>
                <a:gd name="connsiteY37" fmla="*/ 92869 h 695325"/>
                <a:gd name="connsiteX38" fmla="*/ 397669 w 733425"/>
                <a:gd name="connsiteY38" fmla="*/ 130969 h 695325"/>
                <a:gd name="connsiteX39" fmla="*/ 359569 w 733425"/>
                <a:gd name="connsiteY39" fmla="*/ 169069 h 695325"/>
                <a:gd name="connsiteX40" fmla="*/ 454819 w 733425"/>
                <a:gd name="connsiteY40" fmla="*/ 588169 h 695325"/>
                <a:gd name="connsiteX41" fmla="*/ 397669 w 733425"/>
                <a:gd name="connsiteY41" fmla="*/ 588169 h 695325"/>
                <a:gd name="connsiteX42" fmla="*/ 397669 w 733425"/>
                <a:gd name="connsiteY42" fmla="*/ 264319 h 695325"/>
                <a:gd name="connsiteX43" fmla="*/ 454819 w 733425"/>
                <a:gd name="connsiteY43" fmla="*/ 264319 h 695325"/>
                <a:gd name="connsiteX44" fmla="*/ 454819 w 733425"/>
                <a:gd name="connsiteY44" fmla="*/ 588169 h 695325"/>
                <a:gd name="connsiteX45" fmla="*/ 569119 w 733425"/>
                <a:gd name="connsiteY45" fmla="*/ 588169 h 695325"/>
                <a:gd name="connsiteX46" fmla="*/ 511969 w 733425"/>
                <a:gd name="connsiteY46" fmla="*/ 588169 h 695325"/>
                <a:gd name="connsiteX47" fmla="*/ 511969 w 733425"/>
                <a:gd name="connsiteY47" fmla="*/ 264319 h 695325"/>
                <a:gd name="connsiteX48" fmla="*/ 569119 w 733425"/>
                <a:gd name="connsiteY48" fmla="*/ 264319 h 695325"/>
                <a:gd name="connsiteX49" fmla="*/ 569119 w 733425"/>
                <a:gd name="connsiteY49" fmla="*/ 588169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33425" h="695325">
                  <a:moveTo>
                    <a:pt x="664369" y="607219"/>
                  </a:moveTo>
                  <a:lnTo>
                    <a:pt x="664369" y="588169"/>
                  </a:lnTo>
                  <a:lnTo>
                    <a:pt x="626269" y="588169"/>
                  </a:lnTo>
                  <a:lnTo>
                    <a:pt x="626269" y="264319"/>
                  </a:lnTo>
                  <a:lnTo>
                    <a:pt x="664369" y="264319"/>
                  </a:lnTo>
                  <a:lnTo>
                    <a:pt x="664369" y="245269"/>
                  </a:lnTo>
                  <a:lnTo>
                    <a:pt x="692944" y="245269"/>
                  </a:lnTo>
                  <a:lnTo>
                    <a:pt x="692944" y="188119"/>
                  </a:lnTo>
                  <a:lnTo>
                    <a:pt x="664369" y="188119"/>
                  </a:lnTo>
                  <a:lnTo>
                    <a:pt x="369094" y="7144"/>
                  </a:lnTo>
                  <a:lnTo>
                    <a:pt x="73819" y="188119"/>
                  </a:lnTo>
                  <a:lnTo>
                    <a:pt x="45244" y="188119"/>
                  </a:lnTo>
                  <a:lnTo>
                    <a:pt x="45244" y="245269"/>
                  </a:lnTo>
                  <a:lnTo>
                    <a:pt x="73819" y="245269"/>
                  </a:lnTo>
                  <a:lnTo>
                    <a:pt x="73819" y="264319"/>
                  </a:lnTo>
                  <a:lnTo>
                    <a:pt x="111919" y="264319"/>
                  </a:lnTo>
                  <a:lnTo>
                    <a:pt x="111919" y="588169"/>
                  </a:lnTo>
                  <a:lnTo>
                    <a:pt x="73819" y="588169"/>
                  </a:lnTo>
                  <a:lnTo>
                    <a:pt x="73819" y="607219"/>
                  </a:lnTo>
                  <a:lnTo>
                    <a:pt x="7144" y="654844"/>
                  </a:lnTo>
                  <a:lnTo>
                    <a:pt x="7144" y="692944"/>
                  </a:lnTo>
                  <a:lnTo>
                    <a:pt x="369094" y="692944"/>
                  </a:lnTo>
                  <a:lnTo>
                    <a:pt x="731044" y="692944"/>
                  </a:lnTo>
                  <a:lnTo>
                    <a:pt x="731044" y="654844"/>
                  </a:lnTo>
                  <a:lnTo>
                    <a:pt x="664369" y="607219"/>
                  </a:lnTo>
                  <a:close/>
                  <a:moveTo>
                    <a:pt x="226219" y="588169"/>
                  </a:moveTo>
                  <a:lnTo>
                    <a:pt x="169069" y="588169"/>
                  </a:lnTo>
                  <a:lnTo>
                    <a:pt x="169069" y="264319"/>
                  </a:lnTo>
                  <a:lnTo>
                    <a:pt x="226219" y="264319"/>
                  </a:lnTo>
                  <a:lnTo>
                    <a:pt x="226219" y="588169"/>
                  </a:lnTo>
                  <a:close/>
                  <a:moveTo>
                    <a:pt x="340519" y="588169"/>
                  </a:moveTo>
                  <a:lnTo>
                    <a:pt x="283369" y="588169"/>
                  </a:lnTo>
                  <a:lnTo>
                    <a:pt x="283369" y="264319"/>
                  </a:lnTo>
                  <a:lnTo>
                    <a:pt x="340519" y="264319"/>
                  </a:lnTo>
                  <a:lnTo>
                    <a:pt x="340519" y="588169"/>
                  </a:lnTo>
                  <a:close/>
                  <a:moveTo>
                    <a:pt x="359569" y="169069"/>
                  </a:moveTo>
                  <a:cubicBezTo>
                    <a:pt x="338614" y="169069"/>
                    <a:pt x="321469" y="151924"/>
                    <a:pt x="321469" y="130969"/>
                  </a:cubicBezTo>
                  <a:cubicBezTo>
                    <a:pt x="321469" y="110014"/>
                    <a:pt x="338614" y="92869"/>
                    <a:pt x="359569" y="92869"/>
                  </a:cubicBezTo>
                  <a:cubicBezTo>
                    <a:pt x="380524" y="92869"/>
                    <a:pt x="397669" y="110014"/>
                    <a:pt x="397669" y="130969"/>
                  </a:cubicBezTo>
                  <a:cubicBezTo>
                    <a:pt x="397669" y="151924"/>
                    <a:pt x="380524" y="169069"/>
                    <a:pt x="359569" y="169069"/>
                  </a:cubicBezTo>
                  <a:close/>
                  <a:moveTo>
                    <a:pt x="454819" y="588169"/>
                  </a:moveTo>
                  <a:lnTo>
                    <a:pt x="397669" y="588169"/>
                  </a:lnTo>
                  <a:lnTo>
                    <a:pt x="397669" y="264319"/>
                  </a:lnTo>
                  <a:lnTo>
                    <a:pt x="454819" y="264319"/>
                  </a:lnTo>
                  <a:lnTo>
                    <a:pt x="454819" y="588169"/>
                  </a:lnTo>
                  <a:close/>
                  <a:moveTo>
                    <a:pt x="569119" y="588169"/>
                  </a:moveTo>
                  <a:lnTo>
                    <a:pt x="511969" y="588169"/>
                  </a:lnTo>
                  <a:lnTo>
                    <a:pt x="511969" y="264319"/>
                  </a:lnTo>
                  <a:lnTo>
                    <a:pt x="569119" y="264319"/>
                  </a:lnTo>
                  <a:lnTo>
                    <a:pt x="569119" y="58816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998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A916AE-1B64-4571-9D9E-B2398F489B34}"/>
              </a:ext>
            </a:extLst>
          </p:cNvPr>
          <p:cNvGrpSpPr/>
          <p:nvPr/>
        </p:nvGrpSpPr>
        <p:grpSpPr>
          <a:xfrm>
            <a:off x="1343729" y="1217666"/>
            <a:ext cx="3505253" cy="5859252"/>
            <a:chOff x="951114" y="0"/>
            <a:chExt cx="3717130" cy="6213418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88B8383B-A650-464E-B934-B8D5ABE9FD6D}"/>
                </a:ext>
              </a:extLst>
            </p:cNvPr>
            <p:cNvSpPr/>
            <p:nvPr/>
          </p:nvSpPr>
          <p:spPr>
            <a:xfrm>
              <a:off x="954088" y="0"/>
              <a:ext cx="3714156" cy="62134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78" tIns="60989" rIns="121978" bIns="60989" rtlCol="0" anchor="ctr"/>
            <a:lstStyle/>
            <a:p>
              <a:pPr defTabSz="2929236"/>
              <a:endParaRPr lang="ko-KR" altLang="en-US" sz="4149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8F69E86-24E7-43FA-B652-4E109516A337}"/>
                </a:ext>
              </a:extLst>
            </p:cNvPr>
            <p:cNvSpPr/>
            <p:nvPr/>
          </p:nvSpPr>
          <p:spPr>
            <a:xfrm>
              <a:off x="951114" y="0"/>
              <a:ext cx="3714156" cy="62134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78" tIns="60989" rIns="121978" bIns="60989" rtlCol="0" anchor="ctr"/>
            <a:lstStyle/>
            <a:p>
              <a:pPr defTabSz="2929236"/>
              <a:endParaRPr lang="ko-KR" altLang="en-US" sz="4149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99B7C3D8-D826-4992-946B-99F1AA54E2B2}"/>
                </a:ext>
              </a:extLst>
            </p:cNvPr>
            <p:cNvSpPr/>
            <p:nvPr/>
          </p:nvSpPr>
          <p:spPr>
            <a:xfrm>
              <a:off x="1566711" y="3762302"/>
              <a:ext cx="2844084" cy="2451116"/>
            </a:xfrm>
            <a:custGeom>
              <a:avLst/>
              <a:gdLst>
                <a:gd name="connsiteX0" fmla="*/ 1422042 w 2844084"/>
                <a:gd name="connsiteY0" fmla="*/ 816394 h 2451116"/>
                <a:gd name="connsiteX1" fmla="*/ 816393 w 2844084"/>
                <a:gd name="connsiteY1" fmla="*/ 1422043 h 2451116"/>
                <a:gd name="connsiteX2" fmla="*/ 1422042 w 2844084"/>
                <a:gd name="connsiteY2" fmla="*/ 2027692 h 2451116"/>
                <a:gd name="connsiteX3" fmla="*/ 2027691 w 2844084"/>
                <a:gd name="connsiteY3" fmla="*/ 1422043 h 2451116"/>
                <a:gd name="connsiteX4" fmla="*/ 1422042 w 2844084"/>
                <a:gd name="connsiteY4" fmla="*/ 816394 h 2451116"/>
                <a:gd name="connsiteX5" fmla="*/ 1422043 w 2844084"/>
                <a:gd name="connsiteY5" fmla="*/ 530149 h 2451116"/>
                <a:gd name="connsiteX6" fmla="*/ 2313937 w 2844084"/>
                <a:gd name="connsiteY6" fmla="*/ 1422043 h 2451116"/>
                <a:gd name="connsiteX7" fmla="*/ 1422043 w 2844084"/>
                <a:gd name="connsiteY7" fmla="*/ 2313937 h 2451116"/>
                <a:gd name="connsiteX8" fmla="*/ 530149 w 2844084"/>
                <a:gd name="connsiteY8" fmla="*/ 1422043 h 2451116"/>
                <a:gd name="connsiteX9" fmla="*/ 1422043 w 2844084"/>
                <a:gd name="connsiteY9" fmla="*/ 530149 h 2451116"/>
                <a:gd name="connsiteX10" fmla="*/ 1422042 w 2844084"/>
                <a:gd name="connsiteY10" fmla="*/ 456390 h 2451116"/>
                <a:gd name="connsiteX11" fmla="*/ 456390 w 2844084"/>
                <a:gd name="connsiteY11" fmla="*/ 1422042 h 2451116"/>
                <a:gd name="connsiteX12" fmla="*/ 1422042 w 2844084"/>
                <a:gd name="connsiteY12" fmla="*/ 2387694 h 2451116"/>
                <a:gd name="connsiteX13" fmla="*/ 2387694 w 2844084"/>
                <a:gd name="connsiteY13" fmla="*/ 1422042 h 2451116"/>
                <a:gd name="connsiteX14" fmla="*/ 1422042 w 2844084"/>
                <a:gd name="connsiteY14" fmla="*/ 456390 h 2451116"/>
                <a:gd name="connsiteX15" fmla="*/ 1422042 w 2844084"/>
                <a:gd name="connsiteY15" fmla="*/ 0 h 2451116"/>
                <a:gd name="connsiteX16" fmla="*/ 2844084 w 2844084"/>
                <a:gd name="connsiteY16" fmla="*/ 1422042 h 2451116"/>
                <a:gd name="connsiteX17" fmla="*/ 2427578 w 2844084"/>
                <a:gd name="connsiteY17" fmla="*/ 2427578 h 2451116"/>
                <a:gd name="connsiteX18" fmla="*/ 2401679 w 2844084"/>
                <a:gd name="connsiteY18" fmla="*/ 2451116 h 2451116"/>
                <a:gd name="connsiteX19" fmla="*/ 442406 w 2844084"/>
                <a:gd name="connsiteY19" fmla="*/ 2451116 h 2451116"/>
                <a:gd name="connsiteX20" fmla="*/ 416507 w 2844084"/>
                <a:gd name="connsiteY20" fmla="*/ 2427578 h 2451116"/>
                <a:gd name="connsiteX21" fmla="*/ 0 w 2844084"/>
                <a:gd name="connsiteY21" fmla="*/ 1422042 h 2451116"/>
                <a:gd name="connsiteX22" fmla="*/ 1422042 w 2844084"/>
                <a:gd name="connsiteY22" fmla="*/ 0 h 24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44084" h="2451116">
                  <a:moveTo>
                    <a:pt x="1422042" y="816394"/>
                  </a:moveTo>
                  <a:cubicBezTo>
                    <a:pt x="1087551" y="816394"/>
                    <a:pt x="816393" y="1087552"/>
                    <a:pt x="816393" y="1422043"/>
                  </a:cubicBezTo>
                  <a:cubicBezTo>
                    <a:pt x="816393" y="1756534"/>
                    <a:pt x="1087551" y="2027692"/>
                    <a:pt x="1422042" y="2027692"/>
                  </a:cubicBezTo>
                  <a:cubicBezTo>
                    <a:pt x="1756533" y="2027692"/>
                    <a:pt x="2027691" y="1756534"/>
                    <a:pt x="2027691" y="1422043"/>
                  </a:cubicBezTo>
                  <a:cubicBezTo>
                    <a:pt x="2027691" y="1087552"/>
                    <a:pt x="1756533" y="816394"/>
                    <a:pt x="1422042" y="816394"/>
                  </a:cubicBezTo>
                  <a:close/>
                  <a:moveTo>
                    <a:pt x="1422043" y="530149"/>
                  </a:moveTo>
                  <a:cubicBezTo>
                    <a:pt x="1914622" y="530149"/>
                    <a:pt x="2313937" y="929464"/>
                    <a:pt x="2313937" y="1422043"/>
                  </a:cubicBezTo>
                  <a:cubicBezTo>
                    <a:pt x="2313937" y="1914622"/>
                    <a:pt x="1914622" y="2313937"/>
                    <a:pt x="1422043" y="2313937"/>
                  </a:cubicBezTo>
                  <a:cubicBezTo>
                    <a:pt x="929464" y="2313937"/>
                    <a:pt x="530149" y="1914622"/>
                    <a:pt x="530149" y="1422043"/>
                  </a:cubicBezTo>
                  <a:cubicBezTo>
                    <a:pt x="530149" y="929464"/>
                    <a:pt x="929464" y="530149"/>
                    <a:pt x="1422043" y="530149"/>
                  </a:cubicBezTo>
                  <a:close/>
                  <a:moveTo>
                    <a:pt x="1422042" y="456390"/>
                  </a:moveTo>
                  <a:cubicBezTo>
                    <a:pt x="888727" y="456390"/>
                    <a:pt x="456390" y="888727"/>
                    <a:pt x="456390" y="1422042"/>
                  </a:cubicBezTo>
                  <a:cubicBezTo>
                    <a:pt x="456390" y="1955357"/>
                    <a:pt x="888727" y="2387694"/>
                    <a:pt x="1422042" y="2387694"/>
                  </a:cubicBezTo>
                  <a:cubicBezTo>
                    <a:pt x="1955357" y="2387694"/>
                    <a:pt x="2387694" y="1955357"/>
                    <a:pt x="2387694" y="1422042"/>
                  </a:cubicBezTo>
                  <a:cubicBezTo>
                    <a:pt x="2387694" y="888727"/>
                    <a:pt x="1955357" y="456390"/>
                    <a:pt x="1422042" y="456390"/>
                  </a:cubicBezTo>
                  <a:close/>
                  <a:moveTo>
                    <a:pt x="1422042" y="0"/>
                  </a:moveTo>
                  <a:cubicBezTo>
                    <a:pt x="2207414" y="0"/>
                    <a:pt x="2844084" y="636670"/>
                    <a:pt x="2844084" y="1422042"/>
                  </a:cubicBezTo>
                  <a:cubicBezTo>
                    <a:pt x="2844084" y="1814728"/>
                    <a:pt x="2684917" y="2170239"/>
                    <a:pt x="2427578" y="2427578"/>
                  </a:cubicBezTo>
                  <a:lnTo>
                    <a:pt x="2401679" y="2451116"/>
                  </a:lnTo>
                  <a:lnTo>
                    <a:pt x="442406" y="2451116"/>
                  </a:lnTo>
                  <a:lnTo>
                    <a:pt x="416507" y="2427578"/>
                  </a:lnTo>
                  <a:cubicBezTo>
                    <a:pt x="159168" y="2170239"/>
                    <a:pt x="0" y="1814728"/>
                    <a:pt x="0" y="1422042"/>
                  </a:cubicBezTo>
                  <a:cubicBezTo>
                    <a:pt x="0" y="636670"/>
                    <a:pt x="636670" y="0"/>
                    <a:pt x="1422042" y="0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998">
                <a:solidFill>
                  <a:schemeClr val="tx1"/>
                </a:solidFill>
              </a:endParaRPr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2AFBE21A-AE1F-4116-9968-6C4DD7DB3150}"/>
                </a:ext>
              </a:extLst>
            </p:cNvPr>
            <p:cNvSpPr/>
            <p:nvPr/>
          </p:nvSpPr>
          <p:spPr>
            <a:xfrm>
              <a:off x="951116" y="376771"/>
              <a:ext cx="1431943" cy="1993200"/>
            </a:xfrm>
            <a:custGeom>
              <a:avLst/>
              <a:gdLst>
                <a:gd name="connsiteX0" fmla="*/ 435344 w 1431943"/>
                <a:gd name="connsiteY0" fmla="*/ 572148 h 1993200"/>
                <a:gd name="connsiteX1" fmla="*/ 10891 w 1431943"/>
                <a:gd name="connsiteY1" fmla="*/ 996601 h 1993200"/>
                <a:gd name="connsiteX2" fmla="*/ 435344 w 1431943"/>
                <a:gd name="connsiteY2" fmla="*/ 1421054 h 1993200"/>
                <a:gd name="connsiteX3" fmla="*/ 859797 w 1431943"/>
                <a:gd name="connsiteY3" fmla="*/ 996601 h 1993200"/>
                <a:gd name="connsiteX4" fmla="*/ 435344 w 1431943"/>
                <a:gd name="connsiteY4" fmla="*/ 572148 h 1993200"/>
                <a:gd name="connsiteX5" fmla="*/ 435344 w 1431943"/>
                <a:gd name="connsiteY5" fmla="*/ 371541 h 1993200"/>
                <a:gd name="connsiteX6" fmla="*/ 1060404 w 1431943"/>
                <a:gd name="connsiteY6" fmla="*/ 996601 h 1993200"/>
                <a:gd name="connsiteX7" fmla="*/ 435344 w 1431943"/>
                <a:gd name="connsiteY7" fmla="*/ 1621661 h 1993200"/>
                <a:gd name="connsiteX8" fmla="*/ 85867 w 1431943"/>
                <a:gd name="connsiteY8" fmla="*/ 1514911 h 1993200"/>
                <a:gd name="connsiteX9" fmla="*/ 0 w 1431943"/>
                <a:gd name="connsiteY9" fmla="*/ 1444064 h 1993200"/>
                <a:gd name="connsiteX10" fmla="*/ 0 w 1431943"/>
                <a:gd name="connsiteY10" fmla="*/ 549138 h 1993200"/>
                <a:gd name="connsiteX11" fmla="*/ 85867 w 1431943"/>
                <a:gd name="connsiteY11" fmla="*/ 478292 h 1993200"/>
                <a:gd name="connsiteX12" fmla="*/ 435344 w 1431943"/>
                <a:gd name="connsiteY12" fmla="*/ 371541 h 1993200"/>
                <a:gd name="connsiteX13" fmla="*/ 435343 w 1431943"/>
                <a:gd name="connsiteY13" fmla="*/ 0 h 1993200"/>
                <a:gd name="connsiteX14" fmla="*/ 1431943 w 1431943"/>
                <a:gd name="connsiteY14" fmla="*/ 996600 h 1993200"/>
                <a:gd name="connsiteX15" fmla="*/ 435343 w 1431943"/>
                <a:gd name="connsiteY15" fmla="*/ 1993200 h 1993200"/>
                <a:gd name="connsiteX16" fmla="*/ 47421 w 1431943"/>
                <a:gd name="connsiteY16" fmla="*/ 1914882 h 1993200"/>
                <a:gd name="connsiteX17" fmla="*/ 0 w 1431943"/>
                <a:gd name="connsiteY17" fmla="*/ 1889143 h 1993200"/>
                <a:gd name="connsiteX18" fmla="*/ 0 w 1431943"/>
                <a:gd name="connsiteY18" fmla="*/ 1510772 h 1993200"/>
                <a:gd name="connsiteX19" fmla="*/ 56965 w 1431943"/>
                <a:gd name="connsiteY19" fmla="*/ 1557773 h 1993200"/>
                <a:gd name="connsiteX20" fmla="*/ 435343 w 1431943"/>
                <a:gd name="connsiteY20" fmla="*/ 1673351 h 1993200"/>
                <a:gd name="connsiteX21" fmla="*/ 1112094 w 1431943"/>
                <a:gd name="connsiteY21" fmla="*/ 996600 h 1993200"/>
                <a:gd name="connsiteX22" fmla="*/ 435343 w 1431943"/>
                <a:gd name="connsiteY22" fmla="*/ 319849 h 1993200"/>
                <a:gd name="connsiteX23" fmla="*/ 56965 w 1431943"/>
                <a:gd name="connsiteY23" fmla="*/ 435428 h 1993200"/>
                <a:gd name="connsiteX24" fmla="*/ 0 w 1431943"/>
                <a:gd name="connsiteY24" fmla="*/ 482428 h 1993200"/>
                <a:gd name="connsiteX25" fmla="*/ 0 w 1431943"/>
                <a:gd name="connsiteY25" fmla="*/ 104057 h 1993200"/>
                <a:gd name="connsiteX26" fmla="*/ 47421 w 1431943"/>
                <a:gd name="connsiteY26" fmla="*/ 78318 h 1993200"/>
                <a:gd name="connsiteX27" fmla="*/ 435343 w 1431943"/>
                <a:gd name="connsiteY27" fmla="*/ 0 h 199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31943" h="1993200">
                  <a:moveTo>
                    <a:pt x="435344" y="572148"/>
                  </a:moveTo>
                  <a:cubicBezTo>
                    <a:pt x="200925" y="572148"/>
                    <a:pt x="10891" y="762182"/>
                    <a:pt x="10891" y="996601"/>
                  </a:cubicBezTo>
                  <a:cubicBezTo>
                    <a:pt x="10891" y="1231020"/>
                    <a:pt x="200925" y="1421054"/>
                    <a:pt x="435344" y="1421054"/>
                  </a:cubicBezTo>
                  <a:cubicBezTo>
                    <a:pt x="669763" y="1421054"/>
                    <a:pt x="859797" y="1231020"/>
                    <a:pt x="859797" y="996601"/>
                  </a:cubicBezTo>
                  <a:cubicBezTo>
                    <a:pt x="859797" y="762182"/>
                    <a:pt x="669763" y="572148"/>
                    <a:pt x="435344" y="572148"/>
                  </a:cubicBezTo>
                  <a:close/>
                  <a:moveTo>
                    <a:pt x="435344" y="371541"/>
                  </a:moveTo>
                  <a:cubicBezTo>
                    <a:pt x="780555" y="371541"/>
                    <a:pt x="1060404" y="651390"/>
                    <a:pt x="1060404" y="996601"/>
                  </a:cubicBezTo>
                  <a:cubicBezTo>
                    <a:pt x="1060404" y="1341812"/>
                    <a:pt x="780555" y="1621661"/>
                    <a:pt x="435344" y="1621661"/>
                  </a:cubicBezTo>
                  <a:cubicBezTo>
                    <a:pt x="305890" y="1621661"/>
                    <a:pt x="185627" y="1582307"/>
                    <a:pt x="85867" y="1514911"/>
                  </a:cubicBezTo>
                  <a:lnTo>
                    <a:pt x="0" y="1444064"/>
                  </a:lnTo>
                  <a:lnTo>
                    <a:pt x="0" y="549138"/>
                  </a:lnTo>
                  <a:lnTo>
                    <a:pt x="85867" y="478292"/>
                  </a:lnTo>
                  <a:cubicBezTo>
                    <a:pt x="185627" y="410895"/>
                    <a:pt x="305890" y="371541"/>
                    <a:pt x="435344" y="371541"/>
                  </a:cubicBezTo>
                  <a:close/>
                  <a:moveTo>
                    <a:pt x="435343" y="0"/>
                  </a:moveTo>
                  <a:cubicBezTo>
                    <a:pt x="985750" y="0"/>
                    <a:pt x="1431943" y="446193"/>
                    <a:pt x="1431943" y="996600"/>
                  </a:cubicBezTo>
                  <a:cubicBezTo>
                    <a:pt x="1431943" y="1547007"/>
                    <a:pt x="985750" y="1993200"/>
                    <a:pt x="435343" y="1993200"/>
                  </a:cubicBezTo>
                  <a:cubicBezTo>
                    <a:pt x="297741" y="1993200"/>
                    <a:pt x="166653" y="1965313"/>
                    <a:pt x="47421" y="1914882"/>
                  </a:cubicBezTo>
                  <a:lnTo>
                    <a:pt x="0" y="1889143"/>
                  </a:lnTo>
                  <a:lnTo>
                    <a:pt x="0" y="1510772"/>
                  </a:lnTo>
                  <a:lnTo>
                    <a:pt x="56965" y="1557773"/>
                  </a:lnTo>
                  <a:cubicBezTo>
                    <a:pt x="164975" y="1630743"/>
                    <a:pt x="295183" y="1673351"/>
                    <a:pt x="435343" y="1673351"/>
                  </a:cubicBezTo>
                  <a:cubicBezTo>
                    <a:pt x="809102" y="1673351"/>
                    <a:pt x="1112094" y="1370359"/>
                    <a:pt x="1112094" y="996600"/>
                  </a:cubicBezTo>
                  <a:cubicBezTo>
                    <a:pt x="1112094" y="622841"/>
                    <a:pt x="809102" y="319849"/>
                    <a:pt x="435343" y="319849"/>
                  </a:cubicBezTo>
                  <a:cubicBezTo>
                    <a:pt x="295183" y="319849"/>
                    <a:pt x="164975" y="362457"/>
                    <a:pt x="56965" y="435428"/>
                  </a:cubicBezTo>
                  <a:lnTo>
                    <a:pt x="0" y="482428"/>
                  </a:lnTo>
                  <a:lnTo>
                    <a:pt x="0" y="104057"/>
                  </a:lnTo>
                  <a:lnTo>
                    <a:pt x="47421" y="78318"/>
                  </a:lnTo>
                  <a:cubicBezTo>
                    <a:pt x="166653" y="27887"/>
                    <a:pt x="297741" y="0"/>
                    <a:pt x="435343" y="0"/>
                  </a:cubicBez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998">
                <a:solidFill>
                  <a:schemeClr val="tx1"/>
                </a:solidFill>
              </a:endParaRPr>
            </a:p>
          </p:txBody>
        </p: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89BE772F-41CD-45AC-AF74-F1C11EA08ACE}"/>
                </a:ext>
              </a:extLst>
            </p:cNvPr>
            <p:cNvGrpSpPr/>
            <p:nvPr/>
          </p:nvGrpSpPr>
          <p:grpSpPr>
            <a:xfrm>
              <a:off x="2988753" y="2298055"/>
              <a:ext cx="1060837" cy="1060837"/>
              <a:chOff x="1566711" y="3762302"/>
              <a:chExt cx="2844084" cy="2844084"/>
            </a:xfrm>
            <a:solidFill>
              <a:schemeClr val="bg1">
                <a:alpha val="14000"/>
              </a:schemeClr>
            </a:solidFill>
          </p:grpSpPr>
          <p:sp>
            <p:nvSpPr>
              <p:cNvPr id="280" name="원형: 비어 있음 279">
                <a:extLst>
                  <a:ext uri="{FF2B5EF4-FFF2-40B4-BE49-F238E27FC236}">
                    <a16:creationId xmlns:a16="http://schemas.microsoft.com/office/drawing/2014/main" id="{1ADC0291-73F8-45E8-A9B7-5C639AB69C6B}"/>
                  </a:ext>
                </a:extLst>
              </p:cNvPr>
              <p:cNvSpPr/>
              <p:nvPr/>
            </p:nvSpPr>
            <p:spPr>
              <a:xfrm>
                <a:off x="1566711" y="3762302"/>
                <a:ext cx="2844084" cy="2844084"/>
              </a:xfrm>
              <a:prstGeom prst="donut">
                <a:avLst>
                  <a:gd name="adj" fmla="val 160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998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원형: 비어 있음 280">
                <a:extLst>
                  <a:ext uri="{FF2B5EF4-FFF2-40B4-BE49-F238E27FC236}">
                    <a16:creationId xmlns:a16="http://schemas.microsoft.com/office/drawing/2014/main" id="{125BD67F-93F7-47E2-8337-CF20C918CFF0}"/>
                  </a:ext>
                </a:extLst>
              </p:cNvPr>
              <p:cNvSpPr/>
              <p:nvPr/>
            </p:nvSpPr>
            <p:spPr>
              <a:xfrm>
                <a:off x="2096860" y="4292451"/>
                <a:ext cx="1783787" cy="1783787"/>
              </a:xfrm>
              <a:prstGeom prst="donut">
                <a:avLst>
                  <a:gd name="adj" fmla="val 160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998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9DEC7156-09C7-4BE1-8002-99C700D8CF9D}"/>
                </a:ext>
              </a:extLst>
            </p:cNvPr>
            <p:cNvGrpSpPr/>
            <p:nvPr/>
          </p:nvGrpSpPr>
          <p:grpSpPr>
            <a:xfrm>
              <a:off x="2679929" y="353575"/>
              <a:ext cx="1060837" cy="1060837"/>
              <a:chOff x="1566711" y="3762302"/>
              <a:chExt cx="2844084" cy="2844084"/>
            </a:xfrm>
            <a:solidFill>
              <a:schemeClr val="bg1">
                <a:alpha val="14000"/>
              </a:schemeClr>
            </a:solidFill>
          </p:grpSpPr>
          <p:sp>
            <p:nvSpPr>
              <p:cNvPr id="283" name="원형: 비어 있음 282">
                <a:extLst>
                  <a:ext uri="{FF2B5EF4-FFF2-40B4-BE49-F238E27FC236}">
                    <a16:creationId xmlns:a16="http://schemas.microsoft.com/office/drawing/2014/main" id="{256C7C21-8D92-4B83-8CE6-EAA7536A659B}"/>
                  </a:ext>
                </a:extLst>
              </p:cNvPr>
              <p:cNvSpPr/>
              <p:nvPr/>
            </p:nvSpPr>
            <p:spPr>
              <a:xfrm>
                <a:off x="1566711" y="3762302"/>
                <a:ext cx="2844084" cy="2844084"/>
              </a:xfrm>
              <a:prstGeom prst="donut">
                <a:avLst>
                  <a:gd name="adj" fmla="val 160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998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원형: 비어 있음 283">
                <a:extLst>
                  <a:ext uri="{FF2B5EF4-FFF2-40B4-BE49-F238E27FC236}">
                    <a16:creationId xmlns:a16="http://schemas.microsoft.com/office/drawing/2014/main" id="{EACE19AE-44B7-4066-AA70-13DD3C524356}"/>
                  </a:ext>
                </a:extLst>
              </p:cNvPr>
              <p:cNvSpPr/>
              <p:nvPr/>
            </p:nvSpPr>
            <p:spPr>
              <a:xfrm>
                <a:off x="2096860" y="4292451"/>
                <a:ext cx="1783787" cy="1783787"/>
              </a:xfrm>
              <a:prstGeom prst="donut">
                <a:avLst>
                  <a:gd name="adj" fmla="val 160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998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C92F89-16C4-B8C8-786D-42A59DD2A489}"/>
              </a:ext>
            </a:extLst>
          </p:cNvPr>
          <p:cNvSpPr txBox="1"/>
          <p:nvPr/>
        </p:nvSpPr>
        <p:spPr>
          <a:xfrm>
            <a:off x="5097157" y="2917466"/>
            <a:ext cx="19463017" cy="127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60" dirty="0">
                <a:latin typeface="나눔고딕" pitchFamily="2" charset="-127"/>
                <a:ea typeface="나눔고딕" pitchFamily="2" charset="-127"/>
              </a:rPr>
              <a:t>웹 기반 다국어 </a:t>
            </a:r>
            <a:r>
              <a:rPr lang="en-US" altLang="ko-KR" sz="7660" dirty="0">
                <a:latin typeface="나눔고딕" pitchFamily="2" charset="-127"/>
                <a:ea typeface="나눔고딕" pitchFamily="2" charset="-127"/>
              </a:rPr>
              <a:t>Text-to-Sound </a:t>
            </a:r>
            <a:r>
              <a:rPr lang="ko-KR" altLang="en-US" sz="7660" dirty="0">
                <a:latin typeface="나눔고딕" pitchFamily="2" charset="-127"/>
                <a:ea typeface="나눔고딕" pitchFamily="2" charset="-127"/>
              </a:rPr>
              <a:t>생성 서비스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195AD-AEFD-042C-23B3-D9415A74FE5F}"/>
              </a:ext>
            </a:extLst>
          </p:cNvPr>
          <p:cNvSpPr txBox="1"/>
          <p:nvPr/>
        </p:nvSpPr>
        <p:spPr>
          <a:xfrm>
            <a:off x="1316163" y="9122849"/>
            <a:ext cx="1299444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 dirty="0"/>
              <a:t>폴리 사운드란 게임이나 영화 내의 이벤트로 인해 발생하는 음향 효과를 의미하며</a:t>
            </a:r>
            <a:r>
              <a:rPr lang="en-US" altLang="ko-KR" sz="3000" dirty="0"/>
              <a:t>, </a:t>
            </a:r>
            <a:r>
              <a:rPr lang="ko-KR" altLang="en-US" sz="3000" dirty="0"/>
              <a:t>이는 폴리 아티스트라는 전문가에 의해 제작되어 사용된다</a:t>
            </a:r>
            <a:r>
              <a:rPr lang="en-US" altLang="ko-KR" sz="3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 dirty="0"/>
              <a:t>그러나 국내에는 폴리 아티스트를 전문적으로 교육 및 양성 하는 기관이나 자격증이 따로 존재하지 않으며</a:t>
            </a:r>
            <a:r>
              <a:rPr lang="en-US" altLang="ko-KR" sz="3000" dirty="0"/>
              <a:t>, </a:t>
            </a:r>
            <a:r>
              <a:rPr lang="ko-KR" altLang="en-US" sz="3000" dirty="0"/>
              <a:t>국내에서 활동하고 있는 폴리 아티스트 또한 약 </a:t>
            </a:r>
            <a:r>
              <a:rPr lang="en-US" altLang="ko-KR" sz="3000" dirty="0"/>
              <a:t>10</a:t>
            </a:r>
            <a:r>
              <a:rPr lang="ko-KR" altLang="en-US" sz="3000" dirty="0"/>
              <a:t>명으로 매우 적다</a:t>
            </a:r>
            <a:r>
              <a:rPr lang="en-US" altLang="ko-KR" sz="3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 dirty="0"/>
              <a:t>최근 </a:t>
            </a:r>
            <a:r>
              <a:rPr lang="ko-KR" altLang="en-US" sz="3000" dirty="0" err="1"/>
              <a:t>딥러닝을</a:t>
            </a:r>
            <a:r>
              <a:rPr lang="ko-KR" altLang="en-US" sz="3000" dirty="0"/>
              <a:t> 활용한 사운드 생성 기술의 발전에 따라</a:t>
            </a:r>
            <a:r>
              <a:rPr lang="en-US" altLang="ko-KR" sz="3000" dirty="0"/>
              <a:t>, </a:t>
            </a:r>
            <a:r>
              <a:rPr lang="ko-KR" altLang="en-US" sz="3000" dirty="0"/>
              <a:t>높은 품질의 자연스러운 폴리 사운드이 가능해지며</a:t>
            </a:r>
            <a:r>
              <a:rPr lang="en-US" altLang="ko-KR" sz="3000" dirty="0"/>
              <a:t>, </a:t>
            </a:r>
            <a:r>
              <a:rPr lang="ko-KR" altLang="en-US" sz="3000" dirty="0"/>
              <a:t>관련 연구 또한 많아지고 있지만</a:t>
            </a:r>
            <a:r>
              <a:rPr lang="en-US" altLang="ko-KR" sz="3000" dirty="0"/>
              <a:t>, </a:t>
            </a:r>
            <a:r>
              <a:rPr lang="ko-KR" altLang="en-US" sz="3000" dirty="0"/>
              <a:t>이러한 사운드 생성 기술은 인공지능에 관한 전문적인 지식이나 경험이 없이는 활용하는 것이 매우 어렵다</a:t>
            </a:r>
            <a:r>
              <a:rPr lang="en-US" altLang="ko-KR" sz="3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 dirty="0"/>
              <a:t>따라서 본 프로젝트에서는 사용자 인터페이스와 사운드 생성 기술을 결합하여 다양한 사람들이 쉽게 사용할 수 있는 사운드 생성 서비스를 제안한다</a:t>
            </a:r>
            <a:r>
              <a:rPr lang="en-US" altLang="ko-KR" sz="30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94BBC2-6B29-69C0-FFF4-52E1E830433A}"/>
              </a:ext>
            </a:extLst>
          </p:cNvPr>
          <p:cNvSpPr/>
          <p:nvPr/>
        </p:nvSpPr>
        <p:spPr>
          <a:xfrm>
            <a:off x="1338341" y="17596158"/>
            <a:ext cx="13002635" cy="695548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/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사용자 인터페이스 구현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FAF64-A740-C0E6-20A4-FC1836E6A0CD}"/>
              </a:ext>
            </a:extLst>
          </p:cNvPr>
          <p:cNvSpPr txBox="1"/>
          <p:nvPr/>
        </p:nvSpPr>
        <p:spPr>
          <a:xfrm>
            <a:off x="1316163" y="18639200"/>
            <a:ext cx="12994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 dirty="0" err="1"/>
              <a:t>채팅식</a:t>
            </a:r>
            <a:r>
              <a:rPr lang="ko-KR" altLang="en-US" sz="3000" dirty="0"/>
              <a:t> 인터페이스로 구성되어 사용자가 입력한 데이터에 대해 오디오 데이터를 생성하여 전송한 텍스트마다 오디오 플레이어가 </a:t>
            </a:r>
            <a:r>
              <a:rPr lang="ko-KR" altLang="en-US" sz="3000"/>
              <a:t>제공된다</a:t>
            </a:r>
            <a:r>
              <a:rPr lang="en-US" altLang="ko-KR" sz="300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한눈에 이해하기 쉬운 디자인을 구성하여 오디오 생성 서비스의 접근성을 낮출 수 있다</a:t>
            </a:r>
            <a:r>
              <a:rPr lang="en-US" altLang="ko-KR" sz="300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오디오 플레이어를 통해 재생속도 조절이 가능하며</a:t>
            </a:r>
            <a:r>
              <a:rPr lang="en-US" altLang="ko-KR" sz="3000"/>
              <a:t>,</a:t>
            </a:r>
            <a:r>
              <a:rPr lang="ko-KR" altLang="en-US" sz="3000"/>
              <a:t> 이용자의 컴퓨터로 다운로드가 가능하다</a:t>
            </a:r>
            <a:r>
              <a:rPr lang="en-US" altLang="ko-KR" sz="300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CCC0C-A27C-535B-6FB5-53D945903670}"/>
              </a:ext>
            </a:extLst>
          </p:cNvPr>
          <p:cNvSpPr/>
          <p:nvPr/>
        </p:nvSpPr>
        <p:spPr>
          <a:xfrm>
            <a:off x="1338340" y="28619865"/>
            <a:ext cx="13002635" cy="695548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Text-to-Sound 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기술의 구현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DAAA-0E05-4A06-E91E-35D5AEBA2197}"/>
              </a:ext>
            </a:extLst>
          </p:cNvPr>
          <p:cNvSpPr/>
          <p:nvPr/>
        </p:nvSpPr>
        <p:spPr>
          <a:xfrm>
            <a:off x="15880719" y="7889173"/>
            <a:ext cx="13002635" cy="9755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/>
            <a:r>
              <a:rPr lang="ko-KR" altLang="en-US" sz="505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 기반 다국어 </a:t>
            </a:r>
            <a:r>
              <a:rPr lang="en-US" altLang="ko-KR" sz="505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Text-to-Sound </a:t>
            </a:r>
            <a:r>
              <a:rPr lang="ko-KR" altLang="en-US" sz="505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서비스 구현</a:t>
            </a:r>
            <a:endParaRPr lang="en-US" altLang="ko-KR" sz="5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228B7F-7243-D26C-3966-29E570C4C1C8}"/>
              </a:ext>
            </a:extLst>
          </p:cNvPr>
          <p:cNvSpPr txBox="1"/>
          <p:nvPr/>
        </p:nvSpPr>
        <p:spPr>
          <a:xfrm>
            <a:off x="1316163" y="29665702"/>
            <a:ext cx="129944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000" dirty="0"/>
              <a:t>hugging face</a:t>
            </a:r>
            <a:r>
              <a:rPr lang="ko-KR" altLang="en-US" sz="3000" dirty="0"/>
              <a:t>에서 제공하는 기계 번역 모델을 활용하여 영어 뿐만 아니라 다양한 언어에 대해서도 서비스를 지원할 수 있다</a:t>
            </a:r>
            <a:r>
              <a:rPr lang="en-US" altLang="ko-KR" sz="3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 dirty="0"/>
              <a:t>텍스트 정보를 추출하기 위해 필요한 </a:t>
            </a:r>
            <a:r>
              <a:rPr lang="en-US" altLang="ko-KR" sz="3000" dirty="0"/>
              <a:t>Text Encoder</a:t>
            </a:r>
            <a:r>
              <a:rPr lang="ko-KR" altLang="en-US" sz="3000" dirty="0"/>
              <a:t>는 </a:t>
            </a:r>
            <a:r>
              <a:rPr lang="en-US" altLang="ko-KR" sz="3000" dirty="0"/>
              <a:t>Open Ai</a:t>
            </a:r>
            <a:r>
              <a:rPr lang="ko-KR" altLang="en-US" sz="3000" dirty="0"/>
              <a:t>에서 제공하는 </a:t>
            </a:r>
            <a:r>
              <a:rPr lang="en-US" altLang="ko-KR" sz="3000" dirty="0"/>
              <a:t>Clip</a:t>
            </a:r>
            <a:r>
              <a:rPr lang="ko-KR" altLang="en-US" sz="3000" dirty="0"/>
              <a:t>모델을 사용하였다</a:t>
            </a:r>
            <a:r>
              <a:rPr lang="en-US" altLang="ko-KR" sz="3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000" dirty="0"/>
              <a:t>Decoder</a:t>
            </a:r>
            <a:r>
              <a:rPr lang="ko-KR" altLang="en-US" sz="3000" dirty="0"/>
              <a:t>는 </a:t>
            </a:r>
            <a:r>
              <a:rPr lang="en-US" altLang="ko-KR" sz="3000" dirty="0"/>
              <a:t>Diffusion</a:t>
            </a:r>
            <a:r>
              <a:rPr lang="ko-KR" altLang="en-US" sz="3000" dirty="0"/>
              <a:t>모델을 활용한 사운드 생성 모델인 </a:t>
            </a:r>
            <a:r>
              <a:rPr lang="en-US" altLang="ko-KR" sz="3000" dirty="0" err="1"/>
              <a:t>Diffsound</a:t>
            </a:r>
            <a:r>
              <a:rPr lang="ko-KR" altLang="en-US" sz="3000" dirty="0"/>
              <a:t>모델을 활용하였다</a:t>
            </a:r>
            <a:r>
              <a:rPr lang="en-US" altLang="ko-KR" sz="3000"/>
              <a:t>. Diffusion</a:t>
            </a:r>
            <a:r>
              <a:rPr lang="ko-KR" altLang="en-US" sz="3000"/>
              <a:t>모델은 기존에 사용하는 자기회귀 모델이 가진 단방향성 편향 문제와 오류 누적 문제를 해결할 수 있어 더 높은 품질의 사운드 생성이 가능하다는 장점이 있다</a:t>
            </a:r>
            <a:r>
              <a:rPr lang="en-US" altLang="ko-KR" sz="3000"/>
              <a:t>.</a:t>
            </a: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 dirty="0"/>
              <a:t>멜</a:t>
            </a:r>
            <a:r>
              <a:rPr lang="en-US" altLang="ko-KR" sz="3000" dirty="0"/>
              <a:t>-</a:t>
            </a:r>
            <a:r>
              <a:rPr lang="ko-KR" altLang="en-US" sz="3000" dirty="0" err="1"/>
              <a:t>스펙트로그램을</a:t>
            </a:r>
            <a:r>
              <a:rPr lang="ko-KR" altLang="en-US" sz="3000" dirty="0"/>
              <a:t> 음성 신호로 </a:t>
            </a:r>
            <a:r>
              <a:rPr lang="ko-KR" altLang="en-US" sz="3000"/>
              <a:t>복원하기 위해 사용한 보코더로써 </a:t>
            </a:r>
            <a:r>
              <a:rPr lang="en-US" altLang="ko-KR" sz="3000" dirty="0"/>
              <a:t>Mel-GAN</a:t>
            </a:r>
            <a:r>
              <a:rPr lang="ko-KR" altLang="en-US" sz="3000" dirty="0"/>
              <a:t>을 </a:t>
            </a:r>
            <a:r>
              <a:rPr lang="ko-KR" altLang="en-US" sz="3000"/>
              <a:t>사용하였다</a:t>
            </a:r>
            <a:r>
              <a:rPr lang="en-US" altLang="ko-KR" sz="3000"/>
              <a:t>.</a:t>
            </a:r>
            <a:endParaRPr lang="en-US" altLang="ko-KR" sz="30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A75A9EA-CE76-BB74-46A4-C1C78A3EA5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" t="16704" b="20388"/>
          <a:stretch/>
        </p:blipFill>
        <p:spPr>
          <a:xfrm>
            <a:off x="1453280" y="36246921"/>
            <a:ext cx="12897205" cy="392613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5D5CC9F-650D-0481-4594-EB9A6A20B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8" b="21993"/>
          <a:stretch/>
        </p:blipFill>
        <p:spPr>
          <a:xfrm>
            <a:off x="1355606" y="22687722"/>
            <a:ext cx="12812915" cy="4943795"/>
          </a:xfrm>
          <a:prstGeom prst="rect">
            <a:avLst/>
          </a:prstGeom>
        </p:spPr>
      </p:pic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27E569C-728D-7682-B4D2-F79F0F88B87A}"/>
              </a:ext>
            </a:extLst>
          </p:cNvPr>
          <p:cNvSpPr/>
          <p:nvPr/>
        </p:nvSpPr>
        <p:spPr>
          <a:xfrm>
            <a:off x="1413317" y="40364682"/>
            <a:ext cx="9185805" cy="44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사운드 생성 모델의 전체 구조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5961523-578A-6D52-3573-6953CF29F268}"/>
              </a:ext>
            </a:extLst>
          </p:cNvPr>
          <p:cNvSpPr/>
          <p:nvPr/>
        </p:nvSpPr>
        <p:spPr>
          <a:xfrm>
            <a:off x="1346533" y="27765661"/>
            <a:ext cx="9185805" cy="44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</a:t>
            </a:r>
            <a:r>
              <a:rPr lang="ko-KR" altLang="en-US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사용자 인터페이스 구현 결과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2FF9D27-E5C8-5D22-32BD-AD86A6697DBD}"/>
              </a:ext>
            </a:extLst>
          </p:cNvPr>
          <p:cNvSpPr/>
          <p:nvPr/>
        </p:nvSpPr>
        <p:spPr>
          <a:xfrm>
            <a:off x="16005541" y="24246820"/>
            <a:ext cx="9185805" cy="44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3: </a:t>
            </a:r>
            <a:r>
              <a:rPr lang="ko-KR" altLang="en-US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사운드 생성 모델과 웹의 </a:t>
            </a:r>
            <a:r>
              <a:rPr lang="en-US" altLang="ko-KR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REST API </a:t>
            </a:r>
            <a:r>
              <a:rPr lang="ko-KR" altLang="en-US" sz="2263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EED33-9687-05D2-08EA-97C5E6DAF970}"/>
              </a:ext>
            </a:extLst>
          </p:cNvPr>
          <p:cNvSpPr txBox="1"/>
          <p:nvPr/>
        </p:nvSpPr>
        <p:spPr>
          <a:xfrm>
            <a:off x="16127824" y="26199196"/>
            <a:ext cx="1299444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본 프로젝트에서는 한국어</a:t>
            </a:r>
            <a:r>
              <a:rPr lang="en-US" altLang="ko-KR" sz="3000" dirty="0"/>
              <a:t>,</a:t>
            </a:r>
            <a:r>
              <a:rPr lang="ko-KR" altLang="en-US" sz="3000" dirty="0"/>
              <a:t> 영어</a:t>
            </a:r>
            <a:r>
              <a:rPr lang="en-US" altLang="ko-KR" sz="3000" dirty="0"/>
              <a:t>,</a:t>
            </a:r>
            <a:r>
              <a:rPr lang="ko-KR" altLang="en-US" sz="3000" dirty="0"/>
              <a:t> 일본어</a:t>
            </a:r>
            <a:r>
              <a:rPr lang="en-US" altLang="ko-KR" sz="3000" dirty="0"/>
              <a:t>,</a:t>
            </a:r>
            <a:r>
              <a:rPr lang="ko-KR" altLang="en-US" sz="3000" dirty="0"/>
              <a:t> 독일어</a:t>
            </a:r>
            <a:r>
              <a:rPr lang="en-US" altLang="ko-KR" sz="3000"/>
              <a:t>,</a:t>
            </a:r>
            <a:r>
              <a:rPr lang="ko-KR" altLang="en-US" sz="3000"/>
              <a:t> 프랑스어에 대해 서비스 지원이 가능한 다국어 사운드 생성 서비스를 제안하고 이를 구현하였다</a:t>
            </a:r>
            <a:r>
              <a:rPr lang="en-US" altLang="ko-KR" sz="300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제안한 사운드 생성 서비스는 사용자가 입력한 텍스트에 맞는 오디오를 생성하여 사용자는 생성된 오디오를 실시간 스트리밍 기능 및 다운로드버튼을 통해 창취 및 다운로드가 가능하다</a:t>
            </a:r>
            <a:r>
              <a:rPr lang="en-US" altLang="ko-KR" sz="3000"/>
              <a:t>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제안된 서비스를 통해 인공지능에 대한 전문적인 지식이 없는 다양한 사람들도 사운드 생성 기술을 활용할 수 있으며</a:t>
            </a:r>
            <a:r>
              <a:rPr lang="en-US" altLang="ko-KR" sz="3000"/>
              <a:t>, </a:t>
            </a:r>
            <a:r>
              <a:rPr lang="ko-KR" altLang="en-US" sz="3000"/>
              <a:t>특히 인디게임이나 다양성 영화와 같은 소규모로 제작되는 컨텐츠 산업에 기여할 것을 기대한다</a:t>
            </a:r>
            <a:r>
              <a:rPr lang="en-US" altLang="ko-KR" sz="300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향후 연구에서는 프레임워크의 성능 최적화</a:t>
            </a:r>
            <a:r>
              <a:rPr lang="en-US" altLang="ko-KR" sz="3000"/>
              <a:t>, </a:t>
            </a:r>
            <a:r>
              <a:rPr lang="ko-KR" altLang="en-US" sz="3000"/>
              <a:t>단일 오디오 생성이 아닌 다수의 오디오 샘플을 생성 및 지원</a:t>
            </a:r>
            <a:r>
              <a:rPr lang="en-US" altLang="ko-KR" sz="3000"/>
              <a:t>, </a:t>
            </a:r>
            <a:r>
              <a:rPr lang="ko-KR" altLang="en-US" sz="3000"/>
              <a:t>사용자 인터페이스 개선 등을 통해 사용자의 이용 경험이 향상될 수 있도록 할 계획이다</a:t>
            </a:r>
            <a:r>
              <a:rPr lang="en-US" altLang="ko-KR" sz="300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9085FE-2502-F82B-6472-21D6248B9A6C}"/>
              </a:ext>
            </a:extLst>
          </p:cNvPr>
          <p:cNvSpPr txBox="1"/>
          <p:nvPr/>
        </p:nvSpPr>
        <p:spPr>
          <a:xfrm>
            <a:off x="15907229" y="10047528"/>
            <a:ext cx="1299444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웹과 사운드 생성 모델 사이의 통신을 위해 </a:t>
            </a:r>
            <a:r>
              <a:rPr lang="en-US" altLang="ko-KR" sz="3000"/>
              <a:t>REST API </a:t>
            </a:r>
            <a:r>
              <a:rPr lang="ko-KR" altLang="en-US" sz="3000"/>
              <a:t>방식을 사용하여 구현하였다</a:t>
            </a:r>
            <a:r>
              <a:rPr lang="en-US" altLang="ko-KR" sz="3000"/>
              <a:t>. </a:t>
            </a:r>
            <a:r>
              <a:rPr lang="ko-KR" altLang="en-US" sz="3000"/>
              <a:t>사용자 인터페이스를 통해 입력된 텍스트 데이터는 웹 서버로 전달되어 사운드 생성 모델에 전달된다</a:t>
            </a:r>
            <a:r>
              <a:rPr lang="en-US" altLang="ko-KR" sz="300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웹 서버는 </a:t>
            </a:r>
            <a:r>
              <a:rPr lang="en-US" altLang="ko-KR" sz="3000"/>
              <a:t>Spring Boot</a:t>
            </a:r>
            <a:r>
              <a:rPr lang="ko-KR" altLang="en-US" sz="3000"/>
              <a:t>를 활용해 구축되었으며</a:t>
            </a:r>
            <a:r>
              <a:rPr lang="en-US" altLang="ko-KR" sz="3000"/>
              <a:t>, </a:t>
            </a:r>
            <a:r>
              <a:rPr lang="ko-KR" altLang="en-US" sz="3000"/>
              <a:t>모놀리식 아키텍처를 사용하기 때문에 서비스 최적화에 중점을 둔 효율적인 처리가 가능해진다</a:t>
            </a:r>
            <a:r>
              <a:rPr lang="en-US" altLang="ko-KR" sz="3000"/>
              <a:t>. </a:t>
            </a:r>
            <a:r>
              <a:rPr lang="ko-KR" altLang="en-US" sz="3000"/>
              <a:t>사운드 생성 모델과 웹 서버 간의 통신은 </a:t>
            </a:r>
            <a:r>
              <a:rPr lang="en-US" altLang="ko-KR" sz="3000"/>
              <a:t>Django REST </a:t>
            </a:r>
            <a:r>
              <a:rPr lang="ko-KR" altLang="en-US" sz="3000"/>
              <a:t>프레임 워크를 사용하였다</a:t>
            </a:r>
            <a:r>
              <a:rPr lang="en-US" altLang="ko-KR" sz="300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웹 서버로 전달된 데이터는 인공지능</a:t>
            </a:r>
            <a:r>
              <a:rPr lang="en-US" altLang="ko-KR" sz="3000"/>
              <a:t> </a:t>
            </a:r>
            <a:r>
              <a:rPr lang="ko-KR" altLang="en-US" sz="3000"/>
              <a:t>서버와의 </a:t>
            </a:r>
            <a:r>
              <a:rPr lang="en-US" altLang="ko-KR" sz="3000"/>
              <a:t>REST </a:t>
            </a:r>
            <a:r>
              <a:rPr lang="ko-KR" altLang="en-US" sz="3000"/>
              <a:t>통신을 통해 사운드 생성 모델의 입력 데이터로 사용되어 텍스트와 관련된 사운드를 생성한 후</a:t>
            </a:r>
            <a:r>
              <a:rPr lang="en-US" altLang="ko-KR" sz="3000"/>
              <a:t>, </a:t>
            </a:r>
            <a:r>
              <a:rPr lang="ko-KR" altLang="en-US" sz="3000"/>
              <a:t>생성된 데이터를 웹 서버로 반환한다</a:t>
            </a:r>
            <a:r>
              <a:rPr lang="en-US" altLang="ko-KR" sz="3000"/>
              <a:t>.</a:t>
            </a:r>
          </a:p>
          <a:p>
            <a:endParaRPr lang="en-US" altLang="ko-KR" sz="30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000"/>
              <a:t>웹 서버로 반환된 사운드는 클라이언트에게 실행가능한 오디오형태로 사용자에게 주어지며 이용가능한 형태로 된다</a:t>
            </a:r>
            <a:r>
              <a:rPr lang="en-US" altLang="ko-KR" sz="3000"/>
              <a:t>. </a:t>
            </a:r>
            <a:r>
              <a:rPr lang="ko-KR" altLang="en-US" sz="3000"/>
              <a:t>이 과정에서 전달되는 데이터는 </a:t>
            </a:r>
            <a:r>
              <a:rPr lang="en-US" altLang="ko-KR" sz="3000"/>
              <a:t>JSON </a:t>
            </a:r>
            <a:r>
              <a:rPr lang="ko-KR" altLang="en-US" sz="3000"/>
              <a:t>형식으로 인코딩된다</a:t>
            </a:r>
            <a:r>
              <a:rPr lang="en-US" altLang="ko-KR" sz="3000"/>
              <a:t>.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B248E46-C8CA-454C-93D4-3EBDBC006E9D}"/>
              </a:ext>
            </a:extLst>
          </p:cNvPr>
          <p:cNvGrpSpPr/>
          <p:nvPr/>
        </p:nvGrpSpPr>
        <p:grpSpPr>
          <a:xfrm>
            <a:off x="15988263" y="17779211"/>
            <a:ext cx="13037192" cy="6347592"/>
            <a:chOff x="16696727" y="14585279"/>
            <a:chExt cx="11654822" cy="5541236"/>
          </a:xfrm>
        </p:grpSpPr>
        <p:sp>
          <p:nvSpPr>
            <p:cNvPr id="104" name="직사각형 36">
              <a:extLst>
                <a:ext uri="{FF2B5EF4-FFF2-40B4-BE49-F238E27FC236}">
                  <a16:creationId xmlns:a16="http://schemas.microsoft.com/office/drawing/2014/main" id="{AE5D756A-FA97-0918-ED06-1235C9533562}"/>
                </a:ext>
              </a:extLst>
            </p:cNvPr>
            <p:cNvSpPr/>
            <p:nvPr/>
          </p:nvSpPr>
          <p:spPr>
            <a:xfrm flipH="1">
              <a:off x="16696727" y="14585279"/>
              <a:ext cx="11654822" cy="55412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44546A"/>
                  </a:solidFill>
                </a:defRPr>
              </a:pPr>
              <a:endParaRPr dirty="0"/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944906BD-EF4F-8790-6645-4EF5CDC5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7786" y="14831144"/>
              <a:ext cx="10864014" cy="5060119"/>
            </a:xfrm>
            <a:prstGeom prst="rect">
              <a:avLst/>
            </a:prstGeom>
          </p:spPr>
        </p:pic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6D5D2B0-1C31-4773-0AEC-8C2F945F2902}"/>
              </a:ext>
            </a:extLst>
          </p:cNvPr>
          <p:cNvSpPr/>
          <p:nvPr/>
        </p:nvSpPr>
        <p:spPr>
          <a:xfrm>
            <a:off x="15964691" y="9102415"/>
            <a:ext cx="13002635" cy="695548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1978" tIns="60989" rIns="121978" bIns="60989" rtlCol="0" anchor="ctr"/>
          <a:lstStyle/>
          <a:p>
            <a:pPr defTabSz="2929236"/>
            <a:r>
              <a:rPr lang="ko-KR" altLang="en-US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웹과</a:t>
            </a:r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사운드 생성 모델의 통신 </a:t>
            </a:r>
            <a:r>
              <a:rPr lang="en-US" altLang="ko-KR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– REST API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조선대학교(조선대학교 본교) - 기업정보 - THE VC">
            <a:extLst>
              <a:ext uri="{FF2B5EF4-FFF2-40B4-BE49-F238E27FC236}">
                <a16:creationId xmlns:a16="http://schemas.microsoft.com/office/drawing/2014/main" id="{5C5781B8-E4A2-F82A-0DC6-C2625BB2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037" y="2161467"/>
            <a:ext cx="3626541" cy="362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7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709</Words>
  <Application>Microsoft Office PowerPoint</Application>
  <PresentationFormat>사용자 지정</PresentationFormat>
  <Paragraphs>55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나눔고딕</vt:lpstr>
      <vt:lpstr>나눔고딕 ExtraBold</vt:lpstr>
      <vt:lpstr>맑은 고딕</vt:lpstr>
      <vt:lpstr>Arial</vt:lpstr>
      <vt:lpstr>Times New Roman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성민 박</cp:lastModifiedBy>
  <cp:revision>74</cp:revision>
  <dcterms:created xsi:type="dcterms:W3CDTF">2018-10-17T01:18:09Z</dcterms:created>
  <dcterms:modified xsi:type="dcterms:W3CDTF">2023-06-15T19:52:23Z</dcterms:modified>
</cp:coreProperties>
</file>