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Calibri Light" panose="020F0302020204030204" pitchFamily="34" charset="0"/>
      <p:regular r:id="rId7"/>
      <p:italic r:id="rId8"/>
    </p:embeddedFont>
    <p:embeddedFont>
      <p:font typeface="Cordia New" panose="020B0304020202020204" pitchFamily="34" charset="-34"/>
      <p:regular r:id="rId9"/>
      <p:bold r:id="rId10"/>
      <p:italic r:id="rId11"/>
      <p:boldItalic r:id="rId12"/>
    </p:embeddedFont>
    <p:embeddedFont>
      <p:font typeface="TH SarabunPSK" panose="020B0500040200020003" pitchFamily="34" charset="-34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10" d="100"/>
          <a:sy n="110" d="100"/>
        </p:scale>
        <p:origin x="270" y="-11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font" Target="fonts/font11.fntdata"/><Relationship Id="rId18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font" Target="fonts/font13.fntdata"/><Relationship Id="rId10" Type="http://schemas.openxmlformats.org/officeDocument/2006/relationships/font" Target="fonts/font8.fntdata"/><Relationship Id="rId19" Type="http://schemas.openxmlformats.org/officeDocument/2006/relationships/theme" Target="theme/theme1.xml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font" Target="fonts/font1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FD0ED-A949-4B97-A250-CE4E5BC80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46B938-1E08-47D0-9E3D-E7D1D16B1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BC13C-9320-48FB-88BB-FDA27D34E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EABD-4779-4C59-ADD8-6252BF3C8ADC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B1A79-4782-4D8B-8B4D-4AAEBE3B1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1BFA8-140A-4776-8138-827950CE1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F54A-DB11-4EC6-B48D-049518538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40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BC6B9-0672-41BF-83DF-45766D10C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14F04-2D15-48E7-BD0A-6843D98EB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820A3-8720-44B4-9C5A-83443DA8F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EABD-4779-4C59-ADD8-6252BF3C8ADC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98D4E-CFEE-4A0E-A6CF-F1DDF9B8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BBA5A-49C0-4D21-93BA-4F12F23BA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F54A-DB11-4EC6-B48D-049518538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39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6F2734-B894-40D3-8D4C-2B9ACAFE41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A8BAA-F022-4C68-8CCF-58AA6B966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0C2C2-DB73-4991-9D23-6FB22CA27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EABD-4779-4C59-ADD8-6252BF3C8ADC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A4061-AC2F-46ED-A79E-4987DA92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ED209-B633-4C0C-9DB4-FF0747CF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F54A-DB11-4EC6-B48D-049518538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4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26F5C-3A94-4856-BC09-790B5CF34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9339B-AC90-4548-89F7-3F28FB1E6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D5D70-D5CD-4557-A0BB-2C4222092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EABD-4779-4C59-ADD8-6252BF3C8ADC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5E711-8BE9-424A-ABAF-32CC0F618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527DD-4464-4DD4-9BDF-C7A84A13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F54A-DB11-4EC6-B48D-049518538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02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71DE0-5303-4E0C-8A1D-BB4B4247D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F2370-B36A-429A-9176-242C0565A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AA2AD-4BF2-4F35-9F41-CBF5BFFA7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EABD-4779-4C59-ADD8-6252BF3C8ADC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5C445-2F0F-4A35-ABF4-90051C8A8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F1220-FBBB-486B-80D3-079087E8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F54A-DB11-4EC6-B48D-049518538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74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00059-1DFB-4B47-81C5-B88A9693C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6E30D-C059-46A0-BEC7-DCE2D7AE1F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32D9B-2185-422F-B06C-A1C370279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7036A-36D8-408B-A4B2-214E2CD98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EABD-4779-4C59-ADD8-6252BF3C8ADC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BCC2F0-26ED-4F76-A6AF-D35D8E77E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17DAD-F0CB-49E9-9860-72B20D1FC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F54A-DB11-4EC6-B48D-049518538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95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4E287-D775-427F-894A-1F0B4C8CA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BB722-7AD6-4257-B7EF-47440E9A6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2B48B-745A-4882-9D4F-D2E0F6D42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2F034E-CC6D-4DA5-ACB0-61CB6B5AD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77B0BE-441F-48A2-84F5-EB16C4EF30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EC14FA-E4EA-47D2-9E7C-4FB071363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EABD-4779-4C59-ADD8-6252BF3C8ADC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01142A-85AB-48AA-A52F-D5B91DCF1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078623-8BEA-4106-BF3A-50925131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F54A-DB11-4EC6-B48D-049518538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44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E9BC0-3AB1-4730-A208-4D30B812A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11E9AE-5C0D-4CE1-A38B-CDDD9BD8E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EABD-4779-4C59-ADD8-6252BF3C8ADC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86429F-A197-4B75-884F-D623A8E96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C2EAF0-6A19-4D98-B36A-8F13806C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F54A-DB11-4EC6-B48D-049518538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86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92B6B4-6406-465B-86DF-511E4513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EABD-4779-4C59-ADD8-6252BF3C8ADC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AFE9BA-C931-489B-8346-593FB968E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A5E25-491C-445F-92A7-831A59BF0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F54A-DB11-4EC6-B48D-049518538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07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98EED-C89C-493A-BB0B-34F1FED41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B0F06-B44D-42AD-B2D7-CBD79D846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F62D2-950E-4D21-B2A2-7D237EF82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AF9D5-6121-49EB-8370-8A9C34F81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EABD-4779-4C59-ADD8-6252BF3C8ADC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A77BF7-B9AA-4D3A-9DC0-B93549914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04D25-5F30-4B31-AE4E-A9B34BD59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F54A-DB11-4EC6-B48D-049518538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09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5D51A-5D2A-4FCD-A00D-101DB091B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FA81AC-ABA9-4101-BBA1-59A819DA3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6A4B0-2C73-4E37-B59F-F80141D44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B3FE8-2D9C-42FC-89D7-F4495487E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EABD-4779-4C59-ADD8-6252BF3C8ADC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E6DD4-A190-467C-A74C-522BEDBE1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E448-E994-4FF4-9C3D-29AE6657F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F54A-DB11-4EC6-B48D-049518538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55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BEADFA-C1C5-4895-A689-1BCDF5BCE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02DE7-57BF-4BC6-86A7-EA60CBB7D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65C62-3A88-45F7-8F05-24744848FA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DEABD-4779-4C59-ADD8-6252BF3C8ADC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1895A-A52E-4595-A921-D58ED8870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44648-3BC8-4B23-B4D6-434642C91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6F54A-DB11-4EC6-B48D-049518538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0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8230CC0-CC4A-4D29-8376-7D95F7BE9402}"/>
              </a:ext>
            </a:extLst>
          </p:cNvPr>
          <p:cNvGrpSpPr/>
          <p:nvPr/>
        </p:nvGrpSpPr>
        <p:grpSpPr>
          <a:xfrm>
            <a:off x="233756" y="143456"/>
            <a:ext cx="8676488" cy="6571088"/>
            <a:chOff x="358346" y="358346"/>
            <a:chExt cx="11479427" cy="614130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0F6D18D-E128-4C75-B5DC-E1CC18DBE961}"/>
                </a:ext>
              </a:extLst>
            </p:cNvPr>
            <p:cNvSpPr/>
            <p:nvPr/>
          </p:nvSpPr>
          <p:spPr>
            <a:xfrm>
              <a:off x="358346" y="358346"/>
              <a:ext cx="11479427" cy="6141308"/>
            </a:xfrm>
            <a:prstGeom prst="rect">
              <a:avLst/>
            </a:prstGeom>
            <a:solidFill>
              <a:srgbClr val="4472C4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E87F037-729F-4D32-A1C7-9213869FBB8C}"/>
                </a:ext>
              </a:extLst>
            </p:cNvPr>
            <p:cNvSpPr/>
            <p:nvPr/>
          </p:nvSpPr>
          <p:spPr>
            <a:xfrm>
              <a:off x="593124" y="580768"/>
              <a:ext cx="10960444" cy="57211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9AA4590-F30B-44DB-9644-D211ABCD869B}"/>
              </a:ext>
            </a:extLst>
          </p:cNvPr>
          <p:cNvSpPr/>
          <p:nvPr/>
        </p:nvSpPr>
        <p:spPr>
          <a:xfrm>
            <a:off x="590807" y="778476"/>
            <a:ext cx="3818238" cy="729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Result on last week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C1A091-754D-43AF-9DAE-04721531CBEE}"/>
              </a:ext>
            </a:extLst>
          </p:cNvPr>
          <p:cNvSpPr/>
          <p:nvPr/>
        </p:nvSpPr>
        <p:spPr>
          <a:xfrm>
            <a:off x="4700974" y="778476"/>
            <a:ext cx="3818238" cy="729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Target in this week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DF254F1-5003-40E1-B45B-D6DE596A98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865341"/>
              </p:ext>
            </p:extLst>
          </p:nvPr>
        </p:nvGraphicFramePr>
        <p:xfrm>
          <a:off x="590807" y="1696862"/>
          <a:ext cx="3818238" cy="381566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486025">
                  <a:extLst>
                    <a:ext uri="{9D8B030D-6E8A-4147-A177-3AD203B41FA5}">
                      <a16:colId xmlns:a16="http://schemas.microsoft.com/office/drawing/2014/main" val="2176200733"/>
                    </a:ext>
                  </a:extLst>
                </a:gridCol>
                <a:gridCol w="1332213">
                  <a:extLst>
                    <a:ext uri="{9D8B030D-6E8A-4147-A177-3AD203B41FA5}">
                      <a16:colId xmlns:a16="http://schemas.microsoft.com/office/drawing/2014/main" val="4148840354"/>
                    </a:ext>
                  </a:extLst>
                </a:gridCol>
              </a:tblGrid>
              <a:tr h="6727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Detail</a:t>
                      </a:r>
                    </a:p>
                  </a:txBody>
                  <a:tcPr marL="68580" marR="68580" anchor="ctr">
                    <a:solidFill>
                      <a:srgbClr val="4472C4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Status</a:t>
                      </a:r>
                    </a:p>
                  </a:txBody>
                  <a:tcPr marL="68580" marR="68580" anchor="ctr">
                    <a:solidFill>
                      <a:srgbClr val="4472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342951"/>
                  </a:ext>
                </a:extLst>
              </a:tr>
              <a:tr h="380067">
                <a:tc>
                  <a:txBody>
                    <a:bodyPr/>
                    <a:lstStyle/>
                    <a:p>
                      <a:r>
                        <a:rPr lang="en-US" sz="1400" dirty="0">
                          <a:cs typeface="+mn-cs"/>
                        </a:rPr>
                        <a:t>1.</a:t>
                      </a:r>
                      <a:r>
                        <a:rPr lang="th-TH" sz="1400" dirty="0">
                          <a:cs typeface="+mn-cs"/>
                        </a:rPr>
                        <a:t>พัฒนาระบบหน้าค้นหารายการ</a:t>
                      </a:r>
                      <a:endParaRPr lang="en-US" sz="1400" dirty="0">
                        <a:cs typeface="+mn-cs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778498074"/>
                  </a:ext>
                </a:extLst>
              </a:tr>
              <a:tr h="358640">
                <a:tc>
                  <a:txBody>
                    <a:bodyPr/>
                    <a:lstStyle/>
                    <a:p>
                      <a:r>
                        <a:rPr lang="en-US" sz="1400" dirty="0">
                          <a:cs typeface="+mn-cs"/>
                        </a:rPr>
                        <a:t>2</a:t>
                      </a:r>
                      <a:r>
                        <a:rPr lang="th-TH" sz="1400" dirty="0">
                          <a:cs typeface="+mn-cs"/>
                        </a:rPr>
                        <a:t>. พัฒนาระบบหน้าจัดการโศตวัสดุ</a:t>
                      </a:r>
                      <a:endParaRPr lang="en-US" sz="1400" dirty="0">
                        <a:cs typeface="+mn-cs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1071339729"/>
                  </a:ext>
                </a:extLst>
              </a:tr>
              <a:tr h="370798">
                <a:tc>
                  <a:txBody>
                    <a:bodyPr/>
                    <a:lstStyle/>
                    <a:p>
                      <a:endParaRPr lang="en-US" sz="1400" dirty="0">
                        <a:cs typeface="+mn-cs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293048494"/>
                  </a:ext>
                </a:extLst>
              </a:tr>
              <a:tr h="419427">
                <a:tc>
                  <a:txBody>
                    <a:bodyPr/>
                    <a:lstStyle/>
                    <a:p>
                      <a:endParaRPr lang="en-US" sz="1400" dirty="0">
                        <a:latin typeface="Cordia New" panose="020B0304020202020204" pitchFamily="34" charset="-34"/>
                        <a:cs typeface="+mn-cs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1525792515"/>
                  </a:ext>
                </a:extLst>
              </a:tr>
              <a:tr h="376875">
                <a:tc>
                  <a:txBody>
                    <a:bodyPr/>
                    <a:lstStyle/>
                    <a:p>
                      <a:endParaRPr lang="en-US" sz="1400" dirty="0">
                        <a:latin typeface="Cordia New" panose="020B0304020202020204" pitchFamily="34" charset="-34"/>
                        <a:cs typeface="+mn-cs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1446813083"/>
                  </a:ext>
                </a:extLst>
              </a:tr>
              <a:tr h="382955">
                <a:tc>
                  <a:txBody>
                    <a:bodyPr/>
                    <a:lstStyle/>
                    <a:p>
                      <a:endParaRPr lang="en-US" sz="1400" dirty="0">
                        <a:latin typeface="Cordia New" panose="020B0304020202020204" pitchFamily="34" charset="-34"/>
                        <a:cs typeface="+mn-cs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1191543212"/>
                  </a:ext>
                </a:extLst>
              </a:tr>
              <a:tr h="396944">
                <a:tc>
                  <a:txBody>
                    <a:bodyPr/>
                    <a:lstStyle/>
                    <a:p>
                      <a:endParaRPr lang="en-US" sz="1400" dirty="0">
                        <a:latin typeface="Cordia New" panose="020B0304020202020204" pitchFamily="34" charset="-34"/>
                        <a:cs typeface="+mn-cs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169717301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sz="1400" dirty="0">
                        <a:latin typeface="Cordia New" panose="020B0304020202020204" pitchFamily="34" charset="-34"/>
                        <a:cs typeface="+mn-cs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2289708041"/>
                  </a:ext>
                </a:extLst>
              </a:tr>
            </a:tbl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7117C100-C37E-4D32-9850-3DF8DADFBA54}"/>
              </a:ext>
            </a:extLst>
          </p:cNvPr>
          <p:cNvSpPr/>
          <p:nvPr/>
        </p:nvSpPr>
        <p:spPr>
          <a:xfrm>
            <a:off x="3574312" y="2414774"/>
            <a:ext cx="305356" cy="28923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823EA53-F46E-49A3-AB90-17821A6B518D}"/>
              </a:ext>
            </a:extLst>
          </p:cNvPr>
          <p:cNvSpPr/>
          <p:nvPr/>
        </p:nvSpPr>
        <p:spPr>
          <a:xfrm>
            <a:off x="3574312" y="2767163"/>
            <a:ext cx="305356" cy="28923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FFC55A9-696B-4AA7-A22E-8004F563E8D1}"/>
              </a:ext>
            </a:extLst>
          </p:cNvPr>
          <p:cNvSpPr/>
          <p:nvPr/>
        </p:nvSpPr>
        <p:spPr>
          <a:xfrm>
            <a:off x="3574312" y="3132686"/>
            <a:ext cx="305356" cy="28923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936CC54-2597-435A-B2B7-535C23F0D87B}"/>
              </a:ext>
            </a:extLst>
          </p:cNvPr>
          <p:cNvSpPr/>
          <p:nvPr/>
        </p:nvSpPr>
        <p:spPr>
          <a:xfrm>
            <a:off x="3578388" y="3523954"/>
            <a:ext cx="305356" cy="28923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62BFF800-598B-422B-8213-E3B8744F2F5C}"/>
              </a:ext>
            </a:extLst>
          </p:cNvPr>
          <p:cNvSpPr/>
          <p:nvPr/>
        </p:nvSpPr>
        <p:spPr>
          <a:xfrm>
            <a:off x="3532668" y="3889477"/>
            <a:ext cx="396796" cy="402857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00C6246C-1F79-407E-8290-18CF95EB832E}"/>
              </a:ext>
            </a:extLst>
          </p:cNvPr>
          <p:cNvSpPr/>
          <p:nvPr/>
        </p:nvSpPr>
        <p:spPr>
          <a:xfrm>
            <a:off x="3528592" y="4262233"/>
            <a:ext cx="396796" cy="402857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43EB639C-90D0-4C97-AB30-81439D872ACC}"/>
              </a:ext>
            </a:extLst>
          </p:cNvPr>
          <p:cNvSpPr/>
          <p:nvPr/>
        </p:nvSpPr>
        <p:spPr>
          <a:xfrm>
            <a:off x="3524516" y="4634989"/>
            <a:ext cx="396796" cy="402857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Multiplication Sign 21">
            <a:extLst>
              <a:ext uri="{FF2B5EF4-FFF2-40B4-BE49-F238E27FC236}">
                <a16:creationId xmlns:a16="http://schemas.microsoft.com/office/drawing/2014/main" id="{33B4C2CE-9CE5-4EB1-A491-976680360E08}"/>
              </a:ext>
            </a:extLst>
          </p:cNvPr>
          <p:cNvSpPr/>
          <p:nvPr/>
        </p:nvSpPr>
        <p:spPr>
          <a:xfrm>
            <a:off x="3524516" y="5073757"/>
            <a:ext cx="396796" cy="402857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A9EDFC86-1FEB-4C7A-90A6-6DB738F7B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54556"/>
              </p:ext>
            </p:extLst>
          </p:nvPr>
        </p:nvGraphicFramePr>
        <p:xfrm>
          <a:off x="4700974" y="1696862"/>
          <a:ext cx="3818238" cy="414441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040946">
                  <a:extLst>
                    <a:ext uri="{9D8B030D-6E8A-4147-A177-3AD203B41FA5}">
                      <a16:colId xmlns:a16="http://schemas.microsoft.com/office/drawing/2014/main" val="2176200733"/>
                    </a:ext>
                  </a:extLst>
                </a:gridCol>
                <a:gridCol w="777292">
                  <a:extLst>
                    <a:ext uri="{9D8B030D-6E8A-4147-A177-3AD203B41FA5}">
                      <a16:colId xmlns:a16="http://schemas.microsoft.com/office/drawing/2014/main" val="4148840354"/>
                    </a:ext>
                  </a:extLst>
                </a:gridCol>
              </a:tblGrid>
              <a:tr h="6727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Detail</a:t>
                      </a:r>
                    </a:p>
                  </a:txBody>
                  <a:tcPr marL="68580" marR="68580" anchor="ctr">
                    <a:solidFill>
                      <a:srgbClr val="4472C4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Status</a:t>
                      </a:r>
                    </a:p>
                  </a:txBody>
                  <a:tcPr marL="68580" marR="68580" anchor="ctr">
                    <a:solidFill>
                      <a:srgbClr val="4472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342951"/>
                  </a:ext>
                </a:extLst>
              </a:tr>
              <a:tr h="376875"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Cordia New" panose="020B0304020202020204" pitchFamily="34" charset="-34"/>
                          <a:cs typeface="+mn-cs"/>
                        </a:rPr>
                        <a:t>1.</a:t>
                      </a:r>
                      <a:r>
                        <a:rPr lang="th-TH" sz="1400" dirty="0">
                          <a:cs typeface="+mn-cs"/>
                        </a:rPr>
                        <a:t> ทำ </a:t>
                      </a:r>
                      <a:r>
                        <a:rPr lang="en-US" sz="1400" dirty="0">
                          <a:cs typeface="+mn-cs"/>
                        </a:rPr>
                        <a:t>Template file csv</a:t>
                      </a:r>
                      <a:endParaRPr lang="en-US" sz="1400" dirty="0">
                        <a:latin typeface="Cordia New" panose="020B0304020202020204" pitchFamily="34" charset="-34"/>
                        <a:cs typeface="+mn-cs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endParaRPr lang="en-US" sz="1400" dirty="0">
                        <a:cs typeface="+mn-cs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1446813083"/>
                  </a:ext>
                </a:extLst>
              </a:tr>
              <a:tr h="382955"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Cordia New" panose="020B0304020202020204" pitchFamily="34" charset="-34"/>
                          <a:cs typeface="+mn-cs"/>
                        </a:rPr>
                        <a:t>2.</a:t>
                      </a:r>
                      <a:r>
                        <a:rPr lang="th-TH" sz="1400" dirty="0">
                          <a:cs typeface="+mn-cs"/>
                        </a:rPr>
                        <a:t> เพิ่มหน่วยบาท ในตาราง หน้ายืมคืน และประวัติการยืม</a:t>
                      </a:r>
                      <a:endParaRPr lang="en-US" sz="1400" dirty="0">
                        <a:latin typeface="Cordia New" panose="020B0304020202020204" pitchFamily="34" charset="-34"/>
                        <a:cs typeface="+mn-cs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endParaRPr lang="en-US" sz="1400" dirty="0">
                        <a:cs typeface="+mn-cs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1191543212"/>
                  </a:ext>
                </a:extLst>
              </a:tr>
              <a:tr h="377927"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Cordia New" panose="020B0304020202020204" pitchFamily="34" charset="-34"/>
                          <a:cs typeface="+mn-cs"/>
                        </a:rPr>
                        <a:t>3. ออโต้โฟกัสตอนตกลงในการชำระเงิน</a:t>
                      </a:r>
                      <a:endParaRPr lang="en-US" sz="1400" dirty="0">
                        <a:latin typeface="Cordia New" panose="020B0304020202020204" pitchFamily="34" charset="-34"/>
                        <a:cs typeface="+mn-cs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endParaRPr lang="en-US" sz="1400" dirty="0">
                        <a:cs typeface="+mn-cs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1697173018"/>
                  </a:ext>
                </a:extLst>
              </a:tr>
              <a:tr h="404949"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Cordia New" panose="020B0304020202020204" pitchFamily="34" charset="-34"/>
                          <a:cs typeface="+mn-cs"/>
                        </a:rPr>
                        <a:t>4.</a:t>
                      </a:r>
                      <a:r>
                        <a:rPr lang="th-TH" sz="1400" dirty="0">
                          <a:cs typeface="+mn-cs"/>
                        </a:rPr>
                        <a:t> หน้าค้นหารายการ เพิ่มสถานะบอกว่า ถูกยืม</a:t>
                      </a:r>
                      <a:endParaRPr lang="en-US" sz="1400" dirty="0">
                        <a:latin typeface="Cordia New" panose="020B0304020202020204" pitchFamily="34" charset="-34"/>
                        <a:cs typeface="+mn-cs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endParaRPr lang="en-US" sz="1400" dirty="0">
                        <a:cs typeface="+mn-cs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2289708041"/>
                  </a:ext>
                </a:extLst>
              </a:tr>
              <a:tr h="352697"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Cordia New" panose="020B0304020202020204" pitchFamily="34" charset="-34"/>
                          <a:cs typeface="+mn-cs"/>
                        </a:rPr>
                        <a:t>5.หน้าวันหยุดควรแสดงวันด้วยว่าเป็นวันไร เช่น วันจันทร์ วันอังคาร เป็นต้น</a:t>
                      </a:r>
                      <a:endParaRPr lang="en-US" sz="1400" dirty="0">
                        <a:latin typeface="Cordia New" panose="020B0304020202020204" pitchFamily="34" charset="-34"/>
                        <a:cs typeface="+mn-cs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rdia New" panose="020B0304020202020204" pitchFamily="34" charset="-34"/>
                        <a:cs typeface="+mn-cs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2769988274"/>
                  </a:ext>
                </a:extLst>
              </a:tr>
              <a:tr h="35269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rdia New" panose="020B0304020202020204" pitchFamily="34" charset="-34"/>
                          <a:cs typeface="+mn-cs"/>
                        </a:rPr>
                        <a:t>6.</a:t>
                      </a:r>
                      <a:r>
                        <a:rPr lang="th-TH" sz="1400" dirty="0">
                          <a:latin typeface="Cordia New" panose="020B0304020202020204" pitchFamily="34" charset="-34"/>
                          <a:cs typeface="+mn-cs"/>
                        </a:rPr>
                        <a:t>หน้ารายงานค้างส่ง เพิ่มรหัสพนักงาน</a:t>
                      </a:r>
                      <a:endParaRPr lang="en-US" sz="1400" dirty="0">
                        <a:latin typeface="Cordia New" panose="020B0304020202020204" pitchFamily="34" charset="-34"/>
                        <a:cs typeface="+mn-cs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rdia New" panose="020B0304020202020204" pitchFamily="34" charset="-34"/>
                        <a:cs typeface="+mn-cs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4055078080"/>
                  </a:ext>
                </a:extLst>
              </a:tr>
              <a:tr h="35269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rdia New" panose="020B0304020202020204" pitchFamily="34" charset="-34"/>
                          <a:cs typeface="+mn-cs"/>
                        </a:rPr>
                        <a:t>7.</a:t>
                      </a:r>
                      <a:r>
                        <a:rPr lang="th-TH" sz="1400" dirty="0">
                          <a:latin typeface="Cordia New" panose="020B0304020202020204" pitchFamily="34" charset="-34"/>
                          <a:cs typeface="+mn-cs"/>
                        </a:rPr>
                        <a:t> เพิ่มรายงาน หนังสือที่ถูกยืมน้อยสุด	</a:t>
                      </a:r>
                      <a:endParaRPr lang="en-US" sz="1400" dirty="0">
                        <a:latin typeface="Cordia New" panose="020B0304020202020204" pitchFamily="34" charset="-34"/>
                        <a:cs typeface="+mn-cs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rdia New" panose="020B0304020202020204" pitchFamily="34" charset="-34"/>
                        <a:cs typeface="+mn-cs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352135417"/>
                  </a:ext>
                </a:extLst>
              </a:tr>
              <a:tr h="35269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rdia New" panose="020B0304020202020204" pitchFamily="34" charset="-34"/>
                          <a:cs typeface="+mn-cs"/>
                        </a:rPr>
                        <a:t>8.</a:t>
                      </a:r>
                      <a:r>
                        <a:rPr lang="th-TH" sz="1400" dirty="0">
                          <a:latin typeface="Cordia New" panose="020B0304020202020204" pitchFamily="34" charset="-34"/>
                          <a:cs typeface="+mn-cs"/>
                        </a:rPr>
                        <a:t> เพิ่มคอลัม เงินปัจจุบัน เงินรวม ใน </a:t>
                      </a:r>
                      <a:r>
                        <a:rPr lang="en-US" sz="1400" dirty="0">
                          <a:latin typeface="Cordia New" panose="020B0304020202020204" pitchFamily="34" charset="-34"/>
                          <a:cs typeface="+mn-cs"/>
                        </a:rPr>
                        <a:t>table </a:t>
                      </a:r>
                      <a:r>
                        <a:rPr lang="en-US" sz="1400" dirty="0" err="1">
                          <a:latin typeface="Cordia New" panose="020B0304020202020204" pitchFamily="34" charset="-34"/>
                          <a:cs typeface="+mn-cs"/>
                        </a:rPr>
                        <a:t>lms_employee</a:t>
                      </a:r>
                      <a:r>
                        <a:rPr lang="en-US" sz="1400" dirty="0">
                          <a:latin typeface="Cordia New" panose="020B0304020202020204" pitchFamily="34" charset="-34"/>
                          <a:cs typeface="+mn-cs"/>
                        </a:rPr>
                        <a:t>_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rdia New" panose="020B0304020202020204" pitchFamily="34" charset="-34"/>
                        <a:cs typeface="+mn-cs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2779391549"/>
                  </a:ext>
                </a:extLst>
              </a:tr>
              <a:tr h="35269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rdia New" panose="020B0304020202020204" pitchFamily="34" charset="-34"/>
                          <a:cs typeface="+mn-cs"/>
                        </a:rPr>
                        <a:t>9.</a:t>
                      </a:r>
                      <a:r>
                        <a:rPr lang="th-TH" sz="1400" dirty="0">
                          <a:latin typeface="Cordia New" panose="020B0304020202020204" pitchFamily="34" charset="-34"/>
                          <a:cs typeface="+mn-cs"/>
                        </a:rPr>
                        <a:t> เพิ่ม </a:t>
                      </a:r>
                      <a:r>
                        <a:rPr lang="en-US" sz="1400" dirty="0">
                          <a:latin typeface="Cordia New" panose="020B0304020202020204" pitchFamily="34" charset="-34"/>
                          <a:cs typeface="+mn-cs"/>
                        </a:rPr>
                        <a:t>table </a:t>
                      </a:r>
                      <a:r>
                        <a:rPr lang="en-US" sz="1400" dirty="0" err="1">
                          <a:latin typeface="Cordia New" panose="020B0304020202020204" pitchFamily="34" charset="-34"/>
                          <a:cs typeface="+mn-cs"/>
                        </a:rPr>
                        <a:t>money_record</a:t>
                      </a:r>
                      <a:r>
                        <a:rPr lang="en-US" sz="1400" dirty="0">
                          <a:latin typeface="Cordia New" panose="020B0304020202020204" pitchFamily="34" charset="-34"/>
                          <a:cs typeface="+mn-cs"/>
                        </a:rPr>
                        <a:t> and table </a:t>
                      </a:r>
                      <a:r>
                        <a:rPr lang="th-TH" sz="1400" dirty="0">
                          <a:latin typeface="Cordia New" panose="020B0304020202020204" pitchFamily="34" charset="-34"/>
                          <a:cs typeface="+mn-cs"/>
                        </a:rPr>
                        <a:t>หนังสือเก่า</a:t>
                      </a:r>
                      <a:endParaRPr lang="en-US" sz="1400" dirty="0">
                        <a:latin typeface="Cordia New" panose="020B0304020202020204" pitchFamily="34" charset="-34"/>
                        <a:cs typeface="+mn-cs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rdia New" panose="020B0304020202020204" pitchFamily="34" charset="-34"/>
                        <a:cs typeface="+mn-cs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2118889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347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130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Cordia New</vt:lpstr>
      <vt:lpstr>TH SarabunPSK</vt:lpstr>
      <vt:lpstr>Arial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Chatchai</dc:creator>
  <cp:lastModifiedBy>Chatchai</cp:lastModifiedBy>
  <cp:revision>12</cp:revision>
  <dcterms:created xsi:type="dcterms:W3CDTF">2018-08-05T17:09:00Z</dcterms:created>
  <dcterms:modified xsi:type="dcterms:W3CDTF">2018-09-16T16:37:47Z</dcterms:modified>
</cp:coreProperties>
</file>