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Calibri" panose="020F0502020204030204" pitchFamily="34" charset="0"/>
        <a:ea typeface="+mn-ea"/>
        <a:cs typeface="Cordia New" panose="020B0304020202020204" pitchFamily="34" charset="-3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A6D"/>
    <a:srgbClr val="004D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EC4435-60D7-47A7-BE3E-E13384E9E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50" y="381000"/>
            <a:ext cx="2098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335" y="2694820"/>
            <a:ext cx="11892037" cy="2362200"/>
          </a:xfrm>
        </p:spPr>
        <p:txBody>
          <a:bodyPr anchor="b">
            <a:normAutofit/>
          </a:bodyPr>
          <a:lstStyle>
            <a:lvl1pPr algn="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334" y="5057020"/>
            <a:ext cx="11892037" cy="1665514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18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86" y="1481130"/>
            <a:ext cx="11582400" cy="2852737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accent4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5686" y="4360855"/>
            <a:ext cx="115824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692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722B8FF3-0EAF-4CAA-A5C0-44533998D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740000">
            <a:off x="9564688" y="4687888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ตัวแทนวันที่ 1">
            <a:extLst>
              <a:ext uri="{FF2B5EF4-FFF2-40B4-BE49-F238E27FC236}">
                <a16:creationId xmlns:a16="http://schemas.microsoft.com/office/drawing/2014/main" id="{B3FC2EA4-367E-49D3-8F03-618178A8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5C895-7E89-445B-9108-5839B11F016E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8" name="ตัวแทนท้ายกระดาษ 2">
            <a:extLst>
              <a:ext uri="{FF2B5EF4-FFF2-40B4-BE49-F238E27FC236}">
                <a16:creationId xmlns:a16="http://schemas.microsoft.com/office/drawing/2014/main" id="{06122399-1002-4142-B28D-DE2B6C90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ตัวแทนหมายเลขสไลด์ 9">
            <a:extLst>
              <a:ext uri="{FF2B5EF4-FFF2-40B4-BE49-F238E27FC236}">
                <a16:creationId xmlns:a16="http://schemas.microsoft.com/office/drawing/2014/main" id="{EC921663-C5E9-467D-A4F6-224F3A68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43F4F-2B02-411E-A9E0-5D54BFB2879B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8887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ชื่อเรื่องและเนื้อหา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97E6B8E0-5A63-4F20-A180-0D0C873D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20000">
            <a:off x="9565482" y="1389856"/>
            <a:ext cx="25415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2" y="108855"/>
            <a:ext cx="9938656" cy="990600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04802" y="1197430"/>
            <a:ext cx="9329056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0967F4-857A-4E37-9B2F-DBF6882D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E245273-3A23-47C0-9500-1606062B0215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D828B2-10A9-4247-B92B-A6DE218E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052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821B3F-7C6F-4E63-BE37-B60DE9BE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39B3CFB0-8268-4319-9C4A-3A2B02FD8557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19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>
            <a:extLst>
              <a:ext uri="{FF2B5EF4-FFF2-40B4-BE49-F238E27FC236}">
                <a16:creationId xmlns:a16="http://schemas.microsoft.com/office/drawing/2014/main" id="{72A7029A-CD6D-47CC-8146-CC1CD08E0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480000">
            <a:off x="-123825" y="1422400"/>
            <a:ext cx="25431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chemeClr val="accent4">
                    <a:lumMod val="60000"/>
                    <a:lumOff val="4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C3FC80D-2539-439F-8610-834AA585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A91EE0D4-44C5-4D92-AB75-E43791959785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4508BA-C936-4486-BEDB-A83785AC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EBFACA-4FEB-42A2-AFB2-462E5685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chemeClr val="accent4">
                    <a:lumMod val="20000"/>
                    <a:lumOff val="80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1E36B668-CB5F-451E-B441-FE807C093E9C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2668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>
            <a:extLst>
              <a:ext uri="{FF2B5EF4-FFF2-40B4-BE49-F238E27FC236}">
                <a16:creationId xmlns:a16="http://schemas.microsoft.com/office/drawing/2014/main" id="{055B9A8C-07EA-417E-999D-FE92A542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80000">
            <a:off x="-10318" y="4560094"/>
            <a:ext cx="2541587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0" y="108855"/>
            <a:ext cx="9655629" cy="990600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85999" y="1197430"/>
            <a:ext cx="9655629" cy="4979534"/>
          </a:xfrm>
        </p:spPr>
        <p:txBody>
          <a:bodyPr/>
          <a:lstStyle>
            <a:lvl1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C1E357A-5667-4128-AE99-49E1A857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0" y="6356350"/>
            <a:ext cx="2743200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FAF5CCD-B1CD-4170-8870-8B0CAAC369AB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62FD25-61B4-4DD9-9099-4A0FD7BA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4114800" cy="365125"/>
          </a:xfrm>
        </p:spPr>
        <p:txBody>
          <a:bodyPr/>
          <a:lstStyle>
            <a:lvl1pPr>
              <a:defRPr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9C94F5-7C39-46D0-9E0C-E47CBD6CD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356350"/>
            <a:ext cx="1893888" cy="365125"/>
          </a:xfrm>
        </p:spPr>
        <p:txBody>
          <a:bodyPr/>
          <a:lstStyle>
            <a:lvl1pPr>
              <a:defRPr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BEFED83B-5BB5-42E0-9B94-78F517EC807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9964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เนื้อหา 2 ส่วน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1714" y="272143"/>
            <a:ext cx="6350001" cy="6379027"/>
          </a:xfrm>
        </p:spPr>
        <p:txBody>
          <a:bodyPr anchor="ctr"/>
          <a:lstStyle>
            <a:lvl1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  <a:lvl2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2pPr>
            <a:lvl3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3pPr>
            <a:lvl4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4pPr>
            <a:lvl5pPr algn="l">
              <a:defRPr>
                <a:solidFill>
                  <a:srgbClr val="007A6D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06829" y="685800"/>
            <a:ext cx="4528457" cy="5491163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rgbClr val="FFC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1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BF10E0A-A224-4FA1-9340-EF5944646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คลิกเพื่อแก้ไขสไตล์ชื่อเรื่องต้นแบบ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5F27D79-E9B6-4CA1-8BF0-878879351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altLang="en-US"/>
              <a:t>คลิกเพื่อแก้ไขสไตล์ของข้อความต้นแบบ</a:t>
            </a:r>
          </a:p>
          <a:p>
            <a:pPr lvl="1"/>
            <a:r>
              <a:rPr lang="th-TH" altLang="en-US"/>
              <a:t>ระดับที่สอง</a:t>
            </a:r>
          </a:p>
          <a:p>
            <a:pPr lvl="2"/>
            <a:r>
              <a:rPr lang="th-TH" altLang="en-US"/>
              <a:t>ระดับที่สาม</a:t>
            </a:r>
          </a:p>
          <a:p>
            <a:pPr lvl="3"/>
            <a:r>
              <a:rPr lang="th-TH" altLang="en-US"/>
              <a:t>ระดับที่สี่</a:t>
            </a:r>
          </a:p>
          <a:p>
            <a:pPr lvl="4"/>
            <a:r>
              <a:rPr lang="th-TH" altLang="en-US"/>
              <a:t>ระดับที่ห้า</a:t>
            </a:r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B885A-0823-4779-8216-C2B739853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0A9BA80E-40AA-4910-9197-E6BC2746DC69}" type="datetimeFigureOut">
              <a:rPr lang="th-TH"/>
              <a:pPr>
                <a:defRPr/>
              </a:pPr>
              <a:t>29/09/66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69E5E-0F67-489F-B74C-B14089346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ECB5-727F-4DF1-9356-B9A94C2C2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rgbClr val="004D45"/>
                </a:solidFill>
                <a:latin typeface="TH Sarabun New" panose="020B0500040200020003" pitchFamily="34" charset="-34"/>
                <a:cs typeface="TH Sarabun New" panose="020B0500040200020003" pitchFamily="34" charset="-34"/>
              </a:defRPr>
            </a:lvl1pPr>
          </a:lstStyle>
          <a:p>
            <a:pPr>
              <a:defRPr/>
            </a:pPr>
            <a:fld id="{9598352B-74CC-49D9-AE29-9A1F2DA0AF05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cs typeface="Angsana New" panose="02020603050405020304" pitchFamily="18" charset="-34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rt.dev/" TargetMode="External"/><Relationship Id="rId2" Type="http://schemas.openxmlformats.org/officeDocument/2006/relationships/hyperlink" Target="https://dart-tutorial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ducative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8207BB-DC2E-434E-80C7-D5E3D828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019" y="1473444"/>
            <a:ext cx="11891962" cy="23622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6000" b="0" dirty="0">
                <a:latin typeface="Sarabun" panose="00000500000000000000" pitchFamily="2" charset="-34"/>
                <a:ea typeface="Cascadia Code" panose="020B0609020000020004" pitchFamily="49" charset="0"/>
                <a:cs typeface="Sarabun" panose="00000500000000000000" pitchFamily="2" charset="-34"/>
              </a:rPr>
              <a:t>Dart Tutorial</a:t>
            </a:r>
            <a:br>
              <a:rPr lang="en-US" sz="4800" b="0" dirty="0">
                <a:latin typeface="Sarabun" panose="00000500000000000000" pitchFamily="2" charset="-34"/>
                <a:ea typeface="Cascadia Code" panose="020B0609020000020004" pitchFamily="49" charset="0"/>
                <a:cs typeface="Sarabun" panose="00000500000000000000" pitchFamily="2" charset="-34"/>
              </a:rPr>
            </a:br>
            <a:r>
              <a:rPr lang="en-US" sz="2800" b="0" dirty="0">
                <a:latin typeface="Sarabun" panose="00000500000000000000" pitchFamily="2" charset="-34"/>
                <a:ea typeface="Cascadia Code" panose="020B0609020000020004" pitchFamily="49" charset="0"/>
                <a:cs typeface="Sarabun" panose="00000500000000000000" pitchFamily="2" charset="-34"/>
              </a:rPr>
              <a:t>Constructor in Dart (Part 2)</a:t>
            </a:r>
            <a:endParaRPr lang="th-TH" sz="4800" b="0" dirty="0">
              <a:latin typeface="Sarabun" panose="00000500000000000000" pitchFamily="2" charset="-34"/>
              <a:ea typeface="Cascadia Code" panose="020B0609020000020004" pitchFamily="49" charset="0"/>
              <a:cs typeface="Sarabun" panose="00000500000000000000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FFBD0BC-C60D-479E-A683-DD7A148FF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63" y="4908306"/>
            <a:ext cx="11891962" cy="166528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th-TH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ตัวอย่างที่  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5 </a:t>
            </a:r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 การเขียน 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Constructor </a:t>
            </a:r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แบบย่อ</a:t>
            </a:r>
            <a:endParaRPr lang="en-US" altLang="en-US" sz="24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5067300" cy="4979988"/>
          </a:xfrm>
        </p:spPr>
        <p:txBody>
          <a:bodyPr/>
          <a:lstStyle/>
          <a:p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ตัวอย่างการเขียน </a:t>
            </a:r>
            <a:r>
              <a:rPr lang="en-US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ในรูปแบบเต็ม</a:t>
            </a:r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B8C620-E1FE-47FE-9052-AC74C1FC1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26" y="1680037"/>
            <a:ext cx="4537352" cy="4746434"/>
          </a:xfrm>
          <a:prstGeom prst="rect">
            <a:avLst/>
          </a:prstGeom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93FD186-A35D-4E66-994F-C58DAE4FD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4469" y="1196975"/>
            <a:ext cx="5067300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07A6D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สามารถเขียนในรูปแบบย่อดังนี้</a:t>
            </a:r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marL="0" indent="0">
              <a:buNone/>
            </a:pPr>
            <a:endParaRPr lang="th-TH" altLang="en-US" sz="1200" dirty="0">
              <a:solidFill>
                <a:srgbClr val="FF0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marL="0" indent="0">
              <a:buNone/>
            </a:pPr>
            <a:endParaRPr lang="th-TH" altLang="en-US" sz="1200" dirty="0">
              <a:solidFill>
                <a:srgbClr val="FF0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หมายเหตุ ในภาษา</a:t>
            </a:r>
            <a:r>
              <a:rPr lang="en-US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java</a:t>
            </a:r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ไม่สามารถเขียน</a:t>
            </a:r>
            <a:r>
              <a:rPr lang="en-US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Constructor </a:t>
            </a:r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แบบย่อได้</a:t>
            </a:r>
            <a:endParaRPr lang="en-US" altLang="en-US" sz="1400" dirty="0">
              <a:solidFill>
                <a:srgbClr val="FF0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th-TH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marL="0" indent="0">
              <a:buNone/>
            </a:pPr>
            <a:r>
              <a:rPr lang="th-TH" altLang="en-US" sz="12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</a:t>
            </a:r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E9387F-2B59-494D-AB77-925F103A9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680037"/>
            <a:ext cx="4209105" cy="3884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ตัวอย่างที่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 6 Constructor </a:t>
            </a:r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แบบมี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 Optional Parameters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929792"/>
          </a:xfrm>
        </p:spPr>
        <p:txBody>
          <a:bodyPr vert="horz" wrap="square" tIns="36000" rIns="72000" bIns="72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Optional Parameters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คือ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Parameters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ที่เราจะสามารถส่งหรือไม่ส่งค่ามาก็ได้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ก็ยังสามารถทำงานได้ตามปกติ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 </a:t>
            </a:r>
            <a:r>
              <a:rPr lang="th-TH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ซึ่ง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ปกติถ้าส่งค่าพารามิเตอร์มาไม่ครบตามที่ประกาศไว้ก็จะไม่สามารถสร้าง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 Object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 ได้</a:t>
            </a:r>
            <a:endParaRPr lang="en-US" sz="1600" b="0" i="0" dirty="0">
              <a:effectLst/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marL="0" indent="0">
              <a:buNone/>
            </a:pPr>
            <a:endParaRPr lang="en-US" sz="1800" b="0" i="0" dirty="0"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3A7352C-C6E8-449E-B6F6-5F4F39E3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376" y="2126767"/>
            <a:ext cx="1731247" cy="11762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C6CFC-3868-4F89-814B-0073EDB11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77" y="2126767"/>
            <a:ext cx="3986689" cy="39158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62930E-9FAD-43ED-A375-BF33A24DF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22" y="4200048"/>
            <a:ext cx="4159987" cy="22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ตัวอย่าง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 Optional Parameters </a:t>
            </a:r>
            <a:r>
              <a:rPr lang="th-TH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ในภาษา</a:t>
            </a:r>
            <a:r>
              <a:rPr lang="en-US" altLang="en-US" sz="2400" dirty="0">
                <a:latin typeface="Sarabun Light" panose="00000400000000000000" pitchFamily="2" charset="-34"/>
                <a:cs typeface="Sarabun Light" panose="00000400000000000000" pitchFamily="2" charset="-34"/>
              </a:rPr>
              <a:t> Java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ในภาษา</a:t>
            </a:r>
            <a:r>
              <a:rPr lang="en-US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 java</a:t>
            </a: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 จะไม่มี </a:t>
            </a:r>
            <a:r>
              <a:rPr lang="en-US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Optional Parameters </a:t>
            </a: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เป็นการประยุกต์ใช้จากวิธี </a:t>
            </a:r>
            <a:r>
              <a:rPr lang="en-US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Overloading </a:t>
            </a: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เพื่อรองรับการรับ</a:t>
            </a:r>
            <a:r>
              <a:rPr lang="en-US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 Parameters </a:t>
            </a:r>
            <a:r>
              <a:rPr lang="th-TH" altLang="en-US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ที่มีหลากหลายรูปแบบ</a:t>
            </a:r>
          </a:p>
          <a:p>
            <a:pPr>
              <a:lnSpc>
                <a:spcPct val="150000"/>
              </a:lnSpc>
            </a:pPr>
            <a:endParaRPr lang="th-TH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>
              <a:lnSpc>
                <a:spcPct val="150000"/>
              </a:lnSpc>
            </a:pPr>
            <a:endParaRPr lang="en-US" altLang="en-US" sz="1600" dirty="0"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56F7B-A767-4B6E-A1AC-0E4B79FC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553" y="1938765"/>
            <a:ext cx="3888892" cy="4724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C1220-5E57-4A1C-875D-71D4F52C0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5333"/>
            <a:ext cx="4689665" cy="401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54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>
            <a:normAutofit/>
          </a:bodyPr>
          <a:lstStyle/>
          <a:p>
            <a:r>
              <a:rPr lang="th-TH" altLang="en-US" dirty="0"/>
              <a:t>ตัวอย่างที่ </a:t>
            </a:r>
            <a:r>
              <a:rPr lang="en-US" altLang="en-US" dirty="0"/>
              <a:t>7</a:t>
            </a:r>
            <a:r>
              <a:rPr lang="th-TH" altLang="en-US" dirty="0"/>
              <a:t> </a:t>
            </a:r>
            <a:r>
              <a:rPr lang="en-US" altLang="en-US" dirty="0"/>
              <a:t>Parameters </a:t>
            </a:r>
            <a:r>
              <a:rPr lang="th-TH" altLang="en-US" dirty="0"/>
              <a:t>ที่มีชื่อ</a:t>
            </a:r>
            <a:r>
              <a:rPr lang="en-US" altLang="en-US" dirty="0"/>
              <a:t> (Named Parameters)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Parameters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 ที่มีชื่อทำให้สามารถส่งค่า</a:t>
            </a:r>
            <a:r>
              <a:rPr lang="th-TH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โดยการเรียก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ชื่อของ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Parameters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โดยไม่ต้องคำนึงถึงลำดับ</a:t>
            </a:r>
            <a:r>
              <a:rPr lang="th-TH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หรือจำนวน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ของ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Parameters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ที่ป</a:t>
            </a:r>
            <a:r>
              <a:rPr lang="th-TH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ระกาศ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ไว้ใน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ก็ได้</a:t>
            </a:r>
          </a:p>
          <a:p>
            <a:pPr>
              <a:lnSpc>
                <a:spcPct val="150000"/>
              </a:lnSpc>
            </a:pPr>
            <a:endParaRPr lang="en-US" alt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87F96-8314-4ECB-8C69-EB41ECC53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603" y="3259325"/>
            <a:ext cx="1714680" cy="11596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9D64D-097B-44DB-80DA-09541B5B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88" y="2342500"/>
            <a:ext cx="6295444" cy="3412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8F00E3-53D3-4998-9F3E-FF375B979B04}"/>
              </a:ext>
            </a:extLst>
          </p:cNvPr>
          <p:cNvSpPr txBox="1"/>
          <p:nvPr/>
        </p:nvSpPr>
        <p:spPr>
          <a:xfrm>
            <a:off x="558988" y="6080020"/>
            <a:ext cx="60944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หมายเหตุ ในภาษา</a:t>
            </a:r>
            <a:r>
              <a:rPr lang="en-US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java</a:t>
            </a:r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 ไม่รองรับ </a:t>
            </a:r>
            <a:r>
              <a:rPr lang="en-US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Parameters </a:t>
            </a:r>
            <a:r>
              <a:rPr lang="th-TH" altLang="en-US" sz="1400" dirty="0">
                <a:solidFill>
                  <a:srgbClr val="FF0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ที่มีชื่อ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4526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r>
              <a:rPr lang="th-TH" altLang="en-US" dirty="0"/>
              <a:t>ตัวอย่างที่ </a:t>
            </a:r>
            <a:r>
              <a:rPr lang="en-US" altLang="en-US" dirty="0"/>
              <a:t>8</a:t>
            </a:r>
            <a:r>
              <a:rPr lang="th-TH" altLang="en-US" dirty="0"/>
              <a:t> การกำหนด </a:t>
            </a:r>
            <a:r>
              <a:rPr lang="en-US" altLang="en-US" dirty="0"/>
              <a:t>Default Values </a:t>
            </a:r>
            <a:r>
              <a:rPr lang="th-TH" altLang="en-US" dirty="0"/>
              <a:t>ใน</a:t>
            </a:r>
            <a:r>
              <a:rPr lang="en-US" altLang="en-US" dirty="0"/>
              <a:t> Constructor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เป็นการกำหนดค่าเริ่มต้นหากไม่มีการส่งค่าผ่านการเรียกใช้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ตอนสร้าง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Object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BAE3F4-5152-4270-9C3A-5351F6262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37" y="1747605"/>
            <a:ext cx="4684158" cy="43138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3A5181-0AB7-47DA-9026-F6B278918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832" y="1747605"/>
            <a:ext cx="1681546" cy="1043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EEB2E7-ECAF-4AA0-B9BC-68BBA6D04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42" b="92398" l="9556" r="90000">
                        <a14:foregroundMark x1="31222" y1="43275" x2="26889" y2="68616"/>
                        <a14:foregroundMark x1="29889" y1="44250" x2="27222" y2="61404"/>
                        <a14:foregroundMark x1="27222" y1="61404" x2="31000" y2="36842"/>
                        <a14:foregroundMark x1="31000" y1="36842" x2="26778" y2="44639"/>
                        <a14:foregroundMark x1="26556" y1="33723" x2="31667" y2="52827"/>
                        <a14:foregroundMark x1="31667" y1="52827" x2="41000" y2="59064"/>
                        <a14:foregroundMark x1="43778" y1="50877" x2="47111" y2="33138"/>
                        <a14:foregroundMark x1="47111" y1="33138" x2="43556" y2="20273"/>
                        <a14:foregroundMark x1="47222" y1="16179" x2="43778" y2="32749"/>
                        <a14:foregroundMark x1="40778" y1="17934" x2="51778" y2="22612"/>
                        <a14:foregroundMark x1="51778" y1="22612" x2="51111" y2="14230"/>
                        <a14:foregroundMark x1="52333" y1="16959" x2="57000" y2="25146"/>
                        <a14:foregroundMark x1="50000" y1="18519" x2="51111" y2="26511"/>
                        <a14:foregroundMark x1="42000" y1="17154" x2="39222" y2="23002"/>
                        <a14:foregroundMark x1="36444" y1="16959" x2="46667" y2="29240"/>
                        <a14:foregroundMark x1="63889" y1="26121" x2="81667" y2="31384"/>
                        <a14:foregroundMark x1="83222" y1="26511" x2="82889" y2="29630"/>
                        <a14:foregroundMark x1="73444" y1="22417" x2="79667" y2="26901"/>
                        <a14:foregroundMark x1="78333" y1="18519" x2="75444" y2="26511"/>
                        <a14:foregroundMark x1="78000" y1="21442" x2="85000" y2="30994"/>
                        <a14:foregroundMark x1="82444" y1="19688" x2="87000" y2="31969"/>
                        <a14:foregroundMark x1="81889" y1="21637" x2="76556" y2="37427"/>
                        <a14:foregroundMark x1="69000" y1="51267" x2="60778" y2="71345"/>
                        <a14:foregroundMark x1="61111" y1="80312" x2="64222" y2="84211"/>
                        <a14:foregroundMark x1="59333" y1="62573" x2="63333" y2="78947"/>
                        <a14:foregroundMark x1="68000" y1="62573" x2="66222" y2="77193"/>
                        <a14:foregroundMark x1="59222" y1="67251" x2="66778" y2="84795"/>
                        <a14:foregroundMark x1="70556" y1="73879" x2="73889" y2="83431"/>
                        <a14:foregroundMark x1="78000" y1="87524" x2="44667" y2="82456"/>
                        <a14:foregroundMark x1="58444" y1="86160" x2="30778" y2="81481"/>
                        <a14:foregroundMark x1="49000" y1="86550" x2="15778" y2="84211"/>
                        <a14:foregroundMark x1="26778" y1="87135" x2="12667" y2="85575"/>
                        <a14:foregroundMark x1="21444" y1="82456" x2="16000" y2="81676"/>
                        <a14:foregroundMark x1="19333" y1="81092" x2="23444" y2="82066"/>
                        <a14:foregroundMark x1="24222" y1="80702" x2="17333" y2="81676"/>
                        <a14:foregroundMark x1="29667" y1="80312" x2="19556" y2="80897"/>
                        <a14:foregroundMark x1="19556" y1="80897" x2="18111" y2="81676"/>
                        <a14:foregroundMark x1="22444" y1="83431" x2="18556" y2="86550"/>
                        <a14:foregroundMark x1="26333" y1="65887" x2="22444" y2="73489"/>
                        <a14:foregroundMark x1="23556" y1="44639" x2="22444" y2="61209"/>
                        <a14:foregroundMark x1="24333" y1="43275" x2="28444" y2="66277"/>
                        <a14:foregroundMark x1="26778" y1="38207" x2="25556" y2="49123"/>
                        <a14:foregroundMark x1="26111" y1="28655" x2="23444" y2="48733"/>
                        <a14:foregroundMark x1="24000" y1="44055" x2="24333" y2="63548"/>
                        <a14:foregroundMark x1="25000" y1="50877" x2="23222" y2="71345"/>
                        <a14:foregroundMark x1="22667" y1="63158" x2="20667" y2="73099"/>
                        <a14:foregroundMark x1="21000" y1="71150" x2="35111" y2="76608"/>
                        <a14:foregroundMark x1="47889" y1="73489" x2="25000" y2="81092"/>
                        <a14:foregroundMark x1="12111" y1="83431" x2="12222" y2="85185"/>
                        <a14:foregroundMark x1="13667" y1="84795" x2="19889" y2="84211"/>
                        <a14:foregroundMark x1="14556" y1="81676" x2="16556" y2="81676"/>
                        <a14:foregroundMark x1="19889" y1="81676" x2="16333" y2="79922"/>
                        <a14:foregroundMark x1="9556" y1="78947" x2="20667" y2="82456"/>
                        <a14:foregroundMark x1="13667" y1="82456" x2="20667" y2="82846"/>
                        <a14:foregroundMark x1="15556" y1="81481" x2="17111" y2="84211"/>
                        <a14:foregroundMark x1="17778" y1="81676" x2="29889" y2="80312"/>
                        <a14:foregroundMark x1="35556" y1="81092" x2="64000" y2="77193"/>
                        <a14:foregroundMark x1="64000" y1="77193" x2="63444" y2="78558"/>
                        <a14:foregroundMark x1="74778" y1="81092" x2="75222" y2="79727"/>
                        <a14:foregroundMark x1="51111" y1="78558" x2="64000" y2="76608"/>
                        <a14:foregroundMark x1="64000" y1="76608" x2="52333" y2="66277"/>
                        <a14:foregroundMark x1="34000" y1="63158" x2="56222" y2="60819"/>
                        <a14:foregroundMark x1="42556" y1="44639" x2="36889" y2="46394"/>
                        <a14:foregroundMark x1="40778" y1="38596" x2="42556" y2="44250"/>
                        <a14:foregroundMark x1="36111" y1="27096" x2="44111" y2="38207"/>
                        <a14:foregroundMark x1="40222" y1="24366" x2="39222" y2="34698"/>
                        <a14:foregroundMark x1="28444" y1="28850" x2="28667" y2="31969"/>
                        <a14:foregroundMark x1="31222" y1="32943" x2="34333" y2="32749"/>
                        <a14:foregroundMark x1="24778" y1="28265" x2="26111" y2="35673"/>
                        <a14:foregroundMark x1="25778" y1="35478" x2="46889" y2="39571"/>
                        <a14:foregroundMark x1="54667" y1="30214" x2="61889" y2="36452"/>
                        <a14:foregroundMark x1="64111" y1="28265" x2="63889" y2="36452"/>
                        <a14:foregroundMark x1="49556" y1="38207" x2="58444" y2="36452"/>
                        <a14:foregroundMark x1="58778" y1="26511" x2="63667" y2="30604"/>
                        <a14:foregroundMark x1="66778" y1="28265" x2="72444" y2="30019"/>
                        <a14:foregroundMark x1="81222" y1="24366" x2="80111" y2="21637"/>
                        <a14:foregroundMark x1="83000" y1="20078" x2="88333" y2="23392"/>
                        <a14:foregroundMark x1="83778" y1="17544" x2="78778" y2="25146"/>
                        <a14:foregroundMark x1="85556" y1="20273" x2="86000" y2="30019"/>
                        <a14:foregroundMark x1="86778" y1="19688" x2="86778" y2="33723"/>
                        <a14:foregroundMark x1="81111" y1="21442" x2="71889" y2="21637"/>
                        <a14:foregroundMark x1="75444" y1="81676" x2="79556" y2="92398"/>
                        <a14:foregroundMark x1="76222" y1="78363" x2="79333" y2="84211"/>
                        <a14:foregroundMark x1="78889" y1="80702" x2="80667" y2="87524"/>
                        <a14:foregroundMark x1="79667" y1="86550" x2="80667" y2="76218"/>
                        <a14:foregroundMark x1="24778" y1="55945" x2="23444" y2="36842"/>
                        <a14:foregroundMark x1="46889" y1="33723" x2="48667" y2="26901"/>
                        <a14:foregroundMark x1="49444" y1="29240" x2="48000" y2="34113"/>
                        <a14:foregroundMark x1="48222" y1="28655" x2="47444" y2="35673"/>
                        <a14:foregroundMark x1="80667" y1="27485" x2="78333" y2="39571"/>
                        <a14:foregroundMark x1="80333" y1="32943" x2="72444" y2="50487"/>
                        <a14:foregroundMark x1="78778" y1="38596" x2="72333" y2="52242"/>
                        <a14:foregroundMark x1="78556" y1="40936" x2="69333" y2="64327"/>
                        <a14:foregroundMark x1="80667" y1="25731" x2="77333" y2="47758"/>
                        <a14:foregroundMark x1="81111" y1="30994" x2="77333" y2="47758"/>
                        <a14:foregroundMark x1="82889" y1="30214" x2="77556" y2="485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95" y="4066678"/>
            <a:ext cx="4820988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8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>
            <a:extLst>
              <a:ext uri="{FF2B5EF4-FFF2-40B4-BE49-F238E27FC236}">
                <a16:creationId xmlns:a16="http://schemas.microsoft.com/office/drawing/2014/main" id="{8E3A7296-6B7A-4AE6-97D3-E42B01F2A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09538"/>
            <a:ext cx="9939338" cy="990600"/>
          </a:xfrm>
        </p:spPr>
        <p:txBody>
          <a:bodyPr/>
          <a:lstStyle/>
          <a:p>
            <a:r>
              <a:rPr lang="th-TH" altLang="en-US" dirty="0"/>
              <a:t>ตัวอย่างการกำหนด </a:t>
            </a:r>
            <a:r>
              <a:rPr lang="en-US" altLang="en-US" dirty="0"/>
              <a:t>Default Values </a:t>
            </a:r>
            <a:r>
              <a:rPr lang="th-TH" altLang="en-US" dirty="0"/>
              <a:t>ใน</a:t>
            </a:r>
            <a:r>
              <a:rPr lang="en-US" altLang="en-US" dirty="0"/>
              <a:t> Constructor </a:t>
            </a:r>
            <a:r>
              <a:rPr lang="th-TH" altLang="en-US" dirty="0"/>
              <a:t>ในภาษา</a:t>
            </a:r>
            <a:r>
              <a:rPr lang="en-US" altLang="en-US" dirty="0"/>
              <a:t> Java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D0F9C8F0-C439-40D1-8DDC-03F419693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96975"/>
            <a:ext cx="9329738" cy="4979988"/>
          </a:xfrm>
        </p:spPr>
        <p:txBody>
          <a:bodyPr/>
          <a:lstStyle/>
          <a:p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เป็นการกำหนดค่าเริ่มต้นหากไม่มีการส่งค่าผ่านการเรียกใช้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ตอนสร้าง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Object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 โดยการ</a:t>
            </a:r>
            <a:r>
              <a:rPr lang="th-TH" sz="1600" dirty="0">
                <a:latin typeface="Sarabun ExtraLight" panose="00000300000000000000" pitchFamily="2" charset="-34"/>
                <a:cs typeface="Sarabun ExtraLight" panose="00000300000000000000" pitchFamily="2" charset="-34"/>
              </a:rPr>
              <a:t>ประยุกต์</a:t>
            </a:r>
            <a:r>
              <a:rPr lang="th-TH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ใช้วิธี </a:t>
            </a:r>
            <a:r>
              <a:rPr lang="en-US" sz="1600" b="0" i="0" dirty="0"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Overloading </a:t>
            </a:r>
          </a:p>
          <a:p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2852D3-2015-4784-AEC2-63FF5597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51" y="1783244"/>
            <a:ext cx="4158813" cy="4870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4047F-C889-42B4-A85A-063FAB0A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469" y="1783244"/>
            <a:ext cx="1681546" cy="10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0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C8207BB-DC2E-434E-80C7-D5E3D8284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63" y="663080"/>
            <a:ext cx="11891962" cy="816928"/>
          </a:xfrm>
        </p:spPr>
        <p:txBody>
          <a:bodyPr rtlCol="0" anchor="t">
            <a:normAutofit fontScale="90000"/>
          </a:bodyPr>
          <a:lstStyle/>
          <a:p>
            <a:pPr algn="l" fontAlgn="auto">
              <a:spcAft>
                <a:spcPts val="0"/>
              </a:spcAft>
              <a:defRPr/>
            </a:pPr>
            <a:r>
              <a:rPr lang="th-TH" sz="4000" b="0" dirty="0">
                <a:latin typeface="Sarabun Light" panose="00000400000000000000" pitchFamily="2" charset="-34"/>
                <a:ea typeface="Cascadia Code" panose="020B0609020000020004" pitchFamily="49" charset="0"/>
                <a:cs typeface="Sarabun Light" panose="00000400000000000000" pitchFamily="2" charset="-34"/>
              </a:rPr>
              <a:t> </a:t>
            </a:r>
            <a:r>
              <a:rPr lang="en-US" sz="4000" b="0" dirty="0">
                <a:latin typeface="Sarabun Light" panose="00000400000000000000" pitchFamily="2" charset="-34"/>
                <a:ea typeface="Cascadia Code" panose="020B0609020000020004" pitchFamily="49" charset="0"/>
                <a:cs typeface="Sarabun Light" panose="00000400000000000000" pitchFamily="2" charset="-34"/>
              </a:rPr>
              <a:t>Key Points</a:t>
            </a:r>
            <a:br>
              <a:rPr lang="th-TH" sz="4000" b="0" dirty="0">
                <a:latin typeface="Sarabun Light" panose="00000400000000000000" pitchFamily="2" charset="-34"/>
                <a:ea typeface="Cascadia Code" panose="020B0609020000020004" pitchFamily="49" charset="0"/>
                <a:cs typeface="Sarabun Light" panose="00000400000000000000" pitchFamily="2" charset="-34"/>
              </a:rPr>
            </a:br>
            <a:br>
              <a:rPr lang="en-US" sz="4000" b="0" dirty="0">
                <a:latin typeface="Sarabun Light" panose="00000400000000000000" pitchFamily="2" charset="-34"/>
                <a:ea typeface="Cascadia Code" panose="020B0609020000020004" pitchFamily="49" charset="0"/>
                <a:cs typeface="Sarabun Light" panose="00000400000000000000" pitchFamily="2" charset="-34"/>
              </a:rPr>
            </a:br>
            <a:br>
              <a:rPr lang="en-US" b="0" dirty="0">
                <a:latin typeface="Sarabun Light" panose="00000400000000000000" pitchFamily="2" charset="-34"/>
                <a:ea typeface="Cascadia Code" panose="020B0609020000020004" pitchFamily="49" charset="0"/>
                <a:cs typeface="Sarabun Light" panose="00000400000000000000" pitchFamily="2" charset="-34"/>
              </a:rPr>
            </a:br>
            <a:endParaRPr lang="th-TH" b="0" dirty="0">
              <a:latin typeface="Sarabun Light" panose="00000400000000000000" pitchFamily="2" charset="-34"/>
              <a:ea typeface="Cascadia Code" panose="020B0609020000020004" pitchFamily="49" charset="0"/>
              <a:cs typeface="Sarabun Light" panose="00000400000000000000" pitchFamily="2" charset="-34"/>
            </a:endParaRP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CFFBD0BC-C60D-479E-A683-DD7A148FF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863" y="4908306"/>
            <a:ext cx="11891962" cy="1665288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endParaRPr lang="en-US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en-US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ctr" fontAlgn="auto">
              <a:spcAft>
                <a:spcPts val="0"/>
              </a:spcAft>
              <a:defRPr/>
            </a:pPr>
            <a:endParaRPr lang="th-TH" sz="1800" dirty="0">
              <a:latin typeface="Sarabun Light" panose="00000400000000000000" pitchFamily="2" charset="-34"/>
              <a:cs typeface="Sarabun Light" panose="00000400000000000000" pitchFamily="2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19B21-76BC-4E31-9C75-3E837C8FEAD1}"/>
              </a:ext>
            </a:extLst>
          </p:cNvPr>
          <p:cNvSpPr txBox="1"/>
          <p:nvPr/>
        </p:nvSpPr>
        <p:spPr>
          <a:xfrm>
            <a:off x="537327" y="1480008"/>
            <a:ext cx="7305774" cy="257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ต้องมีชื่อเดียวกับคลาส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ไม่ต้องมี </a:t>
            </a: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return type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ถูกเรียกใช้เพียงครั้งเดียว ณ เวลาสร้าง </a:t>
            </a: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Object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จะถูกเรียกใช้อย่างอัตโนมัติ ณ เวลาสร้าง </a:t>
            </a:r>
            <a:r>
              <a:rPr lang="en-US" sz="18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Object</a:t>
            </a:r>
            <a:endParaRPr lang="th-TH" sz="1800" dirty="0">
              <a:solidFill>
                <a:srgbClr val="FFC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Constructor </a:t>
            </a:r>
            <a:r>
              <a:rPr lang="th-TH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ถูกใช้เพื่อ 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initialize </a:t>
            </a:r>
            <a:r>
              <a:rPr lang="th-TH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ค่า 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Properties </a:t>
            </a:r>
            <a:r>
              <a:rPr lang="th-TH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ของ </a:t>
            </a:r>
            <a:r>
              <a:rPr lang="en-US" sz="1800" b="0" i="0" dirty="0">
                <a:solidFill>
                  <a:srgbClr val="FFC000"/>
                </a:solidFill>
                <a:effectLst/>
                <a:latin typeface="Sarabun ExtraLight" panose="00000300000000000000" pitchFamily="2" charset="-34"/>
                <a:cs typeface="Sarabun ExtraLight" panose="00000300000000000000" pitchFamily="2" charset="-34"/>
              </a:rPr>
              <a:t>Class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C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  <p:sp>
        <p:nvSpPr>
          <p:cNvPr id="6" name="ชื่อเรื่อง 1">
            <a:extLst>
              <a:ext uri="{FF2B5EF4-FFF2-40B4-BE49-F238E27FC236}">
                <a16:creationId xmlns:a16="http://schemas.microsoft.com/office/drawing/2014/main" id="{AE97BEC4-B5A0-40CE-A800-ECC9D165BCE9}"/>
              </a:ext>
            </a:extLst>
          </p:cNvPr>
          <p:cNvSpPr txBox="1">
            <a:spLocks/>
          </p:cNvSpPr>
          <p:nvPr/>
        </p:nvSpPr>
        <p:spPr bwMode="auto">
          <a:xfrm>
            <a:off x="537327" y="4232127"/>
            <a:ext cx="11891962" cy="2291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algn="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accent4"/>
                </a:solidFill>
                <a:latin typeface="TH Sarabun New" panose="020B0500040200020003" pitchFamily="34" charset="-34"/>
                <a:ea typeface="+mj-ea"/>
                <a:cs typeface="TH Sarabun New" panose="020B0500040200020003" pitchFamily="34" charset="-34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cs typeface="Angsana New" panose="02020603050405020304" pitchFamily="18" charset="-34"/>
              </a:defRPr>
            </a:lvl9pPr>
          </a:lstStyle>
          <a:p>
            <a:pPr algn="l"/>
            <a:r>
              <a:rPr lang="en-US" sz="3600" dirty="0">
                <a:solidFill>
                  <a:srgbClr val="FFC000"/>
                </a:solidFill>
                <a:latin typeface="Sarabun ExtraLight" panose="00000300000000000000" pitchFamily="2" charset="-34"/>
                <a:cs typeface="Sarabun ExtraLight" panose="00000300000000000000" pitchFamily="2" charset="-34"/>
              </a:rPr>
              <a:t>Reference(s)</a:t>
            </a:r>
            <a:endParaRPr lang="en-US" sz="3600" b="1" i="0" u="none" strike="noStrike" dirty="0">
              <a:solidFill>
                <a:srgbClr val="FFC000"/>
              </a:solidFill>
              <a:effectLst/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algn="l">
              <a:lnSpc>
                <a:spcPct val="50000"/>
              </a:lnSpc>
            </a:pPr>
            <a:endParaRPr lang="en-US" sz="3600" dirty="0">
              <a:solidFill>
                <a:srgbClr val="FFC000"/>
              </a:solidFill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sng" dirty="0">
                <a:solidFill>
                  <a:srgbClr val="FFC000"/>
                </a:solidFill>
                <a:effectLst/>
                <a:latin typeface="Sarabun Light" panose="00000400000000000000" pitchFamily="2" charset="-34"/>
                <a:cs typeface="Sarabun Light" panose="00000400000000000000" pitchFamily="2" charset="-34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https://dart-tutorial.com</a:t>
            </a:r>
            <a:endParaRPr lang="en-US" sz="1600" b="0" i="0" u="sng" dirty="0">
              <a:solidFill>
                <a:srgbClr val="FFC000"/>
              </a:solidFill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C000"/>
              </a:solidFill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FC000"/>
                </a:solidFill>
                <a:effectLst/>
                <a:latin typeface="Sarabun Light" panose="00000400000000000000" pitchFamily="2" charset="-34"/>
                <a:cs typeface="Sarabun Light" panose="00000400000000000000" pitchFamily="2" charset="-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https://dart.dev</a:t>
            </a:r>
            <a:endParaRPr lang="en-US" sz="1600" b="0" i="0" u="none" strike="noStrike" dirty="0">
              <a:solidFill>
                <a:srgbClr val="FFC000"/>
              </a:solidFill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FFC000"/>
              </a:solidFill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FFC000"/>
                </a:solidFill>
                <a:effectLst/>
                <a:latin typeface="Sarabun Light" panose="00000400000000000000" pitchFamily="2" charset="-34"/>
                <a:cs typeface="Sarabun Light" panose="00000400000000000000" pitchFamily="2" charset="-3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https://www.educative.io</a:t>
            </a:r>
            <a:endParaRPr lang="en-US" sz="1600" b="0" i="0" dirty="0">
              <a:solidFill>
                <a:srgbClr val="FFC000"/>
              </a:solidFill>
              <a:effectLst/>
              <a:latin typeface="Sarabun Light" panose="00000400000000000000" pitchFamily="2" charset="-34"/>
              <a:cs typeface="Sarabun Light" panose="00000400000000000000" pitchFamily="2" charset="-34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3600" b="1" i="0" dirty="0">
              <a:solidFill>
                <a:srgbClr val="FFC000"/>
              </a:solidFill>
              <a:effectLst/>
              <a:latin typeface="Sarabun ExtraLight" panose="00000300000000000000" pitchFamily="2" charset="-34"/>
              <a:cs typeface="Sarabun ExtraLight" panose="000003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4568365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SU-Slide-6.pot  -  โหมดความเข้ากันได้" id="{47272704-E330-49C6-93B6-D360492F451F}" vid="{862219D9-58DD-4745-B51B-B8DA038E352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haredContentType xmlns="Microsoft.SharePoint.Taxonomy.ContentTypeSync" SourceId="5fc7acaa-f919-463b-ae62-f5f9386dcdd5" ContentTypeId="0x0101" PreviousValue="false" LastSyncTimeStamp="2021-07-23T15:19:22.11Z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141BBE9292EA41A4C130F160723B79" ma:contentTypeVersion="10" ma:contentTypeDescription="Create a new document." ma:contentTypeScope="" ma:versionID="15c9e41bea4b3c0c871dca9938042a5d">
  <xsd:schema xmlns:xsd="http://www.w3.org/2001/XMLSchema" xmlns:xs="http://www.w3.org/2001/XMLSchema" xmlns:p="http://schemas.microsoft.com/office/2006/metadata/properties" xmlns:ns2="80332277-3b93-41a6-8c87-7e2d26c20e61" xmlns:ns3="42e85855-fb6a-4813-bb55-4b299851a111" targetNamespace="http://schemas.microsoft.com/office/2006/metadata/properties" ma:root="true" ma:fieldsID="787b0c36830c29b18ac143f40d57dbfb" ns2:_="" ns3:_="">
    <xsd:import namespace="80332277-3b93-41a6-8c87-7e2d26c20e61"/>
    <xsd:import namespace="42e85855-fb6a-4813-bb55-4b299851a111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32277-3b93-41a6-8c87-7e2d26c20e61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fc7acaa-f919-463b-ae62-f5f9386dcd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85855-fb6a-4813-bb55-4b299851a11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11f6005-7be8-4dc9-bb6d-d1d97f6fd037}" ma:internalName="TaxCatchAll" ma:showField="CatchAllData" ma:web="42e85855-fb6a-4813-bb55-4b299851a1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FD6F1C-F431-4FE1-8BD4-9AEBE26E30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1DC93C-DCF1-4CA2-AA5C-D3DEE835F5F3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8F99D0B0-FBF5-4687-9D3B-C9408DEDA4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32277-3b93-41a6-8c87-7e2d26c20e61"/>
    <ds:schemaRef ds:uri="42e85855-fb6a-4813-bb55-4b299851a1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Constructor in Dart(Part 2)</Template>
  <TotalTime>461</TotalTime>
  <Words>301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Sarabun</vt:lpstr>
      <vt:lpstr>Sarabun ExtraLight</vt:lpstr>
      <vt:lpstr>Sarabun Light</vt:lpstr>
      <vt:lpstr>TH Sarabun New</vt:lpstr>
      <vt:lpstr>ธีมของ Office</vt:lpstr>
      <vt:lpstr>Dart Tutorial Constructor in Dart (Part 2)</vt:lpstr>
      <vt:lpstr>ตัวอย่างที่  5  การเขียน Constructor แบบย่อ</vt:lpstr>
      <vt:lpstr>ตัวอย่างที่ 6 Constructor แบบมี Optional Parameters</vt:lpstr>
      <vt:lpstr>ตัวอย่าง Optional Parameters ในภาษา Java</vt:lpstr>
      <vt:lpstr>ตัวอย่างที่ 7 Parameters ที่มีชื่อ (Named Parameters)</vt:lpstr>
      <vt:lpstr>ตัวอย่างที่ 8 การกำหนด Default Values ใน Constructor</vt:lpstr>
      <vt:lpstr>ตัวอย่างการกำหนด Default Values ใน Constructor ในภาษา Java</vt:lpstr>
      <vt:lpstr> Key Points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 Tutorial Constructor in Dart (Part 2)</dc:title>
  <dc:creator>wavess ss</dc:creator>
  <cp:lastModifiedBy>wavess ss</cp:lastModifiedBy>
  <cp:revision>30</cp:revision>
  <dcterms:created xsi:type="dcterms:W3CDTF">2023-09-29T07:01:00Z</dcterms:created>
  <dcterms:modified xsi:type="dcterms:W3CDTF">2023-09-29T14:43:23Z</dcterms:modified>
</cp:coreProperties>
</file>