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ula Narak" charset="1" panose="020B0500040200020003"/>
      <p:regular r:id="rId10"/>
    </p:embeddedFont>
    <p:embeddedFont>
      <p:font typeface="TLWG Typewriter" charset="1" panose="02000603000000000000"/>
      <p:regular r:id="rId11"/>
    </p:embeddedFont>
    <p:embeddedFont>
      <p:font typeface="Pridi" charset="1" panose="00000500000000000000"/>
      <p:regular r:id="rId12"/>
    </p:embeddedFont>
    <p:embeddedFont>
      <p:font typeface="Pridi Bold" charset="1" panose="00000800000000000000"/>
      <p:regular r:id="rId13"/>
    </p:embeddedFont>
    <p:embeddedFont>
      <p:font typeface="Pridi Extra-Light" charset="1" panose="00000300000000000000"/>
      <p:regular r:id="rId14"/>
    </p:embeddedFont>
    <p:embeddedFont>
      <p:font typeface="Pridi Light" charset="1" panose="00000400000000000000"/>
      <p:regular r:id="rId15"/>
    </p:embeddedFont>
    <p:embeddedFont>
      <p:font typeface="Pridi Medium" charset="1" panose="00000600000000000000"/>
      <p:regular r:id="rId16"/>
    </p:embeddedFont>
    <p:embeddedFont>
      <p:font typeface="Pridi Semi-Bold" charset="1" panose="00000700000000000000"/>
      <p:regular r:id="rId17"/>
    </p:embeddedFont>
    <p:embeddedFont>
      <p:font typeface="Chonburi"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4.png" Type="http://schemas.openxmlformats.org/officeDocument/2006/relationships/image"/><Relationship Id="rId4" Target="../media/image18.jpeg" Type="http://schemas.openxmlformats.org/officeDocument/2006/relationships/image"/><Relationship Id="rId5" Target="../media/image19.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0.gif" Type="http://schemas.openxmlformats.org/officeDocument/2006/relationships/image"/><Relationship Id="rId4" Target="https://github.com/soonklang/dart-tutorial/blob/main/6.%20OOP%20In%20Dart/Abstract%20Classes%20in%20Dart.md#%E0%B8%97%E0%B8%B3%E0%B9%84%E0%B8%A1%E0%B8%95%E0%B9%89%E0%B8%AD%E0%B8%87-abstract-class" TargetMode="External" Type="http://schemas.openxmlformats.org/officeDocument/2006/relationships/hyperlink"/></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oonklang/dart-tutorial/blob/main/6.%20OOP%20In%20Dart/Abstract%20Classes%20in%20Dart.md#abstract-method" TargetMode="External" Type="http://schemas.openxmlformats.org/officeDocument/2006/relationships/hyperlink"/></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4.png" Type="http://schemas.openxmlformats.org/officeDocument/2006/relationships/image"/><Relationship Id="rId4" Target="../media/image21.jpeg" Type="http://schemas.openxmlformats.org/officeDocument/2006/relationships/image"/><Relationship Id="rId5" Target="../media/image22.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oonklang/dart-tutorial/blob/main/6.%20OOP%20In%20Dart/Abstract%20Classes%20in%20Dart.md#abstract-method" TargetMode="External" Type="http://schemas.openxmlformats.org/officeDocument/2006/relationships/hyperlink"/></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4.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https://github.com/soonklang/dart-tutorial/blob/main/6.%20OOP%20In%20Dart/Abstract%20Classes%20in%20Dart.md#introduction"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https://github.com/soonklang/dart-tutorial/blob/main/6.%20OOP%20In%20Dart/Abstract%20Classes%20in%20Dart.md#abstract-method"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oonklang/dart-tutorial/blob/main/6.%20OOP%20In%20Dart/Abstract%20Classes%20in%20Dart.md#abstract-method"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https://github.com/soonklang/dart-tutorial/blob/main/6.%20OOP%20In%20Dart/Abstract%20Classes%20in%20Dart.md#%E0%B8%97%E0%B8%B3%E0%B9%84%E0%B8%A1%E0%B8%95%E0%B9%89%E0%B8%AD%E0%B8%87-abstract-class"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oonklang/dart-tutorial/blob/main/6.%20OOP%20In%20Dart/Abstract%20Classes%20in%20Dart.md#abstract-method" TargetMode="External" Type="http://schemas.openxmlformats.org/officeDocument/2006/relationships/hyperlink"/><Relationship Id="rId4" Target="https://github.com/soonklang/dart-tutorial/blob/main/6.%20OOP%20In%20Dart/Abstract%20Classes%20in%20Dart.md#abstract-method"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4.png" Type="http://schemas.openxmlformats.org/officeDocument/2006/relationships/image"/><Relationship Id="rId4"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4220900" y="571320"/>
            <a:ext cx="3148200" cy="3472200"/>
          </a:xfrm>
          <a:custGeom>
            <a:avLst/>
            <a:gdLst/>
            <a:ahLst/>
            <a:cxnLst/>
            <a:rect r="r" b="b" t="t" l="l"/>
            <a:pathLst>
              <a:path h="3472200" w="3148200">
                <a:moveTo>
                  <a:pt x="0" y="0"/>
                </a:moveTo>
                <a:lnTo>
                  <a:pt x="3148200" y="0"/>
                </a:lnTo>
                <a:lnTo>
                  <a:pt x="3148200" y="3472200"/>
                </a:lnTo>
                <a:lnTo>
                  <a:pt x="0" y="3472200"/>
                </a:lnTo>
                <a:lnTo>
                  <a:pt x="0" y="0"/>
                </a:lnTo>
                <a:close/>
              </a:path>
            </a:pathLst>
          </a:custGeom>
          <a:blipFill>
            <a:blip r:embed="rId3"/>
            <a:stretch>
              <a:fillRect l="0" t="-2" r="0" b="-2"/>
            </a:stretch>
          </a:blipFill>
        </p:spPr>
      </p:sp>
      <p:sp>
        <p:nvSpPr>
          <p:cNvPr name="TextBox 4" id="4"/>
          <p:cNvSpPr txBox="true"/>
          <p:nvPr/>
        </p:nvSpPr>
        <p:spPr>
          <a:xfrm rot="0">
            <a:off x="4236779" y="3119511"/>
            <a:ext cx="9814442" cy="1652269"/>
          </a:xfrm>
          <a:prstGeom prst="rect">
            <a:avLst/>
          </a:prstGeom>
        </p:spPr>
        <p:txBody>
          <a:bodyPr anchor="t" rtlCol="false" tIns="0" lIns="0" bIns="0" rIns="0">
            <a:spAutoFit/>
          </a:bodyPr>
          <a:lstStyle/>
          <a:p>
            <a:pPr algn="ctr">
              <a:lnSpc>
                <a:spcPts val="12880"/>
              </a:lnSpc>
            </a:pPr>
            <a:r>
              <a:rPr lang="en-US" sz="9200">
                <a:solidFill>
                  <a:srgbClr val="FFFFFF"/>
                </a:solidFill>
                <a:latin typeface="TLWG Typewriter"/>
              </a:rPr>
              <a:t>ABSTRACT CLASS</a:t>
            </a:r>
          </a:p>
        </p:txBody>
      </p:sp>
      <p:sp>
        <p:nvSpPr>
          <p:cNvPr name="TextBox 5" id="5"/>
          <p:cNvSpPr txBox="true"/>
          <p:nvPr/>
        </p:nvSpPr>
        <p:spPr>
          <a:xfrm rot="0">
            <a:off x="6690360" y="5258044"/>
            <a:ext cx="4907280" cy="1652269"/>
          </a:xfrm>
          <a:prstGeom prst="rect">
            <a:avLst/>
          </a:prstGeom>
        </p:spPr>
        <p:txBody>
          <a:bodyPr anchor="t" rtlCol="false" tIns="0" lIns="0" bIns="0" rIns="0">
            <a:spAutoFit/>
          </a:bodyPr>
          <a:lstStyle/>
          <a:p>
            <a:pPr algn="ctr">
              <a:lnSpc>
                <a:spcPts val="12880"/>
              </a:lnSpc>
            </a:pPr>
            <a:r>
              <a:rPr lang="en-US" sz="9200">
                <a:solidFill>
                  <a:srgbClr val="FFFFFF"/>
                </a:solidFill>
                <a:latin typeface="TLWG Typewriter"/>
              </a:rPr>
              <a:t>IN DART</a:t>
            </a:r>
          </a:p>
        </p:txBody>
      </p:sp>
      <p:sp>
        <p:nvSpPr>
          <p:cNvPr name="TextBox 6" id="6"/>
          <p:cNvSpPr txBox="true"/>
          <p:nvPr/>
        </p:nvSpPr>
        <p:spPr>
          <a:xfrm rot="0">
            <a:off x="4358402" y="7558014"/>
            <a:ext cx="9571197" cy="887095"/>
          </a:xfrm>
          <a:prstGeom prst="rect">
            <a:avLst/>
          </a:prstGeom>
        </p:spPr>
        <p:txBody>
          <a:bodyPr anchor="t" rtlCol="false" tIns="0" lIns="0" bIns="0" rIns="0">
            <a:spAutoFit/>
          </a:bodyPr>
          <a:lstStyle/>
          <a:p>
            <a:pPr algn="ctr">
              <a:lnSpc>
                <a:spcPts val="7279"/>
              </a:lnSpc>
            </a:pPr>
            <a:r>
              <a:rPr lang="en-US" sz="5199">
                <a:solidFill>
                  <a:srgbClr val="F7931D"/>
                </a:solidFill>
                <a:latin typeface="Pridi Bold"/>
              </a:rPr>
              <a:t>Object-Oriented Programming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4740000">
            <a:off x="15351750" y="2171273"/>
            <a:ext cx="3815100" cy="1414260"/>
          </a:xfrm>
          <a:custGeom>
            <a:avLst/>
            <a:gdLst/>
            <a:ahLst/>
            <a:cxnLst/>
            <a:rect r="r" b="b" t="t" l="l"/>
            <a:pathLst>
              <a:path h="1414260" w="3815100">
                <a:moveTo>
                  <a:pt x="0" y="0"/>
                </a:moveTo>
                <a:lnTo>
                  <a:pt x="3815100" y="0"/>
                </a:lnTo>
                <a:lnTo>
                  <a:pt x="3815100" y="1414260"/>
                </a:lnTo>
                <a:lnTo>
                  <a:pt x="0" y="1414260"/>
                </a:lnTo>
                <a:lnTo>
                  <a:pt x="0" y="0"/>
                </a:lnTo>
                <a:close/>
              </a:path>
            </a:pathLst>
          </a:custGeom>
          <a:blipFill>
            <a:blip r:embed="rId3"/>
            <a:stretch>
              <a:fillRect l="0" t="-110" r="0" b="-110"/>
            </a:stretch>
          </a:blipFill>
        </p:spPr>
      </p:sp>
      <p:sp>
        <p:nvSpPr>
          <p:cNvPr name="Freeform 4" id="4"/>
          <p:cNvSpPr/>
          <p:nvPr/>
        </p:nvSpPr>
        <p:spPr>
          <a:xfrm flipH="false" flipV="false" rot="0">
            <a:off x="432347" y="1677074"/>
            <a:ext cx="8122022" cy="8219998"/>
          </a:xfrm>
          <a:custGeom>
            <a:avLst/>
            <a:gdLst/>
            <a:ahLst/>
            <a:cxnLst/>
            <a:rect r="r" b="b" t="t" l="l"/>
            <a:pathLst>
              <a:path h="8219998" w="8122022">
                <a:moveTo>
                  <a:pt x="0" y="0"/>
                </a:moveTo>
                <a:lnTo>
                  <a:pt x="8122023" y="0"/>
                </a:lnTo>
                <a:lnTo>
                  <a:pt x="8122023" y="8219998"/>
                </a:lnTo>
                <a:lnTo>
                  <a:pt x="0" y="8219998"/>
                </a:lnTo>
                <a:lnTo>
                  <a:pt x="0" y="0"/>
                </a:lnTo>
                <a:close/>
              </a:path>
            </a:pathLst>
          </a:custGeom>
          <a:blipFill>
            <a:blip r:embed="rId4"/>
            <a:stretch>
              <a:fillRect l="-1186" t="0" r="-3275" b="0"/>
            </a:stretch>
          </a:blipFill>
        </p:spPr>
      </p:sp>
      <p:sp>
        <p:nvSpPr>
          <p:cNvPr name="Freeform 5" id="5"/>
          <p:cNvSpPr/>
          <p:nvPr/>
        </p:nvSpPr>
        <p:spPr>
          <a:xfrm flipH="false" flipV="false" rot="0">
            <a:off x="9144000" y="4885833"/>
            <a:ext cx="6272828" cy="1802480"/>
          </a:xfrm>
          <a:custGeom>
            <a:avLst/>
            <a:gdLst/>
            <a:ahLst/>
            <a:cxnLst/>
            <a:rect r="r" b="b" t="t" l="l"/>
            <a:pathLst>
              <a:path h="1802480" w="6272828">
                <a:moveTo>
                  <a:pt x="0" y="0"/>
                </a:moveTo>
                <a:lnTo>
                  <a:pt x="6272828" y="0"/>
                </a:lnTo>
                <a:lnTo>
                  <a:pt x="6272828" y="1802480"/>
                </a:lnTo>
                <a:lnTo>
                  <a:pt x="0" y="1802480"/>
                </a:lnTo>
                <a:lnTo>
                  <a:pt x="0" y="0"/>
                </a:lnTo>
                <a:close/>
              </a:path>
            </a:pathLst>
          </a:custGeom>
          <a:blipFill>
            <a:blip r:embed="rId5"/>
            <a:stretch>
              <a:fillRect l="0" t="0" r="-53604" b="0"/>
            </a:stretch>
          </a:blipFill>
        </p:spPr>
      </p:sp>
      <p:sp>
        <p:nvSpPr>
          <p:cNvPr name="TextBox 6" id="6"/>
          <p:cNvSpPr txBox="true"/>
          <p:nvPr/>
        </p:nvSpPr>
        <p:spPr>
          <a:xfrm rot="0">
            <a:off x="5682937" y="16215"/>
            <a:ext cx="6922125" cy="1480917"/>
          </a:xfrm>
          <a:prstGeom prst="rect">
            <a:avLst/>
          </a:prstGeom>
        </p:spPr>
        <p:txBody>
          <a:bodyPr anchor="t" rtlCol="false" tIns="0" lIns="0" bIns="0" rIns="0">
            <a:spAutoFit/>
          </a:bodyPr>
          <a:lstStyle/>
          <a:p>
            <a:pPr algn="ctr">
              <a:lnSpc>
                <a:spcPts val="11561"/>
              </a:lnSpc>
            </a:pPr>
            <a:r>
              <a:rPr lang="en-US" sz="8258">
                <a:solidFill>
                  <a:srgbClr val="000000"/>
                </a:solidFill>
                <a:cs typeface="TLWG Typewriter"/>
              </a:rPr>
              <a:t>ตัวอย่าง (ต่อ)</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pic>
        <p:nvPicPr>
          <p:cNvPr name="Picture 3" id="3"/>
          <p:cNvPicPr>
            <a:picLocks noChangeAspect="true"/>
          </p:cNvPicPr>
          <p:nvPr/>
        </p:nvPicPr>
        <p:blipFill>
          <a:blip r:embed="rId3"/>
          <a:srcRect l="0" t="0" r="0" b="0"/>
          <a:stretch>
            <a:fillRect/>
          </a:stretch>
        </p:blipFill>
        <p:spPr>
          <a:xfrm flipH="false" flipV="false" rot="0">
            <a:off x="779756" y="2428388"/>
            <a:ext cx="5433900" cy="5488788"/>
          </a:xfrm>
          <a:prstGeom prst="rect">
            <a:avLst/>
          </a:prstGeom>
        </p:spPr>
      </p:pic>
      <p:sp>
        <p:nvSpPr>
          <p:cNvPr name="TextBox 4" id="4"/>
          <p:cNvSpPr txBox="true"/>
          <p:nvPr/>
        </p:nvSpPr>
        <p:spPr>
          <a:xfrm rot="0">
            <a:off x="7960857" y="3579499"/>
            <a:ext cx="10327143" cy="4337677"/>
          </a:xfrm>
          <a:prstGeom prst="rect">
            <a:avLst/>
          </a:prstGeom>
        </p:spPr>
        <p:txBody>
          <a:bodyPr anchor="t" rtlCol="false" tIns="0" lIns="0" bIns="0" rIns="0">
            <a:spAutoFit/>
          </a:bodyPr>
          <a:lstStyle/>
          <a:p>
            <a:pPr algn="ctr">
              <a:lnSpc>
                <a:spcPts val="11340"/>
              </a:lnSpc>
            </a:pPr>
            <a:r>
              <a:rPr lang="en-US" sz="8100">
                <a:solidFill>
                  <a:srgbClr val="024C44"/>
                </a:solidFill>
                <a:latin typeface="TLWG Typewriter"/>
                <a:hlinkClick r:id="rId4" tooltip="https://github.com/soonklang/dart-tutorial/blob/main/6.%20OOP%20In%20Dart/Abstract%20Classes%20in%20Dart.md#%E0%B8%97%E0%B8%B3%E0%B9%84%E0%B8%A1%E0%B8%95%E0%B9%89%E0%B8%AD%E0%B8%87-abstract-class"/>
              </a:rPr>
              <a:t>Constructor ใน Abstract Class</a:t>
            </a:r>
          </a:p>
          <a:p>
            <a:pPr algn="ctr">
              <a:lnSpc>
                <a:spcPts val="11340"/>
              </a:lnSpc>
              <a:spcBef>
                <a:spcPct val="0"/>
              </a:spcBef>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21582" y="3910850"/>
            <a:ext cx="15444837" cy="3943985"/>
          </a:xfrm>
          <a:prstGeom prst="rect">
            <a:avLst/>
          </a:prstGeom>
        </p:spPr>
        <p:txBody>
          <a:bodyPr anchor="t" rtlCol="false" tIns="0" lIns="0" bIns="0" rIns="0">
            <a:spAutoFit/>
          </a:bodyPr>
          <a:lstStyle/>
          <a:p>
            <a:pPr>
              <a:lnSpc>
                <a:spcPts val="7840"/>
              </a:lnSpc>
              <a:spcBef>
                <a:spcPct val="0"/>
              </a:spcBef>
            </a:pPr>
            <a:r>
              <a:rPr lang="en-US" sz="5600">
                <a:solidFill>
                  <a:srgbClr val="FCFDFD"/>
                </a:solidFill>
                <a:latin typeface="Chula Narak"/>
              </a:rPr>
              <a:t>           ใน Abstract class นั่นสร้าง object ไม่ได้ก็จริง แต่อย่างไรก็ตาม เราสามารถกำหนด constructor ใน abstract class ได้ และ constructor ใน abstract class จะถูกเรียกใช้เมื่อ object ของคลาสอื่นสร้างขึ้น โดยใช้ super(); </a:t>
            </a:r>
          </a:p>
        </p:txBody>
      </p:sp>
      <p:sp>
        <p:nvSpPr>
          <p:cNvPr name="TextBox 4" id="4"/>
          <p:cNvSpPr txBox="true"/>
          <p:nvPr/>
        </p:nvSpPr>
        <p:spPr>
          <a:xfrm rot="0">
            <a:off x="2777410" y="1289851"/>
            <a:ext cx="12733180" cy="1000760"/>
          </a:xfrm>
          <a:prstGeom prst="rect">
            <a:avLst/>
          </a:prstGeom>
        </p:spPr>
        <p:txBody>
          <a:bodyPr anchor="t" rtlCol="false" tIns="0" lIns="0" bIns="0" rIns="0">
            <a:spAutoFit/>
          </a:bodyPr>
          <a:lstStyle/>
          <a:p>
            <a:pPr algn="just">
              <a:lnSpc>
                <a:spcPts val="7840"/>
              </a:lnSpc>
              <a:spcBef>
                <a:spcPct val="0"/>
              </a:spcBef>
            </a:pPr>
            <a:r>
              <a:rPr lang="en-US" sz="5600">
                <a:solidFill>
                  <a:srgbClr val="F7931D"/>
                </a:solidFill>
                <a:latin typeface="TLWG Typewriter"/>
                <a:hlinkClick r:id="rId3" tooltip="https://github.com/soonklang/dart-tutorial/blob/main/6.%20OOP%20In%20Dart/Abstract%20Classes%20in%20Dart.md#abstract-method"/>
              </a:rPr>
              <a:t>Constructor ใน Abstract Class</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4740000">
            <a:off x="15351750" y="2171273"/>
            <a:ext cx="3815100" cy="1414260"/>
          </a:xfrm>
          <a:custGeom>
            <a:avLst/>
            <a:gdLst/>
            <a:ahLst/>
            <a:cxnLst/>
            <a:rect r="r" b="b" t="t" l="l"/>
            <a:pathLst>
              <a:path h="1414260" w="3815100">
                <a:moveTo>
                  <a:pt x="0" y="0"/>
                </a:moveTo>
                <a:lnTo>
                  <a:pt x="3815100" y="0"/>
                </a:lnTo>
                <a:lnTo>
                  <a:pt x="3815100" y="1414260"/>
                </a:lnTo>
                <a:lnTo>
                  <a:pt x="0" y="1414260"/>
                </a:lnTo>
                <a:lnTo>
                  <a:pt x="0" y="0"/>
                </a:lnTo>
                <a:close/>
              </a:path>
            </a:pathLst>
          </a:custGeom>
          <a:blipFill>
            <a:blip r:embed="rId3"/>
            <a:stretch>
              <a:fillRect l="0" t="-110" r="0" b="-110"/>
            </a:stretch>
          </a:blipFill>
        </p:spPr>
      </p:sp>
      <p:sp>
        <p:nvSpPr>
          <p:cNvPr name="Freeform 4" id="4"/>
          <p:cNvSpPr/>
          <p:nvPr/>
        </p:nvSpPr>
        <p:spPr>
          <a:xfrm flipH="false" flipV="false" rot="0">
            <a:off x="528963" y="244846"/>
            <a:ext cx="5702340" cy="9797309"/>
          </a:xfrm>
          <a:custGeom>
            <a:avLst/>
            <a:gdLst/>
            <a:ahLst/>
            <a:cxnLst/>
            <a:rect r="r" b="b" t="t" l="l"/>
            <a:pathLst>
              <a:path h="9797309" w="5702340">
                <a:moveTo>
                  <a:pt x="0" y="0"/>
                </a:moveTo>
                <a:lnTo>
                  <a:pt x="5702340" y="0"/>
                </a:lnTo>
                <a:lnTo>
                  <a:pt x="5702340" y="9797308"/>
                </a:lnTo>
                <a:lnTo>
                  <a:pt x="0" y="9797308"/>
                </a:lnTo>
                <a:lnTo>
                  <a:pt x="0" y="0"/>
                </a:lnTo>
                <a:close/>
              </a:path>
            </a:pathLst>
          </a:custGeom>
          <a:blipFill>
            <a:blip r:embed="rId4"/>
            <a:stretch>
              <a:fillRect l="0" t="0" r="0" b="0"/>
            </a:stretch>
          </a:blipFill>
        </p:spPr>
      </p:sp>
      <p:sp>
        <p:nvSpPr>
          <p:cNvPr name="Freeform 5" id="5"/>
          <p:cNvSpPr/>
          <p:nvPr/>
        </p:nvSpPr>
        <p:spPr>
          <a:xfrm flipH="false" flipV="false" rot="0">
            <a:off x="9144000" y="4497327"/>
            <a:ext cx="7502603" cy="3353015"/>
          </a:xfrm>
          <a:custGeom>
            <a:avLst/>
            <a:gdLst/>
            <a:ahLst/>
            <a:cxnLst/>
            <a:rect r="r" b="b" t="t" l="l"/>
            <a:pathLst>
              <a:path h="3353015" w="7502603">
                <a:moveTo>
                  <a:pt x="0" y="0"/>
                </a:moveTo>
                <a:lnTo>
                  <a:pt x="7502603" y="0"/>
                </a:lnTo>
                <a:lnTo>
                  <a:pt x="7502603" y="3353015"/>
                </a:lnTo>
                <a:lnTo>
                  <a:pt x="0" y="3353015"/>
                </a:lnTo>
                <a:lnTo>
                  <a:pt x="0" y="0"/>
                </a:lnTo>
                <a:close/>
              </a:path>
            </a:pathLst>
          </a:custGeom>
          <a:blipFill>
            <a:blip r:embed="rId5"/>
            <a:stretch>
              <a:fillRect l="0" t="0" r="0" b="0"/>
            </a:stretch>
          </a:blipFill>
        </p:spPr>
      </p:sp>
      <p:sp>
        <p:nvSpPr>
          <p:cNvPr name="TextBox 6" id="6"/>
          <p:cNvSpPr txBox="true"/>
          <p:nvPr/>
        </p:nvSpPr>
        <p:spPr>
          <a:xfrm rot="0">
            <a:off x="7040880" y="-83749"/>
            <a:ext cx="4206240" cy="1652269"/>
          </a:xfrm>
          <a:prstGeom prst="rect">
            <a:avLst/>
          </a:prstGeom>
        </p:spPr>
        <p:txBody>
          <a:bodyPr anchor="t" rtlCol="false" tIns="0" lIns="0" bIns="0" rIns="0">
            <a:spAutoFit/>
          </a:bodyPr>
          <a:lstStyle/>
          <a:p>
            <a:pPr algn="ctr">
              <a:lnSpc>
                <a:spcPts val="12880"/>
              </a:lnSpc>
            </a:pPr>
            <a:r>
              <a:rPr lang="en-US" sz="9200">
                <a:solidFill>
                  <a:srgbClr val="000000"/>
                </a:solidFill>
                <a:cs typeface="TLWG Typewriter"/>
              </a:rPr>
              <a:t>ตัวอย่าง</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21582" y="2237906"/>
            <a:ext cx="15444837" cy="8896985"/>
          </a:xfrm>
          <a:prstGeom prst="rect">
            <a:avLst/>
          </a:prstGeom>
        </p:spPr>
        <p:txBody>
          <a:bodyPr anchor="t" rtlCol="false" tIns="0" lIns="0" bIns="0" rIns="0">
            <a:spAutoFit/>
          </a:bodyPr>
          <a:lstStyle/>
          <a:p>
            <a:pPr marL="1209041" indent="-604520" lvl="1">
              <a:lnSpc>
                <a:spcPts val="7840"/>
              </a:lnSpc>
              <a:buFont typeface="Arial"/>
              <a:buChar char="•"/>
            </a:pPr>
            <a:r>
              <a:rPr lang="en-US" sz="5600">
                <a:solidFill>
                  <a:srgbClr val="FCFDFD"/>
                </a:solidFill>
                <a:latin typeface="Chula Narak"/>
              </a:rPr>
              <a:t>Abstract class สร้างเป็น object ไม่ได้</a:t>
            </a:r>
          </a:p>
          <a:p>
            <a:pPr marL="1209041" indent="-604520" lvl="1">
              <a:lnSpc>
                <a:spcPts val="7840"/>
              </a:lnSpc>
              <a:buFont typeface="Arial"/>
              <a:buChar char="•"/>
            </a:pPr>
            <a:r>
              <a:rPr lang="en-US" sz="5600">
                <a:solidFill>
                  <a:srgbClr val="FCFDFD"/>
                </a:solidFill>
                <a:latin typeface="Chula Narak"/>
              </a:rPr>
              <a:t>Abstract class มีได้ทั้ง abstract method และ concrete method (มีการทำงานข้างในซึ่งสืบทอดโดยคลาสลูกได้หากไม่มี keyword final นำหน้า) </a:t>
            </a:r>
          </a:p>
          <a:p>
            <a:pPr marL="1209041" indent="-604520" lvl="1">
              <a:lnSpc>
                <a:spcPts val="7840"/>
              </a:lnSpc>
              <a:buFont typeface="Arial"/>
              <a:buChar char="•"/>
            </a:pPr>
            <a:r>
              <a:rPr lang="en-US" sz="5600">
                <a:solidFill>
                  <a:srgbClr val="FCFDFD"/>
                </a:solidFill>
                <a:cs typeface="Chula Narak"/>
              </a:rPr>
              <a:t>สร้างขึ้นเพื่อบอกการทำงานในคลาส(abstract class)แล้วให้คลาสอื่นมาสืบทอด</a:t>
            </a:r>
          </a:p>
          <a:p>
            <a:pPr marL="1209041" indent="-604520" lvl="1">
              <a:lnSpc>
                <a:spcPts val="7840"/>
              </a:lnSpc>
              <a:buFont typeface="Arial"/>
              <a:buChar char="•"/>
            </a:pPr>
            <a:r>
              <a:rPr lang="en-US" sz="5600">
                <a:solidFill>
                  <a:srgbClr val="FCFDFD"/>
                </a:solidFill>
                <a:latin typeface="Chula Narak"/>
              </a:rPr>
              <a:t>Abstract method เป็นคลาสที่ไม่มีการทำงานข้างในหรือก็คือ มีเพียงแค่semicolon(;)ปิดท้าย</a:t>
            </a:r>
          </a:p>
          <a:p>
            <a:pPr>
              <a:lnSpc>
                <a:spcPts val="7840"/>
              </a:lnSpc>
              <a:spcBef>
                <a:spcPct val="0"/>
              </a:spcBef>
            </a:pPr>
          </a:p>
        </p:txBody>
      </p:sp>
      <p:sp>
        <p:nvSpPr>
          <p:cNvPr name="TextBox 4" id="4"/>
          <p:cNvSpPr txBox="true"/>
          <p:nvPr/>
        </p:nvSpPr>
        <p:spPr>
          <a:xfrm rot="0">
            <a:off x="2777410" y="591984"/>
            <a:ext cx="12733180" cy="1991360"/>
          </a:xfrm>
          <a:prstGeom prst="rect">
            <a:avLst/>
          </a:prstGeom>
        </p:spPr>
        <p:txBody>
          <a:bodyPr anchor="t" rtlCol="false" tIns="0" lIns="0" bIns="0" rIns="0">
            <a:spAutoFit/>
          </a:bodyPr>
          <a:lstStyle/>
          <a:p>
            <a:pPr algn="ctr">
              <a:lnSpc>
                <a:spcPts val="7840"/>
              </a:lnSpc>
            </a:pPr>
            <a:r>
              <a:rPr lang="en-US" sz="5600">
                <a:solidFill>
                  <a:srgbClr val="F7931D"/>
                </a:solidFill>
                <a:cs typeface="TLWG Typewriter"/>
                <a:hlinkClick r:id="rId3" tooltip="https://github.com/soonklang/dart-tutorial/blob/main/6.%20OOP%20In%20Dart/Abstract%20Classes%20in%20Dart.md#abstract-method"/>
              </a:rPr>
              <a:t>จุดสำคัญที่ต้องจำในเรื่องนี้</a:t>
            </a:r>
          </a:p>
          <a:p>
            <a:pPr algn="ctr">
              <a:lnSpc>
                <a:spcPts val="7840"/>
              </a:lnSpc>
              <a:spcBef>
                <a:spcPct val="0"/>
              </a:spcBef>
            </a:pP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080895"/>
            <a:ext cx="15611631" cy="6802645"/>
            <a:chOff x="0" y="0"/>
            <a:chExt cx="4111705" cy="1791643"/>
          </a:xfrm>
        </p:grpSpPr>
        <p:sp>
          <p:nvSpPr>
            <p:cNvPr name="Freeform 4" id="4"/>
            <p:cNvSpPr/>
            <p:nvPr/>
          </p:nvSpPr>
          <p:spPr>
            <a:xfrm flipH="false" flipV="false" rot="0">
              <a:off x="0" y="0"/>
              <a:ext cx="4111705" cy="1791643"/>
            </a:xfrm>
            <a:custGeom>
              <a:avLst/>
              <a:gdLst/>
              <a:ahLst/>
              <a:cxnLst/>
              <a:rect r="r" b="b" t="t" l="l"/>
              <a:pathLst>
                <a:path h="1791643" w="4111705">
                  <a:moveTo>
                    <a:pt x="14877" y="0"/>
                  </a:moveTo>
                  <a:lnTo>
                    <a:pt x="4096828" y="0"/>
                  </a:lnTo>
                  <a:cubicBezTo>
                    <a:pt x="4100774" y="0"/>
                    <a:pt x="4104558" y="1567"/>
                    <a:pt x="4107348" y="4357"/>
                  </a:cubicBezTo>
                  <a:cubicBezTo>
                    <a:pt x="4110138" y="7147"/>
                    <a:pt x="4111705" y="10932"/>
                    <a:pt x="4111705" y="14877"/>
                  </a:cubicBezTo>
                  <a:lnTo>
                    <a:pt x="4111705" y="1776766"/>
                  </a:lnTo>
                  <a:cubicBezTo>
                    <a:pt x="4111705" y="1780711"/>
                    <a:pt x="4110138" y="1784496"/>
                    <a:pt x="4107348" y="1787285"/>
                  </a:cubicBezTo>
                  <a:cubicBezTo>
                    <a:pt x="4104558" y="1790076"/>
                    <a:pt x="4100774" y="1791643"/>
                    <a:pt x="4096828" y="1791643"/>
                  </a:cubicBezTo>
                  <a:lnTo>
                    <a:pt x="14877" y="1791643"/>
                  </a:lnTo>
                  <a:cubicBezTo>
                    <a:pt x="6661" y="1791643"/>
                    <a:pt x="0" y="1784982"/>
                    <a:pt x="0" y="1776766"/>
                  </a:cubicBezTo>
                  <a:lnTo>
                    <a:pt x="0" y="14877"/>
                  </a:lnTo>
                  <a:cubicBezTo>
                    <a:pt x="0" y="10932"/>
                    <a:pt x="1567" y="7147"/>
                    <a:pt x="4357" y="4357"/>
                  </a:cubicBezTo>
                  <a:cubicBezTo>
                    <a:pt x="7147" y="1567"/>
                    <a:pt x="10932" y="0"/>
                    <a:pt x="14877" y="0"/>
                  </a:cubicBezTo>
                  <a:close/>
                </a:path>
              </a:pathLst>
            </a:custGeom>
            <a:solidFill>
              <a:srgbClr val="FCFDFD">
                <a:alpha val="82745"/>
              </a:srgbClr>
            </a:solidFill>
            <a:ln w="95250" cap="rnd">
              <a:solidFill>
                <a:srgbClr val="000000">
                  <a:alpha val="82745"/>
                </a:srgbClr>
              </a:solidFill>
              <a:prstDash val="solid"/>
              <a:round/>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4740000">
            <a:off x="15351750" y="2171273"/>
            <a:ext cx="3815100" cy="1414260"/>
          </a:xfrm>
          <a:custGeom>
            <a:avLst/>
            <a:gdLst/>
            <a:ahLst/>
            <a:cxnLst/>
            <a:rect r="r" b="b" t="t" l="l"/>
            <a:pathLst>
              <a:path h="1414260" w="3815100">
                <a:moveTo>
                  <a:pt x="0" y="0"/>
                </a:moveTo>
                <a:lnTo>
                  <a:pt x="3815100" y="0"/>
                </a:lnTo>
                <a:lnTo>
                  <a:pt x="3815100" y="1414260"/>
                </a:lnTo>
                <a:lnTo>
                  <a:pt x="0" y="1414260"/>
                </a:lnTo>
                <a:lnTo>
                  <a:pt x="0" y="0"/>
                </a:lnTo>
                <a:close/>
              </a:path>
            </a:pathLst>
          </a:custGeom>
          <a:blipFill>
            <a:blip r:embed="rId3"/>
            <a:stretch>
              <a:fillRect l="0" t="-110" r="0" b="-110"/>
            </a:stretch>
          </a:blipFill>
        </p:spPr>
      </p:sp>
      <p:sp>
        <p:nvSpPr>
          <p:cNvPr name="TextBox 7" id="7"/>
          <p:cNvSpPr txBox="true"/>
          <p:nvPr/>
        </p:nvSpPr>
        <p:spPr>
          <a:xfrm rot="0">
            <a:off x="5989379" y="-83749"/>
            <a:ext cx="6309241" cy="1652269"/>
          </a:xfrm>
          <a:prstGeom prst="rect">
            <a:avLst/>
          </a:prstGeom>
        </p:spPr>
        <p:txBody>
          <a:bodyPr anchor="t" rtlCol="false" tIns="0" lIns="0" bIns="0" rIns="0">
            <a:spAutoFit/>
          </a:bodyPr>
          <a:lstStyle/>
          <a:p>
            <a:pPr algn="ctr">
              <a:lnSpc>
                <a:spcPts val="12880"/>
              </a:lnSpc>
            </a:pPr>
            <a:r>
              <a:rPr lang="en-US" sz="9200">
                <a:solidFill>
                  <a:srgbClr val="000000"/>
                </a:solidFill>
                <a:cs typeface="TLWG Typewriter"/>
              </a:rPr>
              <a:t>แหล่งอ้างอิง</a:t>
            </a:r>
          </a:p>
        </p:txBody>
      </p:sp>
      <p:sp>
        <p:nvSpPr>
          <p:cNvPr name="TextBox 8" id="8"/>
          <p:cNvSpPr txBox="true"/>
          <p:nvPr/>
        </p:nvSpPr>
        <p:spPr>
          <a:xfrm rot="0">
            <a:off x="1952811" y="3688796"/>
            <a:ext cx="13763410" cy="3482067"/>
          </a:xfrm>
          <a:prstGeom prst="rect">
            <a:avLst/>
          </a:prstGeom>
        </p:spPr>
        <p:txBody>
          <a:bodyPr anchor="t" rtlCol="false" tIns="0" lIns="0" bIns="0" rIns="0">
            <a:spAutoFit/>
          </a:bodyPr>
          <a:lstStyle/>
          <a:p>
            <a:pPr marL="844920" indent="-422460" lvl="1">
              <a:lnSpc>
                <a:spcPts val="5478"/>
              </a:lnSpc>
              <a:buFont typeface="Arial"/>
              <a:buChar char="•"/>
            </a:pPr>
            <a:r>
              <a:rPr lang="en-US" sz="3913">
                <a:solidFill>
                  <a:srgbClr val="000000"/>
                </a:solidFill>
                <a:latin typeface="TLWG Typewriter"/>
              </a:rPr>
              <a:t>https://dart-tutorial.com/object-oriented-programming/abstract-class-in-dart/</a:t>
            </a:r>
          </a:p>
          <a:p>
            <a:pPr>
              <a:lnSpc>
                <a:spcPts val="5478"/>
              </a:lnSpc>
            </a:pPr>
          </a:p>
          <a:p>
            <a:pPr marL="844920" indent="-422460" lvl="1">
              <a:lnSpc>
                <a:spcPts val="5478"/>
              </a:lnSpc>
              <a:buFont typeface="Arial"/>
              <a:buChar char="•"/>
            </a:pPr>
            <a:r>
              <a:rPr lang="en-US" sz="3913">
                <a:solidFill>
                  <a:srgbClr val="000000"/>
                </a:solidFill>
                <a:latin typeface="TLWG Typewriter"/>
              </a:rPr>
              <a:t>https://www.javatpoint.com/abstract-class-in-java</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4220900" y="571320"/>
            <a:ext cx="3148200" cy="3472200"/>
          </a:xfrm>
          <a:custGeom>
            <a:avLst/>
            <a:gdLst/>
            <a:ahLst/>
            <a:cxnLst/>
            <a:rect r="r" b="b" t="t" l="l"/>
            <a:pathLst>
              <a:path h="3472200" w="3148200">
                <a:moveTo>
                  <a:pt x="0" y="0"/>
                </a:moveTo>
                <a:lnTo>
                  <a:pt x="3148200" y="0"/>
                </a:lnTo>
                <a:lnTo>
                  <a:pt x="3148200" y="3472200"/>
                </a:lnTo>
                <a:lnTo>
                  <a:pt x="0" y="3472200"/>
                </a:lnTo>
                <a:lnTo>
                  <a:pt x="0" y="0"/>
                </a:lnTo>
                <a:close/>
              </a:path>
            </a:pathLst>
          </a:custGeom>
          <a:blipFill>
            <a:blip r:embed="rId3"/>
            <a:stretch>
              <a:fillRect l="0" t="-2" r="0" b="-2"/>
            </a:stretch>
          </a:blipFill>
        </p:spPr>
      </p:sp>
      <p:sp>
        <p:nvSpPr>
          <p:cNvPr name="TextBox 4" id="4"/>
          <p:cNvSpPr txBox="true"/>
          <p:nvPr/>
        </p:nvSpPr>
        <p:spPr>
          <a:xfrm rot="0">
            <a:off x="5288339" y="4188778"/>
            <a:ext cx="7711321" cy="1652269"/>
          </a:xfrm>
          <a:prstGeom prst="rect">
            <a:avLst/>
          </a:prstGeom>
        </p:spPr>
        <p:txBody>
          <a:bodyPr anchor="t" rtlCol="false" tIns="0" lIns="0" bIns="0" rIns="0">
            <a:spAutoFit/>
          </a:bodyPr>
          <a:lstStyle/>
          <a:p>
            <a:pPr algn="ctr">
              <a:lnSpc>
                <a:spcPts val="12880"/>
              </a:lnSpc>
            </a:pPr>
            <a:r>
              <a:rPr lang="en-US" sz="9200">
                <a:solidFill>
                  <a:srgbClr val="FFFFFF"/>
                </a:solidFill>
                <a:cs typeface="TLWG Typewriter"/>
              </a:rPr>
              <a:t>จบการนำเสนอ</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080895"/>
            <a:ext cx="15611631" cy="6802645"/>
            <a:chOff x="0" y="0"/>
            <a:chExt cx="4111705" cy="1791643"/>
          </a:xfrm>
        </p:grpSpPr>
        <p:sp>
          <p:nvSpPr>
            <p:cNvPr name="Freeform 4" id="4"/>
            <p:cNvSpPr/>
            <p:nvPr/>
          </p:nvSpPr>
          <p:spPr>
            <a:xfrm flipH="false" flipV="false" rot="0">
              <a:off x="0" y="0"/>
              <a:ext cx="4111705" cy="1791643"/>
            </a:xfrm>
            <a:custGeom>
              <a:avLst/>
              <a:gdLst/>
              <a:ahLst/>
              <a:cxnLst/>
              <a:rect r="r" b="b" t="t" l="l"/>
              <a:pathLst>
                <a:path h="1791643" w="4111705">
                  <a:moveTo>
                    <a:pt x="14877" y="0"/>
                  </a:moveTo>
                  <a:lnTo>
                    <a:pt x="4096828" y="0"/>
                  </a:lnTo>
                  <a:cubicBezTo>
                    <a:pt x="4100774" y="0"/>
                    <a:pt x="4104558" y="1567"/>
                    <a:pt x="4107348" y="4357"/>
                  </a:cubicBezTo>
                  <a:cubicBezTo>
                    <a:pt x="4110138" y="7147"/>
                    <a:pt x="4111705" y="10932"/>
                    <a:pt x="4111705" y="14877"/>
                  </a:cubicBezTo>
                  <a:lnTo>
                    <a:pt x="4111705" y="1776766"/>
                  </a:lnTo>
                  <a:cubicBezTo>
                    <a:pt x="4111705" y="1780711"/>
                    <a:pt x="4110138" y="1784496"/>
                    <a:pt x="4107348" y="1787285"/>
                  </a:cubicBezTo>
                  <a:cubicBezTo>
                    <a:pt x="4104558" y="1790076"/>
                    <a:pt x="4100774" y="1791643"/>
                    <a:pt x="4096828" y="1791643"/>
                  </a:cubicBezTo>
                  <a:lnTo>
                    <a:pt x="14877" y="1791643"/>
                  </a:lnTo>
                  <a:cubicBezTo>
                    <a:pt x="6661" y="1791643"/>
                    <a:pt x="0" y="1784982"/>
                    <a:pt x="0" y="1776766"/>
                  </a:cubicBezTo>
                  <a:lnTo>
                    <a:pt x="0" y="14877"/>
                  </a:lnTo>
                  <a:cubicBezTo>
                    <a:pt x="0" y="10932"/>
                    <a:pt x="1567" y="7147"/>
                    <a:pt x="4357" y="4357"/>
                  </a:cubicBezTo>
                  <a:cubicBezTo>
                    <a:pt x="7147" y="1567"/>
                    <a:pt x="10932" y="0"/>
                    <a:pt x="14877" y="0"/>
                  </a:cubicBezTo>
                  <a:close/>
                </a:path>
              </a:pathLst>
            </a:custGeom>
            <a:solidFill>
              <a:srgbClr val="FCFDFD">
                <a:alpha val="82745"/>
              </a:srgbClr>
            </a:solidFill>
            <a:ln w="95250" cap="rnd">
              <a:solidFill>
                <a:srgbClr val="000000">
                  <a:alpha val="82745"/>
                </a:srgbClr>
              </a:solidFill>
              <a:prstDash val="solid"/>
              <a:round/>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186943">
            <a:off x="15557965" y="1373765"/>
            <a:ext cx="3812400" cy="1414260"/>
          </a:xfrm>
          <a:custGeom>
            <a:avLst/>
            <a:gdLst/>
            <a:ahLst/>
            <a:cxnLst/>
            <a:rect r="r" b="b" t="t" l="l"/>
            <a:pathLst>
              <a:path h="1414260" w="3812400">
                <a:moveTo>
                  <a:pt x="0" y="0"/>
                </a:moveTo>
                <a:lnTo>
                  <a:pt x="3812400" y="0"/>
                </a:lnTo>
                <a:lnTo>
                  <a:pt x="3812400" y="1414260"/>
                </a:lnTo>
                <a:lnTo>
                  <a:pt x="0" y="1414260"/>
                </a:lnTo>
                <a:lnTo>
                  <a:pt x="0" y="0"/>
                </a:lnTo>
                <a:close/>
              </a:path>
            </a:pathLst>
          </a:custGeom>
          <a:blipFill>
            <a:blip r:embed="rId3"/>
            <a:stretch>
              <a:fillRect l="0" t="-75" r="0" b="-75"/>
            </a:stretch>
          </a:blipFill>
        </p:spPr>
      </p:sp>
      <p:sp>
        <p:nvSpPr>
          <p:cNvPr name="Freeform 7" id="7"/>
          <p:cNvSpPr/>
          <p:nvPr/>
        </p:nvSpPr>
        <p:spPr>
          <a:xfrm flipH="false" flipV="false" rot="0">
            <a:off x="4596892" y="2582934"/>
            <a:ext cx="1233503" cy="1020443"/>
          </a:xfrm>
          <a:custGeom>
            <a:avLst/>
            <a:gdLst/>
            <a:ahLst/>
            <a:cxnLst/>
            <a:rect r="r" b="b" t="t" l="l"/>
            <a:pathLst>
              <a:path h="1020443" w="1233503">
                <a:moveTo>
                  <a:pt x="0" y="0"/>
                </a:moveTo>
                <a:lnTo>
                  <a:pt x="1233503" y="0"/>
                </a:lnTo>
                <a:lnTo>
                  <a:pt x="1233503" y="1020443"/>
                </a:lnTo>
                <a:lnTo>
                  <a:pt x="0" y="10204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683549" y="3801023"/>
            <a:ext cx="14145495" cy="3703320"/>
          </a:xfrm>
          <a:prstGeom prst="rect">
            <a:avLst/>
          </a:prstGeom>
        </p:spPr>
        <p:txBody>
          <a:bodyPr anchor="t" rtlCol="false" tIns="0" lIns="0" bIns="0" rIns="0">
            <a:spAutoFit/>
          </a:bodyPr>
          <a:lstStyle/>
          <a:p>
            <a:pPr>
              <a:lnSpc>
                <a:spcPts val="5880"/>
              </a:lnSpc>
            </a:pPr>
            <a:r>
              <a:rPr lang="en-US" sz="4200">
                <a:solidFill>
                  <a:srgbClr val="000000"/>
                </a:solidFill>
                <a:latin typeface="Chula Narak"/>
              </a:rPr>
              <a:t>            </a:t>
            </a:r>
            <a:r>
              <a:rPr lang="en-US" sz="4200">
                <a:solidFill>
                  <a:srgbClr val="000000"/>
                </a:solidFill>
                <a:cs typeface="Chula Narak"/>
              </a:rPr>
              <a:t>ในบทนี้จะได้เรียนรู้เกี่ยวกับ abstract classใน ภาษา dart ก่อนที่จะลงลึกเนื้อหากันในบทนี้ จะต้องมีพื้นฐานความเข้าใจเกี่ยวกับ class, object, constructor, and inheritance. ก่อนในบทที่ผ่านมาเราจะได้เรียนรู้การประกาศ คลาส กัน ซึ่ง คลาส เหล่านั่นเรียกว่า concrete classes และ concrete class เหล่านั่นก็สร้างเป็น object เพื่อนำไปใช้งานได้   แต่ใน abstract class นั่นสร้างเป็น object ไม่ได้</a:t>
            </a:r>
          </a:p>
        </p:txBody>
      </p:sp>
      <p:sp>
        <p:nvSpPr>
          <p:cNvPr name="Freeform 9" id="9"/>
          <p:cNvSpPr/>
          <p:nvPr/>
        </p:nvSpPr>
        <p:spPr>
          <a:xfrm flipH="false" flipV="false" rot="0">
            <a:off x="14529713" y="7154144"/>
            <a:ext cx="1693101" cy="1394692"/>
          </a:xfrm>
          <a:custGeom>
            <a:avLst/>
            <a:gdLst/>
            <a:ahLst/>
            <a:cxnLst/>
            <a:rect r="r" b="b" t="t" l="l"/>
            <a:pathLst>
              <a:path h="1394692" w="1693101">
                <a:moveTo>
                  <a:pt x="0" y="0"/>
                </a:moveTo>
                <a:lnTo>
                  <a:pt x="1693101" y="0"/>
                </a:lnTo>
                <a:lnTo>
                  <a:pt x="1693101" y="1394691"/>
                </a:lnTo>
                <a:lnTo>
                  <a:pt x="0" y="13946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5830395" y="515690"/>
            <a:ext cx="5851803" cy="2275840"/>
          </a:xfrm>
          <a:prstGeom prst="rect">
            <a:avLst/>
          </a:prstGeom>
        </p:spPr>
        <p:txBody>
          <a:bodyPr anchor="t" rtlCol="false" tIns="0" lIns="0" bIns="0" rIns="0">
            <a:spAutoFit/>
          </a:bodyPr>
          <a:lstStyle/>
          <a:p>
            <a:pPr algn="ctr">
              <a:lnSpc>
                <a:spcPts val="8959"/>
              </a:lnSpc>
            </a:pPr>
            <a:r>
              <a:rPr lang="en-US" sz="6399">
                <a:solidFill>
                  <a:srgbClr val="F7931D"/>
                </a:solidFill>
                <a:latin typeface="TLWG Typewriter"/>
                <a:hlinkClick r:id="rId8" tooltip="https://github.com/soonklang/dart-tutorial/blob/main/6.%20OOP%20In%20Dart/Abstract%20Classes%20in%20Dart.md#introduction"/>
              </a:rPr>
              <a:t>INTRODUCTION</a:t>
            </a:r>
          </a:p>
          <a:p>
            <a:pPr algn="ctr">
              <a:lnSpc>
                <a:spcPts val="8959"/>
              </a:lnSpc>
            </a:pPr>
          </a:p>
        </p:txBody>
      </p:sp>
      <p:sp>
        <p:nvSpPr>
          <p:cNvPr name="TextBox 11" id="11"/>
          <p:cNvSpPr txBox="true"/>
          <p:nvPr/>
        </p:nvSpPr>
        <p:spPr>
          <a:xfrm rot="0">
            <a:off x="1683549" y="2686755"/>
            <a:ext cx="2438162" cy="708025"/>
          </a:xfrm>
          <a:prstGeom prst="rect">
            <a:avLst/>
          </a:prstGeom>
        </p:spPr>
        <p:txBody>
          <a:bodyPr anchor="t" rtlCol="false" tIns="0" lIns="0" bIns="0" rIns="0">
            <a:spAutoFit/>
          </a:bodyPr>
          <a:lstStyle/>
          <a:p>
            <a:pPr algn="ctr">
              <a:lnSpc>
                <a:spcPts val="5599"/>
              </a:lnSpc>
            </a:pPr>
            <a:r>
              <a:rPr lang="en-US" sz="3999">
                <a:solidFill>
                  <a:srgbClr val="000000"/>
                </a:solidFill>
                <a:cs typeface="TLWG Typewriter"/>
              </a:rPr>
              <a:t>จุดประสงค์</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65168" y="3086100"/>
            <a:ext cx="3119767" cy="4114800"/>
          </a:xfrm>
          <a:custGeom>
            <a:avLst/>
            <a:gdLst/>
            <a:ahLst/>
            <a:cxnLst/>
            <a:rect r="r" b="b" t="t" l="l"/>
            <a:pathLst>
              <a:path h="4114800" w="3119767">
                <a:moveTo>
                  <a:pt x="0" y="0"/>
                </a:moveTo>
                <a:lnTo>
                  <a:pt x="3119767" y="0"/>
                </a:lnTo>
                <a:lnTo>
                  <a:pt x="311976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960857" y="3579499"/>
            <a:ext cx="10327143" cy="2899402"/>
          </a:xfrm>
          <a:prstGeom prst="rect">
            <a:avLst/>
          </a:prstGeom>
        </p:spPr>
        <p:txBody>
          <a:bodyPr anchor="t" rtlCol="false" tIns="0" lIns="0" bIns="0" rIns="0">
            <a:spAutoFit/>
          </a:bodyPr>
          <a:lstStyle/>
          <a:p>
            <a:pPr algn="ctr">
              <a:lnSpc>
                <a:spcPts val="11340"/>
              </a:lnSpc>
              <a:spcBef>
                <a:spcPct val="0"/>
              </a:spcBef>
            </a:pPr>
            <a:r>
              <a:rPr lang="en-US" sz="8100">
                <a:solidFill>
                  <a:srgbClr val="024C44"/>
                </a:solidFill>
                <a:latin typeface="TLWG Typewriter"/>
              </a:rPr>
              <a:t>Abstract Class คืออะไร?</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21582" y="3523146"/>
            <a:ext cx="15444837" cy="3943985"/>
          </a:xfrm>
          <a:prstGeom prst="rect">
            <a:avLst/>
          </a:prstGeom>
        </p:spPr>
        <p:txBody>
          <a:bodyPr anchor="t" rtlCol="false" tIns="0" lIns="0" bIns="0" rIns="0">
            <a:spAutoFit/>
          </a:bodyPr>
          <a:lstStyle/>
          <a:p>
            <a:pPr>
              <a:lnSpc>
                <a:spcPts val="7840"/>
              </a:lnSpc>
              <a:spcBef>
                <a:spcPct val="0"/>
              </a:spcBef>
            </a:pPr>
            <a:r>
              <a:rPr lang="en-US" sz="5600">
                <a:solidFill>
                  <a:srgbClr val="FCFDFD"/>
                </a:solidFill>
                <a:latin typeface="Chula Narak"/>
              </a:rPr>
              <a:t>     </a:t>
            </a:r>
            <a:r>
              <a:rPr lang="en-US" sz="5600">
                <a:solidFill>
                  <a:srgbClr val="FCFDFD"/>
                </a:solidFill>
                <a:latin typeface="Chula Narak"/>
              </a:rPr>
              <a:t>Abstract Class คือ คลาส ที่ไม่สามารถสร้าง object หรือ สร้างเป็นตัวแปรได้ มันถูกใช้เพื่อบอกว่า คลาส นี้ มี method การทำงานอะไรบ้าง เพื่อที่จะให้ คลาส อื่นนั่นสืบทอดการทำงานต่อไปนั่นเอง keyword ในการใช้ก็คือ abstract</a:t>
            </a:r>
          </a:p>
        </p:txBody>
      </p:sp>
      <p:sp>
        <p:nvSpPr>
          <p:cNvPr name="TextBox 4" id="4"/>
          <p:cNvSpPr txBox="true"/>
          <p:nvPr/>
        </p:nvSpPr>
        <p:spPr>
          <a:xfrm rot="0">
            <a:off x="4450199" y="1315698"/>
            <a:ext cx="9387602" cy="1000760"/>
          </a:xfrm>
          <a:prstGeom prst="rect">
            <a:avLst/>
          </a:prstGeom>
        </p:spPr>
        <p:txBody>
          <a:bodyPr anchor="t" rtlCol="false" tIns="0" lIns="0" bIns="0" rIns="0">
            <a:spAutoFit/>
          </a:bodyPr>
          <a:lstStyle/>
          <a:p>
            <a:pPr algn="ctr">
              <a:lnSpc>
                <a:spcPts val="7840"/>
              </a:lnSpc>
              <a:spcBef>
                <a:spcPct val="0"/>
              </a:spcBef>
            </a:pPr>
            <a:r>
              <a:rPr lang="en-US" sz="5600">
                <a:solidFill>
                  <a:srgbClr val="F7931D"/>
                </a:solidFill>
                <a:latin typeface="TLWG Typewriter"/>
              </a:rPr>
              <a:t>Abstract Class คืออะไร?</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65359" y="3447099"/>
            <a:ext cx="6000131" cy="3392801"/>
          </a:xfrm>
          <a:custGeom>
            <a:avLst/>
            <a:gdLst/>
            <a:ahLst/>
            <a:cxnLst/>
            <a:rect r="r" b="b" t="t" l="l"/>
            <a:pathLst>
              <a:path h="3392801" w="6000131">
                <a:moveTo>
                  <a:pt x="0" y="0"/>
                </a:moveTo>
                <a:lnTo>
                  <a:pt x="6000130" y="0"/>
                </a:lnTo>
                <a:lnTo>
                  <a:pt x="6000130" y="3392802"/>
                </a:lnTo>
                <a:lnTo>
                  <a:pt x="0" y="33928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495278" y="3579499"/>
            <a:ext cx="9258300" cy="2899402"/>
          </a:xfrm>
          <a:prstGeom prst="rect">
            <a:avLst/>
          </a:prstGeom>
        </p:spPr>
        <p:txBody>
          <a:bodyPr anchor="t" rtlCol="false" tIns="0" lIns="0" bIns="0" rIns="0">
            <a:spAutoFit/>
          </a:bodyPr>
          <a:lstStyle/>
          <a:p>
            <a:pPr algn="ctr">
              <a:lnSpc>
                <a:spcPts val="11340"/>
              </a:lnSpc>
            </a:pPr>
            <a:r>
              <a:rPr lang="en-US" sz="8100">
                <a:solidFill>
                  <a:srgbClr val="024C44"/>
                </a:solidFill>
                <a:latin typeface="TLWG Typewriter"/>
                <a:hlinkClick r:id="rId5" tooltip="https://github.com/soonklang/dart-tutorial/blob/main/6.%20OOP%20In%20Dart/Abstract%20Classes%20in%20Dart.md#abstract-method"/>
              </a:rPr>
              <a:t>Abstract Method</a:t>
            </a:r>
          </a:p>
          <a:p>
            <a:pPr algn="ctr">
              <a:lnSpc>
                <a:spcPts val="11340"/>
              </a:lnSpc>
              <a:spcBef>
                <a:spcPct val="0"/>
              </a:spcBef>
            </a:pPr>
            <a:r>
              <a:rPr lang="en-US" sz="8100">
                <a:solidFill>
                  <a:srgbClr val="024C44"/>
                </a:solidFill>
                <a:latin typeface="TLWG Typewriter"/>
              </a:rPr>
              <a:t> คืออะไร?</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21582" y="3910850"/>
            <a:ext cx="15444837" cy="2953385"/>
          </a:xfrm>
          <a:prstGeom prst="rect">
            <a:avLst/>
          </a:prstGeom>
        </p:spPr>
        <p:txBody>
          <a:bodyPr anchor="t" rtlCol="false" tIns="0" lIns="0" bIns="0" rIns="0">
            <a:spAutoFit/>
          </a:bodyPr>
          <a:lstStyle/>
          <a:p>
            <a:pPr>
              <a:lnSpc>
                <a:spcPts val="7840"/>
              </a:lnSpc>
              <a:spcBef>
                <a:spcPct val="0"/>
              </a:spcBef>
            </a:pPr>
            <a:r>
              <a:rPr lang="en-US" sz="5600">
                <a:solidFill>
                  <a:srgbClr val="FCFDFD"/>
                </a:solidFill>
                <a:latin typeface="Chula Narak"/>
              </a:rPr>
              <a:t>      Abstract method คือ method ที่มีเครื่องหมาย semicolon(;) ปิดท้าย และไม่มีการทำงานใน method เป็นแค่การประกาศไว้เพื่อบอกว่า class นี้มี method เท่านี้นะ และให้ class อื่น ที่สืบทอดต่อไปปรับเปลี่ยนข้างในกันเอง</a:t>
            </a:r>
          </a:p>
        </p:txBody>
      </p:sp>
      <p:sp>
        <p:nvSpPr>
          <p:cNvPr name="TextBox 4" id="4"/>
          <p:cNvSpPr txBox="true"/>
          <p:nvPr/>
        </p:nvSpPr>
        <p:spPr>
          <a:xfrm rot="0">
            <a:off x="3591588" y="1315698"/>
            <a:ext cx="11492527" cy="1000760"/>
          </a:xfrm>
          <a:prstGeom prst="rect">
            <a:avLst/>
          </a:prstGeom>
        </p:spPr>
        <p:txBody>
          <a:bodyPr anchor="t" rtlCol="false" tIns="0" lIns="0" bIns="0" rIns="0">
            <a:spAutoFit/>
          </a:bodyPr>
          <a:lstStyle/>
          <a:p>
            <a:pPr algn="just">
              <a:lnSpc>
                <a:spcPts val="7840"/>
              </a:lnSpc>
              <a:spcBef>
                <a:spcPct val="0"/>
              </a:spcBef>
            </a:pPr>
            <a:r>
              <a:rPr lang="en-US" sz="5600">
                <a:solidFill>
                  <a:srgbClr val="F7931D"/>
                </a:solidFill>
                <a:latin typeface="TLWG Typewriter"/>
                <a:hlinkClick r:id="rId3" tooltip="https://github.com/soonklang/dart-tutorial/blob/main/6.%20OOP%20In%20Dart/Abstract%20Classes%20in%20Dart.md#abstract-method"/>
              </a:rPr>
              <a:t>Abstract Method</a:t>
            </a:r>
            <a:r>
              <a:rPr lang="en-US" sz="5600">
                <a:solidFill>
                  <a:srgbClr val="F7931D"/>
                </a:solidFill>
                <a:latin typeface="TLWG Typewriter"/>
              </a:rPr>
              <a:t>  </a:t>
            </a:r>
            <a:r>
              <a:rPr lang="en-US" sz="5600">
                <a:solidFill>
                  <a:srgbClr val="F7931D"/>
                </a:solidFill>
                <a:cs typeface="TLWG Typewriter"/>
              </a:rPr>
              <a:t>คืออะไร?</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906286" y="3086100"/>
            <a:ext cx="2947693" cy="4114800"/>
          </a:xfrm>
          <a:custGeom>
            <a:avLst/>
            <a:gdLst/>
            <a:ahLst/>
            <a:cxnLst/>
            <a:rect r="r" b="b" t="t" l="l"/>
            <a:pathLst>
              <a:path h="4114800" w="2947693">
                <a:moveTo>
                  <a:pt x="0" y="0"/>
                </a:moveTo>
                <a:lnTo>
                  <a:pt x="2947694" y="0"/>
                </a:lnTo>
                <a:lnTo>
                  <a:pt x="294769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960857" y="3579499"/>
            <a:ext cx="10327143" cy="4337677"/>
          </a:xfrm>
          <a:prstGeom prst="rect">
            <a:avLst/>
          </a:prstGeom>
        </p:spPr>
        <p:txBody>
          <a:bodyPr anchor="t" rtlCol="false" tIns="0" lIns="0" bIns="0" rIns="0">
            <a:spAutoFit/>
          </a:bodyPr>
          <a:lstStyle/>
          <a:p>
            <a:pPr algn="ctr">
              <a:lnSpc>
                <a:spcPts val="11340"/>
              </a:lnSpc>
            </a:pPr>
            <a:r>
              <a:rPr lang="en-US" sz="8100">
                <a:solidFill>
                  <a:srgbClr val="024C44"/>
                </a:solidFill>
                <a:cs typeface="TLWG Typewriter"/>
                <a:hlinkClick r:id="rId5" tooltip="https://github.com/soonklang/dart-tutorial/blob/main/6.%20OOP%20In%20Dart/Abstract%20Classes%20in%20Dart.md#%E0%B8%97%E0%B8%B3%E0%B9%84%E0%B8%A1%E0%B8%95%E0%B9%89%E0%B8%AD%E0%B8%87-abstract-class"/>
              </a:rPr>
              <a:t>ทำไมต้องใช้ Abstract Class</a:t>
            </a:r>
            <a:r>
              <a:rPr lang="en-US" sz="8100">
                <a:solidFill>
                  <a:srgbClr val="024C44"/>
                </a:solidFill>
                <a:latin typeface="TLWG Typewriter"/>
              </a:rPr>
              <a:t> ?</a:t>
            </a:r>
          </a:p>
          <a:p>
            <a:pPr algn="ctr">
              <a:lnSpc>
                <a:spcPts val="11340"/>
              </a:lnSpc>
              <a:spcBef>
                <a:spcPct val="0"/>
              </a:spcBef>
            </a:pP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21582" y="3910850"/>
            <a:ext cx="15444837" cy="2953385"/>
          </a:xfrm>
          <a:prstGeom prst="rect">
            <a:avLst/>
          </a:prstGeom>
        </p:spPr>
        <p:txBody>
          <a:bodyPr anchor="t" rtlCol="false" tIns="0" lIns="0" bIns="0" rIns="0">
            <a:spAutoFit/>
          </a:bodyPr>
          <a:lstStyle/>
          <a:p>
            <a:pPr>
              <a:lnSpc>
                <a:spcPts val="7840"/>
              </a:lnSpc>
              <a:spcBef>
                <a:spcPct val="0"/>
              </a:spcBef>
            </a:pPr>
            <a:r>
              <a:rPr lang="en-US" sz="5600">
                <a:solidFill>
                  <a:srgbClr val="FCFDFD"/>
                </a:solidFill>
                <a:latin typeface="Chula Narak"/>
              </a:rPr>
              <a:t>     คลาสลูก ที่สืบทอด abstract class ทั้งหมดจะต้องประกาศ method ที่มีอยู๋ใน abstract class ทั้งหมด และเพราะการใช้สิ่งนี้จึงทำให้เกิด “</a:t>
            </a:r>
            <a:r>
              <a:rPr lang="en-US" sz="5600" u="sng">
                <a:solidFill>
                  <a:srgbClr val="FCFDFD"/>
                </a:solidFill>
                <a:latin typeface="Chula Narak"/>
              </a:rPr>
              <a:t>Abstraction</a:t>
            </a:r>
            <a:r>
              <a:rPr lang="en-US" sz="5600">
                <a:solidFill>
                  <a:srgbClr val="FCFDFD"/>
                </a:solidFill>
                <a:latin typeface="Chula Narak"/>
              </a:rPr>
              <a:t>” ใน Dart programing language</a:t>
            </a:r>
          </a:p>
        </p:txBody>
      </p:sp>
      <p:sp>
        <p:nvSpPr>
          <p:cNvPr name="TextBox 4" id="4"/>
          <p:cNvSpPr txBox="true"/>
          <p:nvPr/>
        </p:nvSpPr>
        <p:spPr>
          <a:xfrm rot="0">
            <a:off x="3591588" y="1315698"/>
            <a:ext cx="11492527" cy="1000760"/>
          </a:xfrm>
          <a:prstGeom prst="rect">
            <a:avLst/>
          </a:prstGeom>
        </p:spPr>
        <p:txBody>
          <a:bodyPr anchor="t" rtlCol="false" tIns="0" lIns="0" bIns="0" rIns="0">
            <a:spAutoFit/>
          </a:bodyPr>
          <a:lstStyle/>
          <a:p>
            <a:pPr algn="just">
              <a:lnSpc>
                <a:spcPts val="7840"/>
              </a:lnSpc>
              <a:spcBef>
                <a:spcPct val="0"/>
              </a:spcBef>
            </a:pPr>
            <a:r>
              <a:rPr lang="en-US" sz="5600">
                <a:solidFill>
                  <a:srgbClr val="F7931D"/>
                </a:solidFill>
                <a:cs typeface="TLWG Typewriter"/>
                <a:hlinkClick r:id="rId3" tooltip="https://github.com/soonklang/dart-tutorial/blob/main/6.%20OOP%20In%20Dart/Abstract%20Classes%20in%20Dart.md#abstract-method"/>
              </a:rPr>
              <a:t>ทำไมต้องใช้ Abstract Class</a:t>
            </a:r>
            <a:r>
              <a:rPr lang="en-US" sz="5600">
                <a:solidFill>
                  <a:srgbClr val="F7931D"/>
                </a:solidFill>
                <a:latin typeface="TLWG Typewriter"/>
                <a:hlinkClick r:id="rId4" tooltip="https://github.com/soonklang/dart-tutorial/blob/main/6.%20OOP%20In%20Dart/Abstract%20Classes%20in%20Dart.md#abstract-method"/>
              </a:rPr>
              <a:t> ?</a:t>
            </a:r>
          </a:p>
        </p:txBody>
      </p:sp>
      <p:grpSp>
        <p:nvGrpSpPr>
          <p:cNvPr name="Group 5" id="5"/>
          <p:cNvGrpSpPr/>
          <p:nvPr/>
        </p:nvGrpSpPr>
        <p:grpSpPr>
          <a:xfrm rot="0">
            <a:off x="511761" y="7698550"/>
            <a:ext cx="17252192" cy="2543745"/>
            <a:chOff x="0" y="0"/>
            <a:chExt cx="4543787" cy="669958"/>
          </a:xfrm>
        </p:grpSpPr>
        <p:sp>
          <p:nvSpPr>
            <p:cNvPr name="Freeform 6" id="6"/>
            <p:cNvSpPr/>
            <p:nvPr/>
          </p:nvSpPr>
          <p:spPr>
            <a:xfrm flipH="false" flipV="false" rot="0">
              <a:off x="0" y="0"/>
              <a:ext cx="4543787" cy="669958"/>
            </a:xfrm>
            <a:custGeom>
              <a:avLst/>
              <a:gdLst/>
              <a:ahLst/>
              <a:cxnLst/>
              <a:rect r="r" b="b" t="t" l="l"/>
              <a:pathLst>
                <a:path h="669958" w="4543787">
                  <a:moveTo>
                    <a:pt x="13462" y="0"/>
                  </a:moveTo>
                  <a:lnTo>
                    <a:pt x="4530325" y="0"/>
                  </a:lnTo>
                  <a:cubicBezTo>
                    <a:pt x="4533895" y="0"/>
                    <a:pt x="4537320" y="1418"/>
                    <a:pt x="4539844" y="3943"/>
                  </a:cubicBezTo>
                  <a:cubicBezTo>
                    <a:pt x="4542369" y="6468"/>
                    <a:pt x="4543787" y="9892"/>
                    <a:pt x="4543787" y="13462"/>
                  </a:cubicBezTo>
                  <a:lnTo>
                    <a:pt x="4543787" y="656495"/>
                  </a:lnTo>
                  <a:cubicBezTo>
                    <a:pt x="4543787" y="663930"/>
                    <a:pt x="4537760" y="669958"/>
                    <a:pt x="4530325" y="669958"/>
                  </a:cubicBezTo>
                  <a:lnTo>
                    <a:pt x="13462" y="669958"/>
                  </a:lnTo>
                  <a:cubicBezTo>
                    <a:pt x="6027" y="669958"/>
                    <a:pt x="0" y="663930"/>
                    <a:pt x="0" y="656495"/>
                  </a:cubicBezTo>
                  <a:lnTo>
                    <a:pt x="0" y="13462"/>
                  </a:lnTo>
                  <a:cubicBezTo>
                    <a:pt x="0" y="6027"/>
                    <a:pt x="6027" y="0"/>
                    <a:pt x="13462" y="0"/>
                  </a:cubicBezTo>
                  <a:close/>
                </a:path>
              </a:pathLst>
            </a:custGeom>
            <a:solidFill>
              <a:srgbClr val="FCFDFD">
                <a:alpha val="82745"/>
              </a:srgbClr>
            </a:solidFill>
            <a:ln w="95250" cap="rnd">
              <a:solidFill>
                <a:srgbClr val="000000">
                  <a:alpha val="82745"/>
                </a:srgbClr>
              </a:solidFill>
              <a:prstDash val="solid"/>
              <a:round/>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50189" y="8027765"/>
            <a:ext cx="16375327" cy="1199515"/>
          </a:xfrm>
          <a:prstGeom prst="rect">
            <a:avLst/>
          </a:prstGeom>
        </p:spPr>
        <p:txBody>
          <a:bodyPr anchor="t" rtlCol="false" tIns="0" lIns="0" bIns="0" rIns="0">
            <a:spAutoFit/>
          </a:bodyPr>
          <a:lstStyle/>
          <a:p>
            <a:pPr>
              <a:lnSpc>
                <a:spcPts val="4759"/>
              </a:lnSpc>
            </a:pPr>
            <a:r>
              <a:rPr lang="en-US" sz="3399">
                <a:solidFill>
                  <a:srgbClr val="FF5757"/>
                </a:solidFill>
                <a:cs typeface="Arimo"/>
              </a:rPr>
              <a:t>ข้อมูลเพิ่มเติม</a:t>
            </a:r>
            <a:r>
              <a:rPr lang="en-US" sz="3399">
                <a:solidFill>
                  <a:srgbClr val="FFFFFF"/>
                </a:solidFill>
                <a:latin typeface="Arimo"/>
              </a:rPr>
              <a:t>: </a:t>
            </a:r>
            <a:r>
              <a:rPr lang="en-US" sz="3399">
                <a:solidFill>
                  <a:srgbClr val="000000"/>
                </a:solidFill>
                <a:latin typeface="Arimo"/>
              </a:rPr>
              <a:t>Abstraction คือการที่เราสร้าง class หนึ่งขึ้นมา และให้ class อื่นสืบทอดต่อกันไปหรือ เรียกว่าให้มันเป็นมาตรฐานเดียวกันก็ได้</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4740000">
            <a:off x="15351750" y="7221170"/>
            <a:ext cx="3815100" cy="1414260"/>
          </a:xfrm>
          <a:custGeom>
            <a:avLst/>
            <a:gdLst/>
            <a:ahLst/>
            <a:cxnLst/>
            <a:rect r="r" b="b" t="t" l="l"/>
            <a:pathLst>
              <a:path h="1414260" w="3815100">
                <a:moveTo>
                  <a:pt x="0" y="0"/>
                </a:moveTo>
                <a:lnTo>
                  <a:pt x="3815100" y="0"/>
                </a:lnTo>
                <a:lnTo>
                  <a:pt x="3815100" y="1414260"/>
                </a:lnTo>
                <a:lnTo>
                  <a:pt x="0" y="1414260"/>
                </a:lnTo>
                <a:lnTo>
                  <a:pt x="0" y="0"/>
                </a:lnTo>
                <a:close/>
              </a:path>
            </a:pathLst>
          </a:custGeom>
          <a:blipFill>
            <a:blip r:embed="rId3"/>
            <a:stretch>
              <a:fillRect l="0" t="-110" r="0" b="-110"/>
            </a:stretch>
          </a:blipFill>
        </p:spPr>
      </p:sp>
      <p:sp>
        <p:nvSpPr>
          <p:cNvPr name="Freeform 4" id="4"/>
          <p:cNvSpPr/>
          <p:nvPr/>
        </p:nvSpPr>
        <p:spPr>
          <a:xfrm flipH="false" flipV="false" rot="0">
            <a:off x="594480" y="2428359"/>
            <a:ext cx="13940540" cy="6985022"/>
          </a:xfrm>
          <a:custGeom>
            <a:avLst/>
            <a:gdLst/>
            <a:ahLst/>
            <a:cxnLst/>
            <a:rect r="r" b="b" t="t" l="l"/>
            <a:pathLst>
              <a:path h="6985022" w="13940540">
                <a:moveTo>
                  <a:pt x="0" y="0"/>
                </a:moveTo>
                <a:lnTo>
                  <a:pt x="13940540" y="0"/>
                </a:lnTo>
                <a:lnTo>
                  <a:pt x="13940540" y="6985023"/>
                </a:lnTo>
                <a:lnTo>
                  <a:pt x="0" y="6985023"/>
                </a:lnTo>
                <a:lnTo>
                  <a:pt x="0" y="0"/>
                </a:lnTo>
                <a:close/>
              </a:path>
            </a:pathLst>
          </a:custGeom>
          <a:blipFill>
            <a:blip r:embed="rId4"/>
            <a:stretch>
              <a:fillRect l="0" t="-11846" r="-17978" b="-11846"/>
            </a:stretch>
          </a:blipFill>
        </p:spPr>
      </p:sp>
      <p:sp>
        <p:nvSpPr>
          <p:cNvPr name="TextBox 5" id="5"/>
          <p:cNvSpPr txBox="true"/>
          <p:nvPr/>
        </p:nvSpPr>
        <p:spPr>
          <a:xfrm rot="0">
            <a:off x="7040880" y="73978"/>
            <a:ext cx="4206240" cy="1652269"/>
          </a:xfrm>
          <a:prstGeom prst="rect">
            <a:avLst/>
          </a:prstGeom>
        </p:spPr>
        <p:txBody>
          <a:bodyPr anchor="t" rtlCol="false" tIns="0" lIns="0" bIns="0" rIns="0">
            <a:spAutoFit/>
          </a:bodyPr>
          <a:lstStyle/>
          <a:p>
            <a:pPr algn="ctr">
              <a:lnSpc>
                <a:spcPts val="12880"/>
              </a:lnSpc>
            </a:pPr>
            <a:r>
              <a:rPr lang="en-US" sz="9200">
                <a:solidFill>
                  <a:srgbClr val="000000"/>
                </a:solidFill>
                <a:cs typeface="TLWG Typewriter"/>
              </a:rPr>
              <a:t>ตัวอย่าง</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DAFvcf0TcjM</dc:identifier>
  <dcterms:modified xsi:type="dcterms:W3CDTF">2011-08-01T06:04:30Z</dcterms:modified>
  <cp:revision>1</cp:revision>
  <dc:title>ABSTRACT</dc:title>
</cp:coreProperties>
</file>