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8" r:id="rId2"/>
    <p:sldId id="257" r:id="rId3"/>
    <p:sldId id="256" r:id="rId4"/>
    <p:sldId id="260" r:id="rId5"/>
    <p:sldId id="261" r:id="rId6"/>
    <p:sldId id="262" r:id="rId7"/>
    <p:sldId id="270" r:id="rId8"/>
    <p:sldId id="263" r:id="rId9"/>
    <p:sldId id="269" r:id="rId10"/>
    <p:sldId id="271" r:id="rId11"/>
    <p:sldId id="264" r:id="rId12"/>
    <p:sldId id="265" r:id="rId13"/>
    <p:sldId id="273" r:id="rId14"/>
    <p:sldId id="267" r:id="rId15"/>
    <p:sldId id="272" r:id="rId16"/>
    <p:sldId id="268" r:id="rId17"/>
    <p:sldId id="259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mand Leopold" initials="AL" lastIdx="1" clrIdx="0">
    <p:extLst>
      <p:ext uri="{19B8F6BF-5375-455C-9EA6-DF929625EA0E}">
        <p15:presenceInfo xmlns:p15="http://schemas.microsoft.com/office/powerpoint/2012/main" userId="8ca711320324249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67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342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2B739-8469-47E9-8776-0E4899CFC602}" type="datetimeFigureOut">
              <a:rPr lang="fr-FR" smtClean="0"/>
              <a:t>01/04/2016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73C0E-6880-4523-98FD-0C0AB8DFDF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8233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2B739-8469-47E9-8776-0E4899CFC602}" type="datetimeFigureOut">
              <a:rPr lang="fr-FR" smtClean="0"/>
              <a:t>01/04/2016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73C0E-6880-4523-98FD-0C0AB8DFDF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0580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2B739-8469-47E9-8776-0E4899CFC602}" type="datetimeFigureOut">
              <a:rPr lang="fr-FR" smtClean="0"/>
              <a:t>01/04/2016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73C0E-6880-4523-98FD-0C0AB8DFDF7A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2165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2B739-8469-47E9-8776-0E4899CFC602}" type="datetimeFigureOut">
              <a:rPr lang="fr-FR" smtClean="0"/>
              <a:t>01/04/2016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73C0E-6880-4523-98FD-0C0AB8DFDF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81416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2B739-8469-47E9-8776-0E4899CFC602}" type="datetimeFigureOut">
              <a:rPr lang="fr-FR" smtClean="0"/>
              <a:t>01/04/2016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73C0E-6880-4523-98FD-0C0AB8DFDF7A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8022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2B739-8469-47E9-8776-0E4899CFC602}" type="datetimeFigureOut">
              <a:rPr lang="fr-FR" smtClean="0"/>
              <a:t>01/04/2016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73C0E-6880-4523-98FD-0C0AB8DFDF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89160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2B739-8469-47E9-8776-0E4899CFC602}" type="datetimeFigureOut">
              <a:rPr lang="fr-FR" smtClean="0"/>
              <a:t>01/04/2016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73C0E-6880-4523-98FD-0C0AB8DFDF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81180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2B739-8469-47E9-8776-0E4899CFC602}" type="datetimeFigureOut">
              <a:rPr lang="fr-FR" smtClean="0"/>
              <a:t>01/04/2016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73C0E-6880-4523-98FD-0C0AB8DFDF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3793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2B739-8469-47E9-8776-0E4899CFC602}" type="datetimeFigureOut">
              <a:rPr lang="fr-FR" smtClean="0"/>
              <a:t>01/04/2016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73C0E-6880-4523-98FD-0C0AB8DFDF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3082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2B739-8469-47E9-8776-0E4899CFC602}" type="datetimeFigureOut">
              <a:rPr lang="fr-FR" smtClean="0"/>
              <a:t>01/04/2016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73C0E-6880-4523-98FD-0C0AB8DFDF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7532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2B739-8469-47E9-8776-0E4899CFC602}" type="datetimeFigureOut">
              <a:rPr lang="fr-FR" smtClean="0"/>
              <a:t>01/04/2016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73C0E-6880-4523-98FD-0C0AB8DFDF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3358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2B739-8469-47E9-8776-0E4899CFC602}" type="datetimeFigureOut">
              <a:rPr lang="fr-FR" smtClean="0"/>
              <a:t>01/04/2016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73C0E-6880-4523-98FD-0C0AB8DFDF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8553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2B739-8469-47E9-8776-0E4899CFC602}" type="datetimeFigureOut">
              <a:rPr lang="fr-FR" smtClean="0"/>
              <a:t>01/04/2016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73C0E-6880-4523-98FD-0C0AB8DFDF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6638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2B739-8469-47E9-8776-0E4899CFC602}" type="datetimeFigureOut">
              <a:rPr lang="fr-FR" smtClean="0"/>
              <a:t>01/04/2016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73C0E-6880-4523-98FD-0C0AB8DFDF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8881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2B739-8469-47E9-8776-0E4899CFC602}" type="datetimeFigureOut">
              <a:rPr lang="fr-FR" smtClean="0"/>
              <a:t>01/04/2016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73C0E-6880-4523-98FD-0C0AB8DFDF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2452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73C0E-6880-4523-98FD-0C0AB8DFDF7A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2B739-8469-47E9-8776-0E4899CFC602}" type="datetimeFigureOut">
              <a:rPr lang="fr-FR" smtClean="0"/>
              <a:t>01/04/2016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5921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2B739-8469-47E9-8776-0E4899CFC602}" type="datetimeFigureOut">
              <a:rPr lang="fr-FR" smtClean="0"/>
              <a:t>01/04/2016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E173C0E-6880-4523-98FD-0C0AB8DFDF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8951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693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Projection des données GPS en coordonnées X Y (suite)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34"/>
          <a:stretch/>
        </p:blipFill>
        <p:spPr>
          <a:xfrm>
            <a:off x="328419" y="2394284"/>
            <a:ext cx="11036026" cy="269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81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Génération </a:t>
            </a:r>
            <a:r>
              <a:rPr lang="fr-FR" dirty="0"/>
              <a:t>des pseudo-</a:t>
            </a:r>
            <a:r>
              <a:rPr lang="fr-FR" dirty="0" err="1"/>
              <a:t>timestamps</a:t>
            </a:r>
            <a:r>
              <a:rPr lang="fr-FR" dirty="0"/>
              <a:t> et lissage des </a:t>
            </a:r>
            <a:r>
              <a:rPr lang="fr-FR" dirty="0" smtClean="0"/>
              <a:t>données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976599"/>
            <a:ext cx="8596312" cy="2249414"/>
          </a:xfrm>
        </p:spPr>
      </p:pic>
    </p:spTree>
    <p:extLst>
      <p:ext uri="{BB962C8B-B14F-4D97-AF65-F5344CB8AC3E}">
        <p14:creationId xmlns:p14="http://schemas.microsoft.com/office/powerpoint/2010/main" val="296243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Calibration des </a:t>
            </a:r>
            <a:r>
              <a:rPr lang="fr-FR" dirty="0" smtClean="0"/>
              <a:t>luxmètres et conversion </a:t>
            </a:r>
            <a:r>
              <a:rPr lang="fr-FR" dirty="0"/>
              <a:t>des volts en lux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12" y="1930400"/>
            <a:ext cx="8291512" cy="4613191"/>
          </a:xfrm>
        </p:spPr>
      </p:pic>
    </p:spTree>
    <p:extLst>
      <p:ext uri="{BB962C8B-B14F-4D97-AF65-F5344CB8AC3E}">
        <p14:creationId xmlns:p14="http://schemas.microsoft.com/office/powerpoint/2010/main" val="206444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Calibration des </a:t>
            </a:r>
            <a:r>
              <a:rPr lang="fr-FR" dirty="0" smtClean="0"/>
              <a:t>luxmètres et conversion </a:t>
            </a:r>
            <a:r>
              <a:rPr lang="fr-FR" dirty="0"/>
              <a:t>des volts en lux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29" y="2458409"/>
            <a:ext cx="10173051" cy="243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91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Agrégation </a:t>
            </a:r>
            <a:r>
              <a:rPr lang="fr-FR" dirty="0"/>
              <a:t>des </a:t>
            </a:r>
            <a:r>
              <a:rPr lang="fr-FR" dirty="0" smtClean="0"/>
              <a:t>données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64" t="33435" r="17439" b="15823"/>
          <a:stretch/>
        </p:blipFill>
        <p:spPr>
          <a:xfrm>
            <a:off x="6254472" y="2419274"/>
            <a:ext cx="3630465" cy="3142501"/>
          </a:xfrm>
        </p:spPr>
      </p:pic>
      <p:sp>
        <p:nvSpPr>
          <p:cNvPr id="6" name="ZoneTexte 5"/>
          <p:cNvSpPr txBox="1"/>
          <p:nvPr/>
        </p:nvSpPr>
        <p:spPr>
          <a:xfrm>
            <a:off x="4053998" y="1513644"/>
            <a:ext cx="4814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err="1" smtClean="0"/>
              <a:t>Subset</a:t>
            </a:r>
            <a:r>
              <a:rPr lang="fr-FR" sz="2800" b="1" dirty="0" smtClean="0"/>
              <a:t> des données de capteur</a:t>
            </a:r>
            <a:endParaRPr lang="fr-FR" sz="2800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838200" y="2044778"/>
            <a:ext cx="5416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Principe : calcul de numéros de lignes pour un range de </a:t>
            </a:r>
            <a:r>
              <a:rPr lang="fr-FR" sz="2000" dirty="0" err="1" smtClean="0"/>
              <a:t>timeStamp</a:t>
            </a:r>
            <a:r>
              <a:rPr lang="fr-FR" sz="2000" dirty="0" smtClean="0"/>
              <a:t> [TS1, TS2]</a:t>
            </a:r>
            <a:endParaRPr lang="fr-FR" sz="2000" dirty="0"/>
          </a:p>
        </p:txBody>
      </p:sp>
      <p:sp>
        <p:nvSpPr>
          <p:cNvPr id="8" name="ZoneTexte 7"/>
          <p:cNvSpPr txBox="1"/>
          <p:nvPr/>
        </p:nvSpPr>
        <p:spPr>
          <a:xfrm>
            <a:off x="838200" y="2808232"/>
            <a:ext cx="3429001" cy="11079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200" dirty="0" smtClean="0"/>
              <a:t>On calcule le min : première valeur de </a:t>
            </a:r>
            <a:r>
              <a:rPr lang="fr-FR" sz="2200" dirty="0" err="1" smtClean="0"/>
              <a:t>timeStamp</a:t>
            </a:r>
            <a:r>
              <a:rPr lang="fr-FR" sz="2200" dirty="0" smtClean="0"/>
              <a:t> supérieure à TS1</a:t>
            </a:r>
            <a:endParaRPr lang="fr-FR" sz="2200" dirty="0"/>
          </a:p>
        </p:txBody>
      </p:sp>
      <p:sp>
        <p:nvSpPr>
          <p:cNvPr id="9" name="ZoneTexte 8"/>
          <p:cNvSpPr txBox="1"/>
          <p:nvPr/>
        </p:nvSpPr>
        <p:spPr>
          <a:xfrm>
            <a:off x="838200" y="4181665"/>
            <a:ext cx="3429001" cy="11079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200" dirty="0" smtClean="0"/>
              <a:t>On calcule le max : dernière valeur de </a:t>
            </a:r>
            <a:r>
              <a:rPr lang="fr-FR" sz="2200" dirty="0" err="1" smtClean="0"/>
              <a:t>timeStamp</a:t>
            </a:r>
            <a:r>
              <a:rPr lang="fr-FR" sz="2200" dirty="0" smtClean="0"/>
              <a:t> inférieur à TS2</a:t>
            </a:r>
            <a:endParaRPr lang="fr-FR" sz="2200" dirty="0"/>
          </a:p>
        </p:txBody>
      </p:sp>
      <p:cxnSp>
        <p:nvCxnSpPr>
          <p:cNvPr id="25" name="Connecteur droit avec flèche 24"/>
          <p:cNvCxnSpPr>
            <a:stCxn id="8" idx="3"/>
          </p:cNvCxnSpPr>
          <p:nvPr/>
        </p:nvCxnSpPr>
        <p:spPr>
          <a:xfrm>
            <a:off x="4267201" y="3362230"/>
            <a:ext cx="1980000" cy="17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9" idx="3"/>
          </p:cNvCxnSpPr>
          <p:nvPr/>
        </p:nvCxnSpPr>
        <p:spPr>
          <a:xfrm flipV="1">
            <a:off x="4267201" y="4467830"/>
            <a:ext cx="1980000" cy="267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Flèche droite 29"/>
          <p:cNvSpPr/>
          <p:nvPr/>
        </p:nvSpPr>
        <p:spPr>
          <a:xfrm>
            <a:off x="1156448" y="5835496"/>
            <a:ext cx="1794892" cy="430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/>
          <p:cNvSpPr txBox="1"/>
          <p:nvPr/>
        </p:nvSpPr>
        <p:spPr>
          <a:xfrm>
            <a:off x="3258672" y="5606897"/>
            <a:ext cx="68266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 smtClean="0"/>
              <a:t>Subset</a:t>
            </a:r>
            <a:r>
              <a:rPr lang="fr-FR" sz="2000" dirty="0" smtClean="0"/>
              <a:t> en fonction du numéros des lignes </a:t>
            </a:r>
            <a:r>
              <a:rPr lang="fr-FR" sz="2000" dirty="0" err="1" smtClean="0"/>
              <a:t>DataTable</a:t>
            </a:r>
            <a:r>
              <a:rPr lang="fr-FR" sz="2000" dirty="0" smtClean="0"/>
              <a:t>[</a:t>
            </a:r>
            <a:r>
              <a:rPr lang="fr-FR" sz="2000" dirty="0" err="1" smtClean="0"/>
              <a:t>min:max</a:t>
            </a:r>
            <a:r>
              <a:rPr lang="fr-FR" sz="2000" dirty="0" smtClean="0"/>
              <a:t>]</a:t>
            </a:r>
            <a:br>
              <a:rPr lang="fr-FR" sz="2000" dirty="0" smtClean="0"/>
            </a:br>
            <a:r>
              <a:rPr lang="fr-FR" sz="2000" dirty="0" smtClean="0"/>
              <a:t>Evite la répétition d’une condition logique sur l’intégralité de la data Table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4568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Agrégation </a:t>
            </a:r>
            <a:r>
              <a:rPr lang="fr-FR" dirty="0"/>
              <a:t>des </a:t>
            </a:r>
            <a:r>
              <a:rPr lang="fr-FR" dirty="0" smtClean="0"/>
              <a:t>données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749648"/>
            <a:ext cx="10476738" cy="118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29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</a:t>
            </a:r>
            <a:r>
              <a:rPr lang="fr-FR" dirty="0"/>
              <a:t>du fichier final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609443"/>
            <a:ext cx="9568289" cy="4691149"/>
          </a:xfrm>
        </p:spPr>
      </p:pic>
    </p:spTree>
    <p:extLst>
      <p:ext uri="{BB962C8B-B14F-4D97-AF65-F5344CB8AC3E}">
        <p14:creationId xmlns:p14="http://schemas.microsoft.com/office/powerpoint/2010/main" val="154952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5884373" y="4637694"/>
            <a:ext cx="44481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5">
                    <a:lumMod val="75000"/>
                  </a:schemeClr>
                </a:solidFill>
              </a:rPr>
              <a:t>III.  L’affichage et l’exploitation</a:t>
            </a:r>
            <a:endParaRPr lang="fr-FR" dirty="0"/>
          </a:p>
          <a:p>
            <a:pPr marL="857250" lvl="1" indent="-400050">
              <a:buFont typeface="Arial" panose="020B0604020202020204" pitchFamily="34" charset="0"/>
              <a:buChar char="•"/>
            </a:pPr>
            <a:r>
              <a:rPr lang="fr-FR" dirty="0" err="1"/>
              <a:t>Shiny</a:t>
            </a:r>
            <a:r>
              <a:rPr lang="fr-FR" dirty="0"/>
              <a:t> et </a:t>
            </a:r>
            <a:r>
              <a:rPr lang="fr-FR" dirty="0" err="1"/>
              <a:t>Leaflet</a:t>
            </a:r>
            <a:r>
              <a:rPr lang="fr-FR" dirty="0"/>
              <a:t> </a:t>
            </a:r>
          </a:p>
          <a:p>
            <a:pPr marL="857250" lvl="1" indent="-400050">
              <a:buFont typeface="Arial" panose="020B0604020202020204" pitchFamily="34" charset="0"/>
              <a:buChar char="•"/>
            </a:pPr>
            <a:r>
              <a:rPr lang="fr-FR" dirty="0"/>
              <a:t>Les cartes projetés / non-projetés</a:t>
            </a:r>
          </a:p>
          <a:p>
            <a:pPr marL="857250" lvl="1" indent="-400050">
              <a:buFont typeface="Arial" panose="020B0604020202020204" pitchFamily="34" charset="0"/>
              <a:buChar char="•"/>
            </a:pPr>
            <a:r>
              <a:rPr lang="fr-FR" dirty="0"/>
              <a:t>Pour aller plus loin </a:t>
            </a:r>
          </a:p>
          <a:p>
            <a:pPr marL="400050" indent="-400050">
              <a:buAutoNum type="romanUcPeriod"/>
            </a:pP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209302" y="1358201"/>
            <a:ext cx="50570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UcPeriod"/>
            </a:pPr>
            <a:r>
              <a:rPr lang="fr-FR" sz="2400" b="1" dirty="0">
                <a:solidFill>
                  <a:schemeClr val="accent5">
                    <a:lumMod val="75000"/>
                  </a:schemeClr>
                </a:solidFill>
              </a:rPr>
              <a:t>La manipulation</a:t>
            </a:r>
            <a:endParaRPr lang="fr-FR" dirty="0">
              <a:solidFill>
                <a:schemeClr val="accent5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L’extraction des fichiers et leur manipulation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La décomposition en fonctions simples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La projection</a:t>
            </a:r>
          </a:p>
          <a:p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3020972" y="3030131"/>
            <a:ext cx="3909392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chemeClr val="accent5">
                    <a:lumMod val="75000"/>
                  </a:schemeClr>
                </a:solidFill>
              </a:rPr>
              <a:t>II.  L’optimisation</a:t>
            </a:r>
            <a:endParaRPr lang="fr-FR" dirty="0">
              <a:solidFill>
                <a:schemeClr val="accent5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La </a:t>
            </a:r>
            <a:r>
              <a:rPr lang="fr-FR" dirty="0" err="1"/>
              <a:t>parallélisassion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Le </a:t>
            </a:r>
            <a:r>
              <a:rPr lang="fr-FR" dirty="0" err="1"/>
              <a:t>subseting</a:t>
            </a:r>
            <a:r>
              <a:rPr lang="fr-FR" dirty="0"/>
              <a:t> et les </a:t>
            </a:r>
            <a:r>
              <a:rPr lang="fr-FR" dirty="0" err="1"/>
              <a:t>data.tables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La vectorisation</a:t>
            </a:r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652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215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84" b="4051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rot="1447963">
            <a:off x="-3889831" y="1136636"/>
            <a:ext cx="10580915" cy="11197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269671" y="3298372"/>
            <a:ext cx="5690507" cy="1828799"/>
          </a:xfrm>
        </p:spPr>
        <p:txBody>
          <a:bodyPr>
            <a:normAutofit fontScale="90000"/>
          </a:bodyPr>
          <a:lstStyle/>
          <a:p>
            <a:r>
              <a:rPr lang="fr-FR" dirty="0">
                <a:solidFill>
                  <a:srgbClr val="40678F"/>
                </a:solidFill>
                <a:latin typeface="Arial Black" panose="020B0A04020102020204" pitchFamily="34" charset="0"/>
              </a:rPr>
              <a:t>R</a:t>
            </a:r>
            <a:r>
              <a:rPr lang="fr-FR" dirty="0">
                <a:latin typeface="Arial Black" panose="020B0A04020102020204" pitchFamily="34" charset="0"/>
              </a:rPr>
              <a:t> </a:t>
            </a:r>
            <a:r>
              <a:rPr lang="fr-FR" sz="4800" dirty="0">
                <a:latin typeface="Calisto MT" panose="02040603050505030304" pitchFamily="18" charset="0"/>
                <a:cs typeface="Adobe Devanagari" panose="02040503050201020203" pitchFamily="18" charset="0"/>
              </a:rPr>
              <a:t>for Data </a:t>
            </a:r>
            <a:r>
              <a:rPr lang="fr-FR" sz="4800" dirty="0" err="1">
                <a:latin typeface="Calisto MT" panose="02040603050505030304" pitchFamily="18" charset="0"/>
                <a:cs typeface="Adobe Devanagari" panose="02040503050201020203" pitchFamily="18" charset="0"/>
              </a:rPr>
              <a:t>Driven</a:t>
            </a:r>
            <a:r>
              <a:rPr lang="fr-FR" sz="4800" dirty="0">
                <a:latin typeface="Calisto MT" panose="02040603050505030304" pitchFamily="18" charset="0"/>
                <a:cs typeface="Adobe Devanagari" panose="02040503050201020203" pitchFamily="18" charset="0"/>
              </a:rPr>
              <a:t/>
            </a:r>
            <a:br>
              <a:rPr lang="fr-FR" sz="4800" dirty="0">
                <a:latin typeface="Calisto MT" panose="02040603050505030304" pitchFamily="18" charset="0"/>
                <a:cs typeface="Adobe Devanagari" panose="02040503050201020203" pitchFamily="18" charset="0"/>
              </a:rPr>
            </a:br>
            <a:r>
              <a:rPr lang="fr-FR" sz="7300" dirty="0">
                <a:latin typeface="Calisto MT" panose="02040603050505030304" pitchFamily="18" charset="0"/>
                <a:cs typeface="Adobe Devanagari" panose="02040503050201020203" pitchFamily="18" charset="0"/>
              </a:rPr>
              <a:t>Applications</a:t>
            </a:r>
            <a:endParaRPr lang="fr-FR" dirty="0">
              <a:latin typeface="Calisto MT" panose="02040603050505030304" pitchFamily="18" charset="0"/>
              <a:cs typeface="Adobe Devanagari" panose="02040503050201020203" pitchFamily="18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34735" y="6366302"/>
            <a:ext cx="6866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Florent </a:t>
            </a:r>
            <a:r>
              <a:rPr lang="fr-FR" dirty="0" err="1"/>
              <a:t>Bacqué</a:t>
            </a:r>
            <a:r>
              <a:rPr lang="fr-FR" dirty="0"/>
              <a:t> – Romain Chateau - Aloïs Chevalier – Armand Léopold</a:t>
            </a:r>
          </a:p>
        </p:txBody>
      </p:sp>
    </p:spTree>
    <p:extLst>
      <p:ext uri="{BB962C8B-B14F-4D97-AF65-F5344CB8AC3E}">
        <p14:creationId xmlns:p14="http://schemas.microsoft.com/office/powerpoint/2010/main" val="109192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Chargement des librairies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90" y="2334270"/>
            <a:ext cx="8596312" cy="2571546"/>
          </a:xfrm>
        </p:spPr>
      </p:pic>
    </p:spTree>
    <p:extLst>
      <p:ext uri="{BB962C8B-B14F-4D97-AF65-F5344CB8AC3E}">
        <p14:creationId xmlns:p14="http://schemas.microsoft.com/office/powerpoint/2010/main" val="330195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Chargement des fichiers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19" y="1399587"/>
            <a:ext cx="1900349" cy="451056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19" y="1930399"/>
            <a:ext cx="6508444" cy="452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7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</a:t>
            </a:r>
            <a:r>
              <a:rPr lang="fr-FR" dirty="0"/>
              <a:t>du </a:t>
            </a:r>
            <a:r>
              <a:rPr lang="fr-FR" dirty="0" smtClean="0"/>
              <a:t>cluster de threads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888" y="1274295"/>
            <a:ext cx="3495265" cy="4906397"/>
          </a:xfrm>
        </p:spPr>
      </p:pic>
      <p:sp>
        <p:nvSpPr>
          <p:cNvPr id="7" name="Accolade fermante 6"/>
          <p:cNvSpPr/>
          <p:nvPr/>
        </p:nvSpPr>
        <p:spPr>
          <a:xfrm>
            <a:off x="4625788" y="3859306"/>
            <a:ext cx="255494" cy="968188"/>
          </a:xfrm>
          <a:prstGeom prst="rightBrac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5002306" y="4158734"/>
            <a:ext cx="179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</a:t>
            </a:r>
            <a:r>
              <a:rPr lang="fr-FR" dirty="0" smtClean="0"/>
              <a:t> = </a:t>
            </a:r>
            <a:r>
              <a:rPr lang="fr-FR" dirty="0" err="1" smtClean="0"/>
              <a:t>detectCores</a:t>
            </a:r>
            <a:r>
              <a:rPr lang="fr-FR" dirty="0" smtClean="0"/>
              <a:t>()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445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</a:t>
            </a:r>
            <a:r>
              <a:rPr lang="fr-FR" dirty="0"/>
              <a:t>du </a:t>
            </a:r>
            <a:r>
              <a:rPr lang="fr-FR" dirty="0" smtClean="0"/>
              <a:t>cluster de threads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766" y="1930400"/>
            <a:ext cx="8859486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74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Projection des </a:t>
            </a:r>
            <a:r>
              <a:rPr lang="fr-FR" dirty="0" smtClean="0"/>
              <a:t>données </a:t>
            </a:r>
            <a:r>
              <a:rPr lang="fr-FR" dirty="0"/>
              <a:t>GPS en </a:t>
            </a:r>
            <a:r>
              <a:rPr lang="fr-FR" dirty="0" smtClean="0"/>
              <a:t>coordonnées </a:t>
            </a:r>
            <a:r>
              <a:rPr lang="fr-FR" dirty="0"/>
              <a:t>X Y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33" y="1803206"/>
            <a:ext cx="4258235" cy="533152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479840" y="2429493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ch0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3479841" y="4163231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ch4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3536574" y="6269414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ch3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370295" y="2164976"/>
                <a:ext cx="5849999" cy="19312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fr-FR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8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fr-FR" sz="280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</m:sSub>
                        </m:e>
                      </m:acc>
                      <m:r>
                        <a:rPr lang="fr-FR" sz="2800" i="1">
                          <a:latin typeface="Cambria Math" panose="02040503050406030204" pitchFamily="18" charset="0"/>
                        </a:rPr>
                        <m:t>=337</m:t>
                      </m:r>
                      <m:func>
                        <m:func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𝑐𝑜𝑠</m:t>
                          </m:r>
                        </m:fName>
                        <m:e>
                          <m:d>
                            <m:dPr>
                              <m:ctrlPr>
                                <a:rPr lang="fr-F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8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d>
                          <m:acc>
                            <m:accPr>
                              <m:chr m:val="⃗"/>
                              <m:ctrlPr>
                                <a:rPr lang="fr-F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func>
                      <m:r>
                        <a:rPr lang="fr-FR" sz="2800" i="1">
                          <a:latin typeface="Cambria Math" panose="02040503050406030204" pitchFamily="18" charset="0"/>
                        </a:rPr>
                        <m:t>+797</m:t>
                      </m:r>
                      <m:func>
                        <m:func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𝑠𝑖𝑛</m:t>
                          </m:r>
                        </m:fName>
                        <m:e>
                          <m:d>
                            <m:dPr>
                              <m:ctrlPr>
                                <a:rPr lang="fr-F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8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d>
                        </m:e>
                      </m:func>
                      <m:acc>
                        <m:accPr>
                          <m:chr m:val="⃗"/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280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fr-F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8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fr-FR" sz="28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sub>
                          </m:sSub>
                        </m:e>
                      </m:acc>
                      <m:r>
                        <a:rPr lang="fr-FR" sz="2800" i="1">
                          <a:latin typeface="Cambria Math" panose="02040503050406030204" pitchFamily="18" charset="0"/>
                        </a:rPr>
                        <m:t>=337</m:t>
                      </m:r>
                      <m:func>
                        <m:func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𝑐𝑜𝑠</m:t>
                          </m:r>
                        </m:fName>
                        <m:e>
                          <m:d>
                            <m:dPr>
                              <m:ctrlPr>
                                <a:rPr lang="fr-F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m:rPr>
                                  <m:nor/>
                                </m:rPr>
                                <a:rPr lang="fr-FR" sz="2800" i="1" dirty="0"/>
                                <m:t> </m:t>
                              </m:r>
                            </m:e>
                          </m:d>
                          <m:acc>
                            <m:accPr>
                              <m:chr m:val="⃗"/>
                              <m:ctrlPr>
                                <a:rPr lang="fr-F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func>
                      <m:r>
                        <a:rPr lang="fr-FR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150</m:t>
                      </m:r>
                      <m:func>
                        <m:func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𝑠𝑖𝑛</m:t>
                          </m:r>
                        </m:fName>
                        <m:e>
                          <m:d>
                            <m:dPr>
                              <m:ctrlPr>
                                <a:rPr lang="fr-F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m:rPr>
                                  <m:nor/>
                                </m:rPr>
                                <a:rPr lang="fr-FR" sz="2800" i="1" dirty="0"/>
                                <m:t> </m:t>
                              </m:r>
                            </m:e>
                          </m:d>
                        </m:e>
                      </m:func>
                      <m:acc>
                        <m:accPr>
                          <m:chr m:val="⃗"/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28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fr-F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8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fr-FR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b>
                          </m:sSub>
                        </m:e>
                      </m:acc>
                      <m:r>
                        <a:rPr lang="fr-FR" sz="2800" i="1">
                          <a:latin typeface="Cambria Math" panose="02040503050406030204" pitchFamily="18" charset="0"/>
                        </a:rPr>
                        <m:t>=337</m:t>
                      </m:r>
                      <m:func>
                        <m:func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𝑐𝑜𝑠</m:t>
                          </m:r>
                        </m:fName>
                        <m:e>
                          <m:d>
                            <m:dPr>
                              <m:ctrlPr>
                                <a:rPr lang="fr-F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m:rPr>
                                  <m:nor/>
                                </m:rPr>
                                <a:rPr lang="fr-FR" sz="2800" i="1" dirty="0"/>
                                <m:t> </m:t>
                              </m:r>
                            </m:e>
                          </m:d>
                          <m:acc>
                            <m:accPr>
                              <m:chr m:val="⃗"/>
                              <m:ctrlPr>
                                <a:rPr lang="fr-F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func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 − 497</m:t>
                      </m:r>
                      <m:func>
                        <m:func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𝑠𝑖𝑛</m:t>
                          </m:r>
                        </m:fName>
                        <m:e>
                          <m:d>
                            <m:dPr>
                              <m:ctrlPr>
                                <a:rPr lang="fr-F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m:rPr>
                                  <m:nor/>
                                </m:rPr>
                                <a:rPr lang="fr-FR" sz="2800" i="1" dirty="0"/>
                                <m:t> </m:t>
                              </m:r>
                            </m:e>
                          </m:d>
                        </m:e>
                      </m:func>
                      <m:acc>
                        <m:accPr>
                          <m:chr m:val="⃗"/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2800" i="1" dirty="0"/>
              </a:p>
              <a:p>
                <a:endParaRPr lang="fr-FR" sz="2800" i="1" dirty="0" smtClean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295" y="2164976"/>
                <a:ext cx="5849999" cy="19312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5254967" y="3996219"/>
                <a:ext cx="2950103" cy="29618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280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fr-FR" sz="2800" dirty="0" smtClean="0"/>
                  <a:t> = </a:t>
                </a:r>
                <a:r>
                  <a:rPr lang="fr-FR" sz="2800" dirty="0" err="1" smtClean="0"/>
                  <a:t>arctan</a:t>
                </a:r>
                <a:r>
                  <a:rPr lang="fr-FR" sz="2800" dirty="0" smtClean="0"/>
                  <a:t>(</a:t>
                </a:r>
                <a14:m>
                  <m:oMath xmlns:m="http://schemas.openxmlformats.org/officeDocument/2006/math">
                    <m:r>
                      <a:rPr lang="fr-FR" sz="280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FR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>
                            <a:latin typeface="Cambria Math" panose="02040503050406030204" pitchFamily="18" charset="0"/>
                          </a:rPr>
                          <m:t>497</m:t>
                        </m:r>
                      </m:num>
                      <m:den>
                        <m:r>
                          <a:rPr lang="fr-FR" sz="2800">
                            <a:latin typeface="Cambria Math" panose="02040503050406030204" pitchFamily="18" charset="0"/>
                          </a:rPr>
                          <m:t>337</m:t>
                        </m:r>
                      </m:den>
                    </m:f>
                    <m:r>
                      <a:rPr lang="fr-FR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2800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fr-FR" sz="28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2800" dirty="0"/>
                  <a:t>= </a:t>
                </a:r>
                <a:r>
                  <a:rPr lang="fr-FR" sz="2800" dirty="0" err="1"/>
                  <a:t>arctan</a:t>
                </a:r>
                <a:r>
                  <a:rPr lang="fr-FR" sz="2800" dirty="0" smtClean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150</m:t>
                        </m:r>
                      </m:num>
                      <m:den>
                        <m:r>
                          <a:rPr lang="fr-FR" sz="2800">
                            <a:latin typeface="Cambria Math" panose="02040503050406030204" pitchFamily="18" charset="0"/>
                          </a:rPr>
                          <m:t>337</m:t>
                        </m:r>
                      </m:den>
                    </m:f>
                    <m:r>
                      <a:rPr lang="fr-FR" sz="28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fr-FR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m:rPr>
                          <m:nor/>
                        </m:rPr>
                        <a:rPr lang="fr-FR" sz="2800" dirty="0"/>
                        <m:t> = </m:t>
                      </m:r>
                      <m:r>
                        <m:rPr>
                          <m:nor/>
                        </m:rPr>
                        <a:rPr lang="fr-FR" sz="2800" dirty="0" err="1"/>
                        <m:t>arctan</m:t>
                      </m:r>
                      <m:r>
                        <m:rPr>
                          <m:nor/>
                        </m:rPr>
                        <a:rPr lang="fr-FR" sz="2800" dirty="0"/>
                        <m:t>(</m:t>
                      </m:r>
                      <m:f>
                        <m:f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797</m:t>
                          </m:r>
                        </m:num>
                        <m:den>
                          <m:r>
                            <a:rPr lang="fr-FR" sz="2800">
                              <a:latin typeface="Cambria Math" panose="02040503050406030204" pitchFamily="18" charset="0"/>
                            </a:rPr>
                            <m:t>337</m:t>
                          </m:r>
                        </m:den>
                      </m:f>
                      <m:r>
                        <a:rPr lang="fr-FR" sz="2800" i="1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fr-FR" sz="2800" dirty="0"/>
              </a:p>
              <a:p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4967" y="3996219"/>
                <a:ext cx="2950103" cy="296183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060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Projection des données GPS en coordonnées X Y (suite)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92" y="2340393"/>
            <a:ext cx="3457575" cy="24288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5540440" y="3022697"/>
                <a:ext cx="4125873" cy="10642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fr-FR" sz="2800" i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fr-FR" sz="2800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fr-FR" sz="2800" b="0" i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fr-FR" sz="28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8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80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fr-FR" sz="2800" dirty="0" smtClean="0"/>
                  <a:t> + sin(</a:t>
                </a:r>
                <a14:m>
                  <m:oMath xmlns:m="http://schemas.openxmlformats.org/officeDocument/2006/math">
                    <m:r>
                      <a:rPr lang="fr-FR" sz="28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fr-FR" sz="2800" dirty="0" smtClean="0"/>
                  <a:t>)</a:t>
                </a:r>
                <a:r>
                  <a:rPr lang="fr-FR" sz="28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endParaRPr lang="fr-FR" sz="2800" dirty="0" smtClean="0"/>
              </a:p>
              <a:p>
                <a:r>
                  <a:rPr lang="fr-FR" sz="28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fr-FR" sz="280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8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fr-FR" sz="2800">
                        <a:latin typeface="Cambria Math" panose="02040503050406030204" pitchFamily="18" charset="0"/>
                      </a:rPr>
                      <m:t>cos</m:t>
                    </m:r>
                    <m:r>
                      <a:rPr lang="fr-FR" sz="2800">
                        <a:latin typeface="Cambria Math" panose="02040503050406030204" pitchFamily="18" charset="0"/>
                      </a:rPr>
                      <m:t> (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fr-FR" sz="2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8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fr-FR" sz="2800" dirty="0"/>
                  <a:t> + sin(</a:t>
                </a:r>
                <a14:m>
                  <m:oMath xmlns:m="http://schemas.openxmlformats.org/officeDocument/2006/math">
                    <m:r>
                      <a:rPr lang="fr-FR" sz="28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fr-FR" sz="2800" dirty="0"/>
                  <a:t>)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endParaRPr lang="fr-FR" sz="2800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0440" y="3022697"/>
                <a:ext cx="4125873" cy="1064266"/>
              </a:xfrm>
              <a:prstGeom prst="rect">
                <a:avLst/>
              </a:prstGeom>
              <a:blipFill rotWithShape="0">
                <a:blip r:embed="rId3"/>
                <a:stretch>
                  <a:fillRect t="-575" r="-1920" b="-160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ZoneTexte 9"/>
              <p:cNvSpPr txBox="1"/>
              <p:nvPr/>
            </p:nvSpPr>
            <p:spPr>
              <a:xfrm>
                <a:off x="144379" y="5568160"/>
                <a:ext cx="10792122" cy="1289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sSub>
                              <m:sSubPr>
                                <m:ctrlPr>
                                  <a:rPr lang="fr-F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</m:sSub>
                      </m:e>
                    </m:acc>
                    <m:r>
                      <a:rPr lang="fr-FR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337</m:t>
                    </m:r>
                    <m:func>
                      <m:func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𝑐𝑜𝑠</m:t>
                        </m:r>
                      </m:fName>
                      <m:e>
                        <m:d>
                          <m:d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</m:func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− 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797</m:t>
                    </m:r>
                    <m:func>
                      <m:func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𝑠𝑖𝑛</m:t>
                        </m:r>
                      </m:fName>
                      <m:e>
                        <m:d>
                          <m:d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d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func>
                    <m:r>
                      <m:rPr>
                        <m:sty m:val="p"/>
                      </m:rPr>
                      <a:rPr lang="fr-FR" sz="2400">
                        <a:latin typeface="Cambria Math" panose="02040503050406030204" pitchFamily="18" charset="0"/>
                      </a:rPr>
                      <m:t>cos</m:t>
                    </m:r>
                    <m:r>
                      <a:rPr lang="fr-FR" sz="2400">
                        <a:latin typeface="Cambria Math" panose="02040503050406030204" pitchFamily="18" charset="0"/>
                      </a:rPr>
                      <m:t> (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fr-FR" sz="240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fr-FR" sz="2400" dirty="0"/>
                      <m:t> </m:t>
                    </m:r>
                    <m:acc>
                      <m:accPr>
                        <m:chr m:val="⃗"/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fr-FR" sz="2400" dirty="0" smtClean="0"/>
                  <a:t> + (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337</m:t>
                    </m:r>
                    <m:func>
                      <m:func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𝑐𝑜𝑠</m:t>
                        </m:r>
                      </m:fName>
                      <m:e>
                        <m:d>
                          <m:d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d>
                      </m:e>
                    </m:func>
                    <m:r>
                      <a:rPr lang="fr-FR" sz="2400" i="1">
                        <a:latin typeface="Cambria Math" panose="02040503050406030204" pitchFamily="18" charset="0"/>
                      </a:rPr>
                      <m:t>+797</m:t>
                    </m:r>
                    <m:func>
                      <m:func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𝑠𝑖𝑛</m:t>
                        </m:r>
                      </m:fName>
                      <m:e>
                        <m:d>
                          <m:d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d>
                      </m:e>
                    </m:func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fr-FR" sz="2400" dirty="0"/>
                      <m:t>sin</m:t>
                    </m:r>
                    <m:r>
                      <m:rPr>
                        <m:nor/>
                      </m:rPr>
                      <a:rPr lang="fr-FR" sz="2400" dirty="0"/>
                      <m:t>(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𝜃</m:t>
                    </m:r>
                    <m:r>
                      <m:rPr>
                        <m:nor/>
                      </m:rPr>
                      <a:rPr lang="fr-FR" sz="2400" dirty="0"/>
                      <m:t>) </m:t>
                    </m:r>
                    <m:acc>
                      <m:accPr>
                        <m:chr m:val="⃗"/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endParaRPr lang="fr-FR" sz="2400" dirty="0"/>
              </a:p>
              <a:p>
                <a:r>
                  <a:rPr lang="fr-FR" sz="2400" dirty="0" smtClean="0"/>
                  <a:t/>
                </a:r>
                <a:br>
                  <a:rPr lang="fr-FR" sz="2400" dirty="0" smtClean="0"/>
                </a:br>
                <a:endParaRPr lang="fr-FR" sz="2400" dirty="0"/>
              </a:p>
            </p:txBody>
          </p:sp>
        </mc:Choice>
        <mc:Fallback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79" y="5568160"/>
                <a:ext cx="10792122" cy="128984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323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290</TotalTime>
  <Words>208</Words>
  <Application>Microsoft Office PowerPoint</Application>
  <PresentationFormat>Grand écran</PresentationFormat>
  <Paragraphs>48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5" baseType="lpstr">
      <vt:lpstr>Adobe Devanagari</vt:lpstr>
      <vt:lpstr>Arial</vt:lpstr>
      <vt:lpstr>Arial Black</vt:lpstr>
      <vt:lpstr>Calisto MT</vt:lpstr>
      <vt:lpstr>Cambria Math</vt:lpstr>
      <vt:lpstr>Trebuchet MS</vt:lpstr>
      <vt:lpstr>Wingdings 3</vt:lpstr>
      <vt:lpstr>Facette</vt:lpstr>
      <vt:lpstr>Présentation PowerPoint</vt:lpstr>
      <vt:lpstr>Présentation PowerPoint</vt:lpstr>
      <vt:lpstr>R for Data Driven Applications</vt:lpstr>
      <vt:lpstr>Chargement des librairies</vt:lpstr>
      <vt:lpstr>Chargement des fichiers</vt:lpstr>
      <vt:lpstr>Création du cluster de threads</vt:lpstr>
      <vt:lpstr>Création du cluster de threads</vt:lpstr>
      <vt:lpstr>Projection des données GPS en coordonnées X Y</vt:lpstr>
      <vt:lpstr>Projection des données GPS en coordonnées X Y (suite)</vt:lpstr>
      <vt:lpstr>Projection des données GPS en coordonnées X Y (suite)</vt:lpstr>
      <vt:lpstr>Génération des pseudo-timestamps et lissage des données</vt:lpstr>
      <vt:lpstr>Calibration des luxmètres et conversion des volts en lux</vt:lpstr>
      <vt:lpstr>Calibration des luxmètres et conversion des volts en lux</vt:lpstr>
      <vt:lpstr>Agrégation des données</vt:lpstr>
      <vt:lpstr>Agrégation des données</vt:lpstr>
      <vt:lpstr>Création du fichier final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for Data Driven</dc:title>
  <dc:creator>Armand Leopold</dc:creator>
  <cp:lastModifiedBy>Florent</cp:lastModifiedBy>
  <cp:revision>28</cp:revision>
  <dcterms:created xsi:type="dcterms:W3CDTF">2016-03-31T15:55:27Z</dcterms:created>
  <dcterms:modified xsi:type="dcterms:W3CDTF">2016-04-01T11:45:37Z</dcterms:modified>
</cp:coreProperties>
</file>