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4">
  <p:sldMasterIdLst>
    <p:sldMasterId id="2147483648" r:id="rId3"/>
    <p:sldMasterId id="2147483651" r:id="rId4"/>
    <p:sldMasterId id="2147483654" r:id="rId5"/>
  </p:sldMasterIdLst>
  <p:notesMasterIdLst>
    <p:notesMasterId r:id="rId35"/>
  </p:notesMasterIdLst>
  <p:handoutMasterIdLst>
    <p:handoutMasterId r:id="rId36"/>
  </p:handoutMasterIdLst>
  <p:sldIdLst>
    <p:sldId id="338" r:id="rId6"/>
    <p:sldId id="372" r:id="rId7"/>
    <p:sldId id="494" r:id="rId8"/>
    <p:sldId id="534" r:id="rId9"/>
    <p:sldId id="535" r:id="rId10"/>
    <p:sldId id="537" r:id="rId11"/>
    <p:sldId id="538" r:id="rId12"/>
    <p:sldId id="539" r:id="rId13"/>
    <p:sldId id="540" r:id="rId14"/>
    <p:sldId id="541" r:id="rId15"/>
    <p:sldId id="542" r:id="rId16"/>
    <p:sldId id="543" r:id="rId17"/>
    <p:sldId id="544" r:id="rId18"/>
    <p:sldId id="545" r:id="rId19"/>
    <p:sldId id="546" r:id="rId20"/>
    <p:sldId id="547" r:id="rId21"/>
    <p:sldId id="548" r:id="rId22"/>
    <p:sldId id="549" r:id="rId23"/>
    <p:sldId id="550" r:id="rId24"/>
    <p:sldId id="551" r:id="rId25"/>
    <p:sldId id="552" r:id="rId26"/>
    <p:sldId id="553" r:id="rId27"/>
    <p:sldId id="554" r:id="rId28"/>
    <p:sldId id="555" r:id="rId29"/>
    <p:sldId id="556" r:id="rId30"/>
    <p:sldId id="558" r:id="rId31"/>
    <p:sldId id="559" r:id="rId32"/>
    <p:sldId id="560" r:id="rId33"/>
    <p:sldId id="561" r:id="rId34"/>
  </p:sldIdLst>
  <p:sldSz cx="9144000" cy="6858000" type="screen4x3"/>
  <p:notesSz cx="9939338" cy="6807200"/>
  <p:custDataLst>
    <p:tags r:id="rId37"/>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varScale="1">
        <p:scale>
          <a:sx n="85" d="100"/>
          <a:sy n="85" d="100"/>
        </p:scale>
        <p:origin x="1362" y="96"/>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12/3/2022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12/3/2022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AAEEC78-BEC1-4E73-AE9E-66766B2988D1}" type="slidenum">
              <a:rPr lang="en-US" altLang="en-US" smtClean="0"/>
              <a:pPr>
                <a:defRPr/>
              </a:pPr>
              <a:t>12</a:t>
            </a:fld>
            <a:endParaRPr lang="en-US" altLang="en-US"/>
          </a:p>
        </p:txBody>
      </p:sp>
    </p:spTree>
    <p:extLst>
      <p:ext uri="{BB962C8B-B14F-4D97-AF65-F5344CB8AC3E}">
        <p14:creationId xmlns:p14="http://schemas.microsoft.com/office/powerpoint/2010/main" val="2990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US" dirty="0"/>
              <a:t>Managing a Successful Computing Project including</a:t>
            </a:r>
            <a:br>
              <a:rPr lang="en-US" dirty="0"/>
            </a:br>
            <a:r>
              <a:rPr lang="en-US" dirty="0"/>
              <a:t>user experience features in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10046" y="4793594"/>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:27/10/2022</a:t>
            </a:r>
          </a:p>
          <a:p>
            <a:pPr>
              <a:lnSpc>
                <a:spcPts val="1800"/>
              </a:lnSpc>
              <a:spcBef>
                <a:spcPts val="200"/>
              </a:spcBef>
              <a:spcAft>
                <a:spcPts val="200"/>
              </a:spcAft>
              <a:defRPr/>
            </a:pPr>
            <a:r>
              <a:rPr lang="en-US" altLang="en-US" sz="1400" b="1" dirty="0">
                <a:latin typeface="+mn-lt"/>
              </a:rPr>
              <a:t>End Date		:27/10/2022	</a:t>
            </a:r>
          </a:p>
          <a:p>
            <a:pPr>
              <a:lnSpc>
                <a:spcPts val="1800"/>
              </a:lnSpc>
              <a:spcBef>
                <a:spcPts val="200"/>
              </a:spcBef>
              <a:spcAft>
                <a:spcPts val="200"/>
              </a:spcAft>
              <a:defRPr/>
            </a:pPr>
            <a:r>
              <a:rPr lang="en-US" altLang="en-US" sz="1400" b="1" dirty="0">
                <a:latin typeface="+mn-lt"/>
              </a:rPr>
              <a:t>Submission Date	:28/10/2022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832224"/>
            <a:ext cx="7345363" cy="8921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Managing a Successful Computing Project</a:t>
            </a:r>
          </a:p>
          <a:p>
            <a:pPr>
              <a:lnSpc>
                <a:spcPts val="1800"/>
              </a:lnSpc>
              <a:spcBef>
                <a:spcPts val="200"/>
              </a:spcBef>
              <a:spcAft>
                <a:spcPts val="200"/>
              </a:spcAft>
              <a:defRPr/>
            </a:pPr>
            <a:r>
              <a:rPr lang="en-US" altLang="en-US" sz="1400" dirty="0">
                <a:latin typeface="+mn-lt"/>
              </a:rPr>
              <a:t>Course: : Managing a Successful Computing Project for including user experience features in an Existing Community Portal </a:t>
            </a:r>
            <a:r>
              <a:rPr lang="en-SG" altLang="en-US" sz="1400" dirty="0">
                <a:latin typeface="+mn-lt"/>
              </a:rPr>
              <a:t>(Project Management Plan)</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77145"/>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Chathushi Jayarathna	</a:t>
            </a:r>
          </a:p>
          <a:p>
            <a:pPr>
              <a:lnSpc>
                <a:spcPts val="1800"/>
              </a:lnSpc>
              <a:spcBef>
                <a:spcPts val="200"/>
              </a:spcBef>
              <a:spcAft>
                <a:spcPts val="200"/>
              </a:spcAft>
              <a:defRPr/>
            </a:pPr>
            <a:r>
              <a:rPr lang="en-US" altLang="en-US" sz="1400" b="1" dirty="0">
                <a:latin typeface="+mn-lt"/>
              </a:rPr>
              <a:t>Enrollment ID	: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EB5182-E41C-4AAB-8AB1-21A724643F03}"/>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gn="just">
              <a:lnSpc>
                <a:spcPct val="115000"/>
              </a:lnSpc>
              <a:spcBef>
                <a:spcPts val="100"/>
              </a:spcBef>
              <a:spcAft>
                <a:spcPts val="0"/>
              </a:spcAft>
              <a:buFont typeface="Wingdings" panose="05000000000000000000" pitchFamily="2" charset="2"/>
              <a:buChar char=""/>
              <a:tabLst>
                <a:tab pos="4191000" algn="l"/>
              </a:tabLst>
            </a:pPr>
            <a:r>
              <a:rPr lang="en-US" sz="14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Problem Investigation</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Techniques = Root Cause Analysis</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Tool = Fish Bone</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Arial" panose="020B0604020202020204" pitchFamily="34" charset="0"/>
              </a:rPr>
              <a:t>The Fishbone is an excellent visualization tool for discovering multiple root cause. It shaped like the skeleton of a fish, with the head on the right side being the effect of the problem and the possible causes shown as fish spine on the left</a:t>
            </a:r>
            <a:endPar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endParaRP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Process: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Define the problem statement</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Find the root cause</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Fix the root cause</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SG" sz="1400" dirty="0">
                <a:solidFill>
                  <a:schemeClr val="tx1"/>
                </a:solidFill>
                <a:effectLst/>
                <a:latin typeface="Verdana" panose="020B0604030504040204" pitchFamily="34" charset="0"/>
                <a:ea typeface="Verdana" panose="020B0604030504040204" pitchFamily="34" charset="0"/>
                <a:cs typeface="Arial" panose="020B0604020202020204" pitchFamily="34" charset="0"/>
              </a:rPr>
              <a:t>Finalize solution</a:t>
            </a:r>
            <a:endParaRPr lang="en-SG" sz="1400" dirty="0">
              <a:solidFill>
                <a:schemeClr val="tx1"/>
              </a:solidFill>
              <a:latin typeface="Verdana" panose="020B0604030504040204" pitchFamily="34" charset="0"/>
              <a:ea typeface="Verdana" panose="020B0604030504040204" pitchFamily="34" charset="0"/>
            </a:endParaRPr>
          </a:p>
        </p:txBody>
      </p:sp>
      <p:sp>
        <p:nvSpPr>
          <p:cNvPr id="4" name="TextBox 2">
            <a:extLst>
              <a:ext uri="{FF2B5EF4-FFF2-40B4-BE49-F238E27FC236}">
                <a16:creationId xmlns:a16="http://schemas.microsoft.com/office/drawing/2014/main" id="{C4E8A1D3-B12B-4547-8EE6-E7A04F1B684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315957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B6A1A3-51A1-426A-AC78-6970732D8D1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sp>
        <p:nvSpPr>
          <p:cNvPr id="4" name="TextBox 2">
            <a:extLst>
              <a:ext uri="{FF2B5EF4-FFF2-40B4-BE49-F238E27FC236}">
                <a16:creationId xmlns:a16="http://schemas.microsoft.com/office/drawing/2014/main" id="{FEAC2AFC-B662-4205-B2F1-DA82A31142A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6" name="TextBox 5">
            <a:extLst>
              <a:ext uri="{FF2B5EF4-FFF2-40B4-BE49-F238E27FC236}">
                <a16:creationId xmlns:a16="http://schemas.microsoft.com/office/drawing/2014/main" id="{C00C8EFC-7F54-4A8A-9955-1C8BFF0EBE55}"/>
              </a:ext>
            </a:extLst>
          </p:cNvPr>
          <p:cNvSpPr txBox="1"/>
          <p:nvPr/>
        </p:nvSpPr>
        <p:spPr>
          <a:xfrm>
            <a:off x="251520" y="1340768"/>
            <a:ext cx="4617154" cy="4006674"/>
          </a:xfrm>
          <a:prstGeom prst="rect">
            <a:avLst/>
          </a:prstGeom>
          <a:noFill/>
        </p:spPr>
        <p:txBody>
          <a:bodyPr wrap="square">
            <a:spAutoFit/>
          </a:bodyPr>
          <a:lstStyle/>
          <a:p>
            <a:pPr marL="342900" marR="0" lvl="0" indent="-342900" algn="just">
              <a:lnSpc>
                <a:spcPct val="115000"/>
              </a:lnSpc>
              <a:spcBef>
                <a:spcPts val="100"/>
              </a:spcBef>
              <a:spcAft>
                <a:spcPts val="0"/>
              </a:spcAft>
              <a:buFont typeface="Wingdings" panose="05000000000000000000" pitchFamily="2" charset="2"/>
              <a:buChar char=""/>
              <a:tabLst>
                <a:tab pos="4191000" algn="l"/>
              </a:tabLst>
            </a:pPr>
            <a:r>
              <a:rPr lang="en-US" sz="1400" b="1" dirty="0">
                <a:effectLst/>
                <a:latin typeface="Verdana" panose="020B0604030504040204" pitchFamily="34" charset="0"/>
                <a:ea typeface="Verdana" panose="020B0604030504040204" pitchFamily="34" charset="0"/>
                <a:cs typeface="Cambria" panose="02040503050406030204" pitchFamily="18" charset="0"/>
              </a:rPr>
              <a:t>Problem Resolution</a:t>
            </a:r>
          </a:p>
          <a:p>
            <a:pPr marL="571500" marR="0" algn="just">
              <a:lnSpc>
                <a:spcPct val="115000"/>
              </a:lnSpc>
              <a:spcBef>
                <a:spcPts val="100"/>
              </a:spcBef>
              <a:spcAft>
                <a:spcPts val="0"/>
              </a:spcAft>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Techniques = Known Error Database</a:t>
            </a:r>
          </a:p>
          <a:p>
            <a:pPr marL="571500" marR="0" algn="just">
              <a:lnSpc>
                <a:spcPct val="115000"/>
              </a:lnSpc>
              <a:spcBef>
                <a:spcPts val="100"/>
              </a:spcBef>
              <a:spcAft>
                <a:spcPts val="0"/>
              </a:spcAft>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Tool = Excel Sheet</a:t>
            </a:r>
          </a:p>
          <a:p>
            <a:pPr marL="817245" marR="0" algn="just">
              <a:lnSpc>
                <a:spcPts val="1300"/>
              </a:lnSpc>
              <a:spcBef>
                <a:spcPts val="400"/>
              </a:spcBef>
              <a:spcAft>
                <a:spcPts val="200"/>
              </a:spcAft>
            </a:pPr>
            <a:r>
              <a:rPr lang="en-US" sz="1400" b="0" dirty="0">
                <a:effectLst/>
                <a:latin typeface="Verdana" panose="020B0604030504040204" pitchFamily="34" charset="0"/>
                <a:ea typeface="Verdana" panose="020B0604030504040204" pitchFamily="34" charset="0"/>
                <a:cs typeface="Arial" panose="020B0604020202020204" pitchFamily="34" charset="0"/>
              </a:rPr>
              <a:t>Using an Excel sheet to make a tracking document template is an important tool for problem identification.</a:t>
            </a:r>
            <a:endParaRPr lang="en-US" sz="1400" b="1" dirty="0">
              <a:effectLst/>
              <a:latin typeface="Verdana" panose="020B0604030504040204" pitchFamily="34" charset="0"/>
              <a:ea typeface="Verdana" panose="020B0604030504040204" pitchFamily="34" charset="0"/>
              <a:cs typeface="Arial" panose="020B0604020202020204" pitchFamily="34" charset="0"/>
            </a:endParaRPr>
          </a:p>
          <a:p>
            <a:pPr marL="571500" marR="0" algn="just">
              <a:lnSpc>
                <a:spcPct val="115000"/>
              </a:lnSpc>
              <a:spcBef>
                <a:spcPts val="100"/>
              </a:spcBef>
              <a:spcAft>
                <a:spcPts val="0"/>
              </a:spcAft>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Process: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Adding known error records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Create a known error record with the symptoms and resolution details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Accessing known error records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Search KEDB and apply fix</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Deleting known error records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effectLst/>
                <a:latin typeface="Verdana" panose="020B0604030504040204" pitchFamily="34" charset="0"/>
                <a:ea typeface="Verdana" panose="020B0604030504040204" pitchFamily="34" charset="0"/>
                <a:cs typeface="Cambria" panose="02040503050406030204" pitchFamily="18" charset="0"/>
              </a:rPr>
              <a:t>Permanent solution implemented</a:t>
            </a:r>
          </a:p>
        </p:txBody>
      </p:sp>
    </p:spTree>
    <p:extLst>
      <p:ext uri="{BB962C8B-B14F-4D97-AF65-F5344CB8AC3E}">
        <p14:creationId xmlns:p14="http://schemas.microsoft.com/office/powerpoint/2010/main" val="17808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8FF2B8-59C1-4C17-8156-365462F9EE7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sp>
        <p:nvSpPr>
          <p:cNvPr id="4" name="TextBox 2">
            <a:extLst>
              <a:ext uri="{FF2B5EF4-FFF2-40B4-BE49-F238E27FC236}">
                <a16:creationId xmlns:a16="http://schemas.microsoft.com/office/drawing/2014/main" id="{19D277F6-1C69-4E5B-9158-F7ADFF76B31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59A31EF3-6DCB-4376-A286-32BA41E5E91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Investigate the problem</a:t>
            </a:r>
          </a:p>
          <a:p>
            <a:pPr>
              <a:defRPr/>
            </a:pPr>
            <a:r>
              <a:rPr lang="en-US" sz="1400" dirty="0">
                <a:solidFill>
                  <a:schemeClr val="tx1"/>
                </a:solidFill>
                <a:latin typeface="Verdana" panose="020B0604030504040204" pitchFamily="34" charset="0"/>
                <a:ea typeface="SimSun" panose="02010600030101010101" pitchFamily="2" charset="-122"/>
                <a:cs typeface="Arial" panose="020B0604020202020204" pitchFamily="34" charset="0"/>
              </a:rPr>
              <a:t>W</a:t>
            </a:r>
            <a:r>
              <a:rPr lang="en-US"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e narrow the problem causes into the Controller and Security Configuration class</a:t>
            </a:r>
            <a:endPar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defRPr/>
            </a:pPr>
            <a:endParaRPr lang="en-SG" b="1"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47A67D40-95F7-4FF5-97F0-8EDD09D49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4864"/>
            <a:ext cx="6984776" cy="4104456"/>
          </a:xfrm>
          <a:prstGeom prst="rect">
            <a:avLst/>
          </a:prstGeom>
          <a:noFill/>
          <a:ln>
            <a:solidFill>
              <a:schemeClr val="bg1">
                <a:lumMod val="50000"/>
              </a:schemeClr>
            </a:solidFill>
          </a:ln>
        </p:spPr>
      </p:pic>
    </p:spTree>
    <p:extLst>
      <p:ext uri="{BB962C8B-B14F-4D97-AF65-F5344CB8AC3E}">
        <p14:creationId xmlns:p14="http://schemas.microsoft.com/office/powerpoint/2010/main" val="379776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
            <a:extLst>
              <a:ext uri="{FF2B5EF4-FFF2-40B4-BE49-F238E27FC236}">
                <a16:creationId xmlns:a16="http://schemas.microsoft.com/office/drawing/2014/main" id="{D07F3FC4-3A66-4BB8-86C2-1F6357F99160}"/>
              </a:ext>
            </a:extLst>
          </p:cNvPr>
          <p:cNvSpPr txBox="1">
            <a:spLocks noChangeArrowheads="1"/>
          </p:cNvSpPr>
          <p:nvPr/>
        </p:nvSpPr>
        <p:spPr bwMode="auto">
          <a:xfrm>
            <a:off x="34925" y="493549"/>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21" name="Rectangle 20">
            <a:extLst>
              <a:ext uri="{FF2B5EF4-FFF2-40B4-BE49-F238E27FC236}">
                <a16:creationId xmlns:a16="http://schemas.microsoft.com/office/drawing/2014/main" id="{0102E3A8-EC67-49FA-AD0F-8D8AAB3FB0EE}"/>
              </a:ext>
            </a:extLst>
          </p:cNvPr>
          <p:cNvSpPr/>
          <p:nvPr/>
        </p:nvSpPr>
        <p:spPr>
          <a:xfrm>
            <a:off x="80256" y="121586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Diagnose the problem</a:t>
            </a:r>
          </a:p>
          <a:p>
            <a:pPr>
              <a:defRPr/>
            </a:pPr>
            <a:endParaRPr lang="en-SG" dirty="0">
              <a:solidFill>
                <a:schemeClr val="tx1"/>
              </a:solidFill>
            </a:endParaRPr>
          </a:p>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2" name="Picture 25630">
            <a:extLst>
              <a:ext uri="{FF2B5EF4-FFF2-40B4-BE49-F238E27FC236}">
                <a16:creationId xmlns:a16="http://schemas.microsoft.com/office/drawing/2014/main" id="{5B9CBDCB-CF77-4A20-AD73-A77BBAF6B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294" t="39867" r="18553" b="36047"/>
          <a:stretch>
            <a:fillRect/>
          </a:stretch>
        </p:blipFill>
        <p:spPr bwMode="auto">
          <a:xfrm>
            <a:off x="152400" y="2376785"/>
            <a:ext cx="5624513" cy="13335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2A7EC5E-BE8E-468E-81C4-6C88FC00BD10}"/>
              </a:ext>
            </a:extLst>
          </p:cNvPr>
          <p:cNvSpPr/>
          <p:nvPr/>
        </p:nvSpPr>
        <p:spPr>
          <a:xfrm>
            <a:off x="1200150" y="4006195"/>
            <a:ext cx="2228850"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4" name="Picture 25632">
            <a:extLst>
              <a:ext uri="{FF2B5EF4-FFF2-40B4-BE49-F238E27FC236}">
                <a16:creationId xmlns:a16="http://schemas.microsoft.com/office/drawing/2014/main" id="{E8345458-2B53-47F6-9A88-6FE20DEBE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138" t="40144" r="62003" b="35216"/>
          <a:stretch>
            <a:fillRect/>
          </a:stretch>
        </p:blipFill>
        <p:spPr bwMode="auto">
          <a:xfrm>
            <a:off x="2918265" y="3962697"/>
            <a:ext cx="2657475" cy="2657475"/>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C92D2DAE-69FA-458B-BA6B-8446D2BEA20C}"/>
              </a:ext>
            </a:extLst>
          </p:cNvPr>
          <p:cNvSpPr/>
          <p:nvPr/>
        </p:nvSpPr>
        <p:spPr>
          <a:xfrm>
            <a:off x="2970918" y="4589596"/>
            <a:ext cx="342900" cy="2952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Text Box 25634">
            <a:extLst>
              <a:ext uri="{FF2B5EF4-FFF2-40B4-BE49-F238E27FC236}">
                <a16:creationId xmlns:a16="http://schemas.microsoft.com/office/drawing/2014/main" id="{318124A8-3FCC-41CE-A262-822F8D8908AC}"/>
              </a:ext>
            </a:extLst>
          </p:cNvPr>
          <p:cNvSpPr txBox="1">
            <a:spLocks noChangeArrowheads="1"/>
          </p:cNvSpPr>
          <p:nvPr/>
        </p:nvSpPr>
        <p:spPr bwMode="auto">
          <a:xfrm>
            <a:off x="1284781" y="4354579"/>
            <a:ext cx="1371600" cy="1047750"/>
          </a:xfrm>
          <a:prstGeom prst="rect">
            <a:avLst/>
          </a:prstGeom>
          <a:solidFill>
            <a:srgbClr val="FFFFFF"/>
          </a:solidFill>
          <a:ln w="6350">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Arial" panose="020B0604020202020204" pitchFamily="34" charset="0"/>
              </a:rPr>
              <a:t>Breakpoint: </a:t>
            </a:r>
            <a:r>
              <a:rPr kumimoji="0" lang="en-US" altLang="en-US" sz="13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 blue circle should then appear next to the line: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7" name="Connector: Curved 26">
            <a:extLst>
              <a:ext uri="{FF2B5EF4-FFF2-40B4-BE49-F238E27FC236}">
                <a16:creationId xmlns:a16="http://schemas.microsoft.com/office/drawing/2014/main" id="{3D787124-BC6E-4C7C-9388-BBD7C0A6C07B}"/>
              </a:ext>
            </a:extLst>
          </p:cNvPr>
          <p:cNvCxnSpPr/>
          <p:nvPr/>
        </p:nvCxnSpPr>
        <p:spPr>
          <a:xfrm flipV="1">
            <a:off x="1750642" y="4737234"/>
            <a:ext cx="1257300" cy="723900"/>
          </a:xfrm>
          <a:prstGeom prst="curvedConnector3">
            <a:avLst>
              <a:gd name="adj1" fmla="val 7500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22581">
            <a:extLst>
              <a:ext uri="{FF2B5EF4-FFF2-40B4-BE49-F238E27FC236}">
                <a16:creationId xmlns:a16="http://schemas.microsoft.com/office/drawing/2014/main" id="{74EDAF7F-A458-473B-B9A0-4C1A3647006E}"/>
              </a:ext>
            </a:extLst>
          </p:cNvPr>
          <p:cNvSpPr txBox="1">
            <a:spLocks noChangeArrowheads="1"/>
          </p:cNvSpPr>
          <p:nvPr/>
        </p:nvSpPr>
        <p:spPr bwMode="auto">
          <a:xfrm>
            <a:off x="152400" y="3767435"/>
            <a:ext cx="5624513"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bmk="_Toc117796104">
                <a:ln>
                  <a:noFill/>
                </a:ln>
                <a:solidFill>
                  <a:srgbClr val="44546A"/>
                </a:solidFill>
                <a:effectLst/>
                <a:latin typeface="Calibri" panose="020F0502020204030204" pitchFamily="34" charset="0"/>
                <a:ea typeface="Times New Roman" panose="02020603050405020304" pitchFamily="18" charset="0"/>
                <a:cs typeface="Arial" panose="020B0604020202020204" pitchFamily="34" charset="0"/>
              </a:rPr>
              <a:t>F</a:t>
            </a:r>
            <a:r>
              <a:rPr kumimoji="0" lang="en-US" altLang="en-US" sz="1200" b="0" i="1" u="none" strike="noStrike" cap="none" normalizeH="0" baseline="0" bmk="">
                <a:ln>
                  <a:noFill/>
                </a:ln>
                <a:solidFill>
                  <a:srgbClr val="44546A"/>
                </a:solidFill>
                <a:effectLst/>
                <a:latin typeface="Calibri" panose="020F0502020204030204" pitchFamily="34" charset="0"/>
                <a:ea typeface="Times New Roman" panose="02020603050405020304" pitchFamily="18" charset="0"/>
                <a:cs typeface="Arial" panose="020B0604020202020204" pitchFamily="34" charset="0"/>
              </a:rPr>
              <a:t>igure </a:t>
            </a:r>
            <a:r>
              <a:rPr kumimoji="0" lang="en-US" altLang="en-US" sz="1200" b="0" i="1" u="none" strike="noStrike" cap="none" normalizeH="0" baseline="0" bmk="_Toc114774260">
                <a:ln>
                  <a:noFill/>
                </a:ln>
                <a:solidFill>
                  <a:srgbClr val="44546A"/>
                </a:solidFill>
                <a:effectLst/>
                <a:latin typeface="Calibri" panose="020F0502020204030204" pitchFamily="34" charset="0"/>
                <a:ea typeface="Times New Roman" panose="02020603050405020304" pitchFamily="18" charset="0"/>
                <a:cs typeface="Arial" panose="020B0604020202020204" pitchFamily="34" charset="0"/>
              </a:rPr>
              <a:t>10:Screenshot of debugging in eclipse step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48">
            <a:extLst>
              <a:ext uri="{FF2B5EF4-FFF2-40B4-BE49-F238E27FC236}">
                <a16:creationId xmlns:a16="http://schemas.microsoft.com/office/drawing/2014/main" id="{AB6B8F98-34F3-4E66-8A76-2289104EAFF1}"/>
              </a:ext>
            </a:extLst>
          </p:cNvPr>
          <p:cNvSpPr>
            <a:spLocks noChangeArrowheads="1"/>
          </p:cNvSpPr>
          <p:nvPr/>
        </p:nvSpPr>
        <p:spPr bwMode="auto">
          <a:xfrm>
            <a:off x="152400" y="15925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Verdana" panose="020B0604030504040204" pitchFamily="34" charset="0"/>
                <a:ea typeface="SimSun" panose="02010600030101010101" pitchFamily="2" charset="-122"/>
                <a:cs typeface="Arial" panose="020B0604020202020204" pitchFamily="34" charset="0"/>
              </a:rPr>
              <a:t>Identify the root of the problem by removing the error (Debugging)</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50">
            <a:extLst>
              <a:ext uri="{FF2B5EF4-FFF2-40B4-BE49-F238E27FC236}">
                <a16:creationId xmlns:a16="http://schemas.microsoft.com/office/drawing/2014/main" id="{AE756D5E-697B-4A5B-8B0B-4FB7C55B44CC}"/>
              </a:ext>
            </a:extLst>
          </p:cNvPr>
          <p:cNvSpPr>
            <a:spLocks noChangeArrowheads="1"/>
          </p:cNvSpPr>
          <p:nvPr/>
        </p:nvSpPr>
        <p:spPr bwMode="auto">
          <a:xfrm>
            <a:off x="152400" y="20497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52">
            <a:extLst>
              <a:ext uri="{FF2B5EF4-FFF2-40B4-BE49-F238E27FC236}">
                <a16:creationId xmlns:a16="http://schemas.microsoft.com/office/drawing/2014/main" id="{65E8D4FE-8C36-435E-9C0D-00D9E2BA6479}"/>
              </a:ext>
            </a:extLst>
          </p:cNvPr>
          <p:cNvSpPr>
            <a:spLocks noChangeArrowheads="1"/>
          </p:cNvSpPr>
          <p:nvPr/>
        </p:nvSpPr>
        <p:spPr bwMode="auto">
          <a:xfrm>
            <a:off x="152400" y="1726595"/>
            <a:ext cx="22268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200" b="1" i="0" u="none" strike="noStrike" cap="none" normalizeH="0" baseline="0" dirty="0">
                <a:ln>
                  <a:noFill/>
                </a:ln>
                <a:solidFill>
                  <a:schemeClr val="tx1"/>
                </a:solidFill>
                <a:effectLst/>
                <a:highlight>
                  <a:srgbClr val="FFFF00"/>
                </a:highlight>
                <a:latin typeface="Verdana" panose="020B0604030504040204" pitchFamily="34" charset="0"/>
                <a:ea typeface="Times New Roman" panose="02020603050405020304" pitchFamily="18" charset="0"/>
                <a:cs typeface="Calibri" panose="020F0502020204030204" pitchFamily="34" charset="0"/>
              </a:rPr>
              <a:t>Step 1</a:t>
            </a:r>
            <a:r>
              <a:rPr kumimoji="0" lang="en-US" altLang="en-US" sz="1200" b="0" i="0" u="none" strike="noStrike" cap="none" normalizeH="0" baseline="0" dirty="0">
                <a:ln>
                  <a:noFill/>
                </a:ln>
                <a:solidFill>
                  <a:schemeClr val="tx1"/>
                </a:solidFill>
                <a:effectLst/>
                <a:highlight>
                  <a:srgbClr val="FFFF00"/>
                </a:highlight>
                <a:latin typeface="Verdana" panose="020B0604030504040204" pitchFamily="34" charset="0"/>
                <a:ea typeface="Times New Roman" panose="02020603050405020304" pitchFamily="18" charset="0"/>
                <a:cs typeface="Calibri" panose="020F0502020204030204" pitchFamily="34" charset="0"/>
              </a:rPr>
              <a:t> </a:t>
            </a: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 Set Breakpoints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282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F2FA8A-67A0-4536-8B7A-09C0F8514582}"/>
              </a:ext>
            </a:extLst>
          </p:cNvPr>
          <p:cNvSpPr txBox="1">
            <a:spLocks noChangeArrowheads="1"/>
          </p:cNvSpPr>
          <p:nvPr/>
        </p:nvSpPr>
        <p:spPr bwMode="auto">
          <a:xfrm>
            <a:off x="34925" y="493549"/>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B463F3CE-4BD1-4A61-A575-6FAB3B7DC41D}"/>
              </a:ext>
            </a:extLst>
          </p:cNvPr>
          <p:cNvSpPr/>
          <p:nvPr/>
        </p:nvSpPr>
        <p:spPr>
          <a:xfrm>
            <a:off x="107825" y="1229816"/>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Rectangle 2">
            <a:extLst>
              <a:ext uri="{FF2B5EF4-FFF2-40B4-BE49-F238E27FC236}">
                <a16:creationId xmlns:a16="http://schemas.microsoft.com/office/drawing/2014/main" id="{E8B516E4-7643-4586-938A-2930E4F3B6DA}"/>
              </a:ext>
            </a:extLst>
          </p:cNvPr>
          <p:cNvSpPr>
            <a:spLocks noChangeArrowheads="1"/>
          </p:cNvSpPr>
          <p:nvPr/>
        </p:nvSpPr>
        <p:spPr bwMode="auto">
          <a:xfrm>
            <a:off x="179512" y="1437075"/>
            <a:ext cx="42549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highlight>
                  <a:srgbClr val="FFFF00"/>
                </a:highlight>
                <a:latin typeface="Verdana" panose="020B0604030504040204" pitchFamily="34" charset="0"/>
                <a:ea typeface="Times New Roman" panose="02020603050405020304" pitchFamily="18" charset="0"/>
                <a:cs typeface="Calibri" panose="020F0502020204030204" pitchFamily="34" charset="0"/>
              </a:rPr>
              <a:t>Step 2</a:t>
            </a:r>
            <a:r>
              <a:rPr kumimoji="0" lang="en-US" altLang="en-US" sz="1200" b="0" i="0" u="none" strike="noStrike" cap="none" normalizeH="0" baseline="0" dirty="0">
                <a:ln>
                  <a:noFill/>
                </a:ln>
                <a:solidFill>
                  <a:schemeClr val="tx1"/>
                </a:solidFill>
                <a:effectLst/>
                <a:highlight>
                  <a:srgbClr val="FFFF00"/>
                </a:highlight>
                <a:latin typeface="Verdana" panose="020B0604030504040204" pitchFamily="34" charset="0"/>
                <a:ea typeface="Times New Roman" panose="02020603050405020304" pitchFamily="18" charset="0"/>
                <a:cs typeface="Calibri" panose="020F0502020204030204" pitchFamily="34" charset="0"/>
              </a:rPr>
              <a:t> </a:t>
            </a: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 Start the program in Debug mode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(Right click on </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project</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sym typeface="Wingdings" panose="05000000000000000000" pitchFamily="2" charset="2"/>
              </a:rPr>
              <a:t></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Debug</a:t>
            </a: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 </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as</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sym typeface="Wingdings" panose="05000000000000000000" pitchFamily="2" charset="2"/>
              </a:rPr>
              <a:t></a:t>
            </a:r>
            <a:r>
              <a:rPr kumimoji="0" lang="en-US" altLang="en-US" sz="12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Debug</a:t>
            </a:r>
            <a:r>
              <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rPr>
              <a:t> as server)</a:t>
            </a:r>
            <a:endParaRPr kumimoji="0" lang="en-US" altLang="en-US" sz="1200" b="0" i="0" u="none" strike="noStrike" cap="none" normalizeH="0" baseline="0" dirty="0">
              <a:ln>
                <a:noFill/>
              </a:ln>
              <a:solidFill>
                <a:schemeClr val="tx1"/>
              </a:solidFill>
              <a:effectLst/>
              <a:ea typeface="Times New Roman" panose="02020603050405020304" pitchFamily="18" charset="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Calibri" panose="020F0502020204030204" pitchFamily="34" charset="0"/>
              <a:sym typeface="Wingdings" panose="05000000000000000000" pitchFamily="2" charset="2"/>
            </a:endParaRPr>
          </a:p>
        </p:txBody>
      </p:sp>
      <p:pic>
        <p:nvPicPr>
          <p:cNvPr id="7" name="Picture 25637">
            <a:extLst>
              <a:ext uri="{FF2B5EF4-FFF2-40B4-BE49-F238E27FC236}">
                <a16:creationId xmlns:a16="http://schemas.microsoft.com/office/drawing/2014/main" id="{3CDB8C4C-D188-4A23-9E1B-37A19247B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36" t="55592" r="54214" b="33556"/>
          <a:stretch>
            <a:fillRect/>
          </a:stretch>
        </p:blipFill>
        <p:spPr bwMode="auto">
          <a:xfrm>
            <a:off x="179512" y="1988840"/>
            <a:ext cx="6038850" cy="8667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DB0D490C-F5EF-40FC-A3EF-C122C5409BA4}"/>
              </a:ext>
            </a:extLst>
          </p:cNvPr>
          <p:cNvSpPr>
            <a:spLocks noChangeArrowheads="1"/>
          </p:cNvSpPr>
          <p:nvPr/>
        </p:nvSpPr>
        <p:spPr bwMode="auto">
          <a:xfrm>
            <a:off x="179512" y="28556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id="{9B4315AA-3DA7-4520-8680-4C3EF0C2457B}"/>
              </a:ext>
            </a:extLst>
          </p:cNvPr>
          <p:cNvSpPr>
            <a:spLocks noChangeArrowheads="1"/>
          </p:cNvSpPr>
          <p:nvPr/>
        </p:nvSpPr>
        <p:spPr bwMode="auto">
          <a:xfrm>
            <a:off x="179512" y="30506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Step 3</a:t>
            </a:r>
            <a:r>
              <a:rPr kumimoji="0" lang="en-US" altLang="en-US" sz="1200" b="0" i="0" u="none" strike="noStrike" cap="none" normalizeH="0" baseline="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 – Showing debugger details in the console</a:t>
            </a:r>
            <a:endParaRPr kumimoji="0" lang="en-US" altLang="en-US"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52">
            <a:extLst>
              <a:ext uri="{FF2B5EF4-FFF2-40B4-BE49-F238E27FC236}">
                <a16:creationId xmlns:a16="http://schemas.microsoft.com/office/drawing/2014/main" id="{E1593F9C-7529-4FD8-9E26-CF0F163A3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92"/>
          <a:stretch>
            <a:fillRect/>
          </a:stretch>
        </p:blipFill>
        <p:spPr bwMode="auto">
          <a:xfrm>
            <a:off x="179512" y="3507879"/>
            <a:ext cx="5734050" cy="3038475"/>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11352-E1CA-4189-8E21-D0A5930AA878}"/>
              </a:ext>
            </a:extLst>
          </p:cNvPr>
          <p:cNvSpPr txBox="1">
            <a:spLocks noChangeArrowheads="1"/>
          </p:cNvSpPr>
          <p:nvPr/>
        </p:nvSpPr>
        <p:spPr bwMode="auto">
          <a:xfrm>
            <a:off x="34925" y="493549"/>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2EC8169-BE5B-4851-BA3C-79B5F859C7CD}"/>
              </a:ext>
            </a:extLst>
          </p:cNvPr>
          <p:cNvSpPr/>
          <p:nvPr/>
        </p:nvSpPr>
        <p:spPr>
          <a:xfrm>
            <a:off x="80256" y="121586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53">
            <a:extLst>
              <a:ext uri="{FF2B5EF4-FFF2-40B4-BE49-F238E27FC236}">
                <a16:creationId xmlns:a16="http://schemas.microsoft.com/office/drawing/2014/main" id="{7E38B1C1-7321-4318-BDCD-CF52AB5E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167" b="73721"/>
          <a:stretch>
            <a:fillRect/>
          </a:stretch>
        </p:blipFill>
        <p:spPr bwMode="auto">
          <a:xfrm>
            <a:off x="313922" y="2138703"/>
            <a:ext cx="3802063" cy="2359025"/>
          </a:xfrm>
          <a:prstGeom prst="rect">
            <a:avLst/>
          </a:pr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A7B953-44E6-4F9B-985A-285DC772CAD3}"/>
              </a:ext>
            </a:extLst>
          </p:cNvPr>
          <p:cNvSpPr/>
          <p:nvPr/>
        </p:nvSpPr>
        <p:spPr>
          <a:xfrm>
            <a:off x="287825" y="3212850"/>
            <a:ext cx="4172585" cy="8108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4">
            <a:extLst>
              <a:ext uri="{FF2B5EF4-FFF2-40B4-BE49-F238E27FC236}">
                <a16:creationId xmlns:a16="http://schemas.microsoft.com/office/drawing/2014/main" id="{51B1326B-2B67-4097-A154-11B7A6DCB6CD}"/>
              </a:ext>
            </a:extLst>
          </p:cNvPr>
          <p:cNvSpPr>
            <a:spLocks noChangeArrowheads="1"/>
          </p:cNvSpPr>
          <p:nvPr/>
        </p:nvSpPr>
        <p:spPr bwMode="auto">
          <a:xfrm>
            <a:off x="152400" y="12505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Step 4</a:t>
            </a:r>
            <a:r>
              <a:rPr kumimoji="0" lang="en-US" altLang="en-US" sz="1100" b="0" i="0" u="none" strike="noStrike" cap="none" normalizeH="0" baseline="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 - Controlling the program execution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E168DC0-6169-4335-BF57-8B5DF97760A2}"/>
              </a:ext>
            </a:extLst>
          </p:cNvPr>
          <p:cNvSpPr>
            <a:spLocks noChangeArrowheads="1"/>
          </p:cNvSpPr>
          <p:nvPr/>
        </p:nvSpPr>
        <p:spPr bwMode="auto">
          <a:xfrm>
            <a:off x="152400" y="17077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EDE3D7A2-95AB-4E71-8F98-6F8D6781344A}"/>
              </a:ext>
            </a:extLst>
          </p:cNvPr>
          <p:cNvSpPr>
            <a:spLocks noChangeArrowheads="1"/>
          </p:cNvSpPr>
          <p:nvPr/>
        </p:nvSpPr>
        <p:spPr bwMode="auto">
          <a:xfrm>
            <a:off x="152400" y="1338387"/>
            <a:ext cx="100058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br>
            <a:r>
              <a:rPr kumimoji="0" lang="en-US" altLang="en-US" sz="14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The call stack indicates the parts of the program which can be currently executed and the way they relate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 each other. The present-day stack is displayed inside the Debug view</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336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90964-175C-4D62-AC91-BB07D62BEF83}"/>
              </a:ext>
            </a:extLst>
          </p:cNvPr>
          <p:cNvSpPr txBox="1">
            <a:spLocks noChangeArrowheads="1"/>
          </p:cNvSpPr>
          <p:nvPr/>
        </p:nvSpPr>
        <p:spPr bwMode="auto">
          <a:xfrm>
            <a:off x="34925" y="493549"/>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6042762-922D-4C2F-9775-62943D2A0ED7}"/>
              </a:ext>
            </a:extLst>
          </p:cNvPr>
          <p:cNvSpPr/>
          <p:nvPr/>
        </p:nvSpPr>
        <p:spPr>
          <a:xfrm>
            <a:off x="80256" y="121586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360045" marR="0" indent="-360045" algn="just">
              <a:lnSpc>
                <a:spcPts val="1600"/>
              </a:lnSpc>
              <a:spcBef>
                <a:spcPts val="1800"/>
              </a:spcBef>
              <a:spcAft>
                <a:spcPts val="600"/>
              </a:spcAft>
            </a:pPr>
            <a:r>
              <a:rPr lang="en-SG" sz="1400" dirty="0">
                <a:solidFill>
                  <a:schemeClr val="tx1"/>
                </a:solidFill>
                <a:effectLst/>
                <a:highlight>
                  <a:srgbClr val="FFFF00"/>
                </a:highlight>
                <a:latin typeface="Verdana" panose="020B0604030504040204" pitchFamily="34" charset="0"/>
                <a:ea typeface="Verdana" panose="020B0604030504040204" pitchFamily="34" charset="0"/>
                <a:cs typeface="Calibri" panose="020F0502020204030204" pitchFamily="34" charset="0"/>
              </a:rPr>
              <a:t>Step 6</a:t>
            </a:r>
            <a:r>
              <a:rPr lang="en-SG" sz="1400" dirty="0">
                <a:solidFill>
                  <a:schemeClr val="tx1"/>
                </a:solidFill>
                <a:effectLst/>
                <a:latin typeface="Verdana" panose="020B0604030504040204" pitchFamily="34" charset="0"/>
                <a:ea typeface="Verdana" panose="020B0604030504040204" pitchFamily="34" charset="0"/>
                <a:cs typeface="Calibri" panose="020F0502020204030204" pitchFamily="34" charset="0"/>
              </a:rPr>
              <a:t> -Evaluating variables in the debugger</a:t>
            </a:r>
            <a:endParaRPr lang="en-US" sz="14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r>
              <a:rPr lang="en-SG" sz="1400" dirty="0">
                <a:solidFill>
                  <a:schemeClr val="tx1"/>
                </a:solidFill>
                <a:effectLst/>
                <a:latin typeface="Verdana" panose="020B0604030504040204" pitchFamily="34" charset="0"/>
                <a:ea typeface="Verdana" panose="020B0604030504040204" pitchFamily="34" charset="0"/>
                <a:cs typeface="Calibri" panose="020F0502020204030204" pitchFamily="34" charset="0"/>
              </a:rPr>
              <a:t>       The variables view shows fields and nearby variables from the contemporary executing stack</a:t>
            </a:r>
            <a:endParaRPr lang="en-SG" sz="1400" dirty="0">
              <a:solidFill>
                <a:schemeClr val="tx1"/>
              </a:solidFill>
              <a:latin typeface="Verdana" panose="020B0604030504040204" pitchFamily="34" charset="0"/>
              <a:ea typeface="Verdana" panose="020B0604030504040204" pitchFamily="34" charset="0"/>
            </a:endParaRPr>
          </a:p>
        </p:txBody>
      </p:sp>
      <p:pic>
        <p:nvPicPr>
          <p:cNvPr id="5" name="Picture 56">
            <a:extLst>
              <a:ext uri="{FF2B5EF4-FFF2-40B4-BE49-F238E27FC236}">
                <a16:creationId xmlns:a16="http://schemas.microsoft.com/office/drawing/2014/main" id="{03ED9592-FA42-44C1-859F-EA0626ABF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01" y="1525166"/>
            <a:ext cx="5727700" cy="2265363"/>
          </a:xfrm>
          <a:prstGeom prst="rect">
            <a:avLst/>
          </a:prstGeom>
          <a:noFill/>
          <a:ln w="9525">
            <a:solidFill>
              <a:srgbClr val="D8D8D8"/>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C8EEFEF-E98A-48F4-B294-9FD36AC46A82}"/>
              </a:ext>
            </a:extLst>
          </p:cNvPr>
          <p:cNvSpPr>
            <a:spLocks noChangeArrowheads="1"/>
          </p:cNvSpPr>
          <p:nvPr/>
        </p:nvSpPr>
        <p:spPr bwMode="auto">
          <a:xfrm>
            <a:off x="187998" y="1232779"/>
            <a:ext cx="52498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highlight>
                  <a:srgbClr val="FFFF00"/>
                </a:highlight>
                <a:latin typeface="Verdana" panose="020B0604030504040204" pitchFamily="34" charset="0"/>
                <a:ea typeface="Verdana" panose="020B0604030504040204" pitchFamily="34" charset="0"/>
                <a:cs typeface="Calibri" panose="020F0502020204030204" pitchFamily="34" charset="0"/>
              </a:rPr>
              <a:t>Step 5 </a:t>
            </a:r>
            <a:r>
              <a:rPr kumimoji="0" lang="en-US" altLang="en-US"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Calibri" panose="020F0502020204030204" pitchFamily="34" charset="0"/>
              </a:rPr>
              <a:t>- Breakpoints view and deactivating breakpoints</a:t>
            </a:r>
            <a:endParaRPr kumimoji="0" lang="en-US" altLang="en-US" sz="1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470D569-66FE-4B7E-B60B-A6478296ABDF}"/>
              </a:ext>
            </a:extLst>
          </p:cNvPr>
          <p:cNvSpPr>
            <a:spLocks noChangeArrowheads="1"/>
          </p:cNvSpPr>
          <p:nvPr/>
        </p:nvSpPr>
        <p:spPr bwMode="auto">
          <a:xfrm>
            <a:off x="187998" y="17537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4555A0C-15B2-4FE4-B2AF-422FC179160A}"/>
              </a:ext>
            </a:extLst>
          </p:cNvPr>
          <p:cNvPicPr/>
          <p:nvPr/>
        </p:nvPicPr>
        <p:blipFill>
          <a:blip r:embed="rId3">
            <a:extLst>
              <a:ext uri="{28A0092B-C50C-407E-A947-70E740481C1C}">
                <a14:useLocalDpi xmlns:a14="http://schemas.microsoft.com/office/drawing/2010/main" val="0"/>
              </a:ext>
            </a:extLst>
          </a:blip>
          <a:stretch>
            <a:fillRect/>
          </a:stretch>
        </p:blipFill>
        <p:spPr>
          <a:xfrm>
            <a:off x="827584" y="4797152"/>
            <a:ext cx="5727700" cy="1433830"/>
          </a:xfrm>
          <a:prstGeom prst="rect">
            <a:avLst/>
          </a:prstGeom>
          <a:ln>
            <a:solidFill>
              <a:schemeClr val="bg1">
                <a:lumMod val="85000"/>
              </a:schemeClr>
            </a:solidFill>
          </a:ln>
        </p:spPr>
      </p:pic>
    </p:spTree>
    <p:extLst>
      <p:ext uri="{BB962C8B-B14F-4D97-AF65-F5344CB8AC3E}">
        <p14:creationId xmlns:p14="http://schemas.microsoft.com/office/powerpoint/2010/main" val="275729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5DB15-8BFE-4F45-8A4C-0ABFD1F52DAC}"/>
              </a:ext>
            </a:extLst>
          </p:cNvPr>
          <p:cNvSpPr txBox="1">
            <a:spLocks noChangeArrowheads="1"/>
          </p:cNvSpPr>
          <p:nvPr/>
        </p:nvSpPr>
        <p:spPr bwMode="auto">
          <a:xfrm>
            <a:off x="34925" y="402951"/>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A2490F2-9E80-4042-8A04-F26672265862}"/>
              </a:ext>
            </a:extLst>
          </p:cNvPr>
          <p:cNvSpPr/>
          <p:nvPr/>
        </p:nvSpPr>
        <p:spPr>
          <a:xfrm>
            <a:off x="80256" y="121586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pic>
        <p:nvPicPr>
          <p:cNvPr id="6146" name="Picture 59">
            <a:extLst>
              <a:ext uri="{FF2B5EF4-FFF2-40B4-BE49-F238E27FC236}">
                <a16:creationId xmlns:a16="http://schemas.microsoft.com/office/drawing/2014/main" id="{3D0F3703-06CD-4D7A-992B-B38333B9E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10" y="1894472"/>
            <a:ext cx="3530600" cy="1647825"/>
          </a:xfrm>
          <a:prstGeom prst="rect">
            <a:avLst/>
          </a:prstGeom>
          <a:noFill/>
          <a:ln w="9525">
            <a:solidFill>
              <a:srgbClr val="D8D8D8"/>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6B2BD6D-FE37-4262-95E9-DD367345086F}"/>
              </a:ext>
            </a:extLst>
          </p:cNvPr>
          <p:cNvSpPr>
            <a:spLocks noChangeArrowheads="1"/>
          </p:cNvSpPr>
          <p:nvPr/>
        </p:nvSpPr>
        <p:spPr bwMode="auto">
          <a:xfrm>
            <a:off x="-172128" y="6761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5A902072-DE8D-4EB8-929D-5ECD6324EF38}"/>
              </a:ext>
            </a:extLst>
          </p:cNvPr>
          <p:cNvSpPr>
            <a:spLocks noChangeArrowheads="1"/>
          </p:cNvSpPr>
          <p:nvPr/>
        </p:nvSpPr>
        <p:spPr bwMode="auto">
          <a:xfrm>
            <a:off x="188235" y="1038811"/>
            <a:ext cx="54072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br>
            <a:r>
              <a:rPr kumimoji="0" lang="en-US" altLang="en-US" sz="1200" b="1" i="0" u="none" strike="noStrike" cap="none" normalizeH="0" baseline="0" dirty="0">
                <a:ln>
                  <a:noFill/>
                </a:ln>
                <a:solidFill>
                  <a:schemeClr val="tx1"/>
                </a:solidFill>
                <a:effectLst/>
                <a:highlight>
                  <a:srgbClr val="FFFF00"/>
                </a:highlight>
                <a:latin typeface="Verdana" panose="020B0604030504040204" pitchFamily="34" charset="0"/>
                <a:ea typeface="SimSun" panose="02010600030101010101" pitchFamily="2" charset="-122"/>
                <a:cs typeface="Calibri" panose="020F0502020204030204" pitchFamily="34" charset="0"/>
              </a:rPr>
              <a:t>Step 7 </a:t>
            </a:r>
            <a:r>
              <a:rPr kumimoji="0" lang="en-US" altLang="en-US" sz="1200" b="1"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 Use the drop-down menu to display static variables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61">
            <a:extLst>
              <a:ext uri="{FF2B5EF4-FFF2-40B4-BE49-F238E27FC236}">
                <a16:creationId xmlns:a16="http://schemas.microsoft.com/office/drawing/2014/main" id="{26A33F4C-4A08-4650-B09D-E372FB5B0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503"/>
          <a:stretch>
            <a:fillRect/>
          </a:stretch>
        </p:blipFill>
        <p:spPr bwMode="auto">
          <a:xfrm>
            <a:off x="183578" y="4144096"/>
            <a:ext cx="5105400" cy="1673225"/>
          </a:xfrm>
          <a:prstGeom prst="rect">
            <a:avLst/>
          </a:prstGeom>
          <a:noFill/>
          <a:ln w="9525">
            <a:solidFill>
              <a:srgbClr val="D8D8D8"/>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B6BB509-35AC-4DFF-BB8F-8BB935604C4B}"/>
              </a:ext>
            </a:extLst>
          </p:cNvPr>
          <p:cNvSpPr>
            <a:spLocks noChangeArrowheads="1"/>
          </p:cNvSpPr>
          <p:nvPr/>
        </p:nvSpPr>
        <p:spPr bwMode="auto">
          <a:xfrm>
            <a:off x="-84815" y="305768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17CB2CAC-3CE4-41FE-A70D-5FD9485FD2C1}"/>
              </a:ext>
            </a:extLst>
          </p:cNvPr>
          <p:cNvSpPr>
            <a:spLocks noChangeArrowheads="1"/>
          </p:cNvSpPr>
          <p:nvPr/>
        </p:nvSpPr>
        <p:spPr bwMode="auto">
          <a:xfrm>
            <a:off x="275548" y="3420324"/>
            <a:ext cx="46155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br>
            <a:r>
              <a:rPr kumimoji="0" lang="en-US" altLang="en-US" sz="1200" b="1" i="0" u="none" strike="noStrike" cap="none" normalizeH="0" baseline="0" dirty="0">
                <a:ln>
                  <a:noFill/>
                </a:ln>
                <a:solidFill>
                  <a:schemeClr val="tx1"/>
                </a:solidFill>
                <a:effectLst/>
                <a:highlight>
                  <a:srgbClr val="FFFF00"/>
                </a:highlight>
                <a:latin typeface="Verdana" panose="020B0604030504040204" pitchFamily="34" charset="0"/>
                <a:ea typeface="SimSun" panose="02010600030101010101" pitchFamily="2" charset="-122"/>
                <a:cs typeface="Calibri" panose="020F0502020204030204" pitchFamily="34" charset="0"/>
              </a:rPr>
              <a:t>Step 8 </a:t>
            </a:r>
            <a:r>
              <a:rPr kumimoji="0" lang="en-US" altLang="en-US" sz="1200" b="1"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 </a:t>
            </a:r>
            <a:r>
              <a:rPr kumimoji="0" lang="en-US" altLang="en-US" sz="12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Changing variable assignments in the debugger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247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A8422-2029-4608-99CB-58626A597718}"/>
              </a:ext>
            </a:extLst>
          </p:cNvPr>
          <p:cNvSpPr txBox="1">
            <a:spLocks noChangeArrowheads="1"/>
          </p:cNvSpPr>
          <p:nvPr/>
        </p:nvSpPr>
        <p:spPr bwMode="auto">
          <a:xfrm>
            <a:off x="255586" y="1892980"/>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55D5ED7A-43F9-410C-8658-B454DF0C1AF6}"/>
              </a:ext>
            </a:extLst>
          </p:cNvPr>
          <p:cNvSpPr/>
          <p:nvPr/>
        </p:nvSpPr>
        <p:spPr>
          <a:xfrm>
            <a:off x="80256" y="1215861"/>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pic>
        <p:nvPicPr>
          <p:cNvPr id="13314" name="Picture 25600" descr="New Detail Formater Screenshot">
            <a:extLst>
              <a:ext uri="{FF2B5EF4-FFF2-40B4-BE49-F238E27FC236}">
                <a16:creationId xmlns:a16="http://schemas.microsoft.com/office/drawing/2014/main" id="{171F17CD-65EB-4E3A-A915-51A67E4BF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6" y="1700808"/>
            <a:ext cx="4445959" cy="4815215"/>
          </a:xfrm>
          <a:prstGeom prst="rect">
            <a:avLst/>
          </a:prstGeom>
          <a:noFill/>
          <a:ln w="9525">
            <a:solidFill>
              <a:srgbClr val="D8D8D8"/>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25601">
            <a:extLst>
              <a:ext uri="{FF2B5EF4-FFF2-40B4-BE49-F238E27FC236}">
                <a16:creationId xmlns:a16="http://schemas.microsoft.com/office/drawing/2014/main" id="{D6467914-AE8B-4E83-9EAE-620A794DD411}"/>
              </a:ext>
            </a:extLst>
          </p:cNvPr>
          <p:cNvSpPr txBox="1">
            <a:spLocks noChangeArrowheads="1"/>
          </p:cNvSpPr>
          <p:nvPr/>
        </p:nvSpPr>
        <p:spPr bwMode="auto">
          <a:xfrm>
            <a:off x="703261" y="7346206"/>
            <a:ext cx="4740275"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bmk="_Toc117796112">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a:t>
            </a:r>
            <a:r>
              <a:rPr kumimoji="0" lang="en-US" altLang="en-US" sz="900" b="0" i="1" u="none" strike="noStrike" cap="none" normalizeH="0" baseline="0" bmk="">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igure </a:t>
            </a:r>
            <a:r>
              <a:rPr kumimoji="0" lang="en-US" altLang="en-US" sz="900" b="0" i="1" u="none" strike="noStrike" cap="none" normalizeH="0" baseline="0" bmk="_Toc114774268">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18:Screenshot of debugging in eclipse step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9349DB1-CB05-4ADD-A49D-E8C55F6109D0}"/>
              </a:ext>
            </a:extLst>
          </p:cNvPr>
          <p:cNvSpPr>
            <a:spLocks noChangeArrowheads="1"/>
          </p:cNvSpPr>
          <p:nvPr/>
        </p:nvSpPr>
        <p:spPr bwMode="auto">
          <a:xfrm>
            <a:off x="220661" y="1351032"/>
            <a:ext cx="55825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highlight>
                  <a:srgbClr val="FFFF00"/>
                </a:highlight>
                <a:latin typeface="Verdana" panose="020B0604030504040204" pitchFamily="34" charset="0"/>
                <a:ea typeface="SimSun" panose="02010600030101010101" pitchFamily="2" charset="-122"/>
                <a:cs typeface="Calibri" panose="020F0502020204030204" pitchFamily="34" charset="0"/>
              </a:rPr>
              <a:t>Step 9 </a:t>
            </a:r>
            <a:r>
              <a:rPr kumimoji="0" lang="en-US" altLang="en-US" sz="1200" b="1"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a:t>
            </a:r>
            <a:r>
              <a:rPr kumimoji="0" lang="en-US" altLang="en-US" sz="12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Calibri" panose="020F0502020204030204" pitchFamily="34" charset="0"/>
              </a:rPr>
              <a:t>Controlling the display of the variables with detail formatter</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80A94579-53A5-494C-AA05-2701EBF4910A}"/>
              </a:ext>
            </a:extLst>
          </p:cNvPr>
          <p:cNvSpPr>
            <a:spLocks noChangeArrowheads="1"/>
          </p:cNvSpPr>
          <p:nvPr/>
        </p:nvSpPr>
        <p:spPr bwMode="auto">
          <a:xfrm>
            <a:off x="220661" y="19074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E2B0D92-C3BD-4910-9141-DAD1849E471D}"/>
              </a:ext>
            </a:extLst>
          </p:cNvPr>
          <p:cNvSpPr txBox="1">
            <a:spLocks noChangeArrowheads="1"/>
          </p:cNvSpPr>
          <p:nvPr/>
        </p:nvSpPr>
        <p:spPr bwMode="auto">
          <a:xfrm>
            <a:off x="34925" y="402951"/>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114970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16578F69-53E3-4EF5-92D5-84EE9E1BCBF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6" name="Rectangle 5">
            <a:extLst>
              <a:ext uri="{FF2B5EF4-FFF2-40B4-BE49-F238E27FC236}">
                <a16:creationId xmlns:a16="http://schemas.microsoft.com/office/drawing/2014/main" id="{4BC0B22D-2550-47C9-A206-A7048B2402E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60045" marR="0" algn="just">
              <a:lnSpc>
                <a:spcPts val="1300"/>
              </a:lnSpc>
              <a:spcBef>
                <a:spcPts val="400"/>
              </a:spcBef>
              <a:spcAft>
                <a:spcPts val="200"/>
              </a:spcAft>
            </a:pPr>
            <a:endParaRPr lang="en-US" sz="1600" b="1"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60045" marR="0" algn="just">
              <a:lnSpc>
                <a:spcPts val="1300"/>
              </a:lnSpc>
              <a:spcBef>
                <a:spcPts val="400"/>
              </a:spcBef>
              <a:spcAft>
                <a:spcPts val="200"/>
              </a:spcAft>
            </a:pPr>
            <a:r>
              <a:rPr lang="en-US" sz="1600" b="1" dirty="0">
                <a:solidFill>
                  <a:schemeClr val="tx1"/>
                </a:solidFill>
                <a:effectLst/>
                <a:latin typeface="Verdana" panose="020B0604030504040204" pitchFamily="34" charset="0"/>
                <a:ea typeface="Verdana" panose="020B0604030504040204" pitchFamily="34" charset="0"/>
                <a:cs typeface="Arial" panose="020B0604020202020204" pitchFamily="34" charset="0"/>
              </a:rPr>
              <a:t>Prioritize and Categories problems:</a:t>
            </a:r>
          </a:p>
          <a:p>
            <a:pPr marL="0" marR="0" algn="just">
              <a:lnSpc>
                <a:spcPct val="107000"/>
              </a:lnSpc>
              <a:spcBef>
                <a:spcPts val="0"/>
              </a:spcBef>
              <a:spcAft>
                <a:spcPts val="800"/>
              </a:spcAft>
            </a:pPr>
            <a:r>
              <a:rPr lang="en-US" sz="16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Tier 1: Low-priority issues</a:t>
            </a:r>
            <a:endParaRPr lang="en-US" sz="16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571500" marR="0" algn="just">
              <a:lnSpc>
                <a:spcPct val="115000"/>
              </a:lnSpc>
              <a:spcBef>
                <a:spcPts val="100"/>
              </a:spcBef>
              <a:spcAft>
                <a:spcPts val="0"/>
              </a:spcAft>
              <a:tabLst>
                <a:tab pos="4191000" algn="l"/>
              </a:tabLst>
            </a:pP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Thank you, the page is not showing,.</a:t>
            </a:r>
          </a:p>
          <a:p>
            <a:pPr marL="0" marR="0" algn="just">
              <a:lnSpc>
                <a:spcPct val="107000"/>
              </a:lnSpc>
              <a:spcBef>
                <a:spcPts val="0"/>
              </a:spcBef>
              <a:spcAft>
                <a:spcPts val="800"/>
              </a:spcAft>
            </a:pP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endParaRPr lang="en-US" sz="16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0" marR="0" algn="just">
              <a:lnSpc>
                <a:spcPct val="107000"/>
              </a:lnSpc>
              <a:spcBef>
                <a:spcPts val="0"/>
              </a:spcBef>
              <a:spcAft>
                <a:spcPts val="800"/>
              </a:spcAft>
            </a:pPr>
            <a:r>
              <a:rPr lang="en-US" sz="16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Tier 2:</a:t>
            </a: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r>
              <a:rPr lang="en-US" sz="16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Medium priority issues</a:t>
            </a:r>
            <a:endParaRPr lang="en-US" sz="16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571500" marR="0" algn="just">
              <a:lnSpc>
                <a:spcPct val="115000"/>
              </a:lnSpc>
              <a:spcBef>
                <a:spcPts val="100"/>
              </a:spcBef>
              <a:spcAft>
                <a:spcPts val="0"/>
              </a:spcAft>
              <a:tabLst>
                <a:tab pos="4191000" algn="l"/>
              </a:tabLst>
            </a:pP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When the user clicks on forgot password link on the login page, the user will be redirected to the index page instead of forgot password page </a:t>
            </a:r>
          </a:p>
          <a:p>
            <a:pPr marL="571500" marR="0" algn="just">
              <a:lnSpc>
                <a:spcPct val="115000"/>
              </a:lnSpc>
              <a:spcBef>
                <a:spcPts val="100"/>
              </a:spcBef>
              <a:spcAft>
                <a:spcPts val="0"/>
              </a:spcAft>
              <a:tabLst>
                <a:tab pos="4191000" algn="l"/>
              </a:tabLst>
            </a:pP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p>
          <a:p>
            <a:pPr marL="0" marR="0" algn="just">
              <a:lnSpc>
                <a:spcPct val="107000"/>
              </a:lnSpc>
              <a:spcBef>
                <a:spcPts val="0"/>
              </a:spcBef>
              <a:spcAft>
                <a:spcPts val="800"/>
              </a:spcAft>
            </a:pPr>
            <a:r>
              <a:rPr lang="en-US" sz="16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Tier 3:</a:t>
            </a: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 </a:t>
            </a:r>
            <a:r>
              <a:rPr lang="en-US" sz="1600" b="1" dirty="0">
                <a:solidFill>
                  <a:schemeClr val="tx1"/>
                </a:solidFill>
                <a:effectLst/>
                <a:latin typeface="Verdana" panose="020B0604030504040204" pitchFamily="34" charset="0"/>
                <a:ea typeface="Verdana" panose="020B0604030504040204" pitchFamily="34" charset="0"/>
                <a:cs typeface="Cambria" panose="02040503050406030204" pitchFamily="18" charset="0"/>
              </a:rPr>
              <a:t>High-Priority Issues</a:t>
            </a:r>
            <a:endParaRPr lang="en-US" sz="16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571500" marR="0" algn="just">
              <a:lnSpc>
                <a:spcPct val="115000"/>
              </a:lnSpc>
              <a:spcBef>
                <a:spcPts val="100"/>
              </a:spcBef>
              <a:spcAft>
                <a:spcPts val="0"/>
              </a:spcAft>
              <a:tabLst>
                <a:tab pos="4191000" algn="l"/>
              </a:tabLst>
            </a:pPr>
            <a:r>
              <a:rPr lang="en-US" sz="1600" dirty="0">
                <a:solidFill>
                  <a:schemeClr val="tx1"/>
                </a:solidFill>
                <a:effectLst/>
                <a:latin typeface="Verdana" panose="020B0604030504040204" pitchFamily="34" charset="0"/>
                <a:ea typeface="Verdana" panose="020B0604030504040204" pitchFamily="34" charset="0"/>
                <a:cs typeface="Cambria" panose="02040503050406030204" pitchFamily="18" charset="0"/>
              </a:rPr>
              <a:t>User registration data is not stored in a database </a:t>
            </a:r>
          </a:p>
          <a:p>
            <a:pPr marL="285750" indent="-285750">
              <a:buFont typeface="Wingdings" panose="05000000000000000000" pitchFamily="2" charset="2"/>
              <a:buChar char="q"/>
              <a:defRPr/>
            </a:pPr>
            <a:endParaRPr lang="en-SG" sz="16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490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2193982726"/>
              </p:ext>
            </p:extLst>
          </p:nvPr>
        </p:nvGraphicFramePr>
        <p:xfrm>
          <a:off x="166688" y="1160463"/>
          <a:ext cx="8640762" cy="2184401"/>
        </p:xfrm>
        <a:graphic>
          <a:graphicData uri="http://schemas.openxmlformats.org/drawingml/2006/table">
            <a:tbl>
              <a:tblPr firstRow="1" bandRow="1">
                <a:tableStyleId>{00A15C55-8517-42AA-B614-E9B94910E393}</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rPr>
                        <a:t>2</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solidFill>
                            <a:srgbClr val="000000"/>
                          </a:solidFill>
                          <a:effectLst/>
                        </a:rPr>
                        <a:t>16</a:t>
                      </a:r>
                      <a:r>
                        <a:rPr lang="en-US" sz="1600" baseline="30000" dirty="0">
                          <a:solidFill>
                            <a:srgbClr val="000000"/>
                          </a:solidFill>
                          <a:effectLst/>
                        </a:rPr>
                        <a:t>th</a:t>
                      </a:r>
                      <a:r>
                        <a:rPr lang="en-US" sz="1600" dirty="0">
                          <a:solidFill>
                            <a:srgbClr val="000000"/>
                          </a:solidFill>
                          <a:effectLst/>
                        </a:rPr>
                        <a:t> Oct 2017</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solidFill>
                            <a:srgbClr val="000000"/>
                          </a:solidFill>
                          <a:effectLst/>
                        </a:rPr>
                        <a:t>Changed for Module 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solidFill>
                            <a:srgbClr val="000000"/>
                          </a:solidFill>
                          <a:effectLst/>
                        </a:rPr>
                        <a:t>Shrinivas K 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303977519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165080-9F67-44BA-8A29-922696FA668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0C8C2FFE-8D71-4203-AC5E-528654A8666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60045" marR="0" algn="just">
              <a:lnSpc>
                <a:spcPts val="1300"/>
              </a:lnSpc>
              <a:spcBef>
                <a:spcPts val="400"/>
              </a:spcBef>
              <a:spcAft>
                <a:spcPts val="200"/>
              </a:spcAft>
            </a:pPr>
            <a:endParaRPr lang="en-US" sz="1600" b="1"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285750" indent="-285750">
              <a:buFont typeface="Wingdings" panose="05000000000000000000" pitchFamily="2" charset="2"/>
              <a:buChar char="q"/>
              <a:defRPr/>
            </a:pPr>
            <a:endParaRPr lang="en-SG" sz="1600" dirty="0">
              <a:solidFill>
                <a:schemeClr val="tx1"/>
              </a:solidFill>
              <a:latin typeface="Verdana" panose="020B0604030504040204" pitchFamily="34" charset="0"/>
              <a:ea typeface="Verdana" panose="020B0604030504040204" pitchFamily="34" charset="0"/>
            </a:endParaRPr>
          </a:p>
        </p:txBody>
      </p:sp>
      <p:pic>
        <p:nvPicPr>
          <p:cNvPr id="11" name="Picture 46">
            <a:extLst>
              <a:ext uri="{FF2B5EF4-FFF2-40B4-BE49-F238E27FC236}">
                <a16:creationId xmlns:a16="http://schemas.microsoft.com/office/drawing/2014/main" id="{547E1E11-CE1F-4323-9FF5-6B7877073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54775"/>
            <a:ext cx="4976813" cy="4454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08310FF9-4D12-4B0E-AAD0-52E51512A444}"/>
              </a:ext>
            </a:extLst>
          </p:cNvPr>
          <p:cNvSpPr>
            <a:spLocks noChangeArrowheads="1"/>
          </p:cNvSpPr>
          <p:nvPr/>
        </p:nvSpPr>
        <p:spPr bwMode="auto">
          <a:xfrm>
            <a:off x="599439" y="87421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143F2D50-7567-4CEE-A49B-0494310885A6}"/>
              </a:ext>
            </a:extLst>
          </p:cNvPr>
          <p:cNvSpPr>
            <a:spLocks noChangeArrowheads="1"/>
          </p:cNvSpPr>
          <p:nvPr/>
        </p:nvSpPr>
        <p:spPr bwMode="auto">
          <a:xfrm>
            <a:off x="1056639" y="13441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en-US" altLang="en-US" sz="1200" b="0" i="0" u="none" strike="noStrike" cap="none" normalizeH="0" baseline="0">
              <a:ln>
                <a:noFill/>
              </a:ln>
              <a:solidFill>
                <a:schemeClr val="tx1"/>
              </a:solidFill>
              <a:effectLst/>
              <a:latin typeface="Verdana" panose="020B0604030504040204" pitchFamily="34" charset="0"/>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br>
              <a:rPr kumimoji="0" lang="en-US" altLang="en-US" sz="1200" b="0" i="0" u="none" strike="noStrike" cap="none" normalizeH="0" baseline="0">
                <a:ln>
                  <a:noFill/>
                </a:ln>
                <a:solidFill>
                  <a:schemeClr val="tx1"/>
                </a:solidFill>
                <a:effectLst/>
                <a:latin typeface="Verdana" panose="020B0604030504040204" pitchFamily="34" charset="0"/>
                <a:ea typeface="Cambria" panose="02040503050406030204" pitchFamily="18" charset="0"/>
                <a:cs typeface="Cambria" panose="02040503050406030204" pitchFamily="18" charset="0"/>
              </a:rPr>
            </a:br>
            <a:r>
              <a:rPr kumimoji="0" lang="en-US" altLang="en-US" sz="1200" b="0" i="0" u="none" strike="noStrike" cap="none" normalizeH="0" baseline="0">
                <a:ln>
                  <a:noFill/>
                </a:ln>
                <a:solidFill>
                  <a:schemeClr val="tx1"/>
                </a:solidFill>
                <a:effectLst/>
                <a:latin typeface="Verdana" panose="020B0604030504040204" pitchFamily="34" charset="0"/>
                <a:ea typeface="Cambria" panose="02040503050406030204" pitchFamily="18" charset="0"/>
                <a:cs typeface="Cambria" panose="02040503050406030204" pitchFamily="18" charset="0"/>
              </a:rPr>
              <a:t>Problems Categories Diagram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63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73C17-5088-4D38-838D-4A00298622E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B2ABC66E-45C0-4E23-A366-486E64724ED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gn="just">
              <a:lnSpc>
                <a:spcPts val="1600"/>
              </a:lnSpc>
              <a:spcBef>
                <a:spcPts val="1800"/>
              </a:spcBef>
              <a:spcAft>
                <a:spcPts val="600"/>
              </a:spcAft>
              <a:buFont typeface="+mj-lt"/>
              <a:buAutoNum type="arabicPeriod"/>
            </a:pPr>
            <a:r>
              <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rPr>
              <a:t>Problem Management Solution</a:t>
            </a:r>
          </a:p>
          <a:p>
            <a:pPr marL="0" marR="0" indent="0" algn="just">
              <a:lnSpc>
                <a:spcPts val="1600"/>
              </a:lnSpc>
              <a:spcBef>
                <a:spcPts val="1800"/>
              </a:spcBef>
              <a:spcAft>
                <a:spcPts val="600"/>
              </a:spcAft>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Solution for forgot password page display data failure</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Using the fishbone tool, we discover the root cause (root cause analysis)</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Test the code once more</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Add the problem to regarded error database</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Debug the code using breakpoints</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Thinking of the solution for the root cause</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Regulate the root cause problem</a:t>
            </a:r>
            <a:endParaRPr lang="en-US" sz="1400" b="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US" sz="1400" b="0" dirty="0">
                <a:solidFill>
                  <a:schemeClr val="tx1"/>
                </a:solidFill>
                <a:effectLst/>
                <a:latin typeface="Verdana" panose="020B0604030504040204" pitchFamily="34" charset="0"/>
                <a:ea typeface="Verdana" panose="020B0604030504040204" pitchFamily="34" charset="0"/>
                <a:cs typeface="Arial" panose="020B0604020202020204" pitchFamily="34" charset="0"/>
              </a:rPr>
              <a:t>After rerunning the application on debug mode</a:t>
            </a:r>
            <a:endParaRPr lang="en-US" sz="1400" b="1"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marR="0" lvl="0" indent="-342900" algn="just">
              <a:lnSpc>
                <a:spcPts val="1600"/>
              </a:lnSpc>
              <a:spcBef>
                <a:spcPts val="0"/>
              </a:spcBef>
              <a:spcAft>
                <a:spcPts val="600"/>
              </a:spcAft>
              <a:buFont typeface="Symbol" panose="05050102010706020507" pitchFamily="18" charset="2"/>
              <a:buChar char=""/>
            </a:pPr>
            <a:r>
              <a:rPr lang="en-SG" sz="1400" dirty="0">
                <a:solidFill>
                  <a:schemeClr val="tx1"/>
                </a:solidFill>
                <a:effectLst/>
                <a:latin typeface="Verdana" panose="020B0604030504040204" pitchFamily="34" charset="0"/>
                <a:ea typeface="Verdana" panose="020B0604030504040204" pitchFamily="34" charset="0"/>
                <a:cs typeface="Arial" panose="020B0604020202020204" pitchFamily="34" charset="0"/>
              </a:rPr>
              <a:t>If the problem is resolved, update the known error database</a:t>
            </a:r>
            <a:endParaRPr lang="en-SG" sz="14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1865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CA7BB-6E29-4023-85E3-F89E4D6227B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1431B679-AB4C-4473-8A04-B67A27854C4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gn="just">
              <a:lnSpc>
                <a:spcPts val="1600"/>
              </a:lnSpc>
              <a:spcBef>
                <a:spcPts val="1800"/>
              </a:spcBef>
              <a:spcAft>
                <a:spcPts val="600"/>
              </a:spcAft>
            </a:pPr>
            <a:r>
              <a:rPr lang="en-SG" sz="1400" b="1" dirty="0">
                <a:solidFill>
                  <a:schemeClr val="tx1"/>
                </a:solidFill>
                <a:latin typeface="Verdana" panose="020B0604030504040204" pitchFamily="34" charset="0"/>
                <a:ea typeface="Verdana" panose="020B0604030504040204" pitchFamily="34" charset="0"/>
              </a:rPr>
              <a:t>Before fixing the Issue</a:t>
            </a:r>
          </a:p>
          <a:p>
            <a:pPr marR="0" lvl="0" algn="just">
              <a:lnSpc>
                <a:spcPts val="1600"/>
              </a:lnSpc>
              <a:spcBef>
                <a:spcPts val="1800"/>
              </a:spcBef>
              <a:spcAft>
                <a:spcPts val="600"/>
              </a:spcAft>
            </a:pPr>
            <a:endParaRPr lang="en-SG" sz="1400" dirty="0">
              <a:solidFill>
                <a:schemeClr val="tx1"/>
              </a:solidFill>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EE446D1C-22BE-4E9F-8B4D-363EF651C4F6}"/>
              </a:ext>
            </a:extLst>
          </p:cNvPr>
          <p:cNvPicPr/>
          <p:nvPr/>
        </p:nvPicPr>
        <p:blipFill rotWithShape="1">
          <a:blip r:embed="rId2" cstate="print">
            <a:extLst>
              <a:ext uri="{28A0092B-C50C-407E-A947-70E740481C1C}">
                <a14:useLocalDpi xmlns:a14="http://schemas.microsoft.com/office/drawing/2010/main" val="0"/>
              </a:ext>
            </a:extLst>
          </a:blip>
          <a:srcRect b="6977"/>
          <a:stretch/>
        </p:blipFill>
        <p:spPr bwMode="auto">
          <a:xfrm>
            <a:off x="581690" y="1799998"/>
            <a:ext cx="7302678" cy="4005265"/>
          </a:xfrm>
          <a:prstGeom prst="rect">
            <a:avLst/>
          </a:prstGeom>
          <a:ln>
            <a:solidFill>
              <a:schemeClr val="bg1">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287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65662-67AE-4681-BF02-4B0827A4AE6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9BE898E9-8FC6-423C-B847-24CB93CC4313}"/>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gn="just">
              <a:lnSpc>
                <a:spcPts val="1600"/>
              </a:lnSpc>
              <a:spcBef>
                <a:spcPts val="1800"/>
              </a:spcBef>
              <a:spcAft>
                <a:spcPts val="600"/>
              </a:spcAft>
            </a:pPr>
            <a:r>
              <a:rPr lang="en-SG" sz="1400" b="1" dirty="0">
                <a:solidFill>
                  <a:schemeClr val="tx1"/>
                </a:solidFill>
                <a:latin typeface="Verdana" panose="020B0604030504040204" pitchFamily="34" charset="0"/>
                <a:ea typeface="Verdana" panose="020B0604030504040204" pitchFamily="34" charset="0"/>
              </a:rPr>
              <a:t>After fixing the Issue</a:t>
            </a:r>
          </a:p>
          <a:p>
            <a:pPr marR="0" lvl="0" algn="just">
              <a:lnSpc>
                <a:spcPts val="1600"/>
              </a:lnSpc>
              <a:spcBef>
                <a:spcPts val="1800"/>
              </a:spcBef>
              <a:spcAft>
                <a:spcPts val="600"/>
              </a:spcAft>
            </a:pPr>
            <a:endParaRPr lang="en-SG" sz="1400" dirty="0">
              <a:solidFill>
                <a:schemeClr val="tx1"/>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76D917F1-6B7F-4A51-A371-E22DB8366BCF}"/>
              </a:ext>
            </a:extLst>
          </p:cNvPr>
          <p:cNvPicPr/>
          <p:nvPr/>
        </p:nvPicPr>
        <p:blipFill rotWithShape="1">
          <a:blip r:embed="rId2"/>
          <a:srcRect b="5821"/>
          <a:stretch/>
        </p:blipFill>
        <p:spPr bwMode="auto">
          <a:xfrm>
            <a:off x="827584" y="1808159"/>
            <a:ext cx="6946592" cy="3851910"/>
          </a:xfrm>
          <a:prstGeom prst="rect">
            <a:avLst/>
          </a:prstGeom>
          <a:ln>
            <a:solidFill>
              <a:schemeClr val="bg1">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955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6D3F7-FB75-403B-B419-6F7AED6B306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5CE90FD9-7CB6-4432-9F34-56784F155DB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R="0" lvl="0" algn="just">
              <a:lnSpc>
                <a:spcPts val="1600"/>
              </a:lnSpc>
              <a:spcBef>
                <a:spcPts val="1800"/>
              </a:spcBef>
              <a:spcAft>
                <a:spcPts val="600"/>
              </a:spcAft>
            </a:pPr>
            <a:endParaRPr lang="en-SG" sz="1400" dirty="0">
              <a:solidFill>
                <a:schemeClr val="tx1"/>
              </a:solidFill>
              <a:latin typeface="Verdana" panose="020B0604030504040204" pitchFamily="34" charset="0"/>
              <a:ea typeface="Verdana" panose="020B0604030504040204" pitchFamily="34" charset="0"/>
            </a:endParaRPr>
          </a:p>
        </p:txBody>
      </p:sp>
      <p:graphicFrame>
        <p:nvGraphicFramePr>
          <p:cNvPr id="6" name="Table 5">
            <a:extLst>
              <a:ext uri="{FF2B5EF4-FFF2-40B4-BE49-F238E27FC236}">
                <a16:creationId xmlns:a16="http://schemas.microsoft.com/office/drawing/2014/main" id="{F631EF3D-8DDF-490F-A939-E4A91A054BC5}"/>
              </a:ext>
            </a:extLst>
          </p:cNvPr>
          <p:cNvGraphicFramePr>
            <a:graphicFrameLocks noGrp="1"/>
          </p:cNvGraphicFramePr>
          <p:nvPr>
            <p:extLst>
              <p:ext uri="{D42A27DB-BD31-4B8C-83A1-F6EECF244321}">
                <p14:modId xmlns:p14="http://schemas.microsoft.com/office/powerpoint/2010/main" val="1727884365"/>
              </p:ext>
            </p:extLst>
          </p:nvPr>
        </p:nvGraphicFramePr>
        <p:xfrm>
          <a:off x="323528" y="1412776"/>
          <a:ext cx="8280919" cy="4824536"/>
        </p:xfrm>
        <a:graphic>
          <a:graphicData uri="http://schemas.openxmlformats.org/drawingml/2006/table">
            <a:tbl>
              <a:tblPr firstRow="1" firstCol="1" bandRow="1">
                <a:tableStyleId>{00A15C55-8517-42AA-B614-E9B94910E393}</a:tableStyleId>
              </a:tblPr>
              <a:tblGrid>
                <a:gridCol w="757893">
                  <a:extLst>
                    <a:ext uri="{9D8B030D-6E8A-4147-A177-3AD203B41FA5}">
                      <a16:colId xmlns:a16="http://schemas.microsoft.com/office/drawing/2014/main" val="789008224"/>
                    </a:ext>
                  </a:extLst>
                </a:gridCol>
                <a:gridCol w="1949805">
                  <a:extLst>
                    <a:ext uri="{9D8B030D-6E8A-4147-A177-3AD203B41FA5}">
                      <a16:colId xmlns:a16="http://schemas.microsoft.com/office/drawing/2014/main" val="560172458"/>
                    </a:ext>
                  </a:extLst>
                </a:gridCol>
                <a:gridCol w="866399">
                  <a:extLst>
                    <a:ext uri="{9D8B030D-6E8A-4147-A177-3AD203B41FA5}">
                      <a16:colId xmlns:a16="http://schemas.microsoft.com/office/drawing/2014/main" val="549467153"/>
                    </a:ext>
                  </a:extLst>
                </a:gridCol>
                <a:gridCol w="1221505">
                  <a:extLst>
                    <a:ext uri="{9D8B030D-6E8A-4147-A177-3AD203B41FA5}">
                      <a16:colId xmlns:a16="http://schemas.microsoft.com/office/drawing/2014/main" val="1168301988"/>
                    </a:ext>
                  </a:extLst>
                </a:gridCol>
                <a:gridCol w="1207531">
                  <a:extLst>
                    <a:ext uri="{9D8B030D-6E8A-4147-A177-3AD203B41FA5}">
                      <a16:colId xmlns:a16="http://schemas.microsoft.com/office/drawing/2014/main" val="743289727"/>
                    </a:ext>
                  </a:extLst>
                </a:gridCol>
                <a:gridCol w="1302884">
                  <a:extLst>
                    <a:ext uri="{9D8B030D-6E8A-4147-A177-3AD203B41FA5}">
                      <a16:colId xmlns:a16="http://schemas.microsoft.com/office/drawing/2014/main" val="1210848216"/>
                    </a:ext>
                  </a:extLst>
                </a:gridCol>
                <a:gridCol w="974902">
                  <a:extLst>
                    <a:ext uri="{9D8B030D-6E8A-4147-A177-3AD203B41FA5}">
                      <a16:colId xmlns:a16="http://schemas.microsoft.com/office/drawing/2014/main" val="1583297673"/>
                    </a:ext>
                  </a:extLst>
                </a:gridCol>
              </a:tblGrid>
              <a:tr h="529800">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Issue No.</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Issue Description</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Issue Type</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Root Cause</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Workaround</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Status</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400"/>
                        </a:spcBef>
                        <a:spcAft>
                          <a:spcPts val="200"/>
                        </a:spcAft>
                      </a:pPr>
                      <a:r>
                        <a:rPr lang="en-SG" sz="1100">
                          <a:effectLst/>
                          <a:latin typeface="Verdana" panose="020B0604030504040204" pitchFamily="34" charset="0"/>
                          <a:ea typeface="Verdana" panose="020B0604030504040204" pitchFamily="34" charset="0"/>
                        </a:rPr>
                        <a:t>Date Resolved</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extLst>
                  <a:ext uri="{0D108BD9-81ED-4DB2-BD59-A6C34878D82A}">
                    <a16:rowId xmlns:a16="http://schemas.microsoft.com/office/drawing/2014/main" val="80798860"/>
                  </a:ext>
                </a:extLst>
              </a:tr>
              <a:tr h="1254979">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1</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Thank you, page is not showing,</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Technical Issues</a:t>
                      </a:r>
                      <a:endParaRPr lang="en-US" sz="1100">
                        <a:effectLst/>
                        <a:latin typeface="Verdana" panose="020B0604030504040204" pitchFamily="34" charset="0"/>
                        <a:ea typeface="Verdana" panose="020B0604030504040204" pitchFamily="34" charset="0"/>
                      </a:endParaRPr>
                    </a:p>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 </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In getmapping method or uppercase lowercase mis correction</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Correcting the letters from code in MainController.java</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Resolved</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19 October 2022</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extLst>
                  <a:ext uri="{0D108BD9-81ED-4DB2-BD59-A6C34878D82A}">
                    <a16:rowId xmlns:a16="http://schemas.microsoft.com/office/drawing/2014/main" val="1657481802"/>
                  </a:ext>
                </a:extLst>
              </a:tr>
              <a:tr h="1436274">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2</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When the user clicks on forgot password link on login page, the user will be redirected to the index page instead of forgot password page</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Technical Issues</a:t>
                      </a:r>
                      <a:endParaRPr lang="en-US" sz="1100">
                        <a:effectLst/>
                        <a:latin typeface="Verdana" panose="020B0604030504040204" pitchFamily="34" charset="0"/>
                        <a:ea typeface="Verdana" panose="020B0604030504040204" pitchFamily="34" charset="0"/>
                      </a:endParaRPr>
                    </a:p>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 </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Wrong mapping in MainController.java class</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dirty="0">
                          <a:effectLst/>
                          <a:latin typeface="Verdana" panose="020B0604030504040204" pitchFamily="34" charset="0"/>
                          <a:ea typeface="Verdana" panose="020B0604030504040204" pitchFamily="34" charset="0"/>
                        </a:rPr>
                        <a:t>Correcting the code in MainController.java</a:t>
                      </a:r>
                      <a:endParaRPr lang="en-US" sz="1100" b="1" dirty="0">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Resolved</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19 October 2022</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extLst>
                  <a:ext uri="{0D108BD9-81ED-4DB2-BD59-A6C34878D82A}">
                    <a16:rowId xmlns:a16="http://schemas.microsoft.com/office/drawing/2014/main" val="3647910915"/>
                  </a:ext>
                </a:extLst>
              </a:tr>
              <a:tr h="1073683">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3</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User registration data is not stored in database</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Technical Issues</a:t>
                      </a:r>
                      <a:endParaRPr lang="en-US" sz="1100">
                        <a:effectLst/>
                        <a:latin typeface="Verdana" panose="020B0604030504040204" pitchFamily="34" charset="0"/>
                        <a:ea typeface="Verdana" panose="020B0604030504040204" pitchFamily="34" charset="0"/>
                      </a:endParaRPr>
                    </a:p>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 </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Dao class is not mentioned in controller class correctly</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Correcting the code in controller and Dao class</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Resolved</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22 October 2022</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extLst>
                  <a:ext uri="{0D108BD9-81ED-4DB2-BD59-A6C34878D82A}">
                    <a16:rowId xmlns:a16="http://schemas.microsoft.com/office/drawing/2014/main" val="1250359726"/>
                  </a:ext>
                </a:extLst>
              </a:tr>
              <a:tr h="529800">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4</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Attached files not showing in bulk mails</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Technical Issues</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l">
                        <a:lnSpc>
                          <a:spcPts val="1300"/>
                        </a:lnSpc>
                        <a:spcBef>
                          <a:spcPts val="0"/>
                        </a:spcBef>
                        <a:spcAft>
                          <a:spcPts val="0"/>
                        </a:spcAft>
                      </a:pPr>
                      <a:r>
                        <a:rPr lang="en-SG" sz="1100">
                          <a:effectLst/>
                          <a:latin typeface="Verdana" panose="020B0604030504040204" pitchFamily="34" charset="0"/>
                          <a:ea typeface="Verdana" panose="020B0604030504040204" pitchFamily="34" charset="0"/>
                        </a:rPr>
                        <a:t> </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 </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a:effectLst/>
                          <a:latin typeface="Verdana" panose="020B0604030504040204" pitchFamily="34" charset="0"/>
                          <a:ea typeface="Verdana" panose="020B0604030504040204" pitchFamily="34" charset="0"/>
                        </a:rPr>
                        <a:t>Incomplete</a:t>
                      </a:r>
                      <a:endParaRPr lang="en-US" sz="1100" b="1">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tc>
                  <a:txBody>
                    <a:bodyPr/>
                    <a:lstStyle/>
                    <a:p>
                      <a:pPr marL="0" marR="0" algn="just">
                        <a:lnSpc>
                          <a:spcPts val="1300"/>
                        </a:lnSpc>
                        <a:spcBef>
                          <a:spcPts val="0"/>
                        </a:spcBef>
                        <a:spcAft>
                          <a:spcPts val="0"/>
                        </a:spcAft>
                      </a:pPr>
                      <a:r>
                        <a:rPr lang="en-SG" sz="1100" dirty="0">
                          <a:effectLst/>
                          <a:latin typeface="Verdana" panose="020B0604030504040204" pitchFamily="34" charset="0"/>
                          <a:ea typeface="Verdana" panose="020B0604030504040204" pitchFamily="34" charset="0"/>
                        </a:rPr>
                        <a:t> </a:t>
                      </a:r>
                      <a:endParaRPr lang="en-US" sz="1100" b="1" dirty="0">
                        <a:effectLst/>
                        <a:latin typeface="Verdana" panose="020B0604030504040204" pitchFamily="34" charset="0"/>
                        <a:ea typeface="Verdana" panose="020B0604030504040204" pitchFamily="34" charset="0"/>
                        <a:cs typeface="Arial" panose="020B0604020202020204" pitchFamily="34" charset="0"/>
                      </a:endParaRPr>
                    </a:p>
                  </a:txBody>
                  <a:tcPr marL="67921" marR="67921" marT="0" marB="0"/>
                </a:tc>
                <a:extLst>
                  <a:ext uri="{0D108BD9-81ED-4DB2-BD59-A6C34878D82A}">
                    <a16:rowId xmlns:a16="http://schemas.microsoft.com/office/drawing/2014/main" val="62429005"/>
                  </a:ext>
                </a:extLst>
              </a:tr>
            </a:tbl>
          </a:graphicData>
        </a:graphic>
      </p:graphicFrame>
    </p:spTree>
    <p:extLst>
      <p:ext uri="{BB962C8B-B14F-4D97-AF65-F5344CB8AC3E}">
        <p14:creationId xmlns:p14="http://schemas.microsoft.com/office/powerpoint/2010/main" val="310212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0C3E1-98CB-4B37-BA81-CEC6CC4E0CE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Systems you will Implement</a:t>
            </a:r>
          </a:p>
        </p:txBody>
      </p:sp>
      <p:sp>
        <p:nvSpPr>
          <p:cNvPr id="4" name="Rectangle 3">
            <a:extLst>
              <a:ext uri="{FF2B5EF4-FFF2-40B4-BE49-F238E27FC236}">
                <a16:creationId xmlns:a16="http://schemas.microsoft.com/office/drawing/2014/main" id="{EEEAA9FF-65CA-4D45-AAA3-C9AAD33A33B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11" name="TextBox 10">
            <a:extLst>
              <a:ext uri="{FF2B5EF4-FFF2-40B4-BE49-F238E27FC236}">
                <a16:creationId xmlns:a16="http://schemas.microsoft.com/office/drawing/2014/main" id="{DE9AB49D-0D7B-4169-BB81-587FED994E17}"/>
              </a:ext>
            </a:extLst>
          </p:cNvPr>
          <p:cNvSpPr txBox="1"/>
          <p:nvPr/>
        </p:nvSpPr>
        <p:spPr>
          <a:xfrm>
            <a:off x="467544" y="1340768"/>
            <a:ext cx="6530197" cy="5647700"/>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en-SG" sz="1400" b="1" dirty="0">
                <a:solidFill>
                  <a:schemeClr val="tx1"/>
                </a:solidFill>
              </a:rPr>
              <a:t>Apply Job</a:t>
            </a:r>
          </a:p>
          <a:p>
            <a:pPr marL="742950" lvl="1" indent="-285750">
              <a:spcBef>
                <a:spcPts val="600"/>
              </a:spcBef>
              <a:spcAft>
                <a:spcPts val="600"/>
              </a:spcAft>
              <a:buFont typeface="Wingdings" panose="05000000000000000000" pitchFamily="2" charset="2"/>
              <a:buChar char="q"/>
              <a:defRPr/>
            </a:pPr>
            <a:r>
              <a:rPr lang="en-SG" sz="1400" b="1" dirty="0">
                <a:solidFill>
                  <a:schemeClr val="tx1"/>
                </a:solidFill>
              </a:rPr>
              <a:t>Users (Software Programmer)</a:t>
            </a:r>
          </a:p>
          <a:p>
            <a:pPr lvl="1">
              <a:spcBef>
                <a:spcPts val="600"/>
              </a:spcBef>
              <a:spcAft>
                <a:spcPts val="600"/>
              </a:spcAft>
              <a:defRPr/>
            </a:pPr>
            <a:r>
              <a:rPr lang="en-SG" sz="1400" b="1" dirty="0">
                <a:solidFill>
                  <a:schemeClr val="tx1"/>
                </a:solidFill>
              </a:rPr>
              <a:t> </a:t>
            </a:r>
            <a:r>
              <a:rPr lang="en-SG" sz="1400" dirty="0">
                <a:solidFill>
                  <a:schemeClr val="tx1"/>
                </a:solidFill>
              </a:rPr>
              <a:t>- List Job Page</a:t>
            </a:r>
          </a:p>
          <a:p>
            <a:pPr lvl="1">
              <a:spcBef>
                <a:spcPts val="600"/>
              </a:spcBef>
              <a:spcAft>
                <a:spcPts val="600"/>
              </a:spcAft>
              <a:defRPr/>
            </a:pPr>
            <a:r>
              <a:rPr lang="en-SG" sz="1400" b="1" dirty="0">
                <a:solidFill>
                  <a:schemeClr val="tx1"/>
                </a:solidFill>
              </a:rPr>
              <a:t> </a:t>
            </a:r>
            <a:r>
              <a:rPr lang="en-SG" sz="1400" dirty="0">
                <a:solidFill>
                  <a:schemeClr val="tx1"/>
                </a:solidFill>
              </a:rPr>
              <a:t>-</a:t>
            </a:r>
            <a:r>
              <a:rPr lang="en-SG" sz="1400" b="1" dirty="0">
                <a:solidFill>
                  <a:schemeClr val="tx1"/>
                </a:solidFill>
              </a:rPr>
              <a:t> </a:t>
            </a:r>
            <a:r>
              <a:rPr lang="en-SG" sz="1400" dirty="0">
                <a:solidFill>
                  <a:schemeClr val="tx1"/>
                </a:solidFill>
              </a:rPr>
              <a:t>Apply Job Functionality</a:t>
            </a:r>
          </a:p>
          <a:p>
            <a:pPr lvl="1">
              <a:spcBef>
                <a:spcPts val="600"/>
              </a:spcBef>
              <a:spcAft>
                <a:spcPts val="600"/>
              </a:spcAft>
              <a:defRPr/>
            </a:pPr>
            <a:r>
              <a:rPr lang="en-SG" sz="1400" dirty="0">
                <a:solidFill>
                  <a:schemeClr val="tx1"/>
                </a:solidFill>
              </a:rPr>
              <a:t> - Apply Job History</a:t>
            </a:r>
          </a:p>
          <a:p>
            <a:pPr lvl="1">
              <a:spcBef>
                <a:spcPts val="600"/>
              </a:spcBef>
              <a:spcAft>
                <a:spcPts val="600"/>
              </a:spcAft>
              <a:defRPr/>
            </a:pPr>
            <a:r>
              <a:rPr lang="en-SG" sz="1400" dirty="0">
                <a:solidFill>
                  <a:schemeClr val="tx1"/>
                </a:solidFill>
              </a:rPr>
              <a:t> - Search Job Functionality</a:t>
            </a:r>
          </a:p>
          <a:p>
            <a:pPr lvl="1">
              <a:spcBef>
                <a:spcPts val="600"/>
              </a:spcBef>
              <a:spcAft>
                <a:spcPts val="600"/>
              </a:spcAft>
              <a:defRPr/>
            </a:pPr>
            <a:r>
              <a:rPr lang="en-SG" sz="1400" dirty="0">
                <a:solidFill>
                  <a:schemeClr val="tx1"/>
                </a:solidFill>
              </a:rPr>
              <a:t> - User Job Page</a:t>
            </a:r>
          </a:p>
          <a:p>
            <a:pPr marL="742950" lvl="1" indent="-285750">
              <a:spcBef>
                <a:spcPts val="600"/>
              </a:spcBef>
              <a:spcAft>
                <a:spcPts val="600"/>
              </a:spcAft>
              <a:buFont typeface="Wingdings" panose="05000000000000000000" pitchFamily="2" charset="2"/>
              <a:buChar char="q"/>
              <a:defRPr/>
            </a:pPr>
            <a:r>
              <a:rPr lang="en-SG" sz="1400" b="1" dirty="0">
                <a:solidFill>
                  <a:schemeClr val="tx1"/>
                </a:solidFill>
              </a:rPr>
              <a:t>Admin</a:t>
            </a:r>
          </a:p>
          <a:p>
            <a:pPr lvl="1">
              <a:spcBef>
                <a:spcPts val="600"/>
              </a:spcBef>
              <a:spcAft>
                <a:spcPts val="600"/>
              </a:spcAft>
              <a:defRPr/>
            </a:pPr>
            <a:r>
              <a:rPr lang="en-SG" sz="1400" b="1" dirty="0">
                <a:solidFill>
                  <a:schemeClr val="tx1"/>
                </a:solidFill>
              </a:rPr>
              <a:t> </a:t>
            </a:r>
            <a:r>
              <a:rPr lang="en-SG" sz="1400" dirty="0">
                <a:solidFill>
                  <a:schemeClr val="tx1"/>
                </a:solidFill>
              </a:rPr>
              <a:t>- Manage Jobs</a:t>
            </a:r>
          </a:p>
          <a:p>
            <a:pPr lvl="1">
              <a:spcBef>
                <a:spcPts val="600"/>
              </a:spcBef>
              <a:spcAft>
                <a:spcPts val="600"/>
              </a:spcAft>
              <a:defRPr/>
            </a:pPr>
            <a:r>
              <a:rPr lang="en-SG" sz="1400" b="1" dirty="0">
                <a:solidFill>
                  <a:schemeClr val="tx1"/>
                </a:solidFill>
              </a:rPr>
              <a:t> </a:t>
            </a:r>
            <a:r>
              <a:rPr lang="en-SG" sz="1400" dirty="0">
                <a:solidFill>
                  <a:schemeClr val="tx1"/>
                </a:solidFill>
              </a:rPr>
              <a:t>- Manage Job Applicants</a:t>
            </a:r>
            <a:endParaRPr lang="en-SG" sz="1400" b="1"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742950" lvl="1" indent="-285750">
              <a:buFont typeface="Wingdings" panose="05000000000000000000" pitchFamily="2" charset="2"/>
              <a:buChar char="§"/>
              <a:defRPr/>
            </a:pPr>
            <a:endParaRPr lang="en-SG" sz="1400" dirty="0">
              <a:solidFill>
                <a:schemeClr val="tx1"/>
              </a:solidFill>
            </a:endParaRPr>
          </a:p>
          <a:p>
            <a:pPr marL="742950" lvl="1" indent="-285750">
              <a:buFont typeface="Wingdings" panose="05000000000000000000" pitchFamily="2" charset="2"/>
              <a:buChar char="§"/>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p:txBody>
      </p:sp>
    </p:spTree>
    <p:extLst>
      <p:ext uri="{BB962C8B-B14F-4D97-AF65-F5344CB8AC3E}">
        <p14:creationId xmlns:p14="http://schemas.microsoft.com/office/powerpoint/2010/main" val="1811677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D1662-D76C-44AB-A779-D7E157BFAEE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6" name="Table 5">
            <a:extLst>
              <a:ext uri="{FF2B5EF4-FFF2-40B4-BE49-F238E27FC236}">
                <a16:creationId xmlns:a16="http://schemas.microsoft.com/office/drawing/2014/main" id="{BD445576-BFD4-4965-80E5-83F000DB17EE}"/>
              </a:ext>
            </a:extLst>
          </p:cNvPr>
          <p:cNvGraphicFramePr>
            <a:graphicFrameLocks noGrp="1"/>
          </p:cNvGraphicFramePr>
          <p:nvPr>
            <p:extLst>
              <p:ext uri="{D42A27DB-BD31-4B8C-83A1-F6EECF244321}">
                <p14:modId xmlns:p14="http://schemas.microsoft.com/office/powerpoint/2010/main" val="2621141588"/>
              </p:ext>
            </p:extLst>
          </p:nvPr>
        </p:nvGraphicFramePr>
        <p:xfrm>
          <a:off x="278654" y="2081581"/>
          <a:ext cx="8515254" cy="3563135"/>
        </p:xfrm>
        <a:graphic>
          <a:graphicData uri="http://schemas.openxmlformats.org/drawingml/2006/table">
            <a:tbl>
              <a:tblPr firstRow="1" bandRow="1">
                <a:tableStyleId>{00A15C55-8517-42AA-B614-E9B94910E393}</a:tableStyleId>
              </a:tblPr>
              <a:tblGrid>
                <a:gridCol w="1046957">
                  <a:extLst>
                    <a:ext uri="{9D8B030D-6E8A-4147-A177-3AD203B41FA5}">
                      <a16:colId xmlns:a16="http://schemas.microsoft.com/office/drawing/2014/main" val="1011981072"/>
                    </a:ext>
                  </a:extLst>
                </a:gridCol>
                <a:gridCol w="5877978">
                  <a:extLst>
                    <a:ext uri="{9D8B030D-6E8A-4147-A177-3AD203B41FA5}">
                      <a16:colId xmlns:a16="http://schemas.microsoft.com/office/drawing/2014/main" val="1809268050"/>
                    </a:ext>
                  </a:extLst>
                </a:gridCol>
                <a:gridCol w="1590319">
                  <a:extLst>
                    <a:ext uri="{9D8B030D-6E8A-4147-A177-3AD203B41FA5}">
                      <a16:colId xmlns:a16="http://schemas.microsoft.com/office/drawing/2014/main" val="1671426689"/>
                    </a:ext>
                  </a:extLst>
                </a:gridCol>
              </a:tblGrid>
              <a:tr h="822707">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2734955235"/>
                  </a:ext>
                </a:extLst>
              </a:tr>
              <a:tr h="535492">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u="none" strike="noStrike" dirty="0">
                          <a:solidFill>
                            <a:srgbClr val="000000"/>
                          </a:solidFill>
                          <a:effectLst/>
                        </a:rPr>
                        <a:t>Identify problems and develop issue tracking documents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549556834"/>
                  </a:ext>
                </a:extLst>
              </a:tr>
              <a:tr h="535491">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u="none" strike="noStrike" kern="1200" baseline="0" dirty="0">
                          <a:solidFill>
                            <a:schemeClr val="dk1"/>
                          </a:solidFill>
                        </a:rPr>
                        <a:t>Problem investigation and diagnosis</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3679791653"/>
                  </a:ext>
                </a:extLst>
              </a:tr>
              <a:tr h="535492">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u="none" strike="noStrike" kern="1200" baseline="0" dirty="0">
                          <a:solidFill>
                            <a:schemeClr val="dk1"/>
                          </a:solidFill>
                        </a:rPr>
                        <a:t>Problem prioritization</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3112580076"/>
                  </a:ext>
                </a:extLst>
              </a:tr>
              <a:tr h="535485">
                <a:tc>
                  <a:txBody>
                    <a:bodyPr/>
                    <a:lstStyle/>
                    <a:p>
                      <a:pPr algn="ctr" fontAlgn="ctr"/>
                      <a:r>
                        <a:rPr lang="en-SG" sz="1800" u="none" strike="noStrike" dirty="0">
                          <a:effectLst/>
                        </a:rPr>
                        <a:t> 4</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u="none" strike="noStrike" kern="1200" baseline="0" dirty="0">
                          <a:solidFill>
                            <a:schemeClr val="dk1"/>
                          </a:solidFill>
                        </a:rPr>
                        <a:t>Problem resolution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715734831"/>
                  </a:ext>
                </a:extLst>
              </a:tr>
              <a:tr h="598468">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Creating a known error </a:t>
                      </a:r>
                      <a:r>
                        <a:rPr lang="en-US" altLang="zh-CN" sz="1800" b="0" u="none" strike="noStrike" kern="1200" baseline="0" dirty="0">
                          <a:solidFill>
                            <a:schemeClr val="dk1"/>
                          </a:solidFill>
                        </a:rPr>
                        <a:t>database</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99545243"/>
                  </a:ext>
                </a:extLst>
              </a:tr>
            </a:tbl>
          </a:graphicData>
        </a:graphic>
      </p:graphicFrame>
      <p:sp>
        <p:nvSpPr>
          <p:cNvPr id="7" name="TextBox 2">
            <a:extLst>
              <a:ext uri="{FF2B5EF4-FFF2-40B4-BE49-F238E27FC236}">
                <a16:creationId xmlns:a16="http://schemas.microsoft.com/office/drawing/2014/main" id="{DFF94FD1-F2CC-482C-958B-ADFF3F707E9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Project Milestones &amp; Tasks</a:t>
            </a:r>
          </a:p>
        </p:txBody>
      </p:sp>
    </p:spTree>
    <p:extLst>
      <p:ext uri="{BB962C8B-B14F-4D97-AF65-F5344CB8AC3E}">
        <p14:creationId xmlns:p14="http://schemas.microsoft.com/office/powerpoint/2010/main" val="315988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391A34-F927-4FAA-9D5C-634AE548D38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2">
            <a:extLst>
              <a:ext uri="{FF2B5EF4-FFF2-40B4-BE49-F238E27FC236}">
                <a16:creationId xmlns:a16="http://schemas.microsoft.com/office/drawing/2014/main" id="{C059AD89-119D-48BD-9308-2158B71DAFF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Milestone Feedback &amp; Action taken</a:t>
            </a:r>
          </a:p>
        </p:txBody>
      </p:sp>
      <p:graphicFrame>
        <p:nvGraphicFramePr>
          <p:cNvPr id="6" name="Table 5">
            <a:extLst>
              <a:ext uri="{FF2B5EF4-FFF2-40B4-BE49-F238E27FC236}">
                <a16:creationId xmlns:a16="http://schemas.microsoft.com/office/drawing/2014/main" id="{C12EC1DA-C803-45F3-875D-D06E2DDD8D9D}"/>
              </a:ext>
            </a:extLst>
          </p:cNvPr>
          <p:cNvGraphicFramePr>
            <a:graphicFrameLocks noGrp="1"/>
          </p:cNvGraphicFramePr>
          <p:nvPr>
            <p:extLst>
              <p:ext uri="{D42A27DB-BD31-4B8C-83A1-F6EECF244321}">
                <p14:modId xmlns:p14="http://schemas.microsoft.com/office/powerpoint/2010/main" val="3307771705"/>
              </p:ext>
            </p:extLst>
          </p:nvPr>
        </p:nvGraphicFramePr>
        <p:xfrm>
          <a:off x="185623" y="1412776"/>
          <a:ext cx="8785225" cy="1779146"/>
        </p:xfrm>
        <a:graphic>
          <a:graphicData uri="http://schemas.openxmlformats.org/drawingml/2006/table">
            <a:tbl>
              <a:tblPr firstRow="1" bandRow="1">
                <a:tableStyleId>{00A15C55-8517-42AA-B614-E9B94910E393}</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u="none" strike="noStrike" dirty="0">
                          <a:solidFill>
                            <a:schemeClr val="bg1"/>
                          </a:solidFill>
                          <a:effectLst/>
                        </a:rPr>
                        <a:t>(Yes / No)</a:t>
                      </a:r>
                      <a:endParaRPr lang="en-SG" sz="1800" b="1" i="0" u="none" strike="noStrike" dirty="0">
                        <a:solidFill>
                          <a:schemeClr val="bg1"/>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348043">
                <a:tc>
                  <a:txBody>
                    <a:bodyPr/>
                    <a:lstStyle/>
                    <a:p>
                      <a:pPr algn="ctr" fontAlgn="ctr"/>
                      <a:r>
                        <a:rPr lang="en-SG" sz="1800" u="none" strike="noStrike" dirty="0">
                          <a:effectLst/>
                        </a:rPr>
                        <a:t>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Creating fishbone technique with diagram.net</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u="none" strike="noStrike" dirty="0">
                          <a:solidFill>
                            <a:srgbClr val="000000"/>
                          </a:solidFill>
                          <a:effectLst/>
                        </a:rPr>
                        <a:t>Yes</a:t>
                      </a: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a:txBody>
                    <a:bodyPr/>
                    <a:lstStyle/>
                    <a:p>
                      <a:pPr algn="ctr" fontAlgn="ctr"/>
                      <a:r>
                        <a:rPr lang="en-SG" sz="1800" b="0" i="0" u="none" strike="noStrike" dirty="0">
                          <a:solidFill>
                            <a:srgbClr val="000000"/>
                          </a:solidFill>
                          <a:effectLst/>
                          <a:latin typeface="Calibri" panose="020F0502020204030204" pitchFamily="34" charset="0"/>
                        </a:rPr>
                        <a:t>2</a:t>
                      </a:r>
                    </a:p>
                  </a:txBody>
                  <a:tcPr marL="6350" marR="6350" marT="6350" marB="0" anchor="ctr"/>
                </a:tc>
                <a:tc>
                  <a:txBody>
                    <a:bodyPr/>
                    <a:lstStyle/>
                    <a:p>
                      <a:pPr marL="72000" algn="l" fontAlgn="ctr"/>
                      <a:r>
                        <a:rPr lang="en-SG" sz="1800" b="0" i="0" u="none" strike="noStrike" dirty="0">
                          <a:solidFill>
                            <a:srgbClr val="000000"/>
                          </a:solidFill>
                          <a:effectLst/>
                          <a:latin typeface="Calibri" panose="020F0502020204030204" pitchFamily="34" charset="0"/>
                        </a:rPr>
                        <a:t>Change Testing table format</a:t>
                      </a: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716186276"/>
                  </a:ext>
                </a:extLst>
              </a:tr>
            </a:tbl>
          </a:graphicData>
        </a:graphic>
      </p:graphicFrame>
    </p:spTree>
    <p:extLst>
      <p:ext uri="{BB962C8B-B14F-4D97-AF65-F5344CB8AC3E}">
        <p14:creationId xmlns:p14="http://schemas.microsoft.com/office/powerpoint/2010/main" val="144587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A151EF-C042-437C-B8C8-967A77DAA60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SG" dirty="0">
                <a:solidFill>
                  <a:schemeClr val="tx1"/>
                </a:solidFill>
              </a:rPr>
              <a:t>List evidence of the project Results</a:t>
            </a:r>
          </a:p>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2">
            <a:extLst>
              <a:ext uri="{FF2B5EF4-FFF2-40B4-BE49-F238E27FC236}">
                <a16:creationId xmlns:a16="http://schemas.microsoft.com/office/drawing/2014/main" id="{34E25C29-BA46-4975-84F6-12F67D1BCF1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Project Results</a:t>
            </a:r>
          </a:p>
        </p:txBody>
      </p:sp>
      <p:pic>
        <p:nvPicPr>
          <p:cNvPr id="7" name="Picture 6">
            <a:extLst>
              <a:ext uri="{FF2B5EF4-FFF2-40B4-BE49-F238E27FC236}">
                <a16:creationId xmlns:a16="http://schemas.microsoft.com/office/drawing/2014/main" id="{E7A62055-2801-4A3F-AE7B-C8B8EB524072}"/>
              </a:ext>
            </a:extLst>
          </p:cNvPr>
          <p:cNvPicPr>
            <a:picLocks noChangeAspect="1"/>
          </p:cNvPicPr>
          <p:nvPr/>
        </p:nvPicPr>
        <p:blipFill rotWithShape="1">
          <a:blip r:embed="rId2"/>
          <a:srcRect l="12201" t="30400" r="50000" b="57000"/>
          <a:stretch/>
        </p:blipFill>
        <p:spPr>
          <a:xfrm>
            <a:off x="539552" y="1916832"/>
            <a:ext cx="6912768" cy="1296144"/>
          </a:xfrm>
          <a:prstGeom prst="rect">
            <a:avLst/>
          </a:prstGeom>
        </p:spPr>
      </p:pic>
    </p:spTree>
    <p:extLst>
      <p:ext uri="{BB962C8B-B14F-4D97-AF65-F5344CB8AC3E}">
        <p14:creationId xmlns:p14="http://schemas.microsoft.com/office/powerpoint/2010/main" val="102330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FA24FB-A90B-4411-A802-D4D4C30AC74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6" name="TextBox 5">
            <a:extLst>
              <a:ext uri="{FF2B5EF4-FFF2-40B4-BE49-F238E27FC236}">
                <a16:creationId xmlns:a16="http://schemas.microsoft.com/office/drawing/2014/main" id="{2CB66114-919B-4963-8FA9-4A3EE95EBB5B}"/>
              </a:ext>
            </a:extLst>
          </p:cNvPr>
          <p:cNvSpPr txBox="1"/>
          <p:nvPr/>
        </p:nvSpPr>
        <p:spPr>
          <a:xfrm>
            <a:off x="179386" y="1340768"/>
            <a:ext cx="6912893" cy="2139047"/>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Making sure to document the problem management</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7" name="TextBox 2">
            <a:extLst>
              <a:ext uri="{FF2B5EF4-FFF2-40B4-BE49-F238E27FC236}">
                <a16:creationId xmlns:a16="http://schemas.microsoft.com/office/drawing/2014/main" id="{F4F69FC0-9042-44F8-B3DC-D08F4E3653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12. Proposed Improvements</a:t>
            </a:r>
          </a:p>
        </p:txBody>
      </p:sp>
    </p:spTree>
    <p:extLst>
      <p:ext uri="{BB962C8B-B14F-4D97-AF65-F5344CB8AC3E}">
        <p14:creationId xmlns:p14="http://schemas.microsoft.com/office/powerpoint/2010/main" val="9907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7" name="Rectangle 6">
            <a:extLst>
              <a:ext uri="{FF2B5EF4-FFF2-40B4-BE49-F238E27FC236}">
                <a16:creationId xmlns:a16="http://schemas.microsoft.com/office/drawing/2014/main" id="{FC7725D2-0615-43B0-A859-C7553CC6231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8" name="Title 1">
            <a:extLst>
              <a:ext uri="{FF2B5EF4-FFF2-40B4-BE49-F238E27FC236}">
                <a16:creationId xmlns:a16="http://schemas.microsoft.com/office/drawing/2014/main" id="{18F7BB1C-E5FE-4E13-B175-1A2570834F3F}"/>
              </a:ext>
            </a:extLst>
          </p:cNvPr>
          <p:cNvSpPr txBox="1">
            <a:spLocks/>
          </p:cNvSpPr>
          <p:nvPr/>
        </p:nvSpPr>
        <p:spPr bwMode="auto">
          <a:xfrm>
            <a:off x="36513" y="1160463"/>
            <a:ext cx="5453062" cy="3429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defTabSz="342900" rtl="0" eaLnBrk="0" fontAlgn="base" hangingPunct="0">
              <a:spcBef>
                <a:spcPct val="0"/>
              </a:spcBef>
              <a:spcAft>
                <a:spcPct val="0"/>
              </a:spcAft>
              <a:defRPr sz="1950" b="1" kern="1200">
                <a:solidFill>
                  <a:schemeClr val="bg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a:lstStyle>
          <a:p>
            <a:pPr algn="l">
              <a:defRPr/>
            </a:pPr>
            <a:r>
              <a:rPr lang="en-US" altLang="en-US">
                <a:ea typeface="ヒラギノ角ゴ Pro W3" charset="-128"/>
              </a:rPr>
              <a:t>Contents</a:t>
            </a:r>
            <a:endParaRPr lang="en-GB" altLang="en-US">
              <a:ea typeface="ヒラギノ角ゴ Pro W3" charset="-128"/>
            </a:endParaRPr>
          </a:p>
        </p:txBody>
      </p:sp>
      <p:sp>
        <p:nvSpPr>
          <p:cNvPr id="9" name="TextBox 3">
            <a:extLst>
              <a:ext uri="{FF2B5EF4-FFF2-40B4-BE49-F238E27FC236}">
                <a16:creationId xmlns:a16="http://schemas.microsoft.com/office/drawing/2014/main" id="{318655FA-0742-48AB-A638-62A19AEEF61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10" name="Table 9">
            <a:extLst>
              <a:ext uri="{FF2B5EF4-FFF2-40B4-BE49-F238E27FC236}">
                <a16:creationId xmlns:a16="http://schemas.microsoft.com/office/drawing/2014/main" id="{2EC67541-F43C-4284-9407-D819D0180BE1}"/>
              </a:ext>
            </a:extLst>
          </p:cNvPr>
          <p:cNvGraphicFramePr>
            <a:graphicFrameLocks noGrp="1"/>
          </p:cNvGraphicFramePr>
          <p:nvPr>
            <p:extLst>
              <p:ext uri="{D42A27DB-BD31-4B8C-83A1-F6EECF244321}">
                <p14:modId xmlns:p14="http://schemas.microsoft.com/office/powerpoint/2010/main" val="2353330160"/>
              </p:ext>
            </p:extLst>
          </p:nvPr>
        </p:nvGraphicFramePr>
        <p:xfrm>
          <a:off x="179387" y="1367155"/>
          <a:ext cx="8705850" cy="4358640"/>
        </p:xfrm>
        <a:graphic>
          <a:graphicData uri="http://schemas.openxmlformats.org/drawingml/2006/table">
            <a:tbl>
              <a:tblPr firstRow="1" bandRow="1">
                <a:tableStyleId>{00A15C55-8517-42AA-B614-E9B94910E393}</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u="none" strike="noStrike" dirty="0">
                          <a:solidFill>
                            <a:srgbClr val="000000"/>
                          </a:solidFill>
                          <a:effectLst/>
                        </a:rPr>
                        <a:t>Principles of Problem Management</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u="none" strike="noStrike" dirty="0">
                          <a:solidFill>
                            <a:srgbClr val="000000"/>
                          </a:solidFill>
                          <a:effectLst/>
                        </a:rPr>
                        <a:t>Problem Management Example</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u="none" strike="noStrike" dirty="0">
                          <a:solidFill>
                            <a:srgbClr val="000000"/>
                          </a:solidFill>
                          <a:effectLst/>
                        </a:rPr>
                        <a:t>Tools, Process &amp; Technologies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u="none" strike="noStrike" dirty="0">
                          <a:solidFill>
                            <a:srgbClr val="000000"/>
                          </a:solidFill>
                          <a:effectLst/>
                        </a:rPr>
                        <a:t>Investigation &amp; Diagnosis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u="none" strike="noStrike" dirty="0">
                          <a:solidFill>
                            <a:srgbClr val="000000"/>
                          </a:solidFill>
                          <a:effectLst/>
                        </a:rPr>
                        <a:t>Explain Prioritization</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u="none" strike="noStrike" dirty="0">
                          <a:solidFill>
                            <a:srgbClr val="000000"/>
                          </a:solidFill>
                          <a:effectLst/>
                        </a:rPr>
                        <a:t>Problem Management Solution</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u="none" strike="noStrike" dirty="0">
                          <a:solidFill>
                            <a:srgbClr val="000000"/>
                          </a:solidFill>
                          <a:effectLst/>
                        </a:rPr>
                        <a:t>Systems you will Implement</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u="none" strike="noStrike" dirty="0">
                          <a:solidFill>
                            <a:srgbClr val="000000"/>
                          </a:solidFill>
                          <a:effectLst/>
                        </a:rPr>
                        <a:t>Project Milestones &amp; Tasks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u="none" strike="noStrike" dirty="0">
                          <a:solidFill>
                            <a:srgbClr val="000000"/>
                          </a:solidFill>
                          <a:effectLst/>
                        </a:rPr>
                        <a:t>Milestone Feedback &amp; Action taken</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u="none" strike="noStrike" dirty="0">
                          <a:solidFill>
                            <a:srgbClr val="000000"/>
                          </a:solidFill>
                          <a:effectLst/>
                        </a:rPr>
                        <a:t>Modifications Made based On Feedback</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u="none" strike="noStrike" dirty="0">
                          <a:solidFill>
                            <a:srgbClr val="000000"/>
                          </a:solidFill>
                          <a:effectLst/>
                        </a:rPr>
                        <a:t>Project Results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dirty="0"/>
                        <a:t>12</a:t>
                      </a:r>
                    </a:p>
                  </a:txBody>
                  <a:tcPr marL="91436" marR="91436" marT="45709" marB="45709" anchor="ctr"/>
                </a:tc>
                <a:tc>
                  <a:txBody>
                    <a:bodyPr/>
                    <a:lstStyle/>
                    <a:p>
                      <a:pPr algn="l" fontAlgn="b"/>
                      <a:r>
                        <a:rPr lang="en-SG" sz="1800" b="0" u="none" strike="noStrike" dirty="0">
                          <a:solidFill>
                            <a:srgbClr val="000000"/>
                          </a:solidFill>
                          <a:effectLst/>
                        </a:rPr>
                        <a:t>Proposed Improvements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lnSpc>
                <a:spcPct val="150000"/>
              </a:lnSpc>
              <a:spcBef>
                <a:spcPts val="600"/>
              </a:spcBef>
              <a:spcAft>
                <a:spcPts val="600"/>
              </a:spcAft>
              <a:buFont typeface="Calibri" panose="020F0502020204030204" pitchFamily="34" charset="0"/>
              <a:buChar char="‒"/>
              <a:defRPr/>
            </a:pPr>
            <a:r>
              <a:rPr lang="en-SG" b="1" dirty="0">
                <a:solidFill>
                  <a:schemeClr val="tx1"/>
                </a:solidFill>
              </a:rPr>
              <a:t>Problem Identification</a:t>
            </a:r>
            <a:br>
              <a:rPr lang="en-SG" b="1" dirty="0">
                <a:solidFill>
                  <a:schemeClr val="tx1"/>
                </a:solidFill>
              </a:rPr>
            </a:br>
            <a:r>
              <a:rPr lang="en-SG"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A problem may be detected within an incident file or an analysis of an existing incident. When the motive for a prevalence or collection of incidents is uncertain, it's far most probable. In an effort to prevent future service interruptions, proactive problem detection could be very critical.</a:t>
            </a:r>
            <a:endParaRPr lang="en-SG" sz="1400" b="1" dirty="0">
              <a:solidFill>
                <a:schemeClr val="tx1"/>
              </a:solidFill>
            </a:endParaRPr>
          </a:p>
          <a:p>
            <a:pPr marL="742950" lvl="1" indent="-285750">
              <a:lnSpc>
                <a:spcPct val="150000"/>
              </a:lnSpc>
              <a:spcBef>
                <a:spcPts val="600"/>
              </a:spcBef>
              <a:spcAft>
                <a:spcPts val="600"/>
              </a:spcAft>
              <a:buFont typeface="Calibri" panose="020F0502020204030204" pitchFamily="34" charset="0"/>
              <a:buChar char="‒"/>
              <a:defRPr/>
            </a:pPr>
            <a:r>
              <a:rPr lang="en-SG" b="1" dirty="0">
                <a:solidFill>
                  <a:schemeClr val="tx1"/>
                </a:solidFill>
              </a:rPr>
              <a:t>Problem Logging</a:t>
            </a:r>
            <a:br>
              <a:rPr lang="en-SG" b="1" dirty="0">
                <a:solidFill>
                  <a:schemeClr val="tx1"/>
                </a:solidFill>
              </a:rPr>
            </a:br>
            <a:r>
              <a:rPr lang="en-SG"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It is important to document troubles for later reference. Details about the problem, inclusive of its kind, description, associated occasions, category, consumer records, repute, resolution, and closure, need to be recorded. To tag recognized problems and manage them in a database, these facts are crucial. </a:t>
            </a:r>
            <a:endParaRPr lang="en-SG" sz="1400" b="1" dirty="0">
              <a:solidFill>
                <a:schemeClr val="tx1"/>
              </a:solidFill>
            </a:endParaRPr>
          </a:p>
          <a:p>
            <a:pPr marL="742950" lvl="1" indent="-285750">
              <a:lnSpc>
                <a:spcPct val="150000"/>
              </a:lnSpc>
              <a:spcBef>
                <a:spcPts val="600"/>
              </a:spcBef>
              <a:spcAft>
                <a:spcPts val="600"/>
              </a:spcAft>
              <a:buFont typeface="Calibri" panose="020F0502020204030204" pitchFamily="34" charset="0"/>
              <a:buChar char="‒"/>
              <a:defRPr/>
            </a:pPr>
            <a:r>
              <a:rPr lang="en-SG" b="1" dirty="0">
                <a:solidFill>
                  <a:schemeClr val="tx1"/>
                </a:solidFill>
              </a:rPr>
              <a:t>Problem Investigation</a:t>
            </a:r>
            <a:br>
              <a:rPr lang="en-SG" b="1" dirty="0">
                <a:solidFill>
                  <a:schemeClr val="tx1"/>
                </a:solidFill>
              </a:rPr>
            </a:br>
            <a:r>
              <a:rPr lang="en-SG"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An investigation into the foundation cause of a problem additionally relies upon the severity and urgency of the problem. Commonplace investigation strategies encompass reviewing the regarded Error Database (KEDB) on the way to discover similar problems. Then, the great direction of motion is decided to solve the problem.</a:t>
            </a:r>
            <a:endParaRPr lang="en-US" sz="14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lvl="1">
              <a:spcBef>
                <a:spcPts val="600"/>
              </a:spcBef>
              <a:spcAft>
                <a:spcPts val="600"/>
              </a:spcAft>
              <a:defRPr/>
            </a:pPr>
            <a:endParaRPr lang="en-SG" sz="14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4" name="TextBox 2">
            <a:extLst>
              <a:ext uri="{FF2B5EF4-FFF2-40B4-BE49-F238E27FC236}">
                <a16:creationId xmlns:a16="http://schemas.microsoft.com/office/drawing/2014/main" id="{4F313B38-F677-4FBB-9EDF-5DEABDC7C69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Resolution</a:t>
            </a:r>
          </a:p>
          <a:p>
            <a:pPr lvl="1">
              <a:lnSpc>
                <a:spcPct val="150000"/>
              </a:lnSpc>
              <a:spcBef>
                <a:spcPts val="600"/>
              </a:spcBef>
              <a:spcAft>
                <a:spcPts val="600"/>
              </a:spcAft>
              <a:defRPr/>
            </a:pPr>
            <a:r>
              <a:rPr lang="en-SG"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As soon as resolved and the answer is determined, it is able to be implemented the usage of a standard exchange procedure. it's also important to make sure of service recovery. With the purpose to repair the problem permanently, a new change has to be raised. Alternate control handles the assessment, planning, and execution of changes.</a:t>
            </a:r>
            <a:endParaRPr lang="en-US" sz="14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lvl="1">
              <a:lnSpc>
                <a:spcPct val="150000"/>
              </a:lnSpc>
              <a:spcBef>
                <a:spcPts val="600"/>
              </a:spcBef>
              <a:spcAft>
                <a:spcPts val="600"/>
              </a:spcAft>
              <a:defRPr/>
            </a:pPr>
            <a:endParaRPr lang="en-SG" sz="1400" b="1" dirty="0">
              <a:solidFill>
                <a:schemeClr val="tx1"/>
              </a:solidFill>
            </a:endParaRPr>
          </a:p>
          <a:p>
            <a:pPr marL="742950" lvl="1" indent="-285750">
              <a:lnSpc>
                <a:spcPct val="150000"/>
              </a:lnSpc>
              <a:spcBef>
                <a:spcPts val="600"/>
              </a:spcBef>
              <a:spcAft>
                <a:spcPts val="600"/>
              </a:spcAft>
              <a:buFont typeface="Calibri" panose="020F0502020204030204" pitchFamily="34" charset="0"/>
              <a:buChar char="‒"/>
              <a:defRPr/>
            </a:pPr>
            <a:r>
              <a:rPr lang="en-SG" b="1" dirty="0">
                <a:solidFill>
                  <a:schemeClr val="tx1"/>
                </a:solidFill>
              </a:rPr>
              <a:t>Review</a:t>
            </a:r>
            <a:br>
              <a:rPr lang="en-SG" b="1" dirty="0">
                <a:solidFill>
                  <a:schemeClr val="tx1"/>
                </a:solidFill>
              </a:rPr>
            </a:br>
            <a:r>
              <a:rPr lang="en-SG" sz="1400" dirty="0">
                <a:solidFill>
                  <a:schemeClr val="tx1"/>
                </a:solidFill>
                <a:effectLst/>
                <a:latin typeface="Verdana" panose="020B0604030504040204" pitchFamily="34" charset="0"/>
                <a:ea typeface="SimSun" panose="02010600030101010101" pitchFamily="2" charset="-122"/>
                <a:cs typeface="Arial" panose="020B0604020202020204" pitchFamily="34" charset="0"/>
              </a:rPr>
              <a:t>At some point at this level, it is critical to study the resolution of the problem, and its effect on the enterprise as well as perform a risk analysis. This guarantees that the problem control procedure is executed easily and always progressed for destiny. This overview is recorded as well as shared with relevant groups and people.</a:t>
            </a:r>
            <a:endParaRPr lang="en-US" sz="14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742950" lvl="1" indent="-285750">
              <a:spcBef>
                <a:spcPts val="600"/>
              </a:spcBef>
              <a:spcAft>
                <a:spcPts val="600"/>
              </a:spcAft>
              <a:buFont typeface="Calibri" panose="020F0502020204030204" pitchFamily="34" charset="0"/>
              <a:buChar char="‒"/>
              <a:defRPr/>
            </a:pPr>
            <a:endParaRPr lang="en-SG" b="1" dirty="0">
              <a:solidFill>
                <a:schemeClr val="tx1"/>
              </a:solidFill>
            </a:endParaRPr>
          </a:p>
        </p:txBody>
      </p:sp>
      <p:sp>
        <p:nvSpPr>
          <p:cNvPr id="4" name="TextBox 2">
            <a:extLst>
              <a:ext uri="{FF2B5EF4-FFF2-40B4-BE49-F238E27FC236}">
                <a16:creationId xmlns:a16="http://schemas.microsoft.com/office/drawing/2014/main" id="{CF89E5C4-87D8-4CD0-A8FD-E3DD3025345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204247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68A96E-882B-4854-99E6-1194D2C1D599}"/>
              </a:ext>
            </a:extLst>
          </p:cNvPr>
          <p:cNvSpPr/>
          <p:nvPr/>
        </p:nvSpPr>
        <p:spPr>
          <a:xfrm>
            <a:off x="41275" y="1089372"/>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US" sz="1800" b="1" dirty="0">
                <a:solidFill>
                  <a:schemeClr val="tx1"/>
                </a:solidFill>
                <a:effectLst/>
                <a:latin typeface="Verdana" panose="020B0604030504040204" pitchFamily="34" charset="0"/>
                <a:ea typeface="SimSun" panose="02010600030101010101" pitchFamily="2" charset="-122"/>
                <a:cs typeface="Arial" panose="020B0604020202020204" pitchFamily="34" charset="0"/>
              </a:rPr>
              <a:t>Problem Identification</a:t>
            </a:r>
          </a:p>
          <a:p>
            <a:pPr>
              <a:defRPr/>
            </a:pPr>
            <a:endPar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buFont typeface="Wingdings" panose="05000000000000000000" pitchFamily="2" charset="2"/>
              <a:buChar char="q"/>
              <a:defRPr/>
            </a:pPr>
            <a:endParaRPr lang="en-SG" dirty="0">
              <a:solidFill>
                <a:schemeClr val="tx1"/>
              </a:solidFill>
            </a:endParaRPr>
          </a:p>
        </p:txBody>
      </p:sp>
      <p:sp>
        <p:nvSpPr>
          <p:cNvPr id="4" name="TextBox 2">
            <a:extLst>
              <a:ext uri="{FF2B5EF4-FFF2-40B4-BE49-F238E27FC236}">
                <a16:creationId xmlns:a16="http://schemas.microsoft.com/office/drawing/2014/main" id="{EC749C7F-2124-4F45-8946-27503C42048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pic>
        <p:nvPicPr>
          <p:cNvPr id="2050" name="Picture 5">
            <a:extLst>
              <a:ext uri="{FF2B5EF4-FFF2-40B4-BE49-F238E27FC236}">
                <a16:creationId xmlns:a16="http://schemas.microsoft.com/office/drawing/2014/main" id="{C33A63CD-E9D8-4149-9655-F2A832746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88" r="7788" b="6097"/>
          <a:stretch>
            <a:fillRect/>
          </a:stretch>
        </p:blipFill>
        <p:spPr bwMode="auto">
          <a:xfrm>
            <a:off x="588872" y="2040008"/>
            <a:ext cx="6863448" cy="3900022"/>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D544607-B11E-48BB-B65F-AB2A452DB0CA}"/>
              </a:ext>
            </a:extLst>
          </p:cNvPr>
          <p:cNvSpPr/>
          <p:nvPr/>
        </p:nvSpPr>
        <p:spPr>
          <a:xfrm>
            <a:off x="6267450" y="4844762"/>
            <a:ext cx="914400" cy="257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4">
            <a:extLst>
              <a:ext uri="{FF2B5EF4-FFF2-40B4-BE49-F238E27FC236}">
                <a16:creationId xmlns:a16="http://schemas.microsoft.com/office/drawing/2014/main" id="{01CF1E65-FEBD-4BD9-87A4-E0D235D52BED}"/>
              </a:ext>
            </a:extLst>
          </p:cNvPr>
          <p:cNvSpPr>
            <a:spLocks noChangeArrowheads="1"/>
          </p:cNvSpPr>
          <p:nvPr/>
        </p:nvSpPr>
        <p:spPr bwMode="auto">
          <a:xfrm>
            <a:off x="-66675" y="-1076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EA2C4498-0F5A-402C-8236-8D7683582432}"/>
              </a:ext>
            </a:extLst>
          </p:cNvPr>
          <p:cNvSpPr>
            <a:spLocks noChangeArrowheads="1"/>
          </p:cNvSpPr>
          <p:nvPr/>
        </p:nvSpPr>
        <p:spPr bwMode="auto">
          <a:xfrm>
            <a:off x="169613" y="1089372"/>
            <a:ext cx="80747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br>
            <a:r>
              <a:rPr kumimoji="0" lang="en-US" altLang="en-US" sz="12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Arial" panose="020B0604020202020204" pitchFamily="34" charset="0"/>
              </a:rPr>
              <a:t>When the user clicks on the forgot password link on login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Verdana" panose="020B0604030504040204" pitchFamily="34" charset="0"/>
                <a:ea typeface="SimSun" panose="02010600030101010101" pitchFamily="2" charset="-122"/>
                <a:cs typeface="Arial" panose="020B0604020202020204" pitchFamily="34" charset="0"/>
              </a:rPr>
              <a:t>the user will be redirected to the index page instead of the forgo password 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35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D44D43-4F59-4D05-A081-AB58EDF5DA6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b="1" dirty="0">
              <a:solidFill>
                <a:schemeClr val="tx1"/>
              </a:solidFill>
            </a:endParaRPr>
          </a:p>
        </p:txBody>
      </p:sp>
      <p:sp>
        <p:nvSpPr>
          <p:cNvPr id="4" name="TextBox 2">
            <a:extLst>
              <a:ext uri="{FF2B5EF4-FFF2-40B4-BE49-F238E27FC236}">
                <a16:creationId xmlns:a16="http://schemas.microsoft.com/office/drawing/2014/main" id="{6343722F-453B-491D-A815-1324C46598E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pic>
        <p:nvPicPr>
          <p:cNvPr id="5" name="Picture 4">
            <a:extLst>
              <a:ext uri="{FF2B5EF4-FFF2-40B4-BE49-F238E27FC236}">
                <a16:creationId xmlns:a16="http://schemas.microsoft.com/office/drawing/2014/main" id="{21448791-EA01-4021-862F-CDADC8100B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5536" y="1271996"/>
            <a:ext cx="4505910" cy="5395096"/>
          </a:xfrm>
          <a:prstGeom prst="rect">
            <a:avLst/>
          </a:prstGeom>
          <a:ln>
            <a:solidFill>
              <a:schemeClr val="bg1">
                <a:lumMod val="50000"/>
              </a:schemeClr>
            </a:solidFill>
          </a:ln>
        </p:spPr>
      </p:pic>
      <p:sp>
        <p:nvSpPr>
          <p:cNvPr id="6" name="TextBox 5">
            <a:extLst>
              <a:ext uri="{FF2B5EF4-FFF2-40B4-BE49-F238E27FC236}">
                <a16:creationId xmlns:a16="http://schemas.microsoft.com/office/drawing/2014/main" id="{17502E02-450B-47B8-A39A-F6D204483A1C}"/>
              </a:ext>
            </a:extLst>
          </p:cNvPr>
          <p:cNvSpPr txBox="1"/>
          <p:nvPr/>
        </p:nvSpPr>
        <p:spPr>
          <a:xfrm>
            <a:off x="4901444" y="2363860"/>
            <a:ext cx="2669320" cy="646331"/>
          </a:xfrm>
          <a:prstGeom prst="rect">
            <a:avLst/>
          </a:prstGeom>
          <a:noFill/>
        </p:spPr>
        <p:txBody>
          <a:bodyPr wrap="none" rtlCol="0">
            <a:spAutoFit/>
          </a:bodyPr>
          <a:lstStyle/>
          <a:p>
            <a:pPr marL="285750" indent="-285750">
              <a:buFont typeface="Wingdings" panose="05000000000000000000" pitchFamily="2" charset="2"/>
              <a:buChar char="q"/>
            </a:pPr>
            <a:r>
              <a:rPr lang="en-US" sz="1800" b="1" dirty="0">
                <a:effectLst/>
                <a:latin typeface="Verdana" panose="020B0604030504040204" pitchFamily="34" charset="0"/>
                <a:ea typeface="SimSun" panose="02010600030101010101" pitchFamily="2" charset="-122"/>
                <a:cs typeface="Arial" panose="020B0604020202020204" pitchFamily="34" charset="0"/>
              </a:rPr>
              <a:t>Problem Logging</a:t>
            </a:r>
            <a:endParaRPr lang="en-US" sz="1800" b="1" dirty="0">
              <a:effectLst/>
              <a:latin typeface="Cambria" panose="02040503050406030204" pitchFamily="18" charset="0"/>
              <a:ea typeface="SimSun" panose="02010600030101010101" pitchFamily="2" charset="-122"/>
              <a:cs typeface="Arial" panose="020B0604020202020204" pitchFamily="34" charset="0"/>
            </a:endParaRPr>
          </a:p>
          <a:p>
            <a:endParaRPr lang="en-US" dirty="0"/>
          </a:p>
        </p:txBody>
      </p:sp>
      <p:graphicFrame>
        <p:nvGraphicFramePr>
          <p:cNvPr id="7" name="Table 6">
            <a:extLst>
              <a:ext uri="{FF2B5EF4-FFF2-40B4-BE49-F238E27FC236}">
                <a16:creationId xmlns:a16="http://schemas.microsoft.com/office/drawing/2014/main" id="{43D081DF-D075-496A-84DD-FAFEDE258CCE}"/>
              </a:ext>
            </a:extLst>
          </p:cNvPr>
          <p:cNvGraphicFramePr>
            <a:graphicFrameLocks noGrp="1"/>
          </p:cNvGraphicFramePr>
          <p:nvPr>
            <p:extLst>
              <p:ext uri="{D42A27DB-BD31-4B8C-83A1-F6EECF244321}">
                <p14:modId xmlns:p14="http://schemas.microsoft.com/office/powerpoint/2010/main" val="3143583038"/>
              </p:ext>
            </p:extLst>
          </p:nvPr>
        </p:nvGraphicFramePr>
        <p:xfrm>
          <a:off x="5009520" y="2860675"/>
          <a:ext cx="3847018" cy="1136650"/>
        </p:xfrm>
        <a:graphic>
          <a:graphicData uri="http://schemas.openxmlformats.org/drawingml/2006/table">
            <a:tbl>
              <a:tblPr firstRow="1" firstCol="1" bandRow="1">
                <a:tableStyleId>{00A15C55-8517-42AA-B614-E9B94910E393}</a:tableStyleId>
              </a:tblPr>
              <a:tblGrid>
                <a:gridCol w="337052">
                  <a:extLst>
                    <a:ext uri="{9D8B030D-6E8A-4147-A177-3AD203B41FA5}">
                      <a16:colId xmlns:a16="http://schemas.microsoft.com/office/drawing/2014/main" val="3724603750"/>
                    </a:ext>
                  </a:extLst>
                </a:gridCol>
                <a:gridCol w="810502">
                  <a:extLst>
                    <a:ext uri="{9D8B030D-6E8A-4147-A177-3AD203B41FA5}">
                      <a16:colId xmlns:a16="http://schemas.microsoft.com/office/drawing/2014/main" val="1609508995"/>
                    </a:ext>
                  </a:extLst>
                </a:gridCol>
                <a:gridCol w="2699464">
                  <a:extLst>
                    <a:ext uri="{9D8B030D-6E8A-4147-A177-3AD203B41FA5}">
                      <a16:colId xmlns:a16="http://schemas.microsoft.com/office/drawing/2014/main" val="2327519581"/>
                    </a:ext>
                  </a:extLst>
                </a:gridCol>
              </a:tblGrid>
              <a:tr h="48257">
                <a:tc>
                  <a:txBody>
                    <a:bodyPr/>
                    <a:lstStyle/>
                    <a:p>
                      <a:pPr marL="0" marR="0" algn="l">
                        <a:lnSpc>
                          <a:spcPct val="107000"/>
                        </a:lnSpc>
                        <a:spcBef>
                          <a:spcPts val="0"/>
                        </a:spcBef>
                        <a:spcAft>
                          <a:spcPts val="0"/>
                        </a:spcAft>
                      </a:pPr>
                      <a:r>
                        <a:rPr lang="en-SG" sz="1100">
                          <a:effectLst/>
                        </a:rPr>
                        <a:t>No</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SG" sz="1100">
                          <a:effectLst/>
                        </a:rPr>
                        <a:t>Class</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SG" sz="1100" dirty="0">
                          <a:effectLst/>
                        </a:rPr>
                        <a:t>Problem</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949016857"/>
                  </a:ext>
                </a:extLst>
              </a:tr>
              <a:tr h="965200">
                <a:tc>
                  <a:txBody>
                    <a:bodyPr/>
                    <a:lstStyle/>
                    <a:p>
                      <a:pPr marL="0" marR="0" algn="l">
                        <a:lnSpc>
                          <a:spcPct val="107000"/>
                        </a:lnSpc>
                        <a:spcBef>
                          <a:spcPts val="0"/>
                        </a:spcBef>
                        <a:spcAft>
                          <a:spcPts val="0"/>
                        </a:spcAft>
                      </a:pPr>
                      <a:r>
                        <a:rPr lang="en-SG" sz="1100">
                          <a:effectLst/>
                        </a:rPr>
                        <a:t>01</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SG" sz="1100" dirty="0">
                          <a:effectLst/>
                        </a:rPr>
                        <a:t>MainController.java</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SG" sz="1100" dirty="0">
                          <a:effectLst/>
                        </a:rPr>
                        <a:t>Wrong Mapping</a:t>
                      </a:r>
                      <a:endParaRPr lang="en-US" sz="1100" dirty="0">
                        <a:effectLst/>
                      </a:endParaRPr>
                    </a:p>
                    <a:p>
                      <a:pPr marL="0" marR="0" algn="l">
                        <a:lnSpc>
                          <a:spcPct val="107000"/>
                        </a:lnSpc>
                        <a:spcBef>
                          <a:spcPts val="0"/>
                        </a:spcBef>
                        <a:spcAft>
                          <a:spcPts val="0"/>
                        </a:spcAft>
                      </a:pPr>
                      <a:r>
                        <a:rPr lang="en-SG" sz="1100" dirty="0">
                          <a:effectLst/>
                        </a:rPr>
                        <a:t>“</a:t>
                      </a:r>
                      <a:r>
                        <a:rPr lang="en-US" sz="1100" dirty="0">
                          <a:effectLst/>
                        </a:rPr>
                        <a:t>@</a:t>
                      </a:r>
                      <a:r>
                        <a:rPr lang="en-US" sz="1100" dirty="0" err="1">
                          <a:effectLst/>
                        </a:rPr>
                        <a:t>RequestMapping</a:t>
                      </a:r>
                      <a:r>
                        <a:rPr lang="en-US" sz="1100" dirty="0">
                          <a:effectLst/>
                        </a:rPr>
                        <a:t>("/</a:t>
                      </a:r>
                      <a:r>
                        <a:rPr lang="en-US" sz="1100" dirty="0" err="1">
                          <a:effectLst/>
                        </a:rPr>
                        <a:t>forgotpassform</a:t>
                      </a:r>
                      <a:r>
                        <a:rPr lang="en-US" sz="1100" dirty="0">
                          <a:effectLst/>
                        </a:rPr>
                        <a:t>")</a:t>
                      </a:r>
                    </a:p>
                    <a:p>
                      <a:pPr marL="0" marR="0" algn="l">
                        <a:lnSpc>
                          <a:spcPct val="107000"/>
                        </a:lnSpc>
                        <a:spcBef>
                          <a:spcPts val="0"/>
                        </a:spcBef>
                        <a:spcAft>
                          <a:spcPts val="0"/>
                        </a:spcAft>
                      </a:pPr>
                      <a:r>
                        <a:rPr lang="en-US" sz="1100" dirty="0">
                          <a:effectLst/>
                        </a:rPr>
                        <a:t>	public String index() {</a:t>
                      </a:r>
                    </a:p>
                    <a:p>
                      <a:pPr marL="0" marR="0" algn="l">
                        <a:lnSpc>
                          <a:spcPct val="107000"/>
                        </a:lnSpc>
                        <a:spcBef>
                          <a:spcPts val="0"/>
                        </a:spcBef>
                        <a:spcAft>
                          <a:spcPts val="0"/>
                        </a:spcAft>
                      </a:pPr>
                      <a:r>
                        <a:rPr lang="en-US" sz="1100" dirty="0">
                          <a:effectLst/>
                        </a:rPr>
                        <a:t>		return "index";</a:t>
                      </a:r>
                    </a:p>
                    <a:p>
                      <a:pPr marL="0" marR="0" algn="l">
                        <a:lnSpc>
                          <a:spcPct val="107000"/>
                        </a:lnSpc>
                        <a:spcBef>
                          <a:spcPts val="0"/>
                        </a:spcBef>
                        <a:spcAft>
                          <a:spcPts val="0"/>
                        </a:spcAft>
                      </a:pPr>
                      <a:r>
                        <a:rPr lang="en-US" sz="1100" dirty="0">
                          <a:effectLst/>
                        </a:rPr>
                        <a:t>		}</a:t>
                      </a:r>
                      <a:r>
                        <a:rPr lang="en-SG" sz="1100" dirty="0">
                          <a:effectLst/>
                        </a:rPr>
                        <a:t>”</a:t>
                      </a:r>
                      <a:endParaRPr lang="en-US"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71465983"/>
                  </a:ext>
                </a:extLst>
              </a:tr>
            </a:tbl>
          </a:graphicData>
        </a:graphic>
      </p:graphicFrame>
      <p:sp>
        <p:nvSpPr>
          <p:cNvPr id="8" name="TextBox 7">
            <a:extLst>
              <a:ext uri="{FF2B5EF4-FFF2-40B4-BE49-F238E27FC236}">
                <a16:creationId xmlns:a16="http://schemas.microsoft.com/office/drawing/2014/main" id="{0FF81AF2-99B4-42DB-8915-3911D22216E9}"/>
              </a:ext>
            </a:extLst>
          </p:cNvPr>
          <p:cNvSpPr txBox="1"/>
          <p:nvPr/>
        </p:nvSpPr>
        <p:spPr>
          <a:xfrm>
            <a:off x="4972023" y="1411676"/>
            <a:ext cx="3922011" cy="954107"/>
          </a:xfrm>
          <a:prstGeom prst="rect">
            <a:avLst/>
          </a:prstGeom>
          <a:noFill/>
        </p:spPr>
        <p:txBody>
          <a:bodyPr wrap="square" rtlCol="0">
            <a:spAutoFit/>
          </a:bodyPr>
          <a:lstStyle/>
          <a:p>
            <a:pPr marL="285750" indent="-285750">
              <a:buFont typeface="Wingdings" panose="05000000000000000000" pitchFamily="2" charset="2"/>
              <a:buChar char="q"/>
            </a:pPr>
            <a:r>
              <a:rPr lang="en-SG" sz="1400" b="1" dirty="0">
                <a:solidFill>
                  <a:schemeClr val="tx1"/>
                </a:solidFill>
                <a:latin typeface="Verdana" panose="020B0604030504040204" pitchFamily="34" charset="0"/>
                <a:ea typeface="Verdana" panose="020B0604030504040204" pitchFamily="34" charset="0"/>
              </a:rPr>
              <a:t>Problem Investigation</a:t>
            </a:r>
            <a:br>
              <a:rPr lang="en-SG" sz="1400" b="1" dirty="0">
                <a:solidFill>
                  <a:schemeClr val="tx1"/>
                </a:solidFill>
                <a:latin typeface="Verdana" panose="020B0604030504040204" pitchFamily="34" charset="0"/>
                <a:ea typeface="Verdana" panose="020B0604030504040204" pitchFamily="34" charset="0"/>
              </a:rPr>
            </a:br>
            <a:r>
              <a:rPr lang="en-US" sz="1400" b="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It likely because </a:t>
            </a:r>
            <a:r>
              <a:rPr lang="en-US" sz="1400" dirty="0">
                <a:latin typeface="Verdana" panose="020B0604030504040204" pitchFamily="34" charset="0"/>
                <a:ea typeface="Verdana" panose="020B0604030504040204" pitchFamily="34" charset="0"/>
                <a:cs typeface="Times New Roman" panose="02020603050405020304" pitchFamily="18" charset="0"/>
              </a:rPr>
              <a:t>mapping </a:t>
            </a:r>
            <a:r>
              <a:rPr lang="en-US" sz="1400" b="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mentioned in the controller was wrong</a:t>
            </a:r>
            <a:endParaRPr lang="en-SG" sz="1400" b="1" dirty="0">
              <a:solidFill>
                <a:schemeClr val="tx1"/>
              </a:solidFill>
              <a:latin typeface="Verdana" panose="020B0604030504040204" pitchFamily="34" charset="0"/>
              <a:ea typeface="Verdana" panose="020B0604030504040204" pitchFamily="34" charset="0"/>
            </a:endParaRPr>
          </a:p>
          <a:p>
            <a:endParaRPr lang="en-US" sz="14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9DA412D9-C351-4C1D-8D8D-93A8C1213D5D}"/>
              </a:ext>
            </a:extLst>
          </p:cNvPr>
          <p:cNvSpPr txBox="1"/>
          <p:nvPr/>
        </p:nvSpPr>
        <p:spPr>
          <a:xfrm>
            <a:off x="4965928" y="4107712"/>
            <a:ext cx="3928106" cy="861774"/>
          </a:xfrm>
          <a:prstGeom prst="rect">
            <a:avLst/>
          </a:prstGeom>
          <a:noFill/>
        </p:spPr>
        <p:txBody>
          <a:bodyPr wrap="square" rtlCol="0">
            <a:spAutoFit/>
          </a:bodyPr>
          <a:lstStyle/>
          <a:p>
            <a:pPr marL="285750" indent="-285750">
              <a:buFont typeface="Wingdings" panose="05000000000000000000" pitchFamily="2" charset="2"/>
              <a:buChar char="q"/>
              <a:defRPr/>
            </a:pPr>
            <a:r>
              <a:rPr lang="en-SG" b="1" dirty="0">
                <a:solidFill>
                  <a:schemeClr val="tx1"/>
                </a:solidFill>
                <a:latin typeface="Verdana" panose="020B0604030504040204" pitchFamily="34" charset="0"/>
                <a:ea typeface="Verdana" panose="020B0604030504040204" pitchFamily="34" charset="0"/>
              </a:rPr>
              <a:t>Resolution</a:t>
            </a:r>
          </a:p>
          <a:p>
            <a:pPr>
              <a:defRPr/>
            </a:pPr>
            <a:r>
              <a:rPr lang="en-SG" sz="1400" dirty="0">
                <a:solidFill>
                  <a:schemeClr val="tx1"/>
                </a:solidFill>
                <a:effectLst/>
                <a:latin typeface="Verdana" panose="020B0604030504040204" pitchFamily="34" charset="0"/>
                <a:ea typeface="Verdana" panose="020B0604030504040204" pitchFamily="34" charset="0"/>
                <a:cs typeface="Arial" panose="020B0604020202020204" pitchFamily="34" charset="0"/>
              </a:rPr>
              <a:t>Change the path in MainController.java as</a:t>
            </a:r>
            <a:endParaRPr lang="en-SG" sz="1400" dirty="0">
              <a:solidFill>
                <a:schemeClr val="tx1"/>
              </a:solidFill>
              <a:latin typeface="Verdana" panose="020B0604030504040204" pitchFamily="34" charset="0"/>
              <a:ea typeface="Verdana" panose="020B0604030504040204" pitchFamily="34" charset="0"/>
            </a:endParaRPr>
          </a:p>
          <a:p>
            <a:endParaRPr lang="en-US" dirty="0"/>
          </a:p>
        </p:txBody>
      </p:sp>
      <p:sp>
        <p:nvSpPr>
          <p:cNvPr id="10" name="Text Box 15">
            <a:extLst>
              <a:ext uri="{FF2B5EF4-FFF2-40B4-BE49-F238E27FC236}">
                <a16:creationId xmlns:a16="http://schemas.microsoft.com/office/drawing/2014/main" id="{4053379D-9C25-4FB4-896B-C6EC1EB31F7B}"/>
              </a:ext>
            </a:extLst>
          </p:cNvPr>
          <p:cNvSpPr txBox="1"/>
          <p:nvPr/>
        </p:nvSpPr>
        <p:spPr>
          <a:xfrm>
            <a:off x="4986060" y="5003094"/>
            <a:ext cx="3328035" cy="962025"/>
          </a:xfrm>
          <a:prstGeom prst="rect">
            <a:avLst/>
          </a:prstGeom>
          <a:noFill/>
          <a:ln w="6350">
            <a:solidFill>
              <a:schemeClr val="bg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200">
                <a:solidFill>
                  <a:srgbClr val="646464"/>
                </a:solidFill>
                <a:effectLst/>
                <a:latin typeface="Consolas" panose="020B0609020204030204" pitchFamily="49" charset="0"/>
                <a:ea typeface="SimSun" panose="02010600030101010101" pitchFamily="2" charset="-122"/>
                <a:cs typeface="Consolas" panose="020B0609020204030204" pitchFamily="49" charset="0"/>
              </a:rPr>
              <a:t>@RequestMapping</a:t>
            </a: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a:t>
            </a:r>
            <a:r>
              <a:rPr lang="en-US" sz="1200">
                <a:solidFill>
                  <a:srgbClr val="2A00FF"/>
                </a:solidFill>
                <a:effectLst/>
                <a:latin typeface="Consolas" panose="020B0609020204030204" pitchFamily="49" charset="0"/>
                <a:ea typeface="SimSun" panose="02010600030101010101" pitchFamily="2" charset="-122"/>
                <a:cs typeface="Consolas" panose="020B0609020204030204" pitchFamily="49" charset="0"/>
              </a:rPr>
              <a:t>"/forgotpassform"</a:t>
            </a: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a:t>
            </a:r>
            <a:endParaRPr lang="en-US" sz="1100">
              <a:effectLst/>
              <a:latin typeface="Calibri" panose="020F0502020204030204" pitchFamily="34" charset="0"/>
              <a:ea typeface="SimSun" panose="02010600030101010101" pitchFamily="2" charset="-122"/>
              <a:cs typeface="Arial" panose="020B0604020202020204" pitchFamily="34" charset="0"/>
            </a:endParaRPr>
          </a:p>
          <a:p>
            <a:pPr marL="0" marR="0">
              <a:lnSpc>
                <a:spcPct val="107000"/>
              </a:lnSpc>
              <a:spcBef>
                <a:spcPts val="0"/>
              </a:spcBef>
              <a:spcAft>
                <a:spcPts val="0"/>
              </a:spcAft>
            </a:pP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a:t>
            </a:r>
            <a:r>
              <a:rPr lang="en-US" sz="1200" b="1">
                <a:solidFill>
                  <a:srgbClr val="7F0055"/>
                </a:solidFill>
                <a:effectLst/>
                <a:latin typeface="Consolas" panose="020B0609020204030204" pitchFamily="49" charset="0"/>
                <a:ea typeface="SimSun" panose="02010600030101010101" pitchFamily="2" charset="-122"/>
                <a:cs typeface="Consolas" panose="020B0609020204030204" pitchFamily="49" charset="0"/>
              </a:rPr>
              <a:t>public</a:t>
            </a: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String forgotpassform() {</a:t>
            </a:r>
            <a:endParaRPr lang="en-US" sz="1100">
              <a:effectLst/>
              <a:latin typeface="Calibri" panose="020F0502020204030204" pitchFamily="34" charset="0"/>
              <a:ea typeface="SimSun" panose="02010600030101010101" pitchFamily="2" charset="-122"/>
              <a:cs typeface="Arial" panose="020B0604020202020204" pitchFamily="34" charset="0"/>
            </a:endParaRPr>
          </a:p>
          <a:p>
            <a:pPr marL="0" marR="0">
              <a:lnSpc>
                <a:spcPct val="107000"/>
              </a:lnSpc>
              <a:spcBef>
                <a:spcPts val="0"/>
              </a:spcBef>
              <a:spcAft>
                <a:spcPts val="0"/>
              </a:spcAft>
            </a:pP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a:t>
            </a:r>
            <a:r>
              <a:rPr lang="en-US" sz="1200" b="1">
                <a:solidFill>
                  <a:srgbClr val="7F0055"/>
                </a:solidFill>
                <a:effectLst/>
                <a:latin typeface="Consolas" panose="020B0609020204030204" pitchFamily="49" charset="0"/>
                <a:ea typeface="SimSun" panose="02010600030101010101" pitchFamily="2" charset="-122"/>
                <a:cs typeface="Consolas" panose="020B0609020204030204" pitchFamily="49" charset="0"/>
              </a:rPr>
              <a:t>return</a:t>
            </a: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a:t>
            </a:r>
            <a:r>
              <a:rPr lang="en-US" sz="1200">
                <a:solidFill>
                  <a:srgbClr val="2A00FF"/>
                </a:solidFill>
                <a:effectLst/>
                <a:latin typeface="Consolas" panose="020B0609020204030204" pitchFamily="49" charset="0"/>
                <a:ea typeface="SimSun" panose="02010600030101010101" pitchFamily="2" charset="-122"/>
                <a:cs typeface="Consolas" panose="020B0609020204030204" pitchFamily="49" charset="0"/>
              </a:rPr>
              <a:t>"forgotpassform"</a:t>
            </a: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a:t>
            </a:r>
            <a:endParaRPr lang="en-US" sz="1100">
              <a:effectLst/>
              <a:latin typeface="Calibri" panose="020F0502020204030204" pitchFamily="34" charset="0"/>
              <a:ea typeface="SimSun" panose="02010600030101010101" pitchFamily="2" charset="-122"/>
              <a:cs typeface="Arial" panose="020B0604020202020204" pitchFamily="34" charset="0"/>
            </a:endParaRPr>
          </a:p>
          <a:p>
            <a:pPr marL="0" marR="0">
              <a:lnSpc>
                <a:spcPct val="107000"/>
              </a:lnSpc>
              <a:spcBef>
                <a:spcPts val="0"/>
              </a:spcBef>
              <a:spcAft>
                <a:spcPts val="0"/>
              </a:spcAft>
            </a:pP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a:t>
            </a:r>
            <a:endParaRPr lang="en-US" sz="1100">
              <a:effectLst/>
              <a:latin typeface="Calibri" panose="020F0502020204030204" pitchFamily="34" charset="0"/>
              <a:ea typeface="SimSun" panose="02010600030101010101" pitchFamily="2" charset="-122"/>
              <a:cs typeface="Arial" panose="020B0604020202020204" pitchFamily="34" charset="0"/>
            </a:endParaRPr>
          </a:p>
          <a:p>
            <a:pPr marL="0" marR="0">
              <a:lnSpc>
                <a:spcPct val="107000"/>
              </a:lnSpc>
              <a:spcBef>
                <a:spcPts val="0"/>
              </a:spcBef>
              <a:spcAft>
                <a:spcPts val="800"/>
              </a:spcAft>
            </a:pPr>
            <a:r>
              <a:rPr lang="en-US" sz="1200">
                <a:solidFill>
                  <a:srgbClr val="000000"/>
                </a:solidFill>
                <a:effectLst/>
                <a:latin typeface="Consolas" panose="020B0609020204030204" pitchFamily="49" charset="0"/>
                <a:ea typeface="SimSun" panose="02010600030101010101" pitchFamily="2" charset="-122"/>
                <a:cs typeface="Consolas" panose="020B0609020204030204" pitchFamily="49" charset="0"/>
              </a:rPr>
              <a:t>	}</a:t>
            </a:r>
            <a:endParaRPr lang="en-US" sz="110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4566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27914A-25DE-4281-B63C-2CA9B5D7B6C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sz="1400" dirty="0">
                <a:solidFill>
                  <a:schemeClr val="tx1"/>
                </a:solidFill>
                <a:latin typeface="Verdana" panose="020B0604030504040204" pitchFamily="34" charset="0"/>
                <a:ea typeface="Verdana" panose="020B0604030504040204" pitchFamily="34" charset="0"/>
              </a:rPr>
              <a:t>Tools, Process &amp; Techniques</a:t>
            </a:r>
          </a:p>
          <a:p>
            <a:pPr>
              <a:defRPr/>
            </a:pPr>
            <a:endParaRPr lang="en-SG" sz="1400" dirty="0">
              <a:solidFill>
                <a:schemeClr val="tx1"/>
              </a:solidFill>
              <a:latin typeface="Verdana" panose="020B0604030504040204" pitchFamily="34" charset="0"/>
              <a:ea typeface="Verdana" panose="020B0604030504040204" pitchFamily="34" charset="0"/>
            </a:endParaRPr>
          </a:p>
          <a:p>
            <a:pPr marL="342900" marR="0" lvl="0" indent="-342900" algn="just">
              <a:lnSpc>
                <a:spcPct val="115000"/>
              </a:lnSpc>
              <a:spcBef>
                <a:spcPts val="100"/>
              </a:spcBef>
              <a:spcAft>
                <a:spcPts val="0"/>
              </a:spcAft>
              <a:buFont typeface="Wingdings" panose="05000000000000000000" pitchFamily="2" charset="2"/>
              <a:buChar char=""/>
              <a:tabLst>
                <a:tab pos="4191000" algn="l"/>
              </a:tabLst>
            </a:pPr>
            <a:r>
              <a:rPr lang="en-US" sz="1400" b="1" dirty="0">
                <a:solidFill>
                  <a:schemeClr val="tx1"/>
                </a:solidFill>
                <a:effectLst/>
                <a:latin typeface="Verdana" panose="020B0604030504040204" pitchFamily="34" charset="0"/>
                <a:ea typeface="Cambria" panose="02040503050406030204" pitchFamily="18" charset="0"/>
                <a:cs typeface="Cambria" panose="02040503050406030204" pitchFamily="18" charset="0"/>
              </a:rPr>
              <a:t>Problem Identification</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Techniques = Issue Tracking System</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Tool = Excel Sheet</a:t>
            </a:r>
          </a:p>
          <a:p>
            <a:pPr marL="817245" marR="0" algn="just">
              <a:lnSpc>
                <a:spcPts val="1300"/>
              </a:lnSpc>
              <a:spcBef>
                <a:spcPts val="400"/>
              </a:spcBef>
              <a:spcAft>
                <a:spcPts val="200"/>
              </a:spcAft>
            </a:pPr>
            <a:r>
              <a:rPr lang="en-US" sz="1400" b="0" dirty="0">
                <a:solidFill>
                  <a:schemeClr val="tx1"/>
                </a:solidFill>
                <a:effectLst/>
                <a:latin typeface="Verdana" panose="020B0604030504040204" pitchFamily="34" charset="0"/>
                <a:ea typeface="SimSun" panose="02010600030101010101" pitchFamily="2" charset="-122"/>
                <a:cs typeface="Arial" panose="020B0604020202020204" pitchFamily="34" charset="0"/>
              </a:rPr>
              <a:t>Using an Excel sheet to make a tracking document template is an important tool for problem identification.</a:t>
            </a:r>
            <a:endPar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 </a:t>
            </a:r>
          </a:p>
          <a:p>
            <a:pPr marL="571500" marR="0" algn="just">
              <a:lnSpc>
                <a:spcPct val="115000"/>
              </a:lnSpc>
              <a:spcBef>
                <a:spcPts val="100"/>
              </a:spcBef>
              <a:spcAft>
                <a:spcPts val="0"/>
              </a:spcAft>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Process:</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Receive a problem report</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Verify the problem</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Logging the problem issue</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Resolving the problem</a:t>
            </a:r>
          </a:p>
          <a:p>
            <a:pPr marL="342900" marR="0" lvl="0" indent="-342900" algn="just">
              <a:lnSpc>
                <a:spcPct val="115000"/>
              </a:lnSpc>
              <a:spcBef>
                <a:spcPts val="100"/>
              </a:spcBef>
              <a:spcAft>
                <a:spcPts val="0"/>
              </a:spcAft>
              <a:buFont typeface="Symbol" panose="05050102010706020507" pitchFamily="18" charset="2"/>
              <a:buChar char=""/>
              <a:tabLst>
                <a:tab pos="4191000" algn="l"/>
              </a:tabLst>
            </a:pPr>
            <a:r>
              <a:rPr lang="en-US" sz="1400" dirty="0">
                <a:solidFill>
                  <a:schemeClr val="tx1"/>
                </a:solidFill>
                <a:effectLst/>
                <a:latin typeface="Verdana" panose="020B0604030504040204" pitchFamily="34" charset="0"/>
                <a:ea typeface="Cambria" panose="02040503050406030204" pitchFamily="18" charset="0"/>
                <a:cs typeface="Cambria" panose="02040503050406030204" pitchFamily="18" charset="0"/>
              </a:rPr>
              <a:t>When it’s resolved, it will be remarked as resolved in the issue tracking system</a:t>
            </a:r>
          </a:p>
          <a:p>
            <a:pPr>
              <a:defRPr/>
            </a:pPr>
            <a:endParaRPr lang="en-SG" sz="1400" dirty="0">
              <a:solidFill>
                <a:schemeClr val="tx1"/>
              </a:solidFill>
              <a:latin typeface="Verdana" panose="020B0604030504040204" pitchFamily="34" charset="0"/>
              <a:ea typeface="Verdana" panose="020B0604030504040204" pitchFamily="34" charset="0"/>
            </a:endParaRPr>
          </a:p>
          <a:p>
            <a:pPr>
              <a:defRPr/>
            </a:pPr>
            <a:endParaRPr lang="en-SG" sz="1400" dirty="0">
              <a:solidFill>
                <a:schemeClr val="tx1"/>
              </a:solidFill>
            </a:endParaRPr>
          </a:p>
        </p:txBody>
      </p:sp>
      <p:sp>
        <p:nvSpPr>
          <p:cNvPr id="8" name="TextBox 2">
            <a:extLst>
              <a:ext uri="{FF2B5EF4-FFF2-40B4-BE49-F238E27FC236}">
                <a16:creationId xmlns:a16="http://schemas.microsoft.com/office/drawing/2014/main" id="{D5E3512D-2F24-4500-9A91-11920221261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158604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0BF81F-6917-4D1F-98D1-CEA28F8FD52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p:txBody>
      </p:sp>
      <p:graphicFrame>
        <p:nvGraphicFramePr>
          <p:cNvPr id="4" name="Table 3">
            <a:extLst>
              <a:ext uri="{FF2B5EF4-FFF2-40B4-BE49-F238E27FC236}">
                <a16:creationId xmlns:a16="http://schemas.microsoft.com/office/drawing/2014/main" id="{3612A6BB-8079-440D-9C8C-CEE6DA5711D9}"/>
              </a:ext>
            </a:extLst>
          </p:cNvPr>
          <p:cNvGraphicFramePr>
            <a:graphicFrameLocks noGrp="1"/>
          </p:cNvGraphicFramePr>
          <p:nvPr>
            <p:extLst>
              <p:ext uri="{D42A27DB-BD31-4B8C-83A1-F6EECF244321}">
                <p14:modId xmlns:p14="http://schemas.microsoft.com/office/powerpoint/2010/main" val="2705724977"/>
              </p:ext>
            </p:extLst>
          </p:nvPr>
        </p:nvGraphicFramePr>
        <p:xfrm>
          <a:off x="323528" y="1412776"/>
          <a:ext cx="8424935" cy="4767571"/>
        </p:xfrm>
        <a:graphic>
          <a:graphicData uri="http://schemas.openxmlformats.org/drawingml/2006/table">
            <a:tbl>
              <a:tblPr firstRow="1" firstCol="1" bandRow="1">
                <a:tableStyleId>{00A15C55-8517-42AA-B614-E9B94910E393}</a:tableStyleId>
              </a:tblPr>
              <a:tblGrid>
                <a:gridCol w="638517">
                  <a:extLst>
                    <a:ext uri="{9D8B030D-6E8A-4147-A177-3AD203B41FA5}">
                      <a16:colId xmlns:a16="http://schemas.microsoft.com/office/drawing/2014/main" val="1004446004"/>
                    </a:ext>
                  </a:extLst>
                </a:gridCol>
                <a:gridCol w="1248875">
                  <a:extLst>
                    <a:ext uri="{9D8B030D-6E8A-4147-A177-3AD203B41FA5}">
                      <a16:colId xmlns:a16="http://schemas.microsoft.com/office/drawing/2014/main" val="1107246218"/>
                    </a:ext>
                  </a:extLst>
                </a:gridCol>
                <a:gridCol w="555700">
                  <a:extLst>
                    <a:ext uri="{9D8B030D-6E8A-4147-A177-3AD203B41FA5}">
                      <a16:colId xmlns:a16="http://schemas.microsoft.com/office/drawing/2014/main" val="2750285830"/>
                    </a:ext>
                  </a:extLst>
                </a:gridCol>
                <a:gridCol w="624437">
                  <a:extLst>
                    <a:ext uri="{9D8B030D-6E8A-4147-A177-3AD203B41FA5}">
                      <a16:colId xmlns:a16="http://schemas.microsoft.com/office/drawing/2014/main" val="3229921789"/>
                    </a:ext>
                  </a:extLst>
                </a:gridCol>
                <a:gridCol w="694002">
                  <a:extLst>
                    <a:ext uri="{9D8B030D-6E8A-4147-A177-3AD203B41FA5}">
                      <a16:colId xmlns:a16="http://schemas.microsoft.com/office/drawing/2014/main" val="3188204147"/>
                    </a:ext>
                  </a:extLst>
                </a:gridCol>
                <a:gridCol w="782617">
                  <a:extLst>
                    <a:ext uri="{9D8B030D-6E8A-4147-A177-3AD203B41FA5}">
                      <a16:colId xmlns:a16="http://schemas.microsoft.com/office/drawing/2014/main" val="682050238"/>
                    </a:ext>
                  </a:extLst>
                </a:gridCol>
                <a:gridCol w="772678">
                  <a:extLst>
                    <a:ext uri="{9D8B030D-6E8A-4147-A177-3AD203B41FA5}">
                      <a16:colId xmlns:a16="http://schemas.microsoft.com/office/drawing/2014/main" val="4057651718"/>
                    </a:ext>
                  </a:extLst>
                </a:gridCol>
                <a:gridCol w="662533">
                  <a:extLst>
                    <a:ext uri="{9D8B030D-6E8A-4147-A177-3AD203B41FA5}">
                      <a16:colId xmlns:a16="http://schemas.microsoft.com/office/drawing/2014/main" val="976657547"/>
                    </a:ext>
                  </a:extLst>
                </a:gridCol>
                <a:gridCol w="834792">
                  <a:extLst>
                    <a:ext uri="{9D8B030D-6E8A-4147-A177-3AD203B41FA5}">
                      <a16:colId xmlns:a16="http://schemas.microsoft.com/office/drawing/2014/main" val="3083988808"/>
                    </a:ext>
                  </a:extLst>
                </a:gridCol>
                <a:gridCol w="624437">
                  <a:extLst>
                    <a:ext uri="{9D8B030D-6E8A-4147-A177-3AD203B41FA5}">
                      <a16:colId xmlns:a16="http://schemas.microsoft.com/office/drawing/2014/main" val="1636358085"/>
                    </a:ext>
                  </a:extLst>
                </a:gridCol>
                <a:gridCol w="986347">
                  <a:extLst>
                    <a:ext uri="{9D8B030D-6E8A-4147-A177-3AD203B41FA5}">
                      <a16:colId xmlns:a16="http://schemas.microsoft.com/office/drawing/2014/main" val="1875003057"/>
                    </a:ext>
                  </a:extLst>
                </a:gridCol>
              </a:tblGrid>
              <a:tr h="155987">
                <a:tc gridSpan="11">
                  <a:txBody>
                    <a:bodyPr/>
                    <a:lstStyle/>
                    <a:p>
                      <a:pPr marL="0" marR="0" algn="ctr">
                        <a:lnSpc>
                          <a:spcPts val="1300"/>
                        </a:lnSpc>
                        <a:spcBef>
                          <a:spcPts val="400"/>
                        </a:spcBef>
                        <a:spcAft>
                          <a:spcPts val="200"/>
                        </a:spcAft>
                      </a:pPr>
                      <a:r>
                        <a:rPr lang="en-SG" sz="1200">
                          <a:effectLst/>
                        </a:rPr>
                        <a:t>Issue Identification and Tracking Document</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0689857"/>
                  </a:ext>
                </a:extLst>
              </a:tr>
              <a:tr h="239838">
                <a:tc gridSpan="3">
                  <a:txBody>
                    <a:bodyPr/>
                    <a:lstStyle/>
                    <a:p>
                      <a:pPr marL="0" marR="0" algn="just">
                        <a:lnSpc>
                          <a:spcPts val="1300"/>
                        </a:lnSpc>
                        <a:spcBef>
                          <a:spcPts val="400"/>
                        </a:spcBef>
                        <a:spcAft>
                          <a:spcPts val="200"/>
                        </a:spcAft>
                      </a:pPr>
                      <a:r>
                        <a:rPr lang="en-SG" sz="1200">
                          <a:effectLst/>
                        </a:rPr>
                        <a:t>Created By:</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tc gridSpan="2">
                  <a:txBody>
                    <a:bodyPr/>
                    <a:lstStyle/>
                    <a:p>
                      <a:pPr marL="0" marR="0" algn="just">
                        <a:lnSpc>
                          <a:spcPts val="1300"/>
                        </a:lnSpc>
                        <a:spcBef>
                          <a:spcPts val="400"/>
                        </a:spcBef>
                        <a:spcAft>
                          <a:spcPts val="200"/>
                        </a:spcAft>
                      </a:pPr>
                      <a:r>
                        <a:rPr lang="en-SG" sz="1200">
                          <a:effectLst/>
                        </a:rPr>
                        <a:t>Chathushi</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gridSpan="3">
                  <a:txBody>
                    <a:bodyPr/>
                    <a:lstStyle/>
                    <a:p>
                      <a:pPr marL="0" marR="0" algn="just">
                        <a:lnSpc>
                          <a:spcPts val="1300"/>
                        </a:lnSpc>
                        <a:spcBef>
                          <a:spcPts val="400"/>
                        </a:spcBef>
                        <a:spcAft>
                          <a:spcPts val="200"/>
                        </a:spcAft>
                      </a:pPr>
                      <a:r>
                        <a:rPr lang="en-SG" sz="1200">
                          <a:effectLst/>
                        </a:rPr>
                        <a:t>Last Update By: Chathushi</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tc gridSpan="3">
                  <a:txBody>
                    <a:bodyPr/>
                    <a:lstStyle/>
                    <a:p>
                      <a:pPr marL="0" marR="0" algn="just">
                        <a:lnSpc>
                          <a:spcPts val="1300"/>
                        </a:lnSpc>
                        <a:spcBef>
                          <a:spcPts val="400"/>
                        </a:spcBef>
                        <a:spcAft>
                          <a:spcPts val="20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3047704"/>
                  </a:ext>
                </a:extLst>
              </a:tr>
              <a:tr h="317602">
                <a:tc gridSpan="3">
                  <a:txBody>
                    <a:bodyPr/>
                    <a:lstStyle/>
                    <a:p>
                      <a:pPr marL="0" marR="0" algn="just">
                        <a:lnSpc>
                          <a:spcPts val="1300"/>
                        </a:lnSpc>
                        <a:spcBef>
                          <a:spcPts val="400"/>
                        </a:spcBef>
                        <a:spcAft>
                          <a:spcPts val="200"/>
                        </a:spcAft>
                      </a:pPr>
                      <a:r>
                        <a:rPr lang="en-SG" sz="1200">
                          <a:effectLst/>
                        </a:rPr>
                        <a:t>Date Created: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tc gridSpan="2">
                  <a:txBody>
                    <a:bodyPr/>
                    <a:lstStyle/>
                    <a:p>
                      <a:pPr marL="0" marR="0" algn="l">
                        <a:lnSpc>
                          <a:spcPts val="1300"/>
                        </a:lnSpc>
                        <a:spcBef>
                          <a:spcPts val="400"/>
                        </a:spcBef>
                        <a:spcAft>
                          <a:spcPts val="20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gridSpan="3">
                  <a:txBody>
                    <a:bodyPr/>
                    <a:lstStyle/>
                    <a:p>
                      <a:pPr marL="0" marR="0" algn="l">
                        <a:lnSpc>
                          <a:spcPts val="1300"/>
                        </a:lnSpc>
                        <a:spcBef>
                          <a:spcPts val="400"/>
                        </a:spcBef>
                        <a:spcAft>
                          <a:spcPts val="200"/>
                        </a:spcAft>
                      </a:pPr>
                      <a:r>
                        <a:rPr lang="en-SG" sz="1200">
                          <a:effectLst/>
                        </a:rPr>
                        <a:t>Last Revision Date: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tc gridSpan="3">
                  <a:txBody>
                    <a:bodyPr/>
                    <a:lstStyle/>
                    <a:p>
                      <a:pPr marL="0" marR="0" algn="just">
                        <a:lnSpc>
                          <a:spcPts val="1300"/>
                        </a:lnSpc>
                        <a:spcBef>
                          <a:spcPts val="400"/>
                        </a:spcBef>
                        <a:spcAft>
                          <a:spcPts val="20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5066328"/>
                  </a:ext>
                </a:extLst>
              </a:tr>
              <a:tr h="489371">
                <a:tc>
                  <a:txBody>
                    <a:bodyPr/>
                    <a:lstStyle/>
                    <a:p>
                      <a:pPr marL="0" marR="0" algn="just">
                        <a:lnSpc>
                          <a:spcPts val="1300"/>
                        </a:lnSpc>
                        <a:spcBef>
                          <a:spcPts val="400"/>
                        </a:spcBef>
                        <a:spcAft>
                          <a:spcPts val="200"/>
                        </a:spcAft>
                      </a:pPr>
                      <a:r>
                        <a:rPr lang="en-SG" sz="1200">
                          <a:effectLst/>
                        </a:rPr>
                        <a:t>Issue No.</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Issue Description</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Issue Type</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Identified By</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Date Identified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Issue Assigned To</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Target Resolution Date</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Priority</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Status</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Date Resolved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400"/>
                        </a:spcBef>
                        <a:spcAft>
                          <a:spcPts val="200"/>
                        </a:spcAft>
                      </a:pPr>
                      <a:r>
                        <a:rPr lang="en-SG" sz="1200">
                          <a:effectLst/>
                        </a:rPr>
                        <a:t>Resolution Description</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extLst>
                  <a:ext uri="{0D108BD9-81ED-4DB2-BD59-A6C34878D82A}">
                    <a16:rowId xmlns:a16="http://schemas.microsoft.com/office/drawing/2014/main" val="3084576717"/>
                  </a:ext>
                </a:extLst>
              </a:tr>
              <a:tr h="990458">
                <a:tc>
                  <a:txBody>
                    <a:bodyPr/>
                    <a:lstStyle/>
                    <a:p>
                      <a:pPr marL="0" marR="0" algn="just">
                        <a:lnSpc>
                          <a:spcPts val="1300"/>
                        </a:lnSpc>
                        <a:spcBef>
                          <a:spcPts val="0"/>
                        </a:spcBef>
                        <a:spcAft>
                          <a:spcPts val="0"/>
                        </a:spcAft>
                      </a:pPr>
                      <a:r>
                        <a:rPr lang="en-SG" sz="1200">
                          <a:effectLst/>
                        </a:rPr>
                        <a:t>1</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dirty="0">
                          <a:effectLst/>
                        </a:rPr>
                        <a:t>Thank you, page is not showing,</a:t>
                      </a:r>
                      <a:endParaRPr lang="en-US" sz="1200" b="1" dirty="0">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dirty="0">
                          <a:effectLst/>
                        </a:rPr>
                        <a:t>Technical Issues</a:t>
                      </a:r>
                      <a:endParaRPr lang="en-US" sz="1200" dirty="0">
                        <a:effectLst/>
                      </a:endParaRPr>
                    </a:p>
                    <a:p>
                      <a:pPr marL="0" marR="0" algn="just">
                        <a:lnSpc>
                          <a:spcPts val="1300"/>
                        </a:lnSpc>
                        <a:spcBef>
                          <a:spcPts val="0"/>
                        </a:spcBef>
                        <a:spcAft>
                          <a:spcPts val="0"/>
                        </a:spcAft>
                      </a:pPr>
                      <a:r>
                        <a:rPr lang="en-SG" sz="1200" dirty="0">
                          <a:effectLst/>
                        </a:rPr>
                        <a:t> </a:t>
                      </a:r>
                      <a:endParaRPr lang="en-US" sz="1200" b="1" dirty="0">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Software Tester 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Software Development</a:t>
                      </a:r>
                      <a:endParaRPr lang="en-US" sz="1200">
                        <a:effectLst/>
                      </a:endParaRPr>
                    </a:p>
                    <a:p>
                      <a:pPr marL="0" marR="0" algn="just">
                        <a:lnSpc>
                          <a:spcPts val="1300"/>
                        </a:lnSpc>
                        <a:spcBef>
                          <a:spcPts val="0"/>
                        </a:spcBef>
                        <a:spcAft>
                          <a:spcPts val="0"/>
                        </a:spcAft>
                      </a:pPr>
                      <a:r>
                        <a:rPr lang="en-SG" sz="1200">
                          <a:effectLst/>
                        </a:rPr>
                        <a:t>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20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Low</a:t>
                      </a:r>
                      <a:endParaRPr lang="en-US" sz="1200">
                        <a:effectLst/>
                      </a:endParaRPr>
                    </a:p>
                    <a:p>
                      <a:pPr marL="0" marR="0" algn="just">
                        <a:lnSpc>
                          <a:spcPts val="1300"/>
                        </a:lnSpc>
                        <a:spcBef>
                          <a:spcPts val="0"/>
                        </a:spcBef>
                        <a:spcAft>
                          <a:spcPts val="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Resolved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Correcting the letters from code in MainController</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extLst>
                  <a:ext uri="{0D108BD9-81ED-4DB2-BD59-A6C34878D82A}">
                    <a16:rowId xmlns:a16="http://schemas.microsoft.com/office/drawing/2014/main" val="23771542"/>
                  </a:ext>
                </a:extLst>
              </a:tr>
              <a:tr h="1737029">
                <a:tc>
                  <a:txBody>
                    <a:bodyPr/>
                    <a:lstStyle/>
                    <a:p>
                      <a:pPr marL="0" marR="0" algn="just">
                        <a:lnSpc>
                          <a:spcPts val="1300"/>
                        </a:lnSpc>
                        <a:spcBef>
                          <a:spcPts val="0"/>
                        </a:spcBef>
                        <a:spcAft>
                          <a:spcPts val="0"/>
                        </a:spcAft>
                      </a:pPr>
                      <a:r>
                        <a:rPr lang="en-SG" sz="1200">
                          <a:effectLst/>
                        </a:rPr>
                        <a:t>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When the user clicks on forgot password link on login page, the user will be redirected to the index page instead of forgot password page</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Technical Issues</a:t>
                      </a:r>
                      <a:endParaRPr lang="en-US" sz="1200">
                        <a:effectLst/>
                      </a:endParaRPr>
                    </a:p>
                    <a:p>
                      <a:pPr marL="0" marR="0" algn="l">
                        <a:lnSpc>
                          <a:spcPts val="1300"/>
                        </a:lnSpc>
                        <a:spcBef>
                          <a:spcPts val="0"/>
                        </a:spcBef>
                        <a:spcAft>
                          <a:spcPts val="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Software Tester 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Software Development</a:t>
                      </a:r>
                      <a:endParaRPr lang="en-US" sz="1200">
                        <a:effectLst/>
                      </a:endParaRPr>
                    </a:p>
                    <a:p>
                      <a:pPr marL="0" marR="0" algn="l">
                        <a:lnSpc>
                          <a:spcPts val="1300"/>
                        </a:lnSpc>
                        <a:spcBef>
                          <a:spcPts val="0"/>
                        </a:spcBef>
                        <a:spcAft>
                          <a:spcPts val="0"/>
                        </a:spcAft>
                      </a:pPr>
                      <a:r>
                        <a:rPr lang="en-SG" sz="1200">
                          <a:effectLst/>
                        </a:rPr>
                        <a:t>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20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Medium</a:t>
                      </a:r>
                      <a:endParaRPr lang="en-US" sz="1200">
                        <a:effectLst/>
                      </a:endParaRPr>
                    </a:p>
                    <a:p>
                      <a:pPr marL="0" marR="0" algn="l">
                        <a:lnSpc>
                          <a:spcPts val="1300"/>
                        </a:lnSpc>
                        <a:spcBef>
                          <a:spcPts val="0"/>
                        </a:spcBef>
                        <a:spcAft>
                          <a:spcPts val="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Resolved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Correcting the code in MainController.java</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extLst>
                  <a:ext uri="{0D108BD9-81ED-4DB2-BD59-A6C34878D82A}">
                    <a16:rowId xmlns:a16="http://schemas.microsoft.com/office/drawing/2014/main" val="2479311966"/>
                  </a:ext>
                </a:extLst>
              </a:tr>
              <a:tr h="822244">
                <a:tc>
                  <a:txBody>
                    <a:bodyPr/>
                    <a:lstStyle/>
                    <a:p>
                      <a:pPr marL="0" marR="0" algn="just">
                        <a:lnSpc>
                          <a:spcPts val="1300"/>
                        </a:lnSpc>
                        <a:spcBef>
                          <a:spcPts val="0"/>
                        </a:spcBef>
                        <a:spcAft>
                          <a:spcPts val="0"/>
                        </a:spcAft>
                      </a:pPr>
                      <a:r>
                        <a:rPr lang="en-SG" sz="1200">
                          <a:effectLst/>
                        </a:rPr>
                        <a:t>3</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User registration data is not stored in database</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Technical Issues</a:t>
                      </a:r>
                      <a:endParaRPr lang="en-US" sz="1200">
                        <a:effectLst/>
                      </a:endParaRPr>
                    </a:p>
                    <a:p>
                      <a:pPr marL="0" marR="0" algn="l">
                        <a:lnSpc>
                          <a:spcPts val="1300"/>
                        </a:lnSpc>
                        <a:spcBef>
                          <a:spcPts val="0"/>
                        </a:spcBef>
                        <a:spcAft>
                          <a:spcPts val="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Software Tester 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19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Software Development</a:t>
                      </a:r>
                      <a:endParaRPr lang="en-US" sz="1200">
                        <a:effectLst/>
                      </a:endParaRPr>
                    </a:p>
                    <a:p>
                      <a:pPr marL="0" marR="0" algn="l">
                        <a:lnSpc>
                          <a:spcPts val="1300"/>
                        </a:lnSpc>
                        <a:spcBef>
                          <a:spcPts val="0"/>
                        </a:spcBef>
                        <a:spcAft>
                          <a:spcPts val="0"/>
                        </a:spcAft>
                      </a:pPr>
                      <a:r>
                        <a:rPr lang="en-SG" sz="1200">
                          <a:effectLst/>
                        </a:rPr>
                        <a:t>Team</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22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a:effectLst/>
                        </a:rPr>
                        <a:t>High</a:t>
                      </a:r>
                      <a:endParaRPr lang="en-US" sz="1200">
                        <a:effectLst/>
                      </a:endParaRPr>
                    </a:p>
                    <a:p>
                      <a:pPr marL="0" marR="0" algn="l">
                        <a:lnSpc>
                          <a:spcPts val="1300"/>
                        </a:lnSpc>
                        <a:spcBef>
                          <a:spcPts val="0"/>
                        </a:spcBef>
                        <a:spcAft>
                          <a:spcPts val="0"/>
                        </a:spcAft>
                      </a:pPr>
                      <a:r>
                        <a:rPr lang="en-SG" sz="1200">
                          <a:effectLst/>
                        </a:rPr>
                        <a:t> </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Resolved</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just">
                        <a:lnSpc>
                          <a:spcPts val="1300"/>
                        </a:lnSpc>
                        <a:spcBef>
                          <a:spcPts val="0"/>
                        </a:spcBef>
                        <a:spcAft>
                          <a:spcPts val="0"/>
                        </a:spcAft>
                      </a:pPr>
                      <a:r>
                        <a:rPr lang="en-SG" sz="1200">
                          <a:effectLst/>
                        </a:rPr>
                        <a:t>21 October 2022</a:t>
                      </a:r>
                      <a:endParaRPr lang="en-US" sz="1200" b="1">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tc>
                  <a:txBody>
                    <a:bodyPr/>
                    <a:lstStyle/>
                    <a:p>
                      <a:pPr marL="0" marR="0" algn="l">
                        <a:lnSpc>
                          <a:spcPts val="1300"/>
                        </a:lnSpc>
                        <a:spcBef>
                          <a:spcPts val="0"/>
                        </a:spcBef>
                        <a:spcAft>
                          <a:spcPts val="0"/>
                        </a:spcAft>
                      </a:pPr>
                      <a:r>
                        <a:rPr lang="en-SG" sz="1200" dirty="0">
                          <a:effectLst/>
                        </a:rPr>
                        <a:t>Correcting the code in controller and </a:t>
                      </a:r>
                      <a:r>
                        <a:rPr lang="en-SG" sz="1200" dirty="0" err="1">
                          <a:effectLst/>
                        </a:rPr>
                        <a:t>dao</a:t>
                      </a:r>
                      <a:r>
                        <a:rPr lang="en-SG" sz="1200" dirty="0">
                          <a:effectLst/>
                        </a:rPr>
                        <a:t> class</a:t>
                      </a:r>
                      <a:endParaRPr lang="en-US" sz="1200" b="1" dirty="0">
                        <a:effectLst/>
                        <a:latin typeface="Verdana" panose="020B0604030504040204" pitchFamily="34" charset="0"/>
                        <a:ea typeface="Verdana" panose="020B0604030504040204" pitchFamily="34" charset="0"/>
                        <a:cs typeface="Arial" panose="020B0604020202020204" pitchFamily="34" charset="0"/>
                      </a:endParaRPr>
                    </a:p>
                  </a:txBody>
                  <a:tcPr marL="50866" marR="50866" marT="0" marB="0"/>
                </a:tc>
                <a:extLst>
                  <a:ext uri="{0D108BD9-81ED-4DB2-BD59-A6C34878D82A}">
                    <a16:rowId xmlns:a16="http://schemas.microsoft.com/office/drawing/2014/main" val="1890036862"/>
                  </a:ext>
                </a:extLst>
              </a:tr>
            </a:tbl>
          </a:graphicData>
        </a:graphic>
      </p:graphicFrame>
      <p:sp>
        <p:nvSpPr>
          <p:cNvPr id="5" name="TextBox 2">
            <a:extLst>
              <a:ext uri="{FF2B5EF4-FFF2-40B4-BE49-F238E27FC236}">
                <a16:creationId xmlns:a16="http://schemas.microsoft.com/office/drawing/2014/main" id="{AA37EC78-A3AD-47A3-B16F-815D800EAE1F}"/>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1940415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A42FA94CC64944985BE93158E9ADE0" ma:contentTypeVersion="0" ma:contentTypeDescription="Create a new document." ma:contentTypeScope="" ma:versionID="01a1c0778f5d85e1f1b68635343aa61d">
  <xsd:schema xmlns:xsd="http://www.w3.org/2001/XMLSchema" xmlns:xs="http://www.w3.org/2001/XMLSchema" xmlns:p="http://schemas.microsoft.com/office/2006/metadata/properties" targetNamespace="http://schemas.microsoft.com/office/2006/metadata/properties" ma:root="true" ma:fieldsID="ce8df3bfa6a24a2ffcf512df2f51dd6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96D54F9-6676-40B4-88DE-4E587CD57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45037</TotalTime>
  <Words>1777</Words>
  <Application>Microsoft Office PowerPoint</Application>
  <PresentationFormat>On-screen Show (4:3)</PresentationFormat>
  <Paragraphs>449</Paragraphs>
  <Slides>29</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Arial</vt:lpstr>
      <vt:lpstr>Calibri</vt:lpstr>
      <vt:lpstr>Cambria</vt:lpstr>
      <vt:lpstr>Consolas</vt:lpstr>
      <vt:lpstr>Symbol</vt:lpstr>
      <vt:lpstr>Verdana</vt:lpstr>
      <vt:lpstr>Wingdings</vt:lpstr>
      <vt:lpstr>Office Theme</vt:lpstr>
      <vt:lpstr>1_Office Theme</vt:lpstr>
      <vt:lpstr>2_Office Theme</vt:lpstr>
      <vt:lpstr>Managing a Successful Computing Project including user experience features in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chathushi dilhari</cp:lastModifiedBy>
  <cp:revision>1687</cp:revision>
  <cp:lastPrinted>2015-07-27T02:04:21Z</cp:lastPrinted>
  <dcterms:created xsi:type="dcterms:W3CDTF">2012-01-26T10:45:43Z</dcterms:created>
  <dcterms:modified xsi:type="dcterms:W3CDTF">2022-12-02T18:59:52Z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