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9" r:id="rId3"/>
    <p:sldId id="264" r:id="rId4"/>
    <p:sldId id="265" r:id="rId5"/>
    <p:sldId id="268" r:id="rId6"/>
    <p:sldId id="269" r:id="rId7"/>
    <p:sldId id="270" r:id="rId8"/>
    <p:sldId id="271"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wini Kolli" userId="af33942f837adf9a" providerId="LiveId" clId="{E88DBD01-7964-418A-8174-BCCE568E7632}"/>
    <pc:docChg chg="undo custSel addSld delSld modSld">
      <pc:chgData name="Tejaswini Kolli" userId="af33942f837adf9a" providerId="LiveId" clId="{E88DBD01-7964-418A-8174-BCCE568E7632}" dt="2023-05-01T17:14:14.288" v="396" actId="403"/>
      <pc:docMkLst>
        <pc:docMk/>
      </pc:docMkLst>
      <pc:sldChg chg="del">
        <pc:chgData name="Tejaswini Kolli" userId="af33942f837adf9a" providerId="LiveId" clId="{E88DBD01-7964-418A-8174-BCCE568E7632}" dt="2023-05-01T17:12:53.710" v="395" actId="47"/>
        <pc:sldMkLst>
          <pc:docMk/>
          <pc:sldMk cId="1051149779" sldId="261"/>
        </pc:sldMkLst>
      </pc:sldChg>
      <pc:sldChg chg="modSp mod">
        <pc:chgData name="Tejaswini Kolli" userId="af33942f837adf9a" providerId="LiveId" clId="{E88DBD01-7964-418A-8174-BCCE568E7632}" dt="2023-05-01T17:11:26.893" v="378"/>
        <pc:sldMkLst>
          <pc:docMk/>
          <pc:sldMk cId="4055932163" sldId="265"/>
        </pc:sldMkLst>
        <pc:spChg chg="mod">
          <ac:chgData name="Tejaswini Kolli" userId="af33942f837adf9a" providerId="LiveId" clId="{E88DBD01-7964-418A-8174-BCCE568E7632}" dt="2023-05-01T17:11:26.893" v="378"/>
          <ac:spMkLst>
            <pc:docMk/>
            <pc:sldMk cId="4055932163" sldId="265"/>
            <ac:spMk id="3" creationId="{B90AA569-0D08-AD54-7C0E-3C92DD7FC835}"/>
          </ac:spMkLst>
        </pc:spChg>
      </pc:sldChg>
      <pc:sldChg chg="modSp new mod">
        <pc:chgData name="Tejaswini Kolli" userId="af33942f837adf9a" providerId="LiveId" clId="{E88DBD01-7964-418A-8174-BCCE568E7632}" dt="2023-05-01T17:14:14.288" v="396" actId="403"/>
        <pc:sldMkLst>
          <pc:docMk/>
          <pc:sldMk cId="880274511" sldId="266"/>
        </pc:sldMkLst>
        <pc:spChg chg="mod">
          <ac:chgData name="Tejaswini Kolli" userId="af33942f837adf9a" providerId="LiveId" clId="{E88DBD01-7964-418A-8174-BCCE568E7632}" dt="2023-05-01T17:07:18.142" v="8" actId="20577"/>
          <ac:spMkLst>
            <pc:docMk/>
            <pc:sldMk cId="880274511" sldId="266"/>
            <ac:spMk id="2" creationId="{55817305-23E8-6050-1299-AA5BA1F099C2}"/>
          </ac:spMkLst>
        </pc:spChg>
        <pc:spChg chg="mod">
          <ac:chgData name="Tejaswini Kolli" userId="af33942f837adf9a" providerId="LiveId" clId="{E88DBD01-7964-418A-8174-BCCE568E7632}" dt="2023-05-01T17:14:14.288" v="396" actId="403"/>
          <ac:spMkLst>
            <pc:docMk/>
            <pc:sldMk cId="880274511" sldId="266"/>
            <ac:spMk id="3" creationId="{8B4A5A3C-3A7D-9298-0881-1933D875029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B082E4-11C9-4BA4-81DC-011BFF03504A}"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DC16C-47B2-4F0D-A7A8-D6964B9B4A1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749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B082E4-11C9-4BA4-81DC-011BFF03504A}"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DC16C-47B2-4F0D-A7A8-D6964B9B4A1A}" type="slidenum">
              <a:rPr lang="en-US" smtClean="0"/>
              <a:t>‹#›</a:t>
            </a:fld>
            <a:endParaRPr lang="en-US"/>
          </a:p>
        </p:txBody>
      </p:sp>
    </p:spTree>
    <p:extLst>
      <p:ext uri="{BB962C8B-B14F-4D97-AF65-F5344CB8AC3E}">
        <p14:creationId xmlns:p14="http://schemas.microsoft.com/office/powerpoint/2010/main" val="2927410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B082E4-11C9-4BA4-81DC-011BFF03504A}"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DC16C-47B2-4F0D-A7A8-D6964B9B4A1A}" type="slidenum">
              <a:rPr lang="en-US" smtClean="0"/>
              <a:t>‹#›</a:t>
            </a:fld>
            <a:endParaRPr lang="en-US"/>
          </a:p>
        </p:txBody>
      </p:sp>
    </p:spTree>
    <p:extLst>
      <p:ext uri="{BB962C8B-B14F-4D97-AF65-F5344CB8AC3E}">
        <p14:creationId xmlns:p14="http://schemas.microsoft.com/office/powerpoint/2010/main" val="342806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B082E4-11C9-4BA4-81DC-011BFF03504A}"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DC16C-47B2-4F0D-A7A8-D6964B9B4A1A}" type="slidenum">
              <a:rPr lang="en-US" smtClean="0"/>
              <a:t>‹#›</a:t>
            </a:fld>
            <a:endParaRPr lang="en-US"/>
          </a:p>
        </p:txBody>
      </p:sp>
    </p:spTree>
    <p:extLst>
      <p:ext uri="{BB962C8B-B14F-4D97-AF65-F5344CB8AC3E}">
        <p14:creationId xmlns:p14="http://schemas.microsoft.com/office/powerpoint/2010/main" val="390248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B082E4-11C9-4BA4-81DC-011BFF03504A}"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DC16C-47B2-4F0D-A7A8-D6964B9B4A1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327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B082E4-11C9-4BA4-81DC-011BFF03504A}"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DC16C-47B2-4F0D-A7A8-D6964B9B4A1A}" type="slidenum">
              <a:rPr lang="en-US" smtClean="0"/>
              <a:t>‹#›</a:t>
            </a:fld>
            <a:endParaRPr lang="en-US"/>
          </a:p>
        </p:txBody>
      </p:sp>
    </p:spTree>
    <p:extLst>
      <p:ext uri="{BB962C8B-B14F-4D97-AF65-F5344CB8AC3E}">
        <p14:creationId xmlns:p14="http://schemas.microsoft.com/office/powerpoint/2010/main" val="383571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B082E4-11C9-4BA4-81DC-011BFF03504A}"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2DC16C-47B2-4F0D-A7A8-D6964B9B4A1A}" type="slidenum">
              <a:rPr lang="en-US" smtClean="0"/>
              <a:t>‹#›</a:t>
            </a:fld>
            <a:endParaRPr lang="en-US"/>
          </a:p>
        </p:txBody>
      </p:sp>
    </p:spTree>
    <p:extLst>
      <p:ext uri="{BB962C8B-B14F-4D97-AF65-F5344CB8AC3E}">
        <p14:creationId xmlns:p14="http://schemas.microsoft.com/office/powerpoint/2010/main" val="1200207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B082E4-11C9-4BA4-81DC-011BFF03504A}"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2DC16C-47B2-4F0D-A7A8-D6964B9B4A1A}" type="slidenum">
              <a:rPr lang="en-US" smtClean="0"/>
              <a:t>‹#›</a:t>
            </a:fld>
            <a:endParaRPr lang="en-US"/>
          </a:p>
        </p:txBody>
      </p:sp>
    </p:spTree>
    <p:extLst>
      <p:ext uri="{BB962C8B-B14F-4D97-AF65-F5344CB8AC3E}">
        <p14:creationId xmlns:p14="http://schemas.microsoft.com/office/powerpoint/2010/main" val="330924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B082E4-11C9-4BA4-81DC-011BFF03504A}" type="datetimeFigureOut">
              <a:rPr lang="en-US" smtClean="0"/>
              <a:t>5/8/2023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52DC16C-47B2-4F0D-A7A8-D6964B9B4A1A}" type="slidenum">
              <a:rPr lang="en-US" smtClean="0"/>
              <a:t>‹#›</a:t>
            </a:fld>
            <a:endParaRPr lang="en-US"/>
          </a:p>
        </p:txBody>
      </p:sp>
    </p:spTree>
    <p:extLst>
      <p:ext uri="{BB962C8B-B14F-4D97-AF65-F5344CB8AC3E}">
        <p14:creationId xmlns:p14="http://schemas.microsoft.com/office/powerpoint/2010/main" val="353092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9B082E4-11C9-4BA4-81DC-011BFF03504A}" type="datetimeFigureOut">
              <a:rPr lang="en-US" smtClean="0"/>
              <a:t>5/8/2023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2DC16C-47B2-4F0D-A7A8-D6964B9B4A1A}" type="slidenum">
              <a:rPr lang="en-US" smtClean="0"/>
              <a:t>‹#›</a:t>
            </a:fld>
            <a:endParaRPr lang="en-US"/>
          </a:p>
        </p:txBody>
      </p:sp>
    </p:spTree>
    <p:extLst>
      <p:ext uri="{BB962C8B-B14F-4D97-AF65-F5344CB8AC3E}">
        <p14:creationId xmlns:p14="http://schemas.microsoft.com/office/powerpoint/2010/main" val="1603348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B082E4-11C9-4BA4-81DC-011BFF03504A}"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2DC16C-47B2-4F0D-A7A8-D6964B9B4A1A}" type="slidenum">
              <a:rPr lang="en-US" smtClean="0"/>
              <a:t>‹#›</a:t>
            </a:fld>
            <a:endParaRPr lang="en-US"/>
          </a:p>
        </p:txBody>
      </p:sp>
    </p:spTree>
    <p:extLst>
      <p:ext uri="{BB962C8B-B14F-4D97-AF65-F5344CB8AC3E}">
        <p14:creationId xmlns:p14="http://schemas.microsoft.com/office/powerpoint/2010/main" val="325851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9B082E4-11C9-4BA4-81DC-011BFF03504A}" type="datetimeFigureOut">
              <a:rPr lang="en-US" smtClean="0"/>
              <a:t>5/8/2023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2DC16C-47B2-4F0D-A7A8-D6964B9B4A1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026290"/>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ortage Animal Protective League">
            <a:extLst>
              <a:ext uri="{FF2B5EF4-FFF2-40B4-BE49-F238E27FC236}">
                <a16:creationId xmlns:a16="http://schemas.microsoft.com/office/drawing/2014/main" id="{4C24374B-B9A2-5BD8-5E7B-B9DF383A63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 r="4" b="4"/>
          <a:stretch/>
        </p:blipFill>
        <p:spPr bwMode="auto">
          <a:xfrm>
            <a:off x="6803647" y="1065276"/>
            <a:ext cx="4730214" cy="47274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656CB50-66F0-7211-5339-B8BB7A409F32}"/>
              </a:ext>
            </a:extLst>
          </p:cNvPr>
          <p:cNvSpPr>
            <a:spLocks noGrp="1"/>
          </p:cNvSpPr>
          <p:nvPr>
            <p:ph type="ctrTitle"/>
          </p:nvPr>
        </p:nvSpPr>
        <p:spPr>
          <a:xfrm>
            <a:off x="789708" y="1014574"/>
            <a:ext cx="5633531" cy="2226769"/>
          </a:xfrm>
        </p:spPr>
        <p:txBody>
          <a:bodyPr anchor="ctr">
            <a:normAutofit/>
          </a:bodyPr>
          <a:lstStyle/>
          <a:p>
            <a:pPr algn="l"/>
            <a:r>
              <a:rPr lang="en-US" sz="4800" dirty="0">
                <a:solidFill>
                  <a:schemeClr val="tx2"/>
                </a:solidFill>
              </a:rPr>
              <a:t>Portage APL Project</a:t>
            </a:r>
            <a:br>
              <a:rPr lang="en-US" sz="4800" dirty="0">
                <a:solidFill>
                  <a:schemeClr val="tx2"/>
                </a:solidFill>
              </a:rPr>
            </a:br>
            <a:endParaRPr lang="en-US" sz="4800" dirty="0">
              <a:solidFill>
                <a:schemeClr val="tx2"/>
              </a:solidFill>
            </a:endParaRPr>
          </a:p>
        </p:txBody>
      </p:sp>
      <p:sp>
        <p:nvSpPr>
          <p:cNvPr id="3" name="Subtitle 2">
            <a:extLst>
              <a:ext uri="{FF2B5EF4-FFF2-40B4-BE49-F238E27FC236}">
                <a16:creationId xmlns:a16="http://schemas.microsoft.com/office/drawing/2014/main" id="{5BD1367C-FB29-26AA-5C08-CFC022F4237C}"/>
              </a:ext>
            </a:extLst>
          </p:cNvPr>
          <p:cNvSpPr>
            <a:spLocks noGrp="1"/>
          </p:cNvSpPr>
          <p:nvPr>
            <p:ph type="subTitle" idx="1"/>
          </p:nvPr>
        </p:nvSpPr>
        <p:spPr>
          <a:xfrm>
            <a:off x="789708" y="3640633"/>
            <a:ext cx="5631417" cy="2487212"/>
          </a:xfrm>
        </p:spPr>
        <p:txBody>
          <a:bodyPr anchor="t">
            <a:normAutofit/>
          </a:bodyPr>
          <a:lstStyle/>
          <a:p>
            <a:pPr algn="l"/>
            <a:r>
              <a:rPr lang="en-US" dirty="0">
                <a:solidFill>
                  <a:schemeClr val="tx2"/>
                </a:solidFill>
              </a:rPr>
              <a:t>By Group 12</a:t>
            </a:r>
          </a:p>
          <a:p>
            <a:pPr algn="l"/>
            <a:endParaRPr lang="en-US" dirty="0">
              <a:solidFill>
                <a:schemeClr val="tx2"/>
              </a:solidFill>
            </a:endParaRPr>
          </a:p>
        </p:txBody>
      </p:sp>
    </p:spTree>
    <p:extLst>
      <p:ext uri="{BB962C8B-B14F-4D97-AF65-F5344CB8AC3E}">
        <p14:creationId xmlns:p14="http://schemas.microsoft.com/office/powerpoint/2010/main" val="71643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04EC-5E12-19CF-CB96-887D36D77780}"/>
              </a:ext>
            </a:extLst>
          </p:cNvPr>
          <p:cNvSpPr>
            <a:spLocks noGrp="1"/>
          </p:cNvSpPr>
          <p:nvPr>
            <p:ph type="title"/>
          </p:nvPr>
        </p:nvSpPr>
        <p:spPr/>
        <p:txBody>
          <a:bodyPr>
            <a:normAutofit/>
          </a:bodyPr>
          <a:lstStyle/>
          <a:p>
            <a:r>
              <a:rPr lang="en-US" sz="4400" dirty="0">
                <a:solidFill>
                  <a:schemeClr val="tx2"/>
                </a:solidFill>
              </a:rPr>
              <a:t>Big Idea</a:t>
            </a:r>
          </a:p>
        </p:txBody>
      </p:sp>
      <p:sp>
        <p:nvSpPr>
          <p:cNvPr id="3" name="Content Placeholder 2">
            <a:extLst>
              <a:ext uri="{FF2B5EF4-FFF2-40B4-BE49-F238E27FC236}">
                <a16:creationId xmlns:a16="http://schemas.microsoft.com/office/drawing/2014/main" id="{B90AA569-0D08-AD54-7C0E-3C92DD7FC835}"/>
              </a:ext>
            </a:extLst>
          </p:cNvPr>
          <p:cNvSpPr>
            <a:spLocks noGrp="1"/>
          </p:cNvSpPr>
          <p:nvPr>
            <p:ph idx="1"/>
          </p:nvPr>
        </p:nvSpPr>
        <p:spPr/>
        <p:txBody>
          <a:bodyPr/>
          <a:lstStyle/>
          <a:p>
            <a:endParaRPr lang="en-US" dirty="0"/>
          </a:p>
          <a:p>
            <a:r>
              <a:rPr lang="en-US" sz="2400" dirty="0"/>
              <a:t>Increasing fundraising activities through different mediums by which APL can accommodate more animals to the shelter and can provide better care to them</a:t>
            </a:r>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890018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469-A9E6-9B02-9BE2-F19B55C48674}"/>
              </a:ext>
            </a:extLst>
          </p:cNvPr>
          <p:cNvSpPr>
            <a:spLocks noGrp="1"/>
          </p:cNvSpPr>
          <p:nvPr>
            <p:ph type="ctrTitle"/>
          </p:nvPr>
        </p:nvSpPr>
        <p:spPr>
          <a:xfrm>
            <a:off x="1432288" y="353960"/>
            <a:ext cx="9144000" cy="835589"/>
          </a:xfrm>
        </p:spPr>
        <p:txBody>
          <a:bodyPr>
            <a:normAutofit/>
          </a:bodyPr>
          <a:lstStyle/>
          <a:p>
            <a:pPr algn="l"/>
            <a:r>
              <a:rPr lang="en-US" sz="4400" dirty="0">
                <a:solidFill>
                  <a:schemeClr val="tx2"/>
                </a:solidFill>
              </a:rPr>
              <a:t>Dashboard</a:t>
            </a:r>
          </a:p>
        </p:txBody>
      </p:sp>
      <p:pic>
        <p:nvPicPr>
          <p:cNvPr id="4" name="Picture 3">
            <a:extLst>
              <a:ext uri="{FF2B5EF4-FFF2-40B4-BE49-F238E27FC236}">
                <a16:creationId xmlns:a16="http://schemas.microsoft.com/office/drawing/2014/main" id="{3381A70C-B7C3-D3AD-AF95-6FC292565EBD}"/>
              </a:ext>
            </a:extLst>
          </p:cNvPr>
          <p:cNvPicPr>
            <a:picLocks noChangeAspect="1"/>
          </p:cNvPicPr>
          <p:nvPr/>
        </p:nvPicPr>
        <p:blipFill>
          <a:blip r:embed="rId2"/>
          <a:stretch>
            <a:fillRect/>
          </a:stretch>
        </p:blipFill>
        <p:spPr>
          <a:xfrm>
            <a:off x="1638763" y="1366530"/>
            <a:ext cx="8891583" cy="4975460"/>
          </a:xfrm>
          <a:prstGeom prst="rect">
            <a:avLst/>
          </a:prstGeom>
        </p:spPr>
      </p:pic>
    </p:spTree>
    <p:extLst>
      <p:ext uri="{BB962C8B-B14F-4D97-AF65-F5344CB8AC3E}">
        <p14:creationId xmlns:p14="http://schemas.microsoft.com/office/powerpoint/2010/main" val="2417213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Graph on document with pen">
            <a:extLst>
              <a:ext uri="{FF2B5EF4-FFF2-40B4-BE49-F238E27FC236}">
                <a16:creationId xmlns:a16="http://schemas.microsoft.com/office/drawing/2014/main" id="{5B6D0DD4-7EDE-2A33-82E4-28D9BD7B1366}"/>
              </a:ext>
            </a:extLst>
          </p:cNvPr>
          <p:cNvPicPr>
            <a:picLocks noChangeAspect="1"/>
          </p:cNvPicPr>
          <p:nvPr/>
        </p:nvPicPr>
        <p:blipFill rotWithShape="1">
          <a:blip r:embed="rId2">
            <a:duotone>
              <a:schemeClr val="bg2">
                <a:shade val="45000"/>
                <a:satMod val="135000"/>
              </a:schemeClr>
              <a:prstClr val="white"/>
            </a:duotone>
            <a:alphaModFix amt="3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C3BC04EC-5E12-19CF-CB96-887D36D77780}"/>
              </a:ext>
            </a:extLst>
          </p:cNvPr>
          <p:cNvSpPr>
            <a:spLocks noGrp="1"/>
          </p:cNvSpPr>
          <p:nvPr>
            <p:ph type="title"/>
          </p:nvPr>
        </p:nvSpPr>
        <p:spPr>
          <a:xfrm>
            <a:off x="1097280" y="758952"/>
            <a:ext cx="10058400" cy="3566160"/>
          </a:xfrm>
        </p:spPr>
        <p:txBody>
          <a:bodyPr vert="horz" lIns="91440" tIns="45720" rIns="91440" bIns="45720" rtlCol="0" anchor="b">
            <a:normAutofit/>
          </a:bodyPr>
          <a:lstStyle/>
          <a:p>
            <a:r>
              <a:rPr lang="en-US" sz="8000">
                <a:solidFill>
                  <a:schemeClr val="tx1">
                    <a:lumMod val="85000"/>
                    <a:lumOff val="15000"/>
                  </a:schemeClr>
                </a:solidFill>
              </a:rPr>
              <a:t>Actions which can be taken from dashboard</a:t>
            </a:r>
          </a:p>
        </p:txBody>
      </p:sp>
      <p:cxnSp>
        <p:nvCxnSpPr>
          <p:cNvPr id="14" name="Straight Connector 13">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55932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0788807-E792-70A6-AEBF-0FAC12301527}"/>
              </a:ext>
            </a:extLst>
          </p:cNvPr>
          <p:cNvPicPr>
            <a:picLocks noChangeAspect="1"/>
          </p:cNvPicPr>
          <p:nvPr/>
        </p:nvPicPr>
        <p:blipFill>
          <a:blip r:embed="rId2"/>
          <a:stretch>
            <a:fillRect/>
          </a:stretch>
        </p:blipFill>
        <p:spPr>
          <a:xfrm>
            <a:off x="633999" y="1274903"/>
            <a:ext cx="6909801" cy="4044761"/>
          </a:xfrm>
          <a:prstGeom prst="rect">
            <a:avLst/>
          </a:prstGeom>
        </p:spPr>
      </p:pic>
      <p:cxnSp>
        <p:nvCxnSpPr>
          <p:cNvPr id="18"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7E5321-E1D7-A9DA-9179-55050EA294FA}"/>
              </a:ext>
            </a:extLst>
          </p:cNvPr>
          <p:cNvSpPr>
            <a:spLocks noGrp="1"/>
          </p:cNvSpPr>
          <p:nvPr>
            <p:ph idx="1"/>
          </p:nvPr>
        </p:nvSpPr>
        <p:spPr>
          <a:xfrm>
            <a:off x="7859485" y="2198914"/>
            <a:ext cx="3690257" cy="3670180"/>
          </a:xfrm>
        </p:spPr>
        <p:txBody>
          <a:bodyPr>
            <a:normAutofit/>
          </a:bodyPr>
          <a:lstStyle/>
          <a:p>
            <a:endParaRPr lang="en-US" dirty="0"/>
          </a:p>
          <a:p>
            <a:endParaRPr lang="en-US" dirty="0"/>
          </a:p>
          <a:p>
            <a:r>
              <a:rPr lang="en-US" dirty="0"/>
              <a:t>Can decide on which cities to more concentrate for conducting events and promotions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9"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8436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20F5BC4-7870-F47B-151F-86E25E273683}"/>
              </a:ext>
            </a:extLst>
          </p:cNvPr>
          <p:cNvPicPr>
            <a:picLocks noChangeAspect="1"/>
          </p:cNvPicPr>
          <p:nvPr/>
        </p:nvPicPr>
        <p:blipFill>
          <a:blip r:embed="rId2"/>
          <a:stretch>
            <a:fillRect/>
          </a:stretch>
        </p:blipFill>
        <p:spPr>
          <a:xfrm>
            <a:off x="633999" y="1284804"/>
            <a:ext cx="6909801" cy="4024959"/>
          </a:xfrm>
          <a:prstGeom prst="rect">
            <a:avLst/>
          </a:prstGeom>
        </p:spPr>
      </p:pic>
      <p:cxnSp>
        <p:nvCxnSpPr>
          <p:cNvPr id="17"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0CD5B1-AF3A-D1E4-141F-F1F87D3B3461}"/>
              </a:ext>
            </a:extLst>
          </p:cNvPr>
          <p:cNvSpPr>
            <a:spLocks noGrp="1"/>
          </p:cNvSpPr>
          <p:nvPr>
            <p:ph idx="1"/>
          </p:nvPr>
        </p:nvSpPr>
        <p:spPr>
          <a:xfrm>
            <a:off x="7859485" y="2198914"/>
            <a:ext cx="3690257" cy="3670180"/>
          </a:xfrm>
        </p:spPr>
        <p:txBody>
          <a:bodyPr>
            <a:normAutofit/>
          </a:bodyPr>
          <a:lstStyle/>
          <a:p>
            <a:r>
              <a:rPr lang="en-US"/>
              <a:t>Helps in setting up benchmark for future years and for forecasting, the total amount of donations can be used to set fundraising goals for the organization. By setting realistic goals and tracking progress towards them.</a:t>
            </a:r>
          </a:p>
          <a:p>
            <a:endParaRPr lang="en-US" dirty="0"/>
          </a:p>
        </p:txBody>
      </p:sp>
      <p:sp>
        <p:nvSpPr>
          <p:cNvPr id="18"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62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0F59B1A-2927-02D9-DB1A-CF788F240651}"/>
              </a:ext>
            </a:extLst>
          </p:cNvPr>
          <p:cNvPicPr>
            <a:picLocks noChangeAspect="1"/>
          </p:cNvPicPr>
          <p:nvPr/>
        </p:nvPicPr>
        <p:blipFill>
          <a:blip r:embed="rId2"/>
          <a:stretch>
            <a:fillRect/>
          </a:stretch>
        </p:blipFill>
        <p:spPr>
          <a:xfrm>
            <a:off x="633999" y="1249208"/>
            <a:ext cx="6909801" cy="4096151"/>
          </a:xfrm>
          <a:prstGeom prst="rect">
            <a:avLst/>
          </a:prstGeom>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7D0E11-EE63-C454-4B98-CAF2B52EA445}"/>
              </a:ext>
            </a:extLst>
          </p:cNvPr>
          <p:cNvSpPr>
            <a:spLocks noGrp="1"/>
          </p:cNvSpPr>
          <p:nvPr>
            <p:ph idx="1"/>
          </p:nvPr>
        </p:nvSpPr>
        <p:spPr>
          <a:xfrm>
            <a:off x="7859485" y="2198914"/>
            <a:ext cx="3690257" cy="3670180"/>
          </a:xfrm>
        </p:spPr>
        <p:txBody>
          <a:bodyPr>
            <a:normAutofit/>
          </a:bodyPr>
          <a:lstStyle/>
          <a:p>
            <a:r>
              <a:rPr lang="en-US" dirty="0"/>
              <a:t>Can decide on which part of the year's events can be conducted more to attract donors</a:t>
            </a:r>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7151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38637A0-929E-0E7B-A4E4-36E5EC70B127}"/>
              </a:ext>
            </a:extLst>
          </p:cNvPr>
          <p:cNvPicPr>
            <a:picLocks noChangeAspect="1"/>
          </p:cNvPicPr>
          <p:nvPr/>
        </p:nvPicPr>
        <p:blipFill>
          <a:blip r:embed="rId2"/>
          <a:stretch>
            <a:fillRect/>
          </a:stretch>
        </p:blipFill>
        <p:spPr>
          <a:xfrm>
            <a:off x="633999" y="1205263"/>
            <a:ext cx="6909801" cy="4184041"/>
          </a:xfrm>
          <a:prstGeom prst="rect">
            <a:avLst/>
          </a:prstGeom>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B3F9A4-DB5F-68A7-682C-938FC61E63F5}"/>
              </a:ext>
            </a:extLst>
          </p:cNvPr>
          <p:cNvSpPr>
            <a:spLocks noGrp="1"/>
          </p:cNvSpPr>
          <p:nvPr>
            <p:ph idx="1"/>
          </p:nvPr>
        </p:nvSpPr>
        <p:spPr>
          <a:xfrm>
            <a:off x="7859485" y="2198914"/>
            <a:ext cx="3690257" cy="3670180"/>
          </a:xfrm>
        </p:spPr>
        <p:txBody>
          <a:bodyPr>
            <a:normAutofit/>
          </a:bodyPr>
          <a:lstStyle/>
          <a:p>
            <a:r>
              <a:rPr lang="en-US" sz="2000" dirty="0"/>
              <a:t>Focus on getting donations in the range of $(0-500), as that is highest bracket.</a:t>
            </a:r>
          </a:p>
          <a:p>
            <a:pPr lvl="1"/>
            <a:r>
              <a:rPr lang="en-US" sz="1600" kern="100" dirty="0">
                <a:effectLst/>
                <a:latin typeface="Calibri" panose="020F0502020204030204" pitchFamily="34" charset="0"/>
                <a:ea typeface="Calibri" panose="020F0502020204030204" pitchFamily="34" charset="0"/>
                <a:cs typeface="Times New Roman" panose="02020603050405020304" pitchFamily="18" charset="0"/>
              </a:rPr>
              <a:t>Can persuade people to do at least small amount of donations rather than asking for big donations.</a:t>
            </a:r>
          </a:p>
          <a:p>
            <a:endParaRPr lang="en-US" dirty="0"/>
          </a:p>
          <a:p>
            <a:endParaRPr lang="en-US" dirty="0"/>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778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ABC2EC6-FB0C-AC0F-F6EB-A2928FC69461}"/>
              </a:ext>
            </a:extLst>
          </p:cNvPr>
          <p:cNvSpPr txBox="1"/>
          <p:nvPr/>
        </p:nvSpPr>
        <p:spPr>
          <a:xfrm>
            <a:off x="1097280" y="758952"/>
            <a:ext cx="10058400" cy="356616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8000" b="1" spc="-50">
                <a:solidFill>
                  <a:schemeClr val="tx1">
                    <a:lumMod val="85000"/>
                    <a:lumOff val="15000"/>
                  </a:schemeClr>
                </a:solidFill>
                <a:latin typeface="+mj-lt"/>
                <a:ea typeface="+mj-ea"/>
                <a:cs typeface="+mj-cs"/>
              </a:rPr>
              <a:t>Thank you !</a:t>
            </a:r>
          </a:p>
        </p:txBody>
      </p:sp>
      <p:cxnSp>
        <p:nvCxnSpPr>
          <p:cNvPr id="15" name="Straight Connector 14">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descr="A blue and white logo with a dog and cat&#10;&#10;Description automatically generated with low confidence">
            <a:extLst>
              <a:ext uri="{FF2B5EF4-FFF2-40B4-BE49-F238E27FC236}">
                <a16:creationId xmlns:a16="http://schemas.microsoft.com/office/drawing/2014/main" id="{62B09403-4288-CA17-E6E5-DCCC45879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3178" y="5216602"/>
            <a:ext cx="1101213" cy="1101213"/>
          </a:xfrm>
          <a:prstGeom prst="rect">
            <a:avLst/>
          </a:prstGeom>
        </p:spPr>
      </p:pic>
    </p:spTree>
    <p:extLst>
      <p:ext uri="{BB962C8B-B14F-4D97-AF65-F5344CB8AC3E}">
        <p14:creationId xmlns:p14="http://schemas.microsoft.com/office/powerpoint/2010/main" val="1364808326"/>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2807</TotalTime>
  <Words>145</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Portage APL Project </vt:lpstr>
      <vt:lpstr>Big Idea</vt:lpstr>
      <vt:lpstr>Dashboard</vt:lpstr>
      <vt:lpstr>Actions which can be taken from dashboard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Portage APL Project </dc:title>
  <dc:creator>Patel, Yash</dc:creator>
  <cp:lastModifiedBy>Tejaswini Kolli</cp:lastModifiedBy>
  <cp:revision>20</cp:revision>
  <dcterms:created xsi:type="dcterms:W3CDTF">2023-04-27T23:18:54Z</dcterms:created>
  <dcterms:modified xsi:type="dcterms:W3CDTF">2023-05-09T02:11:48Z</dcterms:modified>
</cp:coreProperties>
</file>