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11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EE81D5-0C9F-4C87-908E-77CB68DE69E1}"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6B4CA-2265-4FED-8DD4-546EE9E7C93C}" type="slidenum">
              <a:rPr lang="en-US" smtClean="0"/>
              <a:t>‹#›</a:t>
            </a:fld>
            <a:endParaRPr lang="en-US"/>
          </a:p>
        </p:txBody>
      </p:sp>
    </p:spTree>
    <p:extLst>
      <p:ext uri="{BB962C8B-B14F-4D97-AF65-F5344CB8AC3E}">
        <p14:creationId xmlns:p14="http://schemas.microsoft.com/office/powerpoint/2010/main" val="3251675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EE81D5-0C9F-4C87-908E-77CB68DE69E1}"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6B4CA-2265-4FED-8DD4-546EE9E7C93C}" type="slidenum">
              <a:rPr lang="en-US" smtClean="0"/>
              <a:t>‹#›</a:t>
            </a:fld>
            <a:endParaRPr lang="en-US"/>
          </a:p>
        </p:txBody>
      </p:sp>
    </p:spTree>
    <p:extLst>
      <p:ext uri="{BB962C8B-B14F-4D97-AF65-F5344CB8AC3E}">
        <p14:creationId xmlns:p14="http://schemas.microsoft.com/office/powerpoint/2010/main" val="2286473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EE81D5-0C9F-4C87-908E-77CB68DE69E1}"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6B4CA-2265-4FED-8DD4-546EE9E7C9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34260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EE81D5-0C9F-4C87-908E-77CB68DE69E1}"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6B4CA-2265-4FED-8DD4-546EE9E7C93C}" type="slidenum">
              <a:rPr lang="en-US" smtClean="0"/>
              <a:t>‹#›</a:t>
            </a:fld>
            <a:endParaRPr lang="en-US"/>
          </a:p>
        </p:txBody>
      </p:sp>
    </p:spTree>
    <p:extLst>
      <p:ext uri="{BB962C8B-B14F-4D97-AF65-F5344CB8AC3E}">
        <p14:creationId xmlns:p14="http://schemas.microsoft.com/office/powerpoint/2010/main" val="3598164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EE81D5-0C9F-4C87-908E-77CB68DE69E1}"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6B4CA-2265-4FED-8DD4-546EE9E7C9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3806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EE81D5-0C9F-4C87-908E-77CB68DE69E1}"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6B4CA-2265-4FED-8DD4-546EE9E7C93C}" type="slidenum">
              <a:rPr lang="en-US" smtClean="0"/>
              <a:t>‹#›</a:t>
            </a:fld>
            <a:endParaRPr lang="en-US"/>
          </a:p>
        </p:txBody>
      </p:sp>
    </p:spTree>
    <p:extLst>
      <p:ext uri="{BB962C8B-B14F-4D97-AF65-F5344CB8AC3E}">
        <p14:creationId xmlns:p14="http://schemas.microsoft.com/office/powerpoint/2010/main" val="514342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E81D5-0C9F-4C87-908E-77CB68DE69E1}"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6B4CA-2265-4FED-8DD4-546EE9E7C93C}" type="slidenum">
              <a:rPr lang="en-US" smtClean="0"/>
              <a:t>‹#›</a:t>
            </a:fld>
            <a:endParaRPr lang="en-US"/>
          </a:p>
        </p:txBody>
      </p:sp>
    </p:spTree>
    <p:extLst>
      <p:ext uri="{BB962C8B-B14F-4D97-AF65-F5344CB8AC3E}">
        <p14:creationId xmlns:p14="http://schemas.microsoft.com/office/powerpoint/2010/main" val="3010146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E81D5-0C9F-4C87-908E-77CB68DE69E1}"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6B4CA-2265-4FED-8DD4-546EE9E7C93C}" type="slidenum">
              <a:rPr lang="en-US" smtClean="0"/>
              <a:t>‹#›</a:t>
            </a:fld>
            <a:endParaRPr lang="en-US"/>
          </a:p>
        </p:txBody>
      </p:sp>
    </p:spTree>
    <p:extLst>
      <p:ext uri="{BB962C8B-B14F-4D97-AF65-F5344CB8AC3E}">
        <p14:creationId xmlns:p14="http://schemas.microsoft.com/office/powerpoint/2010/main" val="1581305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E81D5-0C9F-4C87-908E-77CB68DE69E1}"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6B4CA-2265-4FED-8DD4-546EE9E7C93C}" type="slidenum">
              <a:rPr lang="en-US" smtClean="0"/>
              <a:t>‹#›</a:t>
            </a:fld>
            <a:endParaRPr lang="en-US"/>
          </a:p>
        </p:txBody>
      </p:sp>
    </p:spTree>
    <p:extLst>
      <p:ext uri="{BB962C8B-B14F-4D97-AF65-F5344CB8AC3E}">
        <p14:creationId xmlns:p14="http://schemas.microsoft.com/office/powerpoint/2010/main" val="3708759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EE81D5-0C9F-4C87-908E-77CB68DE69E1}"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6B4CA-2265-4FED-8DD4-546EE9E7C93C}" type="slidenum">
              <a:rPr lang="en-US" smtClean="0"/>
              <a:t>‹#›</a:t>
            </a:fld>
            <a:endParaRPr lang="en-US"/>
          </a:p>
        </p:txBody>
      </p:sp>
    </p:spTree>
    <p:extLst>
      <p:ext uri="{BB962C8B-B14F-4D97-AF65-F5344CB8AC3E}">
        <p14:creationId xmlns:p14="http://schemas.microsoft.com/office/powerpoint/2010/main" val="3075799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EE81D5-0C9F-4C87-908E-77CB68DE69E1}"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46B4CA-2265-4FED-8DD4-546EE9E7C93C}" type="slidenum">
              <a:rPr lang="en-US" smtClean="0"/>
              <a:t>‹#›</a:t>
            </a:fld>
            <a:endParaRPr lang="en-US"/>
          </a:p>
        </p:txBody>
      </p:sp>
    </p:spTree>
    <p:extLst>
      <p:ext uri="{BB962C8B-B14F-4D97-AF65-F5344CB8AC3E}">
        <p14:creationId xmlns:p14="http://schemas.microsoft.com/office/powerpoint/2010/main" val="2590512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EE81D5-0C9F-4C87-908E-77CB68DE69E1}" type="datetimeFigureOut">
              <a:rPr lang="en-US" smtClean="0"/>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46B4CA-2265-4FED-8DD4-546EE9E7C93C}" type="slidenum">
              <a:rPr lang="en-US" smtClean="0"/>
              <a:t>‹#›</a:t>
            </a:fld>
            <a:endParaRPr lang="en-US"/>
          </a:p>
        </p:txBody>
      </p:sp>
    </p:spTree>
    <p:extLst>
      <p:ext uri="{BB962C8B-B14F-4D97-AF65-F5344CB8AC3E}">
        <p14:creationId xmlns:p14="http://schemas.microsoft.com/office/powerpoint/2010/main" val="385271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EE81D5-0C9F-4C87-908E-77CB68DE69E1}"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46B4CA-2265-4FED-8DD4-546EE9E7C93C}" type="slidenum">
              <a:rPr lang="en-US" smtClean="0"/>
              <a:t>‹#›</a:t>
            </a:fld>
            <a:endParaRPr lang="en-US"/>
          </a:p>
        </p:txBody>
      </p:sp>
    </p:spTree>
    <p:extLst>
      <p:ext uri="{BB962C8B-B14F-4D97-AF65-F5344CB8AC3E}">
        <p14:creationId xmlns:p14="http://schemas.microsoft.com/office/powerpoint/2010/main" val="3098956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E81D5-0C9F-4C87-908E-77CB68DE69E1}" type="datetimeFigureOut">
              <a:rPr lang="en-US" smtClean="0"/>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46B4CA-2265-4FED-8DD4-546EE9E7C93C}" type="slidenum">
              <a:rPr lang="en-US" smtClean="0"/>
              <a:t>‹#›</a:t>
            </a:fld>
            <a:endParaRPr lang="en-US"/>
          </a:p>
        </p:txBody>
      </p:sp>
    </p:spTree>
    <p:extLst>
      <p:ext uri="{BB962C8B-B14F-4D97-AF65-F5344CB8AC3E}">
        <p14:creationId xmlns:p14="http://schemas.microsoft.com/office/powerpoint/2010/main" val="1997934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EE81D5-0C9F-4C87-908E-77CB68DE69E1}"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46B4CA-2265-4FED-8DD4-546EE9E7C93C}" type="slidenum">
              <a:rPr lang="en-US" smtClean="0"/>
              <a:t>‹#›</a:t>
            </a:fld>
            <a:endParaRPr lang="en-US"/>
          </a:p>
        </p:txBody>
      </p:sp>
    </p:spTree>
    <p:extLst>
      <p:ext uri="{BB962C8B-B14F-4D97-AF65-F5344CB8AC3E}">
        <p14:creationId xmlns:p14="http://schemas.microsoft.com/office/powerpoint/2010/main" val="130683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EE81D5-0C9F-4C87-908E-77CB68DE69E1}"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46B4CA-2265-4FED-8DD4-546EE9E7C93C}" type="slidenum">
              <a:rPr lang="en-US" smtClean="0"/>
              <a:t>‹#›</a:t>
            </a:fld>
            <a:endParaRPr lang="en-US"/>
          </a:p>
        </p:txBody>
      </p:sp>
    </p:spTree>
    <p:extLst>
      <p:ext uri="{BB962C8B-B14F-4D97-AF65-F5344CB8AC3E}">
        <p14:creationId xmlns:p14="http://schemas.microsoft.com/office/powerpoint/2010/main" val="521478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EE81D5-0C9F-4C87-908E-77CB68DE69E1}" type="datetimeFigureOut">
              <a:rPr lang="en-US" smtClean="0"/>
              <a:t>5/7/2023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646B4CA-2265-4FED-8DD4-546EE9E7C93C}" type="slidenum">
              <a:rPr lang="en-US" smtClean="0"/>
              <a:t>‹#›</a:t>
            </a:fld>
            <a:endParaRPr lang="en-US"/>
          </a:p>
        </p:txBody>
      </p:sp>
    </p:spTree>
    <p:extLst>
      <p:ext uri="{BB962C8B-B14F-4D97-AF65-F5344CB8AC3E}">
        <p14:creationId xmlns:p14="http://schemas.microsoft.com/office/powerpoint/2010/main" val="3826195058"/>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B7410C-8FE1-2CC1-440A-8FAD8949C4AE}"/>
              </a:ext>
            </a:extLst>
          </p:cNvPr>
          <p:cNvSpPr>
            <a:spLocks noGrp="1"/>
          </p:cNvSpPr>
          <p:nvPr>
            <p:ph type="ctrTitle"/>
          </p:nvPr>
        </p:nvSpPr>
        <p:spPr>
          <a:xfrm>
            <a:off x="480842" y="0"/>
            <a:ext cx="10390358" cy="3328988"/>
          </a:xfrm>
        </p:spPr>
        <p:txBody>
          <a:bodyPr/>
          <a:lstStyle/>
          <a:p>
            <a:r>
              <a:rPr lang="en-IN" sz="4000" b="1" dirty="0"/>
              <a:t>Clustering of Energy Usage in the US</a:t>
            </a:r>
          </a:p>
        </p:txBody>
      </p:sp>
      <p:sp>
        <p:nvSpPr>
          <p:cNvPr id="3" name="Subtitle 2">
            <a:extLst>
              <a:ext uri="{FF2B5EF4-FFF2-40B4-BE49-F238E27FC236}">
                <a16:creationId xmlns:a16="http://schemas.microsoft.com/office/drawing/2014/main" id="{7E3538DD-0B37-5AB4-6328-A7DB9D2746E0}"/>
              </a:ext>
            </a:extLst>
          </p:cNvPr>
          <p:cNvSpPr>
            <a:spLocks noGrp="1"/>
          </p:cNvSpPr>
          <p:nvPr>
            <p:ph type="subTitle" idx="1"/>
          </p:nvPr>
        </p:nvSpPr>
        <p:spPr>
          <a:xfrm>
            <a:off x="3131848" y="3548208"/>
            <a:ext cx="6400800" cy="1947333"/>
          </a:xfrm>
        </p:spPr>
        <p:txBody>
          <a:bodyPr/>
          <a:lstStyle/>
          <a:p>
            <a:pPr algn="r"/>
            <a:r>
              <a:rPr lang="en-US" dirty="0"/>
              <a:t>E R M S </a:t>
            </a:r>
            <a:r>
              <a:rPr lang="en-US" dirty="0" err="1"/>
              <a:t>Chathurani</a:t>
            </a:r>
            <a:r>
              <a:rPr lang="en-US" dirty="0"/>
              <a:t> Ekanayake </a:t>
            </a:r>
          </a:p>
          <a:p>
            <a:pPr algn="r"/>
            <a:r>
              <a:rPr lang="en-US" dirty="0"/>
              <a:t>811186919</a:t>
            </a:r>
          </a:p>
        </p:txBody>
      </p:sp>
    </p:spTree>
    <p:extLst>
      <p:ext uri="{BB962C8B-B14F-4D97-AF65-F5344CB8AC3E}">
        <p14:creationId xmlns:p14="http://schemas.microsoft.com/office/powerpoint/2010/main" val="2125189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FCDE-9E3D-45DE-1529-1F693E2919BC}"/>
              </a:ext>
            </a:extLst>
          </p:cNvPr>
          <p:cNvSpPr>
            <a:spLocks noGrp="1"/>
          </p:cNvSpPr>
          <p:nvPr>
            <p:ph type="title"/>
          </p:nvPr>
        </p:nvSpPr>
        <p:spPr>
          <a:xfrm>
            <a:off x="677334" y="609600"/>
            <a:ext cx="8596668" cy="785091"/>
          </a:xfrm>
        </p:spPr>
        <p:txBody>
          <a:bodyPr/>
          <a:lstStyle/>
          <a:p>
            <a:r>
              <a:rPr lang="en-US" dirty="0"/>
              <a:t>DBSCAN</a:t>
            </a:r>
          </a:p>
        </p:txBody>
      </p:sp>
      <p:pic>
        <p:nvPicPr>
          <p:cNvPr id="5" name="Content Placeholder 4" descr="Chart&#10;&#10;Description automatically generated">
            <a:extLst>
              <a:ext uri="{FF2B5EF4-FFF2-40B4-BE49-F238E27FC236}">
                <a16:creationId xmlns:a16="http://schemas.microsoft.com/office/drawing/2014/main" id="{FE97094D-20F2-D4A7-B574-E6CD403FFA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9963" y="1223306"/>
            <a:ext cx="7124186" cy="4411388"/>
          </a:xfrm>
        </p:spPr>
      </p:pic>
    </p:spTree>
    <p:extLst>
      <p:ext uri="{BB962C8B-B14F-4D97-AF65-F5344CB8AC3E}">
        <p14:creationId xmlns:p14="http://schemas.microsoft.com/office/powerpoint/2010/main" val="2280670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42D1-2836-3AF4-216C-F176F2A234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3605B6-CFB9-96D1-3B3C-E3384C8EF14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61418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84C867-E3FD-F274-96D9-95509B86BB43}"/>
              </a:ext>
            </a:extLst>
          </p:cNvPr>
          <p:cNvSpPr>
            <a:spLocks noGrp="1"/>
          </p:cNvSpPr>
          <p:nvPr>
            <p:ph type="title"/>
          </p:nvPr>
        </p:nvSpPr>
        <p:spPr>
          <a:xfrm>
            <a:off x="1103313" y="452438"/>
            <a:ext cx="8947150" cy="1400175"/>
          </a:xfrm>
        </p:spPr>
        <p:txBody>
          <a:bodyPr/>
          <a:lstStyle/>
          <a:p>
            <a:r>
              <a:rPr lang="en-IN" sz="3200" b="1" dirty="0">
                <a:solidFill>
                  <a:schemeClr val="bg1"/>
                </a:solidFill>
              </a:rPr>
              <a:t>Data Description</a:t>
            </a:r>
            <a:endParaRPr lang="en-IN" sz="3200" dirty="0">
              <a:solidFill>
                <a:schemeClr val="bg1"/>
              </a:solidFill>
            </a:endParaRPr>
          </a:p>
        </p:txBody>
      </p:sp>
      <p:sp>
        <p:nvSpPr>
          <p:cNvPr id="3" name="Content Placeholder 2">
            <a:extLst>
              <a:ext uri="{FF2B5EF4-FFF2-40B4-BE49-F238E27FC236}">
                <a16:creationId xmlns:a16="http://schemas.microsoft.com/office/drawing/2014/main" id="{BF2D87CC-1CC2-0366-28B1-0070EE5024AF}"/>
              </a:ext>
            </a:extLst>
          </p:cNvPr>
          <p:cNvSpPr>
            <a:spLocks noGrp="1"/>
          </p:cNvSpPr>
          <p:nvPr>
            <p:ph idx="1"/>
          </p:nvPr>
        </p:nvSpPr>
        <p:spPr>
          <a:xfrm>
            <a:off x="513652" y="1609838"/>
            <a:ext cx="8946541" cy="3484879"/>
          </a:xfrm>
        </p:spPr>
        <p:txBody>
          <a:bodyPr>
            <a:normAutofit/>
          </a:bodyPr>
          <a:lstStyle/>
          <a:p>
            <a:r>
              <a:rPr lang="en-IN" dirty="0"/>
              <a:t>Data contains information about Energy in the United States.</a:t>
            </a:r>
          </a:p>
          <a:p>
            <a:r>
              <a:rPr lang="en-US" dirty="0"/>
              <a:t>Data table contains 608,565 rows and 20 variables which provides information </a:t>
            </a:r>
            <a:endParaRPr lang="en-IN" dirty="0"/>
          </a:p>
          <a:p>
            <a:r>
              <a:rPr lang="en-IN" dirty="0"/>
              <a:t>Data provides information on various aspects related to fuel like its cost, sulphur and ash contents, the heat produced per unit resource, suppliers, and many more.</a:t>
            </a:r>
          </a:p>
        </p:txBody>
      </p:sp>
      <p:sp>
        <p:nvSpPr>
          <p:cNvPr id="5" name="Title 1">
            <a:extLst>
              <a:ext uri="{FF2B5EF4-FFF2-40B4-BE49-F238E27FC236}">
                <a16:creationId xmlns:a16="http://schemas.microsoft.com/office/drawing/2014/main" id="{E35C30E2-59B8-7C8C-B452-5CA28CBF8C68}"/>
              </a:ext>
            </a:extLst>
          </p:cNvPr>
          <p:cNvSpPr txBox="1">
            <a:spLocks/>
          </p:cNvSpPr>
          <p:nvPr/>
        </p:nvSpPr>
        <p:spPr>
          <a:xfrm>
            <a:off x="646111" y="452718"/>
            <a:ext cx="9404723" cy="14005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a:t>Data Description</a:t>
            </a:r>
          </a:p>
        </p:txBody>
      </p:sp>
    </p:spTree>
    <p:extLst>
      <p:ext uri="{BB962C8B-B14F-4D97-AF65-F5344CB8AC3E}">
        <p14:creationId xmlns:p14="http://schemas.microsoft.com/office/powerpoint/2010/main" val="383167333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84C867-E3FD-F274-96D9-95509B86BB43}"/>
              </a:ext>
            </a:extLst>
          </p:cNvPr>
          <p:cNvSpPr>
            <a:spLocks noGrp="1"/>
          </p:cNvSpPr>
          <p:nvPr>
            <p:ph type="title"/>
          </p:nvPr>
        </p:nvSpPr>
        <p:spPr>
          <a:xfrm>
            <a:off x="231642" y="469529"/>
            <a:ext cx="8947150" cy="1400175"/>
          </a:xfrm>
        </p:spPr>
        <p:txBody>
          <a:bodyPr/>
          <a:lstStyle/>
          <a:p>
            <a:r>
              <a:rPr lang="en-IN" sz="3200" b="1" dirty="0">
                <a:solidFill>
                  <a:schemeClr val="bg1"/>
                </a:solidFill>
              </a:rPr>
              <a:t>Da</a:t>
            </a:r>
            <a:r>
              <a:rPr lang="en-IN" sz="3200" dirty="0"/>
              <a:t> Problem Statement </a:t>
            </a:r>
            <a:r>
              <a:rPr lang="en-IN" sz="3200" b="1" dirty="0">
                <a:solidFill>
                  <a:schemeClr val="bg1"/>
                </a:solidFill>
              </a:rPr>
              <a:t>ta Description</a:t>
            </a:r>
            <a:endParaRPr lang="en-IN" sz="3200" dirty="0">
              <a:solidFill>
                <a:schemeClr val="bg1"/>
              </a:solidFill>
            </a:endParaRPr>
          </a:p>
        </p:txBody>
      </p:sp>
      <p:sp>
        <p:nvSpPr>
          <p:cNvPr id="3" name="Content Placeholder 2">
            <a:extLst>
              <a:ext uri="{FF2B5EF4-FFF2-40B4-BE49-F238E27FC236}">
                <a16:creationId xmlns:a16="http://schemas.microsoft.com/office/drawing/2014/main" id="{BF2D87CC-1CC2-0366-28B1-0070EE5024AF}"/>
              </a:ext>
            </a:extLst>
          </p:cNvPr>
          <p:cNvSpPr>
            <a:spLocks noGrp="1"/>
          </p:cNvSpPr>
          <p:nvPr>
            <p:ph idx="1"/>
          </p:nvPr>
        </p:nvSpPr>
        <p:spPr>
          <a:xfrm>
            <a:off x="795663" y="1370555"/>
            <a:ext cx="8946541" cy="3484879"/>
          </a:xfrm>
        </p:spPr>
        <p:txBody>
          <a:bodyPr>
            <a:normAutofit/>
          </a:bodyPr>
          <a:lstStyle/>
          <a:p>
            <a:pPr marL="0" indent="0">
              <a:buNone/>
            </a:pPr>
            <a:r>
              <a:rPr lang="en-IN" dirty="0"/>
              <a:t>Problem statement: Analysis of Energy resources is key for better energy management in the country.   The aim is to identify similarities in energy usage and try to cluster in order to find insights from the data</a:t>
            </a:r>
          </a:p>
          <a:p>
            <a:pPr marL="0" indent="0">
              <a:buNone/>
            </a:pPr>
            <a:endParaRPr lang="en-IN" dirty="0"/>
          </a:p>
          <a:p>
            <a:endParaRPr lang="en-US" dirty="0"/>
          </a:p>
        </p:txBody>
      </p:sp>
    </p:spTree>
    <p:extLst>
      <p:ext uri="{BB962C8B-B14F-4D97-AF65-F5344CB8AC3E}">
        <p14:creationId xmlns:p14="http://schemas.microsoft.com/office/powerpoint/2010/main" val="311259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4E66B6-948C-48C8-65D9-996ABD3A945F}"/>
              </a:ext>
            </a:extLst>
          </p:cNvPr>
          <p:cNvSpPr>
            <a:spLocks noGrp="1"/>
          </p:cNvSpPr>
          <p:nvPr>
            <p:ph type="title"/>
          </p:nvPr>
        </p:nvSpPr>
        <p:spPr>
          <a:xfrm>
            <a:off x="677863" y="609600"/>
            <a:ext cx="8596312" cy="1320800"/>
          </a:xfrm>
        </p:spPr>
        <p:txBody>
          <a:bodyPr>
            <a:normAutofit/>
          </a:bodyPr>
          <a:lstStyle/>
          <a:p>
            <a:r>
              <a:rPr lang="en-US" sz="3200" dirty="0">
                <a:latin typeface="+mn-lt"/>
              </a:rPr>
              <a:t>Techniques Used </a:t>
            </a:r>
          </a:p>
        </p:txBody>
      </p:sp>
      <p:sp>
        <p:nvSpPr>
          <p:cNvPr id="5" name="Content Placeholder 2">
            <a:extLst>
              <a:ext uri="{FF2B5EF4-FFF2-40B4-BE49-F238E27FC236}">
                <a16:creationId xmlns:a16="http://schemas.microsoft.com/office/drawing/2014/main" id="{1FD040D7-D481-2BFB-7C68-0920FEED8E6B}"/>
              </a:ext>
            </a:extLst>
          </p:cNvPr>
          <p:cNvSpPr>
            <a:spLocks noGrp="1"/>
          </p:cNvSpPr>
          <p:nvPr>
            <p:ph idx="1"/>
          </p:nvPr>
        </p:nvSpPr>
        <p:spPr>
          <a:xfrm>
            <a:off x="541131" y="1570928"/>
            <a:ext cx="8596312" cy="3881437"/>
          </a:xfrm>
        </p:spPr>
        <p:txBody>
          <a:bodyPr/>
          <a:lstStyle/>
          <a:p>
            <a:pPr>
              <a:buFont typeface="Wingdings" panose="05000000000000000000" pitchFamily="2" charset="2"/>
              <a:buChar char="§"/>
            </a:pPr>
            <a:r>
              <a:rPr lang="en-US" dirty="0"/>
              <a:t>The machine learning technique used for this is “K-means clustering”</a:t>
            </a:r>
          </a:p>
          <a:p>
            <a:pPr>
              <a:buFont typeface="Wingdings" panose="05000000000000000000" pitchFamily="2" charset="2"/>
              <a:buChar char="§"/>
            </a:pPr>
            <a:r>
              <a:rPr lang="en-US" dirty="0"/>
              <a:t>Imputing the missing values by finding </a:t>
            </a:r>
            <a:r>
              <a:rPr lang="en-US" b="1" dirty="0"/>
              <a:t>MEDIAN </a:t>
            </a:r>
          </a:p>
          <a:p>
            <a:pPr>
              <a:buFont typeface="Wingdings" panose="05000000000000000000" pitchFamily="2" charset="2"/>
              <a:buChar char="§"/>
            </a:pPr>
            <a:r>
              <a:rPr lang="en-US" dirty="0"/>
              <a:t>Set seed</a:t>
            </a:r>
          </a:p>
          <a:p>
            <a:pPr>
              <a:buFont typeface="Wingdings" panose="05000000000000000000" pitchFamily="2" charset="2"/>
              <a:buChar char="§"/>
            </a:pPr>
            <a:r>
              <a:rPr lang="en-US" dirty="0"/>
              <a:t>Data partition – training -75%</a:t>
            </a:r>
          </a:p>
          <a:p>
            <a:pPr>
              <a:buFont typeface="Wingdings" panose="05000000000000000000" pitchFamily="2" charset="2"/>
              <a:buChar char="§"/>
            </a:pPr>
            <a:r>
              <a:rPr lang="en-US" dirty="0"/>
              <a:t>Normalization – Centre and scale</a:t>
            </a:r>
          </a:p>
          <a:p>
            <a:pPr>
              <a:buFont typeface="Wingdings" panose="05000000000000000000" pitchFamily="2" charset="2"/>
              <a:buChar char="§"/>
            </a:pPr>
            <a:r>
              <a:rPr lang="en-US" dirty="0"/>
              <a:t>Silhouette and WSS method to identify the clusters </a:t>
            </a:r>
          </a:p>
          <a:p>
            <a:pPr>
              <a:buFont typeface="Wingdings" panose="05000000000000000000" pitchFamily="2" charset="2"/>
              <a:buChar char="§"/>
            </a:pPr>
            <a:r>
              <a:rPr lang="en-US" dirty="0"/>
              <a:t>DBSCAN </a:t>
            </a:r>
          </a:p>
          <a:p>
            <a:pPr>
              <a:buFont typeface="Wingdings" panose="05000000000000000000" pitchFamily="2" charset="2"/>
              <a:buChar char="§"/>
            </a:pPr>
            <a:r>
              <a:rPr lang="en-US" dirty="0"/>
              <a:t>Multiple linear Regression </a:t>
            </a:r>
          </a:p>
          <a:p>
            <a:pPr>
              <a:buFont typeface="Wingdings" panose="05000000000000000000" pitchFamily="2" charset="2"/>
              <a:buChar char="§"/>
            </a:pPr>
            <a:r>
              <a:rPr lang="en-US" dirty="0"/>
              <a:t>ANOVA </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111772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17C0C-14AA-7976-CF6F-D1A60D2124E6}"/>
              </a:ext>
            </a:extLst>
          </p:cNvPr>
          <p:cNvSpPr>
            <a:spLocks noGrp="1"/>
          </p:cNvSpPr>
          <p:nvPr>
            <p:ph type="title"/>
          </p:nvPr>
        </p:nvSpPr>
        <p:spPr>
          <a:xfrm>
            <a:off x="677334" y="609600"/>
            <a:ext cx="8596668" cy="723544"/>
          </a:xfrm>
        </p:spPr>
        <p:txBody>
          <a:bodyPr/>
          <a:lstStyle/>
          <a:p>
            <a:r>
              <a:rPr lang="en-US" dirty="0"/>
              <a:t>Silhouette and WSS method</a:t>
            </a:r>
          </a:p>
        </p:txBody>
      </p:sp>
      <p:pic>
        <p:nvPicPr>
          <p:cNvPr id="5" name="Content Placeholder 4" descr="Chart, line chart&#10;&#10;Description automatically generated">
            <a:extLst>
              <a:ext uri="{FF2B5EF4-FFF2-40B4-BE49-F238E27FC236}">
                <a16:creationId xmlns:a16="http://schemas.microsoft.com/office/drawing/2014/main" id="{719A3839-B78B-8FDE-A02B-A96AA9B9A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5116" y="1488281"/>
            <a:ext cx="6268339" cy="3881437"/>
          </a:xfrm>
        </p:spPr>
      </p:pic>
      <p:sp>
        <p:nvSpPr>
          <p:cNvPr id="6" name="TextBox 5">
            <a:extLst>
              <a:ext uri="{FF2B5EF4-FFF2-40B4-BE49-F238E27FC236}">
                <a16:creationId xmlns:a16="http://schemas.microsoft.com/office/drawing/2014/main" id="{C940AC5B-7393-4727-EDC1-F63964C84AD1}"/>
              </a:ext>
            </a:extLst>
          </p:cNvPr>
          <p:cNvSpPr txBox="1"/>
          <p:nvPr/>
        </p:nvSpPr>
        <p:spPr>
          <a:xfrm>
            <a:off x="1100500" y="5751319"/>
            <a:ext cx="7477570" cy="369332"/>
          </a:xfrm>
          <a:prstGeom prst="rect">
            <a:avLst/>
          </a:prstGeom>
          <a:noFill/>
        </p:spPr>
        <p:txBody>
          <a:bodyPr wrap="square" rtlCol="0">
            <a:spAutoFit/>
          </a:bodyPr>
          <a:lstStyle/>
          <a:p>
            <a:r>
              <a:rPr lang="en-US" dirty="0"/>
              <a:t>Based on the silhouette method, the number of clusters decided as 2</a:t>
            </a:r>
          </a:p>
        </p:txBody>
      </p:sp>
    </p:spTree>
    <p:extLst>
      <p:ext uri="{BB962C8B-B14F-4D97-AF65-F5344CB8AC3E}">
        <p14:creationId xmlns:p14="http://schemas.microsoft.com/office/powerpoint/2010/main" val="124366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3FCF-EFA3-A66A-7067-A7EAEA0A2478}"/>
              </a:ext>
            </a:extLst>
          </p:cNvPr>
          <p:cNvSpPr>
            <a:spLocks noGrp="1"/>
          </p:cNvSpPr>
          <p:nvPr>
            <p:ph type="title"/>
          </p:nvPr>
        </p:nvSpPr>
        <p:spPr>
          <a:xfrm>
            <a:off x="677334" y="609600"/>
            <a:ext cx="8596668" cy="711200"/>
          </a:xfrm>
        </p:spPr>
        <p:txBody>
          <a:bodyPr/>
          <a:lstStyle/>
          <a:p>
            <a:r>
              <a:rPr lang="en-US" dirty="0"/>
              <a:t>Average Silhouette </a:t>
            </a:r>
          </a:p>
        </p:txBody>
      </p:sp>
      <p:pic>
        <p:nvPicPr>
          <p:cNvPr id="5" name="Content Placeholder 4" descr="Chart, shape, rectangle&#10;&#10;Description automatically generated">
            <a:extLst>
              <a:ext uri="{FF2B5EF4-FFF2-40B4-BE49-F238E27FC236}">
                <a16:creationId xmlns:a16="http://schemas.microsoft.com/office/drawing/2014/main" id="{B58406B9-CC41-5E60-3C2D-01D29C3B80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9485" y="1587934"/>
            <a:ext cx="6268339" cy="3881437"/>
          </a:xfrm>
        </p:spPr>
      </p:pic>
      <p:sp>
        <p:nvSpPr>
          <p:cNvPr id="6" name="TextBox 5">
            <a:extLst>
              <a:ext uri="{FF2B5EF4-FFF2-40B4-BE49-F238E27FC236}">
                <a16:creationId xmlns:a16="http://schemas.microsoft.com/office/drawing/2014/main" id="{51B3620D-7377-7639-C731-C4A7B804783F}"/>
              </a:ext>
            </a:extLst>
          </p:cNvPr>
          <p:cNvSpPr txBox="1"/>
          <p:nvPr/>
        </p:nvSpPr>
        <p:spPr>
          <a:xfrm>
            <a:off x="979054" y="5736505"/>
            <a:ext cx="8128000" cy="369332"/>
          </a:xfrm>
          <a:prstGeom prst="rect">
            <a:avLst/>
          </a:prstGeom>
          <a:noFill/>
        </p:spPr>
        <p:txBody>
          <a:bodyPr wrap="square" rtlCol="0">
            <a:spAutoFit/>
          </a:bodyPr>
          <a:lstStyle/>
          <a:p>
            <a:r>
              <a:rPr lang="en-US" dirty="0"/>
              <a:t>The average silhouette is 0.82 and it proved this is better clustering of data   </a:t>
            </a:r>
          </a:p>
        </p:txBody>
      </p:sp>
    </p:spTree>
    <p:extLst>
      <p:ext uri="{BB962C8B-B14F-4D97-AF65-F5344CB8AC3E}">
        <p14:creationId xmlns:p14="http://schemas.microsoft.com/office/powerpoint/2010/main" val="3079532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D578-F23C-63D5-474D-E29456CA55B9}"/>
              </a:ext>
            </a:extLst>
          </p:cNvPr>
          <p:cNvSpPr>
            <a:spLocks noGrp="1"/>
          </p:cNvSpPr>
          <p:nvPr>
            <p:ph type="title"/>
          </p:nvPr>
        </p:nvSpPr>
        <p:spPr>
          <a:xfrm>
            <a:off x="677334" y="609600"/>
            <a:ext cx="8596668" cy="766618"/>
          </a:xfrm>
        </p:spPr>
        <p:txBody>
          <a:bodyPr/>
          <a:lstStyle/>
          <a:p>
            <a:r>
              <a:rPr lang="en-US" dirty="0"/>
              <a:t>The cluster plot of two clusters </a:t>
            </a:r>
          </a:p>
        </p:txBody>
      </p:sp>
      <p:pic>
        <p:nvPicPr>
          <p:cNvPr id="5" name="Content Placeholder 4" descr="Chart, line chart&#10;&#10;Description automatically generated">
            <a:extLst>
              <a:ext uri="{FF2B5EF4-FFF2-40B4-BE49-F238E27FC236}">
                <a16:creationId xmlns:a16="http://schemas.microsoft.com/office/drawing/2014/main" id="{55CFB8D8-81DD-8610-ADE9-366EF913B8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4139" y="1846552"/>
            <a:ext cx="6268339" cy="3881437"/>
          </a:xfrm>
        </p:spPr>
      </p:pic>
    </p:spTree>
    <p:extLst>
      <p:ext uri="{BB962C8B-B14F-4D97-AF65-F5344CB8AC3E}">
        <p14:creationId xmlns:p14="http://schemas.microsoft.com/office/powerpoint/2010/main" val="46072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2D314-0FD8-91DF-82A5-85C9E142B4D2}"/>
              </a:ext>
            </a:extLst>
          </p:cNvPr>
          <p:cNvSpPr>
            <a:spLocks noGrp="1"/>
          </p:cNvSpPr>
          <p:nvPr>
            <p:ph type="title"/>
          </p:nvPr>
        </p:nvSpPr>
        <p:spPr/>
        <p:txBody>
          <a:bodyPr/>
          <a:lstStyle/>
          <a:p>
            <a:r>
              <a:rPr lang="en-US" dirty="0"/>
              <a:t>Fuel cost and ash content of clusters </a:t>
            </a:r>
          </a:p>
        </p:txBody>
      </p:sp>
      <p:pic>
        <p:nvPicPr>
          <p:cNvPr id="5" name="Content Placeholder 4" descr="Chart&#10;&#10;Description automatically generated">
            <a:extLst>
              <a:ext uri="{FF2B5EF4-FFF2-40B4-BE49-F238E27FC236}">
                <a16:creationId xmlns:a16="http://schemas.microsoft.com/office/drawing/2014/main" id="{305DC659-BB4A-97F4-52C1-8F26A023E0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250" y="1832774"/>
            <a:ext cx="5150077" cy="35527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Chart, scatter chart&#10;&#10;Description automatically generated">
            <a:extLst>
              <a:ext uri="{FF2B5EF4-FFF2-40B4-BE49-F238E27FC236}">
                <a16:creationId xmlns:a16="http://schemas.microsoft.com/office/drawing/2014/main" id="{4CBFBD48-6303-3FD8-64FF-50D84005AE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1128" y="1832773"/>
            <a:ext cx="5614718" cy="35527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5137D120-5125-406A-1459-C474E2DDA3D1}"/>
              </a:ext>
            </a:extLst>
          </p:cNvPr>
          <p:cNvSpPr txBox="1"/>
          <p:nvPr/>
        </p:nvSpPr>
        <p:spPr>
          <a:xfrm>
            <a:off x="373268" y="5754255"/>
            <a:ext cx="4993059" cy="369332"/>
          </a:xfrm>
          <a:prstGeom prst="rect">
            <a:avLst/>
          </a:prstGeom>
          <a:noFill/>
        </p:spPr>
        <p:txBody>
          <a:bodyPr wrap="square" rtlCol="0">
            <a:spAutoFit/>
          </a:bodyPr>
          <a:lstStyle/>
          <a:p>
            <a:r>
              <a:rPr lang="en-US" dirty="0"/>
              <a:t>Fuel cost is high in the first cluster </a:t>
            </a:r>
          </a:p>
        </p:txBody>
      </p:sp>
      <p:sp>
        <p:nvSpPr>
          <p:cNvPr id="9" name="TextBox 8">
            <a:extLst>
              <a:ext uri="{FF2B5EF4-FFF2-40B4-BE49-F238E27FC236}">
                <a16:creationId xmlns:a16="http://schemas.microsoft.com/office/drawing/2014/main" id="{C882324D-9FE8-AC0F-D976-DB4AF2688F21}"/>
              </a:ext>
            </a:extLst>
          </p:cNvPr>
          <p:cNvSpPr txBox="1"/>
          <p:nvPr/>
        </p:nvSpPr>
        <p:spPr>
          <a:xfrm>
            <a:off x="5781964" y="5754255"/>
            <a:ext cx="5292436" cy="369332"/>
          </a:xfrm>
          <a:prstGeom prst="rect">
            <a:avLst/>
          </a:prstGeom>
          <a:noFill/>
        </p:spPr>
        <p:txBody>
          <a:bodyPr wrap="square" rtlCol="0">
            <a:spAutoFit/>
          </a:bodyPr>
          <a:lstStyle/>
          <a:p>
            <a:r>
              <a:rPr lang="en-US" dirty="0"/>
              <a:t>Ash content is high in the second cluster  </a:t>
            </a:r>
          </a:p>
        </p:txBody>
      </p:sp>
    </p:spTree>
    <p:extLst>
      <p:ext uri="{BB962C8B-B14F-4D97-AF65-F5344CB8AC3E}">
        <p14:creationId xmlns:p14="http://schemas.microsoft.com/office/powerpoint/2010/main" val="1340466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F7CE-BAE8-0924-C0F1-C1154F28D53A}"/>
              </a:ext>
            </a:extLst>
          </p:cNvPr>
          <p:cNvSpPr>
            <a:spLocks noGrp="1"/>
          </p:cNvSpPr>
          <p:nvPr>
            <p:ph type="title"/>
          </p:nvPr>
        </p:nvSpPr>
        <p:spPr>
          <a:xfrm>
            <a:off x="677334" y="609600"/>
            <a:ext cx="8596668" cy="618836"/>
          </a:xfrm>
        </p:spPr>
        <p:txBody>
          <a:bodyPr>
            <a:normAutofit fontScale="90000"/>
          </a:bodyPr>
          <a:lstStyle/>
          <a:p>
            <a:r>
              <a:rPr lang="en-US" dirty="0"/>
              <a:t>Fuel group of clusters </a:t>
            </a:r>
          </a:p>
        </p:txBody>
      </p:sp>
      <p:pic>
        <p:nvPicPr>
          <p:cNvPr id="5" name="Content Placeholder 4" descr="Chart, bar chart&#10;&#10;Description automatically generated">
            <a:extLst>
              <a:ext uri="{FF2B5EF4-FFF2-40B4-BE49-F238E27FC236}">
                <a16:creationId xmlns:a16="http://schemas.microsoft.com/office/drawing/2014/main" id="{E135DD71-3DD4-D7CA-2816-CCEA27A797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776" y="1634115"/>
            <a:ext cx="6268339" cy="3881437"/>
          </a:xfrm>
        </p:spPr>
      </p:pic>
      <p:sp>
        <p:nvSpPr>
          <p:cNvPr id="6" name="TextBox 5">
            <a:extLst>
              <a:ext uri="{FF2B5EF4-FFF2-40B4-BE49-F238E27FC236}">
                <a16:creationId xmlns:a16="http://schemas.microsoft.com/office/drawing/2014/main" id="{8C26754A-F49E-6DED-D54E-88035E2E4D8D}"/>
              </a:ext>
            </a:extLst>
          </p:cNvPr>
          <p:cNvSpPr txBox="1"/>
          <p:nvPr/>
        </p:nvSpPr>
        <p:spPr>
          <a:xfrm>
            <a:off x="612679" y="5736565"/>
            <a:ext cx="10258521" cy="646331"/>
          </a:xfrm>
          <a:prstGeom prst="rect">
            <a:avLst/>
          </a:prstGeom>
          <a:noFill/>
        </p:spPr>
        <p:txBody>
          <a:bodyPr wrap="square" rtlCol="0">
            <a:spAutoFit/>
          </a:bodyPr>
          <a:lstStyle/>
          <a:p>
            <a:r>
              <a:rPr lang="en-US" dirty="0"/>
              <a:t>The first cluster contains majority of natural gas while the second cluster includes coal</a:t>
            </a:r>
          </a:p>
          <a:p>
            <a:r>
              <a:rPr lang="en-US" dirty="0"/>
              <a:t> the most </a:t>
            </a:r>
          </a:p>
        </p:txBody>
      </p:sp>
    </p:spTree>
    <p:extLst>
      <p:ext uri="{BB962C8B-B14F-4D97-AF65-F5344CB8AC3E}">
        <p14:creationId xmlns:p14="http://schemas.microsoft.com/office/powerpoint/2010/main" val="20352770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62</TotalTime>
  <Words>245</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Wingdings</vt:lpstr>
      <vt:lpstr>Wingdings 3</vt:lpstr>
      <vt:lpstr>Facet</vt:lpstr>
      <vt:lpstr>Clustering of Energy Usage in the US</vt:lpstr>
      <vt:lpstr>Data Description</vt:lpstr>
      <vt:lpstr>Da Problem Statement ta Description</vt:lpstr>
      <vt:lpstr>Techniques Used </vt:lpstr>
      <vt:lpstr>Silhouette and WSS method</vt:lpstr>
      <vt:lpstr>Average Silhouette </vt:lpstr>
      <vt:lpstr>The cluster plot of two clusters </vt:lpstr>
      <vt:lpstr>Fuel cost and ash content of clusters </vt:lpstr>
      <vt:lpstr>Fuel group of clusters </vt:lpstr>
      <vt:lpstr>DBSCAN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of Energy Usage in the US</dc:title>
  <dc:creator>Perera, Wetthasinhage</dc:creator>
  <cp:lastModifiedBy>Perera, Wetthasinhage</cp:lastModifiedBy>
  <cp:revision>10</cp:revision>
  <dcterms:created xsi:type="dcterms:W3CDTF">2023-05-07T23:46:16Z</dcterms:created>
  <dcterms:modified xsi:type="dcterms:W3CDTF">2023-05-08T00:48:50Z</dcterms:modified>
</cp:coreProperties>
</file>