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48"/>
  </p:notesMasterIdLst>
  <p:handoutMasterIdLst>
    <p:handoutMasterId r:id="rId49"/>
  </p:handoutMasterIdLst>
  <p:sldIdLst>
    <p:sldId id="324" r:id="rId2"/>
    <p:sldId id="515" r:id="rId3"/>
    <p:sldId id="613" r:id="rId4"/>
    <p:sldId id="612" r:id="rId5"/>
    <p:sldId id="545" r:id="rId6"/>
    <p:sldId id="516" r:id="rId7"/>
    <p:sldId id="549" r:id="rId8"/>
    <p:sldId id="548" r:id="rId9"/>
    <p:sldId id="389" r:id="rId10"/>
    <p:sldId id="550" r:id="rId11"/>
    <p:sldId id="546" r:id="rId12"/>
    <p:sldId id="547" r:id="rId13"/>
    <p:sldId id="390" r:id="rId14"/>
    <p:sldId id="554" r:id="rId15"/>
    <p:sldId id="522" r:id="rId16"/>
    <p:sldId id="523" r:id="rId17"/>
    <p:sldId id="528" r:id="rId18"/>
    <p:sldId id="567" r:id="rId19"/>
    <p:sldId id="524" r:id="rId20"/>
    <p:sldId id="614" r:id="rId21"/>
    <p:sldId id="527" r:id="rId22"/>
    <p:sldId id="615" r:id="rId23"/>
    <p:sldId id="574" r:id="rId24"/>
    <p:sldId id="588" r:id="rId25"/>
    <p:sldId id="578" r:id="rId26"/>
    <p:sldId id="599" r:id="rId27"/>
    <p:sldId id="538" r:id="rId28"/>
    <p:sldId id="393" r:id="rId29"/>
    <p:sldId id="529" r:id="rId30"/>
    <p:sldId id="395" r:id="rId31"/>
    <p:sldId id="576" r:id="rId32"/>
    <p:sldId id="604" r:id="rId33"/>
    <p:sldId id="605" r:id="rId34"/>
    <p:sldId id="608" r:id="rId35"/>
    <p:sldId id="530" r:id="rId36"/>
    <p:sldId id="563" r:id="rId37"/>
    <p:sldId id="564" r:id="rId38"/>
    <p:sldId id="531" r:id="rId39"/>
    <p:sldId id="532" r:id="rId40"/>
    <p:sldId id="543" r:id="rId41"/>
    <p:sldId id="533" r:id="rId42"/>
    <p:sldId id="535" r:id="rId43"/>
    <p:sldId id="536" r:id="rId44"/>
    <p:sldId id="537" r:id="rId45"/>
    <p:sldId id="568" r:id="rId46"/>
    <p:sldId id="589" r:id="rId47"/>
  </p:sldIdLst>
  <p:sldSz cx="9144000" cy="6858000" type="letter"/>
  <p:notesSz cx="7086600" cy="942975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0">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9966"/>
    <a:srgbClr val="99FF66"/>
    <a:srgbClr val="FFFF99"/>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81149" autoAdjust="0"/>
  </p:normalViewPr>
  <p:slideViewPr>
    <p:cSldViewPr>
      <p:cViewPr varScale="1">
        <p:scale>
          <a:sx n="90" d="100"/>
          <a:sy n="90" d="100"/>
        </p:scale>
        <p:origin x="22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1884" y="-96"/>
      </p:cViewPr>
      <p:guideLst>
        <p:guide orient="horz" pos="2970"/>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0690" name="Rectangle 2"/>
          <p:cNvSpPr>
            <a:spLocks noGrp="1" noChangeArrowheads="1"/>
          </p:cNvSpPr>
          <p:nvPr>
            <p:ph type="hdr" sz="quarter"/>
          </p:nvPr>
        </p:nvSpPr>
        <p:spPr bwMode="auto">
          <a:xfrm>
            <a:off x="0" y="0"/>
            <a:ext cx="3733800" cy="471488"/>
          </a:xfrm>
          <a:prstGeom prst="rect">
            <a:avLst/>
          </a:prstGeom>
          <a:noFill/>
          <a:ln w="9525">
            <a:noFill/>
            <a:miter lim="800000"/>
            <a:headEnd/>
            <a:tailEnd/>
          </a:ln>
          <a:effectLst/>
        </p:spPr>
        <p:txBody>
          <a:bodyPr vert="horz" wrap="square" lIns="94375" tIns="47188" rIns="94375" bIns="47188" numCol="1" anchor="t" anchorCtr="0" compatLnSpc="1">
            <a:prstTxWarp prst="textNoShape">
              <a:avLst/>
            </a:prstTxWarp>
          </a:bodyPr>
          <a:lstStyle>
            <a:lvl1pPr defTabSz="942975" eaLnBrk="0" hangingPunct="0">
              <a:defRPr sz="1200">
                <a:latin typeface="Times" pitchFamily="18" charset="0"/>
              </a:defRPr>
            </a:lvl1pPr>
          </a:lstStyle>
          <a:p>
            <a:pPr>
              <a:defRPr/>
            </a:pPr>
            <a:r>
              <a:rPr lang="en-US"/>
              <a:t>Math 201 : Applied Statistics Class Notes</a:t>
            </a:r>
          </a:p>
        </p:txBody>
      </p:sp>
      <p:sp>
        <p:nvSpPr>
          <p:cNvPr id="370691" name="Rectangle 3"/>
          <p:cNvSpPr>
            <a:spLocks noGrp="1" noChangeArrowheads="1"/>
          </p:cNvSpPr>
          <p:nvPr>
            <p:ph type="dt" sz="quarter" idx="1"/>
          </p:nvPr>
        </p:nvSpPr>
        <p:spPr bwMode="auto">
          <a:xfrm>
            <a:off x="4014788" y="0"/>
            <a:ext cx="3070225" cy="471488"/>
          </a:xfrm>
          <a:prstGeom prst="rect">
            <a:avLst/>
          </a:prstGeom>
          <a:noFill/>
          <a:ln w="9525">
            <a:noFill/>
            <a:miter lim="800000"/>
            <a:headEnd/>
            <a:tailEnd/>
          </a:ln>
          <a:effectLst/>
        </p:spPr>
        <p:txBody>
          <a:bodyPr vert="horz" wrap="square" lIns="94375" tIns="47188" rIns="94375" bIns="47188" numCol="1" anchor="t" anchorCtr="0" compatLnSpc="1">
            <a:prstTxWarp prst="textNoShape">
              <a:avLst/>
            </a:prstTxWarp>
          </a:bodyPr>
          <a:lstStyle>
            <a:lvl1pPr algn="r" defTabSz="942975" eaLnBrk="0" hangingPunct="0">
              <a:defRPr sz="1200">
                <a:latin typeface="Times" pitchFamily="18" charset="0"/>
              </a:defRPr>
            </a:lvl1pPr>
          </a:lstStyle>
          <a:p>
            <a:pPr>
              <a:defRPr/>
            </a:pPr>
            <a:r>
              <a:rPr lang="en-US"/>
              <a:t>Fall 2006</a:t>
            </a:r>
          </a:p>
        </p:txBody>
      </p:sp>
      <p:sp>
        <p:nvSpPr>
          <p:cNvPr id="370692" name="Rectangle 4"/>
          <p:cNvSpPr>
            <a:spLocks noGrp="1" noChangeArrowheads="1"/>
          </p:cNvSpPr>
          <p:nvPr>
            <p:ph type="ftr" sz="quarter" idx="2"/>
          </p:nvPr>
        </p:nvSpPr>
        <p:spPr bwMode="auto">
          <a:xfrm>
            <a:off x="0" y="8956675"/>
            <a:ext cx="3070225" cy="471488"/>
          </a:xfrm>
          <a:prstGeom prst="rect">
            <a:avLst/>
          </a:prstGeom>
          <a:noFill/>
          <a:ln w="9525">
            <a:noFill/>
            <a:miter lim="800000"/>
            <a:headEnd/>
            <a:tailEnd/>
          </a:ln>
          <a:effectLst/>
        </p:spPr>
        <p:txBody>
          <a:bodyPr vert="horz" wrap="square" lIns="94375" tIns="47188" rIns="94375" bIns="47188" numCol="1" anchor="b" anchorCtr="0" compatLnSpc="1">
            <a:prstTxWarp prst="textNoShape">
              <a:avLst/>
            </a:prstTxWarp>
          </a:bodyPr>
          <a:lstStyle>
            <a:lvl1pPr defTabSz="942975" eaLnBrk="0" hangingPunct="0">
              <a:defRPr sz="1200">
                <a:latin typeface="Times" pitchFamily="18" charset="0"/>
              </a:defRPr>
            </a:lvl1pPr>
          </a:lstStyle>
          <a:p>
            <a:pPr>
              <a:defRPr/>
            </a:pPr>
            <a:endParaRPr lang="en-US"/>
          </a:p>
        </p:txBody>
      </p:sp>
      <p:sp>
        <p:nvSpPr>
          <p:cNvPr id="370693" name="Rectangle 5"/>
          <p:cNvSpPr>
            <a:spLocks noGrp="1" noChangeArrowheads="1"/>
          </p:cNvSpPr>
          <p:nvPr>
            <p:ph type="sldNum" sz="quarter" idx="3"/>
          </p:nvPr>
        </p:nvSpPr>
        <p:spPr bwMode="auto">
          <a:xfrm>
            <a:off x="4014788" y="8956675"/>
            <a:ext cx="3070225" cy="471488"/>
          </a:xfrm>
          <a:prstGeom prst="rect">
            <a:avLst/>
          </a:prstGeom>
          <a:noFill/>
          <a:ln w="9525">
            <a:noFill/>
            <a:miter lim="800000"/>
            <a:headEnd/>
            <a:tailEnd/>
          </a:ln>
          <a:effectLst/>
        </p:spPr>
        <p:txBody>
          <a:bodyPr vert="horz" wrap="square" lIns="94375" tIns="47188" rIns="94375" bIns="47188" numCol="1" anchor="b" anchorCtr="0" compatLnSpc="1">
            <a:prstTxWarp prst="textNoShape">
              <a:avLst/>
            </a:prstTxWarp>
          </a:bodyPr>
          <a:lstStyle>
            <a:lvl1pPr algn="r" defTabSz="942975" eaLnBrk="0" hangingPunct="0">
              <a:defRPr sz="1200">
                <a:latin typeface="Times" panose="02020603060405020304" pitchFamily="18" charset="0"/>
              </a:defRPr>
            </a:lvl1pPr>
          </a:lstStyle>
          <a:p>
            <a:pPr>
              <a:defRPr/>
            </a:pPr>
            <a:fld id="{088EDA40-02C1-429E-8FA0-5813E1E2AA58}" type="slidenum">
              <a:rPr lang="en-US" altLang="en-US"/>
              <a:pPr>
                <a:defRPr/>
              </a:pPr>
              <a:t>‹#›</a:t>
            </a:fld>
            <a:endParaRPr lang="en-US" altLang="en-US"/>
          </a:p>
        </p:txBody>
      </p:sp>
      <p:sp>
        <p:nvSpPr>
          <p:cNvPr id="4102" name="Line 6"/>
          <p:cNvSpPr>
            <a:spLocks noChangeShapeType="1"/>
          </p:cNvSpPr>
          <p:nvPr/>
        </p:nvSpPr>
        <p:spPr bwMode="auto">
          <a:xfrm>
            <a:off x="0" y="471488"/>
            <a:ext cx="7086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82471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070225" cy="471488"/>
          </a:xfrm>
          <a:prstGeom prst="rect">
            <a:avLst/>
          </a:prstGeom>
          <a:noFill/>
          <a:ln w="9525">
            <a:noFill/>
            <a:miter lim="800000"/>
            <a:headEnd/>
            <a:tailEnd/>
          </a:ln>
          <a:effectLst/>
        </p:spPr>
        <p:txBody>
          <a:bodyPr vert="horz" wrap="square" lIns="94375" tIns="47188" rIns="94375" bIns="47188" numCol="1" anchor="t" anchorCtr="0" compatLnSpc="1">
            <a:prstTxWarp prst="textNoShape">
              <a:avLst/>
            </a:prstTxWarp>
          </a:bodyPr>
          <a:lstStyle>
            <a:lvl1pPr defTabSz="942975" eaLnBrk="1" hangingPunct="1">
              <a:defRPr sz="1200">
                <a:latin typeface="Times New Roman" pitchFamily="18" charset="0"/>
              </a:defRPr>
            </a:lvl1pPr>
          </a:lstStyle>
          <a:p>
            <a:pPr>
              <a:defRPr/>
            </a:pPr>
            <a:r>
              <a:rPr lang="en-US"/>
              <a:t>Math 201 Applied Statistics </a:t>
            </a:r>
          </a:p>
          <a:p>
            <a:pPr>
              <a:defRPr/>
            </a:pPr>
            <a:r>
              <a:rPr lang="en-US"/>
              <a:t>Fall 2005</a:t>
            </a:r>
          </a:p>
        </p:txBody>
      </p:sp>
      <p:sp>
        <p:nvSpPr>
          <p:cNvPr id="83971" name="Rectangle 3"/>
          <p:cNvSpPr>
            <a:spLocks noGrp="1" noChangeArrowheads="1"/>
          </p:cNvSpPr>
          <p:nvPr>
            <p:ph type="dt" idx="1"/>
          </p:nvPr>
        </p:nvSpPr>
        <p:spPr bwMode="auto">
          <a:xfrm>
            <a:off x="4016375" y="0"/>
            <a:ext cx="3070225" cy="471488"/>
          </a:xfrm>
          <a:prstGeom prst="rect">
            <a:avLst/>
          </a:prstGeom>
          <a:noFill/>
          <a:ln w="9525">
            <a:noFill/>
            <a:miter lim="800000"/>
            <a:headEnd/>
            <a:tailEnd/>
          </a:ln>
          <a:effectLst/>
        </p:spPr>
        <p:txBody>
          <a:bodyPr vert="horz" wrap="square" lIns="94375" tIns="47188" rIns="94375" bIns="47188" numCol="1" anchor="t" anchorCtr="0" compatLnSpc="1">
            <a:prstTxWarp prst="textNoShape">
              <a:avLst/>
            </a:prstTxWarp>
          </a:bodyPr>
          <a:lstStyle>
            <a:lvl1pPr algn="r" defTabSz="942975" eaLnBrk="1" hangingPunct="1">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87450" y="708025"/>
            <a:ext cx="4713288" cy="35353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3" name="Rectangle 5"/>
          <p:cNvSpPr>
            <a:spLocks noGrp="1" noChangeArrowheads="1"/>
          </p:cNvSpPr>
          <p:nvPr>
            <p:ph type="body" sz="quarter" idx="3"/>
          </p:nvPr>
        </p:nvSpPr>
        <p:spPr bwMode="auto">
          <a:xfrm>
            <a:off x="944563" y="4479925"/>
            <a:ext cx="5197475" cy="4243388"/>
          </a:xfrm>
          <a:prstGeom prst="rect">
            <a:avLst/>
          </a:prstGeom>
          <a:noFill/>
          <a:ln w="9525">
            <a:noFill/>
            <a:miter lim="800000"/>
            <a:headEnd/>
            <a:tailEnd/>
          </a:ln>
          <a:effectLst/>
        </p:spPr>
        <p:txBody>
          <a:bodyPr vert="horz" wrap="square" lIns="94375" tIns="47188" rIns="94375" bIns="4718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8958263"/>
            <a:ext cx="3070225" cy="471487"/>
          </a:xfrm>
          <a:prstGeom prst="rect">
            <a:avLst/>
          </a:prstGeom>
          <a:noFill/>
          <a:ln w="9525">
            <a:noFill/>
            <a:miter lim="800000"/>
            <a:headEnd/>
            <a:tailEnd/>
          </a:ln>
          <a:effectLst/>
        </p:spPr>
        <p:txBody>
          <a:bodyPr vert="horz" wrap="square" lIns="94375" tIns="47188" rIns="94375" bIns="47188" numCol="1" anchor="b" anchorCtr="0" compatLnSpc="1">
            <a:prstTxWarp prst="textNoShape">
              <a:avLst/>
            </a:prstTxWarp>
          </a:bodyPr>
          <a:lstStyle>
            <a:lvl1pPr defTabSz="942975" eaLnBrk="1" hangingPunct="1">
              <a:defRPr sz="1200">
                <a:latin typeface="Times New Roman" pitchFamily="18" charset="0"/>
              </a:defRPr>
            </a:lvl1pPr>
          </a:lstStyle>
          <a:p>
            <a:pPr>
              <a:defRPr/>
            </a:pPr>
            <a:endParaRPr lang="en-US"/>
          </a:p>
        </p:txBody>
      </p:sp>
      <p:sp>
        <p:nvSpPr>
          <p:cNvPr id="83975" name="Rectangle 7"/>
          <p:cNvSpPr>
            <a:spLocks noGrp="1" noChangeArrowheads="1"/>
          </p:cNvSpPr>
          <p:nvPr>
            <p:ph type="sldNum" sz="quarter" idx="5"/>
          </p:nvPr>
        </p:nvSpPr>
        <p:spPr bwMode="auto">
          <a:xfrm>
            <a:off x="4016375" y="8958263"/>
            <a:ext cx="3070225" cy="471487"/>
          </a:xfrm>
          <a:prstGeom prst="rect">
            <a:avLst/>
          </a:prstGeom>
          <a:noFill/>
          <a:ln w="9525">
            <a:noFill/>
            <a:miter lim="800000"/>
            <a:headEnd/>
            <a:tailEnd/>
          </a:ln>
          <a:effectLst/>
        </p:spPr>
        <p:txBody>
          <a:bodyPr vert="horz" wrap="square" lIns="94375" tIns="47188" rIns="94375" bIns="47188" numCol="1" anchor="b" anchorCtr="0" compatLnSpc="1">
            <a:prstTxWarp prst="textNoShape">
              <a:avLst/>
            </a:prstTxWarp>
          </a:bodyPr>
          <a:lstStyle>
            <a:lvl1pPr algn="r" defTabSz="942975" eaLnBrk="1" hangingPunct="1">
              <a:defRPr sz="1200">
                <a:latin typeface="Times New Roman" panose="02020603050405020304" pitchFamily="18" charset="0"/>
              </a:defRPr>
            </a:lvl1pPr>
          </a:lstStyle>
          <a:p>
            <a:pPr>
              <a:defRPr/>
            </a:pPr>
            <a:fld id="{E4D41425-0E24-45CB-91BF-D046DD940116}" type="slidenum">
              <a:rPr lang="en-US" altLang="en-US"/>
              <a:pPr>
                <a:defRPr/>
              </a:pPr>
              <a:t>‹#›</a:t>
            </a:fld>
            <a:endParaRPr lang="en-US" altLang="en-US"/>
          </a:p>
        </p:txBody>
      </p:sp>
    </p:spTree>
    <p:extLst>
      <p:ext uri="{BB962C8B-B14F-4D97-AF65-F5344CB8AC3E}">
        <p14:creationId xmlns:p14="http://schemas.microsoft.com/office/powerpoint/2010/main" val="157330969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285FC79-88B5-4E30-A0E1-0FD7E34F4AE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50405020304" pitchFamily="18" charset="0"/>
              </a:defRPr>
            </a:lvl1pPr>
            <a:lvl2pPr marL="742950" indent="-285750" defTabSz="942975">
              <a:spcBef>
                <a:spcPct val="30000"/>
              </a:spcBef>
              <a:defRPr sz="1200">
                <a:solidFill>
                  <a:schemeClr val="tx1"/>
                </a:solidFill>
                <a:latin typeface="Times" panose="02020603050405020304" pitchFamily="18" charset="0"/>
              </a:defRPr>
            </a:lvl2pPr>
            <a:lvl3pPr marL="1143000" indent="-228600" defTabSz="942975">
              <a:spcBef>
                <a:spcPct val="30000"/>
              </a:spcBef>
              <a:defRPr sz="1200">
                <a:solidFill>
                  <a:schemeClr val="tx1"/>
                </a:solidFill>
                <a:latin typeface="Times" panose="02020603050405020304" pitchFamily="18" charset="0"/>
              </a:defRPr>
            </a:lvl3pPr>
            <a:lvl4pPr marL="1600200" indent="-228600" defTabSz="942975">
              <a:spcBef>
                <a:spcPct val="30000"/>
              </a:spcBef>
              <a:defRPr sz="1200">
                <a:solidFill>
                  <a:schemeClr val="tx1"/>
                </a:solidFill>
                <a:latin typeface="Times" panose="02020603050405020304" pitchFamily="18" charset="0"/>
              </a:defRPr>
            </a:lvl4pPr>
            <a:lvl5pPr marL="2057400" indent="-228600" defTabSz="942975">
              <a:spcBef>
                <a:spcPct val="30000"/>
              </a:spcBef>
              <a:defRPr sz="1200">
                <a:solidFill>
                  <a:schemeClr val="tx1"/>
                </a:solidFill>
                <a:latin typeface="Times" panose="0202060305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r>
              <a:rPr lang="en-US" altLang="en-US">
                <a:latin typeface="Times New Roman" panose="02020603050405020304" pitchFamily="18" charset="0"/>
              </a:rPr>
              <a:t>Math 201 Applied Statistics </a:t>
            </a:r>
          </a:p>
          <a:p>
            <a:pPr>
              <a:spcBef>
                <a:spcPct val="0"/>
              </a:spcBef>
            </a:pPr>
            <a:r>
              <a:rPr lang="en-US" altLang="en-US">
                <a:latin typeface="Times New Roman" panose="02020603050405020304" pitchFamily="18" charset="0"/>
              </a:rPr>
              <a:t>Fall 2005</a:t>
            </a:r>
          </a:p>
        </p:txBody>
      </p:sp>
      <p:sp>
        <p:nvSpPr>
          <p:cNvPr id="6147" name="Rectangle 7">
            <a:extLst>
              <a:ext uri="{FF2B5EF4-FFF2-40B4-BE49-F238E27FC236}">
                <a16:creationId xmlns:a16="http://schemas.microsoft.com/office/drawing/2014/main" id="{DDA448B3-EF5C-4FBD-9D6F-6F2ED85804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50405020304" pitchFamily="18" charset="0"/>
              </a:defRPr>
            </a:lvl1pPr>
            <a:lvl2pPr marL="742950" indent="-285750" defTabSz="942975">
              <a:spcBef>
                <a:spcPct val="30000"/>
              </a:spcBef>
              <a:defRPr sz="1200">
                <a:solidFill>
                  <a:schemeClr val="tx1"/>
                </a:solidFill>
                <a:latin typeface="Times" panose="02020603050405020304" pitchFamily="18" charset="0"/>
              </a:defRPr>
            </a:lvl2pPr>
            <a:lvl3pPr marL="1143000" indent="-228600" defTabSz="942975">
              <a:spcBef>
                <a:spcPct val="30000"/>
              </a:spcBef>
              <a:defRPr sz="1200">
                <a:solidFill>
                  <a:schemeClr val="tx1"/>
                </a:solidFill>
                <a:latin typeface="Times" panose="02020603050405020304" pitchFamily="18" charset="0"/>
              </a:defRPr>
            </a:lvl3pPr>
            <a:lvl4pPr marL="1600200" indent="-228600" defTabSz="942975">
              <a:spcBef>
                <a:spcPct val="30000"/>
              </a:spcBef>
              <a:defRPr sz="1200">
                <a:solidFill>
                  <a:schemeClr val="tx1"/>
                </a:solidFill>
                <a:latin typeface="Times" panose="02020603050405020304" pitchFamily="18" charset="0"/>
              </a:defRPr>
            </a:lvl4pPr>
            <a:lvl5pPr marL="2057400" indent="-228600" defTabSz="942975">
              <a:spcBef>
                <a:spcPct val="30000"/>
              </a:spcBef>
              <a:defRPr sz="1200">
                <a:solidFill>
                  <a:schemeClr val="tx1"/>
                </a:solidFill>
                <a:latin typeface="Times" panose="0202060305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402B05DE-3C5F-4BB3-B722-B9465C4C6FBF}" type="slidenum">
              <a:rPr lang="en-US" altLang="en-US" smtClean="0">
                <a:latin typeface="Times New Roman" panose="02020603050405020304" pitchFamily="18" charset="0"/>
              </a:rPr>
              <a:pPr>
                <a:spcBef>
                  <a:spcPct val="0"/>
                </a:spcBef>
              </a:pPr>
              <a:t>1</a:t>
            </a:fld>
            <a:endParaRPr lang="en-US" altLang="en-US">
              <a:latin typeface="Times New Roman" panose="02020603050405020304" pitchFamily="18" charset="0"/>
            </a:endParaRPr>
          </a:p>
        </p:txBody>
      </p:sp>
      <p:sp>
        <p:nvSpPr>
          <p:cNvPr id="6148" name="Rectangle 2">
            <a:extLst>
              <a:ext uri="{FF2B5EF4-FFF2-40B4-BE49-F238E27FC236}">
                <a16:creationId xmlns:a16="http://schemas.microsoft.com/office/drawing/2014/main" id="{8B7765FA-AADC-484B-8BBA-10A16AC6D416}"/>
              </a:ext>
            </a:extLst>
          </p:cNvPr>
          <p:cNvSpPr>
            <a:spLocks noGrp="1" noRot="1" noChangeAspect="1" noChangeArrowheads="1" noTextEdit="1"/>
          </p:cNvSpPr>
          <p:nvPr>
            <p:ph type="sldImg"/>
          </p:nvPr>
        </p:nvSpPr>
        <p:spPr>
          <a:ln/>
        </p:spPr>
      </p:sp>
      <p:sp>
        <p:nvSpPr>
          <p:cNvPr id="6149" name="Rectangle 3">
            <a:extLst>
              <a:ext uri="{FF2B5EF4-FFF2-40B4-BE49-F238E27FC236}">
                <a16:creationId xmlns:a16="http://schemas.microsoft.com/office/drawing/2014/main" id="{EFB83604-8B20-4D86-B140-20C6308033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036372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Math 201 Applied Statistics </a:t>
            </a:r>
          </a:p>
          <a:p>
            <a:pPr>
              <a:defRPr/>
            </a:pPr>
            <a:r>
              <a:rPr lang="en-US"/>
              <a:t>Fall 2005</a:t>
            </a:r>
          </a:p>
        </p:txBody>
      </p:sp>
      <p:sp>
        <p:nvSpPr>
          <p:cNvPr id="5" name="Slide Number Placeholder 4"/>
          <p:cNvSpPr>
            <a:spLocks noGrp="1"/>
          </p:cNvSpPr>
          <p:nvPr>
            <p:ph type="sldNum" sz="quarter" idx="5"/>
          </p:nvPr>
        </p:nvSpPr>
        <p:spPr/>
        <p:txBody>
          <a:bodyPr/>
          <a:lstStyle/>
          <a:p>
            <a:pPr>
              <a:defRPr/>
            </a:pPr>
            <a:fld id="{E4D41425-0E24-45CB-91BF-D046DD940116}" type="slidenum">
              <a:rPr lang="en-US" altLang="en-US" smtClean="0"/>
              <a:pPr>
                <a:defRPr/>
              </a:pPr>
              <a:t>17</a:t>
            </a:fld>
            <a:endParaRPr lang="en-US" altLang="en-US"/>
          </a:p>
        </p:txBody>
      </p:sp>
    </p:spTree>
    <p:extLst>
      <p:ext uri="{BB962C8B-B14F-4D97-AF65-F5344CB8AC3E}">
        <p14:creationId xmlns:p14="http://schemas.microsoft.com/office/powerpoint/2010/main" val="285197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r>
              <a:rPr lang="en-US" altLang="en-US">
                <a:latin typeface="Times New Roman" panose="02020603050405020304" pitchFamily="18" charset="0"/>
              </a:rPr>
              <a:t>Math 201 Applied Statistics </a:t>
            </a:r>
          </a:p>
          <a:p>
            <a:pPr>
              <a:spcBef>
                <a:spcPct val="0"/>
              </a:spcBef>
            </a:pPr>
            <a:r>
              <a:rPr lang="en-US" altLang="en-US">
                <a:latin typeface="Times New Roman" panose="02020603050405020304" pitchFamily="18" charset="0"/>
              </a:rPr>
              <a:t>Fall 2005</a:t>
            </a:r>
          </a:p>
        </p:txBody>
      </p:sp>
      <p:sp>
        <p:nvSpPr>
          <p:cNvPr id="409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fld id="{DC8959C1-03D2-4028-9873-F4314B4B73C8}" type="slidenum">
              <a:rPr lang="en-US" altLang="en-US" smtClean="0">
                <a:latin typeface="Times New Roman" panose="02020603050405020304" pitchFamily="18" charset="0"/>
              </a:rPr>
              <a:pPr>
                <a:spcBef>
                  <a:spcPct val="0"/>
                </a:spcBef>
              </a:pPr>
              <a:t>29</a:t>
            </a:fld>
            <a:endParaRPr lang="en-US" altLang="en-US">
              <a:latin typeface="Times New Roman" panose="02020603050405020304" pitchFamily="18" charset="0"/>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They are most useful for comparing two things.</a:t>
            </a:r>
          </a:p>
          <a:p>
            <a:pPr eaLnBrk="1" hangingPunct="1"/>
            <a:r>
              <a:rPr lang="en-US" altLang="en-US"/>
              <a:t>Here we see immediately that they are different beasts.</a:t>
            </a:r>
          </a:p>
          <a:p>
            <a:pPr eaLnBrk="1" hangingPunct="1"/>
            <a:r>
              <a:rPr lang="en-US" altLang="en-US"/>
              <a:t>Start at the bottom - you can die of either in the first year,</a:t>
            </a:r>
          </a:p>
          <a:p>
            <a:pPr eaLnBrk="1" hangingPunct="1"/>
            <a:r>
              <a:rPr lang="en-US" altLang="en-US"/>
              <a:t>The first quarter of individuals die of disease X in 2 years, only takes 1 for MM</a:t>
            </a:r>
          </a:p>
          <a:p>
            <a:pPr eaLnBrk="1" hangingPunct="1"/>
            <a:r>
              <a:rPr lang="en-US" altLang="en-US"/>
              <a:t>Medians, or point at which half are dead, are not too different - 3 1/2  vs 2 1/2</a:t>
            </a:r>
          </a:p>
          <a:p>
            <a:pPr eaLnBrk="1" hangingPunct="1"/>
            <a:r>
              <a:rPr lang="en-US" altLang="en-US"/>
              <a:t>For both diseases 3/4 of people are dead by about 4.5 years. </a:t>
            </a:r>
          </a:p>
          <a:p>
            <a:pPr eaLnBrk="1" hangingPunct="1"/>
            <a:r>
              <a:rPr lang="en-US" altLang="en-US"/>
              <a:t>Disease X kills everyone by year 6 while some people with MM hang on a long time.</a:t>
            </a:r>
          </a:p>
          <a:p>
            <a:pPr eaLnBrk="1" hangingPunct="1"/>
            <a:r>
              <a:rPr lang="en-US" altLang="en-US"/>
              <a:t>Quite obvious that the distribution of variation around midpoint is symmetric for X and highly skewed towards larger values for MM.</a:t>
            </a:r>
          </a:p>
          <a:p>
            <a:pPr eaLnBrk="1" hangingPunct="1"/>
            <a:r>
              <a:rPr lang="en-US" altLang="en-US"/>
              <a:t>That is actually quite a bit of information - </a:t>
            </a:r>
          </a:p>
        </p:txBody>
      </p:sp>
    </p:spTree>
    <p:extLst>
      <p:ext uri="{BB962C8B-B14F-4D97-AF65-F5344CB8AC3E}">
        <p14:creationId xmlns:p14="http://schemas.microsoft.com/office/powerpoint/2010/main" val="1085561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Math 201 Applied Statistics </a:t>
            </a:r>
          </a:p>
          <a:p>
            <a:pPr>
              <a:defRPr/>
            </a:pPr>
            <a:r>
              <a:rPr lang="en-US"/>
              <a:t>Fall 2005</a:t>
            </a:r>
          </a:p>
        </p:txBody>
      </p:sp>
      <p:sp>
        <p:nvSpPr>
          <p:cNvPr id="5" name="Slide Number Placeholder 4"/>
          <p:cNvSpPr>
            <a:spLocks noGrp="1"/>
          </p:cNvSpPr>
          <p:nvPr>
            <p:ph type="sldNum" sz="quarter" idx="5"/>
          </p:nvPr>
        </p:nvSpPr>
        <p:spPr/>
        <p:txBody>
          <a:bodyPr/>
          <a:lstStyle/>
          <a:p>
            <a:pPr>
              <a:defRPr/>
            </a:pPr>
            <a:fld id="{E4D41425-0E24-45CB-91BF-D046DD940116}" type="slidenum">
              <a:rPr lang="en-US" altLang="en-US" smtClean="0"/>
              <a:pPr>
                <a:defRPr/>
              </a:pPr>
              <a:t>44</a:t>
            </a:fld>
            <a:endParaRPr lang="en-US" altLang="en-US"/>
          </a:p>
        </p:txBody>
      </p:sp>
    </p:spTree>
    <p:extLst>
      <p:ext uri="{BB962C8B-B14F-4D97-AF65-F5344CB8AC3E}">
        <p14:creationId xmlns:p14="http://schemas.microsoft.com/office/powerpoint/2010/main" val="98657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r>
              <a:rPr lang="en-US" altLang="en-US">
                <a:latin typeface="Times New Roman" panose="02020603050405020304" pitchFamily="18" charset="0"/>
              </a:rPr>
              <a:t>Math 201 Applied Statistics </a:t>
            </a:r>
          </a:p>
          <a:p>
            <a:pPr>
              <a:spcBef>
                <a:spcPct val="0"/>
              </a:spcBef>
            </a:pPr>
            <a:r>
              <a:rPr lang="en-US" altLang="en-US">
                <a:latin typeface="Times New Roman" panose="02020603050405020304" pitchFamily="18" charset="0"/>
              </a:rPr>
              <a:t>Fall 2005</a:t>
            </a:r>
          </a:p>
        </p:txBody>
      </p:sp>
      <p:sp>
        <p:nvSpPr>
          <p:cNvPr id="81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fld id="{761D66F0-4582-44FF-AD82-33EE2066A03B}" type="slidenum">
              <a:rPr lang="en-US" altLang="en-US" smtClean="0">
                <a:latin typeface="Times New Roman" panose="02020603050405020304" pitchFamily="18" charset="0"/>
              </a:rPr>
              <a:pPr>
                <a:spcBef>
                  <a:spcPct val="0"/>
                </a:spcBef>
              </a:pPr>
              <a:t>2</a:t>
            </a:fld>
            <a:endParaRPr lang="en-US" altLang="en-US">
              <a:latin typeface="Times New Roman" panose="02020603050405020304" pitchFamily="18" charset="0"/>
            </a:endParaRPr>
          </a:p>
        </p:txBody>
      </p:sp>
      <p:sp>
        <p:nvSpPr>
          <p:cNvPr id="8196" name="Rectangle 2"/>
          <p:cNvSpPr>
            <a:spLocks noGrp="1" noRot="1" noChangeAspect="1" noChangeArrowheads="1" noTextEdit="1"/>
          </p:cNvSpPr>
          <p:nvPr>
            <p:ph type="sldImg"/>
          </p:nvPr>
        </p:nvSpPr>
        <p:spPr>
          <a:ln/>
        </p:spPr>
      </p:sp>
      <p:sp>
        <p:nvSpPr>
          <p:cNvPr id="81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Most of you know what a mean, or common arithmetic average is.</a:t>
            </a:r>
          </a:p>
          <a:p>
            <a:pPr eaLnBrk="1" hangingPunct="1"/>
            <a:r>
              <a:rPr lang="en-US" altLang="en-US"/>
              <a:t>You should know how to calculate the mean both by hand and using your calculator. See Dr. Baldi.</a:t>
            </a:r>
          </a:p>
        </p:txBody>
      </p:sp>
    </p:spTree>
    <p:extLst>
      <p:ext uri="{BB962C8B-B14F-4D97-AF65-F5344CB8AC3E}">
        <p14:creationId xmlns:p14="http://schemas.microsoft.com/office/powerpoint/2010/main" val="2997053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r>
              <a:rPr lang="en-US" altLang="en-US">
                <a:latin typeface="Times New Roman" panose="02020603050405020304" pitchFamily="18" charset="0"/>
              </a:rPr>
              <a:t>Math 201 Applied Statistics </a:t>
            </a:r>
          </a:p>
          <a:p>
            <a:pPr>
              <a:spcBef>
                <a:spcPct val="0"/>
              </a:spcBef>
            </a:pPr>
            <a:r>
              <a:rPr lang="en-US" altLang="en-US">
                <a:latin typeface="Times New Roman" panose="02020603050405020304" pitchFamily="18" charset="0"/>
              </a:rPr>
              <a:t>Fall 2005</a:t>
            </a:r>
          </a:p>
        </p:txBody>
      </p:sp>
      <p:sp>
        <p:nvSpPr>
          <p:cNvPr id="81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fld id="{761D66F0-4582-44FF-AD82-33EE2066A03B}" type="slidenum">
              <a:rPr lang="en-US" altLang="en-US" smtClean="0">
                <a:latin typeface="Times New Roman" panose="02020603050405020304" pitchFamily="18" charset="0"/>
              </a:rPr>
              <a:pPr>
                <a:spcBef>
                  <a:spcPct val="0"/>
                </a:spcBef>
              </a:pPr>
              <a:t>3</a:t>
            </a:fld>
            <a:endParaRPr lang="en-US" altLang="en-US">
              <a:latin typeface="Times New Roman" panose="02020603050405020304" pitchFamily="18" charset="0"/>
            </a:endParaRPr>
          </a:p>
        </p:txBody>
      </p:sp>
      <p:sp>
        <p:nvSpPr>
          <p:cNvPr id="8196" name="Rectangle 2"/>
          <p:cNvSpPr>
            <a:spLocks noGrp="1" noRot="1" noChangeAspect="1" noChangeArrowheads="1" noTextEdit="1"/>
          </p:cNvSpPr>
          <p:nvPr>
            <p:ph type="sldImg"/>
          </p:nvPr>
        </p:nvSpPr>
        <p:spPr>
          <a:ln/>
        </p:spPr>
      </p:sp>
      <p:sp>
        <p:nvSpPr>
          <p:cNvPr id="81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Most of you know what a mean, or common arithmetic average is.</a:t>
            </a:r>
          </a:p>
          <a:p>
            <a:pPr eaLnBrk="1" hangingPunct="1"/>
            <a:r>
              <a:rPr lang="en-US" altLang="en-US"/>
              <a:t>You should know how to calculate the mean both by hand and using your calculator. See Dr. Baldi.</a:t>
            </a:r>
          </a:p>
        </p:txBody>
      </p:sp>
    </p:spTree>
    <p:extLst>
      <p:ext uri="{BB962C8B-B14F-4D97-AF65-F5344CB8AC3E}">
        <p14:creationId xmlns:p14="http://schemas.microsoft.com/office/powerpoint/2010/main" val="325971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r>
              <a:rPr lang="en-US" altLang="en-US">
                <a:latin typeface="Times New Roman" panose="02020603050405020304" pitchFamily="18" charset="0"/>
              </a:rPr>
              <a:t>Math 201 Applied Statistics </a:t>
            </a:r>
          </a:p>
          <a:p>
            <a:pPr>
              <a:spcBef>
                <a:spcPct val="0"/>
              </a:spcBef>
            </a:pPr>
            <a:r>
              <a:rPr lang="en-US" altLang="en-US">
                <a:latin typeface="Times New Roman" panose="02020603050405020304" pitchFamily="18" charset="0"/>
              </a:rPr>
              <a:t>Fall 2005</a:t>
            </a:r>
          </a:p>
        </p:txBody>
      </p:sp>
      <p:sp>
        <p:nvSpPr>
          <p:cNvPr id="81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fld id="{761D66F0-4582-44FF-AD82-33EE2066A03B}" type="slidenum">
              <a:rPr lang="en-US" altLang="en-US" smtClean="0">
                <a:latin typeface="Times New Roman" panose="02020603050405020304" pitchFamily="18" charset="0"/>
              </a:rPr>
              <a:pPr>
                <a:spcBef>
                  <a:spcPct val="0"/>
                </a:spcBef>
              </a:pPr>
              <a:t>4</a:t>
            </a:fld>
            <a:endParaRPr lang="en-US" altLang="en-US">
              <a:latin typeface="Times New Roman" panose="02020603050405020304" pitchFamily="18" charset="0"/>
            </a:endParaRPr>
          </a:p>
        </p:txBody>
      </p:sp>
      <p:sp>
        <p:nvSpPr>
          <p:cNvPr id="8196" name="Rectangle 2"/>
          <p:cNvSpPr>
            <a:spLocks noGrp="1" noRot="1" noChangeAspect="1" noChangeArrowheads="1" noTextEdit="1"/>
          </p:cNvSpPr>
          <p:nvPr>
            <p:ph type="sldImg"/>
          </p:nvPr>
        </p:nvSpPr>
        <p:spPr>
          <a:ln/>
        </p:spPr>
      </p:sp>
      <p:sp>
        <p:nvSpPr>
          <p:cNvPr id="81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02128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r>
              <a:rPr lang="en-US" altLang="en-US">
                <a:latin typeface="Times New Roman" panose="02020603050405020304" pitchFamily="18" charset="0"/>
              </a:rPr>
              <a:t>Math 201 Applied Statistics </a:t>
            </a:r>
          </a:p>
          <a:p>
            <a:pPr>
              <a:spcBef>
                <a:spcPct val="0"/>
              </a:spcBef>
            </a:pPr>
            <a:r>
              <a:rPr lang="en-US" altLang="en-US">
                <a:latin typeface="Times New Roman" panose="02020603050405020304" pitchFamily="18" charset="0"/>
              </a:rPr>
              <a:t>Fall 2005</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fld id="{F0B6D0CD-811F-40E6-9332-7CD093DA74F9}" type="slidenum">
              <a:rPr lang="en-US" altLang="en-US" smtClean="0">
                <a:latin typeface="Times New Roman" panose="02020603050405020304" pitchFamily="18" charset="0"/>
              </a:rPr>
              <a:pPr>
                <a:spcBef>
                  <a:spcPct val="0"/>
                </a:spcBef>
              </a:pPr>
              <a:t>6</a:t>
            </a:fld>
            <a:endParaRPr lang="en-US" altLang="en-US">
              <a:latin typeface="Times New Roman" panose="02020603050405020304" pitchFamily="18" charset="0"/>
            </a:endParaRPr>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dirty="0"/>
          </a:p>
        </p:txBody>
      </p:sp>
    </p:spTree>
    <p:extLst>
      <p:ext uri="{BB962C8B-B14F-4D97-AF65-F5344CB8AC3E}">
        <p14:creationId xmlns:p14="http://schemas.microsoft.com/office/powerpoint/2010/main" val="1676435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Math 201 Applied Statistics </a:t>
            </a:r>
          </a:p>
          <a:p>
            <a:pPr>
              <a:defRPr/>
            </a:pPr>
            <a:r>
              <a:rPr lang="en-US"/>
              <a:t>Fall 2005</a:t>
            </a:r>
          </a:p>
        </p:txBody>
      </p:sp>
      <p:sp>
        <p:nvSpPr>
          <p:cNvPr id="5" name="Slide Number Placeholder 4"/>
          <p:cNvSpPr>
            <a:spLocks noGrp="1"/>
          </p:cNvSpPr>
          <p:nvPr>
            <p:ph type="sldNum" sz="quarter" idx="5"/>
          </p:nvPr>
        </p:nvSpPr>
        <p:spPr/>
        <p:txBody>
          <a:bodyPr/>
          <a:lstStyle/>
          <a:p>
            <a:pPr>
              <a:defRPr/>
            </a:pPr>
            <a:fld id="{E4D41425-0E24-45CB-91BF-D046DD940116}" type="slidenum">
              <a:rPr lang="en-US" altLang="en-US" smtClean="0"/>
              <a:pPr>
                <a:defRPr/>
              </a:pPr>
              <a:t>9</a:t>
            </a:fld>
            <a:endParaRPr lang="en-US" altLang="en-US"/>
          </a:p>
        </p:txBody>
      </p:sp>
    </p:spTree>
    <p:extLst>
      <p:ext uri="{BB962C8B-B14F-4D97-AF65-F5344CB8AC3E}">
        <p14:creationId xmlns:p14="http://schemas.microsoft.com/office/powerpoint/2010/main" val="1404577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Math 201 Applied Statistics </a:t>
            </a:r>
          </a:p>
          <a:p>
            <a:pPr>
              <a:defRPr/>
            </a:pPr>
            <a:r>
              <a:rPr lang="en-US"/>
              <a:t>Fall 2005</a:t>
            </a:r>
          </a:p>
        </p:txBody>
      </p:sp>
      <p:sp>
        <p:nvSpPr>
          <p:cNvPr id="5" name="Slide Number Placeholder 4"/>
          <p:cNvSpPr>
            <a:spLocks noGrp="1"/>
          </p:cNvSpPr>
          <p:nvPr>
            <p:ph type="sldNum" sz="quarter" idx="5"/>
          </p:nvPr>
        </p:nvSpPr>
        <p:spPr/>
        <p:txBody>
          <a:bodyPr/>
          <a:lstStyle/>
          <a:p>
            <a:pPr>
              <a:defRPr/>
            </a:pPr>
            <a:fld id="{E4D41425-0E24-45CB-91BF-D046DD940116}" type="slidenum">
              <a:rPr lang="en-US" altLang="en-US" smtClean="0"/>
              <a:pPr>
                <a:defRPr/>
              </a:pPr>
              <a:t>10</a:t>
            </a:fld>
            <a:endParaRPr lang="en-US" altLang="en-US"/>
          </a:p>
        </p:txBody>
      </p:sp>
    </p:spTree>
    <p:extLst>
      <p:ext uri="{BB962C8B-B14F-4D97-AF65-F5344CB8AC3E}">
        <p14:creationId xmlns:p14="http://schemas.microsoft.com/office/powerpoint/2010/main" val="162337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r>
              <a:rPr lang="en-US" altLang="en-US">
                <a:latin typeface="Times New Roman" panose="02020603050405020304" pitchFamily="18" charset="0"/>
              </a:rPr>
              <a:t>Math 201 Applied Statistics </a:t>
            </a:r>
          </a:p>
          <a:p>
            <a:pPr>
              <a:spcBef>
                <a:spcPct val="0"/>
              </a:spcBef>
            </a:pPr>
            <a:r>
              <a:rPr lang="en-US" altLang="en-US">
                <a:latin typeface="Times New Roman" panose="02020603050405020304" pitchFamily="18" charset="0"/>
              </a:rPr>
              <a:t>Fall 2005</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fld id="{93ABC581-0B43-4C33-93C6-2D8FED328E0F}" type="slidenum">
              <a:rPr lang="en-US" altLang="en-US" smtClean="0">
                <a:latin typeface="Times New Roman" panose="02020603050405020304" pitchFamily="18" charset="0"/>
              </a:rPr>
              <a:pPr>
                <a:spcBef>
                  <a:spcPct val="0"/>
                </a:spcBef>
              </a:pPr>
              <a:t>11</a:t>
            </a:fld>
            <a:endParaRPr lang="en-US" altLang="en-US">
              <a:latin typeface="Times New Roman" panose="02020603050405020304" pitchFamily="18" charset="0"/>
            </a:endParaRPr>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While we are looking at a number of histograms at once, and talking about means, here is another example of how you might use histograms and descriptive statistics like means to find out something of biological interest. </a:t>
            </a:r>
          </a:p>
          <a:p>
            <a:pPr eaLnBrk="1" hangingPunct="1"/>
            <a:r>
              <a:rPr lang="en-US" altLang="en-US" dirty="0"/>
              <a:t>You are interested in studying what pollinators visit a particular species of plant. Let’s say that there has been an increase in agriculture in the area with all the pesticide spraying that comes along with that.  If insects are needed to pollinate the plant, and the pesticides kill the insects, the plant species may go extinct.</a:t>
            </a:r>
          </a:p>
          <a:p>
            <a:pPr eaLnBrk="1" hangingPunct="1"/>
            <a:r>
              <a:rPr lang="en-US" altLang="en-US" dirty="0"/>
              <a:t>Here is the mean of this distribution., but is it a good description of </a:t>
            </a:r>
            <a:r>
              <a:rPr lang="en-US" altLang="en-US" dirty="0" err="1"/>
              <a:t>th</a:t>
            </a:r>
            <a:r>
              <a:rPr lang="en-US" altLang="en-US" dirty="0"/>
              <a:t> center? Why would we care?  Maybe plant height is a measure of plant age, and we wonder how well the population is holding up.  - here you see there are not very many little plants, which might make you worry that there has been insufficient pollination.  </a:t>
            </a:r>
          </a:p>
          <a:p>
            <a:pPr eaLnBrk="1" hangingPunct="1"/>
            <a:r>
              <a:rPr lang="en-US" altLang="en-US" dirty="0"/>
              <a:t>One of the things you have noticed about the plants is that the flower color varies.  Pollinators are attracted to flower color, so you happen to have the plants divided up into three groups - red pink and white flowers. Typically hummingbirds pollinate red flowers and moths pollinate white flowers. Which makes you start to wonder about your sample.   So group them by flower color and get means for each group.</a:t>
            </a:r>
          </a:p>
        </p:txBody>
      </p:sp>
    </p:spTree>
    <p:extLst>
      <p:ext uri="{BB962C8B-B14F-4D97-AF65-F5344CB8AC3E}">
        <p14:creationId xmlns:p14="http://schemas.microsoft.com/office/powerpoint/2010/main" val="429106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r>
              <a:rPr lang="en-US" altLang="en-US">
                <a:latin typeface="Times New Roman" panose="02020603050405020304" pitchFamily="18" charset="0"/>
              </a:rPr>
              <a:t>Math 201 Applied Statistics </a:t>
            </a:r>
          </a:p>
          <a:p>
            <a:pPr>
              <a:spcBef>
                <a:spcPct val="0"/>
              </a:spcBef>
            </a:pPr>
            <a:r>
              <a:rPr lang="en-US" altLang="en-US">
                <a:latin typeface="Times New Roman" panose="02020603050405020304" pitchFamily="18" charset="0"/>
              </a:rPr>
              <a:t>Fall 2005</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Times" panose="02020603060405020304" pitchFamily="18" charset="0"/>
              </a:defRPr>
            </a:lvl1pPr>
            <a:lvl2pPr marL="742950" indent="-285750" defTabSz="942975">
              <a:spcBef>
                <a:spcPct val="30000"/>
              </a:spcBef>
              <a:defRPr sz="1200">
                <a:solidFill>
                  <a:schemeClr val="tx1"/>
                </a:solidFill>
                <a:latin typeface="Times" panose="02020603060405020304" pitchFamily="18" charset="0"/>
              </a:defRPr>
            </a:lvl2pPr>
            <a:lvl3pPr marL="1143000" indent="-228600" defTabSz="942975">
              <a:spcBef>
                <a:spcPct val="30000"/>
              </a:spcBef>
              <a:defRPr sz="1200">
                <a:solidFill>
                  <a:schemeClr val="tx1"/>
                </a:solidFill>
                <a:latin typeface="Times" panose="02020603060405020304" pitchFamily="18" charset="0"/>
              </a:defRPr>
            </a:lvl3pPr>
            <a:lvl4pPr marL="1600200" indent="-228600" defTabSz="942975">
              <a:spcBef>
                <a:spcPct val="30000"/>
              </a:spcBef>
              <a:defRPr sz="1200">
                <a:solidFill>
                  <a:schemeClr val="tx1"/>
                </a:solidFill>
                <a:latin typeface="Times" panose="02020603060405020304" pitchFamily="18" charset="0"/>
              </a:defRPr>
            </a:lvl4pPr>
            <a:lvl5pPr marL="2057400" indent="-228600" defTabSz="942975">
              <a:spcBef>
                <a:spcPct val="30000"/>
              </a:spcBef>
              <a:defRPr sz="1200">
                <a:solidFill>
                  <a:schemeClr val="tx1"/>
                </a:solidFill>
                <a:latin typeface="Times" panose="02020603060405020304" pitchFamily="18" charset="0"/>
              </a:defRPr>
            </a:lvl5pPr>
            <a:lvl6pPr marL="2514600" indent="-228600" defTabSz="942975" eaLnBrk="0" fontAlgn="base" hangingPunct="0">
              <a:spcBef>
                <a:spcPct val="30000"/>
              </a:spcBef>
              <a:spcAft>
                <a:spcPct val="0"/>
              </a:spcAft>
              <a:defRPr sz="1200">
                <a:solidFill>
                  <a:schemeClr val="tx1"/>
                </a:solidFill>
                <a:latin typeface="Times" panose="02020603060405020304" pitchFamily="18" charset="0"/>
              </a:defRPr>
            </a:lvl6pPr>
            <a:lvl7pPr marL="2971800" indent="-228600" defTabSz="942975" eaLnBrk="0" fontAlgn="base" hangingPunct="0">
              <a:spcBef>
                <a:spcPct val="30000"/>
              </a:spcBef>
              <a:spcAft>
                <a:spcPct val="0"/>
              </a:spcAft>
              <a:defRPr sz="1200">
                <a:solidFill>
                  <a:schemeClr val="tx1"/>
                </a:solidFill>
                <a:latin typeface="Times" panose="02020603060405020304" pitchFamily="18" charset="0"/>
              </a:defRPr>
            </a:lvl7pPr>
            <a:lvl8pPr marL="3429000" indent="-228600" defTabSz="942975" eaLnBrk="0" fontAlgn="base" hangingPunct="0">
              <a:spcBef>
                <a:spcPct val="30000"/>
              </a:spcBef>
              <a:spcAft>
                <a:spcPct val="0"/>
              </a:spcAft>
              <a:defRPr sz="1200">
                <a:solidFill>
                  <a:schemeClr val="tx1"/>
                </a:solidFill>
                <a:latin typeface="Times" panose="02020603060405020304" pitchFamily="18" charset="0"/>
              </a:defRPr>
            </a:lvl8pPr>
            <a:lvl9pPr marL="3886200" indent="-228600" defTabSz="942975" eaLnBrk="0" fontAlgn="base" hangingPunct="0">
              <a:spcBef>
                <a:spcPct val="30000"/>
              </a:spcBef>
              <a:spcAft>
                <a:spcPct val="0"/>
              </a:spcAft>
              <a:defRPr sz="1200">
                <a:solidFill>
                  <a:schemeClr val="tx1"/>
                </a:solidFill>
                <a:latin typeface="Times" panose="02020603060405020304" pitchFamily="18" charset="0"/>
              </a:defRPr>
            </a:lvl9pPr>
          </a:lstStyle>
          <a:p>
            <a:pPr>
              <a:spcBef>
                <a:spcPct val="0"/>
              </a:spcBef>
            </a:pPr>
            <a:fld id="{5BB63087-9AA6-4F89-8070-2004F34E6D77}" type="slidenum">
              <a:rPr lang="en-US" altLang="en-US" smtClean="0">
                <a:latin typeface="Times New Roman" panose="02020603050405020304" pitchFamily="18" charset="0"/>
              </a:rPr>
              <a:pPr>
                <a:spcBef>
                  <a:spcPct val="0"/>
                </a:spcBef>
              </a:pPr>
              <a:t>12</a:t>
            </a:fld>
            <a:endParaRPr lang="en-US" altLang="en-US">
              <a:latin typeface="Times New Roman" panose="02020603050405020304" pitchFamily="18" charset="0"/>
            </a:endParaRPr>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While we are looking at a number of histograms at once, and talking about means, here is another example of how you might use histograms and descriptive statistics like means to find out something of biological interest. </a:t>
            </a:r>
          </a:p>
          <a:p>
            <a:pPr eaLnBrk="1" hangingPunct="1"/>
            <a:r>
              <a:rPr lang="en-US" altLang="en-US" dirty="0"/>
              <a:t>You are interested in studying what pollinators visit a particular species of plant. Let’s say that there has been an increase in agriculture in the area with all the pesticide spraying that comes along with that.  If insects are needed to pollinate the plant, and the pesticides kill the insects, the plant species may go extinct.</a:t>
            </a:r>
          </a:p>
          <a:p>
            <a:pPr eaLnBrk="1" hangingPunct="1"/>
            <a:r>
              <a:rPr lang="en-US" altLang="en-US" dirty="0"/>
              <a:t>Here is the mean of this distribution., but is it a good description of </a:t>
            </a:r>
            <a:r>
              <a:rPr lang="en-US" altLang="en-US" dirty="0" err="1"/>
              <a:t>th</a:t>
            </a:r>
            <a:r>
              <a:rPr lang="en-US" altLang="en-US" dirty="0"/>
              <a:t> center? Why would we care?  Maybe plant height is a measure of plant age, and we wonder how well the population is holding up.  - here you see there are not very many little plants, which might make you worry that there has been insufficient pollination.  </a:t>
            </a:r>
          </a:p>
          <a:p>
            <a:pPr eaLnBrk="1" hangingPunct="1"/>
            <a:r>
              <a:rPr lang="en-US" altLang="en-US" dirty="0"/>
              <a:t>One of the things you have noticed about the plants is that the flower color varies.  Pollinators are attracted to flower color, so you happen to have the plants divided up into three groups - red pink and white flowers. Typically hummingbirds pollinate red flowers and moths pollinate white flowers. Which makes you start to wonder about your sample.   So group them by flower color and get means for each group.</a:t>
            </a:r>
          </a:p>
        </p:txBody>
      </p:sp>
    </p:spTree>
    <p:extLst>
      <p:ext uri="{BB962C8B-B14F-4D97-AF65-F5344CB8AC3E}">
        <p14:creationId xmlns:p14="http://schemas.microsoft.com/office/powerpoint/2010/main" val="1475182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685800" y="2130425"/>
            <a:ext cx="7772400" cy="1470025"/>
          </a:xfrm>
        </p:spPr>
        <p:txBody>
          <a:bodyPr/>
          <a:lstStyle>
            <a:lvl1pPr>
              <a:defRPr sz="4400" u="none"/>
            </a:lvl1pPr>
          </a:lstStyle>
          <a:p>
            <a:r>
              <a:rPr lang="en-US"/>
              <a:t>Click to edit Master title style</a:t>
            </a:r>
          </a:p>
        </p:txBody>
      </p:sp>
      <p:sp>
        <p:nvSpPr>
          <p:cNvPr id="1075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Asoka Ramanayake</a:t>
            </a:r>
          </a:p>
        </p:txBody>
      </p:sp>
      <p:sp>
        <p:nvSpPr>
          <p:cNvPr id="6" name="Rectangle 6"/>
          <p:cNvSpPr>
            <a:spLocks noGrp="1" noChangeArrowheads="1"/>
          </p:cNvSpPr>
          <p:nvPr>
            <p:ph type="sldNum" sz="quarter" idx="12"/>
          </p:nvPr>
        </p:nvSpPr>
        <p:spPr/>
        <p:txBody>
          <a:bodyPr/>
          <a:lstStyle>
            <a:lvl1pPr>
              <a:defRPr/>
            </a:lvl1pPr>
          </a:lstStyle>
          <a:p>
            <a:pPr>
              <a:defRPr/>
            </a:pPr>
            <a:fld id="{F1D5F951-4743-4E9A-AFB7-473B923F9382}" type="slidenum">
              <a:rPr lang="en-US" altLang="en-US"/>
              <a:pPr>
                <a:defRPr/>
              </a:pPr>
              <a:t>‹#›</a:t>
            </a:fld>
            <a:endParaRPr lang="en-US" altLang="en-US"/>
          </a:p>
        </p:txBody>
      </p:sp>
    </p:spTree>
    <p:extLst>
      <p:ext uri="{BB962C8B-B14F-4D97-AF65-F5344CB8AC3E}">
        <p14:creationId xmlns:p14="http://schemas.microsoft.com/office/powerpoint/2010/main" val="355739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B25654E-C3C3-4DD0-B175-9231AB1B322F}" type="slidenum">
              <a:rPr lang="en-US" altLang="en-US"/>
              <a:pPr>
                <a:defRPr/>
              </a:pPr>
              <a:t>‹#›</a:t>
            </a:fld>
            <a:endParaRPr lang="en-US" altLang="en-US"/>
          </a:p>
        </p:txBody>
      </p:sp>
      <p:grpSp>
        <p:nvGrpSpPr>
          <p:cNvPr id="7" name="Group 6">
            <a:extLst>
              <a:ext uri="{FF2B5EF4-FFF2-40B4-BE49-F238E27FC236}">
                <a16:creationId xmlns:a16="http://schemas.microsoft.com/office/drawing/2014/main" id="{E9D86D99-CB14-49AD-A0EC-1730C1B235DB}"/>
              </a:ext>
            </a:extLst>
          </p:cNvPr>
          <p:cNvGrpSpPr>
            <a:grpSpLocks/>
          </p:cNvGrpSpPr>
          <p:nvPr userDrawn="1"/>
        </p:nvGrpSpPr>
        <p:grpSpPr bwMode="auto">
          <a:xfrm>
            <a:off x="-30982" y="0"/>
            <a:ext cx="9009063" cy="1052512"/>
            <a:chOff x="0" y="1536"/>
            <a:chExt cx="5675" cy="663"/>
          </a:xfrm>
        </p:grpSpPr>
        <p:sp>
          <p:nvSpPr>
            <p:cNvPr id="8" name="Rectangle 11">
              <a:extLst>
                <a:ext uri="{FF2B5EF4-FFF2-40B4-BE49-F238E27FC236}">
                  <a16:creationId xmlns:a16="http://schemas.microsoft.com/office/drawing/2014/main" id="{C9AFEFD9-1B42-490E-922F-9369A701CD98}"/>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9" name="Rectangle 12">
              <a:extLst>
                <a:ext uri="{FF2B5EF4-FFF2-40B4-BE49-F238E27FC236}">
                  <a16:creationId xmlns:a16="http://schemas.microsoft.com/office/drawing/2014/main" id="{8C31F706-FC8A-4739-ADD0-FB2E4F9408D5}"/>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0" name="Rectangle 13">
              <a:extLst>
                <a:ext uri="{FF2B5EF4-FFF2-40B4-BE49-F238E27FC236}">
                  <a16:creationId xmlns:a16="http://schemas.microsoft.com/office/drawing/2014/main" id="{DDB5E130-E2E1-452E-B3AD-6400E7A7B067}"/>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428472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F8E657-753A-4AE6-B267-F2BD351481D9}" type="slidenum">
              <a:rPr lang="en-US" altLang="en-US"/>
              <a:pPr>
                <a:defRPr/>
              </a:pPr>
              <a:t>‹#›</a:t>
            </a:fld>
            <a:endParaRPr lang="en-US" altLang="en-US"/>
          </a:p>
        </p:txBody>
      </p:sp>
      <p:grpSp>
        <p:nvGrpSpPr>
          <p:cNvPr id="7" name="Group 6">
            <a:extLst>
              <a:ext uri="{FF2B5EF4-FFF2-40B4-BE49-F238E27FC236}">
                <a16:creationId xmlns:a16="http://schemas.microsoft.com/office/drawing/2014/main" id="{A23A4B48-EABC-468E-AAF7-F6A134F22304}"/>
              </a:ext>
            </a:extLst>
          </p:cNvPr>
          <p:cNvGrpSpPr>
            <a:grpSpLocks/>
          </p:cNvGrpSpPr>
          <p:nvPr userDrawn="1"/>
        </p:nvGrpSpPr>
        <p:grpSpPr bwMode="auto">
          <a:xfrm>
            <a:off x="-30982" y="0"/>
            <a:ext cx="9009063" cy="1052512"/>
            <a:chOff x="0" y="1536"/>
            <a:chExt cx="5675" cy="663"/>
          </a:xfrm>
        </p:grpSpPr>
        <p:sp>
          <p:nvSpPr>
            <p:cNvPr id="8" name="Rectangle 11">
              <a:extLst>
                <a:ext uri="{FF2B5EF4-FFF2-40B4-BE49-F238E27FC236}">
                  <a16:creationId xmlns:a16="http://schemas.microsoft.com/office/drawing/2014/main" id="{39F1E0E4-2082-4A0F-A097-BC5A1A67C70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9" name="Rectangle 12">
              <a:extLst>
                <a:ext uri="{FF2B5EF4-FFF2-40B4-BE49-F238E27FC236}">
                  <a16:creationId xmlns:a16="http://schemas.microsoft.com/office/drawing/2014/main" id="{B22A6331-EB57-4364-B831-84BF1703376F}"/>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0" name="Rectangle 13">
              <a:extLst>
                <a:ext uri="{FF2B5EF4-FFF2-40B4-BE49-F238E27FC236}">
                  <a16:creationId xmlns:a16="http://schemas.microsoft.com/office/drawing/2014/main" id="{1706690D-F27F-4B58-B16E-C50BF2FF7DE2}"/>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1341432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42957FD-09A6-4AD1-85D5-D9CD448C2B9F}" type="slidenum">
              <a:rPr lang="en-US" altLang="en-US"/>
              <a:pPr>
                <a:defRPr/>
              </a:pPr>
              <a:t>‹#›</a:t>
            </a:fld>
            <a:endParaRPr lang="en-US" altLang="en-US"/>
          </a:p>
        </p:txBody>
      </p:sp>
      <p:grpSp>
        <p:nvGrpSpPr>
          <p:cNvPr id="8" name="Group 7">
            <a:extLst>
              <a:ext uri="{FF2B5EF4-FFF2-40B4-BE49-F238E27FC236}">
                <a16:creationId xmlns:a16="http://schemas.microsoft.com/office/drawing/2014/main" id="{4C70F7D7-F04D-4E6A-ABC6-8E504C574646}"/>
              </a:ext>
            </a:extLst>
          </p:cNvPr>
          <p:cNvGrpSpPr>
            <a:grpSpLocks/>
          </p:cNvGrpSpPr>
          <p:nvPr userDrawn="1"/>
        </p:nvGrpSpPr>
        <p:grpSpPr bwMode="auto">
          <a:xfrm>
            <a:off x="-30982" y="0"/>
            <a:ext cx="9009063" cy="1052512"/>
            <a:chOff x="0" y="1536"/>
            <a:chExt cx="5675" cy="663"/>
          </a:xfrm>
        </p:grpSpPr>
        <p:sp>
          <p:nvSpPr>
            <p:cNvPr id="9" name="Rectangle 11">
              <a:extLst>
                <a:ext uri="{FF2B5EF4-FFF2-40B4-BE49-F238E27FC236}">
                  <a16:creationId xmlns:a16="http://schemas.microsoft.com/office/drawing/2014/main" id="{5CF97E6E-430E-41F9-921F-0225A4FA308C}"/>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0" name="Rectangle 12">
              <a:extLst>
                <a:ext uri="{FF2B5EF4-FFF2-40B4-BE49-F238E27FC236}">
                  <a16:creationId xmlns:a16="http://schemas.microsoft.com/office/drawing/2014/main" id="{4A0B46AF-C537-4379-9F32-3442111F365C}"/>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1" name="Rectangle 13">
              <a:extLst>
                <a:ext uri="{FF2B5EF4-FFF2-40B4-BE49-F238E27FC236}">
                  <a16:creationId xmlns:a16="http://schemas.microsoft.com/office/drawing/2014/main" id="{D34D208F-2425-42D4-9FB4-0D1CD5F9907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1545597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21DC7EB1-2607-481B-B8D7-199E19DB33F0}" type="slidenum">
              <a:rPr lang="en-US" altLang="en-US"/>
              <a:pPr>
                <a:defRPr/>
              </a:pPr>
              <a:t>‹#›</a:t>
            </a:fld>
            <a:endParaRPr lang="en-US" altLang="en-US"/>
          </a:p>
        </p:txBody>
      </p:sp>
      <p:grpSp>
        <p:nvGrpSpPr>
          <p:cNvPr id="9" name="Group 8">
            <a:extLst>
              <a:ext uri="{FF2B5EF4-FFF2-40B4-BE49-F238E27FC236}">
                <a16:creationId xmlns:a16="http://schemas.microsoft.com/office/drawing/2014/main" id="{A7662F7E-4741-4411-8F02-C2C2AFCEB453}"/>
              </a:ext>
            </a:extLst>
          </p:cNvPr>
          <p:cNvGrpSpPr>
            <a:grpSpLocks/>
          </p:cNvGrpSpPr>
          <p:nvPr userDrawn="1"/>
        </p:nvGrpSpPr>
        <p:grpSpPr bwMode="auto">
          <a:xfrm>
            <a:off x="-30982" y="0"/>
            <a:ext cx="9009063" cy="1052512"/>
            <a:chOff x="0" y="1536"/>
            <a:chExt cx="5675" cy="663"/>
          </a:xfrm>
        </p:grpSpPr>
        <p:sp>
          <p:nvSpPr>
            <p:cNvPr id="10" name="Rectangle 11">
              <a:extLst>
                <a:ext uri="{FF2B5EF4-FFF2-40B4-BE49-F238E27FC236}">
                  <a16:creationId xmlns:a16="http://schemas.microsoft.com/office/drawing/2014/main" id="{7450EBF5-808B-4050-BA32-7DBEA618900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1" name="Rectangle 12">
              <a:extLst>
                <a:ext uri="{FF2B5EF4-FFF2-40B4-BE49-F238E27FC236}">
                  <a16:creationId xmlns:a16="http://schemas.microsoft.com/office/drawing/2014/main" id="{28057820-AF32-4F61-ABDA-397B4A01FDD1}"/>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2" name="Rectangle 13">
              <a:extLst>
                <a:ext uri="{FF2B5EF4-FFF2-40B4-BE49-F238E27FC236}">
                  <a16:creationId xmlns:a16="http://schemas.microsoft.com/office/drawing/2014/main" id="{1A080A57-3064-43A6-BBB4-E8B52DD978A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68411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1033FF-D114-4548-A581-434B4AB1065A}" type="slidenum">
              <a:rPr lang="en-US" altLang="en-US"/>
              <a:pPr>
                <a:defRPr/>
              </a:pPr>
              <a:t>‹#›</a:t>
            </a:fld>
            <a:endParaRPr lang="en-US" altLang="en-US"/>
          </a:p>
        </p:txBody>
      </p:sp>
      <p:grpSp>
        <p:nvGrpSpPr>
          <p:cNvPr id="8" name="Group 7">
            <a:extLst>
              <a:ext uri="{FF2B5EF4-FFF2-40B4-BE49-F238E27FC236}">
                <a16:creationId xmlns:a16="http://schemas.microsoft.com/office/drawing/2014/main" id="{188573DC-20D8-4400-AA44-DCBF2663F9E7}"/>
              </a:ext>
            </a:extLst>
          </p:cNvPr>
          <p:cNvGrpSpPr>
            <a:grpSpLocks/>
          </p:cNvGrpSpPr>
          <p:nvPr userDrawn="1"/>
        </p:nvGrpSpPr>
        <p:grpSpPr bwMode="auto">
          <a:xfrm>
            <a:off x="-30982" y="0"/>
            <a:ext cx="9009063" cy="1052512"/>
            <a:chOff x="0" y="1536"/>
            <a:chExt cx="5675" cy="663"/>
          </a:xfrm>
        </p:grpSpPr>
        <p:sp>
          <p:nvSpPr>
            <p:cNvPr id="9" name="Rectangle 11">
              <a:extLst>
                <a:ext uri="{FF2B5EF4-FFF2-40B4-BE49-F238E27FC236}">
                  <a16:creationId xmlns:a16="http://schemas.microsoft.com/office/drawing/2014/main" id="{0887AEEB-4E94-4F76-AED9-8022E8FBE2E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0" name="Rectangle 12">
              <a:extLst>
                <a:ext uri="{FF2B5EF4-FFF2-40B4-BE49-F238E27FC236}">
                  <a16:creationId xmlns:a16="http://schemas.microsoft.com/office/drawing/2014/main" id="{1FC7E342-F28A-4EB2-8CE9-32B13B822210}"/>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1" name="Rectangle 13">
              <a:extLst>
                <a:ext uri="{FF2B5EF4-FFF2-40B4-BE49-F238E27FC236}">
                  <a16:creationId xmlns:a16="http://schemas.microsoft.com/office/drawing/2014/main" id="{5B2EF789-2338-4B91-84ED-4B6F6F89EA76}"/>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1575753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03F9C2-0191-442C-8264-827673133DA1}" type="slidenum">
              <a:rPr lang="en-US" altLang="en-US"/>
              <a:pPr>
                <a:defRPr/>
              </a:pPr>
              <a:t>‹#›</a:t>
            </a:fld>
            <a:endParaRPr lang="en-US" altLang="en-US"/>
          </a:p>
        </p:txBody>
      </p:sp>
      <p:grpSp>
        <p:nvGrpSpPr>
          <p:cNvPr id="7" name="Group 6">
            <a:extLst>
              <a:ext uri="{FF2B5EF4-FFF2-40B4-BE49-F238E27FC236}">
                <a16:creationId xmlns:a16="http://schemas.microsoft.com/office/drawing/2014/main" id="{00FEF8AA-618F-47A9-AD66-95057D3CB131}"/>
              </a:ext>
            </a:extLst>
          </p:cNvPr>
          <p:cNvGrpSpPr>
            <a:grpSpLocks/>
          </p:cNvGrpSpPr>
          <p:nvPr userDrawn="1"/>
        </p:nvGrpSpPr>
        <p:grpSpPr bwMode="auto">
          <a:xfrm>
            <a:off x="-30982" y="0"/>
            <a:ext cx="9009063" cy="1052512"/>
            <a:chOff x="0" y="1536"/>
            <a:chExt cx="5675" cy="663"/>
          </a:xfrm>
        </p:grpSpPr>
        <p:sp>
          <p:nvSpPr>
            <p:cNvPr id="8" name="Rectangle 11">
              <a:extLst>
                <a:ext uri="{FF2B5EF4-FFF2-40B4-BE49-F238E27FC236}">
                  <a16:creationId xmlns:a16="http://schemas.microsoft.com/office/drawing/2014/main" id="{DDDD16C3-3F7C-4348-9131-9F324412EB0B}"/>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9" name="Rectangle 12">
              <a:extLst>
                <a:ext uri="{FF2B5EF4-FFF2-40B4-BE49-F238E27FC236}">
                  <a16:creationId xmlns:a16="http://schemas.microsoft.com/office/drawing/2014/main" id="{24E30073-FC49-474E-A95F-AAE94A6676CB}"/>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0" name="Rectangle 13">
              <a:extLst>
                <a:ext uri="{FF2B5EF4-FFF2-40B4-BE49-F238E27FC236}">
                  <a16:creationId xmlns:a16="http://schemas.microsoft.com/office/drawing/2014/main" id="{63DDB8DB-B726-4423-A1A6-C29EC921FA89}"/>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4100659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89BB4F-EA21-4EC6-80F6-DC2CEB4F6D60}" type="slidenum">
              <a:rPr lang="en-US" altLang="en-US"/>
              <a:pPr>
                <a:defRPr/>
              </a:pPr>
              <a:t>‹#›</a:t>
            </a:fld>
            <a:endParaRPr lang="en-US" altLang="en-US"/>
          </a:p>
        </p:txBody>
      </p:sp>
      <p:grpSp>
        <p:nvGrpSpPr>
          <p:cNvPr id="7" name="Group 6">
            <a:extLst>
              <a:ext uri="{FF2B5EF4-FFF2-40B4-BE49-F238E27FC236}">
                <a16:creationId xmlns:a16="http://schemas.microsoft.com/office/drawing/2014/main" id="{9EFF4A08-0EE7-42B6-A311-7BD8F28B1528}"/>
              </a:ext>
            </a:extLst>
          </p:cNvPr>
          <p:cNvGrpSpPr>
            <a:grpSpLocks/>
          </p:cNvGrpSpPr>
          <p:nvPr userDrawn="1"/>
        </p:nvGrpSpPr>
        <p:grpSpPr bwMode="auto">
          <a:xfrm>
            <a:off x="-30982" y="0"/>
            <a:ext cx="9009063" cy="1052512"/>
            <a:chOff x="0" y="1536"/>
            <a:chExt cx="5675" cy="663"/>
          </a:xfrm>
        </p:grpSpPr>
        <p:sp>
          <p:nvSpPr>
            <p:cNvPr id="8" name="Rectangle 11">
              <a:extLst>
                <a:ext uri="{FF2B5EF4-FFF2-40B4-BE49-F238E27FC236}">
                  <a16:creationId xmlns:a16="http://schemas.microsoft.com/office/drawing/2014/main" id="{F56A26AF-379F-41A1-A491-6AB6567782B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9" name="Rectangle 12">
              <a:extLst>
                <a:ext uri="{FF2B5EF4-FFF2-40B4-BE49-F238E27FC236}">
                  <a16:creationId xmlns:a16="http://schemas.microsoft.com/office/drawing/2014/main" id="{28523FF5-BB54-43EB-B20E-F7372F8865A4}"/>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0" name="Rectangle 13">
              <a:extLst>
                <a:ext uri="{FF2B5EF4-FFF2-40B4-BE49-F238E27FC236}">
                  <a16:creationId xmlns:a16="http://schemas.microsoft.com/office/drawing/2014/main" id="{76977BBE-8431-4B64-A82F-0ABC8D06273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47332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FC10EE-31C8-445C-8917-1D265D72DEBC}" type="slidenum">
              <a:rPr lang="en-US" altLang="en-US"/>
              <a:pPr>
                <a:defRPr/>
              </a:pPr>
              <a:t>‹#›</a:t>
            </a:fld>
            <a:endParaRPr lang="en-US" altLang="en-US"/>
          </a:p>
        </p:txBody>
      </p:sp>
    </p:spTree>
    <p:extLst>
      <p:ext uri="{BB962C8B-B14F-4D97-AF65-F5344CB8AC3E}">
        <p14:creationId xmlns:p14="http://schemas.microsoft.com/office/powerpoint/2010/main" val="357040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AA42A9-2B56-42BF-AD89-C0596D900479}" type="slidenum">
              <a:rPr lang="en-US" altLang="en-US"/>
              <a:pPr>
                <a:defRPr/>
              </a:pPr>
              <a:t>‹#›</a:t>
            </a:fld>
            <a:endParaRPr lang="en-US" altLang="en-US"/>
          </a:p>
        </p:txBody>
      </p:sp>
      <p:grpSp>
        <p:nvGrpSpPr>
          <p:cNvPr id="8" name="Group 7">
            <a:extLst>
              <a:ext uri="{FF2B5EF4-FFF2-40B4-BE49-F238E27FC236}">
                <a16:creationId xmlns:a16="http://schemas.microsoft.com/office/drawing/2014/main" id="{8A31E5F5-96FD-44A2-A856-2B53B5192008}"/>
              </a:ext>
            </a:extLst>
          </p:cNvPr>
          <p:cNvGrpSpPr>
            <a:grpSpLocks/>
          </p:cNvGrpSpPr>
          <p:nvPr userDrawn="1"/>
        </p:nvGrpSpPr>
        <p:grpSpPr bwMode="auto">
          <a:xfrm>
            <a:off x="-30982" y="0"/>
            <a:ext cx="9009063" cy="1052512"/>
            <a:chOff x="0" y="1536"/>
            <a:chExt cx="5675" cy="663"/>
          </a:xfrm>
        </p:grpSpPr>
        <p:sp>
          <p:nvSpPr>
            <p:cNvPr id="9" name="Rectangle 11">
              <a:extLst>
                <a:ext uri="{FF2B5EF4-FFF2-40B4-BE49-F238E27FC236}">
                  <a16:creationId xmlns:a16="http://schemas.microsoft.com/office/drawing/2014/main" id="{115B10F2-B29D-4816-9455-F35C891654B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0" name="Rectangle 12">
              <a:extLst>
                <a:ext uri="{FF2B5EF4-FFF2-40B4-BE49-F238E27FC236}">
                  <a16:creationId xmlns:a16="http://schemas.microsoft.com/office/drawing/2014/main" id="{E7E3453B-92E0-48FC-A6D2-F079FEEA1E2E}"/>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1" name="Rectangle 13">
              <a:extLst>
                <a:ext uri="{FF2B5EF4-FFF2-40B4-BE49-F238E27FC236}">
                  <a16:creationId xmlns:a16="http://schemas.microsoft.com/office/drawing/2014/main" id="{D52D74C2-C26C-4517-9A64-A9D4FCF948C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417784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15344C5-B246-448E-8B64-D57B90493013}" type="slidenum">
              <a:rPr lang="en-US" altLang="en-US"/>
              <a:pPr>
                <a:defRPr/>
              </a:pPr>
              <a:t>‹#›</a:t>
            </a:fld>
            <a:endParaRPr lang="en-US" altLang="en-US"/>
          </a:p>
        </p:txBody>
      </p:sp>
      <p:grpSp>
        <p:nvGrpSpPr>
          <p:cNvPr id="10" name="Group 9">
            <a:extLst>
              <a:ext uri="{FF2B5EF4-FFF2-40B4-BE49-F238E27FC236}">
                <a16:creationId xmlns:a16="http://schemas.microsoft.com/office/drawing/2014/main" id="{D4998D22-686D-40F3-8070-30D131C753E5}"/>
              </a:ext>
            </a:extLst>
          </p:cNvPr>
          <p:cNvGrpSpPr>
            <a:grpSpLocks/>
          </p:cNvGrpSpPr>
          <p:nvPr userDrawn="1"/>
        </p:nvGrpSpPr>
        <p:grpSpPr bwMode="auto">
          <a:xfrm>
            <a:off x="-30982" y="0"/>
            <a:ext cx="9009063" cy="1052512"/>
            <a:chOff x="0" y="1536"/>
            <a:chExt cx="5675" cy="663"/>
          </a:xfrm>
        </p:grpSpPr>
        <p:sp>
          <p:nvSpPr>
            <p:cNvPr id="11" name="Rectangle 11">
              <a:extLst>
                <a:ext uri="{FF2B5EF4-FFF2-40B4-BE49-F238E27FC236}">
                  <a16:creationId xmlns:a16="http://schemas.microsoft.com/office/drawing/2014/main" id="{4C3A2837-8F4D-41E5-BF53-C22C3DCBF22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2" name="Rectangle 12">
              <a:extLst>
                <a:ext uri="{FF2B5EF4-FFF2-40B4-BE49-F238E27FC236}">
                  <a16:creationId xmlns:a16="http://schemas.microsoft.com/office/drawing/2014/main" id="{7BA83CC2-EE25-4A2D-901F-10D534A41CB1}"/>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3" name="Rectangle 13">
              <a:extLst>
                <a:ext uri="{FF2B5EF4-FFF2-40B4-BE49-F238E27FC236}">
                  <a16:creationId xmlns:a16="http://schemas.microsoft.com/office/drawing/2014/main" id="{118486F6-AF42-49E0-9D91-B9C8264D5B7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215775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53AA56C-23FB-48C4-AEB3-28DDC6C9F369}" type="slidenum">
              <a:rPr lang="en-US" altLang="en-US"/>
              <a:pPr>
                <a:defRPr/>
              </a:pPr>
              <a:t>‹#›</a:t>
            </a:fld>
            <a:endParaRPr lang="en-US" altLang="en-US"/>
          </a:p>
        </p:txBody>
      </p:sp>
      <p:grpSp>
        <p:nvGrpSpPr>
          <p:cNvPr id="6" name="Group 5">
            <a:extLst>
              <a:ext uri="{FF2B5EF4-FFF2-40B4-BE49-F238E27FC236}">
                <a16:creationId xmlns:a16="http://schemas.microsoft.com/office/drawing/2014/main" id="{C389FC08-3323-434D-99A6-C862F5783967}"/>
              </a:ext>
            </a:extLst>
          </p:cNvPr>
          <p:cNvGrpSpPr>
            <a:grpSpLocks/>
          </p:cNvGrpSpPr>
          <p:nvPr userDrawn="1"/>
        </p:nvGrpSpPr>
        <p:grpSpPr bwMode="auto">
          <a:xfrm>
            <a:off x="-30982" y="0"/>
            <a:ext cx="9009063" cy="1052512"/>
            <a:chOff x="0" y="1536"/>
            <a:chExt cx="5675" cy="663"/>
          </a:xfrm>
        </p:grpSpPr>
        <p:sp>
          <p:nvSpPr>
            <p:cNvPr id="7" name="Rectangle 11">
              <a:extLst>
                <a:ext uri="{FF2B5EF4-FFF2-40B4-BE49-F238E27FC236}">
                  <a16:creationId xmlns:a16="http://schemas.microsoft.com/office/drawing/2014/main" id="{E2DFE333-96FD-41E0-9FA5-52ECD767862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8" name="Rectangle 12">
              <a:extLst>
                <a:ext uri="{FF2B5EF4-FFF2-40B4-BE49-F238E27FC236}">
                  <a16:creationId xmlns:a16="http://schemas.microsoft.com/office/drawing/2014/main" id="{A9F8CD42-A062-49D5-97C2-5E94FC842803}"/>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9" name="Rectangle 13">
              <a:extLst>
                <a:ext uri="{FF2B5EF4-FFF2-40B4-BE49-F238E27FC236}">
                  <a16:creationId xmlns:a16="http://schemas.microsoft.com/office/drawing/2014/main" id="{7ECEB14D-71EB-4E43-83CB-011CEF92EC3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236074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03E06A1-DE7B-41EB-915A-E135791FE1A0}" type="slidenum">
              <a:rPr lang="en-US" altLang="en-US"/>
              <a:pPr>
                <a:defRPr/>
              </a:pPr>
              <a:t>‹#›</a:t>
            </a:fld>
            <a:endParaRPr lang="en-US" altLang="en-US"/>
          </a:p>
        </p:txBody>
      </p:sp>
      <p:grpSp>
        <p:nvGrpSpPr>
          <p:cNvPr id="5" name="Group 4">
            <a:extLst>
              <a:ext uri="{FF2B5EF4-FFF2-40B4-BE49-F238E27FC236}">
                <a16:creationId xmlns:a16="http://schemas.microsoft.com/office/drawing/2014/main" id="{BA1ACB07-54B0-4EE7-80B9-BE605519CA34}"/>
              </a:ext>
            </a:extLst>
          </p:cNvPr>
          <p:cNvGrpSpPr>
            <a:grpSpLocks/>
          </p:cNvGrpSpPr>
          <p:nvPr userDrawn="1"/>
        </p:nvGrpSpPr>
        <p:grpSpPr bwMode="auto">
          <a:xfrm>
            <a:off x="-30982" y="0"/>
            <a:ext cx="9009063" cy="1052512"/>
            <a:chOff x="0" y="1536"/>
            <a:chExt cx="5675" cy="663"/>
          </a:xfrm>
        </p:grpSpPr>
        <p:sp>
          <p:nvSpPr>
            <p:cNvPr id="6" name="Rectangle 11">
              <a:extLst>
                <a:ext uri="{FF2B5EF4-FFF2-40B4-BE49-F238E27FC236}">
                  <a16:creationId xmlns:a16="http://schemas.microsoft.com/office/drawing/2014/main" id="{FAA6ACBA-2305-4B4A-A932-DA9D7827F8B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7" name="Rectangle 12">
              <a:extLst>
                <a:ext uri="{FF2B5EF4-FFF2-40B4-BE49-F238E27FC236}">
                  <a16:creationId xmlns:a16="http://schemas.microsoft.com/office/drawing/2014/main" id="{C91769B0-7D3F-4C49-94D0-7A5E1763C676}"/>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8" name="Rectangle 13">
              <a:extLst>
                <a:ext uri="{FF2B5EF4-FFF2-40B4-BE49-F238E27FC236}">
                  <a16:creationId xmlns:a16="http://schemas.microsoft.com/office/drawing/2014/main" id="{DBBE8522-77C5-435E-BCB3-5DFCE7BA77E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307170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AA6326-6471-4CD5-93DA-FBCB4B8DA16E}" type="slidenum">
              <a:rPr lang="en-US" altLang="en-US"/>
              <a:pPr>
                <a:defRPr/>
              </a:pPr>
              <a:t>‹#›</a:t>
            </a:fld>
            <a:endParaRPr lang="en-US" altLang="en-US"/>
          </a:p>
        </p:txBody>
      </p:sp>
      <p:grpSp>
        <p:nvGrpSpPr>
          <p:cNvPr id="8" name="Group 7">
            <a:extLst>
              <a:ext uri="{FF2B5EF4-FFF2-40B4-BE49-F238E27FC236}">
                <a16:creationId xmlns:a16="http://schemas.microsoft.com/office/drawing/2014/main" id="{656C7C21-79F3-4059-B89C-970A53C9CC18}"/>
              </a:ext>
            </a:extLst>
          </p:cNvPr>
          <p:cNvGrpSpPr>
            <a:grpSpLocks/>
          </p:cNvGrpSpPr>
          <p:nvPr userDrawn="1"/>
        </p:nvGrpSpPr>
        <p:grpSpPr bwMode="auto">
          <a:xfrm>
            <a:off x="-30982" y="0"/>
            <a:ext cx="9009063" cy="1052512"/>
            <a:chOff x="0" y="1536"/>
            <a:chExt cx="5675" cy="663"/>
          </a:xfrm>
        </p:grpSpPr>
        <p:sp>
          <p:nvSpPr>
            <p:cNvPr id="9" name="Rectangle 11">
              <a:extLst>
                <a:ext uri="{FF2B5EF4-FFF2-40B4-BE49-F238E27FC236}">
                  <a16:creationId xmlns:a16="http://schemas.microsoft.com/office/drawing/2014/main" id="{B7A68A56-FA67-486D-97FD-0077F977FCB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0" name="Rectangle 12">
              <a:extLst>
                <a:ext uri="{FF2B5EF4-FFF2-40B4-BE49-F238E27FC236}">
                  <a16:creationId xmlns:a16="http://schemas.microsoft.com/office/drawing/2014/main" id="{02755816-169A-4147-86F5-06AB3305E3A7}"/>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1" name="Rectangle 13">
              <a:extLst>
                <a:ext uri="{FF2B5EF4-FFF2-40B4-BE49-F238E27FC236}">
                  <a16:creationId xmlns:a16="http://schemas.microsoft.com/office/drawing/2014/main" id="{F9D0FAD9-1F11-4582-AC48-02B079741A1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274878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391416-819E-4EE2-95C7-1F2DD500F966}" type="slidenum">
              <a:rPr lang="en-US" altLang="en-US"/>
              <a:pPr>
                <a:defRPr/>
              </a:pPr>
              <a:t>‹#›</a:t>
            </a:fld>
            <a:endParaRPr lang="en-US" altLang="en-US"/>
          </a:p>
        </p:txBody>
      </p:sp>
      <p:grpSp>
        <p:nvGrpSpPr>
          <p:cNvPr id="8" name="Group 7">
            <a:extLst>
              <a:ext uri="{FF2B5EF4-FFF2-40B4-BE49-F238E27FC236}">
                <a16:creationId xmlns:a16="http://schemas.microsoft.com/office/drawing/2014/main" id="{433A4ECE-7BB0-4DB1-90EA-57EB5EAFD01D}"/>
              </a:ext>
            </a:extLst>
          </p:cNvPr>
          <p:cNvGrpSpPr>
            <a:grpSpLocks/>
          </p:cNvGrpSpPr>
          <p:nvPr userDrawn="1"/>
        </p:nvGrpSpPr>
        <p:grpSpPr bwMode="auto">
          <a:xfrm>
            <a:off x="-30982" y="0"/>
            <a:ext cx="9009063" cy="1052512"/>
            <a:chOff x="0" y="1536"/>
            <a:chExt cx="5675" cy="663"/>
          </a:xfrm>
        </p:grpSpPr>
        <p:sp>
          <p:nvSpPr>
            <p:cNvPr id="9" name="Rectangle 11">
              <a:extLst>
                <a:ext uri="{FF2B5EF4-FFF2-40B4-BE49-F238E27FC236}">
                  <a16:creationId xmlns:a16="http://schemas.microsoft.com/office/drawing/2014/main" id="{A3699904-15E9-41CC-9611-25F6EF646F38}"/>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0" name="Rectangle 12">
              <a:extLst>
                <a:ext uri="{FF2B5EF4-FFF2-40B4-BE49-F238E27FC236}">
                  <a16:creationId xmlns:a16="http://schemas.microsoft.com/office/drawing/2014/main" id="{E1B19B8B-FE85-4FD9-ACA8-D42CA07AB038}"/>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1" name="Rectangle 13">
              <a:extLst>
                <a:ext uri="{FF2B5EF4-FFF2-40B4-BE49-F238E27FC236}">
                  <a16:creationId xmlns:a16="http://schemas.microsoft.com/office/drawing/2014/main" id="{0C050479-1490-4415-A5EA-85D080E056A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extLst>
      <p:ext uri="{BB962C8B-B14F-4D97-AF65-F5344CB8AC3E}">
        <p14:creationId xmlns:p14="http://schemas.microsoft.com/office/powerpoint/2010/main" val="285380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4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Times" pitchFamily="18" charset="0"/>
              </a:defRPr>
            </a:lvl1pPr>
          </a:lstStyle>
          <a:p>
            <a:pPr>
              <a:defRPr/>
            </a:pPr>
            <a:endParaRPr lang="en-US"/>
          </a:p>
        </p:txBody>
      </p:sp>
      <p:sp>
        <p:nvSpPr>
          <p:cNvPr id="1054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Times" pitchFamily="18" charset="0"/>
              </a:defRPr>
            </a:lvl1pPr>
          </a:lstStyle>
          <a:p>
            <a:pPr>
              <a:defRPr/>
            </a:pPr>
            <a:endParaRPr lang="en-US"/>
          </a:p>
        </p:txBody>
      </p:sp>
      <p:sp>
        <p:nvSpPr>
          <p:cNvPr id="1054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panose="02020603060405020304" pitchFamily="18" charset="0"/>
              </a:defRPr>
            </a:lvl1pPr>
          </a:lstStyle>
          <a:p>
            <a:pPr>
              <a:defRPr/>
            </a:pPr>
            <a:fld id="{2D4A315F-D415-4018-8C23-1BB3BA69422D}" type="slidenum">
              <a:rPr lang="en-US" altLang="en-US"/>
              <a:pPr>
                <a:defRPr/>
              </a:pPr>
              <a:t>‹#›</a:t>
            </a:fld>
            <a:endParaRPr lang="en-US" altLang="en-US"/>
          </a:p>
        </p:txBody>
      </p:sp>
      <p:grpSp>
        <p:nvGrpSpPr>
          <p:cNvPr id="8" name="Group 7">
            <a:extLst>
              <a:ext uri="{FF2B5EF4-FFF2-40B4-BE49-F238E27FC236}">
                <a16:creationId xmlns:a16="http://schemas.microsoft.com/office/drawing/2014/main" id="{4AF590F4-2A0D-43F6-8AEC-25D90C86E888}"/>
              </a:ext>
            </a:extLst>
          </p:cNvPr>
          <p:cNvGrpSpPr>
            <a:grpSpLocks/>
          </p:cNvGrpSpPr>
          <p:nvPr userDrawn="1"/>
        </p:nvGrpSpPr>
        <p:grpSpPr bwMode="auto">
          <a:xfrm>
            <a:off x="-30982" y="0"/>
            <a:ext cx="9009063" cy="1052512"/>
            <a:chOff x="0" y="1536"/>
            <a:chExt cx="5675" cy="663"/>
          </a:xfrm>
        </p:grpSpPr>
        <p:sp>
          <p:nvSpPr>
            <p:cNvPr id="9" name="Rectangle 11">
              <a:extLst>
                <a:ext uri="{FF2B5EF4-FFF2-40B4-BE49-F238E27FC236}">
                  <a16:creationId xmlns:a16="http://schemas.microsoft.com/office/drawing/2014/main" id="{D28C1CD3-4810-43E7-B14C-51CBB252627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0" name="Rectangle 12">
              <a:extLst>
                <a:ext uri="{FF2B5EF4-FFF2-40B4-BE49-F238E27FC236}">
                  <a16:creationId xmlns:a16="http://schemas.microsoft.com/office/drawing/2014/main" id="{8701FED2-DE00-40D6-9F42-08C94EF3F3D3}"/>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11" name="Rectangle 13">
              <a:extLst>
                <a:ext uri="{FF2B5EF4-FFF2-40B4-BE49-F238E27FC236}">
                  <a16:creationId xmlns:a16="http://schemas.microsoft.com/office/drawing/2014/main" id="{D15615DE-76F7-4DBC-9494-A7C0BDB9384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Tree>
  </p:cSld>
  <p:clrMap bg1="lt1" tx1="dk1" bg2="lt2" tx2="dk2" accent1="accent1" accent2="accent2" accent3="accent3" accent4="accent4" accent5="accent5" accent6="accent6" hlink="hlink" folHlink="folHlink"/>
  <p:sldLayoutIdLst>
    <p:sldLayoutId id="2147484051"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Lst>
  <p:hf hdr="0" ftr="0" dt="0"/>
  <p:txStyles>
    <p:titleStyle>
      <a:lvl1pPr algn="ctr" rtl="0" eaLnBrk="0" fontAlgn="base" hangingPunct="0">
        <a:spcBef>
          <a:spcPct val="0"/>
        </a:spcBef>
        <a:spcAft>
          <a:spcPct val="0"/>
        </a:spcAft>
        <a:defRPr sz="4000" u="sng">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000" u="sng">
          <a:solidFill>
            <a:schemeClr val="accent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000" u="sng">
          <a:solidFill>
            <a:schemeClr val="accent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000" u="sng">
          <a:solidFill>
            <a:schemeClr val="accent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000" u="sng">
          <a:solidFill>
            <a:schemeClr val="accent2"/>
          </a:solidFill>
          <a:effectLst>
            <a:outerShdw blurRad="38100" dist="38100" dir="2700000" algn="tl">
              <a:srgbClr val="C0C0C0"/>
            </a:outerShdw>
          </a:effectLst>
          <a:latin typeface="Arial" charset="0"/>
        </a:defRPr>
      </a:lvl5pPr>
      <a:lvl6pPr marL="457200" algn="ctr" rtl="0" fontAlgn="base">
        <a:spcBef>
          <a:spcPct val="0"/>
        </a:spcBef>
        <a:spcAft>
          <a:spcPct val="0"/>
        </a:spcAft>
        <a:defRPr sz="4000" u="sng">
          <a:solidFill>
            <a:schemeClr val="accent2"/>
          </a:solidFill>
          <a:effectLst>
            <a:outerShdw blurRad="38100" dist="38100" dir="2700000" algn="tl">
              <a:srgbClr val="C0C0C0"/>
            </a:outerShdw>
          </a:effectLst>
          <a:latin typeface="Arial" charset="0"/>
        </a:defRPr>
      </a:lvl6pPr>
      <a:lvl7pPr marL="914400" algn="ctr" rtl="0" fontAlgn="base">
        <a:spcBef>
          <a:spcPct val="0"/>
        </a:spcBef>
        <a:spcAft>
          <a:spcPct val="0"/>
        </a:spcAft>
        <a:defRPr sz="4000" u="sng">
          <a:solidFill>
            <a:schemeClr val="accent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000" u="sng">
          <a:solidFill>
            <a:schemeClr val="accent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000" u="sng">
          <a:solidFill>
            <a:schemeClr val="accent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accent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defRPr>
      </a:lvl5pPr>
      <a:lvl6pPr marL="2514600" indent="-228600" algn="l" rtl="0" fontAlgn="base">
        <a:spcBef>
          <a:spcPct val="20000"/>
        </a:spcBef>
        <a:spcAft>
          <a:spcPct val="0"/>
        </a:spcAft>
        <a:buClr>
          <a:schemeClr val="accent2"/>
        </a:buClr>
        <a:buChar char="»"/>
        <a:defRPr sz="2000">
          <a:solidFill>
            <a:schemeClr val="tx1"/>
          </a:solidFill>
          <a:latin typeface="+mn-lt"/>
        </a:defRPr>
      </a:lvl6pPr>
      <a:lvl7pPr marL="2971800" indent="-228600" algn="l" rtl="0" fontAlgn="base">
        <a:spcBef>
          <a:spcPct val="20000"/>
        </a:spcBef>
        <a:spcAft>
          <a:spcPct val="0"/>
        </a:spcAft>
        <a:buClr>
          <a:schemeClr val="accent2"/>
        </a:buClr>
        <a:buChar char="»"/>
        <a:defRPr sz="2000">
          <a:solidFill>
            <a:schemeClr val="tx1"/>
          </a:solidFill>
          <a:latin typeface="+mn-lt"/>
        </a:defRPr>
      </a:lvl7pPr>
      <a:lvl8pPr marL="3429000" indent="-228600" algn="l" rtl="0" fontAlgn="base">
        <a:spcBef>
          <a:spcPct val="20000"/>
        </a:spcBef>
        <a:spcAft>
          <a:spcPct val="0"/>
        </a:spcAft>
        <a:buClr>
          <a:schemeClr val="accent2"/>
        </a:buClr>
        <a:buChar char="»"/>
        <a:defRPr sz="2000">
          <a:solidFill>
            <a:schemeClr val="tx1"/>
          </a:solidFill>
          <a:latin typeface="+mn-lt"/>
        </a:defRPr>
      </a:lvl8pPr>
      <a:lvl9pPr marL="3886200" indent="-228600" algn="l" rtl="0" fontAlgn="base">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oleObject" Target="../embeddings/oleObject6.bin"/><Relationship Id="rId5" Type="http://schemas.openxmlformats.org/officeDocument/2006/relationships/image" Target="../media/image8.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2.xml"/><Relationship Id="rId5" Type="http://schemas.openxmlformats.org/officeDocument/2006/relationships/image" Target="../media/image6.wmf"/><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oleObject" Target="../embeddings/oleObject9.bin"/><Relationship Id="rId4" Type="http://schemas.openxmlformats.org/officeDocument/2006/relationships/image" Target="../media/image20.wmf"/></Relationships>
</file>

<file path=ppt/slides/_rels/slide36.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5.bin"/><Relationship Id="rId18" Type="http://schemas.openxmlformats.org/officeDocument/2006/relationships/image" Target="../media/image28.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5.emf"/><Relationship Id="rId17"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image" Target="../media/image27.emf"/><Relationship Id="rId20" Type="http://schemas.openxmlformats.org/officeDocument/2006/relationships/image" Target="../media/image29.wmf"/><Relationship Id="rId1" Type="http://schemas.openxmlformats.org/officeDocument/2006/relationships/tags" Target="../tags/tag26.xml"/><Relationship Id="rId6" Type="http://schemas.openxmlformats.org/officeDocument/2006/relationships/image" Target="../media/image22.e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24.wmf"/><Relationship Id="rId19" Type="http://schemas.openxmlformats.org/officeDocument/2006/relationships/oleObject" Target="../embeddings/oleObject18.bin"/><Relationship Id="rId4" Type="http://schemas.openxmlformats.org/officeDocument/2006/relationships/image" Target="../media/image21.wmf"/><Relationship Id="rId9" Type="http://schemas.openxmlformats.org/officeDocument/2006/relationships/oleObject" Target="../embeddings/oleObject13.bin"/><Relationship Id="rId14" Type="http://schemas.openxmlformats.org/officeDocument/2006/relationships/image" Target="../media/image2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tags" Target="../tags/tag27.xml"/><Relationship Id="rId6" Type="http://schemas.openxmlformats.org/officeDocument/2006/relationships/image" Target="../media/image31.wmf"/><Relationship Id="rId5" Type="http://schemas.openxmlformats.org/officeDocument/2006/relationships/oleObject" Target="../embeddings/oleObject20.bin"/><Relationship Id="rId4" Type="http://schemas.openxmlformats.org/officeDocument/2006/relationships/image" Target="../media/image3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33.wmf"/><Relationship Id="rId5" Type="http://schemas.openxmlformats.org/officeDocument/2006/relationships/oleObject" Target="../embeddings/oleObject22.bin"/><Relationship Id="rId4" Type="http://schemas.openxmlformats.org/officeDocument/2006/relationships/image" Target="../media/image32.wmf"/></Relationships>
</file>

<file path=ppt/slides/_rels/slide39.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6.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5.bin"/><Relationship Id="rId5" Type="http://schemas.openxmlformats.org/officeDocument/2006/relationships/image" Target="../media/image34.wmf"/><Relationship Id="rId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6.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4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31">
            <a:extLst>
              <a:ext uri="{FF2B5EF4-FFF2-40B4-BE49-F238E27FC236}">
                <a16:creationId xmlns:a16="http://schemas.microsoft.com/office/drawing/2014/main" id="{56A332A9-3736-458A-BF9A-BA1215AE089A}"/>
              </a:ext>
            </a:extLst>
          </p:cNvPr>
          <p:cNvSpPr>
            <a:spLocks noGrp="1" noChangeArrowheads="1"/>
          </p:cNvSpPr>
          <p:nvPr>
            <p:ph type="subTitle" idx="1"/>
          </p:nvPr>
        </p:nvSpPr>
        <p:spPr>
          <a:xfrm>
            <a:off x="827335" y="5237847"/>
            <a:ext cx="6400800" cy="1752600"/>
          </a:xfrm>
        </p:spPr>
        <p:txBody>
          <a:bodyPr>
            <a:normAutofit/>
          </a:bodyPr>
          <a:lstStyle/>
          <a:p>
            <a:pPr eaLnBrk="1" hangingPunct="1"/>
            <a:endParaRPr lang="en-US" altLang="en-US" sz="2000" dirty="0"/>
          </a:p>
        </p:txBody>
      </p:sp>
      <p:sp>
        <p:nvSpPr>
          <p:cNvPr id="5122" name="Rectangle 5">
            <a:extLst>
              <a:ext uri="{FF2B5EF4-FFF2-40B4-BE49-F238E27FC236}">
                <a16:creationId xmlns:a16="http://schemas.microsoft.com/office/drawing/2014/main" id="{88BC2EE6-409D-4578-B482-8EC3ED4AC7FE}"/>
              </a:ext>
            </a:extLst>
          </p:cNvPr>
          <p:cNvSpPr>
            <a:spLocks noGrp="1" noChangeArrowheads="1"/>
          </p:cNvSpPr>
          <p:nvPr>
            <p:ph type="ftr" sz="quarter" idx="11"/>
          </p:nvPr>
        </p:nvSpPr>
        <p:spPr>
          <a:xfrm>
            <a:off x="2536032" y="6134100"/>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a:spcBef>
                <a:spcPct val="0"/>
              </a:spcBef>
              <a:buClrTx/>
              <a:buFontTx/>
              <a:buNone/>
            </a:pPr>
            <a:r>
              <a:rPr lang="en-US" altLang="en-US" sz="2400" i="1" dirty="0">
                <a:latin typeface="Times" panose="02020603050405020304" pitchFamily="18" charset="0"/>
              </a:rPr>
              <a:t>Imali Jayamanne</a:t>
            </a:r>
          </a:p>
        </p:txBody>
      </p:sp>
      <p:grpSp>
        <p:nvGrpSpPr>
          <p:cNvPr id="5125" name="Group 4">
            <a:extLst>
              <a:ext uri="{FF2B5EF4-FFF2-40B4-BE49-F238E27FC236}">
                <a16:creationId xmlns:a16="http://schemas.microsoft.com/office/drawing/2014/main" id="{A1144420-EEAE-49F2-8DF6-DEDE5D86BA2A}"/>
              </a:ext>
            </a:extLst>
          </p:cNvPr>
          <p:cNvGrpSpPr>
            <a:grpSpLocks/>
          </p:cNvGrpSpPr>
          <p:nvPr/>
        </p:nvGrpSpPr>
        <p:grpSpPr bwMode="auto">
          <a:xfrm>
            <a:off x="-5289" y="0"/>
            <a:ext cx="9009063" cy="1052512"/>
            <a:chOff x="0" y="1536"/>
            <a:chExt cx="5675" cy="663"/>
          </a:xfrm>
        </p:grpSpPr>
        <p:grpSp>
          <p:nvGrpSpPr>
            <p:cNvPr id="5128" name="Group 5">
              <a:extLst>
                <a:ext uri="{FF2B5EF4-FFF2-40B4-BE49-F238E27FC236}">
                  <a16:creationId xmlns:a16="http://schemas.microsoft.com/office/drawing/2014/main" id="{5EECFD25-90F9-411B-9C77-629C220E75AF}"/>
                </a:ext>
              </a:extLst>
            </p:cNvPr>
            <p:cNvGrpSpPr>
              <a:grpSpLocks/>
            </p:cNvGrpSpPr>
            <p:nvPr/>
          </p:nvGrpSpPr>
          <p:grpSpPr bwMode="auto">
            <a:xfrm>
              <a:off x="183" y="1604"/>
              <a:ext cx="448" cy="299"/>
              <a:chOff x="720" y="336"/>
              <a:chExt cx="624" cy="432"/>
            </a:xfrm>
          </p:grpSpPr>
          <p:sp>
            <p:nvSpPr>
              <p:cNvPr id="5135" name="Rectangle 6">
                <a:extLst>
                  <a:ext uri="{FF2B5EF4-FFF2-40B4-BE49-F238E27FC236}">
                    <a16:creationId xmlns:a16="http://schemas.microsoft.com/office/drawing/2014/main" id="{45D26660-34CA-484B-90CF-2A3AD54A8B55}"/>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5136" name="Rectangle 7">
                <a:extLst>
                  <a:ext uri="{FF2B5EF4-FFF2-40B4-BE49-F238E27FC236}">
                    <a16:creationId xmlns:a16="http://schemas.microsoft.com/office/drawing/2014/main" id="{68F4C2F2-6AB1-4B99-B93C-8398CE4B816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grpSp>
          <p:nvGrpSpPr>
            <p:cNvPr id="5129" name="Group 8">
              <a:extLst>
                <a:ext uri="{FF2B5EF4-FFF2-40B4-BE49-F238E27FC236}">
                  <a16:creationId xmlns:a16="http://schemas.microsoft.com/office/drawing/2014/main" id="{CB2A409D-1CE8-475B-9423-EF59355F4118}"/>
                </a:ext>
              </a:extLst>
            </p:cNvPr>
            <p:cNvGrpSpPr>
              <a:grpSpLocks/>
            </p:cNvGrpSpPr>
            <p:nvPr/>
          </p:nvGrpSpPr>
          <p:grpSpPr bwMode="auto">
            <a:xfrm>
              <a:off x="261" y="1870"/>
              <a:ext cx="465" cy="299"/>
              <a:chOff x="912" y="2640"/>
              <a:chExt cx="672" cy="432"/>
            </a:xfrm>
          </p:grpSpPr>
          <p:sp>
            <p:nvSpPr>
              <p:cNvPr id="5133" name="Rectangle 9">
                <a:extLst>
                  <a:ext uri="{FF2B5EF4-FFF2-40B4-BE49-F238E27FC236}">
                    <a16:creationId xmlns:a16="http://schemas.microsoft.com/office/drawing/2014/main" id="{BD393545-A201-430E-9E72-8F0C54A75C39}"/>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5134" name="Rectangle 10">
                <a:extLst>
                  <a:ext uri="{FF2B5EF4-FFF2-40B4-BE49-F238E27FC236}">
                    <a16:creationId xmlns:a16="http://schemas.microsoft.com/office/drawing/2014/main" id="{5330D27B-7C41-4BD2-ADB4-2EBA218A3A68}"/>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sp>
          <p:nvSpPr>
            <p:cNvPr id="5130" name="Rectangle 11">
              <a:extLst>
                <a:ext uri="{FF2B5EF4-FFF2-40B4-BE49-F238E27FC236}">
                  <a16:creationId xmlns:a16="http://schemas.microsoft.com/office/drawing/2014/main" id="{DC9CD324-DDA7-457B-8EC0-0F00C6234558}"/>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5131" name="Rectangle 12">
              <a:extLst>
                <a:ext uri="{FF2B5EF4-FFF2-40B4-BE49-F238E27FC236}">
                  <a16:creationId xmlns:a16="http://schemas.microsoft.com/office/drawing/2014/main" id="{8A793279-E233-4AE1-88CA-C4417A0443FA}"/>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sp>
          <p:nvSpPr>
            <p:cNvPr id="5132" name="Rectangle 13">
              <a:extLst>
                <a:ext uri="{FF2B5EF4-FFF2-40B4-BE49-F238E27FC236}">
                  <a16:creationId xmlns:a16="http://schemas.microsoft.com/office/drawing/2014/main" id="{AA06B251-A93D-4425-9BBD-92E763DC953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Char char="•"/>
                <a:defRPr sz="3200">
                  <a:solidFill>
                    <a:schemeClr val="tx1"/>
                  </a:solidFill>
                  <a:latin typeface="Garamond" panose="02020404030301010803" pitchFamily="18" charset="0"/>
                </a:defRPr>
              </a:lvl1pPr>
              <a:lvl2pPr marL="742950" indent="-285750">
                <a:spcBef>
                  <a:spcPct val="20000"/>
                </a:spcBef>
                <a:buClr>
                  <a:schemeClr val="accent2"/>
                </a:buClr>
                <a:buChar char="–"/>
                <a:defRPr sz="2800">
                  <a:solidFill>
                    <a:schemeClr val="tx1"/>
                  </a:solidFill>
                  <a:latin typeface="Garamond" panose="02020404030301010803" pitchFamily="18" charset="0"/>
                </a:defRPr>
              </a:lvl2pPr>
              <a:lvl3pPr marL="1143000" indent="-228600">
                <a:spcBef>
                  <a:spcPct val="20000"/>
                </a:spcBef>
                <a:buClr>
                  <a:schemeClr val="accent2"/>
                </a:buClr>
                <a:buChar char="•"/>
                <a:defRPr sz="2400">
                  <a:solidFill>
                    <a:schemeClr val="tx1"/>
                  </a:solidFill>
                  <a:latin typeface="Garamond" panose="02020404030301010803" pitchFamily="18" charset="0"/>
                </a:defRPr>
              </a:lvl3pPr>
              <a:lvl4pPr marL="1600200" indent="-228600">
                <a:spcBef>
                  <a:spcPct val="20000"/>
                </a:spcBef>
                <a:buClr>
                  <a:schemeClr val="accent2"/>
                </a:buClr>
                <a:buChar char="–"/>
                <a:defRPr sz="2000">
                  <a:solidFill>
                    <a:schemeClr val="tx1"/>
                  </a:solidFill>
                  <a:latin typeface="Garamond" panose="02020404030301010803" pitchFamily="18" charset="0"/>
                </a:defRPr>
              </a:lvl4pPr>
              <a:lvl5pPr marL="2057400" indent="-228600">
                <a:spcBef>
                  <a:spcPct val="20000"/>
                </a:spcBef>
                <a:buClr>
                  <a:schemeClr val="accent2"/>
                </a:buClr>
                <a:buChar char="»"/>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Garamond" panose="02020404030301010803" pitchFamily="18" charset="0"/>
                </a:defRPr>
              </a:lvl9pPr>
            </a:lstStyle>
            <a:p>
              <a:pPr eaLnBrk="1" hangingPunct="1">
                <a:spcBef>
                  <a:spcPct val="0"/>
                </a:spcBef>
                <a:buClrTx/>
                <a:buFontTx/>
                <a:buNone/>
              </a:pPr>
              <a:endParaRPr lang="en-US" altLang="en-US" sz="1800"/>
            </a:p>
          </p:txBody>
        </p:sp>
      </p:grpSp>
      <p:pic>
        <p:nvPicPr>
          <p:cNvPr id="2" name="Picture 1">
            <a:extLst>
              <a:ext uri="{FF2B5EF4-FFF2-40B4-BE49-F238E27FC236}">
                <a16:creationId xmlns:a16="http://schemas.microsoft.com/office/drawing/2014/main" id="{C52C648E-4685-49F4-A31E-D0934D746A61}"/>
              </a:ext>
            </a:extLst>
          </p:cNvPr>
          <p:cNvPicPr>
            <a:picLocks noChangeAspect="1"/>
          </p:cNvPicPr>
          <p:nvPr/>
        </p:nvPicPr>
        <p:blipFill>
          <a:blip r:embed="rId3"/>
          <a:stretch>
            <a:fillRect/>
          </a:stretch>
        </p:blipFill>
        <p:spPr>
          <a:xfrm>
            <a:off x="5181600" y="3448948"/>
            <a:ext cx="3855933" cy="2666102"/>
          </a:xfrm>
          <a:prstGeom prst="rect">
            <a:avLst/>
          </a:prstGeom>
        </p:spPr>
      </p:pic>
      <p:sp>
        <p:nvSpPr>
          <p:cNvPr id="19" name="Rectangle 2">
            <a:extLst>
              <a:ext uri="{FF2B5EF4-FFF2-40B4-BE49-F238E27FC236}">
                <a16:creationId xmlns:a16="http://schemas.microsoft.com/office/drawing/2014/main" id="{1759E4F3-5E02-402B-833E-B9B244560642}"/>
              </a:ext>
            </a:extLst>
          </p:cNvPr>
          <p:cNvSpPr>
            <a:spLocks noGrp="1" noChangeArrowheads="1"/>
          </p:cNvSpPr>
          <p:nvPr>
            <p:ph type="ctrTitle"/>
          </p:nvPr>
        </p:nvSpPr>
        <p:spPr>
          <a:xfrm>
            <a:off x="147769" y="26043"/>
            <a:ext cx="6934200" cy="3810000"/>
          </a:xfrm>
        </p:spPr>
        <p:txBody>
          <a:bodyPr/>
          <a:lstStyle/>
          <a:p>
            <a:pPr eaLnBrk="1" hangingPunct="1">
              <a:defRPr/>
            </a:pPr>
            <a:r>
              <a:rPr lang="en-US" dirty="0"/>
              <a:t>Chapter 2</a:t>
            </a:r>
            <a:br>
              <a:rPr lang="en-US" dirty="0"/>
            </a:br>
            <a:endParaRPr lang="en-US" dirty="0"/>
          </a:p>
        </p:txBody>
      </p:sp>
      <p:sp>
        <p:nvSpPr>
          <p:cNvPr id="20" name="Rectangle 14">
            <a:extLst>
              <a:ext uri="{FF2B5EF4-FFF2-40B4-BE49-F238E27FC236}">
                <a16:creationId xmlns:a16="http://schemas.microsoft.com/office/drawing/2014/main" id="{5D6E3332-BEFF-4D74-A75F-1ABC4B8BD1C5}"/>
              </a:ext>
            </a:extLst>
          </p:cNvPr>
          <p:cNvSpPr txBox="1">
            <a:spLocks noChangeArrowheads="1"/>
          </p:cNvSpPr>
          <p:nvPr/>
        </p:nvSpPr>
        <p:spPr bwMode="auto">
          <a:xfrm>
            <a:off x="1161619" y="2656321"/>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defRPr>
            </a:lvl5pPr>
            <a:lvl6pPr marL="2514600" indent="-228600" algn="l" rtl="0" fontAlgn="base">
              <a:spcBef>
                <a:spcPct val="20000"/>
              </a:spcBef>
              <a:spcAft>
                <a:spcPct val="0"/>
              </a:spcAft>
              <a:buClr>
                <a:schemeClr val="accent2"/>
              </a:buClr>
              <a:buChar char="»"/>
              <a:defRPr sz="2000">
                <a:solidFill>
                  <a:schemeClr val="tx1"/>
                </a:solidFill>
                <a:latin typeface="+mn-lt"/>
              </a:defRPr>
            </a:lvl6pPr>
            <a:lvl7pPr marL="2971800" indent="-228600" algn="l" rtl="0" fontAlgn="base">
              <a:spcBef>
                <a:spcPct val="20000"/>
              </a:spcBef>
              <a:spcAft>
                <a:spcPct val="0"/>
              </a:spcAft>
              <a:buClr>
                <a:schemeClr val="accent2"/>
              </a:buClr>
              <a:buChar char="»"/>
              <a:defRPr sz="2000">
                <a:solidFill>
                  <a:schemeClr val="tx1"/>
                </a:solidFill>
                <a:latin typeface="+mn-lt"/>
              </a:defRPr>
            </a:lvl7pPr>
            <a:lvl8pPr marL="3429000" indent="-228600" algn="l" rtl="0" fontAlgn="base">
              <a:spcBef>
                <a:spcPct val="20000"/>
              </a:spcBef>
              <a:spcAft>
                <a:spcPct val="0"/>
              </a:spcAft>
              <a:buClr>
                <a:schemeClr val="accent2"/>
              </a:buClr>
              <a:buChar char="»"/>
              <a:defRPr sz="2000">
                <a:solidFill>
                  <a:schemeClr val="tx1"/>
                </a:solidFill>
                <a:latin typeface="+mn-lt"/>
              </a:defRPr>
            </a:lvl8pPr>
            <a:lvl9pPr marL="3886200" indent="-228600" algn="l" rtl="0" fontAlgn="base">
              <a:spcBef>
                <a:spcPct val="20000"/>
              </a:spcBef>
              <a:spcAft>
                <a:spcPct val="0"/>
              </a:spcAft>
              <a:buClr>
                <a:schemeClr val="accent2"/>
              </a:buClr>
              <a:buChar char="»"/>
              <a:defRPr sz="2000">
                <a:solidFill>
                  <a:schemeClr val="tx1"/>
                </a:solidFill>
                <a:latin typeface="+mn-lt"/>
              </a:defRPr>
            </a:lvl9pPr>
          </a:lstStyle>
          <a:p>
            <a:pPr eaLnBrk="1" hangingPunct="1"/>
            <a:r>
              <a:rPr lang="en-US" altLang="en-US" kern="0" dirty="0"/>
              <a:t>Describing Distributions with Numbers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F7AE20D7-DE3F-4D31-BBF7-81124B419EB9}" type="slidenum">
              <a:rPr lang="en-US" altLang="en-US" sz="1400" smtClean="0">
                <a:latin typeface="Times" panose="02020603060405020304" pitchFamily="18" charset="0"/>
              </a:rPr>
              <a:pPr>
                <a:spcBef>
                  <a:spcPct val="0"/>
                </a:spcBef>
                <a:buClrTx/>
                <a:buFontTx/>
                <a:buNone/>
              </a:pPr>
              <a:t>10</a:t>
            </a:fld>
            <a:endParaRPr lang="en-US" altLang="en-US" sz="1400">
              <a:latin typeface="Times" panose="02020603060405020304" pitchFamily="18" charset="0"/>
            </a:endParaRPr>
          </a:p>
        </p:txBody>
      </p:sp>
      <p:sp>
        <p:nvSpPr>
          <p:cNvPr id="532482" name="Rectangle 2"/>
          <p:cNvSpPr>
            <a:spLocks noGrp="1" noChangeArrowheads="1"/>
          </p:cNvSpPr>
          <p:nvPr>
            <p:ph type="title"/>
          </p:nvPr>
        </p:nvSpPr>
        <p:spPr/>
        <p:txBody>
          <a:bodyPr/>
          <a:lstStyle/>
          <a:p>
            <a:pPr eaLnBrk="1" hangingPunct="1">
              <a:defRPr/>
            </a:pPr>
            <a:r>
              <a:rPr lang="en-US" sz="3600"/>
              <a:t>How outliers affect the mean </a:t>
            </a:r>
            <a:br>
              <a:rPr lang="en-US" sz="3600"/>
            </a:br>
            <a:r>
              <a:rPr lang="en-US" sz="3600"/>
              <a:t>and the median</a:t>
            </a:r>
          </a:p>
        </p:txBody>
      </p:sp>
      <p:sp>
        <p:nvSpPr>
          <p:cNvPr id="532483" name="Rectangle 3"/>
          <p:cNvSpPr>
            <a:spLocks noGrp="1" noChangeArrowheads="1"/>
          </p:cNvSpPr>
          <p:nvPr>
            <p:ph type="body" sz="half" idx="1"/>
          </p:nvPr>
        </p:nvSpPr>
        <p:spPr>
          <a:xfrm>
            <a:off x="457200" y="1600200"/>
            <a:ext cx="5410200" cy="4525963"/>
          </a:xfrm>
        </p:spPr>
        <p:txBody>
          <a:bodyPr/>
          <a:lstStyle/>
          <a:p>
            <a:pPr marL="533400" indent="-533400" eaLnBrk="1" hangingPunct="1">
              <a:buFontTx/>
              <a:buNone/>
            </a:pPr>
            <a:r>
              <a:rPr lang="en-US" altLang="en-US" sz="2800" dirty="0"/>
              <a:t>Example 1:</a:t>
            </a:r>
          </a:p>
          <a:p>
            <a:pPr marL="533400" indent="-533400" eaLnBrk="1" hangingPunct="1">
              <a:buFontTx/>
              <a:buNone/>
            </a:pPr>
            <a:r>
              <a:rPr lang="en-US" altLang="en-US" sz="2800" dirty="0"/>
              <a:t>Ages of kids at a daycare</a:t>
            </a:r>
          </a:p>
          <a:p>
            <a:pPr marL="533400" indent="-533400" eaLnBrk="1" hangingPunct="1">
              <a:buFontTx/>
              <a:buNone/>
            </a:pPr>
            <a:r>
              <a:rPr lang="en-US" altLang="en-US" sz="2800" dirty="0"/>
              <a:t>2  4  3.5  3  5 4  3  2 2.5</a:t>
            </a:r>
          </a:p>
          <a:p>
            <a:pPr marL="533400" indent="-533400" eaLnBrk="1" hangingPunct="1">
              <a:buFontTx/>
              <a:buNone/>
            </a:pPr>
            <a:endParaRPr lang="en-US" altLang="en-US" sz="2800" dirty="0">
              <a:solidFill>
                <a:schemeClr val="accent2"/>
              </a:solidFill>
            </a:endParaRPr>
          </a:p>
          <a:p>
            <a:pPr marL="533400" indent="-533400" eaLnBrk="1" hangingPunct="1">
              <a:buFontTx/>
              <a:buNone/>
            </a:pPr>
            <a:endParaRPr lang="en-US" altLang="en-US" sz="2800" dirty="0"/>
          </a:p>
          <a:p>
            <a:pPr marL="533400" indent="-533400" eaLnBrk="1" hangingPunct="1">
              <a:buFontTx/>
              <a:buNone/>
            </a:pPr>
            <a:r>
              <a:rPr lang="en-US" altLang="en-US" sz="2800" dirty="0"/>
              <a:t>Example 2:</a:t>
            </a:r>
          </a:p>
          <a:p>
            <a:pPr marL="533400" indent="-533400" eaLnBrk="1" hangingPunct="1">
              <a:buFontTx/>
              <a:buNone/>
            </a:pPr>
            <a:r>
              <a:rPr lang="en-US" altLang="en-US" sz="2800" dirty="0"/>
              <a:t>2  4  3.5  3  5 4  3  2 2.5 12</a:t>
            </a:r>
            <a:endParaRPr lang="en-US" altLang="en-US" sz="2800" dirty="0">
              <a:solidFill>
                <a:schemeClr val="accent2"/>
              </a:solidFill>
            </a:endParaRPr>
          </a:p>
          <a:p>
            <a:pPr marL="533400" indent="-533400" eaLnBrk="1" hangingPunct="1">
              <a:buFontTx/>
              <a:buNone/>
            </a:pPr>
            <a:endParaRPr lang="en-US" altLang="en-US" sz="2800" u="sng" dirty="0">
              <a:solidFill>
                <a:schemeClr val="accent2"/>
              </a:solidFill>
            </a:endParaRPr>
          </a:p>
          <a:p>
            <a:pPr marL="533400" indent="-533400" eaLnBrk="1" hangingPunct="1">
              <a:buFontTx/>
              <a:buNone/>
            </a:pPr>
            <a:endParaRPr lang="en-US" altLang="en-US" sz="2800" dirty="0"/>
          </a:p>
        </p:txBody>
      </p:sp>
      <p:sp>
        <p:nvSpPr>
          <p:cNvPr id="532484" name="Text Box 4"/>
          <p:cNvSpPr txBox="1">
            <a:spLocks noChangeArrowheads="1"/>
          </p:cNvSpPr>
          <p:nvPr/>
        </p:nvSpPr>
        <p:spPr bwMode="auto">
          <a:xfrm>
            <a:off x="5927725" y="2057400"/>
            <a:ext cx="1816100" cy="835025"/>
          </a:xfrm>
          <a:prstGeom prst="rect">
            <a:avLst/>
          </a:prstGeom>
          <a:solidFill>
            <a:srgbClr val="FFFF00"/>
          </a:solidFill>
          <a:ln w="12700" cap="sq">
            <a:solidFill>
              <a:srgbClr val="CC3300"/>
            </a:solidFill>
            <a:miter lim="800000"/>
            <a:headEnd type="none" w="sm" len="sm"/>
            <a:tailEnd type="none" w="sm" len="sm"/>
          </a:ln>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t>Median = 3</a:t>
            </a:r>
          </a:p>
          <a:p>
            <a:pPr eaLnBrk="1" hangingPunct="1">
              <a:spcBef>
                <a:spcPct val="0"/>
              </a:spcBef>
              <a:buClrTx/>
              <a:buFontTx/>
              <a:buNone/>
            </a:pPr>
            <a:r>
              <a:rPr lang="en-US" altLang="en-US" sz="2400"/>
              <a:t>Mean= 3.22</a:t>
            </a:r>
          </a:p>
        </p:txBody>
      </p:sp>
      <p:sp>
        <p:nvSpPr>
          <p:cNvPr id="532485" name="Text Box 5"/>
          <p:cNvSpPr txBox="1">
            <a:spLocks noChangeArrowheads="1"/>
          </p:cNvSpPr>
          <p:nvPr/>
        </p:nvSpPr>
        <p:spPr bwMode="auto">
          <a:xfrm>
            <a:off x="5943600" y="4498975"/>
            <a:ext cx="2138363" cy="835025"/>
          </a:xfrm>
          <a:prstGeom prst="rect">
            <a:avLst/>
          </a:prstGeom>
          <a:solidFill>
            <a:srgbClr val="FFFF00"/>
          </a:solidFill>
          <a:ln w="12700" cap="sq">
            <a:solidFill>
              <a:srgbClr val="CC3300"/>
            </a:solidFill>
            <a:miter lim="800000"/>
            <a:headEnd type="none" w="sm" len="sm"/>
            <a:tailEnd type="none" w="sm" len="sm"/>
          </a:ln>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dirty="0"/>
              <a:t>Median = 3.25</a:t>
            </a:r>
          </a:p>
          <a:p>
            <a:pPr eaLnBrk="1" hangingPunct="1">
              <a:spcBef>
                <a:spcPct val="0"/>
              </a:spcBef>
              <a:buClrTx/>
              <a:buFontTx/>
              <a:buNone/>
            </a:pPr>
            <a:r>
              <a:rPr lang="en-US" altLang="en-US" sz="2400" dirty="0"/>
              <a:t>Mean= 4.1</a:t>
            </a:r>
          </a:p>
        </p:txBody>
      </p:sp>
      <p:pic>
        <p:nvPicPr>
          <p:cNvPr id="15367" name="Picture 8"/>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7467600" y="838200"/>
            <a:ext cx="1447800" cy="1084263"/>
          </a:xfr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532483">
                                            <p:txEl>
                                              <p:pRg st="5" end="5"/>
                                            </p:txEl>
                                          </p:spTgt>
                                        </p:tgtEl>
                                        <p:attrNameLst>
                                          <p:attrName>style.visibility</p:attrName>
                                        </p:attrNameLst>
                                      </p:cBhvr>
                                      <p:to>
                                        <p:strVal val="visible"/>
                                      </p:to>
                                    </p:set>
                                    <p:anim calcmode="lin" valueType="num">
                                      <p:cBhvr additive="base">
                                        <p:cTn id="11" dur="500" fill="hold"/>
                                        <p:tgtEl>
                                          <p:spTgt spid="532483">
                                            <p:txEl>
                                              <p:pRg st="5" end="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2483">
                                            <p:txEl>
                                              <p:pRg st="5" end="5"/>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2483">
                                            <p:txEl>
                                              <p:pRg st="6" end="6"/>
                                            </p:txEl>
                                          </p:spTgt>
                                        </p:tgtEl>
                                        <p:attrNameLst>
                                          <p:attrName>style.visibility</p:attrName>
                                        </p:attrNameLst>
                                      </p:cBhvr>
                                      <p:to>
                                        <p:strVal val="visible"/>
                                      </p:to>
                                    </p:set>
                                    <p:anim calcmode="lin" valueType="num">
                                      <p:cBhvr additive="base">
                                        <p:cTn id="15" dur="500" fill="hold"/>
                                        <p:tgtEl>
                                          <p:spTgt spid="532483">
                                            <p:txEl>
                                              <p:pRg st="6" end="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24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32485"/>
                                        </p:tgtEl>
                                        <p:attrNameLst>
                                          <p:attrName>style.visibility</p:attrName>
                                        </p:attrNameLst>
                                      </p:cBhvr>
                                      <p:to>
                                        <p:strVal val="visible"/>
                                      </p:to>
                                    </p:set>
                                    <p:anim calcmode="lin" valueType="num">
                                      <p:cBhvr additive="base">
                                        <p:cTn id="21" dur="500" fill="hold"/>
                                        <p:tgtEl>
                                          <p:spTgt spid="532485"/>
                                        </p:tgtEl>
                                        <p:attrNameLst>
                                          <p:attrName>ppt_x</p:attrName>
                                        </p:attrNameLst>
                                      </p:cBhvr>
                                      <p:tavLst>
                                        <p:tav tm="0">
                                          <p:val>
                                            <p:strVal val="0-#ppt_w/2"/>
                                          </p:val>
                                        </p:tav>
                                        <p:tav tm="100000">
                                          <p:val>
                                            <p:strVal val="#ppt_x"/>
                                          </p:val>
                                        </p:tav>
                                      </p:tavLst>
                                    </p:anim>
                                    <p:anim calcmode="lin" valueType="num">
                                      <p:cBhvr additive="base">
                                        <p:cTn id="22" dur="500" fill="hold"/>
                                        <p:tgtEl>
                                          <p:spTgt spid="532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uiExpand="1" build="p" autoUpdateAnimBg="0"/>
      <p:bldP spid="532484" grpId="0" animBg="1" autoUpdateAnimBg="0"/>
      <p:bldP spid="53248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5BEA725D-7903-4FD0-A19A-A31B1AB97190}" type="slidenum">
              <a:rPr lang="en-US" altLang="en-US" sz="1400" smtClean="0">
                <a:latin typeface="Times" panose="02020603060405020304" pitchFamily="18" charset="0"/>
              </a:rPr>
              <a:pPr>
                <a:spcBef>
                  <a:spcPct val="0"/>
                </a:spcBef>
                <a:buClrTx/>
                <a:buFontTx/>
                <a:buNone/>
              </a:pPr>
              <a:t>11</a:t>
            </a:fld>
            <a:endParaRPr lang="en-US" altLang="en-US" sz="1400">
              <a:latin typeface="Times" panose="02020603060405020304" pitchFamily="18" charset="0"/>
            </a:endParaRPr>
          </a:p>
        </p:txBody>
      </p:sp>
      <p:graphicFrame>
        <p:nvGraphicFramePr>
          <p:cNvPr id="16387" name="Object 15"/>
          <p:cNvGraphicFramePr>
            <a:graphicFrameLocks noChangeAspect="1"/>
          </p:cNvGraphicFramePr>
          <p:nvPr/>
        </p:nvGraphicFramePr>
        <p:xfrm>
          <a:off x="1143000" y="1371600"/>
          <a:ext cx="6477000" cy="4318000"/>
        </p:xfrm>
        <a:graphic>
          <a:graphicData uri="http://schemas.openxmlformats.org/presentationml/2006/ole">
            <mc:AlternateContent xmlns:mc="http://schemas.openxmlformats.org/markup-compatibility/2006">
              <mc:Choice xmlns:v="urn:schemas-microsoft-com:vml" Requires="v">
                <p:oleObj name="Graph" r:id="rId3" imgW="5486400" imgH="3657600" progId="MtbGraph.Document">
                  <p:embed/>
                </p:oleObj>
              </mc:Choice>
              <mc:Fallback>
                <p:oleObj name="Graph" r:id="rId3" imgW="5486400" imgH="3657600" progId="MtbGraph.Document">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371600"/>
                        <a:ext cx="6477000"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Rectangle 3"/>
          <p:cNvSpPr>
            <a:spLocks noChangeArrowheads="1"/>
          </p:cNvSpPr>
          <p:nvPr/>
        </p:nvSpPr>
        <p:spPr bwMode="auto">
          <a:xfrm>
            <a:off x="4572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buFontTx/>
              <a:buNone/>
            </a:pPr>
            <a:r>
              <a:rPr lang="en-US" altLang="en-US" b="1">
                <a:solidFill>
                  <a:srgbClr val="333399"/>
                </a:solidFill>
              </a:rPr>
              <a:t>Your numerical summary must be meaningful</a:t>
            </a:r>
          </a:p>
        </p:txBody>
      </p:sp>
      <p:sp>
        <p:nvSpPr>
          <p:cNvPr id="16389" name="Text Box 4"/>
          <p:cNvSpPr txBox="1">
            <a:spLocks noChangeArrowheads="1"/>
          </p:cNvSpPr>
          <p:nvPr/>
        </p:nvSpPr>
        <p:spPr bwMode="auto">
          <a:xfrm>
            <a:off x="822325" y="3355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endParaRPr lang="en-US" altLang="en-US" sz="2400" u="sng"/>
          </a:p>
        </p:txBody>
      </p:sp>
      <p:sp>
        <p:nvSpPr>
          <p:cNvPr id="16390" name="Text Box 5"/>
          <p:cNvSpPr txBox="1">
            <a:spLocks noChangeArrowheads="1"/>
          </p:cNvSpPr>
          <p:nvPr/>
        </p:nvSpPr>
        <p:spPr bwMode="auto">
          <a:xfrm>
            <a:off x="685800" y="5561013"/>
            <a:ext cx="77724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Char char="•"/>
              <a:defRPr sz="3200">
                <a:solidFill>
                  <a:schemeClr val="tx1"/>
                </a:solidFill>
                <a:latin typeface="Arial" panose="020B0604020202020204" pitchFamily="34" charset="0"/>
              </a:defRPr>
            </a:lvl1pPr>
            <a:lvl2pPr marL="11430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lvl="1">
              <a:lnSpc>
                <a:spcPct val="110000"/>
              </a:lnSpc>
              <a:spcBef>
                <a:spcPct val="0"/>
              </a:spcBef>
              <a:buClrTx/>
              <a:buFontTx/>
              <a:buNone/>
            </a:pPr>
            <a:r>
              <a:rPr lang="en-US" altLang="en-US" sz="2400"/>
              <a:t>n=100 Mean 6.9 </a:t>
            </a:r>
          </a:p>
          <a:p>
            <a:pPr lvl="1">
              <a:lnSpc>
                <a:spcPct val="110000"/>
              </a:lnSpc>
              <a:spcBef>
                <a:spcPct val="0"/>
              </a:spcBef>
              <a:buClrTx/>
              <a:buFontTx/>
              <a:buNone/>
            </a:pPr>
            <a:r>
              <a:rPr lang="en-US" altLang="en-US" sz="2400"/>
              <a:t>Is the mean an appropriate measure of center? </a:t>
            </a:r>
          </a:p>
          <a:p>
            <a:pPr lvl="1">
              <a:lnSpc>
                <a:spcPct val="110000"/>
              </a:lnSpc>
              <a:spcBef>
                <a:spcPct val="0"/>
              </a:spcBef>
              <a:buClrTx/>
              <a:buFontTx/>
              <a:buNone/>
            </a:pPr>
            <a:endParaRPr lang="en-US" altLang="en-US" sz="2400"/>
          </a:p>
        </p:txBody>
      </p:sp>
      <p:sp>
        <p:nvSpPr>
          <p:cNvPr id="526342" name="AutoShape 6"/>
          <p:cNvSpPr>
            <a:spLocks noChangeArrowheads="1"/>
          </p:cNvSpPr>
          <p:nvPr/>
        </p:nvSpPr>
        <p:spPr bwMode="auto">
          <a:xfrm>
            <a:off x="2971800" y="4953000"/>
            <a:ext cx="217488" cy="215900"/>
          </a:xfrm>
          <a:prstGeom prst="star5">
            <a:avLst/>
          </a:prstGeom>
          <a:solidFill>
            <a:srgbClr val="FF3300"/>
          </a:solidFill>
          <a:ln w="9525">
            <a:solidFill>
              <a:schemeClr val="tx1"/>
            </a:solidFill>
            <a:miter lim="800000"/>
            <a:headEnd/>
            <a:tailEnd/>
          </a:ln>
          <a:effectLst/>
        </p:spPr>
        <p:txBody>
          <a:bodyPr wrap="none" anchor="ctr"/>
          <a:lstStyle/>
          <a:p>
            <a:pPr algn="ctr" eaLnBrk="1" hangingPunct="1">
              <a:defRPr/>
            </a:pPr>
            <a:endParaRPr lang="en-US">
              <a:solidFill>
                <a:srgbClr val="FF3300"/>
              </a:solidFill>
              <a:latin typeface="Arial" charset="0"/>
            </a:endParaRPr>
          </a:p>
        </p:txBody>
      </p:sp>
      <p:sp>
        <p:nvSpPr>
          <p:cNvPr id="526343" name="Text Box 7"/>
          <p:cNvSpPr txBox="1">
            <a:spLocks noChangeArrowheads="1"/>
          </p:cNvSpPr>
          <p:nvPr/>
        </p:nvSpPr>
        <p:spPr bwMode="auto">
          <a:xfrm>
            <a:off x="2133600" y="3541713"/>
            <a:ext cx="438150" cy="366712"/>
          </a:xfrm>
          <a:prstGeom prst="rect">
            <a:avLst/>
          </a:prstGeom>
          <a:solidFill>
            <a:srgbClr val="99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a:solidFill>
                  <a:schemeClr val="hlink"/>
                </a:solidFill>
              </a:rPr>
              <a:t>37</a:t>
            </a:r>
          </a:p>
        </p:txBody>
      </p:sp>
      <p:sp>
        <p:nvSpPr>
          <p:cNvPr id="526344" name="Text Box 8"/>
          <p:cNvSpPr txBox="1">
            <a:spLocks noChangeArrowheads="1"/>
          </p:cNvSpPr>
          <p:nvPr/>
        </p:nvSpPr>
        <p:spPr bwMode="auto">
          <a:xfrm>
            <a:off x="2819400" y="4114800"/>
            <a:ext cx="438150" cy="366713"/>
          </a:xfrm>
          <a:prstGeom prst="rect">
            <a:avLst/>
          </a:prstGeom>
          <a:solidFill>
            <a:srgbClr val="99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a:solidFill>
                  <a:schemeClr val="hlink"/>
                </a:solidFill>
              </a:rPr>
              <a:t>16</a:t>
            </a:r>
          </a:p>
        </p:txBody>
      </p:sp>
      <p:sp>
        <p:nvSpPr>
          <p:cNvPr id="526345" name="Text Box 9"/>
          <p:cNvSpPr txBox="1">
            <a:spLocks noChangeArrowheads="1"/>
          </p:cNvSpPr>
          <p:nvPr/>
        </p:nvSpPr>
        <p:spPr bwMode="auto">
          <a:xfrm>
            <a:off x="3352800" y="4038600"/>
            <a:ext cx="311150" cy="366713"/>
          </a:xfrm>
          <a:prstGeom prst="rect">
            <a:avLst/>
          </a:prstGeom>
          <a:solidFill>
            <a:srgbClr val="99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a:solidFill>
                  <a:schemeClr val="hlink"/>
                </a:solidFill>
              </a:rPr>
              <a:t>7</a:t>
            </a:r>
          </a:p>
        </p:txBody>
      </p:sp>
      <p:sp>
        <p:nvSpPr>
          <p:cNvPr id="526346" name="Text Box 10"/>
          <p:cNvSpPr txBox="1">
            <a:spLocks noChangeArrowheads="1"/>
          </p:cNvSpPr>
          <p:nvPr/>
        </p:nvSpPr>
        <p:spPr bwMode="auto">
          <a:xfrm>
            <a:off x="4362450" y="4586288"/>
            <a:ext cx="311150" cy="366712"/>
          </a:xfrm>
          <a:prstGeom prst="rect">
            <a:avLst/>
          </a:prstGeom>
          <a:solidFill>
            <a:srgbClr val="99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a:solidFill>
                  <a:schemeClr val="hlink"/>
                </a:solidFill>
              </a:rPr>
              <a:t>6</a:t>
            </a:r>
          </a:p>
        </p:txBody>
      </p:sp>
      <p:sp>
        <p:nvSpPr>
          <p:cNvPr id="526347" name="Text Box 11"/>
          <p:cNvSpPr txBox="1">
            <a:spLocks noChangeArrowheads="1"/>
          </p:cNvSpPr>
          <p:nvPr/>
        </p:nvSpPr>
        <p:spPr bwMode="auto">
          <a:xfrm>
            <a:off x="5067300" y="4530063"/>
            <a:ext cx="311150" cy="366713"/>
          </a:xfrm>
          <a:prstGeom prst="rect">
            <a:avLst/>
          </a:prstGeom>
          <a:solidFill>
            <a:srgbClr val="99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dirty="0">
                <a:solidFill>
                  <a:schemeClr val="hlink"/>
                </a:solidFill>
              </a:rPr>
              <a:t>1</a:t>
            </a:r>
          </a:p>
        </p:txBody>
      </p:sp>
      <p:sp>
        <p:nvSpPr>
          <p:cNvPr id="526348" name="Text Box 12"/>
          <p:cNvSpPr txBox="1">
            <a:spLocks noChangeArrowheads="1"/>
          </p:cNvSpPr>
          <p:nvPr/>
        </p:nvSpPr>
        <p:spPr bwMode="auto">
          <a:xfrm>
            <a:off x="5524500" y="4471194"/>
            <a:ext cx="311150" cy="366713"/>
          </a:xfrm>
          <a:prstGeom prst="rect">
            <a:avLst/>
          </a:prstGeom>
          <a:solidFill>
            <a:srgbClr val="99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dirty="0">
                <a:solidFill>
                  <a:schemeClr val="hlink"/>
                </a:solidFill>
              </a:rPr>
              <a:t>2</a:t>
            </a:r>
          </a:p>
        </p:txBody>
      </p:sp>
      <p:sp>
        <p:nvSpPr>
          <p:cNvPr id="526349" name="Text Box 13"/>
          <p:cNvSpPr txBox="1">
            <a:spLocks noChangeArrowheads="1"/>
          </p:cNvSpPr>
          <p:nvPr/>
        </p:nvSpPr>
        <p:spPr bwMode="auto">
          <a:xfrm>
            <a:off x="5988050" y="4232539"/>
            <a:ext cx="311150" cy="366713"/>
          </a:xfrm>
          <a:prstGeom prst="rect">
            <a:avLst/>
          </a:prstGeom>
          <a:solidFill>
            <a:srgbClr val="99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a:solidFill>
                  <a:schemeClr val="hlink"/>
                </a:solidFill>
              </a:rPr>
              <a:t>4</a:t>
            </a:r>
          </a:p>
        </p:txBody>
      </p:sp>
      <p:sp>
        <p:nvSpPr>
          <p:cNvPr id="526352" name="Text Box 16"/>
          <p:cNvSpPr txBox="1">
            <a:spLocks noChangeArrowheads="1"/>
          </p:cNvSpPr>
          <p:nvPr/>
        </p:nvSpPr>
        <p:spPr bwMode="auto">
          <a:xfrm>
            <a:off x="2438400" y="4419600"/>
            <a:ext cx="438150" cy="366713"/>
          </a:xfrm>
          <a:prstGeom prst="rect">
            <a:avLst/>
          </a:prstGeom>
          <a:solidFill>
            <a:srgbClr val="99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a:solidFill>
                  <a:schemeClr val="hlink"/>
                </a:solidFill>
              </a:rPr>
              <a:t>13</a:t>
            </a:r>
          </a:p>
        </p:txBody>
      </p:sp>
      <p:sp>
        <p:nvSpPr>
          <p:cNvPr id="16" name="Text Box 12"/>
          <p:cNvSpPr txBox="1">
            <a:spLocks noChangeArrowheads="1"/>
          </p:cNvSpPr>
          <p:nvPr/>
        </p:nvSpPr>
        <p:spPr bwMode="auto">
          <a:xfrm>
            <a:off x="6365875" y="4481513"/>
            <a:ext cx="311150" cy="366713"/>
          </a:xfrm>
          <a:prstGeom prst="rect">
            <a:avLst/>
          </a:prstGeom>
          <a:solidFill>
            <a:srgbClr val="99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dirty="0">
                <a:solidFill>
                  <a:schemeClr val="hlink"/>
                </a:solidFill>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31A7B282-A947-44B8-A2BA-670EED51832D}" type="slidenum">
              <a:rPr lang="en-US" altLang="en-US" sz="1400" smtClean="0">
                <a:latin typeface="Times" panose="02020603060405020304" pitchFamily="18" charset="0"/>
              </a:rPr>
              <a:pPr>
                <a:spcBef>
                  <a:spcPct val="0"/>
                </a:spcBef>
                <a:buClrTx/>
                <a:buFontTx/>
                <a:buNone/>
              </a:pPr>
              <a:t>12</a:t>
            </a:fld>
            <a:endParaRPr lang="en-US" altLang="en-US" sz="1400">
              <a:latin typeface="Times" panose="02020603060405020304" pitchFamily="18" charset="0"/>
            </a:endParaRPr>
          </a:p>
        </p:txBody>
      </p:sp>
      <p:graphicFrame>
        <p:nvGraphicFramePr>
          <p:cNvPr id="18435" name="Object 2"/>
          <p:cNvGraphicFramePr>
            <a:graphicFrameLocks noChangeAspect="1"/>
          </p:cNvGraphicFramePr>
          <p:nvPr/>
        </p:nvGraphicFramePr>
        <p:xfrm>
          <a:off x="838200" y="1295400"/>
          <a:ext cx="5791200" cy="4152900"/>
        </p:xfrm>
        <a:graphic>
          <a:graphicData uri="http://schemas.openxmlformats.org/presentationml/2006/ole">
            <mc:AlternateContent xmlns:mc="http://schemas.openxmlformats.org/markup-compatibility/2006">
              <mc:Choice xmlns:v="urn:schemas-microsoft-com:vml" Requires="v">
                <p:oleObj name="Mtb Graph" r:id="rId4" imgW="6401938" imgH="4205922" progId="MinitabGraph.Document">
                  <p:embed/>
                </p:oleObj>
              </mc:Choice>
              <mc:Fallback>
                <p:oleObj name="Mtb Graph" r:id="rId4" imgW="6401938" imgH="4205922" progId="MinitabGraph.Document">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l="8331" t="15553" r="14307"/>
                      <a:stretch>
                        <a:fillRect/>
                      </a:stretch>
                    </p:blipFill>
                    <p:spPr bwMode="auto">
                      <a:xfrm>
                        <a:off x="838200" y="1295400"/>
                        <a:ext cx="57912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Rectangle 3"/>
          <p:cNvSpPr>
            <a:spLocks noChangeArrowheads="1"/>
          </p:cNvSpPr>
          <p:nvPr/>
        </p:nvSpPr>
        <p:spPr bwMode="auto">
          <a:xfrm>
            <a:off x="304800" y="2286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buFontTx/>
              <a:buNone/>
            </a:pPr>
            <a:r>
              <a:rPr lang="en-US" altLang="en-US" b="1">
                <a:solidFill>
                  <a:srgbClr val="333399"/>
                </a:solidFill>
              </a:rPr>
              <a:t>Your numerical summary must be meaningful</a:t>
            </a:r>
          </a:p>
        </p:txBody>
      </p:sp>
      <p:sp>
        <p:nvSpPr>
          <p:cNvPr id="528388" name="Text Box 4"/>
          <p:cNvSpPr txBox="1">
            <a:spLocks noChangeArrowheads="1"/>
          </p:cNvSpPr>
          <p:nvPr/>
        </p:nvSpPr>
        <p:spPr bwMode="auto">
          <a:xfrm>
            <a:off x="533400" y="5353050"/>
            <a:ext cx="76962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Char char="•"/>
              <a:defRPr sz="3200">
                <a:solidFill>
                  <a:schemeClr val="tx1"/>
                </a:solidFill>
                <a:latin typeface="Arial" panose="020B0604020202020204" pitchFamily="34" charset="0"/>
              </a:defRPr>
            </a:lvl1pPr>
            <a:lvl2pPr marL="11430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lvl="1">
              <a:lnSpc>
                <a:spcPct val="110000"/>
              </a:lnSpc>
              <a:spcBef>
                <a:spcPct val="0"/>
              </a:spcBef>
              <a:buClrTx/>
              <a:buFontTx/>
              <a:buNone/>
            </a:pPr>
            <a:r>
              <a:rPr lang="en-US" altLang="en-US" sz="2400"/>
              <a:t>The distribution of women’s height appears symmetrical. The mean is a good numerical summary.</a:t>
            </a:r>
          </a:p>
        </p:txBody>
      </p:sp>
      <p:graphicFrame>
        <p:nvGraphicFramePr>
          <p:cNvPr id="528390" name="Object 6"/>
          <p:cNvGraphicFramePr>
            <a:graphicFrameLocks noChangeAspect="1"/>
          </p:cNvGraphicFramePr>
          <p:nvPr/>
        </p:nvGraphicFramePr>
        <p:xfrm>
          <a:off x="7162800" y="2819400"/>
          <a:ext cx="1012825" cy="401638"/>
        </p:xfrm>
        <a:graphic>
          <a:graphicData uri="http://schemas.openxmlformats.org/presentationml/2006/ole">
            <mc:AlternateContent xmlns:mc="http://schemas.openxmlformats.org/markup-compatibility/2006">
              <mc:Choice xmlns:v="urn:schemas-microsoft-com:vml" Requires="v">
                <p:oleObj name="Equation" r:id="rId6" imgW="545626" imgH="215713" progId="Equation.3">
                  <p:embed/>
                </p:oleObj>
              </mc:Choice>
              <mc:Fallback>
                <p:oleObj name="Equation" r:id="rId6" imgW="545626" imgH="2157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2819400"/>
                        <a:ext cx="1012825" cy="401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91" name="AutoShape 7"/>
          <p:cNvSpPr>
            <a:spLocks noChangeArrowheads="1"/>
          </p:cNvSpPr>
          <p:nvPr/>
        </p:nvSpPr>
        <p:spPr bwMode="auto">
          <a:xfrm>
            <a:off x="3821113" y="4356100"/>
            <a:ext cx="217487" cy="215900"/>
          </a:xfrm>
          <a:prstGeom prst="star5">
            <a:avLst/>
          </a:prstGeom>
          <a:solidFill>
            <a:srgbClr val="FF3300"/>
          </a:solidFill>
          <a:ln w="9525">
            <a:solidFill>
              <a:schemeClr val="tx1"/>
            </a:solidFill>
            <a:miter lim="800000"/>
            <a:headEnd/>
            <a:tailEnd/>
          </a:ln>
          <a:effectLst/>
        </p:spPr>
        <p:txBody>
          <a:bodyPr wrap="none" anchor="ctr"/>
          <a:lstStyle/>
          <a:p>
            <a:pPr algn="ctr" eaLnBrk="1" hangingPunct="1">
              <a:defRPr/>
            </a:pPr>
            <a:endParaRPr lang="en-US">
              <a:solidFill>
                <a:srgbClr val="FF3300"/>
              </a:solidFill>
              <a:latin typeface="Arial"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8390"/>
                                        </p:tgtEl>
                                        <p:attrNameLst>
                                          <p:attrName>style.visibility</p:attrName>
                                        </p:attrNameLst>
                                      </p:cBhvr>
                                      <p:to>
                                        <p:strVal val="visible"/>
                                      </p:to>
                                    </p:set>
                                    <p:anim calcmode="lin" valueType="num">
                                      <p:cBhvr additive="base">
                                        <p:cTn id="7" dur="500" fill="hold"/>
                                        <p:tgtEl>
                                          <p:spTgt spid="528390"/>
                                        </p:tgtEl>
                                        <p:attrNameLst>
                                          <p:attrName>ppt_x</p:attrName>
                                        </p:attrNameLst>
                                      </p:cBhvr>
                                      <p:tavLst>
                                        <p:tav tm="0">
                                          <p:val>
                                            <p:strVal val="#ppt_x"/>
                                          </p:val>
                                        </p:tav>
                                        <p:tav tm="100000">
                                          <p:val>
                                            <p:strVal val="#ppt_x"/>
                                          </p:val>
                                        </p:tav>
                                      </p:tavLst>
                                    </p:anim>
                                    <p:anim calcmode="lin" valueType="num">
                                      <p:cBhvr additive="base">
                                        <p:cTn id="8" dur="500" fill="hold"/>
                                        <p:tgtEl>
                                          <p:spTgt spid="5283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8388"/>
                                        </p:tgtEl>
                                        <p:attrNameLst>
                                          <p:attrName>style.visibility</p:attrName>
                                        </p:attrNameLst>
                                      </p:cBhvr>
                                      <p:to>
                                        <p:strVal val="visible"/>
                                      </p:to>
                                    </p:set>
                                    <p:anim calcmode="lin" valueType="num">
                                      <p:cBhvr additive="base">
                                        <p:cTn id="13" dur="500" fill="hold"/>
                                        <p:tgtEl>
                                          <p:spTgt spid="528388"/>
                                        </p:tgtEl>
                                        <p:attrNameLst>
                                          <p:attrName>ppt_x</p:attrName>
                                        </p:attrNameLst>
                                      </p:cBhvr>
                                      <p:tavLst>
                                        <p:tav tm="0">
                                          <p:val>
                                            <p:strVal val="#ppt_x"/>
                                          </p:val>
                                        </p:tav>
                                        <p:tav tm="100000">
                                          <p:val>
                                            <p:strVal val="#ppt_x"/>
                                          </p:val>
                                        </p:tav>
                                      </p:tavLst>
                                    </p:anim>
                                    <p:anim calcmode="lin" valueType="num">
                                      <p:cBhvr additive="base">
                                        <p:cTn id="14" dur="500" fill="hold"/>
                                        <p:tgtEl>
                                          <p:spTgt spid="528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7871B307-3492-422F-B9F1-A1CA0511F247}" type="slidenum">
              <a:rPr lang="en-US" altLang="en-US" sz="1400" smtClean="0">
                <a:latin typeface="Times" panose="02020603060405020304" pitchFamily="18" charset="0"/>
              </a:rPr>
              <a:pPr>
                <a:spcBef>
                  <a:spcPct val="0"/>
                </a:spcBef>
                <a:buClrTx/>
                <a:buFontTx/>
                <a:buNone/>
              </a:pPr>
              <a:t>13</a:t>
            </a:fld>
            <a:endParaRPr lang="en-US" altLang="en-US" sz="1400">
              <a:latin typeface="Times" panose="02020603060405020304" pitchFamily="18" charset="0"/>
            </a:endParaRPr>
          </a:p>
        </p:txBody>
      </p:sp>
      <p:grpSp>
        <p:nvGrpSpPr>
          <p:cNvPr id="2" name="Group 2"/>
          <p:cNvGrpSpPr>
            <a:grpSpLocks/>
          </p:cNvGrpSpPr>
          <p:nvPr/>
        </p:nvGrpSpPr>
        <p:grpSpPr bwMode="auto">
          <a:xfrm>
            <a:off x="533400" y="2133600"/>
            <a:ext cx="3733800" cy="609600"/>
            <a:chOff x="1200" y="1680"/>
            <a:chExt cx="2352" cy="384"/>
          </a:xfrm>
        </p:grpSpPr>
        <p:sp>
          <p:nvSpPr>
            <p:cNvPr id="20519" name="Oval 3"/>
            <p:cNvSpPr>
              <a:spLocks noChangeArrowheads="1"/>
            </p:cNvSpPr>
            <p:nvPr/>
          </p:nvSpPr>
          <p:spPr bwMode="auto">
            <a:xfrm>
              <a:off x="1200" y="1872"/>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20" name="Oval 4"/>
            <p:cNvSpPr>
              <a:spLocks noChangeArrowheads="1"/>
            </p:cNvSpPr>
            <p:nvPr/>
          </p:nvSpPr>
          <p:spPr bwMode="auto">
            <a:xfrm>
              <a:off x="2784" y="168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21" name="Oval 5"/>
            <p:cNvSpPr>
              <a:spLocks noChangeArrowheads="1"/>
            </p:cNvSpPr>
            <p:nvPr/>
          </p:nvSpPr>
          <p:spPr bwMode="auto">
            <a:xfrm>
              <a:off x="1680" y="168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22" name="Oval 6"/>
            <p:cNvSpPr>
              <a:spLocks noChangeArrowheads="1"/>
            </p:cNvSpPr>
            <p:nvPr/>
          </p:nvSpPr>
          <p:spPr bwMode="auto">
            <a:xfrm>
              <a:off x="1200" y="168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23" name="Oval 7"/>
            <p:cNvSpPr>
              <a:spLocks noChangeArrowheads="1"/>
            </p:cNvSpPr>
            <p:nvPr/>
          </p:nvSpPr>
          <p:spPr bwMode="auto">
            <a:xfrm>
              <a:off x="2256" y="168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24" name="Oval 8"/>
            <p:cNvSpPr>
              <a:spLocks noChangeArrowheads="1"/>
            </p:cNvSpPr>
            <p:nvPr/>
          </p:nvSpPr>
          <p:spPr bwMode="auto">
            <a:xfrm>
              <a:off x="3360" y="1872"/>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a:latin typeface="Times New Roman" panose="02020603050405020304" pitchFamily="18" charset="0"/>
              </a:endParaRPr>
            </a:p>
          </p:txBody>
        </p:sp>
        <p:sp>
          <p:nvSpPr>
            <p:cNvPr id="20525" name="Oval 9"/>
            <p:cNvSpPr>
              <a:spLocks noChangeArrowheads="1"/>
            </p:cNvSpPr>
            <p:nvPr/>
          </p:nvSpPr>
          <p:spPr bwMode="auto">
            <a:xfrm>
              <a:off x="2784" y="1872"/>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26" name="Oval 10"/>
            <p:cNvSpPr>
              <a:spLocks noChangeArrowheads="1"/>
            </p:cNvSpPr>
            <p:nvPr/>
          </p:nvSpPr>
          <p:spPr bwMode="auto">
            <a:xfrm>
              <a:off x="2256" y="1872"/>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27" name="Oval 11"/>
            <p:cNvSpPr>
              <a:spLocks noChangeArrowheads="1"/>
            </p:cNvSpPr>
            <p:nvPr/>
          </p:nvSpPr>
          <p:spPr bwMode="auto">
            <a:xfrm>
              <a:off x="1680" y="1872"/>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28" name="Line 12"/>
            <p:cNvSpPr>
              <a:spLocks noChangeShapeType="1"/>
            </p:cNvSpPr>
            <p:nvPr/>
          </p:nvSpPr>
          <p:spPr bwMode="auto">
            <a:xfrm>
              <a:off x="1248" y="2064"/>
              <a:ext cx="230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0529" name="Oval 13"/>
            <p:cNvSpPr>
              <a:spLocks noChangeArrowheads="1"/>
            </p:cNvSpPr>
            <p:nvPr/>
          </p:nvSpPr>
          <p:spPr bwMode="auto">
            <a:xfrm>
              <a:off x="3360" y="168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3" name="Group 14"/>
          <p:cNvGrpSpPr>
            <a:grpSpLocks/>
          </p:cNvGrpSpPr>
          <p:nvPr/>
        </p:nvGrpSpPr>
        <p:grpSpPr bwMode="auto">
          <a:xfrm>
            <a:off x="457200" y="3352800"/>
            <a:ext cx="3733800" cy="1220788"/>
            <a:chOff x="1248" y="3360"/>
            <a:chExt cx="2352" cy="769"/>
          </a:xfrm>
        </p:grpSpPr>
        <p:sp>
          <p:nvSpPr>
            <p:cNvPr id="20512" name="Oval 15"/>
            <p:cNvSpPr>
              <a:spLocks noChangeArrowheads="1"/>
            </p:cNvSpPr>
            <p:nvPr/>
          </p:nvSpPr>
          <p:spPr bwMode="auto">
            <a:xfrm>
              <a:off x="1248" y="3936"/>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13" name="Oval 16"/>
            <p:cNvSpPr>
              <a:spLocks noChangeArrowheads="1"/>
            </p:cNvSpPr>
            <p:nvPr/>
          </p:nvSpPr>
          <p:spPr bwMode="auto">
            <a:xfrm>
              <a:off x="2304" y="336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14" name="Oval 17"/>
            <p:cNvSpPr>
              <a:spLocks noChangeArrowheads="1"/>
            </p:cNvSpPr>
            <p:nvPr/>
          </p:nvSpPr>
          <p:spPr bwMode="auto">
            <a:xfrm>
              <a:off x="2304" y="3552"/>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15" name="Oval 18"/>
            <p:cNvSpPr>
              <a:spLocks noChangeArrowheads="1"/>
            </p:cNvSpPr>
            <p:nvPr/>
          </p:nvSpPr>
          <p:spPr bwMode="auto">
            <a:xfrm>
              <a:off x="2304" y="3744"/>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16" name="Oval 19"/>
            <p:cNvSpPr>
              <a:spLocks noChangeArrowheads="1"/>
            </p:cNvSpPr>
            <p:nvPr/>
          </p:nvSpPr>
          <p:spPr bwMode="auto">
            <a:xfrm>
              <a:off x="3408" y="3936"/>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a:latin typeface="Times New Roman" panose="02020603050405020304" pitchFamily="18" charset="0"/>
              </a:endParaRPr>
            </a:p>
          </p:txBody>
        </p:sp>
        <p:sp>
          <p:nvSpPr>
            <p:cNvPr id="20517" name="Oval 20"/>
            <p:cNvSpPr>
              <a:spLocks noChangeArrowheads="1"/>
            </p:cNvSpPr>
            <p:nvPr/>
          </p:nvSpPr>
          <p:spPr bwMode="auto">
            <a:xfrm>
              <a:off x="2304" y="3936"/>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18" name="Line 21"/>
            <p:cNvSpPr>
              <a:spLocks noChangeShapeType="1"/>
            </p:cNvSpPr>
            <p:nvPr/>
          </p:nvSpPr>
          <p:spPr bwMode="auto">
            <a:xfrm>
              <a:off x="1296" y="4128"/>
              <a:ext cx="2304" cy="1"/>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4" name="Group 22"/>
          <p:cNvGrpSpPr>
            <a:grpSpLocks/>
          </p:cNvGrpSpPr>
          <p:nvPr/>
        </p:nvGrpSpPr>
        <p:grpSpPr bwMode="auto">
          <a:xfrm>
            <a:off x="457200" y="5105400"/>
            <a:ext cx="3657600" cy="1219200"/>
            <a:chOff x="1248" y="2064"/>
            <a:chExt cx="2304" cy="768"/>
          </a:xfrm>
        </p:grpSpPr>
        <p:sp>
          <p:nvSpPr>
            <p:cNvPr id="20503" name="Oval 23"/>
            <p:cNvSpPr>
              <a:spLocks noChangeArrowheads="1"/>
            </p:cNvSpPr>
            <p:nvPr/>
          </p:nvSpPr>
          <p:spPr bwMode="auto">
            <a:xfrm>
              <a:off x="1728" y="264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04" name="Oval 24"/>
            <p:cNvSpPr>
              <a:spLocks noChangeArrowheads="1"/>
            </p:cNvSpPr>
            <p:nvPr/>
          </p:nvSpPr>
          <p:spPr bwMode="auto">
            <a:xfrm>
              <a:off x="2256" y="2064"/>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05" name="Oval 25"/>
            <p:cNvSpPr>
              <a:spLocks noChangeArrowheads="1"/>
            </p:cNvSpPr>
            <p:nvPr/>
          </p:nvSpPr>
          <p:spPr bwMode="auto">
            <a:xfrm>
              <a:off x="2256" y="2256"/>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06" name="Oval 26"/>
            <p:cNvSpPr>
              <a:spLocks noChangeArrowheads="1"/>
            </p:cNvSpPr>
            <p:nvPr/>
          </p:nvSpPr>
          <p:spPr bwMode="auto">
            <a:xfrm>
              <a:off x="2256" y="244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07" name="Oval 27"/>
            <p:cNvSpPr>
              <a:spLocks noChangeArrowheads="1"/>
            </p:cNvSpPr>
            <p:nvPr/>
          </p:nvSpPr>
          <p:spPr bwMode="auto">
            <a:xfrm>
              <a:off x="2832" y="264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a:latin typeface="Times New Roman" panose="02020603050405020304" pitchFamily="18" charset="0"/>
              </a:endParaRPr>
            </a:p>
          </p:txBody>
        </p:sp>
        <p:sp>
          <p:nvSpPr>
            <p:cNvPr id="20508" name="Oval 28"/>
            <p:cNvSpPr>
              <a:spLocks noChangeArrowheads="1"/>
            </p:cNvSpPr>
            <p:nvPr/>
          </p:nvSpPr>
          <p:spPr bwMode="auto">
            <a:xfrm>
              <a:off x="2256" y="264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09" name="Line 29"/>
            <p:cNvSpPr>
              <a:spLocks noChangeShapeType="1"/>
            </p:cNvSpPr>
            <p:nvPr/>
          </p:nvSpPr>
          <p:spPr bwMode="auto">
            <a:xfrm>
              <a:off x="1248" y="2832"/>
              <a:ext cx="230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0510" name="Oval 30"/>
            <p:cNvSpPr>
              <a:spLocks noChangeArrowheads="1"/>
            </p:cNvSpPr>
            <p:nvPr/>
          </p:nvSpPr>
          <p:spPr bwMode="auto">
            <a:xfrm>
              <a:off x="2832" y="244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a:latin typeface="Times New Roman" panose="02020603050405020304" pitchFamily="18" charset="0"/>
              </a:endParaRPr>
            </a:p>
          </p:txBody>
        </p:sp>
        <p:sp>
          <p:nvSpPr>
            <p:cNvPr id="20511" name="Oval 31"/>
            <p:cNvSpPr>
              <a:spLocks noChangeArrowheads="1"/>
            </p:cNvSpPr>
            <p:nvPr/>
          </p:nvSpPr>
          <p:spPr bwMode="auto">
            <a:xfrm>
              <a:off x="1728" y="244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a:latin typeface="Times New Roman" panose="02020603050405020304" pitchFamily="18" charset="0"/>
              </a:endParaRPr>
            </a:p>
          </p:txBody>
        </p:sp>
      </p:grpSp>
      <p:grpSp>
        <p:nvGrpSpPr>
          <p:cNvPr id="20486" name="Group 32"/>
          <p:cNvGrpSpPr>
            <a:grpSpLocks/>
          </p:cNvGrpSpPr>
          <p:nvPr/>
        </p:nvGrpSpPr>
        <p:grpSpPr bwMode="auto">
          <a:xfrm>
            <a:off x="533400" y="533400"/>
            <a:ext cx="4038600" cy="1336675"/>
            <a:chOff x="1200" y="336"/>
            <a:chExt cx="2544" cy="842"/>
          </a:xfrm>
        </p:grpSpPr>
        <p:grpSp>
          <p:nvGrpSpPr>
            <p:cNvPr id="20490" name="Group 33"/>
            <p:cNvGrpSpPr>
              <a:grpSpLocks/>
            </p:cNvGrpSpPr>
            <p:nvPr/>
          </p:nvGrpSpPr>
          <p:grpSpPr bwMode="auto">
            <a:xfrm>
              <a:off x="1200" y="336"/>
              <a:ext cx="2352" cy="577"/>
              <a:chOff x="1200" y="336"/>
              <a:chExt cx="2352" cy="577"/>
            </a:xfrm>
          </p:grpSpPr>
          <p:sp>
            <p:nvSpPr>
              <p:cNvPr id="20492" name="Oval 34"/>
              <p:cNvSpPr>
                <a:spLocks noChangeArrowheads="1"/>
              </p:cNvSpPr>
              <p:nvPr/>
            </p:nvSpPr>
            <p:spPr bwMode="auto">
              <a:xfrm>
                <a:off x="120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493" name="Oval 35"/>
              <p:cNvSpPr>
                <a:spLocks noChangeArrowheads="1"/>
              </p:cNvSpPr>
              <p:nvPr/>
            </p:nvSpPr>
            <p:spPr bwMode="auto">
              <a:xfrm>
                <a:off x="2256" y="336"/>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20494" name="Group 36"/>
              <p:cNvGrpSpPr>
                <a:grpSpLocks/>
              </p:cNvGrpSpPr>
              <p:nvPr/>
            </p:nvGrpSpPr>
            <p:grpSpPr bwMode="auto">
              <a:xfrm>
                <a:off x="1248" y="528"/>
                <a:ext cx="2304" cy="385"/>
                <a:chOff x="1248" y="528"/>
                <a:chExt cx="2304" cy="385"/>
              </a:xfrm>
            </p:grpSpPr>
            <p:sp>
              <p:nvSpPr>
                <p:cNvPr id="20495" name="Oval 37"/>
                <p:cNvSpPr>
                  <a:spLocks noChangeArrowheads="1"/>
                </p:cNvSpPr>
                <p:nvPr/>
              </p:nvSpPr>
              <p:spPr bwMode="auto">
                <a:xfrm>
                  <a:off x="2784"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496" name="Oval 38"/>
                <p:cNvSpPr>
                  <a:spLocks noChangeArrowheads="1"/>
                </p:cNvSpPr>
                <p:nvPr/>
              </p:nvSpPr>
              <p:spPr bwMode="auto">
                <a:xfrm>
                  <a:off x="1680"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497" name="Oval 39"/>
                <p:cNvSpPr>
                  <a:spLocks noChangeArrowheads="1"/>
                </p:cNvSpPr>
                <p:nvPr/>
              </p:nvSpPr>
              <p:spPr bwMode="auto">
                <a:xfrm>
                  <a:off x="2256"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498" name="Oval 40"/>
                <p:cNvSpPr>
                  <a:spLocks noChangeArrowheads="1"/>
                </p:cNvSpPr>
                <p:nvPr/>
              </p:nvSpPr>
              <p:spPr bwMode="auto">
                <a:xfrm>
                  <a:off x="336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a:latin typeface="Times New Roman" panose="02020603050405020304" pitchFamily="18" charset="0"/>
                  </a:endParaRPr>
                </a:p>
              </p:txBody>
            </p:sp>
            <p:sp>
              <p:nvSpPr>
                <p:cNvPr id="20499" name="Oval 41"/>
                <p:cNvSpPr>
                  <a:spLocks noChangeArrowheads="1"/>
                </p:cNvSpPr>
                <p:nvPr/>
              </p:nvSpPr>
              <p:spPr bwMode="auto">
                <a:xfrm>
                  <a:off x="2784"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00" name="Oval 42"/>
                <p:cNvSpPr>
                  <a:spLocks noChangeArrowheads="1"/>
                </p:cNvSpPr>
                <p:nvPr/>
              </p:nvSpPr>
              <p:spPr bwMode="auto">
                <a:xfrm>
                  <a:off x="2256"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01" name="Oval 43"/>
                <p:cNvSpPr>
                  <a:spLocks noChangeArrowheads="1"/>
                </p:cNvSpPr>
                <p:nvPr/>
              </p:nvSpPr>
              <p:spPr bwMode="auto">
                <a:xfrm>
                  <a:off x="168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0502" name="Line 44"/>
                <p:cNvSpPr>
                  <a:spLocks noChangeShapeType="1"/>
                </p:cNvSpPr>
                <p:nvPr/>
              </p:nvSpPr>
              <p:spPr bwMode="auto">
                <a:xfrm>
                  <a:off x="1248" y="912"/>
                  <a:ext cx="2304" cy="1"/>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grpSp>
        <p:sp>
          <p:nvSpPr>
            <p:cNvPr id="20491" name="Text Box 45"/>
            <p:cNvSpPr txBox="1">
              <a:spLocks noChangeArrowheads="1"/>
            </p:cNvSpPr>
            <p:nvPr/>
          </p:nvSpPr>
          <p:spPr bwMode="auto">
            <a:xfrm>
              <a:off x="1238" y="890"/>
              <a:ext cx="25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dirty="0">
                  <a:latin typeface="Times New Roman" panose="02020603050405020304" pitchFamily="18" charset="0"/>
                </a:rPr>
                <a:t>2        3         4          5          6   </a:t>
              </a:r>
            </a:p>
          </p:txBody>
        </p:sp>
      </p:grpSp>
      <p:sp>
        <p:nvSpPr>
          <p:cNvPr id="20487" name="Text Box 46"/>
          <p:cNvSpPr txBox="1">
            <a:spLocks noChangeArrowheads="1"/>
          </p:cNvSpPr>
          <p:nvPr/>
        </p:nvSpPr>
        <p:spPr bwMode="auto">
          <a:xfrm>
            <a:off x="6994525" y="650875"/>
            <a:ext cx="1235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pic>
        <p:nvPicPr>
          <p:cNvPr id="204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228600"/>
            <a:ext cx="12192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418821" name="Text Box 5"/>
          <p:cNvSpPr txBox="1">
            <a:spLocks noChangeArrowheads="1"/>
          </p:cNvSpPr>
          <p:nvPr/>
        </p:nvSpPr>
        <p:spPr bwMode="auto">
          <a:xfrm>
            <a:off x="5257800" y="2362200"/>
            <a:ext cx="3429000" cy="2308324"/>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dirty="0"/>
              <a:t>Measure of center alone is not sufficient and misleading!</a:t>
            </a:r>
          </a:p>
          <a:p>
            <a:pPr algn="ctr" eaLnBrk="1" hangingPunct="1">
              <a:spcBef>
                <a:spcPct val="0"/>
              </a:spcBef>
              <a:buClrTx/>
              <a:buFontTx/>
              <a:buNone/>
            </a:pPr>
            <a:endParaRPr lang="en-US" altLang="en-US" sz="2400" dirty="0"/>
          </a:p>
          <a:p>
            <a:pPr algn="ctr" eaLnBrk="1" hangingPunct="1">
              <a:spcBef>
                <a:spcPct val="0"/>
              </a:spcBef>
              <a:buClrTx/>
              <a:buFontTx/>
              <a:buNone/>
            </a:pPr>
            <a:r>
              <a:rPr lang="en-US" altLang="en-US" sz="2400" dirty="0"/>
              <a:t>Also need a measure of spread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8821"/>
                                        </p:tgtEl>
                                        <p:attrNameLst>
                                          <p:attrName>style.visibility</p:attrName>
                                        </p:attrNameLst>
                                      </p:cBhvr>
                                      <p:to>
                                        <p:strVal val="visible"/>
                                      </p:to>
                                    </p:set>
                                    <p:anim calcmode="lin" valueType="num">
                                      <p:cBhvr additive="base">
                                        <p:cTn id="25" dur="500" fill="hold"/>
                                        <p:tgtEl>
                                          <p:spTgt spid="418821"/>
                                        </p:tgtEl>
                                        <p:attrNameLst>
                                          <p:attrName>ppt_x</p:attrName>
                                        </p:attrNameLst>
                                      </p:cBhvr>
                                      <p:tavLst>
                                        <p:tav tm="0">
                                          <p:val>
                                            <p:strVal val="#ppt_x"/>
                                          </p:val>
                                        </p:tav>
                                        <p:tav tm="100000">
                                          <p:val>
                                            <p:strVal val="#ppt_x"/>
                                          </p:val>
                                        </p:tav>
                                      </p:tavLst>
                                    </p:anim>
                                    <p:anim calcmode="lin" valueType="num">
                                      <p:cBhvr additive="base">
                                        <p:cTn id="26" dur="500" fill="hold"/>
                                        <p:tgtEl>
                                          <p:spTgt spid="4188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DDFAF5F1-9178-4F6C-A39A-B31E03C726A7}" type="slidenum">
              <a:rPr lang="en-US" altLang="en-US" sz="1400" smtClean="0">
                <a:latin typeface="Times" panose="02020603060405020304" pitchFamily="18" charset="0"/>
              </a:rPr>
              <a:pPr>
                <a:spcBef>
                  <a:spcPct val="0"/>
                </a:spcBef>
                <a:buClrTx/>
                <a:buFontTx/>
                <a:buNone/>
              </a:pPr>
              <a:t>14</a:t>
            </a:fld>
            <a:endParaRPr lang="en-US" altLang="en-US" sz="1400">
              <a:latin typeface="Times" panose="02020603060405020304" pitchFamily="18" charset="0"/>
            </a:endParaRPr>
          </a:p>
        </p:txBody>
      </p:sp>
      <p:sp>
        <p:nvSpPr>
          <p:cNvPr id="553986" name="Rectangle 2"/>
          <p:cNvSpPr>
            <a:spLocks noGrp="1" noChangeArrowheads="1"/>
          </p:cNvSpPr>
          <p:nvPr>
            <p:ph type="title"/>
          </p:nvPr>
        </p:nvSpPr>
        <p:spPr>
          <a:xfrm>
            <a:off x="304800" y="0"/>
            <a:ext cx="8229600" cy="1143000"/>
          </a:xfrm>
        </p:spPr>
        <p:txBody>
          <a:bodyPr/>
          <a:lstStyle/>
          <a:p>
            <a:pPr eaLnBrk="1" hangingPunct="1">
              <a:defRPr/>
            </a:pPr>
            <a:r>
              <a:rPr lang="en-US"/>
              <a:t>Measuring Spread</a:t>
            </a:r>
          </a:p>
        </p:txBody>
      </p:sp>
      <p:sp>
        <p:nvSpPr>
          <p:cNvPr id="553987" name="Rectangle 3"/>
          <p:cNvSpPr>
            <a:spLocks noGrp="1" noChangeArrowheads="1"/>
          </p:cNvSpPr>
          <p:nvPr>
            <p:ph type="body" idx="1"/>
          </p:nvPr>
        </p:nvSpPr>
        <p:spPr>
          <a:xfrm>
            <a:off x="1219200" y="2719387"/>
            <a:ext cx="8229600" cy="3763963"/>
          </a:xfrm>
        </p:spPr>
        <p:txBody>
          <a:bodyPr/>
          <a:lstStyle/>
          <a:p>
            <a:pPr marL="609600" indent="-609600" eaLnBrk="1" hangingPunct="1">
              <a:buFontTx/>
              <a:buAutoNum type="arabicPeriod"/>
            </a:pPr>
            <a:r>
              <a:rPr lang="en-US" dirty="0"/>
              <a:t>Quartiles :</a:t>
            </a:r>
            <a:r>
              <a:rPr lang="en-US" altLang="en-US" dirty="0"/>
              <a:t>Five number summary</a:t>
            </a:r>
          </a:p>
          <a:p>
            <a:pPr marL="609600" indent="-609600" eaLnBrk="1" hangingPunct="1">
              <a:buFontTx/>
              <a:buAutoNum type="arabicPeriod"/>
            </a:pPr>
            <a:endParaRPr lang="en-US" altLang="en-US" dirty="0"/>
          </a:p>
          <a:p>
            <a:pPr marL="609600" indent="-609600" eaLnBrk="1" hangingPunct="1">
              <a:buFontTx/>
              <a:buAutoNum type="arabicPeriod"/>
            </a:pPr>
            <a:r>
              <a:rPr lang="en-US" altLang="en-US" dirty="0"/>
              <a:t>Standard Deviation</a:t>
            </a:r>
          </a:p>
        </p:txBody>
      </p:sp>
      <p:sp>
        <p:nvSpPr>
          <p:cNvPr id="2" name="Rectangle 1">
            <a:extLst>
              <a:ext uri="{FF2B5EF4-FFF2-40B4-BE49-F238E27FC236}">
                <a16:creationId xmlns:a16="http://schemas.microsoft.com/office/drawing/2014/main" id="{25559A0A-8658-4B6F-AC84-8692FA157767}"/>
              </a:ext>
            </a:extLst>
          </p:cNvPr>
          <p:cNvSpPr/>
          <p:nvPr/>
        </p:nvSpPr>
        <p:spPr>
          <a:xfrm>
            <a:off x="457200" y="1227759"/>
            <a:ext cx="7010400" cy="1384995"/>
          </a:xfrm>
          <a:prstGeom prst="rect">
            <a:avLst/>
          </a:prstGeom>
        </p:spPr>
        <p:txBody>
          <a:bodyPr wrap="square">
            <a:spAutoFit/>
          </a:bodyPr>
          <a:lstStyle/>
          <a:p>
            <a:pPr>
              <a:defRPr/>
            </a:pPr>
            <a:r>
              <a:rPr lang="en-US" sz="2800" dirty="0"/>
              <a:t>One way to measure spread is to give the smallest and largest observations. </a:t>
            </a:r>
            <a:r>
              <a:rPr lang="en-US" sz="2800" dirty="0">
                <a:solidFill>
                  <a:srgbClr val="FF00FF"/>
                </a:solidFill>
              </a:rPr>
              <a:t>Outliers?</a:t>
            </a:r>
            <a:endParaRPr lang="en-US" sz="28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35263385-05D7-4650-A2CA-7ED97008DC08}" type="slidenum">
              <a:rPr lang="en-US" altLang="en-US" sz="1400" smtClean="0">
                <a:latin typeface="Times" panose="02020603060405020304" pitchFamily="18" charset="0"/>
              </a:rPr>
              <a:pPr>
                <a:spcBef>
                  <a:spcPct val="0"/>
                </a:spcBef>
                <a:buClrTx/>
                <a:buFontTx/>
                <a:buNone/>
              </a:pPr>
              <a:t>15</a:t>
            </a:fld>
            <a:endParaRPr lang="en-US" altLang="en-US" sz="1400">
              <a:latin typeface="Times" panose="02020603060405020304" pitchFamily="18" charset="0"/>
            </a:endParaRPr>
          </a:p>
        </p:txBody>
      </p:sp>
      <p:sp>
        <p:nvSpPr>
          <p:cNvPr id="492546" name="Rectangle 2"/>
          <p:cNvSpPr>
            <a:spLocks noGrp="1" noChangeArrowheads="1"/>
          </p:cNvSpPr>
          <p:nvPr>
            <p:ph type="title"/>
          </p:nvPr>
        </p:nvSpPr>
        <p:spPr>
          <a:xfrm>
            <a:off x="488066" y="0"/>
            <a:ext cx="8229600" cy="1143000"/>
          </a:xfrm>
        </p:spPr>
        <p:txBody>
          <a:bodyPr/>
          <a:lstStyle/>
          <a:p>
            <a:pPr eaLnBrk="1" hangingPunct="1">
              <a:defRPr/>
            </a:pPr>
            <a:r>
              <a:rPr lang="en-US" dirty="0"/>
              <a:t>Measures of Spread: Quartiles</a:t>
            </a:r>
          </a:p>
        </p:txBody>
      </p:sp>
      <p:sp>
        <p:nvSpPr>
          <p:cNvPr id="492547" name="Rectangle 3"/>
          <p:cNvSpPr>
            <a:spLocks noGrp="1" noChangeArrowheads="1"/>
          </p:cNvSpPr>
          <p:nvPr>
            <p:ph type="body" idx="1"/>
          </p:nvPr>
        </p:nvSpPr>
        <p:spPr>
          <a:xfrm>
            <a:off x="457200" y="1600200"/>
            <a:ext cx="8686800" cy="4525963"/>
          </a:xfrm>
        </p:spPr>
        <p:txBody>
          <a:bodyPr/>
          <a:lstStyle/>
          <a:p>
            <a:pPr eaLnBrk="1" hangingPunct="1">
              <a:buFontTx/>
              <a:buNone/>
            </a:pPr>
            <a:r>
              <a:rPr lang="en-US" altLang="en-US" b="1" u="sng" dirty="0"/>
              <a:t>Quartiles</a:t>
            </a:r>
          </a:p>
          <a:p>
            <a:pPr eaLnBrk="1" hangingPunct="1"/>
            <a:r>
              <a:rPr lang="en-US" altLang="en-US" dirty="0"/>
              <a:t>Find the median</a:t>
            </a:r>
          </a:p>
          <a:p>
            <a:pPr eaLnBrk="1" hangingPunct="1"/>
            <a:r>
              <a:rPr lang="en-US" altLang="en-US" dirty="0"/>
              <a:t>Divide the data into 2 halves at the median</a:t>
            </a:r>
          </a:p>
          <a:p>
            <a:pPr eaLnBrk="1" hangingPunct="1">
              <a:buFontTx/>
              <a:buNone/>
            </a:pPr>
            <a:endParaRPr lang="en-US" altLang="en-US" dirty="0"/>
          </a:p>
          <a:p>
            <a:pPr lvl="1" eaLnBrk="1" hangingPunct="1">
              <a:buFontTx/>
              <a:buNone/>
            </a:pPr>
            <a:r>
              <a:rPr lang="en-US" altLang="en-US" u="sng" dirty="0"/>
              <a:t>First quartile Q1:</a:t>
            </a:r>
            <a:r>
              <a:rPr lang="en-US" altLang="en-US" dirty="0"/>
              <a:t> This is the Median of lower half</a:t>
            </a:r>
          </a:p>
          <a:p>
            <a:pPr lvl="1" eaLnBrk="1" hangingPunct="1">
              <a:buFontTx/>
              <a:buNone/>
            </a:pPr>
            <a:r>
              <a:rPr lang="en-US" altLang="en-US" u="sng" dirty="0"/>
              <a:t>Third quartile Q3:</a:t>
            </a:r>
            <a:r>
              <a:rPr lang="en-US" altLang="en-US" dirty="0"/>
              <a:t> This is the Median of upper half</a:t>
            </a:r>
          </a:p>
          <a:p>
            <a:pPr lvl="1" eaLnBrk="1" hangingPunct="1">
              <a:buFontTx/>
              <a:buNone/>
            </a:pPr>
            <a:endParaRPr lang="en-US" altLang="en-US" dirty="0"/>
          </a:p>
          <a:p>
            <a:pPr lvl="1" eaLnBrk="1" hangingPunct="1">
              <a:buFontTx/>
              <a:buNone/>
            </a:pPr>
            <a:endParaRPr lang="en-US" altLang="en-US" dirty="0"/>
          </a:p>
          <a:p>
            <a:pPr eaLnBrk="1" hangingPunct="1"/>
            <a:endParaRPr lang="en-US" altLang="en-US" u="sng"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2547">
                                            <p:txEl>
                                              <p:pRg st="2" end="2"/>
                                            </p:txEl>
                                          </p:spTgt>
                                        </p:tgtEl>
                                        <p:attrNameLst>
                                          <p:attrName>style.visibility</p:attrName>
                                        </p:attrNameLst>
                                      </p:cBhvr>
                                      <p:to>
                                        <p:strVal val="visible"/>
                                      </p:to>
                                    </p:set>
                                  </p:childTnLst>
                                </p:cTn>
                              </p:par>
                              <p:par>
                                <p:cTn id="7" presetID="2" presetClass="entr" presetSubtype="8" fill="hold" grpId="0" nodeType="withEffect">
                                  <p:stCondLst>
                                    <p:cond delay="0"/>
                                  </p:stCondLst>
                                  <p:childTnLst>
                                    <p:set>
                                      <p:cBhvr>
                                        <p:cTn id="8" dur="1" fill="hold">
                                          <p:stCondLst>
                                            <p:cond delay="0"/>
                                          </p:stCondLst>
                                        </p:cTn>
                                        <p:tgtEl>
                                          <p:spTgt spid="492547">
                                            <p:txEl>
                                              <p:pRg st="4" end="4"/>
                                            </p:txEl>
                                          </p:spTgt>
                                        </p:tgtEl>
                                        <p:attrNameLst>
                                          <p:attrName>style.visibility</p:attrName>
                                        </p:attrNameLst>
                                      </p:cBhvr>
                                      <p:to>
                                        <p:strVal val="visible"/>
                                      </p:to>
                                    </p:set>
                                    <p:anim calcmode="lin" valueType="num">
                                      <p:cBhvr additive="base">
                                        <p:cTn id="9" dur="500" fill="hold"/>
                                        <p:tgtEl>
                                          <p:spTgt spid="492547">
                                            <p:txEl>
                                              <p:pRg st="4" end="4"/>
                                            </p:txEl>
                                          </p:spTgt>
                                        </p:tgtEl>
                                        <p:attrNameLst>
                                          <p:attrName>ppt_x</p:attrName>
                                        </p:attrNameLst>
                                      </p:cBhvr>
                                      <p:tavLst>
                                        <p:tav tm="0">
                                          <p:val>
                                            <p:strVal val="0-#ppt_w/2"/>
                                          </p:val>
                                        </p:tav>
                                        <p:tav tm="100000">
                                          <p:val>
                                            <p:strVal val="#ppt_x"/>
                                          </p:val>
                                        </p:tav>
                                      </p:tavLst>
                                    </p:anim>
                                    <p:anim calcmode="lin" valueType="num">
                                      <p:cBhvr additive="base">
                                        <p:cTn id="10" dur="500" fill="hold"/>
                                        <p:tgtEl>
                                          <p:spTgt spid="492547">
                                            <p:txEl>
                                              <p:pRg st="4" end="4"/>
                                            </p:txEl>
                                          </p:spTgt>
                                        </p:tgtEl>
                                        <p:attrNameLst>
                                          <p:attrName>ppt_y</p:attrName>
                                        </p:attrNameLst>
                                      </p:cBhvr>
                                      <p:tavLst>
                                        <p:tav tm="0">
                                          <p:val>
                                            <p:strVal val="#ppt_y"/>
                                          </p:val>
                                        </p:tav>
                                        <p:tav tm="100000">
                                          <p:val>
                                            <p:strVal val="#ppt_y"/>
                                          </p:val>
                                        </p:tav>
                                      </p:tavLst>
                                    </p:anim>
                                  </p:childTnLst>
                                </p:cTn>
                              </p:par>
                              <p:par>
                                <p:cTn id="11" presetID="2" presetClass="entr" presetSubtype="8" fill="hold" grpId="0" nodeType="withEffect">
                                  <p:stCondLst>
                                    <p:cond delay="0"/>
                                  </p:stCondLst>
                                  <p:childTnLst>
                                    <p:set>
                                      <p:cBhvr>
                                        <p:cTn id="12" dur="1" fill="hold">
                                          <p:stCondLst>
                                            <p:cond delay="0"/>
                                          </p:stCondLst>
                                        </p:cTn>
                                        <p:tgtEl>
                                          <p:spTgt spid="492547">
                                            <p:txEl>
                                              <p:pRg st="5" end="5"/>
                                            </p:txEl>
                                          </p:spTgt>
                                        </p:tgtEl>
                                        <p:attrNameLst>
                                          <p:attrName>style.visibility</p:attrName>
                                        </p:attrNameLst>
                                      </p:cBhvr>
                                      <p:to>
                                        <p:strVal val="visible"/>
                                      </p:to>
                                    </p:set>
                                    <p:anim calcmode="lin" valueType="num">
                                      <p:cBhvr additive="base">
                                        <p:cTn id="13" dur="500" fill="hold"/>
                                        <p:tgtEl>
                                          <p:spTgt spid="492547">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25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A56D25A3-810E-4F51-A551-A0086349F437}" type="slidenum">
              <a:rPr lang="en-US" altLang="en-US" sz="1400" smtClean="0">
                <a:latin typeface="Times" panose="02020603060405020304" pitchFamily="18" charset="0"/>
              </a:rPr>
              <a:pPr>
                <a:spcBef>
                  <a:spcPct val="0"/>
                </a:spcBef>
                <a:buClrTx/>
                <a:buFontTx/>
                <a:buNone/>
              </a:pPr>
              <a:t>16</a:t>
            </a:fld>
            <a:endParaRPr lang="en-US" altLang="en-US" sz="1400">
              <a:latin typeface="Times" panose="02020603060405020304" pitchFamily="18" charset="0"/>
            </a:endParaRPr>
          </a:p>
        </p:txBody>
      </p:sp>
      <p:sp>
        <p:nvSpPr>
          <p:cNvPr id="493570" name="Rectangle 2"/>
          <p:cNvSpPr>
            <a:spLocks noGrp="1" noChangeArrowheads="1"/>
          </p:cNvSpPr>
          <p:nvPr>
            <p:ph type="title"/>
          </p:nvPr>
        </p:nvSpPr>
        <p:spPr>
          <a:xfrm>
            <a:off x="3124200" y="152400"/>
            <a:ext cx="3276600" cy="990600"/>
          </a:xfrm>
        </p:spPr>
        <p:txBody>
          <a:bodyPr/>
          <a:lstStyle/>
          <a:p>
            <a:pPr algn="l" eaLnBrk="1" hangingPunct="1">
              <a:defRPr/>
            </a:pPr>
            <a:r>
              <a:rPr lang="en-US" dirty="0"/>
              <a:t>Quartiles</a:t>
            </a:r>
          </a:p>
        </p:txBody>
      </p:sp>
      <p:sp>
        <p:nvSpPr>
          <p:cNvPr id="493571" name="Rectangle 3"/>
          <p:cNvSpPr>
            <a:spLocks noGrp="1" noChangeArrowheads="1"/>
          </p:cNvSpPr>
          <p:nvPr>
            <p:ph type="body" idx="1"/>
          </p:nvPr>
        </p:nvSpPr>
        <p:spPr>
          <a:xfrm>
            <a:off x="533400" y="1143000"/>
            <a:ext cx="8458200" cy="4953000"/>
          </a:xfrm>
        </p:spPr>
        <p:txBody>
          <a:bodyPr/>
          <a:lstStyle/>
          <a:p>
            <a:pPr eaLnBrk="1" hangingPunct="1">
              <a:buFontTx/>
              <a:buNone/>
            </a:pPr>
            <a:endParaRPr lang="en-US" altLang="en-US" dirty="0"/>
          </a:p>
          <a:p>
            <a:pPr eaLnBrk="1" hangingPunct="1">
              <a:buFontTx/>
              <a:buNone/>
            </a:pPr>
            <a:r>
              <a:rPr lang="en-US" altLang="en-US" dirty="0"/>
              <a:t>2 4 5 7 8 9 12 13 13 15 18 19 20 23 23 36 59</a:t>
            </a:r>
          </a:p>
          <a:p>
            <a:pPr algn="ctr" eaLnBrk="1" hangingPunct="1">
              <a:buFontTx/>
              <a:buNone/>
            </a:pPr>
            <a:endParaRPr lang="en-US" altLang="en-US" dirty="0">
              <a:solidFill>
                <a:schemeClr val="hlink"/>
              </a:solidFill>
            </a:endParaRPr>
          </a:p>
          <a:p>
            <a:pPr algn="ctr" eaLnBrk="1" hangingPunct="1">
              <a:buFontTx/>
              <a:buNone/>
            </a:pPr>
            <a:endParaRPr lang="en-US" altLang="en-US" dirty="0">
              <a:solidFill>
                <a:schemeClr val="hlink"/>
              </a:solidFill>
            </a:endParaRPr>
          </a:p>
          <a:p>
            <a:pPr algn="ctr" eaLnBrk="1" hangingPunct="1">
              <a:buFontTx/>
              <a:buNone/>
            </a:pPr>
            <a:r>
              <a:rPr lang="en-US" altLang="en-US" dirty="0">
                <a:solidFill>
                  <a:schemeClr val="hlink"/>
                </a:solidFill>
              </a:rPr>
              <a:t>	</a:t>
            </a:r>
            <a:r>
              <a:rPr lang="en-US" altLang="en-US" dirty="0"/>
              <a:t>	</a:t>
            </a:r>
            <a:endParaRPr lang="en-US" altLang="en-US" dirty="0">
              <a:solidFill>
                <a:schemeClr val="accent1"/>
              </a:solidFill>
            </a:endParaRPr>
          </a:p>
        </p:txBody>
      </p:sp>
      <p:sp>
        <p:nvSpPr>
          <p:cNvPr id="23557" name="Text Box 4"/>
          <p:cNvSpPr txBox="1">
            <a:spLocks noChangeArrowheads="1"/>
          </p:cNvSpPr>
          <p:nvPr/>
        </p:nvSpPr>
        <p:spPr bwMode="auto">
          <a:xfrm>
            <a:off x="3794125" y="6518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sp>
        <p:nvSpPr>
          <p:cNvPr id="493573" name="Oval 5"/>
          <p:cNvSpPr>
            <a:spLocks noChangeArrowheads="1"/>
          </p:cNvSpPr>
          <p:nvPr/>
        </p:nvSpPr>
        <p:spPr bwMode="auto">
          <a:xfrm>
            <a:off x="3810000" y="1676400"/>
            <a:ext cx="457200" cy="533400"/>
          </a:xfrm>
          <a:prstGeom prst="ellipse">
            <a:avLst/>
          </a:prstGeom>
          <a:noFill/>
          <a:ln w="28575" cap="sq">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93574" name="AutoShape 6"/>
          <p:cNvSpPr>
            <a:spLocks/>
          </p:cNvSpPr>
          <p:nvPr/>
        </p:nvSpPr>
        <p:spPr bwMode="auto">
          <a:xfrm rot="-5400000">
            <a:off x="1905000" y="76200"/>
            <a:ext cx="457200" cy="3200400"/>
          </a:xfrm>
          <a:prstGeom prst="rightBrace">
            <a:avLst>
              <a:gd name="adj1" fmla="val 58333"/>
              <a:gd name="adj2" fmla="val 49940"/>
            </a:avLst>
          </a:prstGeom>
          <a:noFill/>
          <a:ln w="38100" cap="sq">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93575" name="AutoShape 7"/>
          <p:cNvSpPr>
            <a:spLocks/>
          </p:cNvSpPr>
          <p:nvPr/>
        </p:nvSpPr>
        <p:spPr bwMode="auto">
          <a:xfrm rot="-5400000">
            <a:off x="6286500" y="-495300"/>
            <a:ext cx="457200" cy="4191000"/>
          </a:xfrm>
          <a:prstGeom prst="rightBrace">
            <a:avLst>
              <a:gd name="adj1" fmla="val 76389"/>
              <a:gd name="adj2" fmla="val 49940"/>
            </a:avLst>
          </a:prstGeom>
          <a:noFill/>
          <a:ln w="38100" cap="sq">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93576" name="Rectangle 8"/>
          <p:cNvSpPr>
            <a:spLocks noChangeArrowheads="1"/>
          </p:cNvSpPr>
          <p:nvPr/>
        </p:nvSpPr>
        <p:spPr bwMode="auto">
          <a:xfrm>
            <a:off x="1676400" y="3886200"/>
            <a:ext cx="1676400" cy="1044575"/>
          </a:xfrm>
          <a:prstGeom prst="rect">
            <a:avLst/>
          </a:prstGeom>
          <a:solidFill>
            <a:srgbClr val="FFFFCC"/>
          </a:solidFill>
          <a:ln w="12700" cap="sq">
            <a:solidFill>
              <a:srgbClr val="CC3300"/>
            </a:solidFill>
            <a:miter lim="800000"/>
            <a:headEnd type="none" w="sm" len="sm"/>
            <a:tailEnd type="none" w="sm" len="sm"/>
          </a:ln>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buFontTx/>
              <a:buNone/>
            </a:pPr>
            <a:r>
              <a:rPr lang="en-US" altLang="en-US" sz="2800"/>
              <a:t>Q1=7.5</a:t>
            </a:r>
          </a:p>
          <a:p>
            <a:pPr eaLnBrk="1" hangingPunct="1">
              <a:buFontTx/>
              <a:buNone/>
            </a:pPr>
            <a:r>
              <a:rPr lang="en-US" altLang="en-US" sz="2800"/>
              <a:t>Q3=21.5</a:t>
            </a:r>
          </a:p>
        </p:txBody>
      </p:sp>
      <p:sp>
        <p:nvSpPr>
          <p:cNvPr id="493584" name="Line 16"/>
          <p:cNvSpPr>
            <a:spLocks noChangeShapeType="1"/>
          </p:cNvSpPr>
          <p:nvPr/>
        </p:nvSpPr>
        <p:spPr bwMode="auto">
          <a:xfrm flipV="1">
            <a:off x="1905000" y="2133600"/>
            <a:ext cx="0" cy="533400"/>
          </a:xfrm>
          <a:prstGeom prst="line">
            <a:avLst/>
          </a:prstGeom>
          <a:noFill/>
          <a:ln w="57150" cap="sq">
            <a:solidFill>
              <a:srgbClr val="CC33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93585" name="Line 17"/>
          <p:cNvSpPr>
            <a:spLocks noChangeShapeType="1"/>
          </p:cNvSpPr>
          <p:nvPr/>
        </p:nvSpPr>
        <p:spPr bwMode="auto">
          <a:xfrm flipV="1">
            <a:off x="6553200" y="2057400"/>
            <a:ext cx="0" cy="533400"/>
          </a:xfrm>
          <a:prstGeom prst="line">
            <a:avLst/>
          </a:prstGeom>
          <a:noFill/>
          <a:ln w="57150" cap="sq">
            <a:solidFill>
              <a:srgbClr val="CC33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3571">
                                            <p:txEl>
                                              <p:pRg st="1" end="1"/>
                                            </p:txEl>
                                          </p:spTgt>
                                        </p:tgtEl>
                                        <p:attrNameLst>
                                          <p:attrName>style.visibility</p:attrName>
                                        </p:attrNameLst>
                                      </p:cBhvr>
                                      <p:to>
                                        <p:strVal val="visible"/>
                                      </p:to>
                                    </p:set>
                                    <p:anim calcmode="lin" valueType="num">
                                      <p:cBhvr additive="base">
                                        <p:cTn id="7" dur="500" fill="hold"/>
                                        <p:tgtEl>
                                          <p:spTgt spid="4935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3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3571">
                                            <p:txEl>
                                              <p:pRg st="4" end="4"/>
                                            </p:txEl>
                                          </p:spTgt>
                                        </p:tgtEl>
                                        <p:attrNameLst>
                                          <p:attrName>style.visibility</p:attrName>
                                        </p:attrNameLst>
                                      </p:cBhvr>
                                      <p:to>
                                        <p:strVal val="visible"/>
                                      </p:to>
                                    </p:set>
                                    <p:anim calcmode="lin" valueType="num">
                                      <p:cBhvr additive="base">
                                        <p:cTn id="13" dur="500" fill="hold"/>
                                        <p:tgtEl>
                                          <p:spTgt spid="493571">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35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3573"/>
                                        </p:tgtEl>
                                        <p:attrNameLst>
                                          <p:attrName>style.visibility</p:attrName>
                                        </p:attrNameLst>
                                      </p:cBhvr>
                                      <p:to>
                                        <p:strVal val="visible"/>
                                      </p:to>
                                    </p:set>
                                    <p:anim calcmode="lin" valueType="num">
                                      <p:cBhvr additive="base">
                                        <p:cTn id="19" dur="500" fill="hold"/>
                                        <p:tgtEl>
                                          <p:spTgt spid="493573"/>
                                        </p:tgtEl>
                                        <p:attrNameLst>
                                          <p:attrName>ppt_x</p:attrName>
                                        </p:attrNameLst>
                                      </p:cBhvr>
                                      <p:tavLst>
                                        <p:tav tm="0">
                                          <p:val>
                                            <p:strVal val="0-#ppt_w/2"/>
                                          </p:val>
                                        </p:tav>
                                        <p:tav tm="100000">
                                          <p:val>
                                            <p:strVal val="#ppt_x"/>
                                          </p:val>
                                        </p:tav>
                                      </p:tavLst>
                                    </p:anim>
                                    <p:anim calcmode="lin" valueType="num">
                                      <p:cBhvr additive="base">
                                        <p:cTn id="20" dur="500" fill="hold"/>
                                        <p:tgtEl>
                                          <p:spTgt spid="4935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3574"/>
                                        </p:tgtEl>
                                        <p:attrNameLst>
                                          <p:attrName>style.visibility</p:attrName>
                                        </p:attrNameLst>
                                      </p:cBhvr>
                                      <p:to>
                                        <p:strVal val="visible"/>
                                      </p:to>
                                    </p:set>
                                    <p:anim calcmode="lin" valueType="num">
                                      <p:cBhvr additive="base">
                                        <p:cTn id="25" dur="500" fill="hold"/>
                                        <p:tgtEl>
                                          <p:spTgt spid="493574"/>
                                        </p:tgtEl>
                                        <p:attrNameLst>
                                          <p:attrName>ppt_x</p:attrName>
                                        </p:attrNameLst>
                                      </p:cBhvr>
                                      <p:tavLst>
                                        <p:tav tm="0">
                                          <p:val>
                                            <p:strVal val="0-#ppt_w/2"/>
                                          </p:val>
                                        </p:tav>
                                        <p:tav tm="100000">
                                          <p:val>
                                            <p:strVal val="#ppt_x"/>
                                          </p:val>
                                        </p:tav>
                                      </p:tavLst>
                                    </p:anim>
                                    <p:anim calcmode="lin" valueType="num">
                                      <p:cBhvr additive="base">
                                        <p:cTn id="26" dur="500" fill="hold"/>
                                        <p:tgtEl>
                                          <p:spTgt spid="4935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3575"/>
                                        </p:tgtEl>
                                        <p:attrNameLst>
                                          <p:attrName>style.visibility</p:attrName>
                                        </p:attrNameLst>
                                      </p:cBhvr>
                                      <p:to>
                                        <p:strVal val="visible"/>
                                      </p:to>
                                    </p:set>
                                    <p:anim calcmode="lin" valueType="num">
                                      <p:cBhvr additive="base">
                                        <p:cTn id="31" dur="500" fill="hold"/>
                                        <p:tgtEl>
                                          <p:spTgt spid="493575"/>
                                        </p:tgtEl>
                                        <p:attrNameLst>
                                          <p:attrName>ppt_x</p:attrName>
                                        </p:attrNameLst>
                                      </p:cBhvr>
                                      <p:tavLst>
                                        <p:tav tm="0">
                                          <p:val>
                                            <p:strVal val="0-#ppt_w/2"/>
                                          </p:val>
                                        </p:tav>
                                        <p:tav tm="100000">
                                          <p:val>
                                            <p:strVal val="#ppt_x"/>
                                          </p:val>
                                        </p:tav>
                                      </p:tavLst>
                                    </p:anim>
                                    <p:anim calcmode="lin" valueType="num">
                                      <p:cBhvr additive="base">
                                        <p:cTn id="32" dur="500" fill="hold"/>
                                        <p:tgtEl>
                                          <p:spTgt spid="49357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3584"/>
                                        </p:tgtEl>
                                        <p:attrNameLst>
                                          <p:attrName>style.visibility</p:attrName>
                                        </p:attrNameLst>
                                      </p:cBhvr>
                                      <p:to>
                                        <p:strVal val="visible"/>
                                      </p:to>
                                    </p:set>
                                    <p:anim calcmode="lin" valueType="num">
                                      <p:cBhvr additive="base">
                                        <p:cTn id="37" dur="500" fill="hold"/>
                                        <p:tgtEl>
                                          <p:spTgt spid="493584"/>
                                        </p:tgtEl>
                                        <p:attrNameLst>
                                          <p:attrName>ppt_x</p:attrName>
                                        </p:attrNameLst>
                                      </p:cBhvr>
                                      <p:tavLst>
                                        <p:tav tm="0">
                                          <p:val>
                                            <p:strVal val="0-#ppt_w/2"/>
                                          </p:val>
                                        </p:tav>
                                        <p:tav tm="100000">
                                          <p:val>
                                            <p:strVal val="#ppt_x"/>
                                          </p:val>
                                        </p:tav>
                                      </p:tavLst>
                                    </p:anim>
                                    <p:anim calcmode="lin" valueType="num">
                                      <p:cBhvr additive="base">
                                        <p:cTn id="38" dur="500" fill="hold"/>
                                        <p:tgtEl>
                                          <p:spTgt spid="49358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3585"/>
                                        </p:tgtEl>
                                        <p:attrNameLst>
                                          <p:attrName>style.visibility</p:attrName>
                                        </p:attrNameLst>
                                      </p:cBhvr>
                                      <p:to>
                                        <p:strVal val="visible"/>
                                      </p:to>
                                    </p:set>
                                    <p:anim calcmode="lin" valueType="num">
                                      <p:cBhvr additive="base">
                                        <p:cTn id="43" dur="500" fill="hold"/>
                                        <p:tgtEl>
                                          <p:spTgt spid="493585"/>
                                        </p:tgtEl>
                                        <p:attrNameLst>
                                          <p:attrName>ppt_x</p:attrName>
                                        </p:attrNameLst>
                                      </p:cBhvr>
                                      <p:tavLst>
                                        <p:tav tm="0">
                                          <p:val>
                                            <p:strVal val="0-#ppt_w/2"/>
                                          </p:val>
                                        </p:tav>
                                        <p:tav tm="100000">
                                          <p:val>
                                            <p:strVal val="#ppt_x"/>
                                          </p:val>
                                        </p:tav>
                                      </p:tavLst>
                                    </p:anim>
                                    <p:anim calcmode="lin" valueType="num">
                                      <p:cBhvr additive="base">
                                        <p:cTn id="44" dur="500" fill="hold"/>
                                        <p:tgtEl>
                                          <p:spTgt spid="49358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93576"/>
                                        </p:tgtEl>
                                        <p:attrNameLst>
                                          <p:attrName>style.visibility</p:attrName>
                                        </p:attrNameLst>
                                      </p:cBhvr>
                                      <p:to>
                                        <p:strVal val="visible"/>
                                      </p:to>
                                    </p:set>
                                    <p:anim calcmode="lin" valueType="num">
                                      <p:cBhvr additive="base">
                                        <p:cTn id="49" dur="500" fill="hold"/>
                                        <p:tgtEl>
                                          <p:spTgt spid="493576"/>
                                        </p:tgtEl>
                                        <p:attrNameLst>
                                          <p:attrName>ppt_x</p:attrName>
                                        </p:attrNameLst>
                                      </p:cBhvr>
                                      <p:tavLst>
                                        <p:tav tm="0">
                                          <p:val>
                                            <p:strVal val="0-#ppt_w/2"/>
                                          </p:val>
                                        </p:tav>
                                        <p:tav tm="100000">
                                          <p:val>
                                            <p:strVal val="#ppt_x"/>
                                          </p:val>
                                        </p:tav>
                                      </p:tavLst>
                                    </p:anim>
                                    <p:anim calcmode="lin" valueType="num">
                                      <p:cBhvr additive="base">
                                        <p:cTn id="50" dur="500" fill="hold"/>
                                        <p:tgtEl>
                                          <p:spTgt spid="4935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autoUpdateAnimBg="0"/>
      <p:bldP spid="493573" grpId="0" animBg="1"/>
      <p:bldP spid="493574" grpId="0" animBg="1"/>
      <p:bldP spid="493575" grpId="0" animBg="1"/>
      <p:bldP spid="493576" grpId="0" animBg="1" autoUpdateAnimBg="0"/>
      <p:bldP spid="493584" grpId="0" animBg="1"/>
      <p:bldP spid="49358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ED265C6B-0087-43A6-B29C-0914C133AFF0}" type="slidenum">
              <a:rPr lang="en-US" altLang="en-US" sz="1400" smtClean="0">
                <a:latin typeface="Times" panose="02020603060405020304" pitchFamily="18" charset="0"/>
              </a:rPr>
              <a:pPr>
                <a:spcBef>
                  <a:spcPct val="0"/>
                </a:spcBef>
                <a:buClrTx/>
                <a:buFontTx/>
                <a:buNone/>
              </a:pPr>
              <a:t>17</a:t>
            </a:fld>
            <a:endParaRPr lang="en-US" altLang="en-US" sz="1400">
              <a:latin typeface="Times" panose="02020603060405020304" pitchFamily="18" charset="0"/>
            </a:endParaRPr>
          </a:p>
        </p:txBody>
      </p:sp>
      <p:sp>
        <p:nvSpPr>
          <p:cNvPr id="498690" name="Rectangle 2"/>
          <p:cNvSpPr>
            <a:spLocks noGrp="1" noChangeArrowheads="1"/>
          </p:cNvSpPr>
          <p:nvPr>
            <p:ph type="title"/>
          </p:nvPr>
        </p:nvSpPr>
        <p:spPr>
          <a:xfrm>
            <a:off x="1371600" y="152400"/>
            <a:ext cx="7772400" cy="838200"/>
          </a:xfrm>
        </p:spPr>
        <p:txBody>
          <a:bodyPr/>
          <a:lstStyle/>
          <a:p>
            <a:pPr algn="l" eaLnBrk="1" hangingPunct="1">
              <a:defRPr/>
            </a:pPr>
            <a:r>
              <a:rPr lang="en-US" dirty="0"/>
              <a:t>Five-number summary</a:t>
            </a:r>
          </a:p>
        </p:txBody>
      </p:sp>
      <p:sp>
        <p:nvSpPr>
          <p:cNvPr id="24580" name="Rectangle 3"/>
          <p:cNvSpPr>
            <a:spLocks noGrp="1" noChangeArrowheads="1"/>
          </p:cNvSpPr>
          <p:nvPr>
            <p:ph type="body" idx="1"/>
          </p:nvPr>
        </p:nvSpPr>
        <p:spPr>
          <a:xfrm>
            <a:off x="533400" y="1143000"/>
            <a:ext cx="8458200" cy="4953000"/>
          </a:xfrm>
        </p:spPr>
        <p:txBody>
          <a:bodyPr/>
          <a:lstStyle/>
          <a:p>
            <a:pPr eaLnBrk="1" hangingPunct="1">
              <a:buFontTx/>
              <a:buNone/>
            </a:pPr>
            <a:endParaRPr lang="en-US" altLang="en-US"/>
          </a:p>
          <a:p>
            <a:pPr eaLnBrk="1" hangingPunct="1">
              <a:buFontTx/>
              <a:buNone/>
            </a:pPr>
            <a:r>
              <a:rPr lang="en-US" altLang="en-US"/>
              <a:t>2 4 5 7 8 9 12 13 13 15 18 19 20 23 23 36 59</a:t>
            </a:r>
          </a:p>
          <a:p>
            <a:pPr algn="ctr" eaLnBrk="1" hangingPunct="1">
              <a:buFontTx/>
              <a:buNone/>
            </a:pPr>
            <a:r>
              <a:rPr lang="en-US" altLang="en-US">
                <a:solidFill>
                  <a:schemeClr val="hlink"/>
                </a:solidFill>
              </a:rPr>
              <a:t>n=17	</a:t>
            </a:r>
            <a:r>
              <a:rPr lang="en-US" altLang="en-US"/>
              <a:t>	</a:t>
            </a:r>
            <a:endParaRPr lang="en-US" altLang="en-US">
              <a:solidFill>
                <a:schemeClr val="accent1"/>
              </a:solidFill>
            </a:endParaRPr>
          </a:p>
        </p:txBody>
      </p:sp>
      <p:sp>
        <p:nvSpPr>
          <p:cNvPr id="24581" name="Text Box 4"/>
          <p:cNvSpPr txBox="1">
            <a:spLocks noChangeArrowheads="1"/>
          </p:cNvSpPr>
          <p:nvPr/>
        </p:nvSpPr>
        <p:spPr bwMode="auto">
          <a:xfrm>
            <a:off x="3794125" y="6518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sp>
        <p:nvSpPr>
          <p:cNvPr id="24582" name="Oval 5"/>
          <p:cNvSpPr>
            <a:spLocks noChangeArrowheads="1"/>
          </p:cNvSpPr>
          <p:nvPr/>
        </p:nvSpPr>
        <p:spPr bwMode="auto">
          <a:xfrm>
            <a:off x="3810000" y="1676400"/>
            <a:ext cx="457200" cy="533400"/>
          </a:xfrm>
          <a:prstGeom prst="ellipse">
            <a:avLst/>
          </a:prstGeom>
          <a:noFill/>
          <a:ln w="28575" cap="sq">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4583" name="AutoShape 6"/>
          <p:cNvSpPr>
            <a:spLocks/>
          </p:cNvSpPr>
          <p:nvPr/>
        </p:nvSpPr>
        <p:spPr bwMode="auto">
          <a:xfrm rot="-5400000">
            <a:off x="1905000" y="76200"/>
            <a:ext cx="457200" cy="3200400"/>
          </a:xfrm>
          <a:prstGeom prst="rightBrace">
            <a:avLst>
              <a:gd name="adj1" fmla="val 58333"/>
              <a:gd name="adj2" fmla="val 49940"/>
            </a:avLst>
          </a:prstGeom>
          <a:noFill/>
          <a:ln w="38100" cap="sq">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4584" name="AutoShape 7"/>
          <p:cNvSpPr>
            <a:spLocks/>
          </p:cNvSpPr>
          <p:nvPr/>
        </p:nvSpPr>
        <p:spPr bwMode="auto">
          <a:xfrm rot="-5400000">
            <a:off x="6286500" y="-495300"/>
            <a:ext cx="457200" cy="4191000"/>
          </a:xfrm>
          <a:prstGeom prst="rightBrace">
            <a:avLst>
              <a:gd name="adj1" fmla="val 76389"/>
              <a:gd name="adj2" fmla="val 49940"/>
            </a:avLst>
          </a:prstGeom>
          <a:noFill/>
          <a:ln w="38100" cap="sq">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98696" name="Rectangle 8"/>
          <p:cNvSpPr>
            <a:spLocks noChangeArrowheads="1"/>
          </p:cNvSpPr>
          <p:nvPr/>
        </p:nvSpPr>
        <p:spPr bwMode="auto">
          <a:xfrm>
            <a:off x="1611313" y="3124200"/>
            <a:ext cx="3341687" cy="2928938"/>
          </a:xfrm>
          <a:prstGeom prst="rect">
            <a:avLst/>
          </a:prstGeom>
          <a:solidFill>
            <a:srgbClr val="FFFFCC"/>
          </a:solidFill>
          <a:ln w="12700" cap="sq">
            <a:solidFill>
              <a:srgbClr val="CC3300"/>
            </a:solidFill>
            <a:miter lim="800000"/>
            <a:headEnd type="none" w="sm" len="sm"/>
            <a:tailEnd type="none" w="sm" len="sm"/>
          </a:ln>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buFontTx/>
              <a:buNone/>
            </a:pPr>
            <a:r>
              <a:rPr lang="en-US" altLang="en-US"/>
              <a:t>Minimum</a:t>
            </a:r>
          </a:p>
          <a:p>
            <a:pPr eaLnBrk="1" hangingPunct="1">
              <a:buFontTx/>
              <a:buNone/>
            </a:pPr>
            <a:r>
              <a:rPr lang="en-US" altLang="en-US"/>
              <a:t>Q1</a:t>
            </a:r>
          </a:p>
          <a:p>
            <a:pPr eaLnBrk="1" hangingPunct="1">
              <a:buFontTx/>
              <a:buNone/>
            </a:pPr>
            <a:r>
              <a:rPr lang="en-US" altLang="en-US"/>
              <a:t>Median</a:t>
            </a:r>
          </a:p>
          <a:p>
            <a:pPr eaLnBrk="1" hangingPunct="1">
              <a:buFontTx/>
              <a:buNone/>
            </a:pPr>
            <a:r>
              <a:rPr lang="en-US" altLang="en-US"/>
              <a:t>Q3</a:t>
            </a:r>
          </a:p>
          <a:p>
            <a:pPr eaLnBrk="1" hangingPunct="1">
              <a:buFontTx/>
              <a:buNone/>
            </a:pPr>
            <a:r>
              <a:rPr lang="en-US" altLang="en-US"/>
              <a:t>Maximum</a:t>
            </a:r>
          </a:p>
        </p:txBody>
      </p:sp>
      <p:sp>
        <p:nvSpPr>
          <p:cNvPr id="498697" name="Text Box 9"/>
          <p:cNvSpPr txBox="1">
            <a:spLocks noChangeArrowheads="1"/>
          </p:cNvSpPr>
          <p:nvPr/>
        </p:nvSpPr>
        <p:spPr bwMode="auto">
          <a:xfrm>
            <a:off x="3794125" y="3163888"/>
            <a:ext cx="3642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dirty="0"/>
              <a:t>=</a:t>
            </a:r>
          </a:p>
        </p:txBody>
      </p:sp>
      <p:sp>
        <p:nvSpPr>
          <p:cNvPr id="498698" name="Text Box 10"/>
          <p:cNvSpPr txBox="1">
            <a:spLocks noChangeArrowheads="1"/>
          </p:cNvSpPr>
          <p:nvPr/>
        </p:nvSpPr>
        <p:spPr bwMode="auto">
          <a:xfrm>
            <a:off x="3962400" y="5580063"/>
            <a:ext cx="3642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dirty="0"/>
              <a:t>=</a:t>
            </a:r>
          </a:p>
        </p:txBody>
      </p:sp>
      <p:sp>
        <p:nvSpPr>
          <p:cNvPr id="498699" name="Text Box 11"/>
          <p:cNvSpPr txBox="1">
            <a:spLocks noChangeArrowheads="1"/>
          </p:cNvSpPr>
          <p:nvPr/>
        </p:nvSpPr>
        <p:spPr bwMode="auto">
          <a:xfrm>
            <a:off x="3886200" y="4422775"/>
            <a:ext cx="3642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dirty="0"/>
              <a:t>=</a:t>
            </a:r>
          </a:p>
        </p:txBody>
      </p:sp>
      <p:sp>
        <p:nvSpPr>
          <p:cNvPr id="498700" name="Text Box 12"/>
          <p:cNvSpPr txBox="1">
            <a:spLocks noChangeArrowheads="1"/>
          </p:cNvSpPr>
          <p:nvPr/>
        </p:nvSpPr>
        <p:spPr bwMode="auto">
          <a:xfrm>
            <a:off x="3886200" y="3886200"/>
            <a:ext cx="3642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dirty="0"/>
              <a:t>=</a:t>
            </a:r>
          </a:p>
        </p:txBody>
      </p:sp>
      <p:sp>
        <p:nvSpPr>
          <p:cNvPr id="498701" name="Text Box 13"/>
          <p:cNvSpPr txBox="1">
            <a:spLocks noChangeArrowheads="1"/>
          </p:cNvSpPr>
          <p:nvPr/>
        </p:nvSpPr>
        <p:spPr bwMode="auto">
          <a:xfrm>
            <a:off x="3913188" y="5029200"/>
            <a:ext cx="3642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dirty="0"/>
              <a:t>=</a:t>
            </a:r>
          </a:p>
        </p:txBody>
      </p:sp>
      <p:sp>
        <p:nvSpPr>
          <p:cNvPr id="498703" name="Text Box 15"/>
          <p:cNvSpPr txBox="1">
            <a:spLocks noChangeArrowheads="1"/>
          </p:cNvSpPr>
          <p:nvPr/>
        </p:nvSpPr>
        <p:spPr bwMode="auto">
          <a:xfrm>
            <a:off x="5715000" y="3124200"/>
            <a:ext cx="3124200" cy="3016250"/>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u="sng"/>
              <a:t>Note:</a:t>
            </a:r>
            <a:r>
              <a:rPr lang="en-US" altLang="en-US"/>
              <a:t> Median is ignored when finding the quartiles when n is an odd number.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8696"/>
                                        </p:tgtEl>
                                        <p:attrNameLst>
                                          <p:attrName>style.visibility</p:attrName>
                                        </p:attrNameLst>
                                      </p:cBhvr>
                                      <p:to>
                                        <p:strVal val="visible"/>
                                      </p:to>
                                    </p:set>
                                    <p:anim calcmode="lin" valueType="num">
                                      <p:cBhvr additive="base">
                                        <p:cTn id="7" dur="500" fill="hold"/>
                                        <p:tgtEl>
                                          <p:spTgt spid="498696"/>
                                        </p:tgtEl>
                                        <p:attrNameLst>
                                          <p:attrName>ppt_x</p:attrName>
                                        </p:attrNameLst>
                                      </p:cBhvr>
                                      <p:tavLst>
                                        <p:tav tm="0">
                                          <p:val>
                                            <p:strVal val="0-#ppt_w/2"/>
                                          </p:val>
                                        </p:tav>
                                        <p:tav tm="100000">
                                          <p:val>
                                            <p:strVal val="#ppt_x"/>
                                          </p:val>
                                        </p:tav>
                                      </p:tavLst>
                                    </p:anim>
                                    <p:anim calcmode="lin" valueType="num">
                                      <p:cBhvr additive="base">
                                        <p:cTn id="8" dur="500" fill="hold"/>
                                        <p:tgtEl>
                                          <p:spTgt spid="4986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8697"/>
                                        </p:tgtEl>
                                        <p:attrNameLst>
                                          <p:attrName>style.visibility</p:attrName>
                                        </p:attrNameLst>
                                      </p:cBhvr>
                                      <p:to>
                                        <p:strVal val="visible"/>
                                      </p:to>
                                    </p:set>
                                    <p:anim calcmode="lin" valueType="num">
                                      <p:cBhvr additive="base">
                                        <p:cTn id="13" dur="500" fill="hold"/>
                                        <p:tgtEl>
                                          <p:spTgt spid="498697"/>
                                        </p:tgtEl>
                                        <p:attrNameLst>
                                          <p:attrName>ppt_x</p:attrName>
                                        </p:attrNameLst>
                                      </p:cBhvr>
                                      <p:tavLst>
                                        <p:tav tm="0">
                                          <p:val>
                                            <p:strVal val="0-#ppt_w/2"/>
                                          </p:val>
                                        </p:tav>
                                        <p:tav tm="100000">
                                          <p:val>
                                            <p:strVal val="#ppt_x"/>
                                          </p:val>
                                        </p:tav>
                                      </p:tavLst>
                                    </p:anim>
                                    <p:anim calcmode="lin" valueType="num">
                                      <p:cBhvr additive="base">
                                        <p:cTn id="14" dur="500" fill="hold"/>
                                        <p:tgtEl>
                                          <p:spTgt spid="49869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8698"/>
                                        </p:tgtEl>
                                        <p:attrNameLst>
                                          <p:attrName>style.visibility</p:attrName>
                                        </p:attrNameLst>
                                      </p:cBhvr>
                                      <p:to>
                                        <p:strVal val="visible"/>
                                      </p:to>
                                    </p:set>
                                    <p:anim calcmode="lin" valueType="num">
                                      <p:cBhvr additive="base">
                                        <p:cTn id="19" dur="500" fill="hold"/>
                                        <p:tgtEl>
                                          <p:spTgt spid="498698"/>
                                        </p:tgtEl>
                                        <p:attrNameLst>
                                          <p:attrName>ppt_x</p:attrName>
                                        </p:attrNameLst>
                                      </p:cBhvr>
                                      <p:tavLst>
                                        <p:tav tm="0">
                                          <p:val>
                                            <p:strVal val="0-#ppt_w/2"/>
                                          </p:val>
                                        </p:tav>
                                        <p:tav tm="100000">
                                          <p:val>
                                            <p:strVal val="#ppt_x"/>
                                          </p:val>
                                        </p:tav>
                                      </p:tavLst>
                                    </p:anim>
                                    <p:anim calcmode="lin" valueType="num">
                                      <p:cBhvr additive="base">
                                        <p:cTn id="20" dur="500" fill="hold"/>
                                        <p:tgtEl>
                                          <p:spTgt spid="49869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8699"/>
                                        </p:tgtEl>
                                        <p:attrNameLst>
                                          <p:attrName>style.visibility</p:attrName>
                                        </p:attrNameLst>
                                      </p:cBhvr>
                                      <p:to>
                                        <p:strVal val="visible"/>
                                      </p:to>
                                    </p:set>
                                    <p:anim calcmode="lin" valueType="num">
                                      <p:cBhvr additive="base">
                                        <p:cTn id="25" dur="500" fill="hold"/>
                                        <p:tgtEl>
                                          <p:spTgt spid="498699"/>
                                        </p:tgtEl>
                                        <p:attrNameLst>
                                          <p:attrName>ppt_x</p:attrName>
                                        </p:attrNameLst>
                                      </p:cBhvr>
                                      <p:tavLst>
                                        <p:tav tm="0">
                                          <p:val>
                                            <p:strVal val="0-#ppt_w/2"/>
                                          </p:val>
                                        </p:tav>
                                        <p:tav tm="100000">
                                          <p:val>
                                            <p:strVal val="#ppt_x"/>
                                          </p:val>
                                        </p:tav>
                                      </p:tavLst>
                                    </p:anim>
                                    <p:anim calcmode="lin" valueType="num">
                                      <p:cBhvr additive="base">
                                        <p:cTn id="26" dur="500" fill="hold"/>
                                        <p:tgtEl>
                                          <p:spTgt spid="49869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8700"/>
                                        </p:tgtEl>
                                        <p:attrNameLst>
                                          <p:attrName>style.visibility</p:attrName>
                                        </p:attrNameLst>
                                      </p:cBhvr>
                                      <p:to>
                                        <p:strVal val="visible"/>
                                      </p:to>
                                    </p:set>
                                    <p:anim calcmode="lin" valueType="num">
                                      <p:cBhvr additive="base">
                                        <p:cTn id="31" dur="500" fill="hold"/>
                                        <p:tgtEl>
                                          <p:spTgt spid="498700"/>
                                        </p:tgtEl>
                                        <p:attrNameLst>
                                          <p:attrName>ppt_x</p:attrName>
                                        </p:attrNameLst>
                                      </p:cBhvr>
                                      <p:tavLst>
                                        <p:tav tm="0">
                                          <p:val>
                                            <p:strVal val="0-#ppt_w/2"/>
                                          </p:val>
                                        </p:tav>
                                        <p:tav tm="100000">
                                          <p:val>
                                            <p:strVal val="#ppt_x"/>
                                          </p:val>
                                        </p:tav>
                                      </p:tavLst>
                                    </p:anim>
                                    <p:anim calcmode="lin" valueType="num">
                                      <p:cBhvr additive="base">
                                        <p:cTn id="32" dur="500" fill="hold"/>
                                        <p:tgtEl>
                                          <p:spTgt spid="49870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8701"/>
                                        </p:tgtEl>
                                        <p:attrNameLst>
                                          <p:attrName>style.visibility</p:attrName>
                                        </p:attrNameLst>
                                      </p:cBhvr>
                                      <p:to>
                                        <p:strVal val="visible"/>
                                      </p:to>
                                    </p:set>
                                    <p:anim calcmode="lin" valueType="num">
                                      <p:cBhvr additive="base">
                                        <p:cTn id="37" dur="500" fill="hold"/>
                                        <p:tgtEl>
                                          <p:spTgt spid="498701"/>
                                        </p:tgtEl>
                                        <p:attrNameLst>
                                          <p:attrName>ppt_x</p:attrName>
                                        </p:attrNameLst>
                                      </p:cBhvr>
                                      <p:tavLst>
                                        <p:tav tm="0">
                                          <p:val>
                                            <p:strVal val="0-#ppt_w/2"/>
                                          </p:val>
                                        </p:tav>
                                        <p:tav tm="100000">
                                          <p:val>
                                            <p:strVal val="#ppt_x"/>
                                          </p:val>
                                        </p:tav>
                                      </p:tavLst>
                                    </p:anim>
                                    <p:anim calcmode="lin" valueType="num">
                                      <p:cBhvr additive="base">
                                        <p:cTn id="38" dur="500" fill="hold"/>
                                        <p:tgtEl>
                                          <p:spTgt spid="49870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8703"/>
                                        </p:tgtEl>
                                        <p:attrNameLst>
                                          <p:attrName>style.visibility</p:attrName>
                                        </p:attrNameLst>
                                      </p:cBhvr>
                                      <p:to>
                                        <p:strVal val="visible"/>
                                      </p:to>
                                    </p:set>
                                    <p:anim calcmode="lin" valueType="num">
                                      <p:cBhvr additive="base">
                                        <p:cTn id="43" dur="500" fill="hold"/>
                                        <p:tgtEl>
                                          <p:spTgt spid="498703"/>
                                        </p:tgtEl>
                                        <p:attrNameLst>
                                          <p:attrName>ppt_x</p:attrName>
                                        </p:attrNameLst>
                                      </p:cBhvr>
                                      <p:tavLst>
                                        <p:tav tm="0">
                                          <p:val>
                                            <p:strVal val="#ppt_x"/>
                                          </p:val>
                                        </p:tav>
                                        <p:tav tm="100000">
                                          <p:val>
                                            <p:strVal val="#ppt_x"/>
                                          </p:val>
                                        </p:tav>
                                      </p:tavLst>
                                    </p:anim>
                                    <p:anim calcmode="lin" valueType="num">
                                      <p:cBhvr additive="base">
                                        <p:cTn id="44" dur="500" fill="hold"/>
                                        <p:tgtEl>
                                          <p:spTgt spid="498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6" grpId="0" animBg="1" autoUpdateAnimBg="0"/>
      <p:bldP spid="498697" grpId="0" autoUpdateAnimBg="0"/>
      <p:bldP spid="498698" grpId="0" autoUpdateAnimBg="0"/>
      <p:bldP spid="498699" grpId="0" autoUpdateAnimBg="0"/>
      <p:bldP spid="498700" grpId="0" autoUpdateAnimBg="0"/>
      <p:bldP spid="498701" grpId="0" autoUpdateAnimBg="0"/>
      <p:bldP spid="49870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0C6ED17E-CC80-417F-8007-84D56B6B3A26}" type="slidenum">
              <a:rPr lang="en-US" altLang="en-US" sz="1400" smtClean="0">
                <a:latin typeface="Times" panose="02020603060405020304" pitchFamily="18" charset="0"/>
              </a:rPr>
              <a:pPr>
                <a:spcBef>
                  <a:spcPct val="0"/>
                </a:spcBef>
                <a:buClrTx/>
                <a:buFontTx/>
                <a:buNone/>
              </a:pPr>
              <a:t>18</a:t>
            </a:fld>
            <a:endParaRPr lang="en-US" altLang="en-US" sz="1400">
              <a:latin typeface="Times" panose="02020603060405020304" pitchFamily="18" charset="0"/>
            </a:endParaRPr>
          </a:p>
        </p:txBody>
      </p:sp>
      <p:sp>
        <p:nvSpPr>
          <p:cNvPr id="584706" name="Rectangle 2"/>
          <p:cNvSpPr>
            <a:spLocks noGrp="1" noChangeArrowheads="1"/>
          </p:cNvSpPr>
          <p:nvPr>
            <p:ph type="title"/>
          </p:nvPr>
        </p:nvSpPr>
        <p:spPr>
          <a:xfrm>
            <a:off x="723900" y="-328552"/>
            <a:ext cx="7772400" cy="1511300"/>
          </a:xfrm>
        </p:spPr>
        <p:txBody>
          <a:bodyPr/>
          <a:lstStyle/>
          <a:p>
            <a:pPr algn="l" eaLnBrk="1" hangingPunct="1">
              <a:defRPr/>
            </a:pPr>
            <a:r>
              <a:rPr lang="en-US" dirty="0">
                <a:effectLst/>
              </a:rPr>
              <a:t>Note:</a:t>
            </a:r>
            <a:r>
              <a:rPr lang="en-US" dirty="0"/>
              <a:t> </a:t>
            </a:r>
          </a:p>
        </p:txBody>
      </p:sp>
      <p:sp>
        <p:nvSpPr>
          <p:cNvPr id="584707" name="Rectangle 3"/>
          <p:cNvSpPr>
            <a:spLocks noGrp="1" noChangeArrowheads="1"/>
          </p:cNvSpPr>
          <p:nvPr>
            <p:ph type="body" idx="1"/>
          </p:nvPr>
        </p:nvSpPr>
        <p:spPr>
          <a:xfrm>
            <a:off x="381000" y="1600200"/>
            <a:ext cx="8458200" cy="4953000"/>
          </a:xfrm>
        </p:spPr>
        <p:txBody>
          <a:bodyPr/>
          <a:lstStyle/>
          <a:p>
            <a:pPr eaLnBrk="1" hangingPunct="1">
              <a:buFontTx/>
              <a:buNone/>
            </a:pPr>
            <a:endParaRPr lang="en-US" altLang="en-US" dirty="0"/>
          </a:p>
          <a:p>
            <a:pPr eaLnBrk="1" hangingPunct="1">
              <a:spcBef>
                <a:spcPct val="0"/>
              </a:spcBef>
              <a:buClrTx/>
            </a:pPr>
            <a:r>
              <a:rPr lang="en-US" altLang="en-US" dirty="0"/>
              <a:t>If n is odd </a:t>
            </a:r>
            <a:r>
              <a:rPr lang="en-US" altLang="en-US" dirty="0">
                <a:sym typeface="Wingdings" panose="05000000000000000000" pitchFamily="2" charset="2"/>
              </a:rPr>
              <a:t>Leave the </a:t>
            </a:r>
            <a:r>
              <a:rPr lang="en-US" altLang="en-US" dirty="0"/>
              <a:t>Median out when finding the quartiles</a:t>
            </a:r>
          </a:p>
          <a:p>
            <a:pPr eaLnBrk="1" hangingPunct="1">
              <a:spcBef>
                <a:spcPct val="0"/>
              </a:spcBef>
              <a:buClrTx/>
              <a:buFontTx/>
              <a:buNone/>
            </a:pPr>
            <a:endParaRPr lang="en-US" altLang="en-US" dirty="0"/>
          </a:p>
          <a:p>
            <a:pPr eaLnBrk="1" hangingPunct="1">
              <a:spcBef>
                <a:spcPct val="0"/>
              </a:spcBef>
              <a:buClrTx/>
            </a:pPr>
            <a:r>
              <a:rPr lang="en-US" altLang="en-US" dirty="0"/>
              <a:t>If n is even </a:t>
            </a:r>
            <a:r>
              <a:rPr lang="en-US" altLang="en-US" dirty="0">
                <a:sym typeface="Wingdings" panose="05000000000000000000" pitchFamily="2" charset="2"/>
              </a:rPr>
              <a:t> Use all the observations when finding the quartiles</a:t>
            </a:r>
            <a:endParaRPr lang="en-US" altLang="en-US" dirty="0"/>
          </a:p>
          <a:p>
            <a:pPr eaLnBrk="1" hangingPunct="1">
              <a:spcBef>
                <a:spcPct val="0"/>
              </a:spcBef>
              <a:buClrTx/>
              <a:buFontTx/>
              <a:buNone/>
            </a:pPr>
            <a:r>
              <a:rPr lang="en-US" altLang="en-US" dirty="0">
                <a:solidFill>
                  <a:schemeClr val="hlink"/>
                </a:solidFill>
              </a:rPr>
              <a:t>	</a:t>
            </a:r>
            <a:r>
              <a:rPr lang="en-US" altLang="en-US" dirty="0"/>
              <a:t>	</a:t>
            </a:r>
          </a:p>
        </p:txBody>
      </p:sp>
      <p:sp>
        <p:nvSpPr>
          <p:cNvPr id="25605" name="Text Box 4"/>
          <p:cNvSpPr txBox="1">
            <a:spLocks noChangeArrowheads="1"/>
          </p:cNvSpPr>
          <p:nvPr/>
        </p:nvSpPr>
        <p:spPr bwMode="auto">
          <a:xfrm>
            <a:off x="3794125" y="6518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47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74D54961-0116-4018-85A2-D94C450541D1}" type="slidenum">
              <a:rPr lang="en-US" altLang="en-US" sz="1400" smtClean="0">
                <a:latin typeface="Times" panose="02020603060405020304" pitchFamily="18" charset="0"/>
              </a:rPr>
              <a:pPr>
                <a:spcBef>
                  <a:spcPct val="0"/>
                </a:spcBef>
                <a:buClrTx/>
                <a:buFontTx/>
                <a:buNone/>
              </a:pPr>
              <a:t>19</a:t>
            </a:fld>
            <a:endParaRPr lang="en-US" altLang="en-US" sz="1400">
              <a:latin typeface="Times" panose="02020603060405020304" pitchFamily="18" charset="0"/>
            </a:endParaRPr>
          </a:p>
        </p:txBody>
      </p:sp>
      <p:sp>
        <p:nvSpPr>
          <p:cNvPr id="494595" name="Rectangle 3"/>
          <p:cNvSpPr>
            <a:spLocks noGrp="1" noChangeArrowheads="1"/>
          </p:cNvSpPr>
          <p:nvPr>
            <p:ph type="title"/>
          </p:nvPr>
        </p:nvSpPr>
        <p:spPr>
          <a:xfrm>
            <a:off x="578734" y="20658"/>
            <a:ext cx="7772400" cy="1066800"/>
          </a:xfrm>
        </p:spPr>
        <p:txBody>
          <a:bodyPr/>
          <a:lstStyle/>
          <a:p>
            <a:pPr algn="l" eaLnBrk="1" hangingPunct="1">
              <a:defRPr/>
            </a:pPr>
            <a:r>
              <a:rPr lang="en-US" dirty="0"/>
              <a:t>Box plot</a:t>
            </a:r>
            <a:endParaRPr lang="en-US" dirty="0">
              <a:solidFill>
                <a:srgbClr val="CC3300"/>
              </a:solidFill>
            </a:endParaRPr>
          </a:p>
        </p:txBody>
      </p:sp>
      <p:sp>
        <p:nvSpPr>
          <p:cNvPr id="6" name="Rectangle 5">
            <a:extLst>
              <a:ext uri="{FF2B5EF4-FFF2-40B4-BE49-F238E27FC236}">
                <a16:creationId xmlns:a16="http://schemas.microsoft.com/office/drawing/2014/main" id="{058FD237-C1E6-4CD3-A88B-FA51E6AF8B63}"/>
              </a:ext>
            </a:extLst>
          </p:cNvPr>
          <p:cNvSpPr/>
          <p:nvPr/>
        </p:nvSpPr>
        <p:spPr>
          <a:xfrm>
            <a:off x="381000" y="1190375"/>
            <a:ext cx="8763000" cy="4758931"/>
          </a:xfrm>
          <a:prstGeom prst="rect">
            <a:avLst/>
          </a:prstGeom>
        </p:spPr>
        <p:txBody>
          <a:bodyPr wrap="square">
            <a:spAutoFit/>
          </a:bodyPr>
          <a:lstStyle/>
          <a:p>
            <a:pPr eaLnBrk="1" hangingPunct="1">
              <a:lnSpc>
                <a:spcPct val="200000"/>
              </a:lnSpc>
              <a:defRPr/>
            </a:pPr>
            <a:r>
              <a:rPr lang="en-US" altLang="en-US" sz="2800" dirty="0">
                <a:latin typeface="Bookman Old Style" panose="02050604050505020204" pitchFamily="18" charset="0"/>
              </a:rPr>
              <a:t>A boxplot is a graph of the five number summary </a:t>
            </a:r>
          </a:p>
          <a:p>
            <a:pPr marL="342900" indent="-342900" eaLnBrk="1" hangingPunct="1">
              <a:lnSpc>
                <a:spcPct val="150000"/>
              </a:lnSpc>
              <a:buFont typeface="Arial" panose="020B0604020202020204" pitchFamily="34" charset="0"/>
              <a:buChar char="•"/>
              <a:defRPr/>
            </a:pPr>
            <a:r>
              <a:rPr lang="en-US" altLang="en-US" sz="2800" dirty="0">
                <a:latin typeface="Bookman Old Style" panose="02050604050505020204" pitchFamily="18" charset="0"/>
              </a:rPr>
              <a:t>A central box spans the quartiles Q1 and Q3</a:t>
            </a:r>
          </a:p>
          <a:p>
            <a:pPr marL="342900" indent="-342900" eaLnBrk="1" hangingPunct="1">
              <a:lnSpc>
                <a:spcPct val="150000"/>
              </a:lnSpc>
              <a:buFont typeface="Arial" panose="020B0604020202020204" pitchFamily="34" charset="0"/>
              <a:buChar char="•"/>
              <a:defRPr/>
            </a:pPr>
            <a:r>
              <a:rPr lang="en-US" altLang="en-US" sz="2800" dirty="0">
                <a:latin typeface="Bookman Old Style" panose="02050604050505020204" pitchFamily="18" charset="0"/>
              </a:rPr>
              <a:t>A line in the box marks the Median</a:t>
            </a:r>
          </a:p>
          <a:p>
            <a:pPr marL="342900" indent="-342900" eaLnBrk="1" hangingPunct="1">
              <a:lnSpc>
                <a:spcPct val="150000"/>
              </a:lnSpc>
              <a:buFont typeface="Arial" panose="020B0604020202020204" pitchFamily="34" charset="0"/>
              <a:buChar char="•"/>
              <a:defRPr/>
            </a:pPr>
            <a:r>
              <a:rPr lang="en-US" altLang="en-US" sz="2800" dirty="0">
                <a:latin typeface="Bookman Old Style" panose="02050604050505020204" pitchFamily="18" charset="0"/>
              </a:rPr>
              <a:t>Lines extend from the box out to the smallest and largest observations </a:t>
            </a:r>
          </a:p>
          <a:p>
            <a:pPr eaLnBrk="1" hangingPunct="1">
              <a:lnSpc>
                <a:spcPct val="150000"/>
              </a:lnSpc>
              <a:defRPr/>
            </a:pPr>
            <a:r>
              <a:rPr lang="en-US" altLang="en-US" sz="2800" dirty="0">
                <a:solidFill>
                  <a:srgbClr val="FF0000"/>
                </a:solidFill>
                <a:latin typeface="Bookman Old Style" panose="02050604050505020204" pitchFamily="18" charset="0"/>
              </a:rPr>
              <a:t>Box plot show less detail than histograms or stem plots.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42544890-B5FE-43E7-9ECD-4D6CEE95205A}" type="slidenum">
              <a:rPr lang="en-US" altLang="en-US" sz="1400" smtClean="0">
                <a:latin typeface="Times" panose="02020603060405020304" pitchFamily="18" charset="0"/>
              </a:rPr>
              <a:pPr>
                <a:spcBef>
                  <a:spcPct val="0"/>
                </a:spcBef>
                <a:buClrTx/>
                <a:buFontTx/>
                <a:buNone/>
              </a:pPr>
              <a:t>2</a:t>
            </a:fld>
            <a:endParaRPr lang="en-US" altLang="en-US" sz="1400">
              <a:latin typeface="Times" panose="02020603060405020304" pitchFamily="18" charset="0"/>
            </a:endParaRPr>
          </a:p>
        </p:txBody>
      </p:sp>
      <p:sp>
        <p:nvSpPr>
          <p:cNvPr id="7171" name="Text Box 3"/>
          <p:cNvSpPr txBox="1">
            <a:spLocks noChangeArrowheads="1"/>
          </p:cNvSpPr>
          <p:nvPr/>
        </p:nvSpPr>
        <p:spPr bwMode="auto">
          <a:xfrm>
            <a:off x="517525" y="12588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endParaRPr lang="en-US" altLang="en-US" sz="2400"/>
          </a:p>
        </p:txBody>
      </p:sp>
      <p:sp>
        <p:nvSpPr>
          <p:cNvPr id="475142" name="Rectangle 6"/>
          <p:cNvSpPr>
            <a:spLocks noChangeArrowheads="1"/>
          </p:cNvSpPr>
          <p:nvPr/>
        </p:nvSpPr>
        <p:spPr bwMode="auto">
          <a:xfrm>
            <a:off x="457200" y="228600"/>
            <a:ext cx="8229600" cy="762000"/>
          </a:xfrm>
          <a:prstGeom prst="rect">
            <a:avLst/>
          </a:prstGeom>
          <a:noFill/>
          <a:ln w="9525">
            <a:noFill/>
            <a:miter lim="800000"/>
            <a:headEnd/>
            <a:tailEnd/>
          </a:ln>
          <a:effectLst/>
        </p:spPr>
        <p:txBody>
          <a:bodyPr/>
          <a:lstStyle/>
          <a:p>
            <a:pPr algn="ctr" eaLnBrk="1" hangingPunct="1">
              <a:defRPr/>
            </a:pPr>
            <a:endParaRPr lang="en-US" sz="4000" b="1" u="sng">
              <a:solidFill>
                <a:schemeClr val="accent2"/>
              </a:solidFill>
              <a:effectLst>
                <a:outerShdw blurRad="38100" dist="38100" dir="2700000" algn="tl">
                  <a:srgbClr val="C0C0C0"/>
                </a:outerShdw>
              </a:effectLst>
              <a:latin typeface="Arial" charset="0"/>
            </a:endParaRPr>
          </a:p>
        </p:txBody>
      </p:sp>
      <p:sp>
        <p:nvSpPr>
          <p:cNvPr id="475144" name="Rectangle 8"/>
          <p:cNvSpPr>
            <a:spLocks noGrp="1" noChangeArrowheads="1"/>
          </p:cNvSpPr>
          <p:nvPr>
            <p:ph type="title"/>
          </p:nvPr>
        </p:nvSpPr>
        <p:spPr>
          <a:xfrm>
            <a:off x="628891" y="-29057"/>
            <a:ext cx="8229600" cy="1143000"/>
          </a:xfrm>
        </p:spPr>
        <p:txBody>
          <a:bodyPr/>
          <a:lstStyle/>
          <a:p>
            <a:pPr eaLnBrk="1" hangingPunct="1">
              <a:defRPr/>
            </a:pPr>
            <a:r>
              <a:rPr lang="en-US" dirty="0"/>
              <a:t>Chapter 1:</a:t>
            </a:r>
            <a:endParaRPr lang="en-US" b="1" dirty="0"/>
          </a:p>
        </p:txBody>
      </p:sp>
      <p:sp>
        <p:nvSpPr>
          <p:cNvPr id="9" name="Text Box 4">
            <a:extLst>
              <a:ext uri="{FF2B5EF4-FFF2-40B4-BE49-F238E27FC236}">
                <a16:creationId xmlns:a16="http://schemas.microsoft.com/office/drawing/2014/main" id="{01D95691-1090-46D3-9B69-7C29E541B6C9}"/>
              </a:ext>
            </a:extLst>
          </p:cNvPr>
          <p:cNvSpPr txBox="1">
            <a:spLocks noGrp="1" noChangeArrowheads="1"/>
          </p:cNvSpPr>
          <p:nvPr>
            <p:ph type="body" sz="half" idx="1"/>
          </p:nvPr>
        </p:nvSpPr>
        <p:spPr bwMode="auto">
          <a:xfrm>
            <a:off x="348427" y="985377"/>
            <a:ext cx="8256828" cy="5958298"/>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u="sng"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u="sng"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u="sng"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u="sng"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u="sng"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u="sng"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u="sng"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u="sng"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u="sng" kern="1200">
                <a:solidFill>
                  <a:schemeClr val="tx1"/>
                </a:solidFill>
                <a:latin typeface="Tahoma" panose="020B0604030504040204" pitchFamily="34" charset="0"/>
                <a:ea typeface="+mn-ea"/>
                <a:cs typeface="Arial" panose="020B0604020202020204" pitchFamily="34" charset="0"/>
              </a:defRPr>
            </a:lvl9pPr>
          </a:lstStyle>
          <a:p>
            <a:pPr marL="273050" indent="-273050">
              <a:lnSpc>
                <a:spcPct val="150000"/>
              </a:lnSpc>
              <a:spcBef>
                <a:spcPts val="600"/>
              </a:spcBef>
              <a:buClrTx/>
              <a:buSzPct val="76000"/>
              <a:defRPr/>
            </a:pPr>
            <a:r>
              <a:rPr lang="en-US" altLang="en-US" sz="2600" u="none" dirty="0">
                <a:latin typeface="+mn-lt"/>
                <a:cs typeface="+mn-cs"/>
              </a:rPr>
              <a:t>Data</a:t>
            </a:r>
          </a:p>
          <a:p>
            <a:pPr marL="273050" indent="-273050">
              <a:lnSpc>
                <a:spcPct val="150000"/>
              </a:lnSpc>
              <a:spcBef>
                <a:spcPts val="600"/>
              </a:spcBef>
              <a:buClrTx/>
              <a:buSzPct val="76000"/>
              <a:defRPr/>
            </a:pPr>
            <a:r>
              <a:rPr lang="en-US" altLang="en-US" sz="2600" u="none" dirty="0">
                <a:latin typeface="+mn-lt"/>
                <a:cs typeface="+mn-cs"/>
              </a:rPr>
              <a:t>Variable Types</a:t>
            </a:r>
          </a:p>
          <a:p>
            <a:pPr marL="273050" indent="-273050">
              <a:lnSpc>
                <a:spcPct val="150000"/>
              </a:lnSpc>
              <a:spcBef>
                <a:spcPts val="600"/>
              </a:spcBef>
              <a:buClrTx/>
              <a:buSzPct val="76000"/>
              <a:defRPr/>
            </a:pPr>
            <a:r>
              <a:rPr lang="en-US" altLang="en-US" sz="2600" u="none" dirty="0">
                <a:latin typeface="+mn-lt"/>
                <a:cs typeface="+mn-cs"/>
              </a:rPr>
              <a:t>Graphical representations</a:t>
            </a:r>
          </a:p>
          <a:p>
            <a:pPr indent="120650">
              <a:lnSpc>
                <a:spcPct val="150000"/>
              </a:lnSpc>
              <a:spcBef>
                <a:spcPts val="600"/>
              </a:spcBef>
              <a:buClrTx/>
              <a:buSzPct val="76000"/>
              <a:buFont typeface="Wingdings" panose="05000000000000000000" pitchFamily="2" charset="2"/>
              <a:buChar char="Ø"/>
              <a:defRPr/>
            </a:pPr>
            <a:r>
              <a:rPr lang="en-US" altLang="en-US" sz="2600" u="none" dirty="0">
                <a:latin typeface="+mn-lt"/>
                <a:cs typeface="+mn-cs"/>
              </a:rPr>
              <a:t> Categorical variables: bar chart and pie chart</a:t>
            </a:r>
          </a:p>
          <a:p>
            <a:pPr indent="120650">
              <a:lnSpc>
                <a:spcPct val="150000"/>
              </a:lnSpc>
              <a:spcBef>
                <a:spcPts val="600"/>
              </a:spcBef>
              <a:buClrTx/>
              <a:buSzPct val="76000"/>
              <a:buFont typeface="Wingdings" panose="05000000000000000000" pitchFamily="2" charset="2"/>
              <a:buChar char="Ø"/>
              <a:defRPr/>
            </a:pPr>
            <a:r>
              <a:rPr lang="en-US" altLang="en-US" sz="2600" u="none" dirty="0">
                <a:latin typeface="+mn-lt"/>
                <a:cs typeface="+mn-cs"/>
              </a:rPr>
              <a:t>Quantitative variables: histogram and stem and leaf plot</a:t>
            </a:r>
          </a:p>
          <a:p>
            <a:pPr indent="120650">
              <a:lnSpc>
                <a:spcPct val="150000"/>
              </a:lnSpc>
              <a:spcBef>
                <a:spcPts val="600"/>
              </a:spcBef>
              <a:buClrTx/>
              <a:buSzPct val="76000"/>
              <a:buFont typeface="Wingdings" panose="05000000000000000000" pitchFamily="2" charset="2"/>
              <a:buChar char="Ø"/>
              <a:defRPr/>
            </a:pPr>
            <a:r>
              <a:rPr lang="en-US" altLang="en-US" sz="2600" u="none" dirty="0">
                <a:latin typeface="+mn-lt"/>
                <a:cs typeface="+mn-cs"/>
              </a:rPr>
              <a:t>Time plot</a:t>
            </a:r>
          </a:p>
          <a:p>
            <a:pPr marL="0" indent="0">
              <a:lnSpc>
                <a:spcPct val="150000"/>
              </a:lnSpc>
              <a:spcBef>
                <a:spcPts val="600"/>
              </a:spcBef>
              <a:buClrTx/>
              <a:buSzPct val="76000"/>
              <a:buNone/>
              <a:defRPr/>
            </a:pPr>
            <a:endParaRPr lang="en-US" altLang="en-US" sz="2600" u="none" dirty="0">
              <a:latin typeface="+mn-lt"/>
              <a:cs typeface="+mn-cs"/>
            </a:endParaRPr>
          </a:p>
          <a:p>
            <a:pPr marL="273050" indent="-273050">
              <a:lnSpc>
                <a:spcPct val="150000"/>
              </a:lnSpc>
              <a:spcBef>
                <a:spcPts val="600"/>
              </a:spcBef>
              <a:buClrTx/>
              <a:buSzPct val="76000"/>
              <a:defRPr/>
            </a:pPr>
            <a:endParaRPr lang="en-US" altLang="en-US" sz="2600" u="none" dirty="0">
              <a:latin typeface="+mn-lt"/>
              <a:cs typeface="+mn-cs"/>
            </a:endParaRPr>
          </a:p>
        </p:txBody>
      </p:sp>
      <p:pic>
        <p:nvPicPr>
          <p:cNvPr id="10" name="Picture 2" descr="Do You Remember? added a new photo. - Do You Remember? | Facebook">
            <a:extLst>
              <a:ext uri="{FF2B5EF4-FFF2-40B4-BE49-F238E27FC236}">
                <a16:creationId xmlns:a16="http://schemas.microsoft.com/office/drawing/2014/main" id="{58929350-54EE-4B1B-B12C-9FE5CD7B7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405" y="48572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5144"/>
                                        </p:tgtEl>
                                        <p:attrNameLst>
                                          <p:attrName>style.visibility</p:attrName>
                                        </p:attrNameLst>
                                      </p:cBhvr>
                                      <p:to>
                                        <p:strVal val="visible"/>
                                      </p:to>
                                    </p:set>
                                    <p:animEffect transition="in" filter="fade">
                                      <p:cBhvr>
                                        <p:cTn id="7" dur="2000"/>
                                        <p:tgtEl>
                                          <p:spTgt spid="475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74D54961-0116-4018-85A2-D94C450541D1}" type="slidenum">
              <a:rPr lang="en-US" altLang="en-US" sz="1400" smtClean="0">
                <a:latin typeface="Times" panose="02020603060405020304" pitchFamily="18" charset="0"/>
              </a:rPr>
              <a:pPr>
                <a:spcBef>
                  <a:spcPct val="0"/>
                </a:spcBef>
                <a:buClrTx/>
                <a:buFontTx/>
                <a:buNone/>
              </a:pPr>
              <a:t>20</a:t>
            </a:fld>
            <a:endParaRPr lang="en-US" altLang="en-US" sz="1400">
              <a:latin typeface="Times" panose="02020603060405020304" pitchFamily="18" charset="0"/>
            </a:endParaRPr>
          </a:p>
        </p:txBody>
      </p:sp>
      <p:sp>
        <p:nvSpPr>
          <p:cNvPr id="26627" name="Rectangle 2"/>
          <p:cNvSpPr>
            <a:spLocks noChangeArrowheads="1"/>
          </p:cNvSpPr>
          <p:nvPr/>
        </p:nvSpPr>
        <p:spPr bwMode="auto">
          <a:xfrm>
            <a:off x="990600" y="1905000"/>
            <a:ext cx="7924800" cy="2133600"/>
          </a:xfrm>
          <a:prstGeom prst="rect">
            <a:avLst/>
          </a:prstGeom>
          <a:solidFill>
            <a:srgbClr val="FFFFCC"/>
          </a:solidFill>
          <a:ln w="12700" cap="sq">
            <a:solidFill>
              <a:schemeClr val="tx1"/>
            </a:solidFill>
            <a:miter lim="800000"/>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94595" name="Rectangle 3"/>
          <p:cNvSpPr>
            <a:spLocks noGrp="1" noChangeArrowheads="1"/>
          </p:cNvSpPr>
          <p:nvPr>
            <p:ph type="title"/>
          </p:nvPr>
        </p:nvSpPr>
        <p:spPr>
          <a:xfrm>
            <a:off x="578734" y="20658"/>
            <a:ext cx="7772400" cy="1066800"/>
          </a:xfrm>
        </p:spPr>
        <p:txBody>
          <a:bodyPr/>
          <a:lstStyle/>
          <a:p>
            <a:pPr algn="l" eaLnBrk="1" hangingPunct="1">
              <a:defRPr/>
            </a:pPr>
            <a:r>
              <a:rPr lang="en-US" dirty="0"/>
              <a:t>Box plot</a:t>
            </a:r>
            <a:endParaRPr lang="en-US" dirty="0">
              <a:solidFill>
                <a:srgbClr val="CC3300"/>
              </a:solidFill>
            </a:endParaRPr>
          </a:p>
        </p:txBody>
      </p:sp>
      <p:sp>
        <p:nvSpPr>
          <p:cNvPr id="494596" name="Rectangle 4"/>
          <p:cNvSpPr>
            <a:spLocks noGrp="1" noChangeArrowheads="1"/>
          </p:cNvSpPr>
          <p:nvPr>
            <p:ph type="body" idx="1"/>
          </p:nvPr>
        </p:nvSpPr>
        <p:spPr>
          <a:xfrm>
            <a:off x="609600" y="1143000"/>
            <a:ext cx="8229600" cy="4953000"/>
          </a:xfrm>
        </p:spPr>
        <p:txBody>
          <a:bodyPr/>
          <a:lstStyle/>
          <a:p>
            <a:pPr eaLnBrk="1" hangingPunct="1">
              <a:buFontTx/>
              <a:buNone/>
            </a:pPr>
            <a:r>
              <a:rPr lang="en-US" altLang="en-US" dirty="0"/>
              <a:t>Min=2, Q1=7.5, Med=13, Q3=21.5, Max=59</a:t>
            </a:r>
          </a:p>
          <a:p>
            <a:pPr eaLnBrk="1" hangingPunct="1">
              <a:buFontTx/>
              <a:buNone/>
            </a:pPr>
            <a:endParaRPr lang="en-US" altLang="en-US" dirty="0"/>
          </a:p>
          <a:p>
            <a:pPr eaLnBrk="1" hangingPunct="1">
              <a:buFontTx/>
              <a:buNone/>
            </a:pPr>
            <a:endParaRPr lang="en-US" altLang="en-US" dirty="0">
              <a:solidFill>
                <a:srgbClr val="CC3300"/>
              </a:solidFill>
            </a:endParaRPr>
          </a:p>
          <a:p>
            <a:pPr eaLnBrk="1" hangingPunct="1">
              <a:buFontTx/>
              <a:buNone/>
            </a:pPr>
            <a:endParaRPr lang="en-US" altLang="en-US" dirty="0">
              <a:solidFill>
                <a:srgbClr val="CC3300"/>
              </a:solidFill>
            </a:endParaRPr>
          </a:p>
          <a:p>
            <a:pPr eaLnBrk="1" hangingPunct="1">
              <a:buFontTx/>
              <a:buNone/>
            </a:pPr>
            <a:endParaRPr lang="en-US" altLang="en-US" dirty="0">
              <a:solidFill>
                <a:srgbClr val="CC3300"/>
              </a:solidFill>
            </a:endParaRPr>
          </a:p>
          <a:p>
            <a:pPr eaLnBrk="1" hangingPunct="1">
              <a:buFontTx/>
              <a:buNone/>
            </a:pPr>
            <a:endParaRPr lang="en-US" altLang="en-US" dirty="0">
              <a:solidFill>
                <a:srgbClr val="CC3300"/>
              </a:solidFill>
            </a:endParaRPr>
          </a:p>
          <a:p>
            <a:pPr eaLnBrk="1" hangingPunct="1">
              <a:buFontTx/>
              <a:buNone/>
            </a:pPr>
            <a:endParaRPr lang="en-US" altLang="en-US" dirty="0"/>
          </a:p>
          <a:p>
            <a:pPr eaLnBrk="1" hangingPunct="1">
              <a:buFontTx/>
              <a:buNone/>
            </a:pPr>
            <a:endParaRPr lang="en-US" altLang="en-US" dirty="0">
              <a:solidFill>
                <a:srgbClr val="CC3300"/>
              </a:solidFill>
            </a:endParaRPr>
          </a:p>
        </p:txBody>
      </p:sp>
      <p:grpSp>
        <p:nvGrpSpPr>
          <p:cNvPr id="2" name="Group 5"/>
          <p:cNvGrpSpPr>
            <a:grpSpLocks/>
          </p:cNvGrpSpPr>
          <p:nvPr/>
        </p:nvGrpSpPr>
        <p:grpSpPr bwMode="auto">
          <a:xfrm>
            <a:off x="1600200" y="3429000"/>
            <a:ext cx="7242175" cy="403225"/>
            <a:chOff x="1008" y="2160"/>
            <a:chExt cx="4562" cy="254"/>
          </a:xfrm>
        </p:grpSpPr>
        <p:sp>
          <p:nvSpPr>
            <p:cNvPr id="26640" name="Line 6"/>
            <p:cNvSpPr>
              <a:spLocks noChangeShapeType="1"/>
            </p:cNvSpPr>
            <p:nvPr/>
          </p:nvSpPr>
          <p:spPr bwMode="auto">
            <a:xfrm>
              <a:off x="1008" y="2160"/>
              <a:ext cx="4512" cy="0"/>
            </a:xfrm>
            <a:prstGeom prst="line">
              <a:avLst/>
            </a:prstGeom>
            <a:noFill/>
            <a:ln w="28575" cap="sq">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26641" name="Text Box 7"/>
            <p:cNvSpPr txBox="1">
              <a:spLocks noChangeArrowheads="1"/>
            </p:cNvSpPr>
            <p:nvPr/>
          </p:nvSpPr>
          <p:spPr bwMode="auto">
            <a:xfrm>
              <a:off x="1094" y="2183"/>
              <a:ext cx="4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a:t>0      5     10      15     20     25     30     35    40     45     50     55     60</a:t>
              </a:r>
            </a:p>
          </p:txBody>
        </p:sp>
      </p:grpSp>
      <p:sp>
        <p:nvSpPr>
          <p:cNvPr id="494600" name="Line 8"/>
          <p:cNvSpPr>
            <a:spLocks noChangeShapeType="1"/>
          </p:cNvSpPr>
          <p:nvPr/>
        </p:nvSpPr>
        <p:spPr bwMode="auto">
          <a:xfrm>
            <a:off x="1981200" y="28194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94601" name="Line 9"/>
          <p:cNvSpPr>
            <a:spLocks noChangeShapeType="1"/>
          </p:cNvSpPr>
          <p:nvPr/>
        </p:nvSpPr>
        <p:spPr bwMode="auto">
          <a:xfrm>
            <a:off x="2667000" y="28194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94602" name="Line 10"/>
          <p:cNvSpPr>
            <a:spLocks noChangeShapeType="1"/>
          </p:cNvSpPr>
          <p:nvPr/>
        </p:nvSpPr>
        <p:spPr bwMode="auto">
          <a:xfrm>
            <a:off x="3352800" y="28194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94603" name="Line 11"/>
          <p:cNvSpPr>
            <a:spLocks noChangeShapeType="1"/>
          </p:cNvSpPr>
          <p:nvPr/>
        </p:nvSpPr>
        <p:spPr bwMode="auto">
          <a:xfrm>
            <a:off x="4419600" y="28194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94604" name="Line 12"/>
          <p:cNvSpPr>
            <a:spLocks noChangeShapeType="1"/>
          </p:cNvSpPr>
          <p:nvPr/>
        </p:nvSpPr>
        <p:spPr bwMode="auto">
          <a:xfrm>
            <a:off x="8458200" y="28194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94605" name="Rectangle 13"/>
          <p:cNvSpPr>
            <a:spLocks noChangeArrowheads="1"/>
          </p:cNvSpPr>
          <p:nvPr/>
        </p:nvSpPr>
        <p:spPr bwMode="auto">
          <a:xfrm>
            <a:off x="2667000" y="2819400"/>
            <a:ext cx="1752600" cy="381000"/>
          </a:xfrm>
          <a:prstGeom prst="rect">
            <a:avLst/>
          </a:prstGeom>
          <a:noFill/>
          <a:ln w="28575" cap="sq">
            <a:solidFill>
              <a:srgbClr val="00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94606" name="Line 14"/>
          <p:cNvSpPr>
            <a:spLocks noChangeShapeType="1"/>
          </p:cNvSpPr>
          <p:nvPr/>
        </p:nvSpPr>
        <p:spPr bwMode="auto">
          <a:xfrm flipH="1">
            <a:off x="1981200" y="2971800"/>
            <a:ext cx="685800" cy="0"/>
          </a:xfrm>
          <a:prstGeom prst="line">
            <a:avLst/>
          </a:prstGeom>
          <a:noFill/>
          <a:ln w="28575"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94607" name="Line 15"/>
          <p:cNvSpPr>
            <a:spLocks noChangeShapeType="1"/>
          </p:cNvSpPr>
          <p:nvPr/>
        </p:nvSpPr>
        <p:spPr bwMode="auto">
          <a:xfrm flipH="1">
            <a:off x="4419600" y="2971800"/>
            <a:ext cx="4038600" cy="0"/>
          </a:xfrm>
          <a:prstGeom prst="line">
            <a:avLst/>
          </a:prstGeom>
          <a:noFill/>
          <a:ln w="28575"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94608" name="Rectangle 16"/>
          <p:cNvSpPr>
            <a:spLocks noChangeArrowheads="1"/>
          </p:cNvSpPr>
          <p:nvPr/>
        </p:nvSpPr>
        <p:spPr bwMode="auto">
          <a:xfrm>
            <a:off x="624752" y="4410076"/>
            <a:ext cx="6216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buFontTx/>
              <a:buNone/>
            </a:pPr>
            <a:r>
              <a:rPr lang="en-US" altLang="en-US" dirty="0">
                <a:solidFill>
                  <a:srgbClr val="CC3300"/>
                </a:solidFill>
              </a:rPr>
              <a:t>Inter quartile range</a:t>
            </a:r>
            <a:r>
              <a:rPr lang="en-US" altLang="en-US" dirty="0">
                <a:solidFill>
                  <a:schemeClr val="accent1"/>
                </a:solidFill>
              </a:rPr>
              <a:t> </a:t>
            </a:r>
            <a:r>
              <a:rPr lang="en-US" altLang="en-US" dirty="0"/>
              <a:t>IQR = Q3- Q1</a:t>
            </a:r>
          </a:p>
        </p:txBody>
      </p:sp>
      <p:sp>
        <p:nvSpPr>
          <p:cNvPr id="4" name="Rectangle 3">
            <a:extLst>
              <a:ext uri="{FF2B5EF4-FFF2-40B4-BE49-F238E27FC236}">
                <a16:creationId xmlns:a16="http://schemas.microsoft.com/office/drawing/2014/main" id="{B7A08E62-B7A7-4C78-87F4-124305A0F58D}"/>
              </a:ext>
            </a:extLst>
          </p:cNvPr>
          <p:cNvSpPr/>
          <p:nvPr/>
        </p:nvSpPr>
        <p:spPr>
          <a:xfrm>
            <a:off x="1066800" y="5113268"/>
            <a:ext cx="6858000" cy="1131848"/>
          </a:xfrm>
          <a:prstGeom prst="rect">
            <a:avLst/>
          </a:prstGeom>
        </p:spPr>
        <p:txBody>
          <a:bodyPr wrap="square">
            <a:spAutoFit/>
          </a:bodyPr>
          <a:lstStyle/>
          <a:p>
            <a:pPr marL="0" indent="0" eaLnBrk="1" hangingPunct="1">
              <a:lnSpc>
                <a:spcPct val="150000"/>
              </a:lnSpc>
              <a:buFont typeface="Wingdings 3" panose="05040102010807070707" pitchFamily="18" charset="2"/>
              <a:buNone/>
              <a:defRPr/>
            </a:pPr>
            <a:r>
              <a:rPr lang="en-US" sz="2400" dirty="0">
                <a:solidFill>
                  <a:srgbClr val="FF0000"/>
                </a:solidFill>
              </a:rPr>
              <a:t>The quartiles are </a:t>
            </a:r>
            <a:r>
              <a:rPr lang="en-US" sz="2400" i="1" dirty="0">
                <a:solidFill>
                  <a:srgbClr val="FF0000"/>
                </a:solidFill>
              </a:rPr>
              <a:t>resistant </a:t>
            </a:r>
            <a:r>
              <a:rPr lang="en-US" sz="2400" dirty="0">
                <a:solidFill>
                  <a:srgbClr val="FF0000"/>
                </a:solidFill>
              </a:rPr>
              <a:t>because they are not affected by a few extreme observations</a:t>
            </a:r>
            <a:r>
              <a:rPr lang="en-US" dirty="0">
                <a:solidFill>
                  <a:srgbClr val="FF0000"/>
                </a:solidFill>
              </a:rPr>
              <a:t>.</a:t>
            </a:r>
            <a:endParaRPr lang="en-US" altLang="en-US" dirty="0">
              <a:solidFill>
                <a:srgbClr val="FF0000"/>
              </a:solidFill>
            </a:endParaRPr>
          </a:p>
        </p:txBody>
      </p:sp>
    </p:spTree>
    <p:custDataLst>
      <p:tags r:id="rId1"/>
    </p:custDataLst>
    <p:extLst>
      <p:ext uri="{BB962C8B-B14F-4D97-AF65-F5344CB8AC3E}">
        <p14:creationId xmlns:p14="http://schemas.microsoft.com/office/powerpoint/2010/main" val="3996349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4600"/>
                                        </p:tgtEl>
                                        <p:attrNameLst>
                                          <p:attrName>style.visibility</p:attrName>
                                        </p:attrNameLst>
                                      </p:cBhvr>
                                      <p:to>
                                        <p:strVal val="visible"/>
                                      </p:to>
                                    </p:set>
                                    <p:anim calcmode="lin" valueType="num">
                                      <p:cBhvr additive="base">
                                        <p:cTn id="13" dur="500" fill="hold"/>
                                        <p:tgtEl>
                                          <p:spTgt spid="494600"/>
                                        </p:tgtEl>
                                        <p:attrNameLst>
                                          <p:attrName>ppt_x</p:attrName>
                                        </p:attrNameLst>
                                      </p:cBhvr>
                                      <p:tavLst>
                                        <p:tav tm="0">
                                          <p:val>
                                            <p:strVal val="0-#ppt_w/2"/>
                                          </p:val>
                                        </p:tav>
                                        <p:tav tm="100000">
                                          <p:val>
                                            <p:strVal val="#ppt_x"/>
                                          </p:val>
                                        </p:tav>
                                      </p:tavLst>
                                    </p:anim>
                                    <p:anim calcmode="lin" valueType="num">
                                      <p:cBhvr additive="base">
                                        <p:cTn id="14" dur="500" fill="hold"/>
                                        <p:tgtEl>
                                          <p:spTgt spid="4946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4601"/>
                                        </p:tgtEl>
                                        <p:attrNameLst>
                                          <p:attrName>style.visibility</p:attrName>
                                        </p:attrNameLst>
                                      </p:cBhvr>
                                      <p:to>
                                        <p:strVal val="visible"/>
                                      </p:to>
                                    </p:set>
                                    <p:anim calcmode="lin" valueType="num">
                                      <p:cBhvr additive="base">
                                        <p:cTn id="19" dur="500" fill="hold"/>
                                        <p:tgtEl>
                                          <p:spTgt spid="494601"/>
                                        </p:tgtEl>
                                        <p:attrNameLst>
                                          <p:attrName>ppt_x</p:attrName>
                                        </p:attrNameLst>
                                      </p:cBhvr>
                                      <p:tavLst>
                                        <p:tav tm="0">
                                          <p:val>
                                            <p:strVal val="0-#ppt_w/2"/>
                                          </p:val>
                                        </p:tav>
                                        <p:tav tm="100000">
                                          <p:val>
                                            <p:strVal val="#ppt_x"/>
                                          </p:val>
                                        </p:tav>
                                      </p:tavLst>
                                    </p:anim>
                                    <p:anim calcmode="lin" valueType="num">
                                      <p:cBhvr additive="base">
                                        <p:cTn id="20" dur="500" fill="hold"/>
                                        <p:tgtEl>
                                          <p:spTgt spid="4946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4602"/>
                                        </p:tgtEl>
                                        <p:attrNameLst>
                                          <p:attrName>style.visibility</p:attrName>
                                        </p:attrNameLst>
                                      </p:cBhvr>
                                      <p:to>
                                        <p:strVal val="visible"/>
                                      </p:to>
                                    </p:set>
                                    <p:anim calcmode="lin" valueType="num">
                                      <p:cBhvr additive="base">
                                        <p:cTn id="25" dur="500" fill="hold"/>
                                        <p:tgtEl>
                                          <p:spTgt spid="494602"/>
                                        </p:tgtEl>
                                        <p:attrNameLst>
                                          <p:attrName>ppt_x</p:attrName>
                                        </p:attrNameLst>
                                      </p:cBhvr>
                                      <p:tavLst>
                                        <p:tav tm="0">
                                          <p:val>
                                            <p:strVal val="0-#ppt_w/2"/>
                                          </p:val>
                                        </p:tav>
                                        <p:tav tm="100000">
                                          <p:val>
                                            <p:strVal val="#ppt_x"/>
                                          </p:val>
                                        </p:tav>
                                      </p:tavLst>
                                    </p:anim>
                                    <p:anim calcmode="lin" valueType="num">
                                      <p:cBhvr additive="base">
                                        <p:cTn id="26" dur="500" fill="hold"/>
                                        <p:tgtEl>
                                          <p:spTgt spid="49460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4603"/>
                                        </p:tgtEl>
                                        <p:attrNameLst>
                                          <p:attrName>style.visibility</p:attrName>
                                        </p:attrNameLst>
                                      </p:cBhvr>
                                      <p:to>
                                        <p:strVal val="visible"/>
                                      </p:to>
                                    </p:set>
                                    <p:anim calcmode="lin" valueType="num">
                                      <p:cBhvr additive="base">
                                        <p:cTn id="31" dur="500" fill="hold"/>
                                        <p:tgtEl>
                                          <p:spTgt spid="494603"/>
                                        </p:tgtEl>
                                        <p:attrNameLst>
                                          <p:attrName>ppt_x</p:attrName>
                                        </p:attrNameLst>
                                      </p:cBhvr>
                                      <p:tavLst>
                                        <p:tav tm="0">
                                          <p:val>
                                            <p:strVal val="0-#ppt_w/2"/>
                                          </p:val>
                                        </p:tav>
                                        <p:tav tm="100000">
                                          <p:val>
                                            <p:strVal val="#ppt_x"/>
                                          </p:val>
                                        </p:tav>
                                      </p:tavLst>
                                    </p:anim>
                                    <p:anim calcmode="lin" valueType="num">
                                      <p:cBhvr additive="base">
                                        <p:cTn id="32" dur="500" fill="hold"/>
                                        <p:tgtEl>
                                          <p:spTgt spid="49460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4604"/>
                                        </p:tgtEl>
                                        <p:attrNameLst>
                                          <p:attrName>style.visibility</p:attrName>
                                        </p:attrNameLst>
                                      </p:cBhvr>
                                      <p:to>
                                        <p:strVal val="visible"/>
                                      </p:to>
                                    </p:set>
                                    <p:anim calcmode="lin" valueType="num">
                                      <p:cBhvr additive="base">
                                        <p:cTn id="37" dur="500" fill="hold"/>
                                        <p:tgtEl>
                                          <p:spTgt spid="494604"/>
                                        </p:tgtEl>
                                        <p:attrNameLst>
                                          <p:attrName>ppt_x</p:attrName>
                                        </p:attrNameLst>
                                      </p:cBhvr>
                                      <p:tavLst>
                                        <p:tav tm="0">
                                          <p:val>
                                            <p:strVal val="0-#ppt_w/2"/>
                                          </p:val>
                                        </p:tav>
                                        <p:tav tm="100000">
                                          <p:val>
                                            <p:strVal val="#ppt_x"/>
                                          </p:val>
                                        </p:tav>
                                      </p:tavLst>
                                    </p:anim>
                                    <p:anim calcmode="lin" valueType="num">
                                      <p:cBhvr additive="base">
                                        <p:cTn id="38" dur="500" fill="hold"/>
                                        <p:tgtEl>
                                          <p:spTgt spid="49460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4605"/>
                                        </p:tgtEl>
                                        <p:attrNameLst>
                                          <p:attrName>style.visibility</p:attrName>
                                        </p:attrNameLst>
                                      </p:cBhvr>
                                      <p:to>
                                        <p:strVal val="visible"/>
                                      </p:to>
                                    </p:set>
                                    <p:anim calcmode="lin" valueType="num">
                                      <p:cBhvr additive="base">
                                        <p:cTn id="43" dur="500" fill="hold"/>
                                        <p:tgtEl>
                                          <p:spTgt spid="494605"/>
                                        </p:tgtEl>
                                        <p:attrNameLst>
                                          <p:attrName>ppt_x</p:attrName>
                                        </p:attrNameLst>
                                      </p:cBhvr>
                                      <p:tavLst>
                                        <p:tav tm="0">
                                          <p:val>
                                            <p:strVal val="0-#ppt_w/2"/>
                                          </p:val>
                                        </p:tav>
                                        <p:tav tm="100000">
                                          <p:val>
                                            <p:strVal val="#ppt_x"/>
                                          </p:val>
                                        </p:tav>
                                      </p:tavLst>
                                    </p:anim>
                                    <p:anim calcmode="lin" valueType="num">
                                      <p:cBhvr additive="base">
                                        <p:cTn id="44" dur="500" fill="hold"/>
                                        <p:tgtEl>
                                          <p:spTgt spid="49460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94606"/>
                                        </p:tgtEl>
                                        <p:attrNameLst>
                                          <p:attrName>style.visibility</p:attrName>
                                        </p:attrNameLst>
                                      </p:cBhvr>
                                      <p:to>
                                        <p:strVal val="visible"/>
                                      </p:to>
                                    </p:set>
                                    <p:anim calcmode="lin" valueType="num">
                                      <p:cBhvr additive="base">
                                        <p:cTn id="49" dur="500" fill="hold"/>
                                        <p:tgtEl>
                                          <p:spTgt spid="494606"/>
                                        </p:tgtEl>
                                        <p:attrNameLst>
                                          <p:attrName>ppt_x</p:attrName>
                                        </p:attrNameLst>
                                      </p:cBhvr>
                                      <p:tavLst>
                                        <p:tav tm="0">
                                          <p:val>
                                            <p:strVal val="0-#ppt_w/2"/>
                                          </p:val>
                                        </p:tav>
                                        <p:tav tm="100000">
                                          <p:val>
                                            <p:strVal val="#ppt_x"/>
                                          </p:val>
                                        </p:tav>
                                      </p:tavLst>
                                    </p:anim>
                                    <p:anim calcmode="lin" valueType="num">
                                      <p:cBhvr additive="base">
                                        <p:cTn id="50" dur="500" fill="hold"/>
                                        <p:tgtEl>
                                          <p:spTgt spid="49460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94607"/>
                                        </p:tgtEl>
                                        <p:attrNameLst>
                                          <p:attrName>style.visibility</p:attrName>
                                        </p:attrNameLst>
                                      </p:cBhvr>
                                      <p:to>
                                        <p:strVal val="visible"/>
                                      </p:to>
                                    </p:set>
                                    <p:anim calcmode="lin" valueType="num">
                                      <p:cBhvr additive="base">
                                        <p:cTn id="55" dur="500" fill="hold"/>
                                        <p:tgtEl>
                                          <p:spTgt spid="494607"/>
                                        </p:tgtEl>
                                        <p:attrNameLst>
                                          <p:attrName>ppt_x</p:attrName>
                                        </p:attrNameLst>
                                      </p:cBhvr>
                                      <p:tavLst>
                                        <p:tav tm="0">
                                          <p:val>
                                            <p:strVal val="0-#ppt_w/2"/>
                                          </p:val>
                                        </p:tav>
                                        <p:tav tm="100000">
                                          <p:val>
                                            <p:strVal val="#ppt_x"/>
                                          </p:val>
                                        </p:tav>
                                      </p:tavLst>
                                    </p:anim>
                                    <p:anim calcmode="lin" valueType="num">
                                      <p:cBhvr additive="base">
                                        <p:cTn id="56" dur="500" fill="hold"/>
                                        <p:tgtEl>
                                          <p:spTgt spid="494607"/>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94608"/>
                                        </p:tgtEl>
                                        <p:attrNameLst>
                                          <p:attrName>style.visibility</p:attrName>
                                        </p:attrNameLst>
                                      </p:cBhvr>
                                      <p:to>
                                        <p:strVal val="visible"/>
                                      </p:to>
                                    </p:set>
                                    <p:anim calcmode="lin" valueType="num">
                                      <p:cBhvr additive="base">
                                        <p:cTn id="61" dur="500" fill="hold"/>
                                        <p:tgtEl>
                                          <p:spTgt spid="494608"/>
                                        </p:tgtEl>
                                        <p:attrNameLst>
                                          <p:attrName>ppt_x</p:attrName>
                                        </p:attrNameLst>
                                      </p:cBhvr>
                                      <p:tavLst>
                                        <p:tav tm="0">
                                          <p:val>
                                            <p:strVal val="0-#ppt_w/2"/>
                                          </p:val>
                                        </p:tav>
                                        <p:tav tm="100000">
                                          <p:val>
                                            <p:strVal val="#ppt_x"/>
                                          </p:val>
                                        </p:tav>
                                      </p:tavLst>
                                    </p:anim>
                                    <p:anim calcmode="lin" valueType="num">
                                      <p:cBhvr additive="base">
                                        <p:cTn id="62" dur="500" fill="hold"/>
                                        <p:tgtEl>
                                          <p:spTgt spid="49460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00" grpId="0" animBg="1"/>
      <p:bldP spid="494601" grpId="0" animBg="1"/>
      <p:bldP spid="494602" grpId="0" animBg="1"/>
      <p:bldP spid="494603" grpId="0" animBg="1"/>
      <p:bldP spid="494604" grpId="0" animBg="1"/>
      <p:bldP spid="494605" grpId="0" animBg="1"/>
      <p:bldP spid="494606" grpId="0" animBg="1"/>
      <p:bldP spid="494607" grpId="0" animBg="1"/>
      <p:bldP spid="494608" grpId="0" autoUpdateAnimBg="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B60EADF1-D41D-43C7-9F49-3022CC11B04F}" type="slidenum">
              <a:rPr lang="en-US" altLang="en-US" sz="1400" smtClean="0">
                <a:latin typeface="Times" panose="02020603060405020304" pitchFamily="18" charset="0"/>
              </a:rPr>
              <a:pPr>
                <a:spcBef>
                  <a:spcPct val="0"/>
                </a:spcBef>
                <a:buClrTx/>
                <a:buFontTx/>
                <a:buNone/>
              </a:pPr>
              <a:t>21</a:t>
            </a:fld>
            <a:endParaRPr lang="en-US" altLang="en-US" sz="1400">
              <a:latin typeface="Times" panose="02020603060405020304" pitchFamily="18" charset="0"/>
            </a:endParaRPr>
          </a:p>
        </p:txBody>
      </p:sp>
      <p:sp>
        <p:nvSpPr>
          <p:cNvPr id="497666" name="Rectangle 2"/>
          <p:cNvSpPr>
            <a:spLocks noGrp="1" noChangeArrowheads="1"/>
          </p:cNvSpPr>
          <p:nvPr>
            <p:ph type="title"/>
          </p:nvPr>
        </p:nvSpPr>
        <p:spPr>
          <a:xfrm>
            <a:off x="381000" y="-112612"/>
            <a:ext cx="8229600" cy="1143000"/>
          </a:xfrm>
        </p:spPr>
        <p:txBody>
          <a:bodyPr/>
          <a:lstStyle/>
          <a:p>
            <a:pPr eaLnBrk="1" hangingPunct="1">
              <a:defRPr/>
            </a:pPr>
            <a:r>
              <a:rPr lang="en-US" dirty="0"/>
              <a:t>Try it!</a:t>
            </a:r>
          </a:p>
        </p:txBody>
      </p:sp>
      <p:sp>
        <p:nvSpPr>
          <p:cNvPr id="497667" name="Rectangle 3"/>
          <p:cNvSpPr>
            <a:spLocks noGrp="1" noChangeArrowheads="1"/>
          </p:cNvSpPr>
          <p:nvPr>
            <p:ph type="body" sz="half" idx="1"/>
          </p:nvPr>
        </p:nvSpPr>
        <p:spPr>
          <a:xfrm>
            <a:off x="533400" y="1981200"/>
            <a:ext cx="7391400" cy="4525963"/>
          </a:xfrm>
        </p:spPr>
        <p:txBody>
          <a:bodyPr/>
          <a:lstStyle/>
          <a:p>
            <a:pPr eaLnBrk="1" hangingPunct="1">
              <a:buFontTx/>
              <a:buNone/>
            </a:pPr>
            <a:r>
              <a:rPr lang="en-US" altLang="en-US" sz="2800" dirty="0"/>
              <a:t>Compute the Five num summary and IQR </a:t>
            </a:r>
          </a:p>
          <a:p>
            <a:pPr eaLnBrk="1" hangingPunct="1">
              <a:buFontTx/>
              <a:buNone/>
            </a:pPr>
            <a:r>
              <a:rPr lang="en-US" altLang="en-US" sz="2800" dirty="0"/>
              <a:t>2 11 15  21 14 16 18 22  56 14 23 88</a:t>
            </a:r>
          </a:p>
          <a:p>
            <a:pPr eaLnBrk="1" hangingPunct="1">
              <a:buFontTx/>
              <a:buNone/>
            </a:pPr>
            <a:endParaRPr lang="en-US" altLang="en-US" sz="2800" dirty="0"/>
          </a:p>
          <a:p>
            <a:pPr eaLnBrk="1" hangingPunct="1"/>
            <a:r>
              <a:rPr lang="en-US" altLang="en-US" sz="2800" dirty="0"/>
              <a:t>Order them</a:t>
            </a:r>
          </a:p>
          <a:p>
            <a:pPr eaLnBrk="1" hangingPunct="1">
              <a:buFontTx/>
              <a:buNone/>
            </a:pPr>
            <a:endParaRPr lang="en-US" altLang="en-US" sz="2800" dirty="0"/>
          </a:p>
        </p:txBody>
      </p:sp>
      <p:pic>
        <p:nvPicPr>
          <p:cNvPr id="27653"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7162800" y="552450"/>
            <a:ext cx="1066800" cy="800100"/>
          </a:xfr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7667">
                                            <p:txEl>
                                              <p:pRg st="3" end="3"/>
                                            </p:txEl>
                                          </p:spTgt>
                                        </p:tgtEl>
                                        <p:attrNameLst>
                                          <p:attrName>style.visibility</p:attrName>
                                        </p:attrNameLst>
                                      </p:cBhvr>
                                      <p:to>
                                        <p:strVal val="visible"/>
                                      </p:to>
                                    </p:set>
                                    <p:anim calcmode="lin" valueType="num">
                                      <p:cBhvr additive="base">
                                        <p:cTn id="7" dur="500" fill="hold"/>
                                        <p:tgtEl>
                                          <p:spTgt spid="497667">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76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5BCB91E9-A204-41C3-AD97-515DBC486B9B}" type="slidenum">
              <a:rPr lang="en-US" altLang="en-US" sz="1400" smtClean="0">
                <a:latin typeface="Times" panose="02020603060405020304" pitchFamily="18" charset="0"/>
              </a:rPr>
              <a:pPr>
                <a:spcBef>
                  <a:spcPct val="0"/>
                </a:spcBef>
                <a:buClrTx/>
                <a:buFontTx/>
                <a:buNone/>
              </a:pPr>
              <a:t>22</a:t>
            </a:fld>
            <a:endParaRPr lang="en-US" altLang="en-US" sz="1400">
              <a:latin typeface="Times" panose="02020603060405020304" pitchFamily="18" charset="0"/>
            </a:endParaRPr>
          </a:p>
        </p:txBody>
      </p:sp>
      <p:sp>
        <p:nvSpPr>
          <p:cNvPr id="498690" name="Rectangle 2"/>
          <p:cNvSpPr>
            <a:spLocks noGrp="1" noChangeArrowheads="1"/>
          </p:cNvSpPr>
          <p:nvPr>
            <p:ph type="title"/>
          </p:nvPr>
        </p:nvSpPr>
        <p:spPr>
          <a:xfrm>
            <a:off x="1676400" y="152400"/>
            <a:ext cx="7467600" cy="896937"/>
          </a:xfrm>
        </p:spPr>
        <p:txBody>
          <a:bodyPr/>
          <a:lstStyle/>
          <a:p>
            <a:pPr algn="l" eaLnBrk="1" hangingPunct="1">
              <a:defRPr/>
            </a:pPr>
            <a:r>
              <a:rPr lang="en-US" dirty="0"/>
              <a:t>Five-number summary</a:t>
            </a:r>
          </a:p>
        </p:txBody>
      </p:sp>
      <p:sp>
        <p:nvSpPr>
          <p:cNvPr id="29700" name="Rectangle 3"/>
          <p:cNvSpPr>
            <a:spLocks noGrp="1" noChangeArrowheads="1"/>
          </p:cNvSpPr>
          <p:nvPr>
            <p:ph type="body" idx="1"/>
          </p:nvPr>
        </p:nvSpPr>
        <p:spPr>
          <a:xfrm>
            <a:off x="533400" y="1143000"/>
            <a:ext cx="8458200" cy="4953000"/>
          </a:xfrm>
        </p:spPr>
        <p:txBody>
          <a:bodyPr/>
          <a:lstStyle/>
          <a:p>
            <a:pPr eaLnBrk="1" hangingPunct="1">
              <a:buFontTx/>
              <a:buNone/>
            </a:pPr>
            <a:endParaRPr lang="en-US" altLang="en-US" dirty="0"/>
          </a:p>
          <a:p>
            <a:pPr eaLnBrk="1" hangingPunct="1">
              <a:buFontTx/>
              <a:buNone/>
            </a:pPr>
            <a:r>
              <a:rPr lang="en-US" altLang="en-US" dirty="0"/>
              <a:t>2 11 14 14 15 16  18 21 22 23 56 88</a:t>
            </a:r>
          </a:p>
          <a:p>
            <a:pPr algn="ctr" eaLnBrk="1" hangingPunct="1">
              <a:buFontTx/>
              <a:buNone/>
            </a:pPr>
            <a:r>
              <a:rPr lang="en-US" altLang="en-US" dirty="0">
                <a:solidFill>
                  <a:schemeClr val="hlink"/>
                </a:solidFill>
              </a:rPr>
              <a:t>n=12	</a:t>
            </a:r>
            <a:r>
              <a:rPr lang="en-US" altLang="en-US" dirty="0"/>
              <a:t>	</a:t>
            </a:r>
            <a:endParaRPr lang="en-US" altLang="en-US" dirty="0">
              <a:solidFill>
                <a:schemeClr val="accent1"/>
              </a:solidFill>
            </a:endParaRPr>
          </a:p>
        </p:txBody>
      </p:sp>
      <p:sp>
        <p:nvSpPr>
          <p:cNvPr id="29701" name="Text Box 4"/>
          <p:cNvSpPr txBox="1">
            <a:spLocks noChangeArrowheads="1"/>
          </p:cNvSpPr>
          <p:nvPr/>
        </p:nvSpPr>
        <p:spPr bwMode="auto">
          <a:xfrm>
            <a:off x="3794125" y="6518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sp>
        <p:nvSpPr>
          <p:cNvPr id="29702" name="Oval 5"/>
          <p:cNvSpPr>
            <a:spLocks noChangeArrowheads="1"/>
          </p:cNvSpPr>
          <p:nvPr/>
        </p:nvSpPr>
        <p:spPr bwMode="auto">
          <a:xfrm>
            <a:off x="3200400" y="1676400"/>
            <a:ext cx="1143000" cy="685800"/>
          </a:xfrm>
          <a:prstGeom prst="ellipse">
            <a:avLst/>
          </a:prstGeom>
          <a:noFill/>
          <a:ln w="28575" cap="sq">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9703" name="AutoShape 6"/>
          <p:cNvSpPr>
            <a:spLocks/>
          </p:cNvSpPr>
          <p:nvPr/>
        </p:nvSpPr>
        <p:spPr bwMode="auto">
          <a:xfrm rot="-5400000">
            <a:off x="1905000" y="76200"/>
            <a:ext cx="457200" cy="3200400"/>
          </a:xfrm>
          <a:prstGeom prst="rightBrace">
            <a:avLst>
              <a:gd name="adj1" fmla="val 58333"/>
              <a:gd name="adj2" fmla="val 49940"/>
            </a:avLst>
          </a:prstGeom>
          <a:noFill/>
          <a:ln w="38100" cap="sq">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9704" name="AutoShape 7"/>
          <p:cNvSpPr>
            <a:spLocks/>
          </p:cNvSpPr>
          <p:nvPr/>
        </p:nvSpPr>
        <p:spPr bwMode="auto">
          <a:xfrm rot="-5400000">
            <a:off x="5295900" y="-114300"/>
            <a:ext cx="457200" cy="3429000"/>
          </a:xfrm>
          <a:prstGeom prst="rightBrace">
            <a:avLst>
              <a:gd name="adj1" fmla="val 76389"/>
              <a:gd name="adj2" fmla="val 49940"/>
            </a:avLst>
          </a:prstGeom>
          <a:noFill/>
          <a:ln w="38100" cap="sq">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98696" name="Rectangle 8"/>
          <p:cNvSpPr>
            <a:spLocks noChangeArrowheads="1"/>
          </p:cNvSpPr>
          <p:nvPr/>
        </p:nvSpPr>
        <p:spPr bwMode="auto">
          <a:xfrm>
            <a:off x="1447800" y="3200400"/>
            <a:ext cx="3429000" cy="2928938"/>
          </a:xfrm>
          <a:prstGeom prst="rect">
            <a:avLst/>
          </a:prstGeom>
          <a:solidFill>
            <a:srgbClr val="FFFFCC"/>
          </a:solidFill>
          <a:ln w="12700" cap="sq">
            <a:solidFill>
              <a:srgbClr val="CC3300"/>
            </a:solidFill>
            <a:miter lim="800000"/>
            <a:headEnd type="none" w="sm" len="sm"/>
            <a:tailEnd type="none" w="sm" len="sm"/>
          </a:ln>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buFontTx/>
              <a:buNone/>
            </a:pPr>
            <a:r>
              <a:rPr lang="en-US" altLang="en-US"/>
              <a:t>Minimum</a:t>
            </a:r>
          </a:p>
          <a:p>
            <a:pPr eaLnBrk="1" hangingPunct="1">
              <a:buFontTx/>
              <a:buNone/>
            </a:pPr>
            <a:r>
              <a:rPr lang="en-US" altLang="en-US"/>
              <a:t>Q1</a:t>
            </a:r>
          </a:p>
          <a:p>
            <a:pPr eaLnBrk="1" hangingPunct="1">
              <a:buFontTx/>
              <a:buNone/>
            </a:pPr>
            <a:r>
              <a:rPr lang="en-US" altLang="en-US"/>
              <a:t>Median</a:t>
            </a:r>
          </a:p>
          <a:p>
            <a:pPr eaLnBrk="1" hangingPunct="1">
              <a:buFontTx/>
              <a:buNone/>
            </a:pPr>
            <a:r>
              <a:rPr lang="en-US" altLang="en-US"/>
              <a:t>Q3</a:t>
            </a:r>
          </a:p>
          <a:p>
            <a:pPr eaLnBrk="1" hangingPunct="1">
              <a:buFontTx/>
              <a:buNone/>
            </a:pPr>
            <a:r>
              <a:rPr lang="en-US" altLang="en-US"/>
              <a:t>Maximum</a:t>
            </a:r>
          </a:p>
        </p:txBody>
      </p:sp>
    </p:spTree>
    <p:custDataLst>
      <p:tags r:id="rId1"/>
    </p:custDataLst>
    <p:extLst>
      <p:ext uri="{BB962C8B-B14F-4D97-AF65-F5344CB8AC3E}">
        <p14:creationId xmlns:p14="http://schemas.microsoft.com/office/powerpoint/2010/main" val="100306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8696"/>
                                        </p:tgtEl>
                                        <p:attrNameLst>
                                          <p:attrName>style.visibility</p:attrName>
                                        </p:attrNameLst>
                                      </p:cBhvr>
                                      <p:to>
                                        <p:strVal val="visible"/>
                                      </p:to>
                                    </p:set>
                                    <p:anim calcmode="lin" valueType="num">
                                      <p:cBhvr additive="base">
                                        <p:cTn id="7" dur="500" fill="hold"/>
                                        <p:tgtEl>
                                          <p:spTgt spid="498696"/>
                                        </p:tgtEl>
                                        <p:attrNameLst>
                                          <p:attrName>ppt_x</p:attrName>
                                        </p:attrNameLst>
                                      </p:cBhvr>
                                      <p:tavLst>
                                        <p:tav tm="0">
                                          <p:val>
                                            <p:strVal val="0-#ppt_w/2"/>
                                          </p:val>
                                        </p:tav>
                                        <p:tav tm="100000">
                                          <p:val>
                                            <p:strVal val="#ppt_x"/>
                                          </p:val>
                                        </p:tav>
                                      </p:tavLst>
                                    </p:anim>
                                    <p:anim calcmode="lin" valueType="num">
                                      <p:cBhvr additive="base">
                                        <p:cTn id="8" dur="500" fill="hold"/>
                                        <p:tgtEl>
                                          <p:spTgt spid="4986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36483B7C-1ED6-430D-87C5-36ADEB4BE293}" type="slidenum">
              <a:rPr lang="en-US" altLang="en-US" sz="1400" smtClean="0">
                <a:latin typeface="Times" panose="02020603060405020304" pitchFamily="18" charset="0"/>
              </a:rPr>
              <a:pPr>
                <a:spcBef>
                  <a:spcPct val="0"/>
                </a:spcBef>
                <a:buClrTx/>
                <a:buFontTx/>
                <a:buNone/>
              </a:pPr>
              <a:t>23</a:t>
            </a:fld>
            <a:endParaRPr lang="en-US" altLang="en-US" sz="1400">
              <a:latin typeface="Times" panose="02020603060405020304" pitchFamily="18" charset="0"/>
            </a:endParaRPr>
          </a:p>
        </p:txBody>
      </p:sp>
      <p:sp>
        <p:nvSpPr>
          <p:cNvPr id="497666" name="Rectangle 2"/>
          <p:cNvSpPr>
            <a:spLocks noGrp="1" noChangeArrowheads="1"/>
          </p:cNvSpPr>
          <p:nvPr>
            <p:ph type="title"/>
          </p:nvPr>
        </p:nvSpPr>
        <p:spPr>
          <a:xfrm>
            <a:off x="457200" y="0"/>
            <a:ext cx="8229600" cy="1143000"/>
          </a:xfrm>
        </p:spPr>
        <p:txBody>
          <a:bodyPr/>
          <a:lstStyle/>
          <a:p>
            <a:pPr eaLnBrk="1" hangingPunct="1">
              <a:defRPr/>
            </a:pPr>
            <a:r>
              <a:rPr lang="en-US" dirty="0"/>
              <a:t>Spotting Outliers</a:t>
            </a:r>
          </a:p>
        </p:txBody>
      </p:sp>
      <p:pic>
        <p:nvPicPr>
          <p:cNvPr id="28677" name="Picture 5"/>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7162800" y="552450"/>
            <a:ext cx="1066800" cy="800100"/>
          </a:xfrm>
          <a:noFill/>
        </p:spPr>
      </p:pic>
      <p:pic>
        <p:nvPicPr>
          <p:cNvPr id="286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4" y="1981200"/>
            <a:ext cx="9260683" cy="140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5BCB91E9-A204-41C3-AD97-515DBC486B9B}" type="slidenum">
              <a:rPr lang="en-US" altLang="en-US" sz="1400" smtClean="0">
                <a:latin typeface="Times" panose="02020603060405020304" pitchFamily="18" charset="0"/>
              </a:rPr>
              <a:pPr>
                <a:spcBef>
                  <a:spcPct val="0"/>
                </a:spcBef>
                <a:buClrTx/>
                <a:buFontTx/>
                <a:buNone/>
              </a:pPr>
              <a:t>24</a:t>
            </a:fld>
            <a:endParaRPr lang="en-US" altLang="en-US" sz="1400">
              <a:latin typeface="Times" panose="02020603060405020304" pitchFamily="18" charset="0"/>
            </a:endParaRPr>
          </a:p>
        </p:txBody>
      </p:sp>
      <p:sp>
        <p:nvSpPr>
          <p:cNvPr id="498690" name="Rectangle 2"/>
          <p:cNvSpPr>
            <a:spLocks noGrp="1" noChangeArrowheads="1"/>
          </p:cNvSpPr>
          <p:nvPr>
            <p:ph type="title"/>
          </p:nvPr>
        </p:nvSpPr>
        <p:spPr>
          <a:xfrm>
            <a:off x="1371600" y="152400"/>
            <a:ext cx="7772400" cy="1511300"/>
          </a:xfrm>
        </p:spPr>
        <p:txBody>
          <a:bodyPr/>
          <a:lstStyle/>
          <a:p>
            <a:pPr algn="l" eaLnBrk="1" hangingPunct="1">
              <a:defRPr/>
            </a:pPr>
            <a:r>
              <a:rPr lang="en-US" dirty="0"/>
              <a:t>Five-number summary</a:t>
            </a:r>
          </a:p>
        </p:txBody>
      </p:sp>
      <p:sp>
        <p:nvSpPr>
          <p:cNvPr id="29700" name="Rectangle 3"/>
          <p:cNvSpPr>
            <a:spLocks noGrp="1" noChangeArrowheads="1"/>
          </p:cNvSpPr>
          <p:nvPr>
            <p:ph type="body" idx="1"/>
          </p:nvPr>
        </p:nvSpPr>
        <p:spPr>
          <a:xfrm>
            <a:off x="533400" y="1143000"/>
            <a:ext cx="8458200" cy="4953000"/>
          </a:xfrm>
        </p:spPr>
        <p:txBody>
          <a:bodyPr/>
          <a:lstStyle/>
          <a:p>
            <a:pPr eaLnBrk="1" hangingPunct="1">
              <a:buFontTx/>
              <a:buNone/>
            </a:pPr>
            <a:endParaRPr lang="en-US" altLang="en-US" dirty="0"/>
          </a:p>
          <a:p>
            <a:pPr eaLnBrk="1" hangingPunct="1">
              <a:buFontTx/>
              <a:buNone/>
            </a:pPr>
            <a:r>
              <a:rPr lang="en-US" altLang="en-US" dirty="0"/>
              <a:t>2 11 14 14 15 16  18 21 22 23 56 88</a:t>
            </a:r>
          </a:p>
          <a:p>
            <a:pPr algn="ctr" eaLnBrk="1" hangingPunct="1">
              <a:buFontTx/>
              <a:buNone/>
            </a:pPr>
            <a:r>
              <a:rPr lang="en-US" altLang="en-US" dirty="0">
                <a:solidFill>
                  <a:schemeClr val="hlink"/>
                </a:solidFill>
              </a:rPr>
              <a:t>n=12	</a:t>
            </a:r>
            <a:r>
              <a:rPr lang="en-US" altLang="en-US" dirty="0"/>
              <a:t>	</a:t>
            </a:r>
            <a:endParaRPr lang="en-US" altLang="en-US" dirty="0">
              <a:solidFill>
                <a:schemeClr val="accent1"/>
              </a:solidFill>
            </a:endParaRPr>
          </a:p>
        </p:txBody>
      </p:sp>
      <p:sp>
        <p:nvSpPr>
          <p:cNvPr id="29701" name="Text Box 4"/>
          <p:cNvSpPr txBox="1">
            <a:spLocks noChangeArrowheads="1"/>
          </p:cNvSpPr>
          <p:nvPr/>
        </p:nvSpPr>
        <p:spPr bwMode="auto">
          <a:xfrm>
            <a:off x="3794125" y="6518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sp>
        <p:nvSpPr>
          <p:cNvPr id="29702" name="Oval 5"/>
          <p:cNvSpPr>
            <a:spLocks noChangeArrowheads="1"/>
          </p:cNvSpPr>
          <p:nvPr/>
        </p:nvSpPr>
        <p:spPr bwMode="auto">
          <a:xfrm>
            <a:off x="3200400" y="1676400"/>
            <a:ext cx="1143000" cy="685800"/>
          </a:xfrm>
          <a:prstGeom prst="ellipse">
            <a:avLst/>
          </a:prstGeom>
          <a:noFill/>
          <a:ln w="28575" cap="sq">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9703" name="AutoShape 6"/>
          <p:cNvSpPr>
            <a:spLocks/>
          </p:cNvSpPr>
          <p:nvPr/>
        </p:nvSpPr>
        <p:spPr bwMode="auto">
          <a:xfrm rot="-5400000">
            <a:off x="1905000" y="76200"/>
            <a:ext cx="457200" cy="3200400"/>
          </a:xfrm>
          <a:prstGeom prst="rightBrace">
            <a:avLst>
              <a:gd name="adj1" fmla="val 58333"/>
              <a:gd name="adj2" fmla="val 49940"/>
            </a:avLst>
          </a:prstGeom>
          <a:noFill/>
          <a:ln w="38100" cap="sq">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29704" name="AutoShape 7"/>
          <p:cNvSpPr>
            <a:spLocks/>
          </p:cNvSpPr>
          <p:nvPr/>
        </p:nvSpPr>
        <p:spPr bwMode="auto">
          <a:xfrm rot="-5400000">
            <a:off x="5295900" y="-114300"/>
            <a:ext cx="457200" cy="3429000"/>
          </a:xfrm>
          <a:prstGeom prst="rightBrace">
            <a:avLst>
              <a:gd name="adj1" fmla="val 76389"/>
              <a:gd name="adj2" fmla="val 49940"/>
            </a:avLst>
          </a:prstGeom>
          <a:noFill/>
          <a:ln w="38100" cap="sq">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98696" name="Rectangle 8"/>
          <p:cNvSpPr>
            <a:spLocks noChangeArrowheads="1"/>
          </p:cNvSpPr>
          <p:nvPr/>
        </p:nvSpPr>
        <p:spPr bwMode="auto">
          <a:xfrm>
            <a:off x="1447800" y="3200400"/>
            <a:ext cx="3429000" cy="2928938"/>
          </a:xfrm>
          <a:prstGeom prst="rect">
            <a:avLst/>
          </a:prstGeom>
          <a:solidFill>
            <a:srgbClr val="FFFFCC"/>
          </a:solidFill>
          <a:ln w="12700" cap="sq">
            <a:solidFill>
              <a:srgbClr val="CC3300"/>
            </a:solidFill>
            <a:miter lim="800000"/>
            <a:headEnd type="none" w="sm" len="sm"/>
            <a:tailEnd type="none" w="sm" len="sm"/>
          </a:ln>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buFontTx/>
              <a:buNone/>
            </a:pPr>
            <a:r>
              <a:rPr lang="en-US" altLang="en-US"/>
              <a:t>Minimum</a:t>
            </a:r>
          </a:p>
          <a:p>
            <a:pPr eaLnBrk="1" hangingPunct="1">
              <a:buFontTx/>
              <a:buNone/>
            </a:pPr>
            <a:r>
              <a:rPr lang="en-US" altLang="en-US"/>
              <a:t>Q1</a:t>
            </a:r>
          </a:p>
          <a:p>
            <a:pPr eaLnBrk="1" hangingPunct="1">
              <a:buFontTx/>
              <a:buNone/>
            </a:pPr>
            <a:r>
              <a:rPr lang="en-US" altLang="en-US"/>
              <a:t>Median</a:t>
            </a:r>
          </a:p>
          <a:p>
            <a:pPr eaLnBrk="1" hangingPunct="1">
              <a:buFontTx/>
              <a:buNone/>
            </a:pPr>
            <a:r>
              <a:rPr lang="en-US" altLang="en-US"/>
              <a:t>Q3</a:t>
            </a:r>
          </a:p>
          <a:p>
            <a:pPr eaLnBrk="1" hangingPunct="1">
              <a:buFontTx/>
              <a:buNone/>
            </a:pPr>
            <a:r>
              <a:rPr lang="en-US" altLang="en-US"/>
              <a:t>Maximum</a:t>
            </a:r>
          </a:p>
        </p:txBody>
      </p:sp>
      <p:sp>
        <p:nvSpPr>
          <p:cNvPr id="16" name="Rectangle 8"/>
          <p:cNvSpPr>
            <a:spLocks noChangeArrowheads="1"/>
          </p:cNvSpPr>
          <p:nvPr/>
        </p:nvSpPr>
        <p:spPr bwMode="auto">
          <a:xfrm>
            <a:off x="5486400" y="3124200"/>
            <a:ext cx="3341688" cy="2677656"/>
          </a:xfrm>
          <a:prstGeom prst="rect">
            <a:avLst/>
          </a:prstGeom>
          <a:solidFill>
            <a:srgbClr val="FFFFCC"/>
          </a:solidFill>
          <a:ln w="12700" cap="sq">
            <a:solidFill>
              <a:srgbClr val="CC3300"/>
            </a:solidFill>
            <a:miter lim="800000"/>
            <a:headEnd type="none" w="sm" len="sm"/>
            <a:tailEnd type="none" w="sm" len="sm"/>
          </a:ln>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buFontTx/>
              <a:buNone/>
            </a:pPr>
            <a:r>
              <a:rPr lang="en-US" altLang="en-US" sz="2400" dirty="0"/>
              <a:t>IQR =</a:t>
            </a:r>
          </a:p>
          <a:p>
            <a:pPr eaLnBrk="1" hangingPunct="1">
              <a:buFontTx/>
              <a:buNone/>
            </a:pPr>
            <a:endParaRPr lang="en-US" altLang="en-US" sz="2400" dirty="0"/>
          </a:p>
          <a:p>
            <a:pPr eaLnBrk="1" hangingPunct="1">
              <a:buFontTx/>
              <a:buNone/>
            </a:pPr>
            <a:r>
              <a:rPr lang="en-US" altLang="en-US" sz="2400" dirty="0"/>
              <a:t>1.5*IQR = </a:t>
            </a:r>
          </a:p>
          <a:p>
            <a:pPr eaLnBrk="1" hangingPunct="1">
              <a:buFontTx/>
              <a:buNone/>
            </a:pPr>
            <a:r>
              <a:rPr lang="en-US" altLang="en-US" sz="2400" dirty="0"/>
              <a:t>       </a:t>
            </a:r>
          </a:p>
          <a:p>
            <a:pPr eaLnBrk="1" hangingPunct="1">
              <a:buFontTx/>
              <a:buNone/>
            </a:pPr>
            <a:r>
              <a:rPr lang="en-US" altLang="en-US" sz="2400" dirty="0"/>
              <a:t>Q3+ 1.5*IQR </a:t>
            </a:r>
          </a:p>
          <a:p>
            <a:pPr eaLnBrk="1" hangingPunct="1">
              <a:buFontTx/>
              <a:buNone/>
            </a:pPr>
            <a:r>
              <a:rPr lang="en-US" altLang="en-US" sz="2400" dirty="0"/>
              <a:t>Q1- 1.5*IQR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 calcmode="lin" valueType="num">
                                      <p:cBhvr additive="base">
                                        <p:cTn id="13"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 calcmode="lin" valueType="num">
                                      <p:cBhvr additive="base">
                                        <p:cTn id="19"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4" end="4"/>
                                            </p:txEl>
                                          </p:spTgt>
                                        </p:tgtEl>
                                        <p:attrNameLst>
                                          <p:attrName>style.visibility</p:attrName>
                                        </p:attrNameLst>
                                      </p:cBhvr>
                                      <p:to>
                                        <p:strVal val="visible"/>
                                      </p:to>
                                    </p:set>
                                    <p:anim calcmode="lin" valueType="num">
                                      <p:cBhvr additive="base">
                                        <p:cTn id="25"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5" end="5"/>
                                            </p:txEl>
                                          </p:spTgt>
                                        </p:tgtEl>
                                        <p:attrNameLst>
                                          <p:attrName>style.visibility</p:attrName>
                                        </p:attrNameLst>
                                      </p:cBhvr>
                                      <p:to>
                                        <p:strVal val="visible"/>
                                      </p:to>
                                    </p:set>
                                    <p:anim calcmode="lin" valueType="num">
                                      <p:cBhvr additive="base">
                                        <p:cTn id="31" dur="500" fill="hold"/>
                                        <p:tgtEl>
                                          <p:spTgt spid="16">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06927C12-E349-4F20-9DC8-C689534F9186}" type="slidenum">
              <a:rPr lang="en-US" altLang="en-US" sz="1400" smtClean="0">
                <a:latin typeface="Times" panose="02020603060405020304" pitchFamily="18" charset="0"/>
              </a:rPr>
              <a:pPr>
                <a:spcBef>
                  <a:spcPct val="0"/>
                </a:spcBef>
                <a:buClrTx/>
                <a:buFontTx/>
                <a:buNone/>
              </a:pPr>
              <a:t>25</a:t>
            </a:fld>
            <a:endParaRPr lang="en-US" altLang="en-US" sz="1400">
              <a:latin typeface="Times" panose="02020603060405020304" pitchFamily="18" charset="0"/>
            </a:endParaRPr>
          </a:p>
        </p:txBody>
      </p:sp>
      <p:sp>
        <p:nvSpPr>
          <p:cNvPr id="31747" name="Rectangle 2"/>
          <p:cNvSpPr>
            <a:spLocks noChangeArrowheads="1"/>
          </p:cNvSpPr>
          <p:nvPr/>
        </p:nvSpPr>
        <p:spPr bwMode="auto">
          <a:xfrm>
            <a:off x="381000" y="1905000"/>
            <a:ext cx="8534400" cy="2133600"/>
          </a:xfrm>
          <a:prstGeom prst="rect">
            <a:avLst/>
          </a:prstGeom>
          <a:solidFill>
            <a:srgbClr val="FFFFCC"/>
          </a:solidFill>
          <a:ln w="12700" cap="sq">
            <a:solidFill>
              <a:schemeClr val="tx1"/>
            </a:solidFill>
            <a:miter lim="800000"/>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94595" name="Rectangle 3"/>
          <p:cNvSpPr>
            <a:spLocks noGrp="1" noChangeArrowheads="1"/>
          </p:cNvSpPr>
          <p:nvPr>
            <p:ph type="title"/>
          </p:nvPr>
        </p:nvSpPr>
        <p:spPr>
          <a:xfrm>
            <a:off x="1447800" y="76200"/>
            <a:ext cx="7772400" cy="1066800"/>
          </a:xfrm>
        </p:spPr>
        <p:txBody>
          <a:bodyPr/>
          <a:lstStyle/>
          <a:p>
            <a:pPr algn="l" eaLnBrk="1" hangingPunct="1">
              <a:defRPr/>
            </a:pPr>
            <a:r>
              <a:rPr lang="en-US" dirty="0"/>
              <a:t>Box plot</a:t>
            </a:r>
            <a:endParaRPr lang="en-US" dirty="0">
              <a:solidFill>
                <a:srgbClr val="CC3300"/>
              </a:solidFill>
            </a:endParaRPr>
          </a:p>
        </p:txBody>
      </p:sp>
      <p:sp>
        <p:nvSpPr>
          <p:cNvPr id="494596" name="Rectangle 4"/>
          <p:cNvSpPr>
            <a:spLocks noGrp="1" noChangeArrowheads="1"/>
          </p:cNvSpPr>
          <p:nvPr>
            <p:ph type="body" idx="1"/>
          </p:nvPr>
        </p:nvSpPr>
        <p:spPr>
          <a:xfrm>
            <a:off x="0" y="1295400"/>
            <a:ext cx="8229600" cy="4953000"/>
          </a:xfrm>
        </p:spPr>
        <p:txBody>
          <a:bodyPr/>
          <a:lstStyle/>
          <a:p>
            <a:pPr eaLnBrk="1" hangingPunct="1">
              <a:buFontTx/>
              <a:buNone/>
            </a:pPr>
            <a:r>
              <a:rPr lang="en-US" altLang="en-US" dirty="0"/>
              <a:t>Min=2, Q1=14, Med=17, Q3=22.5, Max=23</a:t>
            </a:r>
          </a:p>
          <a:p>
            <a:pPr eaLnBrk="1" hangingPunct="1">
              <a:buFontTx/>
              <a:buNone/>
            </a:pPr>
            <a:endParaRPr lang="en-US" altLang="en-US" dirty="0"/>
          </a:p>
          <a:p>
            <a:pPr eaLnBrk="1" hangingPunct="1">
              <a:buFontTx/>
              <a:buNone/>
            </a:pPr>
            <a:endParaRPr lang="en-US" altLang="en-US" dirty="0">
              <a:solidFill>
                <a:srgbClr val="CC3300"/>
              </a:solidFill>
            </a:endParaRPr>
          </a:p>
          <a:p>
            <a:pPr eaLnBrk="1" hangingPunct="1">
              <a:buFontTx/>
              <a:buNone/>
            </a:pPr>
            <a:endParaRPr lang="en-US" altLang="en-US" dirty="0">
              <a:solidFill>
                <a:srgbClr val="CC3300"/>
              </a:solidFill>
            </a:endParaRPr>
          </a:p>
          <a:p>
            <a:pPr eaLnBrk="1" hangingPunct="1">
              <a:buFontTx/>
              <a:buNone/>
            </a:pPr>
            <a:endParaRPr lang="en-US" altLang="en-US" dirty="0">
              <a:solidFill>
                <a:srgbClr val="CC3300"/>
              </a:solidFill>
            </a:endParaRPr>
          </a:p>
          <a:p>
            <a:pPr eaLnBrk="1" hangingPunct="1">
              <a:buFontTx/>
              <a:buNone/>
            </a:pPr>
            <a:endParaRPr lang="en-US" altLang="en-US" dirty="0">
              <a:solidFill>
                <a:srgbClr val="CC3300"/>
              </a:solidFill>
            </a:endParaRPr>
          </a:p>
          <a:p>
            <a:pPr eaLnBrk="1" hangingPunct="1">
              <a:buFontTx/>
              <a:buNone/>
            </a:pPr>
            <a:endParaRPr lang="en-US" altLang="en-US" dirty="0"/>
          </a:p>
          <a:p>
            <a:pPr eaLnBrk="1" hangingPunct="1">
              <a:buFontTx/>
              <a:buNone/>
            </a:pPr>
            <a:endParaRPr lang="en-US" altLang="en-US" dirty="0">
              <a:solidFill>
                <a:srgbClr val="CC3300"/>
              </a:solidFill>
            </a:endParaRPr>
          </a:p>
        </p:txBody>
      </p:sp>
      <p:grpSp>
        <p:nvGrpSpPr>
          <p:cNvPr id="2" name="Group 5"/>
          <p:cNvGrpSpPr>
            <a:grpSpLocks/>
          </p:cNvGrpSpPr>
          <p:nvPr/>
        </p:nvGrpSpPr>
        <p:grpSpPr bwMode="auto">
          <a:xfrm>
            <a:off x="685800" y="3505200"/>
            <a:ext cx="7988300" cy="381000"/>
            <a:chOff x="1008" y="2160"/>
            <a:chExt cx="4512" cy="240"/>
          </a:xfrm>
        </p:grpSpPr>
        <p:sp>
          <p:nvSpPr>
            <p:cNvPr id="31759" name="Line 6"/>
            <p:cNvSpPr>
              <a:spLocks noChangeShapeType="1"/>
            </p:cNvSpPr>
            <p:nvPr/>
          </p:nvSpPr>
          <p:spPr bwMode="auto">
            <a:xfrm>
              <a:off x="1008" y="2160"/>
              <a:ext cx="4512" cy="0"/>
            </a:xfrm>
            <a:prstGeom prst="line">
              <a:avLst/>
            </a:prstGeom>
            <a:noFill/>
            <a:ln w="28575" cap="sq">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1760" name="Text Box 7"/>
            <p:cNvSpPr txBox="1">
              <a:spLocks noChangeArrowheads="1"/>
            </p:cNvSpPr>
            <p:nvPr/>
          </p:nvSpPr>
          <p:spPr bwMode="auto">
            <a:xfrm>
              <a:off x="1094" y="2183"/>
              <a:ext cx="421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600"/>
                <a:t> 0         10          20          30          40          50         60          70         80           90</a:t>
              </a:r>
            </a:p>
          </p:txBody>
        </p:sp>
      </p:grpSp>
      <p:sp>
        <p:nvSpPr>
          <p:cNvPr id="494600" name="Line 8"/>
          <p:cNvSpPr>
            <a:spLocks noChangeShapeType="1"/>
          </p:cNvSpPr>
          <p:nvPr/>
        </p:nvSpPr>
        <p:spPr bwMode="auto">
          <a:xfrm>
            <a:off x="1143000" y="28194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94601" name="Line 9"/>
          <p:cNvSpPr>
            <a:spLocks noChangeShapeType="1"/>
          </p:cNvSpPr>
          <p:nvPr/>
        </p:nvSpPr>
        <p:spPr bwMode="auto">
          <a:xfrm>
            <a:off x="2362200" y="2819400"/>
            <a:ext cx="0" cy="4572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94604" name="Line 12"/>
          <p:cNvSpPr>
            <a:spLocks noChangeShapeType="1"/>
          </p:cNvSpPr>
          <p:nvPr/>
        </p:nvSpPr>
        <p:spPr bwMode="auto">
          <a:xfrm>
            <a:off x="2886075" y="28194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94605" name="Rectangle 13"/>
          <p:cNvSpPr>
            <a:spLocks noChangeArrowheads="1"/>
          </p:cNvSpPr>
          <p:nvPr/>
        </p:nvSpPr>
        <p:spPr bwMode="auto">
          <a:xfrm>
            <a:off x="2057400" y="2819400"/>
            <a:ext cx="685800" cy="457200"/>
          </a:xfrm>
          <a:prstGeom prst="rect">
            <a:avLst/>
          </a:prstGeom>
          <a:noFill/>
          <a:ln w="28575" cap="sq">
            <a:solidFill>
              <a:srgbClr val="00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94606" name="Line 14"/>
          <p:cNvSpPr>
            <a:spLocks noChangeShapeType="1"/>
          </p:cNvSpPr>
          <p:nvPr/>
        </p:nvSpPr>
        <p:spPr bwMode="auto">
          <a:xfrm flipH="1">
            <a:off x="1143000" y="2971800"/>
            <a:ext cx="914400" cy="0"/>
          </a:xfrm>
          <a:prstGeom prst="line">
            <a:avLst/>
          </a:prstGeom>
          <a:noFill/>
          <a:ln w="28575"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94607" name="Line 15"/>
          <p:cNvSpPr>
            <a:spLocks noChangeShapeType="1"/>
          </p:cNvSpPr>
          <p:nvPr/>
        </p:nvSpPr>
        <p:spPr bwMode="auto">
          <a:xfrm flipH="1">
            <a:off x="2743200" y="2971800"/>
            <a:ext cx="114300" cy="0"/>
          </a:xfrm>
          <a:prstGeom prst="line">
            <a:avLst/>
          </a:prstGeom>
          <a:noFill/>
          <a:ln w="28575"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8" name="Oval 17"/>
          <p:cNvSpPr>
            <a:spLocks noChangeArrowheads="1"/>
          </p:cNvSpPr>
          <p:nvPr/>
        </p:nvSpPr>
        <p:spPr bwMode="auto">
          <a:xfrm flipV="1">
            <a:off x="7543800" y="2971800"/>
            <a:ext cx="76200" cy="76200"/>
          </a:xfrm>
          <a:prstGeom prst="ellipse">
            <a:avLst/>
          </a:prstGeom>
          <a:solidFill>
            <a:srgbClr val="C00000"/>
          </a:solidFill>
          <a:ln w="12700" cap="sq" algn="ctr">
            <a:solidFill>
              <a:schemeClr val="tx1"/>
            </a:solidFill>
            <a:round/>
            <a:headEnd type="none" w="sm" len="sm"/>
            <a:tailEnd type="none" w="sm" len="sm"/>
          </a:ln>
        </p:spPr>
        <p:txBody>
          <a:bodyPr wrap="none"/>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9" name="Oval 18"/>
          <p:cNvSpPr>
            <a:spLocks noChangeArrowheads="1"/>
          </p:cNvSpPr>
          <p:nvPr/>
        </p:nvSpPr>
        <p:spPr bwMode="auto">
          <a:xfrm flipV="1">
            <a:off x="5257800" y="2971800"/>
            <a:ext cx="76200" cy="76200"/>
          </a:xfrm>
          <a:prstGeom prst="ellipse">
            <a:avLst/>
          </a:prstGeom>
          <a:solidFill>
            <a:srgbClr val="C00000"/>
          </a:solidFill>
          <a:ln w="12700" cap="sq" algn="ctr">
            <a:solidFill>
              <a:schemeClr val="tx1"/>
            </a:solidFill>
            <a:round/>
            <a:headEnd type="none" w="sm" len="sm"/>
            <a:tailEnd type="none" w="sm" len="sm"/>
          </a:ln>
        </p:spPr>
        <p:txBody>
          <a:bodyPr wrap="none"/>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4600"/>
                                        </p:tgtEl>
                                        <p:attrNameLst>
                                          <p:attrName>style.visibility</p:attrName>
                                        </p:attrNameLst>
                                      </p:cBhvr>
                                      <p:to>
                                        <p:strVal val="visible"/>
                                      </p:to>
                                    </p:set>
                                    <p:anim calcmode="lin" valueType="num">
                                      <p:cBhvr additive="base">
                                        <p:cTn id="13" dur="500" fill="hold"/>
                                        <p:tgtEl>
                                          <p:spTgt spid="494600"/>
                                        </p:tgtEl>
                                        <p:attrNameLst>
                                          <p:attrName>ppt_x</p:attrName>
                                        </p:attrNameLst>
                                      </p:cBhvr>
                                      <p:tavLst>
                                        <p:tav tm="0">
                                          <p:val>
                                            <p:strVal val="0-#ppt_w/2"/>
                                          </p:val>
                                        </p:tav>
                                        <p:tav tm="100000">
                                          <p:val>
                                            <p:strVal val="#ppt_x"/>
                                          </p:val>
                                        </p:tav>
                                      </p:tavLst>
                                    </p:anim>
                                    <p:anim calcmode="lin" valueType="num">
                                      <p:cBhvr additive="base">
                                        <p:cTn id="14" dur="500" fill="hold"/>
                                        <p:tgtEl>
                                          <p:spTgt spid="4946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4601"/>
                                        </p:tgtEl>
                                        <p:attrNameLst>
                                          <p:attrName>style.visibility</p:attrName>
                                        </p:attrNameLst>
                                      </p:cBhvr>
                                      <p:to>
                                        <p:strVal val="visible"/>
                                      </p:to>
                                    </p:set>
                                    <p:anim calcmode="lin" valueType="num">
                                      <p:cBhvr additive="base">
                                        <p:cTn id="19" dur="500" fill="hold"/>
                                        <p:tgtEl>
                                          <p:spTgt spid="494601"/>
                                        </p:tgtEl>
                                        <p:attrNameLst>
                                          <p:attrName>ppt_x</p:attrName>
                                        </p:attrNameLst>
                                      </p:cBhvr>
                                      <p:tavLst>
                                        <p:tav tm="0">
                                          <p:val>
                                            <p:strVal val="0-#ppt_w/2"/>
                                          </p:val>
                                        </p:tav>
                                        <p:tav tm="100000">
                                          <p:val>
                                            <p:strVal val="#ppt_x"/>
                                          </p:val>
                                        </p:tav>
                                      </p:tavLst>
                                    </p:anim>
                                    <p:anim calcmode="lin" valueType="num">
                                      <p:cBhvr additive="base">
                                        <p:cTn id="20" dur="500" fill="hold"/>
                                        <p:tgtEl>
                                          <p:spTgt spid="4946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4604"/>
                                        </p:tgtEl>
                                        <p:attrNameLst>
                                          <p:attrName>style.visibility</p:attrName>
                                        </p:attrNameLst>
                                      </p:cBhvr>
                                      <p:to>
                                        <p:strVal val="visible"/>
                                      </p:to>
                                    </p:set>
                                    <p:anim calcmode="lin" valueType="num">
                                      <p:cBhvr additive="base">
                                        <p:cTn id="25" dur="500" fill="hold"/>
                                        <p:tgtEl>
                                          <p:spTgt spid="494604"/>
                                        </p:tgtEl>
                                        <p:attrNameLst>
                                          <p:attrName>ppt_x</p:attrName>
                                        </p:attrNameLst>
                                      </p:cBhvr>
                                      <p:tavLst>
                                        <p:tav tm="0">
                                          <p:val>
                                            <p:strVal val="0-#ppt_w/2"/>
                                          </p:val>
                                        </p:tav>
                                        <p:tav tm="100000">
                                          <p:val>
                                            <p:strVal val="#ppt_x"/>
                                          </p:val>
                                        </p:tav>
                                      </p:tavLst>
                                    </p:anim>
                                    <p:anim calcmode="lin" valueType="num">
                                      <p:cBhvr additive="base">
                                        <p:cTn id="26" dur="500" fill="hold"/>
                                        <p:tgtEl>
                                          <p:spTgt spid="49460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4605"/>
                                        </p:tgtEl>
                                        <p:attrNameLst>
                                          <p:attrName>style.visibility</p:attrName>
                                        </p:attrNameLst>
                                      </p:cBhvr>
                                      <p:to>
                                        <p:strVal val="visible"/>
                                      </p:to>
                                    </p:set>
                                    <p:anim calcmode="lin" valueType="num">
                                      <p:cBhvr additive="base">
                                        <p:cTn id="31" dur="500" fill="hold"/>
                                        <p:tgtEl>
                                          <p:spTgt spid="494605"/>
                                        </p:tgtEl>
                                        <p:attrNameLst>
                                          <p:attrName>ppt_x</p:attrName>
                                        </p:attrNameLst>
                                      </p:cBhvr>
                                      <p:tavLst>
                                        <p:tav tm="0">
                                          <p:val>
                                            <p:strVal val="0-#ppt_w/2"/>
                                          </p:val>
                                        </p:tav>
                                        <p:tav tm="100000">
                                          <p:val>
                                            <p:strVal val="#ppt_x"/>
                                          </p:val>
                                        </p:tav>
                                      </p:tavLst>
                                    </p:anim>
                                    <p:anim calcmode="lin" valueType="num">
                                      <p:cBhvr additive="base">
                                        <p:cTn id="32" dur="500" fill="hold"/>
                                        <p:tgtEl>
                                          <p:spTgt spid="49460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4606"/>
                                        </p:tgtEl>
                                        <p:attrNameLst>
                                          <p:attrName>style.visibility</p:attrName>
                                        </p:attrNameLst>
                                      </p:cBhvr>
                                      <p:to>
                                        <p:strVal val="visible"/>
                                      </p:to>
                                    </p:set>
                                    <p:anim calcmode="lin" valueType="num">
                                      <p:cBhvr additive="base">
                                        <p:cTn id="37" dur="500" fill="hold"/>
                                        <p:tgtEl>
                                          <p:spTgt spid="494606"/>
                                        </p:tgtEl>
                                        <p:attrNameLst>
                                          <p:attrName>ppt_x</p:attrName>
                                        </p:attrNameLst>
                                      </p:cBhvr>
                                      <p:tavLst>
                                        <p:tav tm="0">
                                          <p:val>
                                            <p:strVal val="0-#ppt_w/2"/>
                                          </p:val>
                                        </p:tav>
                                        <p:tav tm="100000">
                                          <p:val>
                                            <p:strVal val="#ppt_x"/>
                                          </p:val>
                                        </p:tav>
                                      </p:tavLst>
                                    </p:anim>
                                    <p:anim calcmode="lin" valueType="num">
                                      <p:cBhvr additive="base">
                                        <p:cTn id="38" dur="500" fill="hold"/>
                                        <p:tgtEl>
                                          <p:spTgt spid="49460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4607"/>
                                        </p:tgtEl>
                                        <p:attrNameLst>
                                          <p:attrName>style.visibility</p:attrName>
                                        </p:attrNameLst>
                                      </p:cBhvr>
                                      <p:to>
                                        <p:strVal val="visible"/>
                                      </p:to>
                                    </p:set>
                                    <p:anim calcmode="lin" valueType="num">
                                      <p:cBhvr additive="base">
                                        <p:cTn id="43" dur="500" fill="hold"/>
                                        <p:tgtEl>
                                          <p:spTgt spid="494607"/>
                                        </p:tgtEl>
                                        <p:attrNameLst>
                                          <p:attrName>ppt_x</p:attrName>
                                        </p:attrNameLst>
                                      </p:cBhvr>
                                      <p:tavLst>
                                        <p:tav tm="0">
                                          <p:val>
                                            <p:strVal val="0-#ppt_w/2"/>
                                          </p:val>
                                        </p:tav>
                                        <p:tav tm="100000">
                                          <p:val>
                                            <p:strVal val="#ppt_x"/>
                                          </p:val>
                                        </p:tav>
                                      </p:tavLst>
                                    </p:anim>
                                    <p:anim calcmode="lin" valueType="num">
                                      <p:cBhvr additive="base">
                                        <p:cTn id="44" dur="500" fill="hold"/>
                                        <p:tgtEl>
                                          <p:spTgt spid="49460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00" grpId="0" animBg="1"/>
      <p:bldP spid="494601" grpId="0" animBg="1"/>
      <p:bldP spid="494604" grpId="0" animBg="1"/>
      <p:bldP spid="494605" grpId="0" animBg="1"/>
      <p:bldP spid="494606" grpId="0" animBg="1"/>
      <p:bldP spid="49460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E8D99489-4570-4556-9729-1C4DE96B8F94}" type="slidenum">
              <a:rPr lang="en-US" altLang="en-US" sz="1400" smtClean="0">
                <a:latin typeface="Times" panose="02020603060405020304" pitchFamily="18" charset="0"/>
              </a:rPr>
              <a:pPr>
                <a:spcBef>
                  <a:spcPct val="0"/>
                </a:spcBef>
                <a:buClrTx/>
                <a:buFontTx/>
                <a:buNone/>
              </a:pPr>
              <a:t>26</a:t>
            </a:fld>
            <a:endParaRPr lang="en-US" altLang="en-US" sz="1400">
              <a:latin typeface="Times" panose="02020603060405020304" pitchFamily="18" charset="0"/>
            </a:endParaRPr>
          </a:p>
        </p:txBody>
      </p:sp>
      <p:sp>
        <p:nvSpPr>
          <p:cNvPr id="36867" name="Rectangle 4"/>
          <p:cNvSpPr>
            <a:spLocks noChangeArrowheads="1"/>
          </p:cNvSpPr>
          <p:nvPr/>
        </p:nvSpPr>
        <p:spPr bwMode="auto">
          <a:xfrm>
            <a:off x="0" y="0"/>
            <a:ext cx="9144000" cy="1447800"/>
          </a:xfrm>
          <a:prstGeom prst="rect">
            <a:avLst/>
          </a:prstGeom>
          <a:solidFill>
            <a:srgbClr val="FFFF99"/>
          </a:solidFill>
          <a:ln w="12700" cap="sq">
            <a:solidFill>
              <a:schemeClr val="tx1"/>
            </a:solidFill>
            <a:miter lim="800000"/>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37893" name="Rectangle 3"/>
          <p:cNvSpPr>
            <a:spLocks noGrp="1" noChangeArrowheads="1"/>
          </p:cNvSpPr>
          <p:nvPr>
            <p:ph type="body" idx="1"/>
          </p:nvPr>
        </p:nvSpPr>
        <p:spPr/>
        <p:txBody>
          <a:bodyPr/>
          <a:lstStyle/>
          <a:p>
            <a:pPr lvl="1" eaLnBrk="1" hangingPunct="1">
              <a:buFontTx/>
              <a:buNone/>
              <a:defRPr/>
            </a:pPr>
            <a:endParaRPr lang="en-US" altLang="en-US" dirty="0"/>
          </a:p>
          <a:p>
            <a:pPr eaLnBrk="1" hangingPunct="1">
              <a:defRPr/>
            </a:pPr>
            <a:r>
              <a:rPr lang="en-US" altLang="en-US" dirty="0"/>
              <a:t>Measuring spread: the quartiles</a:t>
            </a:r>
          </a:p>
          <a:p>
            <a:pPr lvl="1" eaLnBrk="1" hangingPunct="1">
              <a:defRPr/>
            </a:pPr>
            <a:r>
              <a:rPr lang="en-US" altLang="en-US" dirty="0"/>
              <a:t>The five-number summary and boxplots</a:t>
            </a:r>
          </a:p>
          <a:p>
            <a:pPr lvl="1" eaLnBrk="1" hangingPunct="1">
              <a:defRPr/>
            </a:pPr>
            <a:r>
              <a:rPr lang="en-US" altLang="en-US" dirty="0"/>
              <a:t>Spotting suspected outliers*</a:t>
            </a:r>
          </a:p>
          <a:p>
            <a:pPr marL="457200" lvl="1" indent="0" eaLnBrk="1" hangingPunct="1">
              <a:buFontTx/>
              <a:buNone/>
              <a:defRPr/>
            </a:pPr>
            <a:endParaRPr lang="en-US" altLang="en-US" dirty="0"/>
          </a:p>
          <a:p>
            <a:pPr eaLnBrk="1" hangingPunct="1">
              <a:defRPr/>
            </a:pPr>
            <a:r>
              <a:rPr lang="en-US" altLang="en-US" dirty="0"/>
              <a:t>Standard Deviation</a:t>
            </a:r>
          </a:p>
          <a:p>
            <a:pPr eaLnBrk="1" hangingPunct="1">
              <a:defRPr/>
            </a:pPr>
            <a:endParaRPr lang="en-US" altLang="en-US" dirty="0"/>
          </a:p>
        </p:txBody>
      </p:sp>
      <p:sp>
        <p:nvSpPr>
          <p:cNvPr id="2" name="Title 1"/>
          <p:cNvSpPr>
            <a:spLocks noGrp="1"/>
          </p:cNvSpPr>
          <p:nvPr>
            <p:ph type="title"/>
          </p:nvPr>
        </p:nvSpPr>
        <p:spPr/>
        <p:txBody>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E408D993-5BC5-479F-A196-B52DF8256EB1}" type="slidenum">
              <a:rPr lang="en-US" altLang="en-US" sz="1400" smtClean="0">
                <a:latin typeface="Times" panose="02020603060405020304" pitchFamily="18" charset="0"/>
              </a:rPr>
              <a:pPr>
                <a:spcBef>
                  <a:spcPct val="0"/>
                </a:spcBef>
                <a:buClrTx/>
                <a:buFontTx/>
                <a:buNone/>
              </a:pPr>
              <a:t>27</a:t>
            </a:fld>
            <a:endParaRPr lang="en-US" altLang="en-US" sz="1400">
              <a:latin typeface="Times" panose="02020603060405020304" pitchFamily="18" charset="0"/>
            </a:endParaRPr>
          </a:p>
        </p:txBody>
      </p:sp>
      <p:graphicFrame>
        <p:nvGraphicFramePr>
          <p:cNvPr id="37891" name="Object 5"/>
          <p:cNvGraphicFramePr>
            <a:graphicFrameLocks noGrp="1" noChangeAspect="1"/>
          </p:cNvGraphicFramePr>
          <p:nvPr>
            <p:ph idx="1"/>
          </p:nvPr>
        </p:nvGraphicFramePr>
        <p:xfrm>
          <a:off x="0" y="0"/>
          <a:ext cx="5410200" cy="4246563"/>
        </p:xfrm>
        <a:graphic>
          <a:graphicData uri="http://schemas.openxmlformats.org/presentationml/2006/ole">
            <mc:AlternateContent xmlns:mc="http://schemas.openxmlformats.org/markup-compatibility/2006">
              <mc:Choice xmlns:v="urn:schemas-microsoft-com:vml" Requires="v">
                <p:oleObj name="Photo Editor Photo" r:id="rId3" imgW="9523810" imgH="12917703" progId="MSPhotoEd.3">
                  <p:embed/>
                </p:oleObj>
              </mc:Choice>
              <mc:Fallback>
                <p:oleObj name="Photo Editor Photo" r:id="rId3" imgW="9523810" imgH="12917703" progId="MSPhotoEd.3">
                  <p:embed/>
                  <p:pic>
                    <p:nvPicPr>
                      <p:cNvPr id="3789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410200"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082" name="Rectangle 10"/>
          <p:cNvSpPr>
            <a:spLocks noChangeArrowheads="1"/>
          </p:cNvSpPr>
          <p:nvPr/>
        </p:nvSpPr>
        <p:spPr bwMode="auto">
          <a:xfrm>
            <a:off x="5410200" y="182984"/>
            <a:ext cx="3657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defRPr/>
            </a:pPr>
            <a:r>
              <a:rPr lang="en-US" altLang="en-US" sz="1800" dirty="0"/>
              <a:t>Median Earnings with High School education =</a:t>
            </a:r>
            <a:endParaRPr lang="en-US" altLang="en-US" sz="1800" dirty="0">
              <a:solidFill>
                <a:srgbClr val="FF0000"/>
              </a:solidFill>
            </a:endParaRPr>
          </a:p>
          <a:p>
            <a:pPr eaLnBrk="1" hangingPunct="1">
              <a:buFontTx/>
              <a:buNone/>
              <a:defRPr/>
            </a:pPr>
            <a:endParaRPr lang="en-US" altLang="en-US" sz="1800" dirty="0"/>
          </a:p>
          <a:p>
            <a:pPr eaLnBrk="1" hangingPunct="1">
              <a:defRPr/>
            </a:pPr>
            <a:r>
              <a:rPr lang="en-US" altLang="en-US" sz="1800" dirty="0"/>
              <a:t>Median Earnings with a Bachelor’s =</a:t>
            </a:r>
            <a:endParaRPr lang="en-US" altLang="en-US" sz="1800" dirty="0">
              <a:solidFill>
                <a:srgbClr val="FF0000"/>
              </a:solidFill>
            </a:endParaRPr>
          </a:p>
          <a:p>
            <a:pPr eaLnBrk="1" hangingPunct="1">
              <a:defRPr/>
            </a:pPr>
            <a:endParaRPr lang="en-US" altLang="en-US" sz="1800" dirty="0"/>
          </a:p>
          <a:p>
            <a:pPr eaLnBrk="1" hangingPunct="1">
              <a:buFontTx/>
              <a:buNone/>
              <a:defRPr/>
            </a:pPr>
            <a:endParaRPr lang="en-US" altLang="en-US" sz="1800" dirty="0"/>
          </a:p>
          <a:p>
            <a:pPr eaLnBrk="1" hangingPunct="1">
              <a:defRPr/>
            </a:pPr>
            <a:r>
              <a:rPr lang="en-US" altLang="en-US" sz="1800" dirty="0"/>
              <a:t>IQR for those with HS?</a:t>
            </a:r>
          </a:p>
          <a:p>
            <a:pPr marL="0" indent="0" eaLnBrk="1" hangingPunct="1">
              <a:buFontTx/>
              <a:buNone/>
              <a:defRPr/>
            </a:pPr>
            <a:r>
              <a:rPr lang="en-US" altLang="en-US" sz="1800" dirty="0"/>
              <a:t>                   =</a:t>
            </a:r>
            <a:endParaRPr lang="en-US" altLang="en-US" sz="1800" dirty="0">
              <a:solidFill>
                <a:srgbClr val="FF0000"/>
              </a:solidFill>
            </a:endParaRPr>
          </a:p>
          <a:p>
            <a:pPr marL="0" indent="0" eaLnBrk="1" hangingPunct="1">
              <a:buFontTx/>
              <a:buNone/>
              <a:defRPr/>
            </a:pPr>
            <a:endParaRPr lang="en-US" altLang="en-US" sz="1800" dirty="0"/>
          </a:p>
          <a:p>
            <a:pPr eaLnBrk="1" hangingPunct="1">
              <a:defRPr/>
            </a:pPr>
            <a:r>
              <a:rPr lang="en-US" altLang="en-US" sz="1800" dirty="0"/>
              <a:t>IQR for those with Bachelors?</a:t>
            </a:r>
          </a:p>
          <a:p>
            <a:pPr marL="0" indent="0" eaLnBrk="1" hangingPunct="1">
              <a:buFontTx/>
              <a:buNone/>
              <a:defRPr/>
            </a:pPr>
            <a:r>
              <a:rPr lang="en-US" altLang="en-US" sz="1800" dirty="0"/>
              <a:t>               =</a:t>
            </a:r>
          </a:p>
          <a:p>
            <a:pPr eaLnBrk="1" hangingPunct="1">
              <a:defRPr/>
            </a:pPr>
            <a:r>
              <a:rPr lang="en-US" altLang="en-US" sz="1800" dirty="0"/>
              <a:t>Among those with a Bachelor’s degree, about ______ % earn more than $30K</a:t>
            </a:r>
          </a:p>
          <a:p>
            <a:pPr eaLnBrk="1" hangingPunct="1">
              <a:defRPr/>
            </a:pPr>
            <a:endParaRPr lang="en-US" altLang="en-US" sz="1800" dirty="0"/>
          </a:p>
          <a:p>
            <a:pPr eaLnBrk="1" hangingPunct="1">
              <a:defRPr/>
            </a:pPr>
            <a:r>
              <a:rPr lang="en-US" altLang="en-US" sz="1800" dirty="0"/>
              <a:t>Among those with HS education, about 25% earn less than</a:t>
            </a:r>
            <a:endParaRPr lang="en-US" altLang="en-US" sz="1800" dirty="0">
              <a:solidFill>
                <a:srgbClr val="FF0000"/>
              </a:solidFill>
            </a:endParaRPr>
          </a:p>
          <a:p>
            <a:pPr marL="0" indent="0" eaLnBrk="1" hangingPunct="1">
              <a:buNone/>
              <a:defRPr/>
            </a:pPr>
            <a:endParaRPr lang="en-US" altLang="en-US" sz="1800" dirty="0"/>
          </a:p>
        </p:txBody>
      </p:sp>
      <p:cxnSp>
        <p:nvCxnSpPr>
          <p:cNvPr id="39941" name="Straight Connector 2"/>
          <p:cNvCxnSpPr>
            <a:cxnSpLocks noChangeShapeType="1"/>
          </p:cNvCxnSpPr>
          <p:nvPr/>
        </p:nvCxnSpPr>
        <p:spPr bwMode="auto">
          <a:xfrm flipV="1">
            <a:off x="2057400" y="228600"/>
            <a:ext cx="0" cy="4800600"/>
          </a:xfrm>
          <a:prstGeom prst="line">
            <a:avLst/>
          </a:prstGeom>
          <a:noFill/>
          <a:ln w="38100" cap="sq" algn="ctr">
            <a:solidFill>
              <a:srgbClr val="C00000"/>
            </a:solidFill>
            <a:prstDash val="sysDash"/>
            <a:round/>
            <a:headEnd type="none" w="sm" len="sm"/>
            <a:tailEnd type="none" w="sm" len="sm"/>
          </a:ln>
          <a:extLst>
            <a:ext uri="{909E8E84-426E-40DD-AFC4-6F175D3DCCD1}">
              <a14:hiddenFill xmlns:a14="http://schemas.microsoft.com/office/drawing/2010/main">
                <a:noFill/>
              </a14:hiddenFill>
            </a:ext>
          </a:extLst>
        </p:spPr>
      </p:cxnSp>
      <p:cxnSp>
        <p:nvCxnSpPr>
          <p:cNvPr id="39942" name="Straight Connector 7"/>
          <p:cNvCxnSpPr>
            <a:cxnSpLocks noChangeShapeType="1"/>
          </p:cNvCxnSpPr>
          <p:nvPr/>
        </p:nvCxnSpPr>
        <p:spPr bwMode="auto">
          <a:xfrm flipV="1">
            <a:off x="2819400" y="381000"/>
            <a:ext cx="0" cy="4800600"/>
          </a:xfrm>
          <a:prstGeom prst="line">
            <a:avLst/>
          </a:prstGeom>
          <a:noFill/>
          <a:ln w="38100" cap="sq" algn="ctr">
            <a:solidFill>
              <a:srgbClr val="C00000"/>
            </a:solidFill>
            <a:prstDash val="sysDash"/>
            <a:round/>
            <a:headEnd type="none" w="sm" len="sm"/>
            <a:tailEnd type="none" w="sm" len="sm"/>
          </a:ln>
          <a:extLst>
            <a:ext uri="{909E8E84-426E-40DD-AFC4-6F175D3DCCD1}">
              <a14:hiddenFill xmlns:a14="http://schemas.microsoft.com/office/drawing/2010/main">
                <a:noFill/>
              </a14:hiddenFill>
            </a:ext>
          </a:extLst>
        </p:spPr>
      </p:cxnSp>
      <p:cxnSp>
        <p:nvCxnSpPr>
          <p:cNvPr id="39943" name="Straight Connector 8"/>
          <p:cNvCxnSpPr>
            <a:cxnSpLocks noChangeShapeType="1"/>
          </p:cNvCxnSpPr>
          <p:nvPr/>
        </p:nvCxnSpPr>
        <p:spPr bwMode="auto">
          <a:xfrm flipV="1">
            <a:off x="1447800" y="381000"/>
            <a:ext cx="0" cy="4800600"/>
          </a:xfrm>
          <a:prstGeom prst="line">
            <a:avLst/>
          </a:prstGeom>
          <a:noFill/>
          <a:ln w="38100" cap="sq" algn="ctr">
            <a:solidFill>
              <a:srgbClr val="C00000"/>
            </a:solidFill>
            <a:prstDash val="sysDash"/>
            <a:round/>
            <a:headEnd type="none" w="sm" len="sm"/>
            <a:tailEnd type="none" w="sm" len="sm"/>
          </a:ln>
          <a:extLst>
            <a:ext uri="{909E8E84-426E-40DD-AFC4-6F175D3DCCD1}">
              <a14:hiddenFill xmlns:a14="http://schemas.microsoft.com/office/drawing/2010/main">
                <a:noFill/>
              </a14:hiddenFill>
            </a:ext>
          </a:extLst>
        </p:spPr>
      </p:cxnSp>
      <p:cxnSp>
        <p:nvCxnSpPr>
          <p:cNvPr id="8" name="Straight Connector 2"/>
          <p:cNvCxnSpPr>
            <a:cxnSpLocks noChangeShapeType="1"/>
          </p:cNvCxnSpPr>
          <p:nvPr/>
        </p:nvCxnSpPr>
        <p:spPr bwMode="auto">
          <a:xfrm flipV="1">
            <a:off x="1600200" y="304800"/>
            <a:ext cx="0" cy="4800600"/>
          </a:xfrm>
          <a:prstGeom prst="line">
            <a:avLst/>
          </a:prstGeom>
          <a:noFill/>
          <a:ln w="38100" cap="sq" algn="ctr">
            <a:solidFill>
              <a:srgbClr val="C00000"/>
            </a:solidFill>
            <a:prstDash val="sysDash"/>
            <a:round/>
            <a:headEnd type="none" w="sm" len="sm"/>
            <a:tailEnd type="none" w="sm" len="sm"/>
          </a:ln>
          <a:extLst>
            <a:ext uri="{909E8E84-426E-40DD-AFC4-6F175D3DCCD1}">
              <a14:hiddenFill xmlns:a14="http://schemas.microsoft.com/office/drawing/2010/main">
                <a:noFill/>
              </a14:hiddenFill>
            </a:ext>
          </a:extLst>
        </p:spPr>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5082">
                                            <p:txEl>
                                              <p:pRg st="0" end="0"/>
                                            </p:txEl>
                                          </p:spTgt>
                                        </p:tgtEl>
                                        <p:attrNameLst>
                                          <p:attrName>style.visibility</p:attrName>
                                        </p:attrNameLst>
                                      </p:cBhvr>
                                      <p:to>
                                        <p:strVal val="visible"/>
                                      </p:to>
                                    </p:set>
                                    <p:anim calcmode="lin" valueType="num">
                                      <p:cBhvr additive="base">
                                        <p:cTn id="13" dur="500" fill="hold"/>
                                        <p:tgtEl>
                                          <p:spTgt spid="51508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150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941"/>
                                        </p:tgtEl>
                                        <p:attrNameLst>
                                          <p:attrName>style.visibility</p:attrName>
                                        </p:attrNameLst>
                                      </p:cBhvr>
                                      <p:to>
                                        <p:strVal val="visible"/>
                                      </p:to>
                                    </p:set>
                                    <p:anim calcmode="lin" valueType="num">
                                      <p:cBhvr additive="base">
                                        <p:cTn id="19" dur="500" fill="hold"/>
                                        <p:tgtEl>
                                          <p:spTgt spid="39941"/>
                                        </p:tgtEl>
                                        <p:attrNameLst>
                                          <p:attrName>ppt_x</p:attrName>
                                        </p:attrNameLst>
                                      </p:cBhvr>
                                      <p:tavLst>
                                        <p:tav tm="0">
                                          <p:val>
                                            <p:strVal val="#ppt_x"/>
                                          </p:val>
                                        </p:tav>
                                        <p:tav tm="100000">
                                          <p:val>
                                            <p:strVal val="#ppt_x"/>
                                          </p:val>
                                        </p:tav>
                                      </p:tavLst>
                                    </p:anim>
                                    <p:anim calcmode="lin" valueType="num">
                                      <p:cBhvr additive="base">
                                        <p:cTn id="20"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15082">
                                            <p:txEl>
                                              <p:pRg st="2" end="2"/>
                                            </p:txEl>
                                          </p:spTgt>
                                        </p:tgtEl>
                                        <p:attrNameLst>
                                          <p:attrName>style.visibility</p:attrName>
                                        </p:attrNameLst>
                                      </p:cBhvr>
                                      <p:to>
                                        <p:strVal val="visible"/>
                                      </p:to>
                                    </p:set>
                                    <p:anim calcmode="lin" valueType="num">
                                      <p:cBhvr additive="base">
                                        <p:cTn id="25" dur="500" fill="hold"/>
                                        <p:tgtEl>
                                          <p:spTgt spid="515082">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50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9943"/>
                                        </p:tgtEl>
                                        <p:attrNameLst>
                                          <p:attrName>style.visibility</p:attrName>
                                        </p:attrNameLst>
                                      </p:cBhvr>
                                      <p:to>
                                        <p:strVal val="visible"/>
                                      </p:to>
                                    </p:set>
                                    <p:anim calcmode="lin" valueType="num">
                                      <p:cBhvr additive="base">
                                        <p:cTn id="31" dur="500" fill="hold"/>
                                        <p:tgtEl>
                                          <p:spTgt spid="39943"/>
                                        </p:tgtEl>
                                        <p:attrNameLst>
                                          <p:attrName>ppt_x</p:attrName>
                                        </p:attrNameLst>
                                      </p:cBhvr>
                                      <p:tavLst>
                                        <p:tav tm="0">
                                          <p:val>
                                            <p:strVal val="#ppt_x"/>
                                          </p:val>
                                        </p:tav>
                                        <p:tav tm="100000">
                                          <p:val>
                                            <p:strVal val="#ppt_x"/>
                                          </p:val>
                                        </p:tav>
                                      </p:tavLst>
                                    </p:anim>
                                    <p:anim calcmode="lin" valueType="num">
                                      <p:cBhvr additive="base">
                                        <p:cTn id="32" dur="500" fill="hold"/>
                                        <p:tgtEl>
                                          <p:spTgt spid="3994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15082">
                                            <p:txEl>
                                              <p:pRg st="5" end="5"/>
                                            </p:txEl>
                                          </p:spTgt>
                                        </p:tgtEl>
                                        <p:attrNameLst>
                                          <p:attrName>style.visibility</p:attrName>
                                        </p:attrNameLst>
                                      </p:cBhvr>
                                      <p:to>
                                        <p:strVal val="visible"/>
                                      </p:to>
                                    </p:set>
                                    <p:anim calcmode="lin" valueType="num">
                                      <p:cBhvr additive="base">
                                        <p:cTn id="37" dur="500" fill="hold"/>
                                        <p:tgtEl>
                                          <p:spTgt spid="515082">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1508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15082">
                                            <p:txEl>
                                              <p:pRg st="6" end="6"/>
                                            </p:txEl>
                                          </p:spTgt>
                                        </p:tgtEl>
                                        <p:attrNameLst>
                                          <p:attrName>style.visibility</p:attrName>
                                        </p:attrNameLst>
                                      </p:cBhvr>
                                      <p:to>
                                        <p:strVal val="visible"/>
                                      </p:to>
                                    </p:set>
                                    <p:anim calcmode="lin" valueType="num">
                                      <p:cBhvr additive="base">
                                        <p:cTn id="43" dur="500" fill="hold"/>
                                        <p:tgtEl>
                                          <p:spTgt spid="515082">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1508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9942"/>
                                        </p:tgtEl>
                                        <p:attrNameLst>
                                          <p:attrName>style.visibility</p:attrName>
                                        </p:attrNameLst>
                                      </p:cBhvr>
                                      <p:to>
                                        <p:strVal val="visible"/>
                                      </p:to>
                                    </p:set>
                                    <p:anim calcmode="lin" valueType="num">
                                      <p:cBhvr additive="base">
                                        <p:cTn id="49" dur="500" fill="hold"/>
                                        <p:tgtEl>
                                          <p:spTgt spid="39942"/>
                                        </p:tgtEl>
                                        <p:attrNameLst>
                                          <p:attrName>ppt_x</p:attrName>
                                        </p:attrNameLst>
                                      </p:cBhvr>
                                      <p:tavLst>
                                        <p:tav tm="0">
                                          <p:val>
                                            <p:strVal val="#ppt_x"/>
                                          </p:val>
                                        </p:tav>
                                        <p:tav tm="100000">
                                          <p:val>
                                            <p:strVal val="#ppt_x"/>
                                          </p:val>
                                        </p:tav>
                                      </p:tavLst>
                                    </p:anim>
                                    <p:anim calcmode="lin" valueType="num">
                                      <p:cBhvr additive="base">
                                        <p:cTn id="50"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15082">
                                            <p:txEl>
                                              <p:pRg st="8" end="8"/>
                                            </p:txEl>
                                          </p:spTgt>
                                        </p:tgtEl>
                                        <p:attrNameLst>
                                          <p:attrName>style.visibility</p:attrName>
                                        </p:attrNameLst>
                                      </p:cBhvr>
                                      <p:to>
                                        <p:strVal val="visible"/>
                                      </p:to>
                                    </p:set>
                                    <p:anim calcmode="lin" valueType="num">
                                      <p:cBhvr additive="base">
                                        <p:cTn id="55" dur="500" fill="hold"/>
                                        <p:tgtEl>
                                          <p:spTgt spid="515082">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1508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15082">
                                            <p:txEl>
                                              <p:pRg st="9" end="9"/>
                                            </p:txEl>
                                          </p:spTgt>
                                        </p:tgtEl>
                                        <p:attrNameLst>
                                          <p:attrName>style.visibility</p:attrName>
                                        </p:attrNameLst>
                                      </p:cBhvr>
                                      <p:to>
                                        <p:strVal val="visible"/>
                                      </p:to>
                                    </p:set>
                                    <p:anim calcmode="lin" valueType="num">
                                      <p:cBhvr additive="base">
                                        <p:cTn id="61" dur="500" fill="hold"/>
                                        <p:tgtEl>
                                          <p:spTgt spid="515082">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1508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15082">
                                            <p:txEl>
                                              <p:pRg st="10" end="10"/>
                                            </p:txEl>
                                          </p:spTgt>
                                        </p:tgtEl>
                                        <p:attrNameLst>
                                          <p:attrName>style.visibility</p:attrName>
                                        </p:attrNameLst>
                                      </p:cBhvr>
                                      <p:to>
                                        <p:strVal val="visible"/>
                                      </p:to>
                                    </p:set>
                                    <p:anim calcmode="lin" valueType="num">
                                      <p:cBhvr additive="base">
                                        <p:cTn id="67" dur="500" fill="hold"/>
                                        <p:tgtEl>
                                          <p:spTgt spid="515082">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1508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515082">
                                            <p:txEl>
                                              <p:pRg st="12" end="12"/>
                                            </p:txEl>
                                          </p:spTgt>
                                        </p:tgtEl>
                                        <p:attrNameLst>
                                          <p:attrName>style.visibility</p:attrName>
                                        </p:attrNameLst>
                                      </p:cBhvr>
                                      <p:to>
                                        <p:strVal val="visible"/>
                                      </p:to>
                                    </p:set>
                                    <p:anim calcmode="lin" valueType="num">
                                      <p:cBhvr additive="base">
                                        <p:cTn id="73" dur="500" fill="hold"/>
                                        <p:tgtEl>
                                          <p:spTgt spid="515082">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15082">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8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E3E5DD6C-B49C-40E5-845E-98786DC930ED}" type="slidenum">
              <a:rPr lang="en-US" altLang="en-US" sz="1400" smtClean="0">
                <a:latin typeface="Times" panose="02020603060405020304" pitchFamily="18" charset="0"/>
              </a:rPr>
              <a:pPr>
                <a:spcBef>
                  <a:spcPct val="0"/>
                </a:spcBef>
                <a:buClrTx/>
                <a:buFontTx/>
                <a:buNone/>
              </a:pPr>
              <a:t>28</a:t>
            </a:fld>
            <a:endParaRPr lang="en-US" altLang="en-US" sz="1400">
              <a:latin typeface="Times" panose="02020603060405020304" pitchFamily="18" charset="0"/>
            </a:endParaRPr>
          </a:p>
        </p:txBody>
      </p:sp>
      <p:pic>
        <p:nvPicPr>
          <p:cNvPr id="389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92238"/>
            <a:ext cx="8002588"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8818" name="Text Box 2"/>
          <p:cNvSpPr txBox="1">
            <a:spLocks noChangeArrowheads="1"/>
          </p:cNvSpPr>
          <p:nvPr/>
        </p:nvSpPr>
        <p:spPr bwMode="auto">
          <a:xfrm>
            <a:off x="0" y="76200"/>
            <a:ext cx="9144000" cy="1200329"/>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pPr>
            <a:r>
              <a:rPr lang="en-US" altLang="en-US" sz="2400" dirty="0"/>
              <a:t>Tuition fees is higher in Mass than in </a:t>
            </a:r>
            <a:r>
              <a:rPr lang="en-US" altLang="en-US" sz="2400" dirty="0" err="1"/>
              <a:t>Mich</a:t>
            </a:r>
            <a:r>
              <a:rPr lang="en-US" altLang="en-US" sz="2400" dirty="0"/>
              <a:t> in general.</a:t>
            </a:r>
          </a:p>
          <a:p>
            <a:pPr eaLnBrk="1" hangingPunct="1">
              <a:spcBef>
                <a:spcPct val="0"/>
              </a:spcBef>
              <a:buClrTx/>
            </a:pPr>
            <a:r>
              <a:rPr lang="en-US" altLang="en-US" sz="2400" dirty="0"/>
              <a:t>Tuition fees is higher than 13k in 75% of schools in Mass.</a:t>
            </a:r>
          </a:p>
          <a:p>
            <a:pPr eaLnBrk="1" hangingPunct="1">
              <a:spcBef>
                <a:spcPct val="0"/>
              </a:spcBef>
              <a:buClrTx/>
            </a:pPr>
            <a:r>
              <a:rPr lang="en-US" altLang="en-US" sz="2400" dirty="0"/>
              <a:t>Tuition fees is higher than 13k in for only 25% of schools in Mich.</a:t>
            </a:r>
          </a:p>
        </p:txBody>
      </p:sp>
      <p:pic>
        <p:nvPicPr>
          <p:cNvPr id="3891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1828800"/>
            <a:ext cx="1111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8818">
                                            <p:bg/>
                                          </p:spTgt>
                                        </p:tgtEl>
                                        <p:attrNameLst>
                                          <p:attrName>style.visibility</p:attrName>
                                        </p:attrNameLst>
                                      </p:cBhvr>
                                      <p:to>
                                        <p:strVal val="visible"/>
                                      </p:to>
                                    </p:set>
                                    <p:anim calcmode="lin" valueType="num">
                                      <p:cBhvr additive="base">
                                        <p:cTn id="7" dur="500" fill="hold"/>
                                        <p:tgtEl>
                                          <p:spTgt spid="418818">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18818">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8818">
                                            <p:txEl>
                                              <p:pRg st="0" end="0"/>
                                            </p:txEl>
                                          </p:spTgt>
                                        </p:tgtEl>
                                        <p:attrNameLst>
                                          <p:attrName>style.visibility</p:attrName>
                                        </p:attrNameLst>
                                      </p:cBhvr>
                                      <p:to>
                                        <p:strVal val="visible"/>
                                      </p:to>
                                    </p:set>
                                    <p:anim calcmode="lin" valueType="num">
                                      <p:cBhvr additive="base">
                                        <p:cTn id="13" dur="500" fill="hold"/>
                                        <p:tgtEl>
                                          <p:spTgt spid="41881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88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8818">
                                            <p:txEl>
                                              <p:pRg st="1" end="1"/>
                                            </p:txEl>
                                          </p:spTgt>
                                        </p:tgtEl>
                                        <p:attrNameLst>
                                          <p:attrName>style.visibility</p:attrName>
                                        </p:attrNameLst>
                                      </p:cBhvr>
                                      <p:to>
                                        <p:strVal val="visible"/>
                                      </p:to>
                                    </p:set>
                                    <p:anim calcmode="lin" valueType="num">
                                      <p:cBhvr additive="base">
                                        <p:cTn id="19" dur="500" fill="hold"/>
                                        <p:tgtEl>
                                          <p:spTgt spid="41881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88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8818">
                                            <p:txEl>
                                              <p:pRg st="2" end="2"/>
                                            </p:txEl>
                                          </p:spTgt>
                                        </p:tgtEl>
                                        <p:attrNameLst>
                                          <p:attrName>style.visibility</p:attrName>
                                        </p:attrNameLst>
                                      </p:cBhvr>
                                      <p:to>
                                        <p:strVal val="visible"/>
                                      </p:to>
                                    </p:set>
                                    <p:anim calcmode="lin" valueType="num">
                                      <p:cBhvr additive="base">
                                        <p:cTn id="25" dur="500" fill="hold"/>
                                        <p:tgtEl>
                                          <p:spTgt spid="41881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881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build="p"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02DF9F60-814D-4042-8AFD-B414608FE5BF}" type="slidenum">
              <a:rPr lang="en-US" altLang="en-US" sz="1400" smtClean="0">
                <a:latin typeface="Times" panose="02020603060405020304" pitchFamily="18" charset="0"/>
              </a:rPr>
              <a:pPr>
                <a:spcBef>
                  <a:spcPct val="0"/>
                </a:spcBef>
                <a:buClrTx/>
                <a:buFontTx/>
                <a:buNone/>
              </a:pPr>
              <a:t>29</a:t>
            </a:fld>
            <a:endParaRPr lang="en-US" altLang="en-US" sz="1400">
              <a:latin typeface="Times" panose="02020603060405020304" pitchFamily="18" charset="0"/>
            </a:endParaRPr>
          </a:p>
        </p:txBody>
      </p:sp>
      <p:sp>
        <p:nvSpPr>
          <p:cNvPr id="499723" name="Rectangle 11"/>
          <p:cNvSpPr>
            <a:spLocks noChangeArrowheads="1"/>
          </p:cNvSpPr>
          <p:nvPr/>
        </p:nvSpPr>
        <p:spPr bwMode="auto">
          <a:xfrm>
            <a:off x="457200" y="228600"/>
            <a:ext cx="8229600" cy="762000"/>
          </a:xfrm>
          <a:prstGeom prst="rect">
            <a:avLst/>
          </a:prstGeom>
          <a:noFill/>
          <a:ln w="9525">
            <a:noFill/>
            <a:miter lim="800000"/>
            <a:headEnd/>
            <a:tailEnd/>
          </a:ln>
          <a:effectLst/>
        </p:spPr>
        <p:txBody>
          <a:bodyPr/>
          <a:lstStyle/>
          <a:p>
            <a:pPr algn="ctr" eaLnBrk="1" hangingPunct="1">
              <a:defRPr/>
            </a:pPr>
            <a:r>
              <a:rPr lang="en-US" sz="4000" b="1" u="sng">
                <a:solidFill>
                  <a:srgbClr val="333399"/>
                </a:solidFill>
                <a:effectLst>
                  <a:outerShdw blurRad="38100" dist="38100" dir="2700000" algn="tl">
                    <a:srgbClr val="C0C0C0"/>
                  </a:outerShdw>
                </a:effectLst>
                <a:latin typeface="Arial" charset="0"/>
              </a:rPr>
              <a:t>Boxplots for skewed data</a:t>
            </a:r>
          </a:p>
        </p:txBody>
      </p:sp>
      <p:pic>
        <p:nvPicPr>
          <p:cNvPr id="39940" name="Picture 12" descr="w0059-n"/>
          <p:cNvPicPr>
            <a:picLocks noChangeAspect="1" noChangeArrowheads="1"/>
          </p:cNvPicPr>
          <p:nvPr/>
        </p:nvPicPr>
        <p:blipFill>
          <a:blip r:embed="rId4">
            <a:clrChange>
              <a:clrFrom>
                <a:srgbClr val="ECBC98"/>
              </a:clrFrom>
              <a:clrTo>
                <a:srgbClr val="ECBC98">
                  <a:alpha val="0"/>
                </a:srgbClr>
              </a:clrTo>
            </a:clrChange>
            <a:extLst>
              <a:ext uri="{28A0092B-C50C-407E-A947-70E740481C1C}">
                <a14:useLocalDpi xmlns:a14="http://schemas.microsoft.com/office/drawing/2010/main" val="0"/>
              </a:ext>
            </a:extLst>
          </a:blip>
          <a:srcRect l="6319" r="6129"/>
          <a:stretch>
            <a:fillRect/>
          </a:stretch>
        </p:blipFill>
        <p:spPr bwMode="auto">
          <a:xfrm>
            <a:off x="228600" y="2971800"/>
            <a:ext cx="845820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9728" name="Text Box 16"/>
          <p:cNvSpPr txBox="1">
            <a:spLocks noChangeArrowheads="1"/>
          </p:cNvSpPr>
          <p:nvPr/>
        </p:nvSpPr>
        <p:spPr bwMode="auto">
          <a:xfrm>
            <a:off x="2117725" y="4800600"/>
            <a:ext cx="70262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3600"/>
              <a:t>What would a box plot for a symmetric distribution look like?  </a:t>
            </a:r>
          </a:p>
        </p:txBody>
      </p:sp>
      <p:pic>
        <p:nvPicPr>
          <p:cNvPr id="499729"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5181600"/>
            <a:ext cx="1111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540680" name="Freeform 8"/>
          <p:cNvSpPr>
            <a:spLocks/>
          </p:cNvSpPr>
          <p:nvPr/>
        </p:nvSpPr>
        <p:spPr bwMode="auto">
          <a:xfrm>
            <a:off x="304800" y="1676400"/>
            <a:ext cx="2362200" cy="979488"/>
          </a:xfrm>
          <a:custGeom>
            <a:avLst/>
            <a:gdLst>
              <a:gd name="T0" fmla="*/ 2147483646 w 4896"/>
              <a:gd name="T1" fmla="*/ 2147483646 h 2009"/>
              <a:gd name="T2" fmla="*/ 0 w 4896"/>
              <a:gd name="T3" fmla="*/ 2147483646 h 2009"/>
              <a:gd name="T4" fmla="*/ 2147483646 w 4896"/>
              <a:gd name="T5" fmla="*/ 2147483646 h 2009"/>
              <a:gd name="T6" fmla="*/ 2147483646 w 4896"/>
              <a:gd name="T7" fmla="*/ 2147483646 h 2009"/>
              <a:gd name="T8" fmla="*/ 2147483646 w 4896"/>
              <a:gd name="T9" fmla="*/ 2147483646 h 2009"/>
              <a:gd name="T10" fmla="*/ 2147483646 w 4896"/>
              <a:gd name="T11" fmla="*/ 2147483646 h 2009"/>
              <a:gd name="T12" fmla="*/ 2147483646 w 4896"/>
              <a:gd name="T13" fmla="*/ 0 h 2009"/>
              <a:gd name="T14" fmla="*/ 2147483646 w 4896"/>
              <a:gd name="T15" fmla="*/ 2147483646 h 2009"/>
              <a:gd name="T16" fmla="*/ 2147483646 w 4896"/>
              <a:gd name="T17" fmla="*/ 2147483646 h 2009"/>
              <a:gd name="T18" fmla="*/ 2147483646 w 4896"/>
              <a:gd name="T19" fmla="*/ 2147483646 h 2009"/>
              <a:gd name="T20" fmla="*/ 2147483646 w 4896"/>
              <a:gd name="T21" fmla="*/ 2147483646 h 2009"/>
              <a:gd name="T22" fmla="*/ 2147483646 w 4896"/>
              <a:gd name="T23" fmla="*/ 2147483646 h 2009"/>
              <a:gd name="T24" fmla="*/ 2147483646 w 4896"/>
              <a:gd name="T25" fmla="*/ 2147483646 h 2009"/>
              <a:gd name="T26" fmla="*/ 2147483646 w 4896"/>
              <a:gd name="T27" fmla="*/ 2147483646 h 2009"/>
              <a:gd name="T28" fmla="*/ 2147483646 w 4896"/>
              <a:gd name="T29" fmla="*/ 2147483646 h 20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96"/>
              <a:gd name="T46" fmla="*/ 0 h 2009"/>
              <a:gd name="T47" fmla="*/ 4896 w 4896"/>
              <a:gd name="T48" fmla="*/ 2009 h 20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96" h="2009">
                <a:moveTo>
                  <a:pt x="4896" y="2009"/>
                </a:moveTo>
                <a:lnTo>
                  <a:pt x="0" y="2009"/>
                </a:lnTo>
                <a:lnTo>
                  <a:pt x="283" y="1636"/>
                </a:lnTo>
                <a:lnTo>
                  <a:pt x="525" y="1221"/>
                </a:lnTo>
                <a:lnTo>
                  <a:pt x="874" y="237"/>
                </a:lnTo>
                <a:lnTo>
                  <a:pt x="1049" y="41"/>
                </a:lnTo>
                <a:lnTo>
                  <a:pt x="1207" y="0"/>
                </a:lnTo>
                <a:lnTo>
                  <a:pt x="1326" y="64"/>
                </a:lnTo>
                <a:lnTo>
                  <a:pt x="1554" y="430"/>
                </a:lnTo>
                <a:lnTo>
                  <a:pt x="1942" y="1098"/>
                </a:lnTo>
                <a:lnTo>
                  <a:pt x="2149" y="1390"/>
                </a:lnTo>
                <a:lnTo>
                  <a:pt x="2487" y="1591"/>
                </a:lnTo>
                <a:lnTo>
                  <a:pt x="2862" y="1728"/>
                </a:lnTo>
                <a:lnTo>
                  <a:pt x="3136" y="1801"/>
                </a:lnTo>
                <a:lnTo>
                  <a:pt x="4896" y="2009"/>
                </a:lnTo>
                <a:close/>
              </a:path>
            </a:pathLst>
          </a:custGeom>
          <a:solidFill>
            <a:srgbClr val="99FF66"/>
          </a:solidFill>
          <a:ln w="12700" cap="sq">
            <a:solidFill>
              <a:schemeClr val="tx1"/>
            </a:solidFill>
            <a:round/>
            <a:headEnd type="none" w="sm" len="sm"/>
            <a:tailEnd type="none" w="sm" len="sm"/>
          </a:ln>
        </p:spPr>
        <p:txBody>
          <a:bodyPr wrap="none"/>
          <a:lstStyle/>
          <a:p>
            <a:endParaRPr lang="en-US"/>
          </a:p>
        </p:txBody>
      </p:sp>
      <p:sp>
        <p:nvSpPr>
          <p:cNvPr id="540681" name="Freeform 9"/>
          <p:cNvSpPr>
            <a:spLocks/>
          </p:cNvSpPr>
          <p:nvPr/>
        </p:nvSpPr>
        <p:spPr bwMode="auto">
          <a:xfrm flipH="1">
            <a:off x="5029200" y="1600200"/>
            <a:ext cx="2362200" cy="979488"/>
          </a:xfrm>
          <a:custGeom>
            <a:avLst/>
            <a:gdLst>
              <a:gd name="T0" fmla="*/ 2147483646 w 4896"/>
              <a:gd name="T1" fmla="*/ 2147483646 h 2009"/>
              <a:gd name="T2" fmla="*/ 0 w 4896"/>
              <a:gd name="T3" fmla="*/ 2147483646 h 2009"/>
              <a:gd name="T4" fmla="*/ 2147483646 w 4896"/>
              <a:gd name="T5" fmla="*/ 2147483646 h 2009"/>
              <a:gd name="T6" fmla="*/ 2147483646 w 4896"/>
              <a:gd name="T7" fmla="*/ 2147483646 h 2009"/>
              <a:gd name="T8" fmla="*/ 2147483646 w 4896"/>
              <a:gd name="T9" fmla="*/ 2147483646 h 2009"/>
              <a:gd name="T10" fmla="*/ 2147483646 w 4896"/>
              <a:gd name="T11" fmla="*/ 2147483646 h 2009"/>
              <a:gd name="T12" fmla="*/ 2147483646 w 4896"/>
              <a:gd name="T13" fmla="*/ 0 h 2009"/>
              <a:gd name="T14" fmla="*/ 2147483646 w 4896"/>
              <a:gd name="T15" fmla="*/ 2147483646 h 2009"/>
              <a:gd name="T16" fmla="*/ 2147483646 w 4896"/>
              <a:gd name="T17" fmla="*/ 2147483646 h 2009"/>
              <a:gd name="T18" fmla="*/ 2147483646 w 4896"/>
              <a:gd name="T19" fmla="*/ 2147483646 h 2009"/>
              <a:gd name="T20" fmla="*/ 2147483646 w 4896"/>
              <a:gd name="T21" fmla="*/ 2147483646 h 2009"/>
              <a:gd name="T22" fmla="*/ 2147483646 w 4896"/>
              <a:gd name="T23" fmla="*/ 2147483646 h 2009"/>
              <a:gd name="T24" fmla="*/ 2147483646 w 4896"/>
              <a:gd name="T25" fmla="*/ 2147483646 h 2009"/>
              <a:gd name="T26" fmla="*/ 2147483646 w 4896"/>
              <a:gd name="T27" fmla="*/ 2147483646 h 2009"/>
              <a:gd name="T28" fmla="*/ 2147483646 w 4896"/>
              <a:gd name="T29" fmla="*/ 2147483646 h 20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96"/>
              <a:gd name="T46" fmla="*/ 0 h 2009"/>
              <a:gd name="T47" fmla="*/ 4896 w 4896"/>
              <a:gd name="T48" fmla="*/ 2009 h 20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96" h="2009">
                <a:moveTo>
                  <a:pt x="4896" y="2009"/>
                </a:moveTo>
                <a:lnTo>
                  <a:pt x="0" y="2009"/>
                </a:lnTo>
                <a:lnTo>
                  <a:pt x="283" y="1636"/>
                </a:lnTo>
                <a:lnTo>
                  <a:pt x="525" y="1221"/>
                </a:lnTo>
                <a:lnTo>
                  <a:pt x="874" y="237"/>
                </a:lnTo>
                <a:lnTo>
                  <a:pt x="1049" y="41"/>
                </a:lnTo>
                <a:lnTo>
                  <a:pt x="1207" y="0"/>
                </a:lnTo>
                <a:lnTo>
                  <a:pt x="1326" y="64"/>
                </a:lnTo>
                <a:lnTo>
                  <a:pt x="1554" y="430"/>
                </a:lnTo>
                <a:lnTo>
                  <a:pt x="1942" y="1098"/>
                </a:lnTo>
                <a:lnTo>
                  <a:pt x="2149" y="1390"/>
                </a:lnTo>
                <a:lnTo>
                  <a:pt x="2487" y="1591"/>
                </a:lnTo>
                <a:lnTo>
                  <a:pt x="2862" y="1728"/>
                </a:lnTo>
                <a:lnTo>
                  <a:pt x="3136" y="1801"/>
                </a:lnTo>
                <a:lnTo>
                  <a:pt x="4896" y="2009"/>
                </a:lnTo>
                <a:close/>
              </a:path>
            </a:pathLst>
          </a:custGeom>
          <a:solidFill>
            <a:srgbClr val="99FF66"/>
          </a:solidFill>
          <a:ln w="12700" cap="sq">
            <a:solidFill>
              <a:schemeClr val="tx1"/>
            </a:solidFill>
            <a:round/>
            <a:headEnd type="none" w="sm" len="sm"/>
            <a:tailEnd type="none" w="sm" len="sm"/>
          </a:ln>
        </p:spPr>
        <p:txBody>
          <a:bodyPr wrap="none"/>
          <a:lstStyle/>
          <a:p>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0680"/>
                                        </p:tgtEl>
                                        <p:attrNameLst>
                                          <p:attrName>style.visibility</p:attrName>
                                        </p:attrNameLst>
                                      </p:cBhvr>
                                      <p:to>
                                        <p:strVal val="visible"/>
                                      </p:to>
                                    </p:set>
                                    <p:anim calcmode="lin" valueType="num">
                                      <p:cBhvr additive="base">
                                        <p:cTn id="7" dur="500" fill="hold"/>
                                        <p:tgtEl>
                                          <p:spTgt spid="540680"/>
                                        </p:tgtEl>
                                        <p:attrNameLst>
                                          <p:attrName>ppt_x</p:attrName>
                                        </p:attrNameLst>
                                      </p:cBhvr>
                                      <p:tavLst>
                                        <p:tav tm="0">
                                          <p:val>
                                            <p:strVal val="0-#ppt_w/2"/>
                                          </p:val>
                                        </p:tav>
                                        <p:tav tm="100000">
                                          <p:val>
                                            <p:strVal val="#ppt_x"/>
                                          </p:val>
                                        </p:tav>
                                      </p:tavLst>
                                    </p:anim>
                                    <p:anim calcmode="lin" valueType="num">
                                      <p:cBhvr additive="base">
                                        <p:cTn id="8" dur="500" fill="hold"/>
                                        <p:tgtEl>
                                          <p:spTgt spid="5406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0681"/>
                                        </p:tgtEl>
                                        <p:attrNameLst>
                                          <p:attrName>style.visibility</p:attrName>
                                        </p:attrNameLst>
                                      </p:cBhvr>
                                      <p:to>
                                        <p:strVal val="visible"/>
                                      </p:to>
                                    </p:set>
                                    <p:anim calcmode="lin" valueType="num">
                                      <p:cBhvr additive="base">
                                        <p:cTn id="13" dur="500" fill="hold"/>
                                        <p:tgtEl>
                                          <p:spTgt spid="540681"/>
                                        </p:tgtEl>
                                        <p:attrNameLst>
                                          <p:attrName>ppt_x</p:attrName>
                                        </p:attrNameLst>
                                      </p:cBhvr>
                                      <p:tavLst>
                                        <p:tav tm="0">
                                          <p:val>
                                            <p:strVal val="1+#ppt_w/2"/>
                                          </p:val>
                                        </p:tav>
                                        <p:tav tm="100000">
                                          <p:val>
                                            <p:strVal val="#ppt_x"/>
                                          </p:val>
                                        </p:tav>
                                      </p:tavLst>
                                    </p:anim>
                                    <p:anim calcmode="lin" valueType="num">
                                      <p:cBhvr additive="base">
                                        <p:cTn id="14" dur="500" fill="hold"/>
                                        <p:tgtEl>
                                          <p:spTgt spid="5406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99729"/>
                                        </p:tgtEl>
                                        <p:attrNameLst>
                                          <p:attrName>style.visibility</p:attrName>
                                        </p:attrNameLst>
                                      </p:cBhvr>
                                      <p:to>
                                        <p:strVal val="visible"/>
                                      </p:to>
                                    </p:set>
                                    <p:anim calcmode="lin" valueType="num">
                                      <p:cBhvr additive="base">
                                        <p:cTn id="19" dur="500" fill="hold"/>
                                        <p:tgtEl>
                                          <p:spTgt spid="499729"/>
                                        </p:tgtEl>
                                        <p:attrNameLst>
                                          <p:attrName>ppt_x</p:attrName>
                                        </p:attrNameLst>
                                      </p:cBhvr>
                                      <p:tavLst>
                                        <p:tav tm="0">
                                          <p:val>
                                            <p:strVal val="#ppt_x"/>
                                          </p:val>
                                        </p:tav>
                                        <p:tav tm="100000">
                                          <p:val>
                                            <p:strVal val="#ppt_x"/>
                                          </p:val>
                                        </p:tav>
                                      </p:tavLst>
                                    </p:anim>
                                    <p:anim calcmode="lin" valueType="num">
                                      <p:cBhvr additive="base">
                                        <p:cTn id="20" dur="500" fill="hold"/>
                                        <p:tgtEl>
                                          <p:spTgt spid="49972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99728">
                                            <p:txEl>
                                              <p:pRg st="0" end="0"/>
                                            </p:txEl>
                                          </p:spTgt>
                                        </p:tgtEl>
                                        <p:attrNameLst>
                                          <p:attrName>style.visibility</p:attrName>
                                        </p:attrNameLst>
                                      </p:cBhvr>
                                      <p:to>
                                        <p:strVal val="visible"/>
                                      </p:to>
                                    </p:set>
                                    <p:anim calcmode="lin" valueType="num">
                                      <p:cBhvr additive="base">
                                        <p:cTn id="25" dur="500" fill="hold"/>
                                        <p:tgtEl>
                                          <p:spTgt spid="49972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972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80" grpId="0" animBg="1"/>
      <p:bldP spid="54068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42544890-B5FE-43E7-9ECD-4D6CEE95205A}" type="slidenum">
              <a:rPr lang="en-US" altLang="en-US" sz="1400" smtClean="0">
                <a:latin typeface="Times" panose="02020603060405020304" pitchFamily="18" charset="0"/>
              </a:rPr>
              <a:pPr>
                <a:spcBef>
                  <a:spcPct val="0"/>
                </a:spcBef>
                <a:buClrTx/>
                <a:buFontTx/>
                <a:buNone/>
              </a:pPr>
              <a:t>3</a:t>
            </a:fld>
            <a:endParaRPr lang="en-US" altLang="en-US" sz="1400">
              <a:latin typeface="Times" panose="02020603060405020304" pitchFamily="18" charset="0"/>
            </a:endParaRPr>
          </a:p>
        </p:txBody>
      </p:sp>
      <p:sp>
        <p:nvSpPr>
          <p:cNvPr id="7171" name="Text Box 3"/>
          <p:cNvSpPr txBox="1">
            <a:spLocks noChangeArrowheads="1"/>
          </p:cNvSpPr>
          <p:nvPr/>
        </p:nvSpPr>
        <p:spPr bwMode="auto">
          <a:xfrm>
            <a:off x="517525" y="12588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endParaRPr lang="en-US" altLang="en-US" sz="2400"/>
          </a:p>
        </p:txBody>
      </p:sp>
      <p:sp>
        <p:nvSpPr>
          <p:cNvPr id="475142" name="Rectangle 6"/>
          <p:cNvSpPr>
            <a:spLocks noChangeArrowheads="1"/>
          </p:cNvSpPr>
          <p:nvPr/>
        </p:nvSpPr>
        <p:spPr bwMode="auto">
          <a:xfrm>
            <a:off x="457200" y="228600"/>
            <a:ext cx="8229600" cy="762000"/>
          </a:xfrm>
          <a:prstGeom prst="rect">
            <a:avLst/>
          </a:prstGeom>
          <a:noFill/>
          <a:ln w="9525">
            <a:noFill/>
            <a:miter lim="800000"/>
            <a:headEnd/>
            <a:tailEnd/>
          </a:ln>
          <a:effectLst/>
        </p:spPr>
        <p:txBody>
          <a:bodyPr/>
          <a:lstStyle/>
          <a:p>
            <a:pPr algn="ctr" eaLnBrk="1" hangingPunct="1">
              <a:defRPr/>
            </a:pPr>
            <a:endParaRPr lang="en-US" sz="4000" b="1" u="sng">
              <a:solidFill>
                <a:schemeClr val="accent2"/>
              </a:solidFill>
              <a:effectLst>
                <a:outerShdw blurRad="38100" dist="38100" dir="2700000" algn="tl">
                  <a:srgbClr val="C0C0C0"/>
                </a:outerShdw>
              </a:effectLst>
              <a:latin typeface="Arial" charset="0"/>
            </a:endParaRPr>
          </a:p>
        </p:txBody>
      </p:sp>
      <p:sp>
        <p:nvSpPr>
          <p:cNvPr id="475144" name="Rectangle 8"/>
          <p:cNvSpPr>
            <a:spLocks noGrp="1" noChangeArrowheads="1"/>
          </p:cNvSpPr>
          <p:nvPr>
            <p:ph type="title"/>
          </p:nvPr>
        </p:nvSpPr>
        <p:spPr>
          <a:xfrm>
            <a:off x="628891" y="-29057"/>
            <a:ext cx="8229600" cy="1143000"/>
          </a:xfrm>
        </p:spPr>
        <p:txBody>
          <a:bodyPr/>
          <a:lstStyle/>
          <a:p>
            <a:pPr eaLnBrk="1" hangingPunct="1">
              <a:defRPr/>
            </a:pPr>
            <a:r>
              <a:rPr lang="en-US" dirty="0"/>
              <a:t>Outline</a:t>
            </a:r>
            <a:endParaRPr lang="en-US" b="1" dirty="0"/>
          </a:p>
        </p:txBody>
      </p:sp>
      <p:sp>
        <p:nvSpPr>
          <p:cNvPr id="9" name="Text Box 4">
            <a:extLst>
              <a:ext uri="{FF2B5EF4-FFF2-40B4-BE49-F238E27FC236}">
                <a16:creationId xmlns:a16="http://schemas.microsoft.com/office/drawing/2014/main" id="{01D95691-1090-46D3-9B69-7C29E541B6C9}"/>
              </a:ext>
            </a:extLst>
          </p:cNvPr>
          <p:cNvSpPr txBox="1">
            <a:spLocks noGrp="1" noChangeArrowheads="1"/>
          </p:cNvSpPr>
          <p:nvPr>
            <p:ph type="body" sz="half" idx="1"/>
          </p:nvPr>
        </p:nvSpPr>
        <p:spPr bwMode="auto">
          <a:xfrm>
            <a:off x="601663" y="1247775"/>
            <a:ext cx="8256828" cy="3926972"/>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u="sng"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u="sng"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u="sng"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u="sng"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u="sng"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u="sng"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u="sng"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u="sng"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u="sng" kern="1200">
                <a:solidFill>
                  <a:schemeClr val="tx1"/>
                </a:solidFill>
                <a:latin typeface="Tahoma" panose="020B0604030504040204" pitchFamily="34" charset="0"/>
                <a:ea typeface="+mn-ea"/>
                <a:cs typeface="Arial" panose="020B0604020202020204" pitchFamily="34" charset="0"/>
              </a:defRPr>
            </a:lvl9pPr>
          </a:lstStyle>
          <a:p>
            <a:pPr marL="273050" indent="-273050">
              <a:lnSpc>
                <a:spcPct val="150000"/>
              </a:lnSpc>
              <a:spcBef>
                <a:spcPts val="600"/>
              </a:spcBef>
              <a:buClrTx/>
              <a:buSzPct val="76000"/>
              <a:defRPr/>
            </a:pPr>
            <a:r>
              <a:rPr lang="en-US" altLang="en-US" sz="2600" b="1" u="none" dirty="0">
                <a:latin typeface="+mn-lt"/>
                <a:cs typeface="+mn-cs"/>
              </a:rPr>
              <a:t>Measure of center </a:t>
            </a:r>
            <a:r>
              <a:rPr lang="en-US" altLang="en-US" sz="2600" u="none" dirty="0">
                <a:latin typeface="+mn-lt"/>
                <a:cs typeface="+mn-cs"/>
              </a:rPr>
              <a:t>: Mean and Median</a:t>
            </a:r>
          </a:p>
          <a:p>
            <a:pPr marL="273050" indent="-273050">
              <a:lnSpc>
                <a:spcPct val="150000"/>
              </a:lnSpc>
              <a:spcBef>
                <a:spcPts val="600"/>
              </a:spcBef>
              <a:buClrTx/>
              <a:buSzPct val="76000"/>
              <a:defRPr/>
            </a:pPr>
            <a:r>
              <a:rPr lang="en-US" altLang="en-US" sz="2600" b="1" u="none" dirty="0">
                <a:latin typeface="+mn-lt"/>
                <a:cs typeface="+mn-cs"/>
              </a:rPr>
              <a:t>Measure of Spread</a:t>
            </a:r>
            <a:r>
              <a:rPr lang="en-US" altLang="en-US" sz="2600" u="none" dirty="0">
                <a:latin typeface="+mn-lt"/>
                <a:cs typeface="+mn-cs"/>
              </a:rPr>
              <a:t>: Quartiles and                                            Standard Deviation</a:t>
            </a:r>
          </a:p>
          <a:p>
            <a:pPr marL="273050" indent="-273050">
              <a:lnSpc>
                <a:spcPct val="150000"/>
              </a:lnSpc>
              <a:spcBef>
                <a:spcPts val="600"/>
              </a:spcBef>
              <a:buClrTx/>
              <a:buSzPct val="76000"/>
              <a:defRPr/>
            </a:pPr>
            <a:r>
              <a:rPr lang="en-US" altLang="en-US" sz="2600" u="none" dirty="0">
                <a:latin typeface="+mn-lt"/>
                <a:cs typeface="+mn-cs"/>
              </a:rPr>
              <a:t>The five number summary and box plots</a:t>
            </a:r>
          </a:p>
          <a:p>
            <a:pPr marL="273050" indent="-273050">
              <a:lnSpc>
                <a:spcPct val="150000"/>
              </a:lnSpc>
              <a:spcBef>
                <a:spcPts val="600"/>
              </a:spcBef>
              <a:buClrTx/>
              <a:buSzPct val="76000"/>
              <a:defRPr/>
            </a:pPr>
            <a:r>
              <a:rPr lang="en-US" altLang="en-US" sz="2600" u="none" dirty="0">
                <a:latin typeface="+mn-lt"/>
                <a:cs typeface="+mn-cs"/>
              </a:rPr>
              <a:t>IQR and outliers</a:t>
            </a:r>
          </a:p>
          <a:p>
            <a:pPr marL="273050" indent="-273050">
              <a:lnSpc>
                <a:spcPct val="150000"/>
              </a:lnSpc>
              <a:spcBef>
                <a:spcPts val="600"/>
              </a:spcBef>
              <a:buClrTx/>
              <a:buSzPct val="76000"/>
              <a:defRPr/>
            </a:pPr>
            <a:r>
              <a:rPr lang="en-US" altLang="en-US" sz="2600" u="none" dirty="0">
                <a:latin typeface="+mn-lt"/>
                <a:cs typeface="+mn-cs"/>
              </a:rPr>
              <a:t>Choosing among summary Statistics</a:t>
            </a:r>
          </a:p>
        </p:txBody>
      </p:sp>
    </p:spTree>
    <p:extLst>
      <p:ext uri="{BB962C8B-B14F-4D97-AF65-F5344CB8AC3E}">
        <p14:creationId xmlns:p14="http://schemas.microsoft.com/office/powerpoint/2010/main" val="1332049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5144"/>
                                        </p:tgtEl>
                                        <p:attrNameLst>
                                          <p:attrName>style.visibility</p:attrName>
                                        </p:attrNameLst>
                                      </p:cBhvr>
                                      <p:to>
                                        <p:strVal val="visible"/>
                                      </p:to>
                                    </p:set>
                                    <p:animEffect transition="in" filter="fade">
                                      <p:cBhvr>
                                        <p:cTn id="7" dur="2000"/>
                                        <p:tgtEl>
                                          <p:spTgt spid="475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9B418326-706B-42D0-B745-66D92B75AF3A}" type="slidenum">
              <a:rPr lang="en-US" altLang="en-US" sz="1400" smtClean="0">
                <a:latin typeface="Times" panose="02020603060405020304" pitchFamily="18" charset="0"/>
              </a:rPr>
              <a:pPr>
                <a:spcBef>
                  <a:spcPct val="0"/>
                </a:spcBef>
                <a:buClrTx/>
                <a:buFontTx/>
                <a:buNone/>
              </a:pPr>
              <a:t>30</a:t>
            </a:fld>
            <a:endParaRPr lang="en-US" altLang="en-US" sz="1400">
              <a:latin typeface="Times" panose="02020603060405020304" pitchFamily="18" charset="0"/>
            </a:endParaRPr>
          </a:p>
        </p:txBody>
      </p:sp>
      <p:pic>
        <p:nvPicPr>
          <p:cNvPr id="419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
            <a:ext cx="4389438" cy="609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811" name="Text Box 3"/>
          <p:cNvSpPr txBox="1">
            <a:spLocks noChangeArrowheads="1"/>
          </p:cNvSpPr>
          <p:nvPr/>
        </p:nvSpPr>
        <p:spPr bwMode="auto">
          <a:xfrm>
            <a:off x="4800600" y="838200"/>
            <a:ext cx="3581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en-US" sz="2400"/>
              <a:t>Boxplots</a:t>
            </a:r>
          </a:p>
          <a:p>
            <a:pPr eaLnBrk="1" hangingPunct="1">
              <a:spcBef>
                <a:spcPct val="50000"/>
              </a:spcBef>
              <a:buClrTx/>
            </a:pPr>
            <a:r>
              <a:rPr lang="en-US" altLang="en-US" sz="2400"/>
              <a:t>Can hide some details.</a:t>
            </a:r>
          </a:p>
          <a:p>
            <a:pPr eaLnBrk="1" hangingPunct="1">
              <a:spcBef>
                <a:spcPct val="50000"/>
              </a:spcBef>
              <a:buClrTx/>
            </a:pPr>
            <a:r>
              <a:rPr lang="en-US" altLang="en-US" sz="2400"/>
              <a:t>Best used to compare groups</a:t>
            </a:r>
          </a:p>
        </p:txBody>
      </p:sp>
      <p:pic>
        <p:nvPicPr>
          <p:cNvPr id="2478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957513"/>
            <a:ext cx="4648200"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0-#ppt_w/2"/>
                                          </p:val>
                                        </p:tav>
                                        <p:tav tm="100000">
                                          <p:val>
                                            <p:strVal val="#ppt_x"/>
                                          </p:val>
                                        </p:tav>
                                      </p:tavLst>
                                    </p:anim>
                                    <p:anim calcmode="lin" valueType="num">
                                      <p:cBhvr additive="base">
                                        <p:cTn id="8" dur="500" fill="hold"/>
                                        <p:tgtEl>
                                          <p:spTgt spid="2478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11"/>
                                        </p:tgtEl>
                                        <p:attrNameLst>
                                          <p:attrName>style.visibility</p:attrName>
                                        </p:attrNameLst>
                                      </p:cBhvr>
                                      <p:to>
                                        <p:strVal val="visible"/>
                                      </p:to>
                                    </p:set>
                                    <p:anim calcmode="lin" valueType="num">
                                      <p:cBhvr additive="base">
                                        <p:cTn id="13" dur="500" fill="hold"/>
                                        <p:tgtEl>
                                          <p:spTgt spid="247811"/>
                                        </p:tgtEl>
                                        <p:attrNameLst>
                                          <p:attrName>ppt_x</p:attrName>
                                        </p:attrNameLst>
                                      </p:cBhvr>
                                      <p:tavLst>
                                        <p:tav tm="0">
                                          <p:val>
                                            <p:strVal val="0-#ppt_w/2"/>
                                          </p:val>
                                        </p:tav>
                                        <p:tav tm="100000">
                                          <p:val>
                                            <p:strVal val="#ppt_x"/>
                                          </p:val>
                                        </p:tav>
                                      </p:tavLst>
                                    </p:anim>
                                    <p:anim calcmode="lin" valueType="num">
                                      <p:cBhvr additive="base">
                                        <p:cTn id="14"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3E2A8C15-91C8-488E-B3BD-B651293C955F}" type="slidenum">
              <a:rPr lang="en-US" altLang="en-US" sz="1400" smtClean="0">
                <a:latin typeface="Times" panose="02020603060405020304" pitchFamily="18" charset="0"/>
              </a:rPr>
              <a:pPr>
                <a:spcBef>
                  <a:spcPct val="0"/>
                </a:spcBef>
                <a:buClrTx/>
                <a:buFontTx/>
                <a:buNone/>
              </a:pPr>
              <a:t>31</a:t>
            </a:fld>
            <a:endParaRPr lang="en-US" altLang="en-US" sz="1400">
              <a:latin typeface="Times" panose="02020603060405020304" pitchFamily="18" charset="0"/>
            </a:endParaRPr>
          </a:p>
        </p:txBody>
      </p:sp>
      <p:sp>
        <p:nvSpPr>
          <p:cNvPr id="263171" name="Rectangle 3"/>
          <p:cNvSpPr>
            <a:spLocks noGrp="1" noChangeArrowheads="1"/>
          </p:cNvSpPr>
          <p:nvPr>
            <p:ph type="title"/>
          </p:nvPr>
        </p:nvSpPr>
        <p:spPr>
          <a:xfrm>
            <a:off x="1219200" y="76200"/>
            <a:ext cx="7772400" cy="1206500"/>
          </a:xfrm>
        </p:spPr>
        <p:txBody>
          <a:bodyPr/>
          <a:lstStyle/>
          <a:p>
            <a:pPr eaLnBrk="1" hangingPunct="1">
              <a:defRPr/>
            </a:pPr>
            <a:r>
              <a:rPr lang="en-US"/>
              <a:t>Example</a:t>
            </a:r>
          </a:p>
        </p:txBody>
      </p:sp>
      <p:pic>
        <p:nvPicPr>
          <p:cNvPr id="43012" name="Picture 4"/>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752600" y="1066800"/>
            <a:ext cx="6251575"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81000"/>
            <a:ext cx="1111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03E06A1-DE7B-41EB-915A-E135791FE1A0}" type="slidenum">
              <a:rPr lang="en-US" altLang="en-US" smtClean="0"/>
              <a:pPr>
                <a:defRPr/>
              </a:pPr>
              <a:t>32</a:t>
            </a:fld>
            <a:endParaRPr lang="en-US" alt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667" t="30000" r="19333" b="26000"/>
          <a:stretch/>
        </p:blipFill>
        <p:spPr>
          <a:xfrm>
            <a:off x="512233" y="1139825"/>
            <a:ext cx="3429000" cy="25146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9333" t="27334" r="20667" b="27333"/>
          <a:stretch/>
        </p:blipFill>
        <p:spPr>
          <a:xfrm>
            <a:off x="4419600" y="1139825"/>
            <a:ext cx="3429000" cy="2590800"/>
          </a:xfrm>
          <a:prstGeom prst="rect">
            <a:avLst/>
          </a:prstGeom>
        </p:spPr>
      </p:pic>
      <p:sp>
        <p:nvSpPr>
          <p:cNvPr id="8" name="TextBox 7"/>
          <p:cNvSpPr txBox="1"/>
          <p:nvPr/>
        </p:nvSpPr>
        <p:spPr>
          <a:xfrm>
            <a:off x="800100" y="423863"/>
            <a:ext cx="72390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Box plot Vs Histogram</a:t>
            </a:r>
          </a:p>
        </p:txBody>
      </p:sp>
      <p:sp>
        <p:nvSpPr>
          <p:cNvPr id="9" name="TextBox 8"/>
          <p:cNvSpPr txBox="1"/>
          <p:nvPr/>
        </p:nvSpPr>
        <p:spPr>
          <a:xfrm>
            <a:off x="800100" y="3654425"/>
            <a:ext cx="7658100" cy="32316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2400" dirty="0">
                <a:solidFill>
                  <a:srgbClr val="002060"/>
                </a:solidFill>
                <a:latin typeface="Garamond" panose="02020404030301010803" pitchFamily="18" charset="0"/>
              </a:rPr>
              <a:t>Histogram displays the complete data</a:t>
            </a:r>
          </a:p>
          <a:p>
            <a:pPr marL="742950" lvl="1" indent="-285750">
              <a:buFont typeface="Arial" panose="020B0604020202020204" pitchFamily="34" charset="0"/>
              <a:buChar char="•"/>
            </a:pPr>
            <a:r>
              <a:rPr lang="en-US" sz="2400" dirty="0">
                <a:solidFill>
                  <a:srgbClr val="002060"/>
                </a:solidFill>
                <a:latin typeface="Garamond" panose="02020404030301010803" pitchFamily="18" charset="0"/>
              </a:rPr>
              <a:t>Min, max, mode/s, outliers</a:t>
            </a:r>
          </a:p>
          <a:p>
            <a:pPr marL="742950" lvl="1" indent="-285750">
              <a:buFont typeface="Arial" panose="020B0604020202020204" pitchFamily="34" charset="0"/>
              <a:buChar char="•"/>
            </a:pPr>
            <a:r>
              <a:rPr lang="en-US" sz="2400" dirty="0">
                <a:solidFill>
                  <a:srgbClr val="002060"/>
                </a:solidFill>
                <a:latin typeface="Garamond" panose="02020404030301010803" pitchFamily="18" charset="0"/>
              </a:rPr>
              <a:t>shape</a:t>
            </a:r>
          </a:p>
          <a:p>
            <a:pPr marL="285750" indent="-285750">
              <a:buFont typeface="Arial" panose="020B0604020202020204" pitchFamily="34" charset="0"/>
              <a:buChar char="•"/>
            </a:pPr>
            <a:r>
              <a:rPr lang="en-US" sz="2400" dirty="0">
                <a:solidFill>
                  <a:srgbClr val="002060"/>
                </a:solidFill>
                <a:latin typeface="Garamond" panose="02020404030301010803" pitchFamily="18" charset="0"/>
              </a:rPr>
              <a:t>Box-plot display a summary of the data</a:t>
            </a:r>
          </a:p>
          <a:p>
            <a:pPr marL="742950" lvl="1" indent="-285750">
              <a:buFont typeface="Arial" panose="020B0604020202020204" pitchFamily="34" charset="0"/>
              <a:buChar char="•"/>
            </a:pPr>
            <a:r>
              <a:rPr lang="en-US" sz="2400" dirty="0">
                <a:solidFill>
                  <a:srgbClr val="002060"/>
                </a:solidFill>
                <a:latin typeface="Garamond" panose="02020404030301010803" pitchFamily="18" charset="0"/>
              </a:rPr>
              <a:t>Min, max, outliers (under the rule of 1.5*IQR rule), median</a:t>
            </a:r>
          </a:p>
          <a:p>
            <a:pPr marL="742950" lvl="1" indent="-285750">
              <a:buFont typeface="Arial" panose="020B0604020202020204" pitchFamily="34" charset="0"/>
              <a:buChar char="•"/>
            </a:pPr>
            <a:r>
              <a:rPr lang="en-US" sz="2400" dirty="0">
                <a:solidFill>
                  <a:srgbClr val="002060"/>
                </a:solidFill>
                <a:latin typeface="Garamond" panose="02020404030301010803" pitchFamily="18" charset="0"/>
              </a:rPr>
              <a:t>Can hide the exact shape of the data</a:t>
            </a:r>
          </a:p>
          <a:p>
            <a:pPr lvl="1"/>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501474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1067" y="16933"/>
            <a:ext cx="7967133" cy="897467"/>
          </a:xfrm>
        </p:spPr>
        <p:txBody>
          <a:bodyPr/>
          <a:lstStyle/>
          <a:p>
            <a:r>
              <a:rPr lang="en-US" dirty="0"/>
              <a:t>Ques</a:t>
            </a:r>
          </a:p>
        </p:txBody>
      </p:sp>
      <p:sp>
        <p:nvSpPr>
          <p:cNvPr id="5" name="Content Placeholder 4"/>
          <p:cNvSpPr>
            <a:spLocks noGrp="1"/>
          </p:cNvSpPr>
          <p:nvPr>
            <p:ph idx="1"/>
          </p:nvPr>
        </p:nvSpPr>
        <p:spPr>
          <a:xfrm>
            <a:off x="254000" y="914400"/>
            <a:ext cx="8229600" cy="4525963"/>
          </a:xfrm>
        </p:spPr>
        <p:txBody>
          <a:bodyPr/>
          <a:lstStyle/>
          <a:p>
            <a:pPr marL="0" indent="0" algn="ctr">
              <a:buNone/>
            </a:pPr>
            <a:r>
              <a:rPr lang="en-US" dirty="0">
                <a:solidFill>
                  <a:srgbClr val="002060"/>
                </a:solidFill>
                <a:latin typeface="Garamond" panose="02020404030301010803" pitchFamily="18" charset="0"/>
              </a:rPr>
              <a:t>Height of 14 tress are given below</a:t>
            </a:r>
          </a:p>
          <a:p>
            <a:pPr marL="0" indent="0" algn="ctr">
              <a:buNone/>
            </a:pPr>
            <a:r>
              <a:rPr lang="en-US" dirty="0">
                <a:solidFill>
                  <a:srgbClr val="002060"/>
                </a:solidFill>
                <a:latin typeface="Garamond" panose="02020404030301010803" pitchFamily="18" charset="0"/>
              </a:rPr>
              <a:t>23 14 7 13 17 19 21 19 21 15 15 15 19 15</a:t>
            </a:r>
          </a:p>
          <a:p>
            <a:r>
              <a:rPr lang="en-US" dirty="0">
                <a:solidFill>
                  <a:srgbClr val="002060"/>
                </a:solidFill>
                <a:latin typeface="Garamond" panose="02020404030301010803" pitchFamily="18" charset="0"/>
              </a:rPr>
              <a:t>Which graph/s can be used to find the median?</a:t>
            </a:r>
          </a:p>
          <a:p>
            <a:pPr lvl="1"/>
            <a:r>
              <a:rPr lang="en-US" dirty="0">
                <a:solidFill>
                  <a:srgbClr val="002060"/>
                </a:solidFill>
                <a:latin typeface="Garamond" panose="02020404030301010803" pitchFamily="18" charset="0"/>
              </a:rPr>
              <a:t>Dot plot</a:t>
            </a:r>
          </a:p>
          <a:p>
            <a:pPr lvl="1"/>
            <a:r>
              <a:rPr lang="en-US" dirty="0">
                <a:solidFill>
                  <a:srgbClr val="002060"/>
                </a:solidFill>
                <a:latin typeface="Garamond" panose="02020404030301010803" pitchFamily="18" charset="0"/>
              </a:rPr>
              <a:t>Box Plot</a:t>
            </a:r>
          </a:p>
          <a:p>
            <a:pPr lvl="1"/>
            <a:r>
              <a:rPr lang="en-US" dirty="0">
                <a:solidFill>
                  <a:srgbClr val="002060"/>
                </a:solidFill>
                <a:latin typeface="Garamond" panose="02020404030301010803" pitchFamily="18" charset="0"/>
              </a:rPr>
              <a:t>Histogram</a:t>
            </a:r>
          </a:p>
          <a:p>
            <a:pPr lvl="1"/>
            <a:endParaRPr lang="en-US" dirty="0"/>
          </a:p>
        </p:txBody>
      </p:sp>
      <p:sp>
        <p:nvSpPr>
          <p:cNvPr id="2" name="Slide Number Placeholder 1"/>
          <p:cNvSpPr>
            <a:spLocks noGrp="1"/>
          </p:cNvSpPr>
          <p:nvPr>
            <p:ph type="sldNum" sz="quarter" idx="12"/>
          </p:nvPr>
        </p:nvSpPr>
        <p:spPr/>
        <p:txBody>
          <a:bodyPr/>
          <a:lstStyle/>
          <a:p>
            <a:pPr>
              <a:defRPr/>
            </a:pPr>
            <a:fld id="{D03E06A1-DE7B-41EB-915A-E135791FE1A0}" type="slidenum">
              <a:rPr lang="en-US" altLang="en-US" smtClean="0"/>
              <a:pPr>
                <a:defRPr/>
              </a:pPr>
              <a:t>33</a:t>
            </a:fld>
            <a:endParaRPr lang="en-US" altLang="en-US"/>
          </a:p>
        </p:txBody>
      </p:sp>
      <p:pic>
        <p:nvPicPr>
          <p:cNvPr id="4" name="Picture 3"/>
          <p:cNvPicPr>
            <a:picLocks noChangeAspect="1"/>
          </p:cNvPicPr>
          <p:nvPr/>
        </p:nvPicPr>
        <p:blipFill>
          <a:blip r:embed="rId3"/>
          <a:stretch>
            <a:fillRect/>
          </a:stretch>
        </p:blipFill>
        <p:spPr>
          <a:xfrm>
            <a:off x="4905605" y="4019129"/>
            <a:ext cx="4257675" cy="2466975"/>
          </a:xfrm>
          <a:prstGeom prst="rect">
            <a:avLst/>
          </a:prstGeom>
        </p:spPr>
      </p:pic>
    </p:spTree>
    <p:custDataLst>
      <p:tags r:id="rId1"/>
    </p:custDataLst>
    <p:extLst>
      <p:ext uri="{BB962C8B-B14F-4D97-AF65-F5344CB8AC3E}">
        <p14:creationId xmlns:p14="http://schemas.microsoft.com/office/powerpoint/2010/main" val="341557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1067" y="16933"/>
            <a:ext cx="7967133" cy="897467"/>
          </a:xfrm>
        </p:spPr>
        <p:txBody>
          <a:bodyPr/>
          <a:lstStyle/>
          <a:p>
            <a:r>
              <a:rPr lang="en-US" dirty="0"/>
              <a:t>Ques</a:t>
            </a:r>
          </a:p>
        </p:txBody>
      </p:sp>
      <p:sp>
        <p:nvSpPr>
          <p:cNvPr id="5" name="Content Placeholder 4"/>
          <p:cNvSpPr>
            <a:spLocks noGrp="1"/>
          </p:cNvSpPr>
          <p:nvPr>
            <p:ph idx="1"/>
          </p:nvPr>
        </p:nvSpPr>
        <p:spPr>
          <a:xfrm>
            <a:off x="254000" y="914400"/>
            <a:ext cx="8229600" cy="4525963"/>
          </a:xfrm>
        </p:spPr>
        <p:txBody>
          <a:bodyPr/>
          <a:lstStyle/>
          <a:p>
            <a:pPr marL="0" indent="0" algn="ctr">
              <a:buNone/>
            </a:pPr>
            <a:r>
              <a:rPr lang="en-US" dirty="0">
                <a:solidFill>
                  <a:srgbClr val="002060"/>
                </a:solidFill>
                <a:latin typeface="Garamond" panose="02020404030301010803" pitchFamily="18" charset="0"/>
              </a:rPr>
              <a:t>Mileage of 35 vehicles in a car sale was given.</a:t>
            </a:r>
          </a:p>
          <a:p>
            <a:pPr marL="0" indent="0">
              <a:buNone/>
            </a:pPr>
            <a:r>
              <a:rPr lang="en-US" dirty="0">
                <a:solidFill>
                  <a:srgbClr val="002060"/>
                </a:solidFill>
                <a:latin typeface="Garamond" panose="02020404030301010803" pitchFamily="18" charset="0"/>
              </a:rPr>
              <a:t>Which graph/s can be used to find the number vehicles that have ran more than 20 , 000 </a:t>
            </a:r>
            <a:r>
              <a:rPr lang="en-US" dirty="0" err="1">
                <a:solidFill>
                  <a:srgbClr val="002060"/>
                </a:solidFill>
                <a:latin typeface="Garamond" panose="02020404030301010803" pitchFamily="18" charset="0"/>
              </a:rPr>
              <a:t>kms</a:t>
            </a:r>
            <a:r>
              <a:rPr lang="en-US" dirty="0">
                <a:solidFill>
                  <a:srgbClr val="002060"/>
                </a:solidFill>
                <a:latin typeface="Garamond" panose="02020404030301010803" pitchFamily="18" charset="0"/>
              </a:rPr>
              <a:t>?</a:t>
            </a:r>
          </a:p>
          <a:p>
            <a:pPr lvl="1"/>
            <a:r>
              <a:rPr lang="en-US" dirty="0">
                <a:solidFill>
                  <a:srgbClr val="002060"/>
                </a:solidFill>
                <a:latin typeface="Garamond" panose="02020404030301010803" pitchFamily="18" charset="0"/>
              </a:rPr>
              <a:t>Dot plot</a:t>
            </a:r>
          </a:p>
          <a:p>
            <a:pPr lvl="1"/>
            <a:r>
              <a:rPr lang="en-US" dirty="0">
                <a:solidFill>
                  <a:srgbClr val="002060"/>
                </a:solidFill>
                <a:latin typeface="Garamond" panose="02020404030301010803" pitchFamily="18" charset="0"/>
              </a:rPr>
              <a:t>Box Plot</a:t>
            </a:r>
          </a:p>
          <a:p>
            <a:pPr lvl="1"/>
            <a:r>
              <a:rPr lang="en-US" dirty="0">
                <a:solidFill>
                  <a:srgbClr val="002060"/>
                </a:solidFill>
                <a:latin typeface="Garamond" panose="02020404030301010803" pitchFamily="18" charset="0"/>
              </a:rPr>
              <a:t>Histogram</a:t>
            </a:r>
          </a:p>
          <a:p>
            <a:pPr marL="457200" lvl="1" indent="0">
              <a:buNone/>
            </a:pPr>
            <a:endParaRPr lang="en-US" dirty="0"/>
          </a:p>
        </p:txBody>
      </p:sp>
      <p:sp>
        <p:nvSpPr>
          <p:cNvPr id="2" name="Slide Number Placeholder 1"/>
          <p:cNvSpPr>
            <a:spLocks noGrp="1"/>
          </p:cNvSpPr>
          <p:nvPr>
            <p:ph type="sldNum" sz="quarter" idx="12"/>
          </p:nvPr>
        </p:nvSpPr>
        <p:spPr/>
        <p:txBody>
          <a:bodyPr/>
          <a:lstStyle/>
          <a:p>
            <a:pPr>
              <a:defRPr/>
            </a:pPr>
            <a:fld id="{D03E06A1-DE7B-41EB-915A-E135791FE1A0}" type="slidenum">
              <a:rPr lang="en-US" altLang="en-US" smtClean="0"/>
              <a:pPr>
                <a:defRPr/>
              </a:pPr>
              <a:t>34</a:t>
            </a:fld>
            <a:endParaRPr lang="en-US" altLang="en-US"/>
          </a:p>
        </p:txBody>
      </p:sp>
    </p:spTree>
    <p:extLst>
      <p:ext uri="{BB962C8B-B14F-4D97-AF65-F5344CB8AC3E}">
        <p14:creationId xmlns:p14="http://schemas.microsoft.com/office/powerpoint/2010/main" val="2991499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6A3C1879-DF11-433D-AAAC-22D27F30C470}" type="slidenum">
              <a:rPr lang="en-US" altLang="en-US" sz="1400" smtClean="0">
                <a:latin typeface="Times" panose="02020603060405020304" pitchFamily="18" charset="0"/>
              </a:rPr>
              <a:pPr>
                <a:spcBef>
                  <a:spcPct val="0"/>
                </a:spcBef>
                <a:buClrTx/>
                <a:buFontTx/>
                <a:buNone/>
              </a:pPr>
              <a:t>35</a:t>
            </a:fld>
            <a:endParaRPr lang="en-US" altLang="en-US" sz="1400">
              <a:latin typeface="Times" panose="02020603060405020304" pitchFamily="18" charset="0"/>
            </a:endParaRPr>
          </a:p>
        </p:txBody>
      </p:sp>
      <p:sp>
        <p:nvSpPr>
          <p:cNvPr id="501762" name="Rectangle 2"/>
          <p:cNvSpPr>
            <a:spLocks noGrp="1" noChangeArrowheads="1"/>
          </p:cNvSpPr>
          <p:nvPr>
            <p:ph type="title"/>
          </p:nvPr>
        </p:nvSpPr>
        <p:spPr>
          <a:xfrm>
            <a:off x="457200" y="12539"/>
            <a:ext cx="8229600" cy="1143000"/>
          </a:xfrm>
        </p:spPr>
        <p:txBody>
          <a:bodyPr/>
          <a:lstStyle/>
          <a:p>
            <a:pPr algn="l" eaLnBrk="1" hangingPunct="1">
              <a:defRPr/>
            </a:pPr>
            <a:r>
              <a:rPr lang="en-US" dirty="0"/>
              <a:t>(</a:t>
            </a:r>
            <a:r>
              <a:rPr lang="en-US" b="1" dirty="0"/>
              <a:t>2) Standard deviation (</a:t>
            </a:r>
            <a:r>
              <a:rPr lang="en-US" b="1" i="1" dirty="0"/>
              <a:t>S</a:t>
            </a:r>
            <a:r>
              <a:rPr lang="en-US" b="1" dirty="0"/>
              <a:t>)</a:t>
            </a:r>
          </a:p>
        </p:txBody>
      </p:sp>
      <p:sp>
        <p:nvSpPr>
          <p:cNvPr id="501763" name="Rectangle 3"/>
          <p:cNvSpPr>
            <a:spLocks noGrp="1" noChangeArrowheads="1"/>
          </p:cNvSpPr>
          <p:nvPr>
            <p:ph type="body" idx="1"/>
          </p:nvPr>
        </p:nvSpPr>
        <p:spPr>
          <a:xfrm>
            <a:off x="457200" y="1600200"/>
            <a:ext cx="8458200" cy="762000"/>
          </a:xfrm>
        </p:spPr>
        <p:txBody>
          <a:bodyPr/>
          <a:lstStyle/>
          <a:p>
            <a:pPr eaLnBrk="1" hangingPunct="1">
              <a:buFontTx/>
              <a:buNone/>
            </a:pPr>
            <a:r>
              <a:rPr lang="en-US" altLang="en-US" i="1" dirty="0"/>
              <a:t>S= “Average deviation”</a:t>
            </a:r>
            <a:r>
              <a:rPr lang="en-US" altLang="en-US" dirty="0"/>
              <a:t> from the mean</a:t>
            </a:r>
          </a:p>
          <a:p>
            <a:pPr eaLnBrk="1" hangingPunct="1">
              <a:buFontTx/>
              <a:buNone/>
            </a:pPr>
            <a:endParaRPr lang="en-US" altLang="en-US" dirty="0"/>
          </a:p>
        </p:txBody>
      </p:sp>
      <p:grpSp>
        <p:nvGrpSpPr>
          <p:cNvPr id="2" name="Group 4"/>
          <p:cNvGrpSpPr>
            <a:grpSpLocks/>
          </p:cNvGrpSpPr>
          <p:nvPr/>
        </p:nvGrpSpPr>
        <p:grpSpPr bwMode="auto">
          <a:xfrm>
            <a:off x="1905000" y="2854325"/>
            <a:ext cx="4038600" cy="1336675"/>
            <a:chOff x="1200" y="336"/>
            <a:chExt cx="2544" cy="842"/>
          </a:xfrm>
        </p:grpSpPr>
        <p:grpSp>
          <p:nvGrpSpPr>
            <p:cNvPr id="46096" name="Group 5"/>
            <p:cNvGrpSpPr>
              <a:grpSpLocks/>
            </p:cNvGrpSpPr>
            <p:nvPr/>
          </p:nvGrpSpPr>
          <p:grpSpPr bwMode="auto">
            <a:xfrm>
              <a:off x="1200" y="336"/>
              <a:ext cx="2352" cy="577"/>
              <a:chOff x="1200" y="336"/>
              <a:chExt cx="2352" cy="577"/>
            </a:xfrm>
          </p:grpSpPr>
          <p:sp>
            <p:nvSpPr>
              <p:cNvPr id="46098" name="Oval 6"/>
              <p:cNvSpPr>
                <a:spLocks noChangeArrowheads="1"/>
              </p:cNvSpPr>
              <p:nvPr/>
            </p:nvSpPr>
            <p:spPr bwMode="auto">
              <a:xfrm>
                <a:off x="120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6099" name="Oval 7"/>
              <p:cNvSpPr>
                <a:spLocks noChangeArrowheads="1"/>
              </p:cNvSpPr>
              <p:nvPr/>
            </p:nvSpPr>
            <p:spPr bwMode="auto">
              <a:xfrm>
                <a:off x="2256" y="336"/>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46100" name="Group 8"/>
              <p:cNvGrpSpPr>
                <a:grpSpLocks/>
              </p:cNvGrpSpPr>
              <p:nvPr/>
            </p:nvGrpSpPr>
            <p:grpSpPr bwMode="auto">
              <a:xfrm>
                <a:off x="1248" y="528"/>
                <a:ext cx="2304" cy="385"/>
                <a:chOff x="1248" y="528"/>
                <a:chExt cx="2304" cy="385"/>
              </a:xfrm>
            </p:grpSpPr>
            <p:sp>
              <p:nvSpPr>
                <p:cNvPr id="46101" name="Oval 9"/>
                <p:cNvSpPr>
                  <a:spLocks noChangeArrowheads="1"/>
                </p:cNvSpPr>
                <p:nvPr/>
              </p:nvSpPr>
              <p:spPr bwMode="auto">
                <a:xfrm>
                  <a:off x="2784"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6102" name="Oval 10"/>
                <p:cNvSpPr>
                  <a:spLocks noChangeArrowheads="1"/>
                </p:cNvSpPr>
                <p:nvPr/>
              </p:nvSpPr>
              <p:spPr bwMode="auto">
                <a:xfrm>
                  <a:off x="1680"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6103" name="Oval 11"/>
                <p:cNvSpPr>
                  <a:spLocks noChangeArrowheads="1"/>
                </p:cNvSpPr>
                <p:nvPr/>
              </p:nvSpPr>
              <p:spPr bwMode="auto">
                <a:xfrm>
                  <a:off x="2256"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6104" name="Oval 12"/>
                <p:cNvSpPr>
                  <a:spLocks noChangeArrowheads="1"/>
                </p:cNvSpPr>
                <p:nvPr/>
              </p:nvSpPr>
              <p:spPr bwMode="auto">
                <a:xfrm>
                  <a:off x="336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a:latin typeface="Times New Roman" panose="02020603050405020304" pitchFamily="18" charset="0"/>
                  </a:endParaRPr>
                </a:p>
              </p:txBody>
            </p:sp>
            <p:sp>
              <p:nvSpPr>
                <p:cNvPr id="46105" name="Oval 13"/>
                <p:cNvSpPr>
                  <a:spLocks noChangeArrowheads="1"/>
                </p:cNvSpPr>
                <p:nvPr/>
              </p:nvSpPr>
              <p:spPr bwMode="auto">
                <a:xfrm>
                  <a:off x="2784"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6106" name="Oval 14"/>
                <p:cNvSpPr>
                  <a:spLocks noChangeArrowheads="1"/>
                </p:cNvSpPr>
                <p:nvPr/>
              </p:nvSpPr>
              <p:spPr bwMode="auto">
                <a:xfrm>
                  <a:off x="2256"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6107" name="Oval 15"/>
                <p:cNvSpPr>
                  <a:spLocks noChangeArrowheads="1"/>
                </p:cNvSpPr>
                <p:nvPr/>
              </p:nvSpPr>
              <p:spPr bwMode="auto">
                <a:xfrm>
                  <a:off x="168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6108" name="Line 16"/>
                <p:cNvSpPr>
                  <a:spLocks noChangeShapeType="1"/>
                </p:cNvSpPr>
                <p:nvPr/>
              </p:nvSpPr>
              <p:spPr bwMode="auto">
                <a:xfrm>
                  <a:off x="1248" y="912"/>
                  <a:ext cx="2304" cy="1"/>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grpSp>
        <p:sp>
          <p:nvSpPr>
            <p:cNvPr id="46097" name="Text Box 17"/>
            <p:cNvSpPr txBox="1">
              <a:spLocks noChangeArrowheads="1"/>
            </p:cNvSpPr>
            <p:nvPr/>
          </p:nvSpPr>
          <p:spPr bwMode="auto">
            <a:xfrm>
              <a:off x="1238" y="890"/>
              <a:ext cx="25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latin typeface="Times New Roman" panose="02020603050405020304" pitchFamily="18" charset="0"/>
                </a:rPr>
                <a:t>2        3         4          5          6   </a:t>
              </a:r>
            </a:p>
          </p:txBody>
        </p:sp>
      </p:grpSp>
      <p:sp>
        <p:nvSpPr>
          <p:cNvPr id="501778" name="Line 18"/>
          <p:cNvSpPr>
            <a:spLocks noChangeShapeType="1"/>
          </p:cNvSpPr>
          <p:nvPr/>
        </p:nvSpPr>
        <p:spPr bwMode="auto">
          <a:xfrm>
            <a:off x="3733800" y="2438400"/>
            <a:ext cx="0" cy="2133600"/>
          </a:xfrm>
          <a:prstGeom prst="line">
            <a:avLst/>
          </a:prstGeom>
          <a:noFill/>
          <a:ln w="38100" cap="rnd">
            <a:solidFill>
              <a:srgbClr val="0000FF"/>
            </a:solidFill>
            <a:prstDash val="sysDot"/>
            <a:round/>
            <a:headEnd type="triangl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01779" name="Line 19"/>
          <p:cNvSpPr>
            <a:spLocks noChangeShapeType="1"/>
          </p:cNvSpPr>
          <p:nvPr/>
        </p:nvSpPr>
        <p:spPr bwMode="auto">
          <a:xfrm>
            <a:off x="3810000" y="3276600"/>
            <a:ext cx="7620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01780" name="Line 20"/>
          <p:cNvSpPr>
            <a:spLocks noChangeShapeType="1"/>
          </p:cNvSpPr>
          <p:nvPr/>
        </p:nvSpPr>
        <p:spPr bwMode="auto">
          <a:xfrm>
            <a:off x="3810000" y="3505200"/>
            <a:ext cx="7620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01781" name="Line 21"/>
          <p:cNvSpPr>
            <a:spLocks noChangeShapeType="1"/>
          </p:cNvSpPr>
          <p:nvPr/>
        </p:nvSpPr>
        <p:spPr bwMode="auto">
          <a:xfrm>
            <a:off x="3810000" y="3657600"/>
            <a:ext cx="16002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01782" name="Line 22"/>
          <p:cNvSpPr>
            <a:spLocks noChangeShapeType="1"/>
          </p:cNvSpPr>
          <p:nvPr/>
        </p:nvSpPr>
        <p:spPr bwMode="auto">
          <a:xfrm flipH="1">
            <a:off x="2819400" y="3581400"/>
            <a:ext cx="8382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01783" name="Line 23"/>
          <p:cNvSpPr>
            <a:spLocks noChangeShapeType="1"/>
          </p:cNvSpPr>
          <p:nvPr/>
        </p:nvSpPr>
        <p:spPr bwMode="auto">
          <a:xfrm flipH="1">
            <a:off x="2819400" y="3276600"/>
            <a:ext cx="8382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01784" name="Line 24"/>
          <p:cNvSpPr>
            <a:spLocks noChangeShapeType="1"/>
          </p:cNvSpPr>
          <p:nvPr/>
        </p:nvSpPr>
        <p:spPr bwMode="auto">
          <a:xfrm flipH="1">
            <a:off x="2133600" y="3657600"/>
            <a:ext cx="15240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graphicFrame>
        <p:nvGraphicFramePr>
          <p:cNvPr id="46093" name="Object 26"/>
          <p:cNvGraphicFramePr>
            <a:graphicFrameLocks noChangeAspect="1"/>
          </p:cNvGraphicFramePr>
          <p:nvPr/>
        </p:nvGraphicFramePr>
        <p:xfrm>
          <a:off x="3505200" y="4508500"/>
          <a:ext cx="485775" cy="825500"/>
        </p:xfrm>
        <a:graphic>
          <a:graphicData uri="http://schemas.openxmlformats.org/presentationml/2006/ole">
            <mc:AlternateContent xmlns:mc="http://schemas.openxmlformats.org/markup-compatibility/2006">
              <mc:Choice xmlns:v="urn:schemas-microsoft-com:vml" Requires="v">
                <p:oleObj name="Equation" r:id="rId3" imgW="126780" imgH="215526" progId="Equation.3">
                  <p:embed/>
                </p:oleObj>
              </mc:Choice>
              <mc:Fallback>
                <p:oleObj name="Equation" r:id="rId3" imgW="126780" imgH="215526" progId="Equation.3">
                  <p:embed/>
                  <p:pic>
                    <p:nvPicPr>
                      <p:cNvPr id="46093"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508500"/>
                        <a:ext cx="48577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4" name="Object 27"/>
          <p:cNvGraphicFramePr>
            <a:graphicFrameLocks noChangeAspect="1"/>
          </p:cNvGraphicFramePr>
          <p:nvPr/>
        </p:nvGraphicFramePr>
        <p:xfrm>
          <a:off x="7626350" y="1447800"/>
          <a:ext cx="403225" cy="685800"/>
        </p:xfrm>
        <a:graphic>
          <a:graphicData uri="http://schemas.openxmlformats.org/presentationml/2006/ole">
            <mc:AlternateContent xmlns:mc="http://schemas.openxmlformats.org/markup-compatibility/2006">
              <mc:Choice xmlns:v="urn:schemas-microsoft-com:vml" Requires="v">
                <p:oleObj name="Equation" r:id="rId5" imgW="126780" imgH="215526" progId="Equation.3">
                  <p:embed/>
                </p:oleObj>
              </mc:Choice>
              <mc:Fallback>
                <p:oleObj name="Equation" r:id="rId5" imgW="126780" imgH="215526" progId="Equation.3">
                  <p:embed/>
                  <p:pic>
                    <p:nvPicPr>
                      <p:cNvPr id="46094"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6350" y="1447800"/>
                        <a:ext cx="4032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788" name="Rectangle 28"/>
          <p:cNvSpPr>
            <a:spLocks noChangeArrowheads="1"/>
          </p:cNvSpPr>
          <p:nvPr/>
        </p:nvSpPr>
        <p:spPr bwMode="auto">
          <a:xfrm>
            <a:off x="609600" y="5334000"/>
            <a:ext cx="845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buFontTx/>
              <a:buNone/>
            </a:pPr>
            <a:r>
              <a:rPr lang="en-US" altLang="en-US" dirty="0"/>
              <a:t>Ages (in years) of kids at a day care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88">
                                            <p:txEl>
                                              <p:pRg st="0" end="0"/>
                                            </p:txEl>
                                          </p:spTgt>
                                        </p:tgtEl>
                                        <p:attrNameLst>
                                          <p:attrName>style.visibility</p:attrName>
                                        </p:attrNameLst>
                                      </p:cBhvr>
                                      <p:to>
                                        <p:strVal val="visible"/>
                                      </p:to>
                                    </p:set>
                                    <p:anim calcmode="lin" valueType="num">
                                      <p:cBhvr additive="base">
                                        <p:cTn id="7" dur="500" fill="hold"/>
                                        <p:tgtEl>
                                          <p:spTgt spid="5017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78"/>
                                        </p:tgtEl>
                                        <p:attrNameLst>
                                          <p:attrName>style.visibility</p:attrName>
                                        </p:attrNameLst>
                                      </p:cBhvr>
                                      <p:to>
                                        <p:strVal val="visible"/>
                                      </p:to>
                                    </p:set>
                                    <p:anim calcmode="lin" valueType="num">
                                      <p:cBhvr additive="base">
                                        <p:cTn id="13" dur="500" fill="hold"/>
                                        <p:tgtEl>
                                          <p:spTgt spid="501778"/>
                                        </p:tgtEl>
                                        <p:attrNameLst>
                                          <p:attrName>ppt_x</p:attrName>
                                        </p:attrNameLst>
                                      </p:cBhvr>
                                      <p:tavLst>
                                        <p:tav tm="0">
                                          <p:val>
                                            <p:strVal val="0-#ppt_w/2"/>
                                          </p:val>
                                        </p:tav>
                                        <p:tav tm="100000">
                                          <p:val>
                                            <p:strVal val="#ppt_x"/>
                                          </p:val>
                                        </p:tav>
                                      </p:tavLst>
                                    </p:anim>
                                    <p:anim calcmode="lin" valueType="num">
                                      <p:cBhvr additive="base">
                                        <p:cTn id="14" dur="500" fill="hold"/>
                                        <p:tgtEl>
                                          <p:spTgt spid="5017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01779"/>
                                        </p:tgtEl>
                                        <p:attrNameLst>
                                          <p:attrName>style.visibility</p:attrName>
                                        </p:attrNameLst>
                                      </p:cBhvr>
                                      <p:to>
                                        <p:strVal val="visible"/>
                                      </p:to>
                                    </p:set>
                                    <p:anim calcmode="lin" valueType="num">
                                      <p:cBhvr additive="base">
                                        <p:cTn id="23" dur="500" fill="hold"/>
                                        <p:tgtEl>
                                          <p:spTgt spid="501779"/>
                                        </p:tgtEl>
                                        <p:attrNameLst>
                                          <p:attrName>ppt_x</p:attrName>
                                        </p:attrNameLst>
                                      </p:cBhvr>
                                      <p:tavLst>
                                        <p:tav tm="0">
                                          <p:val>
                                            <p:strVal val="0-#ppt_w/2"/>
                                          </p:val>
                                        </p:tav>
                                        <p:tav tm="100000">
                                          <p:val>
                                            <p:strVal val="#ppt_x"/>
                                          </p:val>
                                        </p:tav>
                                      </p:tavLst>
                                    </p:anim>
                                    <p:anim calcmode="lin" valueType="num">
                                      <p:cBhvr additive="base">
                                        <p:cTn id="24" dur="500" fill="hold"/>
                                        <p:tgtEl>
                                          <p:spTgt spid="50177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01780"/>
                                        </p:tgtEl>
                                        <p:attrNameLst>
                                          <p:attrName>style.visibility</p:attrName>
                                        </p:attrNameLst>
                                      </p:cBhvr>
                                      <p:to>
                                        <p:strVal val="visible"/>
                                      </p:to>
                                    </p:set>
                                    <p:anim calcmode="lin" valueType="num">
                                      <p:cBhvr additive="base">
                                        <p:cTn id="29" dur="500" fill="hold"/>
                                        <p:tgtEl>
                                          <p:spTgt spid="501780"/>
                                        </p:tgtEl>
                                        <p:attrNameLst>
                                          <p:attrName>ppt_x</p:attrName>
                                        </p:attrNameLst>
                                      </p:cBhvr>
                                      <p:tavLst>
                                        <p:tav tm="0">
                                          <p:val>
                                            <p:strVal val="0-#ppt_w/2"/>
                                          </p:val>
                                        </p:tav>
                                        <p:tav tm="100000">
                                          <p:val>
                                            <p:strVal val="#ppt_x"/>
                                          </p:val>
                                        </p:tav>
                                      </p:tavLst>
                                    </p:anim>
                                    <p:anim calcmode="lin" valueType="num">
                                      <p:cBhvr additive="base">
                                        <p:cTn id="30" dur="500" fill="hold"/>
                                        <p:tgtEl>
                                          <p:spTgt spid="50178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01781"/>
                                        </p:tgtEl>
                                        <p:attrNameLst>
                                          <p:attrName>style.visibility</p:attrName>
                                        </p:attrNameLst>
                                      </p:cBhvr>
                                      <p:to>
                                        <p:strVal val="visible"/>
                                      </p:to>
                                    </p:set>
                                    <p:anim calcmode="lin" valueType="num">
                                      <p:cBhvr additive="base">
                                        <p:cTn id="35" dur="500" fill="hold"/>
                                        <p:tgtEl>
                                          <p:spTgt spid="501781"/>
                                        </p:tgtEl>
                                        <p:attrNameLst>
                                          <p:attrName>ppt_x</p:attrName>
                                        </p:attrNameLst>
                                      </p:cBhvr>
                                      <p:tavLst>
                                        <p:tav tm="0">
                                          <p:val>
                                            <p:strVal val="0-#ppt_w/2"/>
                                          </p:val>
                                        </p:tav>
                                        <p:tav tm="100000">
                                          <p:val>
                                            <p:strVal val="#ppt_x"/>
                                          </p:val>
                                        </p:tav>
                                      </p:tavLst>
                                    </p:anim>
                                    <p:anim calcmode="lin" valueType="num">
                                      <p:cBhvr additive="base">
                                        <p:cTn id="36" dur="500" fill="hold"/>
                                        <p:tgtEl>
                                          <p:spTgt spid="50178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01782"/>
                                        </p:tgtEl>
                                        <p:attrNameLst>
                                          <p:attrName>style.visibility</p:attrName>
                                        </p:attrNameLst>
                                      </p:cBhvr>
                                      <p:to>
                                        <p:strVal val="visible"/>
                                      </p:to>
                                    </p:set>
                                    <p:anim calcmode="lin" valueType="num">
                                      <p:cBhvr additive="base">
                                        <p:cTn id="41" dur="500" fill="hold"/>
                                        <p:tgtEl>
                                          <p:spTgt spid="501782"/>
                                        </p:tgtEl>
                                        <p:attrNameLst>
                                          <p:attrName>ppt_x</p:attrName>
                                        </p:attrNameLst>
                                      </p:cBhvr>
                                      <p:tavLst>
                                        <p:tav tm="0">
                                          <p:val>
                                            <p:strVal val="1+#ppt_w/2"/>
                                          </p:val>
                                        </p:tav>
                                        <p:tav tm="100000">
                                          <p:val>
                                            <p:strVal val="#ppt_x"/>
                                          </p:val>
                                        </p:tav>
                                      </p:tavLst>
                                    </p:anim>
                                    <p:anim calcmode="lin" valueType="num">
                                      <p:cBhvr additive="base">
                                        <p:cTn id="42" dur="500" fill="hold"/>
                                        <p:tgtEl>
                                          <p:spTgt spid="50178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501783"/>
                                        </p:tgtEl>
                                        <p:attrNameLst>
                                          <p:attrName>style.visibility</p:attrName>
                                        </p:attrNameLst>
                                      </p:cBhvr>
                                      <p:to>
                                        <p:strVal val="visible"/>
                                      </p:to>
                                    </p:set>
                                    <p:anim calcmode="lin" valueType="num">
                                      <p:cBhvr additive="base">
                                        <p:cTn id="47" dur="500" fill="hold"/>
                                        <p:tgtEl>
                                          <p:spTgt spid="501783"/>
                                        </p:tgtEl>
                                        <p:attrNameLst>
                                          <p:attrName>ppt_x</p:attrName>
                                        </p:attrNameLst>
                                      </p:cBhvr>
                                      <p:tavLst>
                                        <p:tav tm="0">
                                          <p:val>
                                            <p:strVal val="1+#ppt_w/2"/>
                                          </p:val>
                                        </p:tav>
                                        <p:tav tm="100000">
                                          <p:val>
                                            <p:strVal val="#ppt_x"/>
                                          </p:val>
                                        </p:tav>
                                      </p:tavLst>
                                    </p:anim>
                                    <p:anim calcmode="lin" valueType="num">
                                      <p:cBhvr additive="base">
                                        <p:cTn id="48" dur="500" fill="hold"/>
                                        <p:tgtEl>
                                          <p:spTgt spid="50178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01784"/>
                                        </p:tgtEl>
                                        <p:attrNameLst>
                                          <p:attrName>style.visibility</p:attrName>
                                        </p:attrNameLst>
                                      </p:cBhvr>
                                      <p:to>
                                        <p:strVal val="visible"/>
                                      </p:to>
                                    </p:set>
                                    <p:anim calcmode="lin" valueType="num">
                                      <p:cBhvr additive="base">
                                        <p:cTn id="53" dur="500" fill="hold"/>
                                        <p:tgtEl>
                                          <p:spTgt spid="501784"/>
                                        </p:tgtEl>
                                        <p:attrNameLst>
                                          <p:attrName>ppt_x</p:attrName>
                                        </p:attrNameLst>
                                      </p:cBhvr>
                                      <p:tavLst>
                                        <p:tav tm="0">
                                          <p:val>
                                            <p:strVal val="1+#ppt_w/2"/>
                                          </p:val>
                                        </p:tav>
                                        <p:tav tm="100000">
                                          <p:val>
                                            <p:strVal val="#ppt_x"/>
                                          </p:val>
                                        </p:tav>
                                      </p:tavLst>
                                    </p:anim>
                                    <p:anim calcmode="lin" valueType="num">
                                      <p:cBhvr additive="base">
                                        <p:cTn id="54" dur="500" fill="hold"/>
                                        <p:tgtEl>
                                          <p:spTgt spid="5017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8" grpId="0" animBg="1"/>
      <p:bldP spid="501779" grpId="0" animBg="1"/>
      <p:bldP spid="501780" grpId="0" animBg="1"/>
      <p:bldP spid="501781" grpId="0" animBg="1"/>
      <p:bldP spid="501782" grpId="0" animBg="1"/>
      <p:bldP spid="501783" grpId="0" animBg="1"/>
      <p:bldP spid="501784" grpId="0" animBg="1"/>
      <p:bldP spid="50178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9190111D-FEA7-49F3-AC21-DCDE3F1DBF56}" type="slidenum">
              <a:rPr lang="en-US" altLang="en-US" sz="1400" smtClean="0">
                <a:latin typeface="Times" panose="02020603060405020304" pitchFamily="18" charset="0"/>
              </a:rPr>
              <a:pPr>
                <a:spcBef>
                  <a:spcPct val="0"/>
                </a:spcBef>
                <a:buClrTx/>
                <a:buFontTx/>
                <a:buNone/>
              </a:pPr>
              <a:t>36</a:t>
            </a:fld>
            <a:endParaRPr lang="en-US" altLang="en-US" sz="1400">
              <a:latin typeface="Times" panose="02020603060405020304" pitchFamily="18" charset="0"/>
            </a:endParaRPr>
          </a:p>
        </p:txBody>
      </p:sp>
      <p:sp>
        <p:nvSpPr>
          <p:cNvPr id="47107" name="Rectangle 324"/>
          <p:cNvSpPr>
            <a:spLocks noChangeArrowheads="1"/>
          </p:cNvSpPr>
          <p:nvPr/>
        </p:nvSpPr>
        <p:spPr bwMode="auto">
          <a:xfrm>
            <a:off x="0" y="0"/>
            <a:ext cx="9144000" cy="1295400"/>
          </a:xfrm>
          <a:prstGeom prst="rect">
            <a:avLst/>
          </a:prstGeom>
          <a:solidFill>
            <a:srgbClr val="CCFFCC"/>
          </a:solidFill>
          <a:ln w="12700" cap="sq">
            <a:solidFill>
              <a:schemeClr val="tx1"/>
            </a:solidFill>
            <a:miter lim="800000"/>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570698" name="Rectangle 330"/>
          <p:cNvSpPr>
            <a:spLocks noGrp="1" noChangeArrowheads="1"/>
          </p:cNvSpPr>
          <p:nvPr>
            <p:ph type="body" idx="1"/>
          </p:nvPr>
        </p:nvSpPr>
        <p:spPr>
          <a:xfrm>
            <a:off x="304800" y="1524000"/>
            <a:ext cx="990600" cy="5105400"/>
          </a:xfrm>
        </p:spPr>
        <p:txBody>
          <a:bodyPr/>
          <a:lstStyle/>
          <a:p>
            <a:pPr eaLnBrk="1" hangingPunct="1">
              <a:lnSpc>
                <a:spcPct val="90000"/>
              </a:lnSpc>
              <a:buClr>
                <a:srgbClr val="CC3300"/>
              </a:buClr>
              <a:buFontTx/>
              <a:buNone/>
            </a:pPr>
            <a:r>
              <a:rPr lang="en-US" altLang="en-US" sz="1800">
                <a:solidFill>
                  <a:schemeClr val="accent2"/>
                </a:solidFill>
              </a:rPr>
              <a:t>Yrs </a:t>
            </a:r>
            <a:r>
              <a:rPr lang="en-US" altLang="en-US" sz="1800">
                <a:solidFill>
                  <a:srgbClr val="CC3300"/>
                </a:solidFill>
                <a:sym typeface="Wingdings" panose="05000000000000000000" pitchFamily="2" charset="2"/>
              </a:rPr>
              <a:t></a:t>
            </a:r>
            <a:endParaRPr lang="en-US" altLang="en-US" sz="1800">
              <a:solidFill>
                <a:srgbClr val="CC3300"/>
              </a:solidFill>
            </a:endParaRPr>
          </a:p>
          <a:p>
            <a:pPr eaLnBrk="1" hangingPunct="1">
              <a:lnSpc>
                <a:spcPct val="90000"/>
              </a:lnSpc>
              <a:buClr>
                <a:srgbClr val="CC3300"/>
              </a:buClr>
              <a:buFontTx/>
              <a:buNone/>
            </a:pPr>
            <a:endParaRPr lang="en-US" altLang="en-US" sz="1800">
              <a:solidFill>
                <a:schemeClr val="accent2"/>
              </a:solidFill>
            </a:endParaRPr>
          </a:p>
          <a:p>
            <a:pPr eaLnBrk="1" hangingPunct="1">
              <a:lnSpc>
                <a:spcPct val="90000"/>
              </a:lnSpc>
              <a:buClr>
                <a:srgbClr val="CC3300"/>
              </a:buClr>
              <a:buFontTx/>
              <a:buNone/>
            </a:pPr>
            <a:endParaRPr lang="en-US" altLang="en-US" sz="1800">
              <a:solidFill>
                <a:schemeClr val="accent2"/>
              </a:solidFill>
            </a:endParaRPr>
          </a:p>
          <a:p>
            <a:pPr eaLnBrk="1" hangingPunct="1">
              <a:lnSpc>
                <a:spcPct val="90000"/>
              </a:lnSpc>
              <a:buClr>
                <a:srgbClr val="CC3300"/>
              </a:buClr>
              <a:buFontTx/>
              <a:buNone/>
            </a:pPr>
            <a:r>
              <a:rPr lang="en-US" altLang="en-US" sz="1800">
                <a:solidFill>
                  <a:schemeClr val="accent2"/>
                </a:solidFill>
              </a:rPr>
              <a:t>Yrs</a:t>
            </a:r>
            <a:r>
              <a:rPr lang="en-US" altLang="en-US" sz="1800">
                <a:solidFill>
                  <a:srgbClr val="CC3300"/>
                </a:solidFill>
                <a:sym typeface="Wingdings" panose="05000000000000000000" pitchFamily="2" charset="2"/>
              </a:rPr>
              <a:t></a:t>
            </a:r>
            <a:endParaRPr lang="en-US" altLang="en-US" sz="1800">
              <a:solidFill>
                <a:srgbClr val="CC3300"/>
              </a:solidFill>
            </a:endParaRPr>
          </a:p>
          <a:p>
            <a:pPr eaLnBrk="1" hangingPunct="1">
              <a:lnSpc>
                <a:spcPct val="90000"/>
              </a:lnSpc>
              <a:buClr>
                <a:srgbClr val="CC3300"/>
              </a:buClr>
              <a:buFontTx/>
              <a:buNone/>
            </a:pPr>
            <a:endParaRPr lang="en-US" altLang="en-US" sz="1800">
              <a:solidFill>
                <a:schemeClr val="accent2"/>
              </a:solidFill>
            </a:endParaRPr>
          </a:p>
          <a:p>
            <a:pPr eaLnBrk="1" hangingPunct="1">
              <a:lnSpc>
                <a:spcPct val="90000"/>
              </a:lnSpc>
              <a:buClr>
                <a:srgbClr val="CC3300"/>
              </a:buClr>
              <a:buFontTx/>
              <a:buNone/>
            </a:pPr>
            <a:endParaRPr lang="en-US" altLang="en-US" sz="1800">
              <a:solidFill>
                <a:schemeClr val="accent2"/>
              </a:solidFill>
            </a:endParaRPr>
          </a:p>
          <a:p>
            <a:pPr eaLnBrk="1" hangingPunct="1">
              <a:lnSpc>
                <a:spcPct val="90000"/>
              </a:lnSpc>
              <a:buClr>
                <a:srgbClr val="CC3300"/>
              </a:buClr>
              <a:buFontTx/>
              <a:buNone/>
            </a:pPr>
            <a:endParaRPr lang="en-US" altLang="en-US" sz="1800">
              <a:solidFill>
                <a:schemeClr val="accent2"/>
              </a:solidFill>
            </a:endParaRPr>
          </a:p>
          <a:p>
            <a:pPr eaLnBrk="1" hangingPunct="1">
              <a:lnSpc>
                <a:spcPct val="90000"/>
              </a:lnSpc>
              <a:buClr>
                <a:srgbClr val="CC3300"/>
              </a:buClr>
              <a:buFontTx/>
              <a:buNone/>
            </a:pPr>
            <a:endParaRPr lang="en-US" altLang="en-US" sz="1800">
              <a:solidFill>
                <a:schemeClr val="accent2"/>
              </a:solidFill>
            </a:endParaRPr>
          </a:p>
          <a:p>
            <a:pPr eaLnBrk="1" hangingPunct="1">
              <a:lnSpc>
                <a:spcPct val="90000"/>
              </a:lnSpc>
              <a:buClr>
                <a:srgbClr val="CC3300"/>
              </a:buClr>
              <a:buFontTx/>
              <a:buNone/>
            </a:pPr>
            <a:r>
              <a:rPr lang="en-US" altLang="en-US" sz="1800">
                <a:solidFill>
                  <a:schemeClr val="accent2"/>
                </a:solidFill>
              </a:rPr>
              <a:t>Yrs</a:t>
            </a:r>
            <a:r>
              <a:rPr lang="en-US" altLang="en-US" sz="1800" baseline="30000">
                <a:solidFill>
                  <a:schemeClr val="accent2"/>
                </a:solidFill>
              </a:rPr>
              <a:t>2</a:t>
            </a:r>
            <a:r>
              <a:rPr lang="en-US" altLang="en-US" sz="1800">
                <a:solidFill>
                  <a:srgbClr val="CC3300"/>
                </a:solidFill>
                <a:sym typeface="Wingdings" panose="05000000000000000000" pitchFamily="2" charset="2"/>
              </a:rPr>
              <a:t></a:t>
            </a:r>
            <a:endParaRPr lang="en-US" altLang="en-US" sz="1800">
              <a:solidFill>
                <a:srgbClr val="CC3300"/>
              </a:solidFill>
            </a:endParaRPr>
          </a:p>
          <a:p>
            <a:pPr eaLnBrk="1" hangingPunct="1">
              <a:lnSpc>
                <a:spcPct val="90000"/>
              </a:lnSpc>
              <a:buClr>
                <a:srgbClr val="CC3300"/>
              </a:buClr>
              <a:buFontTx/>
              <a:buNone/>
            </a:pPr>
            <a:endParaRPr lang="en-US" altLang="en-US" sz="1800" baseline="30000">
              <a:solidFill>
                <a:schemeClr val="accent2"/>
              </a:solidFill>
            </a:endParaRPr>
          </a:p>
          <a:p>
            <a:pPr eaLnBrk="1" hangingPunct="1">
              <a:lnSpc>
                <a:spcPct val="90000"/>
              </a:lnSpc>
              <a:buClr>
                <a:srgbClr val="CC3300"/>
              </a:buClr>
              <a:buFontTx/>
              <a:buNone/>
            </a:pPr>
            <a:endParaRPr lang="en-US" altLang="en-US" sz="1800" baseline="30000">
              <a:solidFill>
                <a:schemeClr val="accent2"/>
              </a:solidFill>
            </a:endParaRPr>
          </a:p>
          <a:p>
            <a:pPr eaLnBrk="1" hangingPunct="1">
              <a:lnSpc>
                <a:spcPct val="90000"/>
              </a:lnSpc>
              <a:buClr>
                <a:srgbClr val="CC3300"/>
              </a:buClr>
              <a:buFontTx/>
              <a:buNone/>
            </a:pPr>
            <a:endParaRPr lang="en-US" altLang="en-US" sz="1800" baseline="30000">
              <a:solidFill>
                <a:schemeClr val="accent2"/>
              </a:solidFill>
            </a:endParaRPr>
          </a:p>
          <a:p>
            <a:pPr eaLnBrk="1" hangingPunct="1">
              <a:lnSpc>
                <a:spcPct val="90000"/>
              </a:lnSpc>
              <a:buClr>
                <a:srgbClr val="CC3300"/>
              </a:buClr>
              <a:buFontTx/>
              <a:buNone/>
            </a:pPr>
            <a:endParaRPr lang="en-US" altLang="en-US" sz="1800" baseline="30000">
              <a:solidFill>
                <a:schemeClr val="accent2"/>
              </a:solidFill>
            </a:endParaRPr>
          </a:p>
          <a:p>
            <a:pPr eaLnBrk="1" hangingPunct="1">
              <a:lnSpc>
                <a:spcPct val="90000"/>
              </a:lnSpc>
              <a:buClr>
                <a:srgbClr val="CC3300"/>
              </a:buClr>
              <a:buFontTx/>
              <a:buNone/>
            </a:pPr>
            <a:endParaRPr lang="en-US" altLang="en-US" sz="1800" baseline="30000">
              <a:solidFill>
                <a:schemeClr val="accent2"/>
              </a:solidFill>
            </a:endParaRPr>
          </a:p>
          <a:p>
            <a:pPr eaLnBrk="1" hangingPunct="1">
              <a:lnSpc>
                <a:spcPct val="90000"/>
              </a:lnSpc>
              <a:buClr>
                <a:srgbClr val="CC3300"/>
              </a:buClr>
              <a:buFontTx/>
              <a:buNone/>
            </a:pPr>
            <a:r>
              <a:rPr lang="en-US" altLang="en-US" sz="1800">
                <a:solidFill>
                  <a:schemeClr val="accent2"/>
                </a:solidFill>
              </a:rPr>
              <a:t>Yrs</a:t>
            </a:r>
            <a:r>
              <a:rPr lang="en-US" altLang="en-US" sz="1800" baseline="30000">
                <a:solidFill>
                  <a:schemeClr val="accent2"/>
                </a:solidFill>
              </a:rPr>
              <a:t>2</a:t>
            </a:r>
            <a:r>
              <a:rPr lang="en-US" altLang="en-US" sz="1800">
                <a:solidFill>
                  <a:srgbClr val="CC3300"/>
                </a:solidFill>
                <a:sym typeface="Wingdings" panose="05000000000000000000" pitchFamily="2" charset="2"/>
              </a:rPr>
              <a:t></a:t>
            </a:r>
            <a:endParaRPr lang="en-US" altLang="en-US" sz="1800">
              <a:solidFill>
                <a:srgbClr val="CC3300"/>
              </a:solidFill>
            </a:endParaRPr>
          </a:p>
          <a:p>
            <a:pPr eaLnBrk="1" hangingPunct="1">
              <a:lnSpc>
                <a:spcPct val="90000"/>
              </a:lnSpc>
              <a:buClr>
                <a:srgbClr val="CC3300"/>
              </a:buClr>
              <a:buFontTx/>
              <a:buNone/>
            </a:pPr>
            <a:endParaRPr lang="en-US" altLang="en-US" sz="1800" baseline="30000">
              <a:solidFill>
                <a:schemeClr val="accent2"/>
              </a:solidFill>
            </a:endParaRPr>
          </a:p>
          <a:p>
            <a:pPr eaLnBrk="1" hangingPunct="1">
              <a:lnSpc>
                <a:spcPct val="90000"/>
              </a:lnSpc>
              <a:buClr>
                <a:srgbClr val="CC3300"/>
              </a:buClr>
              <a:buFontTx/>
              <a:buNone/>
            </a:pPr>
            <a:endParaRPr lang="en-US" altLang="en-US" sz="1800" baseline="30000">
              <a:solidFill>
                <a:schemeClr val="accent2"/>
              </a:solidFill>
            </a:endParaRPr>
          </a:p>
          <a:p>
            <a:pPr eaLnBrk="1" hangingPunct="1">
              <a:lnSpc>
                <a:spcPct val="90000"/>
              </a:lnSpc>
              <a:buClr>
                <a:srgbClr val="CC3300"/>
              </a:buClr>
              <a:buFontTx/>
              <a:buNone/>
            </a:pPr>
            <a:endParaRPr lang="en-US" altLang="en-US" sz="1800" baseline="30000">
              <a:solidFill>
                <a:schemeClr val="accent2"/>
              </a:solidFill>
            </a:endParaRPr>
          </a:p>
          <a:p>
            <a:pPr eaLnBrk="1" hangingPunct="1">
              <a:lnSpc>
                <a:spcPct val="90000"/>
              </a:lnSpc>
              <a:buClr>
                <a:srgbClr val="CC3300"/>
              </a:buClr>
              <a:buFontTx/>
              <a:buNone/>
            </a:pPr>
            <a:r>
              <a:rPr lang="en-US" altLang="en-US" sz="1800">
                <a:solidFill>
                  <a:schemeClr val="accent2"/>
                </a:solidFill>
              </a:rPr>
              <a:t>Yrs</a:t>
            </a:r>
            <a:r>
              <a:rPr lang="en-US" altLang="en-US" sz="1800" baseline="30000">
                <a:solidFill>
                  <a:schemeClr val="accent2"/>
                </a:solidFill>
              </a:rPr>
              <a:t>2</a:t>
            </a:r>
            <a:r>
              <a:rPr lang="en-US" altLang="en-US" sz="1800">
                <a:solidFill>
                  <a:srgbClr val="CC3300"/>
                </a:solidFill>
                <a:sym typeface="Wingdings" panose="05000000000000000000" pitchFamily="2" charset="2"/>
              </a:rPr>
              <a:t></a:t>
            </a:r>
            <a:endParaRPr lang="en-US" altLang="en-US" sz="1800">
              <a:solidFill>
                <a:srgbClr val="CC3300"/>
              </a:solidFill>
            </a:endParaRPr>
          </a:p>
          <a:p>
            <a:pPr eaLnBrk="1" hangingPunct="1">
              <a:lnSpc>
                <a:spcPct val="90000"/>
              </a:lnSpc>
              <a:buClr>
                <a:srgbClr val="CC3300"/>
              </a:buClr>
              <a:buFontTx/>
              <a:buNone/>
            </a:pPr>
            <a:endParaRPr lang="en-US" altLang="en-US" sz="1800">
              <a:solidFill>
                <a:schemeClr val="accent2"/>
              </a:solidFill>
            </a:endParaRPr>
          </a:p>
        </p:txBody>
      </p:sp>
      <p:graphicFrame>
        <p:nvGraphicFramePr>
          <p:cNvPr id="570605" name="Object 237"/>
          <p:cNvGraphicFramePr>
            <a:graphicFrameLocks noGrp="1" noChangeAspect="1"/>
          </p:cNvGraphicFramePr>
          <p:nvPr>
            <p:ph sz="quarter" idx="4294967295"/>
          </p:nvPr>
        </p:nvGraphicFramePr>
        <p:xfrm>
          <a:off x="8077200" y="3962400"/>
          <a:ext cx="1066800" cy="585788"/>
        </p:xfrm>
        <a:graphic>
          <a:graphicData uri="http://schemas.openxmlformats.org/presentationml/2006/ole">
            <mc:AlternateContent xmlns:mc="http://schemas.openxmlformats.org/markup-compatibility/2006">
              <mc:Choice xmlns:v="urn:schemas-microsoft-com:vml" Requires="v">
                <p:oleObj name="Equation" r:id="rId3" imgW="508000" imgH="279400" progId="Equation.3">
                  <p:embed/>
                </p:oleObj>
              </mc:Choice>
              <mc:Fallback>
                <p:oleObj name="Equation" r:id="rId3" imgW="508000" imgH="279400" progId="Equation.3">
                  <p:embed/>
                  <p:pic>
                    <p:nvPicPr>
                      <p:cNvPr id="570605" name="Object 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3962400"/>
                        <a:ext cx="106680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0591" name="Object 223"/>
          <p:cNvGraphicFramePr>
            <a:graphicFrameLocks noGrp="1" noChangeAspect="1"/>
          </p:cNvGraphicFramePr>
          <p:nvPr>
            <p:ph sz="quarter" idx="4294967295"/>
          </p:nvPr>
        </p:nvGraphicFramePr>
        <p:xfrm>
          <a:off x="1295400" y="1600200"/>
          <a:ext cx="5959475" cy="547688"/>
        </p:xfrm>
        <a:graphic>
          <a:graphicData uri="http://schemas.openxmlformats.org/presentationml/2006/ole">
            <mc:AlternateContent xmlns:mc="http://schemas.openxmlformats.org/markup-compatibility/2006">
              <mc:Choice xmlns:v="urn:schemas-microsoft-com:vml" Requires="v">
                <p:oleObj name="Worksheet" r:id="rId5" imgW="4250516" imgH="390035" progId="Excel.Sheet.8">
                  <p:embed/>
                </p:oleObj>
              </mc:Choice>
              <mc:Fallback>
                <p:oleObj name="Worksheet" r:id="rId5" imgW="4250516" imgH="390035" progId="Excel.Sheet.8">
                  <p:embed/>
                  <p:pic>
                    <p:nvPicPr>
                      <p:cNvPr id="570591" name="Object 2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600200"/>
                        <a:ext cx="5959475"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0593" name="Object 225"/>
          <p:cNvGraphicFramePr>
            <a:graphicFrameLocks noGrp="1" noChangeAspect="1"/>
          </p:cNvGraphicFramePr>
          <p:nvPr>
            <p:ph sz="quarter" idx="4294967295"/>
          </p:nvPr>
        </p:nvGraphicFramePr>
        <p:xfrm>
          <a:off x="8534400" y="1600200"/>
          <a:ext cx="457200" cy="685800"/>
        </p:xfrm>
        <a:graphic>
          <a:graphicData uri="http://schemas.openxmlformats.org/presentationml/2006/ole">
            <mc:AlternateContent xmlns:mc="http://schemas.openxmlformats.org/markup-compatibility/2006">
              <mc:Choice xmlns:v="urn:schemas-microsoft-com:vml" Requires="v">
                <p:oleObj name="Equation" r:id="rId7" imgW="152334" imgH="228501" progId="Equation.3">
                  <p:embed/>
                </p:oleObj>
              </mc:Choice>
              <mc:Fallback>
                <p:oleObj name="Equation" r:id="rId7" imgW="152334" imgH="228501" progId="Equation.3">
                  <p:embed/>
                  <p:pic>
                    <p:nvPicPr>
                      <p:cNvPr id="570593" name="Object 2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4400" y="1600200"/>
                        <a:ext cx="457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0595" name="Line 227"/>
          <p:cNvSpPr>
            <a:spLocks noChangeShapeType="1"/>
          </p:cNvSpPr>
          <p:nvPr/>
        </p:nvSpPr>
        <p:spPr bwMode="auto">
          <a:xfrm>
            <a:off x="7620000" y="1981200"/>
            <a:ext cx="762000" cy="0"/>
          </a:xfrm>
          <a:prstGeom prst="line">
            <a:avLst/>
          </a:prstGeom>
          <a:noFill/>
          <a:ln w="38100" cap="sq">
            <a:solidFill>
              <a:schemeClr val="hlink"/>
            </a:solidFill>
            <a:round/>
            <a:headEnd type="stealth" w="med" len="me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47113" name="Object 228"/>
          <p:cNvGraphicFramePr>
            <a:graphicFrameLocks noChangeAspect="1"/>
          </p:cNvGraphicFramePr>
          <p:nvPr/>
        </p:nvGraphicFramePr>
        <p:xfrm>
          <a:off x="8229600" y="609600"/>
          <a:ext cx="762000" cy="461963"/>
        </p:xfrm>
        <a:graphic>
          <a:graphicData uri="http://schemas.openxmlformats.org/presentationml/2006/ole">
            <mc:AlternateContent xmlns:mc="http://schemas.openxmlformats.org/markup-compatibility/2006">
              <mc:Choice xmlns:v="urn:schemas-microsoft-com:vml" Requires="v">
                <p:oleObj name="Equation" r:id="rId9" imgW="355292" imgH="215713" progId="Equation.3">
                  <p:embed/>
                </p:oleObj>
              </mc:Choice>
              <mc:Fallback>
                <p:oleObj name="Equation" r:id="rId9" imgW="355292" imgH="215713" progId="Equation.3">
                  <p:embed/>
                  <p:pic>
                    <p:nvPicPr>
                      <p:cNvPr id="47113" name="Object 2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9600" y="609600"/>
                        <a:ext cx="762000" cy="46196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0598" name="Object 230"/>
          <p:cNvGraphicFramePr>
            <a:graphicFrameLocks noChangeAspect="1"/>
          </p:cNvGraphicFramePr>
          <p:nvPr/>
        </p:nvGraphicFramePr>
        <p:xfrm>
          <a:off x="1295400" y="2667000"/>
          <a:ext cx="5959475" cy="549275"/>
        </p:xfrm>
        <a:graphic>
          <a:graphicData uri="http://schemas.openxmlformats.org/presentationml/2006/ole">
            <mc:AlternateContent xmlns:mc="http://schemas.openxmlformats.org/markup-compatibility/2006">
              <mc:Choice xmlns:v="urn:schemas-microsoft-com:vml" Requires="v">
                <p:oleObj name="Worksheet" r:id="rId11" imgW="4250516" imgH="390035" progId="Excel.Sheet.8">
                  <p:embed/>
                </p:oleObj>
              </mc:Choice>
              <mc:Fallback>
                <p:oleObj name="Worksheet" r:id="rId11" imgW="4250516" imgH="390035" progId="Excel.Sheet.8">
                  <p:embed/>
                  <p:pic>
                    <p:nvPicPr>
                      <p:cNvPr id="570598" name="Object 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2667000"/>
                        <a:ext cx="59594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0599" name="Line 231"/>
          <p:cNvSpPr>
            <a:spLocks noChangeShapeType="1"/>
          </p:cNvSpPr>
          <p:nvPr/>
        </p:nvSpPr>
        <p:spPr bwMode="auto">
          <a:xfrm>
            <a:off x="7391400" y="3048000"/>
            <a:ext cx="762000" cy="0"/>
          </a:xfrm>
          <a:prstGeom prst="line">
            <a:avLst/>
          </a:prstGeom>
          <a:noFill/>
          <a:ln w="38100" cap="sq">
            <a:solidFill>
              <a:schemeClr val="hlink"/>
            </a:solidFill>
            <a:round/>
            <a:headEnd type="stealth" w="med" len="me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570600" name="Object 232"/>
          <p:cNvGraphicFramePr>
            <a:graphicFrameLocks noChangeAspect="1"/>
          </p:cNvGraphicFramePr>
          <p:nvPr/>
        </p:nvGraphicFramePr>
        <p:xfrm>
          <a:off x="8229600" y="2819400"/>
          <a:ext cx="838200" cy="477838"/>
        </p:xfrm>
        <a:graphic>
          <a:graphicData uri="http://schemas.openxmlformats.org/presentationml/2006/ole">
            <mc:AlternateContent xmlns:mc="http://schemas.openxmlformats.org/markup-compatibility/2006">
              <mc:Choice xmlns:v="urn:schemas-microsoft-com:vml" Requires="v">
                <p:oleObj name="Equation" r:id="rId13" imgW="444114" imgH="253780" progId="Equation.3">
                  <p:embed/>
                </p:oleObj>
              </mc:Choice>
              <mc:Fallback>
                <p:oleObj name="Equation" r:id="rId13" imgW="444114" imgH="253780" progId="Equation.3">
                  <p:embed/>
                  <p:pic>
                    <p:nvPicPr>
                      <p:cNvPr id="570600" name="Object 2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9600" y="2819400"/>
                        <a:ext cx="8382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0601" name="Object 233"/>
          <p:cNvGraphicFramePr>
            <a:graphicFrameLocks noChangeAspect="1"/>
          </p:cNvGraphicFramePr>
          <p:nvPr/>
        </p:nvGraphicFramePr>
        <p:xfrm>
          <a:off x="1295400" y="3810000"/>
          <a:ext cx="5943600" cy="546100"/>
        </p:xfrm>
        <a:graphic>
          <a:graphicData uri="http://schemas.openxmlformats.org/presentationml/2006/ole">
            <mc:AlternateContent xmlns:mc="http://schemas.openxmlformats.org/markup-compatibility/2006">
              <mc:Choice xmlns:v="urn:schemas-microsoft-com:vml" Requires="v">
                <p:oleObj name="Worksheet" r:id="rId15" imgW="4250516" imgH="390035" progId="Excel.Sheet.8">
                  <p:embed/>
                </p:oleObj>
              </mc:Choice>
              <mc:Fallback>
                <p:oleObj name="Worksheet" r:id="rId15" imgW="4250516" imgH="390035" progId="Excel.Sheet.8">
                  <p:embed/>
                  <p:pic>
                    <p:nvPicPr>
                      <p:cNvPr id="570601" name="Object 2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5400" y="3810000"/>
                        <a:ext cx="59436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0602" name="Line 234"/>
          <p:cNvSpPr>
            <a:spLocks noChangeShapeType="1"/>
          </p:cNvSpPr>
          <p:nvPr/>
        </p:nvSpPr>
        <p:spPr bwMode="auto">
          <a:xfrm>
            <a:off x="7315200" y="4267200"/>
            <a:ext cx="762000" cy="0"/>
          </a:xfrm>
          <a:prstGeom prst="line">
            <a:avLst/>
          </a:prstGeom>
          <a:noFill/>
          <a:ln w="38100" cap="sq">
            <a:solidFill>
              <a:schemeClr val="hlink"/>
            </a:solidFill>
            <a:round/>
            <a:headEnd type="stealth" w="med" len="med"/>
            <a:tailEnd/>
          </a:ln>
          <a:extLst>
            <a:ext uri="{909E8E84-426E-40DD-AFC4-6F175D3DCCD1}">
              <a14:hiddenFill xmlns:a14="http://schemas.microsoft.com/office/drawing/2010/main">
                <a:noFill/>
              </a14:hiddenFill>
            </a:ext>
          </a:extLst>
        </p:spPr>
        <p:txBody>
          <a:bodyPr wrap="none"/>
          <a:lstStyle/>
          <a:p>
            <a:endParaRPr lang="en-US"/>
          </a:p>
        </p:txBody>
      </p:sp>
      <p:sp>
        <p:nvSpPr>
          <p:cNvPr id="47119" name="Text Box 239"/>
          <p:cNvSpPr txBox="1">
            <a:spLocks noChangeArrowheads="1"/>
          </p:cNvSpPr>
          <p:nvPr/>
        </p:nvSpPr>
        <p:spPr bwMode="auto">
          <a:xfrm>
            <a:off x="1600200" y="1309688"/>
            <a:ext cx="854075" cy="396875"/>
          </a:xfrm>
          <a:prstGeom prst="rect">
            <a:avLst/>
          </a:prstGeom>
          <a:solidFill>
            <a:srgbClr val="FF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a:t>Data</a:t>
            </a:r>
          </a:p>
        </p:txBody>
      </p:sp>
      <p:sp>
        <p:nvSpPr>
          <p:cNvPr id="570608" name="Text Box 240"/>
          <p:cNvSpPr txBox="1">
            <a:spLocks noChangeArrowheads="1"/>
          </p:cNvSpPr>
          <p:nvPr/>
        </p:nvSpPr>
        <p:spPr bwMode="auto">
          <a:xfrm>
            <a:off x="1600200" y="2346325"/>
            <a:ext cx="3276600" cy="396875"/>
          </a:xfrm>
          <a:prstGeom prst="rect">
            <a:avLst/>
          </a:prstGeom>
          <a:solidFill>
            <a:srgbClr val="FF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a:t>Deviations from the mean</a:t>
            </a:r>
          </a:p>
        </p:txBody>
      </p:sp>
      <p:sp>
        <p:nvSpPr>
          <p:cNvPr id="570609" name="Text Box 241"/>
          <p:cNvSpPr txBox="1">
            <a:spLocks noChangeArrowheads="1"/>
          </p:cNvSpPr>
          <p:nvPr/>
        </p:nvSpPr>
        <p:spPr bwMode="auto">
          <a:xfrm>
            <a:off x="1524000" y="3505200"/>
            <a:ext cx="2590800" cy="396875"/>
          </a:xfrm>
          <a:prstGeom prst="rect">
            <a:avLst/>
          </a:prstGeom>
          <a:solidFill>
            <a:srgbClr val="FF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a:t>Squared Deviations</a:t>
            </a:r>
          </a:p>
        </p:txBody>
      </p:sp>
      <p:sp>
        <p:nvSpPr>
          <p:cNvPr id="570610" name="Text Box 242"/>
          <p:cNvSpPr txBox="1">
            <a:spLocks noChangeArrowheads="1"/>
          </p:cNvSpPr>
          <p:nvPr/>
        </p:nvSpPr>
        <p:spPr bwMode="auto">
          <a:xfrm>
            <a:off x="1600200" y="4784725"/>
            <a:ext cx="3276600" cy="396875"/>
          </a:xfrm>
          <a:prstGeom prst="rect">
            <a:avLst/>
          </a:prstGeom>
          <a:solidFill>
            <a:srgbClr val="FF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a:t>Sum of Squared Deviations</a:t>
            </a:r>
          </a:p>
        </p:txBody>
      </p:sp>
      <p:sp>
        <p:nvSpPr>
          <p:cNvPr id="570665" name="Rectangle 297"/>
          <p:cNvSpPr>
            <a:spLocks noChangeArrowheads="1"/>
          </p:cNvSpPr>
          <p:nvPr/>
        </p:nvSpPr>
        <p:spPr bwMode="auto">
          <a:xfrm>
            <a:off x="1676400" y="5257800"/>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a:solidFill>
                  <a:schemeClr val="accent2"/>
                </a:solidFill>
              </a:rPr>
              <a:t>4+1+1+0+	+……+4  = 12</a:t>
            </a:r>
          </a:p>
        </p:txBody>
      </p:sp>
      <p:graphicFrame>
        <p:nvGraphicFramePr>
          <p:cNvPr id="570666" name="Object 298"/>
          <p:cNvGraphicFramePr>
            <a:graphicFrameLocks noGrp="1" noChangeAspect="1"/>
          </p:cNvGraphicFramePr>
          <p:nvPr>
            <p:ph sz="quarter" idx="4294967295"/>
          </p:nvPr>
        </p:nvGraphicFramePr>
        <p:xfrm>
          <a:off x="7543800" y="5029200"/>
          <a:ext cx="1371600" cy="574675"/>
        </p:xfrm>
        <a:graphic>
          <a:graphicData uri="http://schemas.openxmlformats.org/presentationml/2006/ole">
            <mc:AlternateContent xmlns:mc="http://schemas.openxmlformats.org/markup-compatibility/2006">
              <mc:Choice xmlns:v="urn:schemas-microsoft-com:vml" Requires="v">
                <p:oleObj name="Equation" r:id="rId17" imgW="698197" imgH="291973" progId="Equation.3">
                  <p:embed/>
                </p:oleObj>
              </mc:Choice>
              <mc:Fallback>
                <p:oleObj name="Equation" r:id="rId17" imgW="698197" imgH="291973" progId="Equation.3">
                  <p:embed/>
                  <p:pic>
                    <p:nvPicPr>
                      <p:cNvPr id="570666" name="Object 29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43800" y="5029200"/>
                        <a:ext cx="13716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0668" name="Line 300"/>
          <p:cNvSpPr>
            <a:spLocks noChangeShapeType="1"/>
          </p:cNvSpPr>
          <p:nvPr/>
        </p:nvSpPr>
        <p:spPr bwMode="auto">
          <a:xfrm>
            <a:off x="5715000" y="5410200"/>
            <a:ext cx="1676400" cy="0"/>
          </a:xfrm>
          <a:prstGeom prst="line">
            <a:avLst/>
          </a:prstGeom>
          <a:noFill/>
          <a:ln w="38100" cap="sq">
            <a:solidFill>
              <a:schemeClr val="hlink"/>
            </a:solidFill>
            <a:round/>
            <a:headEnd type="stealth" w="med" len="med"/>
            <a:tailEnd/>
          </a:ln>
          <a:extLst>
            <a:ext uri="{909E8E84-426E-40DD-AFC4-6F175D3DCCD1}">
              <a14:hiddenFill xmlns:a14="http://schemas.microsoft.com/office/drawing/2010/main">
                <a:noFill/>
              </a14:hiddenFill>
            </a:ext>
          </a:extLst>
        </p:spPr>
        <p:txBody>
          <a:bodyPr wrap="none"/>
          <a:lstStyle/>
          <a:p>
            <a:endParaRPr lang="en-US"/>
          </a:p>
        </p:txBody>
      </p:sp>
      <p:sp>
        <p:nvSpPr>
          <p:cNvPr id="570669" name="Text Box 301"/>
          <p:cNvSpPr txBox="1">
            <a:spLocks noChangeArrowheads="1"/>
          </p:cNvSpPr>
          <p:nvPr/>
        </p:nvSpPr>
        <p:spPr bwMode="auto">
          <a:xfrm>
            <a:off x="1447800" y="5791200"/>
            <a:ext cx="3886200" cy="396875"/>
          </a:xfrm>
          <a:prstGeom prst="rect">
            <a:avLst/>
          </a:prstGeom>
          <a:solidFill>
            <a:srgbClr val="FF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a:t>Average  of Squared Deviations</a:t>
            </a:r>
          </a:p>
        </p:txBody>
      </p:sp>
      <p:grpSp>
        <p:nvGrpSpPr>
          <p:cNvPr id="2" name="Group 304"/>
          <p:cNvGrpSpPr>
            <a:grpSpLocks/>
          </p:cNvGrpSpPr>
          <p:nvPr/>
        </p:nvGrpSpPr>
        <p:grpSpPr bwMode="auto">
          <a:xfrm>
            <a:off x="2057400" y="0"/>
            <a:ext cx="4038600" cy="1336675"/>
            <a:chOff x="1200" y="336"/>
            <a:chExt cx="2544" cy="842"/>
          </a:xfrm>
        </p:grpSpPr>
        <p:grpSp>
          <p:nvGrpSpPr>
            <p:cNvPr id="47138" name="Group 305"/>
            <p:cNvGrpSpPr>
              <a:grpSpLocks/>
            </p:cNvGrpSpPr>
            <p:nvPr/>
          </p:nvGrpSpPr>
          <p:grpSpPr bwMode="auto">
            <a:xfrm>
              <a:off x="1200" y="336"/>
              <a:ext cx="2352" cy="577"/>
              <a:chOff x="1200" y="336"/>
              <a:chExt cx="2352" cy="577"/>
            </a:xfrm>
          </p:grpSpPr>
          <p:sp>
            <p:nvSpPr>
              <p:cNvPr id="47140" name="Oval 306"/>
              <p:cNvSpPr>
                <a:spLocks noChangeArrowheads="1"/>
              </p:cNvSpPr>
              <p:nvPr/>
            </p:nvSpPr>
            <p:spPr bwMode="auto">
              <a:xfrm>
                <a:off x="120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7141" name="Oval 307"/>
              <p:cNvSpPr>
                <a:spLocks noChangeArrowheads="1"/>
              </p:cNvSpPr>
              <p:nvPr/>
            </p:nvSpPr>
            <p:spPr bwMode="auto">
              <a:xfrm>
                <a:off x="2256" y="336"/>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47142" name="Group 308"/>
              <p:cNvGrpSpPr>
                <a:grpSpLocks/>
              </p:cNvGrpSpPr>
              <p:nvPr/>
            </p:nvGrpSpPr>
            <p:grpSpPr bwMode="auto">
              <a:xfrm>
                <a:off x="1248" y="528"/>
                <a:ext cx="2304" cy="385"/>
                <a:chOff x="1248" y="528"/>
                <a:chExt cx="2304" cy="385"/>
              </a:xfrm>
            </p:grpSpPr>
            <p:sp>
              <p:nvSpPr>
                <p:cNvPr id="47143" name="Oval 309"/>
                <p:cNvSpPr>
                  <a:spLocks noChangeArrowheads="1"/>
                </p:cNvSpPr>
                <p:nvPr/>
              </p:nvSpPr>
              <p:spPr bwMode="auto">
                <a:xfrm>
                  <a:off x="2784"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7144" name="Oval 310"/>
                <p:cNvSpPr>
                  <a:spLocks noChangeArrowheads="1"/>
                </p:cNvSpPr>
                <p:nvPr/>
              </p:nvSpPr>
              <p:spPr bwMode="auto">
                <a:xfrm>
                  <a:off x="1680"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7145" name="Oval 311"/>
                <p:cNvSpPr>
                  <a:spLocks noChangeArrowheads="1"/>
                </p:cNvSpPr>
                <p:nvPr/>
              </p:nvSpPr>
              <p:spPr bwMode="auto">
                <a:xfrm>
                  <a:off x="2256"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7146" name="Oval 312"/>
                <p:cNvSpPr>
                  <a:spLocks noChangeArrowheads="1"/>
                </p:cNvSpPr>
                <p:nvPr/>
              </p:nvSpPr>
              <p:spPr bwMode="auto">
                <a:xfrm>
                  <a:off x="336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a:latin typeface="Times New Roman" panose="02020603050405020304" pitchFamily="18" charset="0"/>
                  </a:endParaRPr>
                </a:p>
              </p:txBody>
            </p:sp>
            <p:sp>
              <p:nvSpPr>
                <p:cNvPr id="47147" name="Oval 313"/>
                <p:cNvSpPr>
                  <a:spLocks noChangeArrowheads="1"/>
                </p:cNvSpPr>
                <p:nvPr/>
              </p:nvSpPr>
              <p:spPr bwMode="auto">
                <a:xfrm>
                  <a:off x="2784"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7148" name="Oval 314"/>
                <p:cNvSpPr>
                  <a:spLocks noChangeArrowheads="1"/>
                </p:cNvSpPr>
                <p:nvPr/>
              </p:nvSpPr>
              <p:spPr bwMode="auto">
                <a:xfrm>
                  <a:off x="2256"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7149" name="Oval 315"/>
                <p:cNvSpPr>
                  <a:spLocks noChangeArrowheads="1"/>
                </p:cNvSpPr>
                <p:nvPr/>
              </p:nvSpPr>
              <p:spPr bwMode="auto">
                <a:xfrm>
                  <a:off x="168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47150" name="Line 316"/>
                <p:cNvSpPr>
                  <a:spLocks noChangeShapeType="1"/>
                </p:cNvSpPr>
                <p:nvPr/>
              </p:nvSpPr>
              <p:spPr bwMode="auto">
                <a:xfrm>
                  <a:off x="1248" y="912"/>
                  <a:ext cx="2304" cy="1"/>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grpSp>
        <p:sp>
          <p:nvSpPr>
            <p:cNvPr id="47139" name="Text Box 317"/>
            <p:cNvSpPr txBox="1">
              <a:spLocks noChangeArrowheads="1"/>
            </p:cNvSpPr>
            <p:nvPr/>
          </p:nvSpPr>
          <p:spPr bwMode="auto">
            <a:xfrm>
              <a:off x="1238" y="890"/>
              <a:ext cx="25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latin typeface="Times New Roman" panose="02020603050405020304" pitchFamily="18" charset="0"/>
                </a:rPr>
                <a:t>2        3         4          5          6   </a:t>
              </a:r>
            </a:p>
          </p:txBody>
        </p:sp>
      </p:grpSp>
      <p:sp>
        <p:nvSpPr>
          <p:cNvPr id="570686" name="Line 318"/>
          <p:cNvSpPr>
            <a:spLocks noChangeShapeType="1"/>
          </p:cNvSpPr>
          <p:nvPr/>
        </p:nvSpPr>
        <p:spPr bwMode="auto">
          <a:xfrm>
            <a:off x="3962400" y="422275"/>
            <a:ext cx="7620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70687" name="Line 319"/>
          <p:cNvSpPr>
            <a:spLocks noChangeShapeType="1"/>
          </p:cNvSpPr>
          <p:nvPr/>
        </p:nvSpPr>
        <p:spPr bwMode="auto">
          <a:xfrm>
            <a:off x="3962400" y="650875"/>
            <a:ext cx="7620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70688" name="Line 320"/>
          <p:cNvSpPr>
            <a:spLocks noChangeShapeType="1"/>
          </p:cNvSpPr>
          <p:nvPr/>
        </p:nvSpPr>
        <p:spPr bwMode="auto">
          <a:xfrm>
            <a:off x="3962400" y="803275"/>
            <a:ext cx="16002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70689" name="Line 321"/>
          <p:cNvSpPr>
            <a:spLocks noChangeShapeType="1"/>
          </p:cNvSpPr>
          <p:nvPr/>
        </p:nvSpPr>
        <p:spPr bwMode="auto">
          <a:xfrm flipH="1">
            <a:off x="2971800" y="727075"/>
            <a:ext cx="8382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70690" name="Line 322"/>
          <p:cNvSpPr>
            <a:spLocks noChangeShapeType="1"/>
          </p:cNvSpPr>
          <p:nvPr/>
        </p:nvSpPr>
        <p:spPr bwMode="auto">
          <a:xfrm flipH="1">
            <a:off x="2971800" y="422275"/>
            <a:ext cx="8382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70691" name="Line 323"/>
          <p:cNvSpPr>
            <a:spLocks noChangeShapeType="1"/>
          </p:cNvSpPr>
          <p:nvPr/>
        </p:nvSpPr>
        <p:spPr bwMode="auto">
          <a:xfrm flipH="1">
            <a:off x="2286000" y="803275"/>
            <a:ext cx="1524000" cy="0"/>
          </a:xfrm>
          <a:prstGeom prst="line">
            <a:avLst/>
          </a:prstGeom>
          <a:noFill/>
          <a:ln w="38100" cap="sq">
            <a:solidFill>
              <a:srgbClr val="9933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7134" name="Line 325"/>
          <p:cNvSpPr>
            <a:spLocks noChangeShapeType="1"/>
          </p:cNvSpPr>
          <p:nvPr/>
        </p:nvSpPr>
        <p:spPr bwMode="auto">
          <a:xfrm>
            <a:off x="3886200" y="0"/>
            <a:ext cx="0" cy="1295400"/>
          </a:xfrm>
          <a:prstGeom prst="line">
            <a:avLst/>
          </a:prstGeom>
          <a:noFill/>
          <a:ln w="38100" cap="rnd">
            <a:solidFill>
              <a:srgbClr val="0000FF"/>
            </a:solidFill>
            <a:prstDash val="sysDot"/>
            <a:round/>
            <a:headEnd type="triangl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70694" name="Text Box 326"/>
          <p:cNvSpPr txBox="1">
            <a:spLocks noChangeArrowheads="1"/>
          </p:cNvSpPr>
          <p:nvPr/>
        </p:nvSpPr>
        <p:spPr bwMode="auto">
          <a:xfrm>
            <a:off x="4362450" y="609600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u="sng">
                <a:solidFill>
                  <a:schemeClr val="accent2"/>
                </a:solidFill>
              </a:rPr>
              <a:t>12</a:t>
            </a:r>
          </a:p>
          <a:p>
            <a:pPr eaLnBrk="1" hangingPunct="1">
              <a:spcBef>
                <a:spcPct val="0"/>
              </a:spcBef>
              <a:buClrTx/>
              <a:buFontTx/>
              <a:buNone/>
            </a:pPr>
            <a:r>
              <a:rPr lang="en-US" altLang="en-US" sz="1800">
                <a:solidFill>
                  <a:schemeClr val="accent2"/>
                </a:solidFill>
              </a:rPr>
              <a:t> 8</a:t>
            </a:r>
          </a:p>
        </p:txBody>
      </p:sp>
      <p:sp>
        <p:nvSpPr>
          <p:cNvPr id="570695" name="Line 327"/>
          <p:cNvSpPr>
            <a:spLocks noChangeShapeType="1"/>
          </p:cNvSpPr>
          <p:nvPr/>
        </p:nvSpPr>
        <p:spPr bwMode="auto">
          <a:xfrm>
            <a:off x="5105400" y="6477000"/>
            <a:ext cx="1676400" cy="0"/>
          </a:xfrm>
          <a:prstGeom prst="line">
            <a:avLst/>
          </a:prstGeom>
          <a:noFill/>
          <a:ln w="38100" cap="sq">
            <a:solidFill>
              <a:schemeClr val="hlink"/>
            </a:solidFill>
            <a:round/>
            <a:headEnd type="stealth" w="med" len="me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570696" name="Object 328"/>
          <p:cNvGraphicFramePr>
            <a:graphicFrameLocks noChangeAspect="1"/>
          </p:cNvGraphicFramePr>
          <p:nvPr/>
        </p:nvGraphicFramePr>
        <p:xfrm>
          <a:off x="7467600" y="5943600"/>
          <a:ext cx="1295400" cy="841375"/>
        </p:xfrm>
        <a:graphic>
          <a:graphicData uri="http://schemas.openxmlformats.org/presentationml/2006/ole">
            <mc:AlternateContent xmlns:mc="http://schemas.openxmlformats.org/markup-compatibility/2006">
              <mc:Choice xmlns:v="urn:schemas-microsoft-com:vml" Requires="v">
                <p:oleObj name="Equation" r:id="rId19" imgW="723586" imgH="469696" progId="Equation.3">
                  <p:embed/>
                </p:oleObj>
              </mc:Choice>
              <mc:Fallback>
                <p:oleObj name="Equation" r:id="rId19" imgW="723586" imgH="469696" progId="Equation.3">
                  <p:embed/>
                  <p:pic>
                    <p:nvPicPr>
                      <p:cNvPr id="570696" name="Object 3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67600" y="5943600"/>
                        <a:ext cx="1295400" cy="8413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70591"/>
                                        </p:tgtEl>
                                        <p:attrNameLst>
                                          <p:attrName>style.visibility</p:attrName>
                                        </p:attrNameLst>
                                      </p:cBhvr>
                                      <p:to>
                                        <p:strVal val="visible"/>
                                      </p:to>
                                    </p:set>
                                    <p:anim calcmode="lin" valueType="num">
                                      <p:cBhvr additive="base">
                                        <p:cTn id="13" dur="500" fill="hold"/>
                                        <p:tgtEl>
                                          <p:spTgt spid="570591"/>
                                        </p:tgtEl>
                                        <p:attrNameLst>
                                          <p:attrName>ppt_x</p:attrName>
                                        </p:attrNameLst>
                                      </p:cBhvr>
                                      <p:tavLst>
                                        <p:tav tm="0">
                                          <p:val>
                                            <p:strVal val="0-#ppt_w/2"/>
                                          </p:val>
                                        </p:tav>
                                        <p:tav tm="100000">
                                          <p:val>
                                            <p:strVal val="#ppt_x"/>
                                          </p:val>
                                        </p:tav>
                                      </p:tavLst>
                                    </p:anim>
                                    <p:anim calcmode="lin" valueType="num">
                                      <p:cBhvr additive="base">
                                        <p:cTn id="14" dur="500" fill="hold"/>
                                        <p:tgtEl>
                                          <p:spTgt spid="5705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70593"/>
                                        </p:tgtEl>
                                        <p:attrNameLst>
                                          <p:attrName>style.visibility</p:attrName>
                                        </p:attrNameLst>
                                      </p:cBhvr>
                                      <p:to>
                                        <p:strVal val="visible"/>
                                      </p:to>
                                    </p:set>
                                    <p:anim calcmode="lin" valueType="num">
                                      <p:cBhvr additive="base">
                                        <p:cTn id="19" dur="500" fill="hold"/>
                                        <p:tgtEl>
                                          <p:spTgt spid="570593"/>
                                        </p:tgtEl>
                                        <p:attrNameLst>
                                          <p:attrName>ppt_x</p:attrName>
                                        </p:attrNameLst>
                                      </p:cBhvr>
                                      <p:tavLst>
                                        <p:tav tm="0">
                                          <p:val>
                                            <p:strVal val="1+#ppt_w/2"/>
                                          </p:val>
                                        </p:tav>
                                        <p:tav tm="100000">
                                          <p:val>
                                            <p:strVal val="#ppt_x"/>
                                          </p:val>
                                        </p:tav>
                                      </p:tavLst>
                                    </p:anim>
                                    <p:anim calcmode="lin" valueType="num">
                                      <p:cBhvr additive="base">
                                        <p:cTn id="20" dur="500" fill="hold"/>
                                        <p:tgtEl>
                                          <p:spTgt spid="5705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70595"/>
                                        </p:tgtEl>
                                        <p:attrNameLst>
                                          <p:attrName>style.visibility</p:attrName>
                                        </p:attrNameLst>
                                      </p:cBhvr>
                                      <p:to>
                                        <p:strVal val="visible"/>
                                      </p:to>
                                    </p:set>
                                    <p:anim calcmode="lin" valueType="num">
                                      <p:cBhvr additive="base">
                                        <p:cTn id="25" dur="500" fill="hold"/>
                                        <p:tgtEl>
                                          <p:spTgt spid="570595"/>
                                        </p:tgtEl>
                                        <p:attrNameLst>
                                          <p:attrName>ppt_x</p:attrName>
                                        </p:attrNameLst>
                                      </p:cBhvr>
                                      <p:tavLst>
                                        <p:tav tm="0">
                                          <p:val>
                                            <p:strVal val="1+#ppt_w/2"/>
                                          </p:val>
                                        </p:tav>
                                        <p:tav tm="100000">
                                          <p:val>
                                            <p:strVal val="#ppt_x"/>
                                          </p:val>
                                        </p:tav>
                                      </p:tavLst>
                                    </p:anim>
                                    <p:anim calcmode="lin" valueType="num">
                                      <p:cBhvr additive="base">
                                        <p:cTn id="26" dur="500" fill="hold"/>
                                        <p:tgtEl>
                                          <p:spTgt spid="57059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0686"/>
                                        </p:tgtEl>
                                        <p:attrNameLst>
                                          <p:attrName>style.visibility</p:attrName>
                                        </p:attrNameLst>
                                      </p:cBhvr>
                                      <p:to>
                                        <p:strVal val="visible"/>
                                      </p:to>
                                    </p:set>
                                    <p:anim calcmode="lin" valueType="num">
                                      <p:cBhvr additive="base">
                                        <p:cTn id="31" dur="500" fill="hold"/>
                                        <p:tgtEl>
                                          <p:spTgt spid="570686"/>
                                        </p:tgtEl>
                                        <p:attrNameLst>
                                          <p:attrName>ppt_x</p:attrName>
                                        </p:attrNameLst>
                                      </p:cBhvr>
                                      <p:tavLst>
                                        <p:tav tm="0">
                                          <p:val>
                                            <p:strVal val="0-#ppt_w/2"/>
                                          </p:val>
                                        </p:tav>
                                        <p:tav tm="100000">
                                          <p:val>
                                            <p:strVal val="#ppt_x"/>
                                          </p:val>
                                        </p:tav>
                                      </p:tavLst>
                                    </p:anim>
                                    <p:anim calcmode="lin" valueType="num">
                                      <p:cBhvr additive="base">
                                        <p:cTn id="32" dur="500" fill="hold"/>
                                        <p:tgtEl>
                                          <p:spTgt spid="57068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70687"/>
                                        </p:tgtEl>
                                        <p:attrNameLst>
                                          <p:attrName>style.visibility</p:attrName>
                                        </p:attrNameLst>
                                      </p:cBhvr>
                                      <p:to>
                                        <p:strVal val="visible"/>
                                      </p:to>
                                    </p:set>
                                    <p:anim calcmode="lin" valueType="num">
                                      <p:cBhvr additive="base">
                                        <p:cTn id="37" dur="500" fill="hold"/>
                                        <p:tgtEl>
                                          <p:spTgt spid="570687"/>
                                        </p:tgtEl>
                                        <p:attrNameLst>
                                          <p:attrName>ppt_x</p:attrName>
                                        </p:attrNameLst>
                                      </p:cBhvr>
                                      <p:tavLst>
                                        <p:tav tm="0">
                                          <p:val>
                                            <p:strVal val="0-#ppt_w/2"/>
                                          </p:val>
                                        </p:tav>
                                        <p:tav tm="100000">
                                          <p:val>
                                            <p:strVal val="#ppt_x"/>
                                          </p:val>
                                        </p:tav>
                                      </p:tavLst>
                                    </p:anim>
                                    <p:anim calcmode="lin" valueType="num">
                                      <p:cBhvr additive="base">
                                        <p:cTn id="38" dur="500" fill="hold"/>
                                        <p:tgtEl>
                                          <p:spTgt spid="57068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70688"/>
                                        </p:tgtEl>
                                        <p:attrNameLst>
                                          <p:attrName>style.visibility</p:attrName>
                                        </p:attrNameLst>
                                      </p:cBhvr>
                                      <p:to>
                                        <p:strVal val="visible"/>
                                      </p:to>
                                    </p:set>
                                    <p:anim calcmode="lin" valueType="num">
                                      <p:cBhvr additive="base">
                                        <p:cTn id="43" dur="500" fill="hold"/>
                                        <p:tgtEl>
                                          <p:spTgt spid="570688"/>
                                        </p:tgtEl>
                                        <p:attrNameLst>
                                          <p:attrName>ppt_x</p:attrName>
                                        </p:attrNameLst>
                                      </p:cBhvr>
                                      <p:tavLst>
                                        <p:tav tm="0">
                                          <p:val>
                                            <p:strVal val="0-#ppt_w/2"/>
                                          </p:val>
                                        </p:tav>
                                        <p:tav tm="100000">
                                          <p:val>
                                            <p:strVal val="#ppt_x"/>
                                          </p:val>
                                        </p:tav>
                                      </p:tavLst>
                                    </p:anim>
                                    <p:anim calcmode="lin" valueType="num">
                                      <p:cBhvr additive="base">
                                        <p:cTn id="44" dur="500" fill="hold"/>
                                        <p:tgtEl>
                                          <p:spTgt spid="57068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70689"/>
                                        </p:tgtEl>
                                        <p:attrNameLst>
                                          <p:attrName>style.visibility</p:attrName>
                                        </p:attrNameLst>
                                      </p:cBhvr>
                                      <p:to>
                                        <p:strVal val="visible"/>
                                      </p:to>
                                    </p:set>
                                    <p:anim calcmode="lin" valueType="num">
                                      <p:cBhvr additive="base">
                                        <p:cTn id="49" dur="500" fill="hold"/>
                                        <p:tgtEl>
                                          <p:spTgt spid="570689"/>
                                        </p:tgtEl>
                                        <p:attrNameLst>
                                          <p:attrName>ppt_x</p:attrName>
                                        </p:attrNameLst>
                                      </p:cBhvr>
                                      <p:tavLst>
                                        <p:tav tm="0">
                                          <p:val>
                                            <p:strVal val="1+#ppt_w/2"/>
                                          </p:val>
                                        </p:tav>
                                        <p:tav tm="100000">
                                          <p:val>
                                            <p:strVal val="#ppt_x"/>
                                          </p:val>
                                        </p:tav>
                                      </p:tavLst>
                                    </p:anim>
                                    <p:anim calcmode="lin" valueType="num">
                                      <p:cBhvr additive="base">
                                        <p:cTn id="50" dur="500" fill="hold"/>
                                        <p:tgtEl>
                                          <p:spTgt spid="57068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70690"/>
                                        </p:tgtEl>
                                        <p:attrNameLst>
                                          <p:attrName>style.visibility</p:attrName>
                                        </p:attrNameLst>
                                      </p:cBhvr>
                                      <p:to>
                                        <p:strVal val="visible"/>
                                      </p:to>
                                    </p:set>
                                    <p:anim calcmode="lin" valueType="num">
                                      <p:cBhvr additive="base">
                                        <p:cTn id="55" dur="500" fill="hold"/>
                                        <p:tgtEl>
                                          <p:spTgt spid="570690"/>
                                        </p:tgtEl>
                                        <p:attrNameLst>
                                          <p:attrName>ppt_x</p:attrName>
                                        </p:attrNameLst>
                                      </p:cBhvr>
                                      <p:tavLst>
                                        <p:tav tm="0">
                                          <p:val>
                                            <p:strVal val="1+#ppt_w/2"/>
                                          </p:val>
                                        </p:tav>
                                        <p:tav tm="100000">
                                          <p:val>
                                            <p:strVal val="#ppt_x"/>
                                          </p:val>
                                        </p:tav>
                                      </p:tavLst>
                                    </p:anim>
                                    <p:anim calcmode="lin" valueType="num">
                                      <p:cBhvr additive="base">
                                        <p:cTn id="56" dur="500" fill="hold"/>
                                        <p:tgtEl>
                                          <p:spTgt spid="57069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70691"/>
                                        </p:tgtEl>
                                        <p:attrNameLst>
                                          <p:attrName>style.visibility</p:attrName>
                                        </p:attrNameLst>
                                      </p:cBhvr>
                                      <p:to>
                                        <p:strVal val="visible"/>
                                      </p:to>
                                    </p:set>
                                    <p:anim calcmode="lin" valueType="num">
                                      <p:cBhvr additive="base">
                                        <p:cTn id="61" dur="500" fill="hold"/>
                                        <p:tgtEl>
                                          <p:spTgt spid="570691"/>
                                        </p:tgtEl>
                                        <p:attrNameLst>
                                          <p:attrName>ppt_x</p:attrName>
                                        </p:attrNameLst>
                                      </p:cBhvr>
                                      <p:tavLst>
                                        <p:tav tm="0">
                                          <p:val>
                                            <p:strVal val="1+#ppt_w/2"/>
                                          </p:val>
                                        </p:tav>
                                        <p:tav tm="100000">
                                          <p:val>
                                            <p:strVal val="#ppt_x"/>
                                          </p:val>
                                        </p:tav>
                                      </p:tavLst>
                                    </p:anim>
                                    <p:anim calcmode="lin" valueType="num">
                                      <p:cBhvr additive="base">
                                        <p:cTn id="62" dur="500" fill="hold"/>
                                        <p:tgtEl>
                                          <p:spTgt spid="57069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70608"/>
                                        </p:tgtEl>
                                        <p:attrNameLst>
                                          <p:attrName>style.visibility</p:attrName>
                                        </p:attrNameLst>
                                      </p:cBhvr>
                                      <p:to>
                                        <p:strVal val="visible"/>
                                      </p:to>
                                    </p:set>
                                    <p:anim calcmode="lin" valueType="num">
                                      <p:cBhvr additive="base">
                                        <p:cTn id="67" dur="500" fill="hold"/>
                                        <p:tgtEl>
                                          <p:spTgt spid="570608"/>
                                        </p:tgtEl>
                                        <p:attrNameLst>
                                          <p:attrName>ppt_x</p:attrName>
                                        </p:attrNameLst>
                                      </p:cBhvr>
                                      <p:tavLst>
                                        <p:tav tm="0">
                                          <p:val>
                                            <p:strVal val="0-#ppt_w/2"/>
                                          </p:val>
                                        </p:tav>
                                        <p:tav tm="100000">
                                          <p:val>
                                            <p:strVal val="#ppt_x"/>
                                          </p:val>
                                        </p:tav>
                                      </p:tavLst>
                                    </p:anim>
                                    <p:anim calcmode="lin" valueType="num">
                                      <p:cBhvr additive="base">
                                        <p:cTn id="68" dur="500" fill="hold"/>
                                        <p:tgtEl>
                                          <p:spTgt spid="570608"/>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570598"/>
                                        </p:tgtEl>
                                        <p:attrNameLst>
                                          <p:attrName>style.visibility</p:attrName>
                                        </p:attrNameLst>
                                      </p:cBhvr>
                                      <p:to>
                                        <p:strVal val="visible"/>
                                      </p:to>
                                    </p:set>
                                    <p:anim calcmode="lin" valueType="num">
                                      <p:cBhvr additive="base">
                                        <p:cTn id="73" dur="500" fill="hold"/>
                                        <p:tgtEl>
                                          <p:spTgt spid="570598"/>
                                        </p:tgtEl>
                                        <p:attrNameLst>
                                          <p:attrName>ppt_x</p:attrName>
                                        </p:attrNameLst>
                                      </p:cBhvr>
                                      <p:tavLst>
                                        <p:tav tm="0">
                                          <p:val>
                                            <p:strVal val="0-#ppt_w/2"/>
                                          </p:val>
                                        </p:tav>
                                        <p:tav tm="100000">
                                          <p:val>
                                            <p:strVal val="#ppt_x"/>
                                          </p:val>
                                        </p:tav>
                                      </p:tavLst>
                                    </p:anim>
                                    <p:anim calcmode="lin" valueType="num">
                                      <p:cBhvr additive="base">
                                        <p:cTn id="74" dur="500" fill="hold"/>
                                        <p:tgtEl>
                                          <p:spTgt spid="570598"/>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nodeType="clickEffect">
                                  <p:stCondLst>
                                    <p:cond delay="0"/>
                                  </p:stCondLst>
                                  <p:childTnLst>
                                    <p:set>
                                      <p:cBhvr>
                                        <p:cTn id="78" dur="1" fill="hold">
                                          <p:stCondLst>
                                            <p:cond delay="0"/>
                                          </p:stCondLst>
                                        </p:cTn>
                                        <p:tgtEl>
                                          <p:spTgt spid="570600"/>
                                        </p:tgtEl>
                                        <p:attrNameLst>
                                          <p:attrName>style.visibility</p:attrName>
                                        </p:attrNameLst>
                                      </p:cBhvr>
                                      <p:to>
                                        <p:strVal val="visible"/>
                                      </p:to>
                                    </p:set>
                                    <p:anim calcmode="lin" valueType="num">
                                      <p:cBhvr additive="base">
                                        <p:cTn id="79" dur="500" fill="hold"/>
                                        <p:tgtEl>
                                          <p:spTgt spid="570600"/>
                                        </p:tgtEl>
                                        <p:attrNameLst>
                                          <p:attrName>ppt_x</p:attrName>
                                        </p:attrNameLst>
                                      </p:cBhvr>
                                      <p:tavLst>
                                        <p:tav tm="0">
                                          <p:val>
                                            <p:strVal val="1+#ppt_w/2"/>
                                          </p:val>
                                        </p:tav>
                                        <p:tav tm="100000">
                                          <p:val>
                                            <p:strVal val="#ppt_x"/>
                                          </p:val>
                                        </p:tav>
                                      </p:tavLst>
                                    </p:anim>
                                    <p:anim calcmode="lin" valueType="num">
                                      <p:cBhvr additive="base">
                                        <p:cTn id="80" dur="500" fill="hold"/>
                                        <p:tgtEl>
                                          <p:spTgt spid="570600"/>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570599"/>
                                        </p:tgtEl>
                                        <p:attrNameLst>
                                          <p:attrName>style.visibility</p:attrName>
                                        </p:attrNameLst>
                                      </p:cBhvr>
                                      <p:to>
                                        <p:strVal val="visible"/>
                                      </p:to>
                                    </p:set>
                                    <p:anim calcmode="lin" valueType="num">
                                      <p:cBhvr additive="base">
                                        <p:cTn id="85" dur="500" fill="hold"/>
                                        <p:tgtEl>
                                          <p:spTgt spid="570599"/>
                                        </p:tgtEl>
                                        <p:attrNameLst>
                                          <p:attrName>ppt_x</p:attrName>
                                        </p:attrNameLst>
                                      </p:cBhvr>
                                      <p:tavLst>
                                        <p:tav tm="0">
                                          <p:val>
                                            <p:strVal val="1+#ppt_w/2"/>
                                          </p:val>
                                        </p:tav>
                                        <p:tav tm="100000">
                                          <p:val>
                                            <p:strVal val="#ppt_x"/>
                                          </p:val>
                                        </p:tav>
                                      </p:tavLst>
                                    </p:anim>
                                    <p:anim calcmode="lin" valueType="num">
                                      <p:cBhvr additive="base">
                                        <p:cTn id="86" dur="500" fill="hold"/>
                                        <p:tgtEl>
                                          <p:spTgt spid="570599"/>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570609"/>
                                        </p:tgtEl>
                                        <p:attrNameLst>
                                          <p:attrName>style.visibility</p:attrName>
                                        </p:attrNameLst>
                                      </p:cBhvr>
                                      <p:to>
                                        <p:strVal val="visible"/>
                                      </p:to>
                                    </p:set>
                                    <p:anim calcmode="lin" valueType="num">
                                      <p:cBhvr additive="base">
                                        <p:cTn id="91" dur="500" fill="hold"/>
                                        <p:tgtEl>
                                          <p:spTgt spid="570609"/>
                                        </p:tgtEl>
                                        <p:attrNameLst>
                                          <p:attrName>ppt_x</p:attrName>
                                        </p:attrNameLst>
                                      </p:cBhvr>
                                      <p:tavLst>
                                        <p:tav tm="0">
                                          <p:val>
                                            <p:strVal val="0-#ppt_w/2"/>
                                          </p:val>
                                        </p:tav>
                                        <p:tav tm="100000">
                                          <p:val>
                                            <p:strVal val="#ppt_x"/>
                                          </p:val>
                                        </p:tav>
                                      </p:tavLst>
                                    </p:anim>
                                    <p:anim calcmode="lin" valueType="num">
                                      <p:cBhvr additive="base">
                                        <p:cTn id="92" dur="500" fill="hold"/>
                                        <p:tgtEl>
                                          <p:spTgt spid="570609"/>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570601"/>
                                        </p:tgtEl>
                                        <p:attrNameLst>
                                          <p:attrName>style.visibility</p:attrName>
                                        </p:attrNameLst>
                                      </p:cBhvr>
                                      <p:to>
                                        <p:strVal val="visible"/>
                                      </p:to>
                                    </p:set>
                                    <p:anim calcmode="lin" valueType="num">
                                      <p:cBhvr additive="base">
                                        <p:cTn id="97" dur="500" fill="hold"/>
                                        <p:tgtEl>
                                          <p:spTgt spid="570601"/>
                                        </p:tgtEl>
                                        <p:attrNameLst>
                                          <p:attrName>ppt_x</p:attrName>
                                        </p:attrNameLst>
                                      </p:cBhvr>
                                      <p:tavLst>
                                        <p:tav tm="0">
                                          <p:val>
                                            <p:strVal val="0-#ppt_w/2"/>
                                          </p:val>
                                        </p:tav>
                                        <p:tav tm="100000">
                                          <p:val>
                                            <p:strVal val="#ppt_x"/>
                                          </p:val>
                                        </p:tav>
                                      </p:tavLst>
                                    </p:anim>
                                    <p:anim calcmode="lin" valueType="num">
                                      <p:cBhvr additive="base">
                                        <p:cTn id="98" dur="500" fill="hold"/>
                                        <p:tgtEl>
                                          <p:spTgt spid="570601"/>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570602"/>
                                        </p:tgtEl>
                                        <p:attrNameLst>
                                          <p:attrName>style.visibility</p:attrName>
                                        </p:attrNameLst>
                                      </p:cBhvr>
                                      <p:to>
                                        <p:strVal val="visible"/>
                                      </p:to>
                                    </p:set>
                                    <p:anim calcmode="lin" valueType="num">
                                      <p:cBhvr additive="base">
                                        <p:cTn id="103" dur="500" fill="hold"/>
                                        <p:tgtEl>
                                          <p:spTgt spid="570602"/>
                                        </p:tgtEl>
                                        <p:attrNameLst>
                                          <p:attrName>ppt_x</p:attrName>
                                        </p:attrNameLst>
                                      </p:cBhvr>
                                      <p:tavLst>
                                        <p:tav tm="0">
                                          <p:val>
                                            <p:strVal val="1+#ppt_w/2"/>
                                          </p:val>
                                        </p:tav>
                                        <p:tav tm="100000">
                                          <p:val>
                                            <p:strVal val="#ppt_x"/>
                                          </p:val>
                                        </p:tav>
                                      </p:tavLst>
                                    </p:anim>
                                    <p:anim calcmode="lin" valueType="num">
                                      <p:cBhvr additive="base">
                                        <p:cTn id="104" dur="500" fill="hold"/>
                                        <p:tgtEl>
                                          <p:spTgt spid="570602"/>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nodeType="clickEffect">
                                  <p:stCondLst>
                                    <p:cond delay="0"/>
                                  </p:stCondLst>
                                  <p:childTnLst>
                                    <p:set>
                                      <p:cBhvr>
                                        <p:cTn id="108" dur="1" fill="hold">
                                          <p:stCondLst>
                                            <p:cond delay="0"/>
                                          </p:stCondLst>
                                        </p:cTn>
                                        <p:tgtEl>
                                          <p:spTgt spid="570605"/>
                                        </p:tgtEl>
                                        <p:attrNameLst>
                                          <p:attrName>style.visibility</p:attrName>
                                        </p:attrNameLst>
                                      </p:cBhvr>
                                      <p:to>
                                        <p:strVal val="visible"/>
                                      </p:to>
                                    </p:set>
                                    <p:anim calcmode="lin" valueType="num">
                                      <p:cBhvr additive="base">
                                        <p:cTn id="109" dur="500" fill="hold"/>
                                        <p:tgtEl>
                                          <p:spTgt spid="570605"/>
                                        </p:tgtEl>
                                        <p:attrNameLst>
                                          <p:attrName>ppt_x</p:attrName>
                                        </p:attrNameLst>
                                      </p:cBhvr>
                                      <p:tavLst>
                                        <p:tav tm="0">
                                          <p:val>
                                            <p:strVal val="1+#ppt_w/2"/>
                                          </p:val>
                                        </p:tav>
                                        <p:tav tm="100000">
                                          <p:val>
                                            <p:strVal val="#ppt_x"/>
                                          </p:val>
                                        </p:tav>
                                      </p:tavLst>
                                    </p:anim>
                                    <p:anim calcmode="lin" valueType="num">
                                      <p:cBhvr additive="base">
                                        <p:cTn id="110" dur="500" fill="hold"/>
                                        <p:tgtEl>
                                          <p:spTgt spid="570605"/>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570610"/>
                                        </p:tgtEl>
                                        <p:attrNameLst>
                                          <p:attrName>style.visibility</p:attrName>
                                        </p:attrNameLst>
                                      </p:cBhvr>
                                      <p:to>
                                        <p:strVal val="visible"/>
                                      </p:to>
                                    </p:set>
                                    <p:anim calcmode="lin" valueType="num">
                                      <p:cBhvr additive="base">
                                        <p:cTn id="115" dur="500" fill="hold"/>
                                        <p:tgtEl>
                                          <p:spTgt spid="570610"/>
                                        </p:tgtEl>
                                        <p:attrNameLst>
                                          <p:attrName>ppt_x</p:attrName>
                                        </p:attrNameLst>
                                      </p:cBhvr>
                                      <p:tavLst>
                                        <p:tav tm="0">
                                          <p:val>
                                            <p:strVal val="0-#ppt_w/2"/>
                                          </p:val>
                                        </p:tav>
                                        <p:tav tm="100000">
                                          <p:val>
                                            <p:strVal val="#ppt_x"/>
                                          </p:val>
                                        </p:tav>
                                      </p:tavLst>
                                    </p:anim>
                                    <p:anim calcmode="lin" valueType="num">
                                      <p:cBhvr additive="base">
                                        <p:cTn id="116" dur="500" fill="hold"/>
                                        <p:tgtEl>
                                          <p:spTgt spid="570610"/>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570665"/>
                                        </p:tgtEl>
                                        <p:attrNameLst>
                                          <p:attrName>style.visibility</p:attrName>
                                        </p:attrNameLst>
                                      </p:cBhvr>
                                      <p:to>
                                        <p:strVal val="visible"/>
                                      </p:to>
                                    </p:set>
                                    <p:anim calcmode="lin" valueType="num">
                                      <p:cBhvr additive="base">
                                        <p:cTn id="121" dur="500" fill="hold"/>
                                        <p:tgtEl>
                                          <p:spTgt spid="570665"/>
                                        </p:tgtEl>
                                        <p:attrNameLst>
                                          <p:attrName>ppt_x</p:attrName>
                                        </p:attrNameLst>
                                      </p:cBhvr>
                                      <p:tavLst>
                                        <p:tav tm="0">
                                          <p:val>
                                            <p:strVal val="0-#ppt_w/2"/>
                                          </p:val>
                                        </p:tav>
                                        <p:tav tm="100000">
                                          <p:val>
                                            <p:strVal val="#ppt_x"/>
                                          </p:val>
                                        </p:tav>
                                      </p:tavLst>
                                    </p:anim>
                                    <p:anim calcmode="lin" valueType="num">
                                      <p:cBhvr additive="base">
                                        <p:cTn id="122" dur="500" fill="hold"/>
                                        <p:tgtEl>
                                          <p:spTgt spid="570665"/>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nodeType="clickEffect">
                                  <p:stCondLst>
                                    <p:cond delay="0"/>
                                  </p:stCondLst>
                                  <p:childTnLst>
                                    <p:set>
                                      <p:cBhvr>
                                        <p:cTn id="126" dur="1" fill="hold">
                                          <p:stCondLst>
                                            <p:cond delay="0"/>
                                          </p:stCondLst>
                                        </p:cTn>
                                        <p:tgtEl>
                                          <p:spTgt spid="570666"/>
                                        </p:tgtEl>
                                        <p:attrNameLst>
                                          <p:attrName>style.visibility</p:attrName>
                                        </p:attrNameLst>
                                      </p:cBhvr>
                                      <p:to>
                                        <p:strVal val="visible"/>
                                      </p:to>
                                    </p:set>
                                    <p:anim calcmode="lin" valueType="num">
                                      <p:cBhvr additive="base">
                                        <p:cTn id="127" dur="500" fill="hold"/>
                                        <p:tgtEl>
                                          <p:spTgt spid="570666"/>
                                        </p:tgtEl>
                                        <p:attrNameLst>
                                          <p:attrName>ppt_x</p:attrName>
                                        </p:attrNameLst>
                                      </p:cBhvr>
                                      <p:tavLst>
                                        <p:tav tm="0">
                                          <p:val>
                                            <p:strVal val="1+#ppt_w/2"/>
                                          </p:val>
                                        </p:tav>
                                        <p:tav tm="100000">
                                          <p:val>
                                            <p:strVal val="#ppt_x"/>
                                          </p:val>
                                        </p:tav>
                                      </p:tavLst>
                                    </p:anim>
                                    <p:anim calcmode="lin" valueType="num">
                                      <p:cBhvr additive="base">
                                        <p:cTn id="128" dur="500" fill="hold"/>
                                        <p:tgtEl>
                                          <p:spTgt spid="570666"/>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2" fill="hold" grpId="0" nodeType="clickEffect">
                                  <p:stCondLst>
                                    <p:cond delay="0"/>
                                  </p:stCondLst>
                                  <p:childTnLst>
                                    <p:set>
                                      <p:cBhvr>
                                        <p:cTn id="132" dur="1" fill="hold">
                                          <p:stCondLst>
                                            <p:cond delay="0"/>
                                          </p:stCondLst>
                                        </p:cTn>
                                        <p:tgtEl>
                                          <p:spTgt spid="570668"/>
                                        </p:tgtEl>
                                        <p:attrNameLst>
                                          <p:attrName>style.visibility</p:attrName>
                                        </p:attrNameLst>
                                      </p:cBhvr>
                                      <p:to>
                                        <p:strVal val="visible"/>
                                      </p:to>
                                    </p:set>
                                    <p:anim calcmode="lin" valueType="num">
                                      <p:cBhvr additive="base">
                                        <p:cTn id="133" dur="500" fill="hold"/>
                                        <p:tgtEl>
                                          <p:spTgt spid="570668"/>
                                        </p:tgtEl>
                                        <p:attrNameLst>
                                          <p:attrName>ppt_x</p:attrName>
                                        </p:attrNameLst>
                                      </p:cBhvr>
                                      <p:tavLst>
                                        <p:tav tm="0">
                                          <p:val>
                                            <p:strVal val="1+#ppt_w/2"/>
                                          </p:val>
                                        </p:tav>
                                        <p:tav tm="100000">
                                          <p:val>
                                            <p:strVal val="#ppt_x"/>
                                          </p:val>
                                        </p:tav>
                                      </p:tavLst>
                                    </p:anim>
                                    <p:anim calcmode="lin" valueType="num">
                                      <p:cBhvr additive="base">
                                        <p:cTn id="134" dur="500" fill="hold"/>
                                        <p:tgtEl>
                                          <p:spTgt spid="570668"/>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570669"/>
                                        </p:tgtEl>
                                        <p:attrNameLst>
                                          <p:attrName>style.visibility</p:attrName>
                                        </p:attrNameLst>
                                      </p:cBhvr>
                                      <p:to>
                                        <p:strVal val="visible"/>
                                      </p:to>
                                    </p:set>
                                    <p:anim calcmode="lin" valueType="num">
                                      <p:cBhvr additive="base">
                                        <p:cTn id="139" dur="500" fill="hold"/>
                                        <p:tgtEl>
                                          <p:spTgt spid="570669"/>
                                        </p:tgtEl>
                                        <p:attrNameLst>
                                          <p:attrName>ppt_x</p:attrName>
                                        </p:attrNameLst>
                                      </p:cBhvr>
                                      <p:tavLst>
                                        <p:tav tm="0">
                                          <p:val>
                                            <p:strVal val="0-#ppt_w/2"/>
                                          </p:val>
                                        </p:tav>
                                        <p:tav tm="100000">
                                          <p:val>
                                            <p:strVal val="#ppt_x"/>
                                          </p:val>
                                        </p:tav>
                                      </p:tavLst>
                                    </p:anim>
                                    <p:anim calcmode="lin" valueType="num">
                                      <p:cBhvr additive="base">
                                        <p:cTn id="140" dur="500" fill="hold"/>
                                        <p:tgtEl>
                                          <p:spTgt spid="570669"/>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570694"/>
                                        </p:tgtEl>
                                        <p:attrNameLst>
                                          <p:attrName>style.visibility</p:attrName>
                                        </p:attrNameLst>
                                      </p:cBhvr>
                                      <p:to>
                                        <p:strVal val="visible"/>
                                      </p:to>
                                    </p:set>
                                    <p:anim calcmode="lin" valueType="num">
                                      <p:cBhvr additive="base">
                                        <p:cTn id="145" dur="500" fill="hold"/>
                                        <p:tgtEl>
                                          <p:spTgt spid="570694"/>
                                        </p:tgtEl>
                                        <p:attrNameLst>
                                          <p:attrName>ppt_x</p:attrName>
                                        </p:attrNameLst>
                                      </p:cBhvr>
                                      <p:tavLst>
                                        <p:tav tm="0">
                                          <p:val>
                                            <p:strVal val="#ppt_x"/>
                                          </p:val>
                                        </p:tav>
                                        <p:tav tm="100000">
                                          <p:val>
                                            <p:strVal val="#ppt_x"/>
                                          </p:val>
                                        </p:tav>
                                      </p:tavLst>
                                    </p:anim>
                                    <p:anim calcmode="lin" valueType="num">
                                      <p:cBhvr additive="base">
                                        <p:cTn id="146" dur="500" fill="hold"/>
                                        <p:tgtEl>
                                          <p:spTgt spid="570694"/>
                                        </p:tgtEl>
                                        <p:attrNameLst>
                                          <p:attrName>ppt_y</p:attrName>
                                        </p:attrNameLst>
                                      </p:cBhvr>
                                      <p:tavLst>
                                        <p:tav tm="0">
                                          <p:val>
                                            <p:strVal val="1+#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2" fill="hold" grpId="0" nodeType="clickEffect">
                                  <p:stCondLst>
                                    <p:cond delay="0"/>
                                  </p:stCondLst>
                                  <p:childTnLst>
                                    <p:set>
                                      <p:cBhvr>
                                        <p:cTn id="150" dur="1" fill="hold">
                                          <p:stCondLst>
                                            <p:cond delay="0"/>
                                          </p:stCondLst>
                                        </p:cTn>
                                        <p:tgtEl>
                                          <p:spTgt spid="570695"/>
                                        </p:tgtEl>
                                        <p:attrNameLst>
                                          <p:attrName>style.visibility</p:attrName>
                                        </p:attrNameLst>
                                      </p:cBhvr>
                                      <p:to>
                                        <p:strVal val="visible"/>
                                      </p:to>
                                    </p:set>
                                    <p:anim calcmode="lin" valueType="num">
                                      <p:cBhvr additive="base">
                                        <p:cTn id="151" dur="500" fill="hold"/>
                                        <p:tgtEl>
                                          <p:spTgt spid="570695"/>
                                        </p:tgtEl>
                                        <p:attrNameLst>
                                          <p:attrName>ppt_x</p:attrName>
                                        </p:attrNameLst>
                                      </p:cBhvr>
                                      <p:tavLst>
                                        <p:tav tm="0">
                                          <p:val>
                                            <p:strVal val="1+#ppt_w/2"/>
                                          </p:val>
                                        </p:tav>
                                        <p:tav tm="100000">
                                          <p:val>
                                            <p:strVal val="#ppt_x"/>
                                          </p:val>
                                        </p:tav>
                                      </p:tavLst>
                                    </p:anim>
                                    <p:anim calcmode="lin" valueType="num">
                                      <p:cBhvr additive="base">
                                        <p:cTn id="152" dur="500" fill="hold"/>
                                        <p:tgtEl>
                                          <p:spTgt spid="570695"/>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2" fill="hold" nodeType="clickEffect">
                                  <p:stCondLst>
                                    <p:cond delay="0"/>
                                  </p:stCondLst>
                                  <p:childTnLst>
                                    <p:set>
                                      <p:cBhvr>
                                        <p:cTn id="156" dur="1" fill="hold">
                                          <p:stCondLst>
                                            <p:cond delay="0"/>
                                          </p:stCondLst>
                                        </p:cTn>
                                        <p:tgtEl>
                                          <p:spTgt spid="570696"/>
                                        </p:tgtEl>
                                        <p:attrNameLst>
                                          <p:attrName>style.visibility</p:attrName>
                                        </p:attrNameLst>
                                      </p:cBhvr>
                                      <p:to>
                                        <p:strVal val="visible"/>
                                      </p:to>
                                    </p:set>
                                    <p:anim calcmode="lin" valueType="num">
                                      <p:cBhvr additive="base">
                                        <p:cTn id="157" dur="500" fill="hold"/>
                                        <p:tgtEl>
                                          <p:spTgt spid="570696"/>
                                        </p:tgtEl>
                                        <p:attrNameLst>
                                          <p:attrName>ppt_x</p:attrName>
                                        </p:attrNameLst>
                                      </p:cBhvr>
                                      <p:tavLst>
                                        <p:tav tm="0">
                                          <p:val>
                                            <p:strVal val="1+#ppt_w/2"/>
                                          </p:val>
                                        </p:tav>
                                        <p:tav tm="100000">
                                          <p:val>
                                            <p:strVal val="#ppt_x"/>
                                          </p:val>
                                        </p:tav>
                                      </p:tavLst>
                                    </p:anim>
                                    <p:anim calcmode="lin" valueType="num">
                                      <p:cBhvr additive="base">
                                        <p:cTn id="158" dur="500" fill="hold"/>
                                        <p:tgtEl>
                                          <p:spTgt spid="570696"/>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570698">
                                            <p:txEl>
                                              <p:pRg st="0" end="0"/>
                                            </p:txEl>
                                          </p:spTgt>
                                        </p:tgtEl>
                                        <p:attrNameLst>
                                          <p:attrName>style.visibility</p:attrName>
                                        </p:attrNameLst>
                                      </p:cBhvr>
                                      <p:to>
                                        <p:strVal val="visible"/>
                                      </p:to>
                                    </p:set>
                                    <p:anim calcmode="lin" valueType="num">
                                      <p:cBhvr additive="base">
                                        <p:cTn id="163" dur="500" fill="hold"/>
                                        <p:tgtEl>
                                          <p:spTgt spid="570698">
                                            <p:txEl>
                                              <p:pRg st="0" end="0"/>
                                            </p:txEl>
                                          </p:spTgt>
                                        </p:tgtEl>
                                        <p:attrNameLst>
                                          <p:attrName>ppt_x</p:attrName>
                                        </p:attrNameLst>
                                      </p:cBhvr>
                                      <p:tavLst>
                                        <p:tav tm="0">
                                          <p:val>
                                            <p:strVal val="0-#ppt_w/2"/>
                                          </p:val>
                                        </p:tav>
                                        <p:tav tm="100000">
                                          <p:val>
                                            <p:strVal val="#ppt_x"/>
                                          </p:val>
                                        </p:tav>
                                      </p:tavLst>
                                    </p:anim>
                                    <p:anim calcmode="lin" valueType="num">
                                      <p:cBhvr additive="base">
                                        <p:cTn id="164" dur="500" fill="hold"/>
                                        <p:tgtEl>
                                          <p:spTgt spid="5706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570698">
                                            <p:txEl>
                                              <p:pRg st="3" end="3"/>
                                            </p:txEl>
                                          </p:spTgt>
                                        </p:tgtEl>
                                        <p:attrNameLst>
                                          <p:attrName>style.visibility</p:attrName>
                                        </p:attrNameLst>
                                      </p:cBhvr>
                                      <p:to>
                                        <p:strVal val="visible"/>
                                      </p:to>
                                    </p:set>
                                    <p:anim calcmode="lin" valueType="num">
                                      <p:cBhvr additive="base">
                                        <p:cTn id="169" dur="500" fill="hold"/>
                                        <p:tgtEl>
                                          <p:spTgt spid="570698">
                                            <p:txEl>
                                              <p:pRg st="3" end="3"/>
                                            </p:txEl>
                                          </p:spTgt>
                                        </p:tgtEl>
                                        <p:attrNameLst>
                                          <p:attrName>ppt_x</p:attrName>
                                        </p:attrNameLst>
                                      </p:cBhvr>
                                      <p:tavLst>
                                        <p:tav tm="0">
                                          <p:val>
                                            <p:strVal val="0-#ppt_w/2"/>
                                          </p:val>
                                        </p:tav>
                                        <p:tav tm="100000">
                                          <p:val>
                                            <p:strVal val="#ppt_x"/>
                                          </p:val>
                                        </p:tav>
                                      </p:tavLst>
                                    </p:anim>
                                    <p:anim calcmode="lin" valueType="num">
                                      <p:cBhvr additive="base">
                                        <p:cTn id="170" dur="500" fill="hold"/>
                                        <p:tgtEl>
                                          <p:spTgt spid="5706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570698">
                                            <p:txEl>
                                              <p:pRg st="8" end="8"/>
                                            </p:txEl>
                                          </p:spTgt>
                                        </p:tgtEl>
                                        <p:attrNameLst>
                                          <p:attrName>style.visibility</p:attrName>
                                        </p:attrNameLst>
                                      </p:cBhvr>
                                      <p:to>
                                        <p:strVal val="visible"/>
                                      </p:to>
                                    </p:set>
                                    <p:anim calcmode="lin" valueType="num">
                                      <p:cBhvr additive="base">
                                        <p:cTn id="175" dur="500" fill="hold"/>
                                        <p:tgtEl>
                                          <p:spTgt spid="570698">
                                            <p:txEl>
                                              <p:pRg st="8" end="8"/>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57069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570698">
                                            <p:txEl>
                                              <p:pRg st="14" end="14"/>
                                            </p:txEl>
                                          </p:spTgt>
                                        </p:tgtEl>
                                        <p:attrNameLst>
                                          <p:attrName>style.visibility</p:attrName>
                                        </p:attrNameLst>
                                      </p:cBhvr>
                                      <p:to>
                                        <p:strVal val="visible"/>
                                      </p:to>
                                    </p:set>
                                    <p:anim calcmode="lin" valueType="num">
                                      <p:cBhvr additive="base">
                                        <p:cTn id="181" dur="500" fill="hold"/>
                                        <p:tgtEl>
                                          <p:spTgt spid="570698">
                                            <p:txEl>
                                              <p:pRg st="14" end="14"/>
                                            </p:txEl>
                                          </p:spTgt>
                                        </p:tgtEl>
                                        <p:attrNameLst>
                                          <p:attrName>ppt_x</p:attrName>
                                        </p:attrNameLst>
                                      </p:cBhvr>
                                      <p:tavLst>
                                        <p:tav tm="0">
                                          <p:val>
                                            <p:strVal val="0-#ppt_w/2"/>
                                          </p:val>
                                        </p:tav>
                                        <p:tav tm="100000">
                                          <p:val>
                                            <p:strVal val="#ppt_x"/>
                                          </p:val>
                                        </p:tav>
                                      </p:tavLst>
                                    </p:anim>
                                    <p:anim calcmode="lin" valueType="num">
                                      <p:cBhvr additive="base">
                                        <p:cTn id="182" dur="500" fill="hold"/>
                                        <p:tgtEl>
                                          <p:spTgt spid="570698">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570698">
                                            <p:txEl>
                                              <p:pRg st="18" end="18"/>
                                            </p:txEl>
                                          </p:spTgt>
                                        </p:tgtEl>
                                        <p:attrNameLst>
                                          <p:attrName>style.visibility</p:attrName>
                                        </p:attrNameLst>
                                      </p:cBhvr>
                                      <p:to>
                                        <p:strVal val="visible"/>
                                      </p:to>
                                    </p:set>
                                    <p:anim calcmode="lin" valueType="num">
                                      <p:cBhvr additive="base">
                                        <p:cTn id="187" dur="500" fill="hold"/>
                                        <p:tgtEl>
                                          <p:spTgt spid="570698">
                                            <p:txEl>
                                              <p:pRg st="18" end="18"/>
                                            </p:txEl>
                                          </p:spTgt>
                                        </p:tgtEl>
                                        <p:attrNameLst>
                                          <p:attrName>ppt_x</p:attrName>
                                        </p:attrNameLst>
                                      </p:cBhvr>
                                      <p:tavLst>
                                        <p:tav tm="0">
                                          <p:val>
                                            <p:strVal val="0-#ppt_w/2"/>
                                          </p:val>
                                        </p:tav>
                                        <p:tav tm="100000">
                                          <p:val>
                                            <p:strVal val="#ppt_x"/>
                                          </p:val>
                                        </p:tav>
                                      </p:tavLst>
                                    </p:anim>
                                    <p:anim calcmode="lin" valueType="num">
                                      <p:cBhvr additive="base">
                                        <p:cTn id="188" dur="500" fill="hold"/>
                                        <p:tgtEl>
                                          <p:spTgt spid="570698">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698" grpId="0" build="p"/>
      <p:bldP spid="570595" grpId="0" animBg="1"/>
      <p:bldP spid="570599" grpId="0" animBg="1"/>
      <p:bldP spid="570602" grpId="0" animBg="1"/>
      <p:bldP spid="570608" grpId="0" animBg="1"/>
      <p:bldP spid="570609" grpId="0" animBg="1"/>
      <p:bldP spid="570610" grpId="0" animBg="1"/>
      <p:bldP spid="570665" grpId="0"/>
      <p:bldP spid="570668" grpId="0" animBg="1"/>
      <p:bldP spid="570669" grpId="0" animBg="1"/>
      <p:bldP spid="570686" grpId="0" animBg="1"/>
      <p:bldP spid="570687" grpId="0" animBg="1"/>
      <p:bldP spid="570688" grpId="0" animBg="1"/>
      <p:bldP spid="570689" grpId="0" animBg="1"/>
      <p:bldP spid="570690" grpId="0" animBg="1"/>
      <p:bldP spid="570691" grpId="0" animBg="1"/>
      <p:bldP spid="570694" grpId="0"/>
      <p:bldP spid="57069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957F718A-9C5D-45D2-AB14-E5988E1F9CB2}" type="slidenum">
              <a:rPr lang="en-US" altLang="en-US" sz="1400" smtClean="0">
                <a:latin typeface="Times" panose="02020603060405020304" pitchFamily="18" charset="0"/>
              </a:rPr>
              <a:pPr>
                <a:spcBef>
                  <a:spcPct val="0"/>
                </a:spcBef>
                <a:buClrTx/>
                <a:buFontTx/>
                <a:buNone/>
              </a:pPr>
              <a:t>37</a:t>
            </a:fld>
            <a:endParaRPr lang="en-US" altLang="en-US" sz="1400">
              <a:latin typeface="Times" panose="02020603060405020304" pitchFamily="18" charset="0"/>
            </a:endParaRPr>
          </a:p>
        </p:txBody>
      </p:sp>
      <p:graphicFrame>
        <p:nvGraphicFramePr>
          <p:cNvPr id="579588" name="Object 4"/>
          <p:cNvGraphicFramePr>
            <a:graphicFrameLocks noGrp="1" noChangeAspect="1"/>
          </p:cNvGraphicFramePr>
          <p:nvPr>
            <p:ph sz="half" idx="1"/>
          </p:nvPr>
        </p:nvGraphicFramePr>
        <p:xfrm>
          <a:off x="3886200" y="1600200"/>
          <a:ext cx="3429000" cy="1308100"/>
        </p:xfrm>
        <a:graphic>
          <a:graphicData uri="http://schemas.openxmlformats.org/presentationml/2006/ole">
            <mc:AlternateContent xmlns:mc="http://schemas.openxmlformats.org/markup-compatibility/2006">
              <mc:Choice xmlns:v="urn:schemas-microsoft-com:vml" Requires="v">
                <p:oleObj name="Equation" r:id="rId3" imgW="1231366" imgH="469696" progId="Equation.3">
                  <p:embed/>
                </p:oleObj>
              </mc:Choice>
              <mc:Fallback>
                <p:oleObj name="Equation" r:id="rId3" imgW="1231366" imgH="469696" progId="Equation.3">
                  <p:embed/>
                  <p:pic>
                    <p:nvPicPr>
                      <p:cNvPr id="5795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00200"/>
                        <a:ext cx="3429000" cy="13081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9591" name="Text Box 7"/>
          <p:cNvSpPr txBox="1">
            <a:spLocks noChangeArrowheads="1"/>
          </p:cNvSpPr>
          <p:nvPr/>
        </p:nvSpPr>
        <p:spPr bwMode="auto">
          <a:xfrm>
            <a:off x="1127125" y="2170113"/>
            <a:ext cx="298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t>Variance         </a:t>
            </a:r>
            <a:r>
              <a:rPr lang="en-US" altLang="en-US" sz="2400">
                <a:solidFill>
                  <a:srgbClr val="CC3300"/>
                </a:solidFill>
                <a:sym typeface="Wingdings" panose="05000000000000000000" pitchFamily="2" charset="2"/>
              </a:rPr>
              <a:t></a:t>
            </a:r>
            <a:endParaRPr lang="en-US" altLang="en-US" sz="2400">
              <a:solidFill>
                <a:srgbClr val="CC3300"/>
              </a:solidFill>
            </a:endParaRPr>
          </a:p>
        </p:txBody>
      </p:sp>
      <p:graphicFrame>
        <p:nvGraphicFramePr>
          <p:cNvPr id="579592" name="Object 8"/>
          <p:cNvGraphicFramePr>
            <a:graphicFrameLocks noGrp="1" noChangeAspect="1"/>
          </p:cNvGraphicFramePr>
          <p:nvPr>
            <p:ph sz="half" idx="2"/>
          </p:nvPr>
        </p:nvGraphicFramePr>
        <p:xfrm>
          <a:off x="3886200" y="4267200"/>
          <a:ext cx="3716338" cy="1508125"/>
        </p:xfrm>
        <a:graphic>
          <a:graphicData uri="http://schemas.openxmlformats.org/presentationml/2006/ole">
            <mc:AlternateContent xmlns:mc="http://schemas.openxmlformats.org/markup-compatibility/2006">
              <mc:Choice xmlns:v="urn:schemas-microsoft-com:vml" Requires="v">
                <p:oleObj name="Equation" r:id="rId5" imgW="1282700" imgH="520700" progId="Equation.3">
                  <p:embed/>
                </p:oleObj>
              </mc:Choice>
              <mc:Fallback>
                <p:oleObj name="Equation" r:id="rId5" imgW="1282700" imgH="520700" progId="Equation.3">
                  <p:embed/>
                  <p:pic>
                    <p:nvPicPr>
                      <p:cNvPr id="57959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4267200"/>
                        <a:ext cx="3716338" cy="15081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9595" name="Text Box 11"/>
          <p:cNvSpPr txBox="1">
            <a:spLocks noChangeArrowheads="1"/>
          </p:cNvSpPr>
          <p:nvPr/>
        </p:nvSpPr>
        <p:spPr bwMode="auto">
          <a:xfrm>
            <a:off x="228600" y="49530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t>Standard Deviation    </a:t>
            </a:r>
            <a:r>
              <a:rPr lang="en-US" altLang="en-US" sz="2400">
                <a:solidFill>
                  <a:srgbClr val="CC3300"/>
                </a:solidFill>
                <a:sym typeface="Wingdings" panose="05000000000000000000" pitchFamily="2" charset="2"/>
              </a:rPr>
              <a:t></a:t>
            </a:r>
            <a:endParaRPr lang="en-US" altLang="en-US" sz="2400">
              <a:solidFill>
                <a:srgbClr val="CC3300"/>
              </a:solidFill>
            </a:endParaRPr>
          </a:p>
        </p:txBody>
      </p:sp>
      <p:sp>
        <p:nvSpPr>
          <p:cNvPr id="579596" name="Text Box 12"/>
          <p:cNvSpPr txBox="1">
            <a:spLocks noChangeArrowheads="1"/>
          </p:cNvSpPr>
          <p:nvPr/>
        </p:nvSpPr>
        <p:spPr bwMode="auto">
          <a:xfrm>
            <a:off x="4114800" y="3276600"/>
            <a:ext cx="3276600" cy="641350"/>
          </a:xfrm>
          <a:prstGeom prst="rect">
            <a:avLst/>
          </a:prstGeom>
          <a:solidFill>
            <a:srgbClr val="FF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a:solidFill>
                  <a:schemeClr val="accent2"/>
                </a:solidFill>
              </a:rPr>
              <a:t>s</a:t>
            </a:r>
            <a:r>
              <a:rPr lang="en-US" altLang="en-US" sz="1800" baseline="30000">
                <a:solidFill>
                  <a:schemeClr val="accent2"/>
                </a:solidFill>
              </a:rPr>
              <a:t>2</a:t>
            </a:r>
            <a:r>
              <a:rPr lang="en-US" altLang="en-US" sz="1800">
                <a:solidFill>
                  <a:schemeClr val="accent2"/>
                </a:solidFill>
              </a:rPr>
              <a:t>  =  </a:t>
            </a:r>
            <a:r>
              <a:rPr lang="en-US" altLang="en-US" sz="1800" u="sng">
                <a:solidFill>
                  <a:schemeClr val="accent2"/>
                </a:solidFill>
              </a:rPr>
              <a:t>12</a:t>
            </a:r>
            <a:r>
              <a:rPr lang="en-US" altLang="en-US" sz="1800">
                <a:solidFill>
                  <a:schemeClr val="accent2"/>
                </a:solidFill>
              </a:rPr>
              <a:t>       =  1.5  yrs</a:t>
            </a:r>
            <a:r>
              <a:rPr lang="en-US" altLang="en-US" sz="1800" baseline="30000">
                <a:solidFill>
                  <a:schemeClr val="accent2"/>
                </a:solidFill>
              </a:rPr>
              <a:t>2</a:t>
            </a:r>
          </a:p>
          <a:p>
            <a:pPr eaLnBrk="1" hangingPunct="1">
              <a:spcBef>
                <a:spcPct val="0"/>
              </a:spcBef>
              <a:buClrTx/>
              <a:buFontTx/>
              <a:buNone/>
            </a:pPr>
            <a:r>
              <a:rPr lang="en-US" altLang="en-US" sz="1800">
                <a:solidFill>
                  <a:schemeClr val="accent2"/>
                </a:solidFill>
              </a:rPr>
              <a:t>          8</a:t>
            </a:r>
          </a:p>
        </p:txBody>
      </p:sp>
      <p:sp>
        <p:nvSpPr>
          <p:cNvPr id="579597" name="Text Box 13"/>
          <p:cNvSpPr txBox="1">
            <a:spLocks noChangeArrowheads="1"/>
          </p:cNvSpPr>
          <p:nvPr/>
        </p:nvSpPr>
        <p:spPr bwMode="auto">
          <a:xfrm>
            <a:off x="3581400" y="6216650"/>
            <a:ext cx="4038600" cy="457200"/>
          </a:xfrm>
          <a:prstGeom prst="rect">
            <a:avLst/>
          </a:prstGeom>
          <a:solidFill>
            <a:srgbClr val="FF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solidFill>
                  <a:schemeClr val="accent2"/>
                </a:solidFill>
              </a:rPr>
              <a:t>s = 1.5 =  1.23  yrs</a:t>
            </a:r>
          </a:p>
        </p:txBody>
      </p:sp>
      <p:grpSp>
        <p:nvGrpSpPr>
          <p:cNvPr id="7" name="Group 40"/>
          <p:cNvGrpSpPr>
            <a:grpSpLocks/>
          </p:cNvGrpSpPr>
          <p:nvPr/>
        </p:nvGrpSpPr>
        <p:grpSpPr bwMode="auto">
          <a:xfrm>
            <a:off x="4038600" y="6248400"/>
            <a:ext cx="609600" cy="381000"/>
            <a:chOff x="768" y="3840"/>
            <a:chExt cx="432" cy="288"/>
          </a:xfrm>
        </p:grpSpPr>
        <p:sp>
          <p:nvSpPr>
            <p:cNvPr id="48140" name="Line 37"/>
            <p:cNvSpPr>
              <a:spLocks noChangeShapeType="1"/>
            </p:cNvSpPr>
            <p:nvPr/>
          </p:nvSpPr>
          <p:spPr bwMode="auto">
            <a:xfrm flipH="1">
              <a:off x="864" y="3840"/>
              <a:ext cx="336" cy="0"/>
            </a:xfrm>
            <a:prstGeom prst="line">
              <a:avLst/>
            </a:prstGeom>
            <a:noFill/>
            <a:ln w="381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8141" name="Line 38"/>
            <p:cNvSpPr>
              <a:spLocks noChangeShapeType="1"/>
            </p:cNvSpPr>
            <p:nvPr/>
          </p:nvSpPr>
          <p:spPr bwMode="auto">
            <a:xfrm flipH="1">
              <a:off x="816" y="3840"/>
              <a:ext cx="48" cy="288"/>
            </a:xfrm>
            <a:prstGeom prst="line">
              <a:avLst/>
            </a:prstGeom>
            <a:noFill/>
            <a:ln w="381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8142" name="Line 39"/>
            <p:cNvSpPr>
              <a:spLocks noChangeShapeType="1"/>
            </p:cNvSpPr>
            <p:nvPr/>
          </p:nvSpPr>
          <p:spPr bwMode="auto">
            <a:xfrm flipH="1" flipV="1">
              <a:off x="768" y="4080"/>
              <a:ext cx="48" cy="48"/>
            </a:xfrm>
            <a:prstGeom prst="line">
              <a:avLst/>
            </a:prstGeom>
            <a:noFill/>
            <a:ln w="381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9591"/>
                                        </p:tgtEl>
                                        <p:attrNameLst>
                                          <p:attrName>style.visibility</p:attrName>
                                        </p:attrNameLst>
                                      </p:cBhvr>
                                      <p:to>
                                        <p:strVal val="visible"/>
                                      </p:to>
                                    </p:set>
                                    <p:anim calcmode="lin" valueType="num">
                                      <p:cBhvr additive="base">
                                        <p:cTn id="7" dur="500" fill="hold"/>
                                        <p:tgtEl>
                                          <p:spTgt spid="579591"/>
                                        </p:tgtEl>
                                        <p:attrNameLst>
                                          <p:attrName>ppt_x</p:attrName>
                                        </p:attrNameLst>
                                      </p:cBhvr>
                                      <p:tavLst>
                                        <p:tav tm="0">
                                          <p:val>
                                            <p:strVal val="0-#ppt_w/2"/>
                                          </p:val>
                                        </p:tav>
                                        <p:tav tm="100000">
                                          <p:val>
                                            <p:strVal val="#ppt_x"/>
                                          </p:val>
                                        </p:tav>
                                      </p:tavLst>
                                    </p:anim>
                                    <p:anim calcmode="lin" valueType="num">
                                      <p:cBhvr additive="base">
                                        <p:cTn id="8" dur="500" fill="hold"/>
                                        <p:tgtEl>
                                          <p:spTgt spid="57959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579588"/>
                                        </p:tgtEl>
                                        <p:attrNameLst>
                                          <p:attrName>style.visibility</p:attrName>
                                        </p:attrNameLst>
                                      </p:cBhvr>
                                      <p:to>
                                        <p:strVal val="visible"/>
                                      </p:to>
                                    </p:set>
                                  </p:childTnLst>
                                </p:cTn>
                              </p:par>
                            </p:childTnLst>
                          </p:cTn>
                        </p:par>
                        <p:par>
                          <p:cTn id="12" fill="hold" nodeType="withGroup">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579596"/>
                                        </p:tgtEl>
                                        <p:attrNameLst>
                                          <p:attrName>style.visibility</p:attrName>
                                        </p:attrNameLst>
                                      </p:cBhvr>
                                      <p:to>
                                        <p:strVal val="visible"/>
                                      </p:to>
                                    </p:set>
                                    <p:anim calcmode="lin" valueType="num">
                                      <p:cBhvr additive="base">
                                        <p:cTn id="15" dur="500" fill="hold"/>
                                        <p:tgtEl>
                                          <p:spTgt spid="579596"/>
                                        </p:tgtEl>
                                        <p:attrNameLst>
                                          <p:attrName>ppt_x</p:attrName>
                                        </p:attrNameLst>
                                      </p:cBhvr>
                                      <p:tavLst>
                                        <p:tav tm="0">
                                          <p:val>
                                            <p:strVal val="#ppt_x"/>
                                          </p:val>
                                        </p:tav>
                                        <p:tav tm="100000">
                                          <p:val>
                                            <p:strVal val="#ppt_x"/>
                                          </p:val>
                                        </p:tav>
                                      </p:tavLst>
                                    </p:anim>
                                    <p:anim calcmode="lin" valueType="num">
                                      <p:cBhvr additive="base">
                                        <p:cTn id="16" dur="500" fill="hold"/>
                                        <p:tgtEl>
                                          <p:spTgt spid="57959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79595"/>
                                        </p:tgtEl>
                                        <p:attrNameLst>
                                          <p:attrName>style.visibility</p:attrName>
                                        </p:attrNameLst>
                                      </p:cBhvr>
                                      <p:to>
                                        <p:strVal val="visible"/>
                                      </p:to>
                                    </p:set>
                                    <p:anim calcmode="lin" valueType="num">
                                      <p:cBhvr additive="base">
                                        <p:cTn id="21" dur="500" fill="hold"/>
                                        <p:tgtEl>
                                          <p:spTgt spid="579595"/>
                                        </p:tgtEl>
                                        <p:attrNameLst>
                                          <p:attrName>ppt_x</p:attrName>
                                        </p:attrNameLst>
                                      </p:cBhvr>
                                      <p:tavLst>
                                        <p:tav tm="0">
                                          <p:val>
                                            <p:strVal val="0-#ppt_w/2"/>
                                          </p:val>
                                        </p:tav>
                                        <p:tav tm="100000">
                                          <p:val>
                                            <p:strVal val="#ppt_x"/>
                                          </p:val>
                                        </p:tav>
                                      </p:tavLst>
                                    </p:anim>
                                    <p:anim calcmode="lin" valueType="num">
                                      <p:cBhvr additive="base">
                                        <p:cTn id="22" dur="500" fill="hold"/>
                                        <p:tgtEl>
                                          <p:spTgt spid="579595"/>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579592"/>
                                        </p:tgtEl>
                                        <p:attrNameLst>
                                          <p:attrName>style.visibility</p:attrName>
                                        </p:attrNameLst>
                                      </p:cBhvr>
                                      <p:to>
                                        <p:strVal val="visible"/>
                                      </p:to>
                                    </p:set>
                                    <p:anim calcmode="lin" valueType="num">
                                      <p:cBhvr additive="base">
                                        <p:cTn id="26" dur="500" fill="hold"/>
                                        <p:tgtEl>
                                          <p:spTgt spid="579592"/>
                                        </p:tgtEl>
                                        <p:attrNameLst>
                                          <p:attrName>ppt_x</p:attrName>
                                        </p:attrNameLst>
                                      </p:cBhvr>
                                      <p:tavLst>
                                        <p:tav tm="0">
                                          <p:val>
                                            <p:strVal val="1+#ppt_w/2"/>
                                          </p:val>
                                        </p:tav>
                                        <p:tav tm="100000">
                                          <p:val>
                                            <p:strVal val="#ppt_x"/>
                                          </p:val>
                                        </p:tav>
                                      </p:tavLst>
                                    </p:anim>
                                    <p:anim calcmode="lin" valueType="num">
                                      <p:cBhvr additive="base">
                                        <p:cTn id="27" dur="500" fill="hold"/>
                                        <p:tgtEl>
                                          <p:spTgt spid="579592"/>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79597"/>
                                        </p:tgtEl>
                                        <p:attrNameLst>
                                          <p:attrName>style.visibility</p:attrName>
                                        </p:attrNameLst>
                                      </p:cBhvr>
                                      <p:to>
                                        <p:strVal val="visible"/>
                                      </p:to>
                                    </p:set>
                                    <p:anim calcmode="lin" valueType="num">
                                      <p:cBhvr additive="base">
                                        <p:cTn id="32" dur="500" fill="hold"/>
                                        <p:tgtEl>
                                          <p:spTgt spid="579597"/>
                                        </p:tgtEl>
                                        <p:attrNameLst>
                                          <p:attrName>ppt_x</p:attrName>
                                        </p:attrNameLst>
                                      </p:cBhvr>
                                      <p:tavLst>
                                        <p:tav tm="0">
                                          <p:val>
                                            <p:strVal val="#ppt_x"/>
                                          </p:val>
                                        </p:tav>
                                        <p:tav tm="100000">
                                          <p:val>
                                            <p:strVal val="#ppt_x"/>
                                          </p:val>
                                        </p:tav>
                                      </p:tavLst>
                                    </p:anim>
                                    <p:anim calcmode="lin" valueType="num">
                                      <p:cBhvr additive="base">
                                        <p:cTn id="33" dur="500" fill="hold"/>
                                        <p:tgtEl>
                                          <p:spTgt spid="579597"/>
                                        </p:tgtEl>
                                        <p:attrNameLst>
                                          <p:attrName>ppt_y</p:attrName>
                                        </p:attrNameLst>
                                      </p:cBhvr>
                                      <p:tavLst>
                                        <p:tav tm="0">
                                          <p:val>
                                            <p:strVal val="1+#ppt_h/2"/>
                                          </p:val>
                                        </p:tav>
                                        <p:tav tm="100000">
                                          <p:val>
                                            <p:strVal val="#ppt_y"/>
                                          </p:val>
                                        </p:tav>
                                      </p:tavLst>
                                    </p:anim>
                                  </p:childTnLst>
                                </p:cTn>
                              </p:par>
                              <p:par>
                                <p:cTn id="34" presetID="1"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91" grpId="0"/>
      <p:bldP spid="579595" grpId="0"/>
      <p:bldP spid="579596" grpId="0" animBg="1"/>
      <p:bldP spid="57959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C2591547-5A5B-4E25-A7E5-B3CFC3345526}" type="slidenum">
              <a:rPr lang="en-US" altLang="en-US" sz="1400" smtClean="0">
                <a:latin typeface="Times" panose="02020603060405020304" pitchFamily="18" charset="0"/>
              </a:rPr>
              <a:pPr>
                <a:spcBef>
                  <a:spcPct val="0"/>
                </a:spcBef>
                <a:buClrTx/>
                <a:buFontTx/>
                <a:buNone/>
              </a:pPr>
              <a:t>38</a:t>
            </a:fld>
            <a:endParaRPr lang="en-US" altLang="en-US" sz="1400">
              <a:latin typeface="Times" panose="02020603060405020304" pitchFamily="18" charset="0"/>
            </a:endParaRPr>
          </a:p>
        </p:txBody>
      </p:sp>
      <p:sp>
        <p:nvSpPr>
          <p:cNvPr id="502786" name="Rectangle 2"/>
          <p:cNvSpPr>
            <a:spLocks noGrp="1" noChangeArrowheads="1"/>
          </p:cNvSpPr>
          <p:nvPr>
            <p:ph type="title"/>
          </p:nvPr>
        </p:nvSpPr>
        <p:spPr>
          <a:xfrm>
            <a:off x="1219200" y="0"/>
            <a:ext cx="7772400" cy="1143000"/>
          </a:xfrm>
        </p:spPr>
        <p:txBody>
          <a:bodyPr/>
          <a:lstStyle/>
          <a:p>
            <a:pPr eaLnBrk="1" hangingPunct="1">
              <a:defRPr/>
            </a:pPr>
            <a:r>
              <a:rPr lang="en-US"/>
              <a:t>Standard deviation </a:t>
            </a:r>
          </a:p>
        </p:txBody>
      </p:sp>
      <p:sp>
        <p:nvSpPr>
          <p:cNvPr id="502787" name="Rectangle 3"/>
          <p:cNvSpPr>
            <a:spLocks noGrp="1" noChangeArrowheads="1"/>
          </p:cNvSpPr>
          <p:nvPr>
            <p:ph type="body" idx="1"/>
          </p:nvPr>
        </p:nvSpPr>
        <p:spPr>
          <a:xfrm>
            <a:off x="1219200" y="1066800"/>
            <a:ext cx="7772400" cy="838200"/>
          </a:xfrm>
        </p:spPr>
        <p:txBody>
          <a:bodyPr/>
          <a:lstStyle/>
          <a:p>
            <a:pPr eaLnBrk="1" hangingPunct="1">
              <a:buFontTx/>
              <a:buNone/>
            </a:pPr>
            <a:r>
              <a:rPr lang="en-US" altLang="en-US"/>
              <a:t>S= </a:t>
            </a:r>
            <a:r>
              <a:rPr lang="en-US" altLang="en-US" i="1"/>
              <a:t>“Average deviation”</a:t>
            </a:r>
            <a:r>
              <a:rPr lang="en-US" altLang="en-US"/>
              <a:t> from the mean</a:t>
            </a:r>
          </a:p>
          <a:p>
            <a:pPr eaLnBrk="1" hangingPunct="1">
              <a:buFontTx/>
              <a:buNone/>
            </a:pPr>
            <a:endParaRPr lang="en-US" altLang="en-US"/>
          </a:p>
        </p:txBody>
      </p:sp>
      <p:graphicFrame>
        <p:nvGraphicFramePr>
          <p:cNvPr id="502788" name="Object 4"/>
          <p:cNvGraphicFramePr>
            <a:graphicFrameLocks noChangeAspect="1"/>
          </p:cNvGraphicFramePr>
          <p:nvPr/>
        </p:nvGraphicFramePr>
        <p:xfrm>
          <a:off x="3429000" y="4800600"/>
          <a:ext cx="4927600" cy="1843088"/>
        </p:xfrm>
        <a:graphic>
          <a:graphicData uri="http://schemas.openxmlformats.org/presentationml/2006/ole">
            <mc:AlternateContent xmlns:mc="http://schemas.openxmlformats.org/markup-compatibility/2006">
              <mc:Choice xmlns:v="urn:schemas-microsoft-com:vml" Requires="v">
                <p:oleObj name="Equation" r:id="rId3" imgW="1117115" imgH="482391" progId="Equation.3">
                  <p:embed/>
                </p:oleObj>
              </mc:Choice>
              <mc:Fallback>
                <p:oleObj name="Equation" r:id="rId3" imgW="1117115" imgH="482391" progId="Equation.3">
                  <p:embed/>
                  <p:pic>
                    <p:nvPicPr>
                      <p:cNvPr id="5027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800600"/>
                        <a:ext cx="4927600" cy="18430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789" name="Object 5"/>
          <p:cNvGraphicFramePr>
            <a:graphicFrameLocks noChangeAspect="1"/>
          </p:cNvGraphicFramePr>
          <p:nvPr/>
        </p:nvGraphicFramePr>
        <p:xfrm>
          <a:off x="3505200" y="2057400"/>
          <a:ext cx="4724400" cy="2362200"/>
        </p:xfrm>
        <a:graphic>
          <a:graphicData uri="http://schemas.openxmlformats.org/presentationml/2006/ole">
            <mc:AlternateContent xmlns:mc="http://schemas.openxmlformats.org/markup-compatibility/2006">
              <mc:Choice xmlns:v="urn:schemas-microsoft-com:vml" Requires="v">
                <p:oleObj name="Equation" r:id="rId5" imgW="1371600" imgH="685800" progId="Equation.3">
                  <p:embed/>
                </p:oleObj>
              </mc:Choice>
              <mc:Fallback>
                <p:oleObj name="Equation" r:id="rId5" imgW="1371600" imgH="685800" progId="Equation.3">
                  <p:embed/>
                  <p:pic>
                    <p:nvPicPr>
                      <p:cNvPr id="5027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057400"/>
                        <a:ext cx="4724400" cy="2362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Text Box 6"/>
          <p:cNvSpPr txBox="1">
            <a:spLocks noChangeArrowheads="1"/>
          </p:cNvSpPr>
          <p:nvPr/>
        </p:nvSpPr>
        <p:spPr bwMode="auto">
          <a:xfrm>
            <a:off x="317500" y="388620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solidFill>
                  <a:srgbClr val="CC3300"/>
                </a:solidFill>
              </a:rPr>
              <a:t>Standard deviation </a:t>
            </a:r>
            <a:r>
              <a:rPr lang="en-US" altLang="en-US" sz="2400">
                <a:solidFill>
                  <a:srgbClr val="CC3300"/>
                </a:solidFill>
                <a:sym typeface="Wingdings" panose="05000000000000000000" pitchFamily="2" charset="2"/>
              </a:rPr>
              <a:t></a:t>
            </a:r>
            <a:endParaRPr lang="en-US" altLang="en-US" sz="2400">
              <a:solidFill>
                <a:srgbClr val="CC3300"/>
              </a:solidFill>
            </a:endParaRPr>
          </a:p>
        </p:txBody>
      </p:sp>
      <p:sp>
        <p:nvSpPr>
          <p:cNvPr id="49160" name="Text Box 7"/>
          <p:cNvSpPr txBox="1">
            <a:spLocks noChangeArrowheads="1"/>
          </p:cNvSpPr>
          <p:nvPr/>
        </p:nvSpPr>
        <p:spPr bwMode="auto">
          <a:xfrm>
            <a:off x="1127125" y="2438400"/>
            <a:ext cx="192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solidFill>
                  <a:srgbClr val="CC3300"/>
                </a:solidFill>
              </a:rPr>
              <a:t>Variance </a:t>
            </a:r>
            <a:r>
              <a:rPr lang="en-US" altLang="en-US" sz="2400">
                <a:solidFill>
                  <a:srgbClr val="CC3300"/>
                </a:solidFill>
                <a:sym typeface="Wingdings" panose="05000000000000000000" pitchFamily="2" charset="2"/>
              </a:rPr>
              <a:t></a:t>
            </a:r>
            <a:endParaRPr lang="en-US" altLang="en-US" sz="2400">
              <a:solidFill>
                <a:srgbClr val="CC33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02789"/>
                                        </p:tgtEl>
                                        <p:attrNameLst>
                                          <p:attrName>style.visibility</p:attrName>
                                        </p:attrNameLst>
                                      </p:cBhvr>
                                      <p:to>
                                        <p:strVal val="visible"/>
                                      </p:to>
                                    </p:set>
                                    <p:anim calcmode="lin" valueType="num">
                                      <p:cBhvr additive="base">
                                        <p:cTn id="7" dur="500" fill="hold"/>
                                        <p:tgtEl>
                                          <p:spTgt spid="502789"/>
                                        </p:tgtEl>
                                        <p:attrNameLst>
                                          <p:attrName>ppt_x</p:attrName>
                                        </p:attrNameLst>
                                      </p:cBhvr>
                                      <p:tavLst>
                                        <p:tav tm="0">
                                          <p:val>
                                            <p:strVal val="0-#ppt_w/2"/>
                                          </p:val>
                                        </p:tav>
                                        <p:tav tm="100000">
                                          <p:val>
                                            <p:strVal val="#ppt_x"/>
                                          </p:val>
                                        </p:tav>
                                      </p:tavLst>
                                    </p:anim>
                                    <p:anim calcmode="lin" valueType="num">
                                      <p:cBhvr additive="base">
                                        <p:cTn id="8" dur="500" fill="hold"/>
                                        <p:tgtEl>
                                          <p:spTgt spid="5027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02788"/>
                                        </p:tgtEl>
                                        <p:attrNameLst>
                                          <p:attrName>style.visibility</p:attrName>
                                        </p:attrNameLst>
                                      </p:cBhvr>
                                      <p:to>
                                        <p:strVal val="visible"/>
                                      </p:to>
                                    </p:set>
                                    <p:anim calcmode="lin" valueType="num">
                                      <p:cBhvr additive="base">
                                        <p:cTn id="13" dur="500" fill="hold"/>
                                        <p:tgtEl>
                                          <p:spTgt spid="502788"/>
                                        </p:tgtEl>
                                        <p:attrNameLst>
                                          <p:attrName>ppt_x</p:attrName>
                                        </p:attrNameLst>
                                      </p:cBhvr>
                                      <p:tavLst>
                                        <p:tav tm="0">
                                          <p:val>
                                            <p:strVal val="0-#ppt_w/2"/>
                                          </p:val>
                                        </p:tav>
                                        <p:tav tm="100000">
                                          <p:val>
                                            <p:strVal val="#ppt_x"/>
                                          </p:val>
                                        </p:tav>
                                      </p:tavLst>
                                    </p:anim>
                                    <p:anim calcmode="lin" valueType="num">
                                      <p:cBhvr additive="base">
                                        <p:cTn id="14" dur="500" fill="hold"/>
                                        <p:tgtEl>
                                          <p:spTgt spid="5027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F54DF7E6-FD32-4560-9325-920A4D530E9A}" type="slidenum">
              <a:rPr lang="en-US" altLang="en-US" sz="1400" smtClean="0">
                <a:latin typeface="Times" panose="02020603060405020304" pitchFamily="18" charset="0"/>
              </a:rPr>
              <a:pPr>
                <a:spcBef>
                  <a:spcPct val="0"/>
                </a:spcBef>
                <a:buClrTx/>
                <a:buFontTx/>
                <a:buNone/>
              </a:pPr>
              <a:t>39</a:t>
            </a:fld>
            <a:endParaRPr lang="en-US" altLang="en-US" sz="1400">
              <a:latin typeface="Times" panose="02020603060405020304" pitchFamily="18" charset="0"/>
            </a:endParaRPr>
          </a:p>
        </p:txBody>
      </p:sp>
      <p:sp>
        <p:nvSpPr>
          <p:cNvPr id="503810" name="Rectangle 2"/>
          <p:cNvSpPr>
            <a:spLocks noGrp="1" noChangeArrowheads="1"/>
          </p:cNvSpPr>
          <p:nvPr>
            <p:ph type="title"/>
          </p:nvPr>
        </p:nvSpPr>
        <p:spPr>
          <a:xfrm>
            <a:off x="484208" y="-114300"/>
            <a:ext cx="8229600" cy="1143000"/>
          </a:xfrm>
        </p:spPr>
        <p:txBody>
          <a:bodyPr/>
          <a:lstStyle/>
          <a:p>
            <a:pPr eaLnBrk="1" hangingPunct="1">
              <a:defRPr/>
            </a:pPr>
            <a:r>
              <a:rPr lang="en-US" dirty="0"/>
              <a:t>Try  it!</a:t>
            </a:r>
          </a:p>
        </p:txBody>
      </p:sp>
      <p:sp>
        <p:nvSpPr>
          <p:cNvPr id="503811" name="Rectangle 3"/>
          <p:cNvSpPr>
            <a:spLocks noGrp="1" noChangeArrowheads="1"/>
          </p:cNvSpPr>
          <p:nvPr>
            <p:ph type="body" idx="1"/>
          </p:nvPr>
        </p:nvSpPr>
        <p:spPr/>
        <p:txBody>
          <a:bodyPr/>
          <a:lstStyle/>
          <a:p>
            <a:pPr marL="609600" indent="-609600" eaLnBrk="1" hangingPunct="1">
              <a:lnSpc>
                <a:spcPct val="90000"/>
              </a:lnSpc>
              <a:buFontTx/>
              <a:buNone/>
            </a:pPr>
            <a:r>
              <a:rPr lang="en-US" altLang="en-US" dirty="0"/>
              <a:t>Compute the standard deviation of              		2 5 8 3 2</a:t>
            </a:r>
          </a:p>
          <a:p>
            <a:pPr marL="609600" indent="-609600" eaLnBrk="1" hangingPunct="1">
              <a:lnSpc>
                <a:spcPct val="90000"/>
              </a:lnSpc>
              <a:buFontTx/>
              <a:buAutoNum type="arabicPeriod"/>
            </a:pPr>
            <a:r>
              <a:rPr lang="en-US" altLang="en-US" dirty="0"/>
              <a:t>Find average </a:t>
            </a:r>
          </a:p>
          <a:p>
            <a:pPr marL="609600" indent="-609600" eaLnBrk="1" hangingPunct="1">
              <a:lnSpc>
                <a:spcPct val="90000"/>
              </a:lnSpc>
              <a:buFontTx/>
              <a:buAutoNum type="arabicPeriod"/>
            </a:pPr>
            <a:r>
              <a:rPr lang="en-US" altLang="en-US" dirty="0"/>
              <a:t>Find Deviations from        for each value</a:t>
            </a:r>
          </a:p>
          <a:p>
            <a:pPr marL="609600" indent="-609600" eaLnBrk="1" hangingPunct="1">
              <a:lnSpc>
                <a:spcPct val="90000"/>
              </a:lnSpc>
              <a:buFontTx/>
              <a:buAutoNum type="arabicPeriod"/>
            </a:pPr>
            <a:r>
              <a:rPr lang="en-US" altLang="en-US" dirty="0"/>
              <a:t>Squared Deviations</a:t>
            </a:r>
          </a:p>
          <a:p>
            <a:pPr marL="609600" indent="-609600" eaLnBrk="1" hangingPunct="1">
              <a:lnSpc>
                <a:spcPct val="90000"/>
              </a:lnSpc>
              <a:buFontTx/>
              <a:buAutoNum type="arabicPeriod"/>
            </a:pPr>
            <a:r>
              <a:rPr lang="en-US" altLang="en-US" dirty="0"/>
              <a:t>Sum of Squared Deviations</a:t>
            </a:r>
          </a:p>
          <a:p>
            <a:pPr marL="609600" indent="-609600" eaLnBrk="1" hangingPunct="1">
              <a:lnSpc>
                <a:spcPct val="90000"/>
              </a:lnSpc>
              <a:buFontTx/>
              <a:buAutoNum type="arabicPeriod"/>
            </a:pPr>
            <a:r>
              <a:rPr lang="en-US" altLang="en-US" dirty="0"/>
              <a:t>“Average” of  Squared Deviations</a:t>
            </a:r>
          </a:p>
          <a:p>
            <a:pPr marL="609600" indent="-609600" eaLnBrk="1" hangingPunct="1">
              <a:lnSpc>
                <a:spcPct val="90000"/>
              </a:lnSpc>
              <a:buFontTx/>
              <a:buAutoNum type="arabicPeriod"/>
            </a:pPr>
            <a:r>
              <a:rPr lang="en-US" altLang="en-US" dirty="0"/>
              <a:t>Square-root</a:t>
            </a:r>
          </a:p>
          <a:p>
            <a:pPr marL="609600" indent="-609600" eaLnBrk="1" hangingPunct="1">
              <a:lnSpc>
                <a:spcPct val="90000"/>
              </a:lnSpc>
              <a:buFontTx/>
              <a:buAutoNum type="arabicPeriod"/>
            </a:pPr>
            <a:endParaRPr lang="en-US" altLang="en-US" dirty="0"/>
          </a:p>
          <a:p>
            <a:pPr marL="609600" indent="-609600" eaLnBrk="1" hangingPunct="1">
              <a:lnSpc>
                <a:spcPct val="90000"/>
              </a:lnSpc>
              <a:buFontTx/>
              <a:buAutoNum type="arabicPeriod"/>
            </a:pPr>
            <a:endParaRPr lang="en-US" altLang="en-US" dirty="0">
              <a:solidFill>
                <a:srgbClr val="CC3300"/>
              </a:solidFill>
            </a:endParaRPr>
          </a:p>
        </p:txBody>
      </p:sp>
      <p:graphicFrame>
        <p:nvGraphicFramePr>
          <p:cNvPr id="50181" name="Object 4"/>
          <p:cNvGraphicFramePr>
            <a:graphicFrameLocks noChangeAspect="1"/>
          </p:cNvGraphicFramePr>
          <p:nvPr/>
        </p:nvGraphicFramePr>
        <p:xfrm>
          <a:off x="3657600" y="2590800"/>
          <a:ext cx="403225" cy="533400"/>
        </p:xfrm>
        <a:graphic>
          <a:graphicData uri="http://schemas.openxmlformats.org/presentationml/2006/ole">
            <mc:AlternateContent xmlns:mc="http://schemas.openxmlformats.org/markup-compatibility/2006">
              <mc:Choice xmlns:v="urn:schemas-microsoft-com:vml" Requires="v">
                <p:oleObj name="Equation" r:id="rId2" imgW="126780" imgH="215526" progId="Equation.3">
                  <p:embed/>
                </p:oleObj>
              </mc:Choice>
              <mc:Fallback>
                <p:oleObj name="Equation" r:id="rId2" imgW="126780" imgH="215526" progId="Equation.3">
                  <p:embed/>
                  <p:pic>
                    <p:nvPicPr>
                      <p:cNvPr id="5018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590800"/>
                        <a:ext cx="4032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5"/>
          <p:cNvGraphicFramePr>
            <a:graphicFrameLocks noChangeAspect="1"/>
          </p:cNvGraphicFramePr>
          <p:nvPr/>
        </p:nvGraphicFramePr>
        <p:xfrm>
          <a:off x="8458200" y="3200400"/>
          <a:ext cx="403225" cy="444500"/>
        </p:xfrm>
        <a:graphic>
          <a:graphicData uri="http://schemas.openxmlformats.org/presentationml/2006/ole">
            <mc:AlternateContent xmlns:mc="http://schemas.openxmlformats.org/markup-compatibility/2006">
              <mc:Choice xmlns:v="urn:schemas-microsoft-com:vml" Requires="v">
                <p:oleObj name="Equation" r:id="rId4" imgW="126835" imgH="139518" progId="Equation.3">
                  <p:embed/>
                </p:oleObj>
              </mc:Choice>
              <mc:Fallback>
                <p:oleObj name="Equation" r:id="rId4" imgW="126835" imgH="139518" progId="Equation.3">
                  <p:embed/>
                  <p:pic>
                    <p:nvPicPr>
                      <p:cNvPr id="5018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200" y="3200400"/>
                        <a:ext cx="403225"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6"/>
          <p:cNvGraphicFramePr>
            <a:graphicFrameLocks noChangeAspect="1"/>
          </p:cNvGraphicFramePr>
          <p:nvPr/>
        </p:nvGraphicFramePr>
        <p:xfrm>
          <a:off x="5105400" y="2971800"/>
          <a:ext cx="403225" cy="685800"/>
        </p:xfrm>
        <a:graphic>
          <a:graphicData uri="http://schemas.openxmlformats.org/presentationml/2006/ole">
            <mc:AlternateContent xmlns:mc="http://schemas.openxmlformats.org/markup-compatibility/2006">
              <mc:Choice xmlns:v="urn:schemas-microsoft-com:vml" Requires="v">
                <p:oleObj name="Equation" r:id="rId6" imgW="126780" imgH="215526" progId="Equation.3">
                  <p:embed/>
                </p:oleObj>
              </mc:Choice>
              <mc:Fallback>
                <p:oleObj name="Equation" r:id="rId6" imgW="126780" imgH="215526" progId="Equation.3">
                  <p:embed/>
                  <p:pic>
                    <p:nvPicPr>
                      <p:cNvPr id="50183"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971800"/>
                        <a:ext cx="4032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0184"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1400" y="457200"/>
            <a:ext cx="1111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42544890-B5FE-43E7-9ECD-4D6CEE95205A}" type="slidenum">
              <a:rPr lang="en-US" altLang="en-US" sz="1400" smtClean="0">
                <a:latin typeface="Times" panose="02020603060405020304" pitchFamily="18" charset="0"/>
              </a:rPr>
              <a:pPr>
                <a:spcBef>
                  <a:spcPct val="0"/>
                </a:spcBef>
                <a:buClrTx/>
                <a:buFontTx/>
                <a:buNone/>
              </a:pPr>
              <a:t>4</a:t>
            </a:fld>
            <a:endParaRPr lang="en-US" altLang="en-US" sz="1400">
              <a:latin typeface="Times" panose="02020603060405020304" pitchFamily="18" charset="0"/>
            </a:endParaRPr>
          </a:p>
        </p:txBody>
      </p:sp>
      <p:sp>
        <p:nvSpPr>
          <p:cNvPr id="7171" name="Text Box 3"/>
          <p:cNvSpPr txBox="1">
            <a:spLocks noChangeArrowheads="1"/>
          </p:cNvSpPr>
          <p:nvPr/>
        </p:nvSpPr>
        <p:spPr bwMode="auto">
          <a:xfrm>
            <a:off x="517525" y="12588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endParaRPr lang="en-US" altLang="en-US" sz="2400"/>
          </a:p>
        </p:txBody>
      </p:sp>
      <p:sp>
        <p:nvSpPr>
          <p:cNvPr id="475142" name="Rectangle 6"/>
          <p:cNvSpPr>
            <a:spLocks noChangeArrowheads="1"/>
          </p:cNvSpPr>
          <p:nvPr/>
        </p:nvSpPr>
        <p:spPr bwMode="auto">
          <a:xfrm>
            <a:off x="457200" y="228600"/>
            <a:ext cx="8229600" cy="762000"/>
          </a:xfrm>
          <a:prstGeom prst="rect">
            <a:avLst/>
          </a:prstGeom>
          <a:noFill/>
          <a:ln w="9525">
            <a:noFill/>
            <a:miter lim="800000"/>
            <a:headEnd/>
            <a:tailEnd/>
          </a:ln>
          <a:effectLst/>
        </p:spPr>
        <p:txBody>
          <a:bodyPr/>
          <a:lstStyle/>
          <a:p>
            <a:pPr algn="ctr" eaLnBrk="1" hangingPunct="1">
              <a:defRPr/>
            </a:pPr>
            <a:endParaRPr lang="en-US" sz="4000" b="1" u="sng">
              <a:solidFill>
                <a:schemeClr val="accent2"/>
              </a:solidFill>
              <a:effectLst>
                <a:outerShdw blurRad="38100" dist="38100" dir="2700000" algn="tl">
                  <a:srgbClr val="C0C0C0"/>
                </a:outerShdw>
              </a:effectLst>
              <a:latin typeface="Arial" charset="0"/>
            </a:endParaRPr>
          </a:p>
        </p:txBody>
      </p:sp>
      <p:sp>
        <p:nvSpPr>
          <p:cNvPr id="475144" name="Rectangle 8"/>
          <p:cNvSpPr>
            <a:spLocks noGrp="1" noChangeArrowheads="1"/>
          </p:cNvSpPr>
          <p:nvPr>
            <p:ph type="title"/>
          </p:nvPr>
        </p:nvSpPr>
        <p:spPr>
          <a:xfrm>
            <a:off x="628891" y="-29057"/>
            <a:ext cx="8229600" cy="1143000"/>
          </a:xfrm>
        </p:spPr>
        <p:txBody>
          <a:bodyPr/>
          <a:lstStyle/>
          <a:p>
            <a:pPr eaLnBrk="1" hangingPunct="1">
              <a:defRPr/>
            </a:pPr>
            <a:r>
              <a:rPr lang="en-US" dirty="0"/>
              <a:t>Measuring center: the </a:t>
            </a:r>
            <a:r>
              <a:rPr lang="en-US" b="1" dirty="0"/>
              <a:t>mean</a:t>
            </a:r>
          </a:p>
        </p:txBody>
      </p:sp>
      <p:sp>
        <p:nvSpPr>
          <p:cNvPr id="475145" name="Rectangle 9"/>
          <p:cNvSpPr>
            <a:spLocks noGrp="1" noChangeArrowheads="1"/>
          </p:cNvSpPr>
          <p:nvPr>
            <p:ph type="body" sz="half" idx="1"/>
          </p:nvPr>
        </p:nvSpPr>
        <p:spPr>
          <a:xfrm>
            <a:off x="600919" y="1248257"/>
            <a:ext cx="7315200" cy="4525963"/>
          </a:xfrm>
        </p:spPr>
        <p:txBody>
          <a:bodyPr/>
          <a:lstStyle/>
          <a:p>
            <a:pPr eaLnBrk="1" hangingPunct="1"/>
            <a:r>
              <a:rPr lang="en-US" altLang="en-US" sz="2800" dirty="0"/>
              <a:t>To calculate the </a:t>
            </a:r>
            <a:r>
              <a:rPr lang="en-US" altLang="en-US" sz="2800" i="1" dirty="0"/>
              <a:t>average,</a:t>
            </a:r>
            <a:r>
              <a:rPr lang="en-US" altLang="en-US" sz="2800" dirty="0"/>
              <a:t> or </a:t>
            </a:r>
            <a:r>
              <a:rPr lang="en-US" altLang="en-US" sz="2800" i="1" dirty="0"/>
              <a:t>mean, </a:t>
            </a:r>
            <a:r>
              <a:rPr lang="en-US" altLang="en-US" sz="2800" dirty="0"/>
              <a:t>add all values, then divide by the number of individuals. </a:t>
            </a:r>
          </a:p>
          <a:p>
            <a:pPr eaLnBrk="1" hangingPunct="1">
              <a:buFontTx/>
              <a:buNone/>
            </a:pPr>
            <a:endParaRPr lang="en-US" altLang="en-US" sz="2800" dirty="0"/>
          </a:p>
          <a:p>
            <a:pPr eaLnBrk="1" hangingPunct="1"/>
            <a:r>
              <a:rPr lang="en-US" altLang="en-US" sz="2800" u="sng" dirty="0"/>
              <a:t>Example 1:</a:t>
            </a:r>
          </a:p>
          <a:p>
            <a:pPr eaLnBrk="1" hangingPunct="1">
              <a:buFontTx/>
              <a:buNone/>
            </a:pPr>
            <a:r>
              <a:rPr lang="en-US" altLang="en-US" sz="2800" dirty="0"/>
              <a:t>Ages of kids at a nursery</a:t>
            </a:r>
          </a:p>
          <a:p>
            <a:pPr eaLnBrk="1" hangingPunct="1">
              <a:spcBef>
                <a:spcPct val="0"/>
              </a:spcBef>
              <a:buClrTx/>
              <a:buFontTx/>
              <a:buNone/>
            </a:pPr>
            <a:r>
              <a:rPr lang="en-US" altLang="en-US" sz="2800" dirty="0"/>
              <a:t>2  4  3.5  3  5 4  3  2  2.5</a:t>
            </a:r>
          </a:p>
          <a:p>
            <a:pPr eaLnBrk="1" hangingPunct="1"/>
            <a:r>
              <a:rPr lang="en-US" altLang="en-US" sz="2800" u="sng" dirty="0"/>
              <a:t>Example 2:</a:t>
            </a:r>
          </a:p>
          <a:p>
            <a:pPr eaLnBrk="1" hangingPunct="1">
              <a:buFontTx/>
              <a:buNone/>
            </a:pPr>
            <a:r>
              <a:rPr lang="en-US" altLang="en-US" sz="2800" dirty="0"/>
              <a:t>2  4  3.5  3  5 4  3  2  2.5  8</a:t>
            </a:r>
          </a:p>
        </p:txBody>
      </p:sp>
      <p:sp>
        <p:nvSpPr>
          <p:cNvPr id="475146" name="Text Box 10"/>
          <p:cNvSpPr txBox="1">
            <a:spLocks noChangeArrowheads="1"/>
          </p:cNvSpPr>
          <p:nvPr/>
        </p:nvSpPr>
        <p:spPr bwMode="auto">
          <a:xfrm>
            <a:off x="5499100" y="3644900"/>
            <a:ext cx="1560042" cy="461665"/>
          </a:xfrm>
          <a:prstGeom prst="rect">
            <a:avLst/>
          </a:prstGeom>
          <a:solidFill>
            <a:srgbClr val="FFFF00"/>
          </a:solidFill>
          <a:ln w="12700" cap="sq">
            <a:solidFill>
              <a:srgbClr val="CC3300"/>
            </a:solidFill>
            <a:miter lim="800000"/>
            <a:headEnd type="none" w="sm" len="sm"/>
            <a:tailEnd type="none" w="sm" len="sm"/>
          </a:ln>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dirty="0"/>
              <a:t>Mean=     </a:t>
            </a:r>
          </a:p>
        </p:txBody>
      </p:sp>
      <p:sp>
        <p:nvSpPr>
          <p:cNvPr id="475147" name="Text Box 11"/>
          <p:cNvSpPr txBox="1">
            <a:spLocks noChangeArrowheads="1"/>
          </p:cNvSpPr>
          <p:nvPr/>
        </p:nvSpPr>
        <p:spPr bwMode="auto">
          <a:xfrm>
            <a:off x="6126163" y="5473700"/>
            <a:ext cx="1560042" cy="461665"/>
          </a:xfrm>
          <a:prstGeom prst="rect">
            <a:avLst/>
          </a:prstGeom>
          <a:solidFill>
            <a:srgbClr val="FFFF00"/>
          </a:solidFill>
          <a:ln w="12700" cap="sq">
            <a:solidFill>
              <a:srgbClr val="CC3300"/>
            </a:solidFill>
            <a:miter lim="800000"/>
            <a:headEnd type="none" w="sm" len="sm"/>
            <a:tailEnd type="none" w="sm" len="sm"/>
          </a:ln>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dirty="0"/>
              <a:t>Mean=     </a:t>
            </a:r>
          </a:p>
        </p:txBody>
      </p:sp>
    </p:spTree>
    <p:custDataLst>
      <p:tags r:id="rId1"/>
    </p:custDataLst>
    <p:extLst>
      <p:ext uri="{BB962C8B-B14F-4D97-AF65-F5344CB8AC3E}">
        <p14:creationId xmlns:p14="http://schemas.microsoft.com/office/powerpoint/2010/main" val="2922323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5145">
                                            <p:txEl>
                                              <p:pRg st="2" end="2"/>
                                            </p:txEl>
                                          </p:spTgt>
                                        </p:tgtEl>
                                        <p:attrNameLst>
                                          <p:attrName>style.visibility</p:attrName>
                                        </p:attrNameLst>
                                      </p:cBhvr>
                                      <p:to>
                                        <p:strVal val="visible"/>
                                      </p:to>
                                    </p:set>
                                    <p:animEffect transition="in" filter="fade">
                                      <p:cBhvr>
                                        <p:cTn id="7" dur="2000"/>
                                        <p:tgtEl>
                                          <p:spTgt spid="475145">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5145">
                                            <p:txEl>
                                              <p:pRg st="3" end="3"/>
                                            </p:txEl>
                                          </p:spTgt>
                                        </p:tgtEl>
                                        <p:attrNameLst>
                                          <p:attrName>style.visibility</p:attrName>
                                        </p:attrNameLst>
                                      </p:cBhvr>
                                      <p:to>
                                        <p:strVal val="visible"/>
                                      </p:to>
                                    </p:set>
                                    <p:animEffect transition="in" filter="fade">
                                      <p:cBhvr>
                                        <p:cTn id="10" dur="2000"/>
                                        <p:tgtEl>
                                          <p:spTgt spid="475145">
                                            <p:txEl>
                                              <p:pRg st="3" end="3"/>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47514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75146"/>
                                        </p:tgtEl>
                                        <p:attrNameLst>
                                          <p:attrName>style.visibility</p:attrName>
                                        </p:attrNameLst>
                                      </p:cBhvr>
                                      <p:to>
                                        <p:strVal val="visible"/>
                                      </p:to>
                                    </p:set>
                                    <p:anim calcmode="lin" valueType="num">
                                      <p:cBhvr additive="base">
                                        <p:cTn id="17" dur="500" fill="hold"/>
                                        <p:tgtEl>
                                          <p:spTgt spid="475146"/>
                                        </p:tgtEl>
                                        <p:attrNameLst>
                                          <p:attrName>ppt_x</p:attrName>
                                        </p:attrNameLst>
                                      </p:cBhvr>
                                      <p:tavLst>
                                        <p:tav tm="0">
                                          <p:val>
                                            <p:strVal val="0-#ppt_w/2"/>
                                          </p:val>
                                        </p:tav>
                                        <p:tav tm="100000">
                                          <p:val>
                                            <p:strVal val="#ppt_x"/>
                                          </p:val>
                                        </p:tav>
                                      </p:tavLst>
                                    </p:anim>
                                    <p:anim calcmode="lin" valueType="num">
                                      <p:cBhvr additive="base">
                                        <p:cTn id="18" dur="500" fill="hold"/>
                                        <p:tgtEl>
                                          <p:spTgt spid="47514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5145">
                                            <p:txEl>
                                              <p:pRg st="5" end="5"/>
                                            </p:txEl>
                                          </p:spTgt>
                                        </p:tgtEl>
                                        <p:attrNameLst>
                                          <p:attrName>style.visibility</p:attrName>
                                        </p:attrNameLst>
                                      </p:cBhvr>
                                      <p:to>
                                        <p:strVal val="visible"/>
                                      </p:to>
                                    </p:set>
                                    <p:animEffect transition="in" filter="fade">
                                      <p:cBhvr>
                                        <p:cTn id="23" dur="2000"/>
                                        <p:tgtEl>
                                          <p:spTgt spid="475145">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75145">
                                            <p:txEl>
                                              <p:pRg st="6" end="6"/>
                                            </p:txEl>
                                          </p:spTgt>
                                        </p:tgtEl>
                                        <p:attrNameLst>
                                          <p:attrName>style.visibility</p:attrName>
                                        </p:attrNameLst>
                                      </p:cBhvr>
                                      <p:to>
                                        <p:strVal val="visible"/>
                                      </p:to>
                                    </p:set>
                                    <p:animEffect transition="in" filter="fade">
                                      <p:cBhvr>
                                        <p:cTn id="26" dur="2000"/>
                                        <p:tgtEl>
                                          <p:spTgt spid="47514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5147"/>
                                        </p:tgtEl>
                                        <p:attrNameLst>
                                          <p:attrName>style.visibility</p:attrName>
                                        </p:attrNameLst>
                                      </p:cBhvr>
                                      <p:to>
                                        <p:strVal val="visible"/>
                                      </p:to>
                                    </p:set>
                                    <p:anim calcmode="lin" valueType="num">
                                      <p:cBhvr additive="base">
                                        <p:cTn id="31" dur="500" fill="hold"/>
                                        <p:tgtEl>
                                          <p:spTgt spid="475147"/>
                                        </p:tgtEl>
                                        <p:attrNameLst>
                                          <p:attrName>ppt_x</p:attrName>
                                        </p:attrNameLst>
                                      </p:cBhvr>
                                      <p:tavLst>
                                        <p:tav tm="0">
                                          <p:val>
                                            <p:strVal val="0-#ppt_w/2"/>
                                          </p:val>
                                        </p:tav>
                                        <p:tav tm="100000">
                                          <p:val>
                                            <p:strVal val="#ppt_x"/>
                                          </p:val>
                                        </p:tav>
                                      </p:tavLst>
                                    </p:anim>
                                    <p:anim calcmode="lin" valueType="num">
                                      <p:cBhvr additive="base">
                                        <p:cTn id="32" dur="500" fill="hold"/>
                                        <p:tgtEl>
                                          <p:spTgt spid="475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5" grpId="0" uiExpand="1" build="p"/>
      <p:bldP spid="475146" grpId="0" animBg="1" autoUpdateAnimBg="0"/>
      <p:bldP spid="475147"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6FB581BB-9A5F-4E15-A376-4A43F0DCA88C}" type="slidenum">
              <a:rPr lang="en-US" altLang="en-US" sz="1400" smtClean="0">
                <a:latin typeface="Times" panose="02020603060405020304" pitchFamily="18" charset="0"/>
              </a:rPr>
              <a:pPr>
                <a:spcBef>
                  <a:spcPct val="0"/>
                </a:spcBef>
                <a:buClrTx/>
                <a:buFontTx/>
                <a:buNone/>
              </a:pPr>
              <a:t>40</a:t>
            </a:fld>
            <a:endParaRPr lang="en-US" altLang="en-US" sz="1400">
              <a:latin typeface="Times" panose="02020603060405020304" pitchFamily="18" charset="0"/>
            </a:endParaRPr>
          </a:p>
        </p:txBody>
      </p:sp>
      <p:sp>
        <p:nvSpPr>
          <p:cNvPr id="522242" name="Rectangle 2"/>
          <p:cNvSpPr>
            <a:spLocks noGrp="1" noChangeArrowheads="1"/>
          </p:cNvSpPr>
          <p:nvPr>
            <p:ph type="title"/>
          </p:nvPr>
        </p:nvSpPr>
        <p:spPr>
          <a:xfrm>
            <a:off x="457200" y="-15875"/>
            <a:ext cx="8229600" cy="1143000"/>
          </a:xfrm>
        </p:spPr>
        <p:txBody>
          <a:bodyPr/>
          <a:lstStyle/>
          <a:p>
            <a:pPr eaLnBrk="1" hangingPunct="1">
              <a:defRPr/>
            </a:pPr>
            <a:r>
              <a:rPr lang="en-US" b="1" dirty="0"/>
              <a:t>Standard deviation Contest:</a:t>
            </a:r>
            <a:endParaRPr lang="en-US" dirty="0"/>
          </a:p>
        </p:txBody>
      </p:sp>
      <p:sp>
        <p:nvSpPr>
          <p:cNvPr id="522243" name="Rectangle 3"/>
          <p:cNvSpPr>
            <a:spLocks noGrp="1" noChangeArrowheads="1"/>
          </p:cNvSpPr>
          <p:nvPr>
            <p:ph type="body" idx="1"/>
          </p:nvPr>
        </p:nvSpPr>
        <p:spPr>
          <a:xfrm>
            <a:off x="457200" y="1295400"/>
            <a:ext cx="8458200" cy="5257800"/>
          </a:xfrm>
        </p:spPr>
        <p:txBody>
          <a:bodyPr/>
          <a:lstStyle/>
          <a:p>
            <a:pPr eaLnBrk="1" hangingPunct="1">
              <a:buFontTx/>
              <a:buNone/>
            </a:pPr>
            <a:r>
              <a:rPr lang="en-US" altLang="en-US" dirty="0"/>
              <a:t>You must choose four numbers from the whole numbers 0 to 10, with repeats allowed.</a:t>
            </a:r>
          </a:p>
          <a:p>
            <a:pPr eaLnBrk="1" hangingPunct="1"/>
            <a:r>
              <a:rPr lang="en-US" altLang="en-US" b="1" dirty="0"/>
              <a:t>(a)	</a:t>
            </a:r>
            <a:r>
              <a:rPr lang="en-US" altLang="en-US" dirty="0"/>
              <a:t>Choose four numbers that have the smallest possible standard deviation.</a:t>
            </a:r>
          </a:p>
          <a:p>
            <a:pPr eaLnBrk="1" hangingPunct="1"/>
            <a:r>
              <a:rPr lang="en-US" altLang="en-US" b="1" dirty="0"/>
              <a:t>(b)	</a:t>
            </a:r>
            <a:r>
              <a:rPr lang="en-US" altLang="en-US" dirty="0"/>
              <a:t>Choose four numbers that have the largest possible standard deviation.</a:t>
            </a:r>
          </a:p>
          <a:p>
            <a:pPr eaLnBrk="1" hangingPunct="1"/>
            <a:r>
              <a:rPr lang="en-US" altLang="en-US" b="1" dirty="0"/>
              <a:t>(c)	</a:t>
            </a:r>
            <a:r>
              <a:rPr lang="en-US" altLang="en-US" dirty="0"/>
              <a:t>Do parts (a)-(b) if no repeats are allowed.</a:t>
            </a:r>
          </a:p>
          <a:p>
            <a:pPr lvl="1" eaLnBrk="1" hangingPunct="1"/>
            <a:endParaRPr lang="en-US" altLang="en-US" dirty="0"/>
          </a:p>
        </p:txBody>
      </p:sp>
      <p:pic>
        <p:nvPicPr>
          <p:cNvPr id="5120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28600"/>
            <a:ext cx="1111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43">
                                            <p:txEl>
                                              <p:pRg st="0" end="0"/>
                                            </p:txEl>
                                          </p:spTgt>
                                        </p:tgtEl>
                                        <p:attrNameLst>
                                          <p:attrName>style.visibility</p:attrName>
                                        </p:attrNameLst>
                                      </p:cBhvr>
                                      <p:to>
                                        <p:strVal val="visible"/>
                                      </p:to>
                                    </p:set>
                                    <p:anim calcmode="lin" valueType="num">
                                      <p:cBhvr additive="base">
                                        <p:cTn id="7" dur="500" fill="hold"/>
                                        <p:tgtEl>
                                          <p:spTgt spid="522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43">
                                            <p:txEl>
                                              <p:pRg st="1" end="1"/>
                                            </p:txEl>
                                          </p:spTgt>
                                        </p:tgtEl>
                                        <p:attrNameLst>
                                          <p:attrName>style.visibility</p:attrName>
                                        </p:attrNameLst>
                                      </p:cBhvr>
                                      <p:to>
                                        <p:strVal val="visible"/>
                                      </p:to>
                                    </p:set>
                                    <p:anim calcmode="lin" valueType="num">
                                      <p:cBhvr additive="base">
                                        <p:cTn id="13" dur="500" fill="hold"/>
                                        <p:tgtEl>
                                          <p:spTgt spid="522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43">
                                            <p:txEl>
                                              <p:pRg st="2" end="2"/>
                                            </p:txEl>
                                          </p:spTgt>
                                        </p:tgtEl>
                                        <p:attrNameLst>
                                          <p:attrName>style.visibility</p:attrName>
                                        </p:attrNameLst>
                                      </p:cBhvr>
                                      <p:to>
                                        <p:strVal val="visible"/>
                                      </p:to>
                                    </p:set>
                                    <p:anim calcmode="lin" valueType="num">
                                      <p:cBhvr additive="base">
                                        <p:cTn id="19" dur="500" fill="hold"/>
                                        <p:tgtEl>
                                          <p:spTgt spid="522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2243">
                                            <p:txEl>
                                              <p:pRg st="3" end="3"/>
                                            </p:txEl>
                                          </p:spTgt>
                                        </p:tgtEl>
                                        <p:attrNameLst>
                                          <p:attrName>style.visibility</p:attrName>
                                        </p:attrNameLst>
                                      </p:cBhvr>
                                      <p:to>
                                        <p:strVal val="visible"/>
                                      </p:to>
                                    </p:set>
                                    <p:anim calcmode="lin" valueType="num">
                                      <p:cBhvr additive="base">
                                        <p:cTn id="25" dur="500" fill="hold"/>
                                        <p:tgtEl>
                                          <p:spTgt spid="522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C83F2B90-1054-40B5-A10F-014FE0242E68}" type="slidenum">
              <a:rPr lang="en-US" altLang="en-US" sz="1400" smtClean="0">
                <a:latin typeface="Times" panose="02020603060405020304" pitchFamily="18" charset="0"/>
              </a:rPr>
              <a:pPr>
                <a:spcBef>
                  <a:spcPct val="0"/>
                </a:spcBef>
                <a:buClrTx/>
                <a:buFontTx/>
                <a:buNone/>
              </a:pPr>
              <a:t>41</a:t>
            </a:fld>
            <a:endParaRPr lang="en-US" altLang="en-US" sz="1400">
              <a:latin typeface="Times" panose="02020603060405020304" pitchFamily="18" charset="0"/>
            </a:endParaRPr>
          </a:p>
        </p:txBody>
      </p:sp>
      <p:sp>
        <p:nvSpPr>
          <p:cNvPr id="504834" name="Rectangle 1026"/>
          <p:cNvSpPr>
            <a:spLocks noGrp="1" noChangeArrowheads="1"/>
          </p:cNvSpPr>
          <p:nvPr>
            <p:ph type="title"/>
          </p:nvPr>
        </p:nvSpPr>
        <p:spPr>
          <a:xfrm>
            <a:off x="304800" y="24114"/>
            <a:ext cx="8229600" cy="1143000"/>
          </a:xfrm>
        </p:spPr>
        <p:txBody>
          <a:bodyPr/>
          <a:lstStyle/>
          <a:p>
            <a:pPr eaLnBrk="1" hangingPunct="1">
              <a:defRPr/>
            </a:pPr>
            <a:r>
              <a:rPr lang="en-US" dirty="0"/>
              <a:t>Properties of S</a:t>
            </a:r>
          </a:p>
        </p:txBody>
      </p:sp>
      <p:sp>
        <p:nvSpPr>
          <p:cNvPr id="504835" name="Rectangle 1027"/>
          <p:cNvSpPr>
            <a:spLocks noGrp="1" noChangeArrowheads="1"/>
          </p:cNvSpPr>
          <p:nvPr>
            <p:ph type="body" idx="1"/>
          </p:nvPr>
        </p:nvSpPr>
        <p:spPr/>
        <p:txBody>
          <a:bodyPr/>
          <a:lstStyle/>
          <a:p>
            <a:pPr eaLnBrk="1" hangingPunct="1"/>
            <a:r>
              <a:rPr lang="en-US" altLang="en-US" dirty="0">
                <a:solidFill>
                  <a:srgbClr val="CC3300"/>
                </a:solidFill>
              </a:rPr>
              <a:t>S</a:t>
            </a:r>
            <a:r>
              <a:rPr lang="en-US" altLang="en-US" dirty="0"/>
              <a:t> measures </a:t>
            </a:r>
            <a:r>
              <a:rPr lang="en-US" altLang="en-US" dirty="0" err="1"/>
              <a:t>the</a:t>
            </a:r>
            <a:r>
              <a:rPr lang="en-US" altLang="en-US" i="1" dirty="0" err="1"/>
              <a:t>“</a:t>
            </a:r>
            <a:r>
              <a:rPr lang="en-US" altLang="en-US" b="1" i="1" dirty="0" err="1">
                <a:solidFill>
                  <a:schemeClr val="hlink"/>
                </a:solidFill>
              </a:rPr>
              <a:t>Average</a:t>
            </a:r>
            <a:r>
              <a:rPr lang="en-US" altLang="en-US" b="1" i="1" dirty="0">
                <a:solidFill>
                  <a:schemeClr val="hlink"/>
                </a:solidFill>
              </a:rPr>
              <a:t> deviation</a:t>
            </a:r>
            <a:r>
              <a:rPr lang="en-US" altLang="en-US" i="1" dirty="0"/>
              <a:t>”</a:t>
            </a:r>
            <a:r>
              <a:rPr lang="en-US" altLang="en-US" dirty="0"/>
              <a:t> from the mean</a:t>
            </a:r>
          </a:p>
          <a:p>
            <a:pPr eaLnBrk="1" hangingPunct="1"/>
            <a:r>
              <a:rPr lang="en-US" altLang="en-US" dirty="0"/>
              <a:t>Outliers?</a:t>
            </a:r>
          </a:p>
          <a:p>
            <a:pPr eaLnBrk="1" hangingPunct="1"/>
            <a:r>
              <a:rPr lang="en-US" altLang="en-US" dirty="0"/>
              <a:t>Units?</a:t>
            </a:r>
          </a:p>
          <a:p>
            <a:pPr eaLnBrk="1" hangingPunct="1"/>
            <a:r>
              <a:rPr lang="en-US" altLang="en-US" dirty="0">
                <a:solidFill>
                  <a:srgbClr val="CC3300"/>
                </a:solidFill>
              </a:rPr>
              <a:t>S</a:t>
            </a:r>
            <a:r>
              <a:rPr lang="en-US" altLang="en-US" dirty="0"/>
              <a:t> is never negative.</a:t>
            </a:r>
          </a:p>
          <a:p>
            <a:pPr eaLnBrk="1" hangingPunct="1"/>
            <a:r>
              <a:rPr lang="en-US" altLang="en-US" dirty="0"/>
              <a:t>If S=0 </a:t>
            </a:r>
            <a:r>
              <a:rPr lang="en-US" altLang="en-US" dirty="0">
                <a:sym typeface="Wingdings" panose="05000000000000000000" pitchFamily="2" charset="2"/>
              </a:rPr>
              <a:t>  ?</a:t>
            </a:r>
            <a:endParaRPr lang="en-US" altLang="en-US" dirty="0"/>
          </a:p>
          <a:p>
            <a:pPr eaLnBrk="1" hangingPunct="1">
              <a:buFontTx/>
              <a:buNone/>
            </a:pPr>
            <a:endParaRPr lang="en-US" altLang="en-US" dirty="0"/>
          </a:p>
          <a:p>
            <a:pPr eaLnBrk="1" hangingPunct="1"/>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4834"/>
                                        </p:tgtEl>
                                        <p:attrNameLst>
                                          <p:attrName>style.visibility</p:attrName>
                                        </p:attrNameLst>
                                      </p:cBhvr>
                                      <p:to>
                                        <p:strVal val="visible"/>
                                      </p:to>
                                    </p:set>
                                    <p:animEffect transition="in" filter="fade">
                                      <p:cBhvr>
                                        <p:cTn id="7" dur="2000"/>
                                        <p:tgtEl>
                                          <p:spTgt spid="504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4835">
                                            <p:txEl>
                                              <p:pRg st="0" end="0"/>
                                            </p:txEl>
                                          </p:spTgt>
                                        </p:tgtEl>
                                        <p:attrNameLst>
                                          <p:attrName>style.visibility</p:attrName>
                                        </p:attrNameLst>
                                      </p:cBhvr>
                                      <p:to>
                                        <p:strVal val="visible"/>
                                      </p:to>
                                    </p:set>
                                    <p:animEffect transition="in" filter="fade">
                                      <p:cBhvr>
                                        <p:cTn id="12" dur="2000"/>
                                        <p:tgtEl>
                                          <p:spTgt spid="5048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4835">
                                            <p:txEl>
                                              <p:pRg st="1" end="1"/>
                                            </p:txEl>
                                          </p:spTgt>
                                        </p:tgtEl>
                                        <p:attrNameLst>
                                          <p:attrName>style.visibility</p:attrName>
                                        </p:attrNameLst>
                                      </p:cBhvr>
                                      <p:to>
                                        <p:strVal val="visible"/>
                                      </p:to>
                                    </p:set>
                                    <p:animEffect transition="in" filter="fade">
                                      <p:cBhvr>
                                        <p:cTn id="17" dur="2000"/>
                                        <p:tgtEl>
                                          <p:spTgt spid="5048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4835">
                                            <p:txEl>
                                              <p:pRg st="2" end="2"/>
                                            </p:txEl>
                                          </p:spTgt>
                                        </p:tgtEl>
                                        <p:attrNameLst>
                                          <p:attrName>style.visibility</p:attrName>
                                        </p:attrNameLst>
                                      </p:cBhvr>
                                      <p:to>
                                        <p:strVal val="visible"/>
                                      </p:to>
                                    </p:set>
                                    <p:animEffect transition="in" filter="fade">
                                      <p:cBhvr>
                                        <p:cTn id="22" dur="2000"/>
                                        <p:tgtEl>
                                          <p:spTgt spid="5048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4835">
                                            <p:txEl>
                                              <p:pRg st="3" end="3"/>
                                            </p:txEl>
                                          </p:spTgt>
                                        </p:tgtEl>
                                        <p:attrNameLst>
                                          <p:attrName>style.visibility</p:attrName>
                                        </p:attrNameLst>
                                      </p:cBhvr>
                                      <p:to>
                                        <p:strVal val="visible"/>
                                      </p:to>
                                    </p:set>
                                    <p:animEffect transition="in" filter="fade">
                                      <p:cBhvr>
                                        <p:cTn id="27" dur="2000"/>
                                        <p:tgtEl>
                                          <p:spTgt spid="5048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4835">
                                            <p:txEl>
                                              <p:pRg st="4" end="4"/>
                                            </p:txEl>
                                          </p:spTgt>
                                        </p:tgtEl>
                                        <p:attrNameLst>
                                          <p:attrName>style.visibility</p:attrName>
                                        </p:attrNameLst>
                                      </p:cBhvr>
                                      <p:to>
                                        <p:strVal val="visible"/>
                                      </p:to>
                                    </p:set>
                                    <p:animEffect transition="in" filter="fade">
                                      <p:cBhvr>
                                        <p:cTn id="32" dur="2000"/>
                                        <p:tgtEl>
                                          <p:spTgt spid="5048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p:bldP spid="50483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AD06F869-9F5A-4DD4-BB56-B6877F16525D}" type="slidenum">
              <a:rPr lang="en-US" altLang="en-US" sz="1400" smtClean="0">
                <a:latin typeface="Times" panose="02020603060405020304" pitchFamily="18" charset="0"/>
              </a:rPr>
              <a:pPr>
                <a:spcBef>
                  <a:spcPct val="0"/>
                </a:spcBef>
                <a:buClrTx/>
                <a:buFontTx/>
                <a:buNone/>
              </a:pPr>
              <a:t>42</a:t>
            </a:fld>
            <a:endParaRPr lang="en-US" altLang="en-US" sz="1400">
              <a:latin typeface="Times" panose="02020603060405020304" pitchFamily="18" charset="0"/>
            </a:endParaRPr>
          </a:p>
        </p:txBody>
      </p:sp>
      <p:sp>
        <p:nvSpPr>
          <p:cNvPr id="506882" name="Rectangle 2"/>
          <p:cNvSpPr>
            <a:spLocks noGrp="1" noChangeArrowheads="1"/>
          </p:cNvSpPr>
          <p:nvPr>
            <p:ph type="title"/>
          </p:nvPr>
        </p:nvSpPr>
        <p:spPr/>
        <p:txBody>
          <a:bodyPr/>
          <a:lstStyle/>
          <a:p>
            <a:pPr eaLnBrk="1" hangingPunct="1">
              <a:defRPr/>
            </a:pPr>
            <a:r>
              <a:rPr lang="en-US"/>
              <a:t>Choosing measure of </a:t>
            </a:r>
            <a:br>
              <a:rPr lang="en-US"/>
            </a:br>
            <a:r>
              <a:rPr lang="en-US"/>
              <a:t>center and spread</a:t>
            </a:r>
          </a:p>
        </p:txBody>
      </p:sp>
      <p:sp>
        <p:nvSpPr>
          <p:cNvPr id="506883" name="Rectangle 3"/>
          <p:cNvSpPr>
            <a:spLocks noGrp="1" noChangeArrowheads="1"/>
          </p:cNvSpPr>
          <p:nvPr>
            <p:ph type="body" idx="1"/>
          </p:nvPr>
        </p:nvSpPr>
        <p:spPr/>
        <p:txBody>
          <a:bodyPr/>
          <a:lstStyle/>
          <a:p>
            <a:pPr eaLnBrk="1" hangingPunct="1"/>
            <a:r>
              <a:rPr lang="en-US" altLang="en-US" b="1">
                <a:solidFill>
                  <a:schemeClr val="hlink"/>
                </a:solidFill>
              </a:rPr>
              <a:t>Five-number summary</a:t>
            </a:r>
            <a:r>
              <a:rPr lang="en-US" altLang="en-US"/>
              <a:t> </a:t>
            </a:r>
            <a:r>
              <a:rPr lang="en-US" altLang="en-US">
                <a:sym typeface="Wingdings" panose="05000000000000000000" pitchFamily="2" charset="2"/>
              </a:rPr>
              <a:t> for describing skewed distributions or distributions w/ strong outlier</a:t>
            </a:r>
          </a:p>
          <a:p>
            <a:pPr eaLnBrk="1" hangingPunct="1"/>
            <a:r>
              <a:rPr lang="en-US" altLang="en-US" b="1">
                <a:solidFill>
                  <a:schemeClr val="hlink"/>
                </a:solidFill>
                <a:sym typeface="Wingdings" panose="05000000000000000000" pitchFamily="2" charset="2"/>
              </a:rPr>
              <a:t>(Mean and Std dev)</a:t>
            </a:r>
            <a:r>
              <a:rPr lang="en-US" altLang="en-US">
                <a:sym typeface="Wingdings" panose="05000000000000000000" pitchFamily="2" charset="2"/>
              </a:rPr>
              <a:t>  for reasonably symmetric distributions that are free of outliers</a:t>
            </a:r>
          </a:p>
          <a:p>
            <a:pPr eaLnBrk="1" hangingPunct="1"/>
            <a:r>
              <a:rPr lang="en-US" altLang="en-US">
                <a:sym typeface="Wingdings" panose="05000000000000000000" pitchFamily="2" charset="2"/>
              </a:rPr>
              <a:t>How do we know? </a:t>
            </a:r>
          </a:p>
          <a:p>
            <a:pPr eaLnBrk="1" hangingPunct="1">
              <a:buFontTx/>
              <a:buNone/>
            </a:pPr>
            <a:r>
              <a:rPr lang="en-US" altLang="en-US">
                <a:sym typeface="Wingdings" panose="05000000000000000000" pitchFamily="2" charset="2"/>
              </a:rPr>
              <a:t>	 </a:t>
            </a:r>
            <a:r>
              <a:rPr lang="en-US" altLang="en-US" b="1">
                <a:solidFill>
                  <a:srgbClr val="CC3300"/>
                </a:solidFill>
                <a:sym typeface="Wingdings" panose="05000000000000000000" pitchFamily="2" charset="2"/>
              </a:rPr>
              <a:t>ALWAYS PLOT THE DATA!</a:t>
            </a:r>
            <a:endParaRPr lang="en-US" altLang="en-US" b="1">
              <a:solidFill>
                <a:srgbClr val="CC3300"/>
              </a:solidFill>
            </a:endParaRPr>
          </a:p>
          <a:p>
            <a:pPr eaLnBrk="1" hangingPunct="1">
              <a:buFontTx/>
              <a:buNone/>
            </a:pPr>
            <a:endParaRPr lang="en-US" altLang="en-US">
              <a:solidFill>
                <a:srgbClr val="CC3300"/>
              </a:solidFill>
            </a:endParaRPr>
          </a:p>
          <a:p>
            <a:pPr eaLnBrk="1" hangingPunct="1">
              <a:buFontTx/>
              <a:buNone/>
            </a:pPr>
            <a:endParaRPr lang="en-US"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anim calcmode="lin" valueType="num">
                                      <p:cBhvr additive="base">
                                        <p:cTn id="7" dur="500" fill="hold"/>
                                        <p:tgtEl>
                                          <p:spTgt spid="506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6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6883">
                                            <p:txEl>
                                              <p:pRg st="1" end="1"/>
                                            </p:txEl>
                                          </p:spTgt>
                                        </p:tgtEl>
                                        <p:attrNameLst>
                                          <p:attrName>style.visibility</p:attrName>
                                        </p:attrNameLst>
                                      </p:cBhvr>
                                      <p:to>
                                        <p:strVal val="visible"/>
                                      </p:to>
                                    </p:set>
                                    <p:anim calcmode="lin" valueType="num">
                                      <p:cBhvr additive="base">
                                        <p:cTn id="13" dur="500" fill="hold"/>
                                        <p:tgtEl>
                                          <p:spTgt spid="506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6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6883">
                                            <p:txEl>
                                              <p:pRg st="2" end="2"/>
                                            </p:txEl>
                                          </p:spTgt>
                                        </p:tgtEl>
                                        <p:attrNameLst>
                                          <p:attrName>style.visibility</p:attrName>
                                        </p:attrNameLst>
                                      </p:cBhvr>
                                      <p:to>
                                        <p:strVal val="visible"/>
                                      </p:to>
                                    </p:set>
                                    <p:anim calcmode="lin" valueType="num">
                                      <p:cBhvr additive="base">
                                        <p:cTn id="19" dur="500" fill="hold"/>
                                        <p:tgtEl>
                                          <p:spTgt spid="506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6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6883">
                                            <p:txEl>
                                              <p:pRg st="3" end="3"/>
                                            </p:txEl>
                                          </p:spTgt>
                                        </p:tgtEl>
                                        <p:attrNameLst>
                                          <p:attrName>style.visibility</p:attrName>
                                        </p:attrNameLst>
                                      </p:cBhvr>
                                      <p:to>
                                        <p:strVal val="visible"/>
                                      </p:to>
                                    </p:set>
                                    <p:anim calcmode="lin" valueType="num">
                                      <p:cBhvr additive="base">
                                        <p:cTn id="25" dur="500" fill="hold"/>
                                        <p:tgtEl>
                                          <p:spTgt spid="506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68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E5342763-07D0-4C03-99B0-56E0C05CC8F1}" type="slidenum">
              <a:rPr lang="en-US" altLang="en-US" sz="1400" smtClean="0">
                <a:latin typeface="Times" panose="02020603060405020304" pitchFamily="18" charset="0"/>
              </a:rPr>
              <a:pPr>
                <a:spcBef>
                  <a:spcPct val="0"/>
                </a:spcBef>
                <a:buClrTx/>
                <a:buFontTx/>
                <a:buNone/>
              </a:pPr>
              <a:t>43</a:t>
            </a:fld>
            <a:endParaRPr lang="en-US" altLang="en-US" sz="1400">
              <a:latin typeface="Times" panose="02020603060405020304" pitchFamily="18" charset="0"/>
            </a:endParaRPr>
          </a:p>
        </p:txBody>
      </p:sp>
      <p:sp>
        <p:nvSpPr>
          <p:cNvPr id="507906" name="Rectangle 2"/>
          <p:cNvSpPr>
            <a:spLocks noGrp="1" noChangeArrowheads="1"/>
          </p:cNvSpPr>
          <p:nvPr>
            <p:ph type="title"/>
          </p:nvPr>
        </p:nvSpPr>
        <p:spPr>
          <a:xfrm>
            <a:off x="588380" y="-15874"/>
            <a:ext cx="8229600" cy="1143000"/>
          </a:xfrm>
        </p:spPr>
        <p:txBody>
          <a:bodyPr/>
          <a:lstStyle/>
          <a:p>
            <a:pPr eaLnBrk="1" hangingPunct="1">
              <a:defRPr/>
            </a:pPr>
            <a:r>
              <a:rPr lang="en-US" dirty="0"/>
              <a:t>Examining a Distribution</a:t>
            </a:r>
          </a:p>
        </p:txBody>
      </p:sp>
      <p:sp>
        <p:nvSpPr>
          <p:cNvPr id="507907" name="Rectangle 3"/>
          <p:cNvSpPr>
            <a:spLocks noGrp="1" noChangeArrowheads="1"/>
          </p:cNvSpPr>
          <p:nvPr>
            <p:ph type="body" sz="half" idx="1"/>
          </p:nvPr>
        </p:nvSpPr>
        <p:spPr>
          <a:xfrm>
            <a:off x="457200" y="1600200"/>
            <a:ext cx="4038600" cy="3276600"/>
          </a:xfrm>
        </p:spPr>
        <p:txBody>
          <a:bodyPr/>
          <a:lstStyle/>
          <a:p>
            <a:pPr eaLnBrk="1" hangingPunct="1"/>
            <a:r>
              <a:rPr lang="en-US" altLang="en-US" sz="2400"/>
              <a:t>Overall Pattern:</a:t>
            </a:r>
          </a:p>
          <a:p>
            <a:pPr lvl="1" eaLnBrk="1" hangingPunct="1"/>
            <a:r>
              <a:rPr lang="en-US" altLang="en-US" sz="2400"/>
              <a:t>Shape</a:t>
            </a:r>
          </a:p>
          <a:p>
            <a:pPr lvl="1" eaLnBrk="1" hangingPunct="1"/>
            <a:r>
              <a:rPr lang="en-US" altLang="en-US" sz="2400"/>
              <a:t>Modes (peaks)</a:t>
            </a:r>
          </a:p>
          <a:p>
            <a:pPr lvl="1" eaLnBrk="1" hangingPunct="1"/>
            <a:r>
              <a:rPr lang="en-US" altLang="en-US" sz="2400"/>
              <a:t>Center (typical value)</a:t>
            </a:r>
          </a:p>
          <a:p>
            <a:pPr lvl="1" eaLnBrk="1" hangingPunct="1"/>
            <a:r>
              <a:rPr lang="en-US" altLang="en-US" sz="2400"/>
              <a:t>Spread</a:t>
            </a:r>
          </a:p>
          <a:p>
            <a:pPr eaLnBrk="1" hangingPunct="1"/>
            <a:r>
              <a:rPr lang="en-US" altLang="en-US" sz="2400"/>
              <a:t>Striking Deviations </a:t>
            </a:r>
          </a:p>
          <a:p>
            <a:pPr lvl="1" eaLnBrk="1" hangingPunct="1"/>
            <a:r>
              <a:rPr lang="en-US" altLang="en-US" sz="2400"/>
              <a:t>Outliers</a:t>
            </a:r>
          </a:p>
        </p:txBody>
      </p:sp>
      <p:pic>
        <p:nvPicPr>
          <p:cNvPr id="507908"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r="21324" b="70543"/>
          <a:stretch>
            <a:fillRect/>
          </a:stretch>
        </p:blipFill>
        <p:spPr>
          <a:xfrm>
            <a:off x="5994400" y="1524000"/>
            <a:ext cx="2463800" cy="2743200"/>
          </a:xfrm>
          <a:noFill/>
        </p:spPr>
      </p:pic>
      <p:sp>
        <p:nvSpPr>
          <p:cNvPr id="507909" name="Text Box 5"/>
          <p:cNvSpPr txBox="1">
            <a:spLocks noChangeArrowheads="1"/>
          </p:cNvSpPr>
          <p:nvPr/>
        </p:nvSpPr>
        <p:spPr bwMode="auto">
          <a:xfrm>
            <a:off x="609600" y="5000625"/>
            <a:ext cx="8229600" cy="1552575"/>
          </a:xfrm>
          <a:prstGeom prst="rect">
            <a:avLst/>
          </a:prstGeom>
          <a:solidFill>
            <a:srgbClr val="FF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a:t>Distribution is roughly symmetric with </a:t>
            </a:r>
          </a:p>
          <a:p>
            <a:pPr algn="ctr" eaLnBrk="1" hangingPunct="1">
              <a:spcBef>
                <a:spcPct val="0"/>
              </a:spcBef>
              <a:buClrTx/>
              <a:buFontTx/>
              <a:buNone/>
            </a:pPr>
            <a:r>
              <a:rPr lang="en-US" altLang="en-US" sz="2400"/>
              <a:t>the mode in the 40’s.  </a:t>
            </a:r>
          </a:p>
          <a:p>
            <a:pPr algn="ctr" eaLnBrk="1" hangingPunct="1">
              <a:spcBef>
                <a:spcPct val="0"/>
              </a:spcBef>
              <a:buClrTx/>
              <a:buFontTx/>
              <a:buNone/>
            </a:pPr>
            <a:r>
              <a:rPr lang="en-US" altLang="en-US" sz="2400"/>
              <a:t>The </a:t>
            </a:r>
            <a:r>
              <a:rPr lang="en-US" altLang="en-US" sz="2400">
                <a:solidFill>
                  <a:schemeClr val="accent2"/>
                </a:solidFill>
              </a:rPr>
              <a:t>mean</a:t>
            </a:r>
            <a:r>
              <a:rPr lang="en-US" altLang="en-US" sz="2400"/>
              <a:t> of the distribution is 43.9 and </a:t>
            </a:r>
          </a:p>
          <a:p>
            <a:pPr algn="ctr" eaLnBrk="1" hangingPunct="1">
              <a:spcBef>
                <a:spcPct val="0"/>
              </a:spcBef>
              <a:buClrTx/>
              <a:buFontTx/>
              <a:buNone/>
            </a:pPr>
            <a:r>
              <a:rPr lang="en-US" altLang="en-US" sz="2400"/>
              <a:t>the </a:t>
            </a:r>
            <a:r>
              <a:rPr lang="en-US" altLang="en-US" sz="2400">
                <a:solidFill>
                  <a:schemeClr val="accent2"/>
                </a:solidFill>
              </a:rPr>
              <a:t>standard deviation</a:t>
            </a:r>
            <a:r>
              <a:rPr lang="en-US" altLang="en-US" sz="2400"/>
              <a:t> is 11.2</a:t>
            </a:r>
          </a:p>
        </p:txBody>
      </p:sp>
      <p:cxnSp>
        <p:nvCxnSpPr>
          <p:cNvPr id="7" name="Straight Connector 7"/>
          <p:cNvCxnSpPr>
            <a:cxnSpLocks noChangeShapeType="1"/>
          </p:cNvCxnSpPr>
          <p:nvPr/>
        </p:nvCxnSpPr>
        <p:spPr bwMode="auto">
          <a:xfrm flipV="1">
            <a:off x="7315200" y="1417638"/>
            <a:ext cx="0" cy="2849562"/>
          </a:xfrm>
          <a:prstGeom prst="line">
            <a:avLst/>
          </a:prstGeom>
          <a:noFill/>
          <a:ln w="38100" cap="sq" algn="ctr">
            <a:solidFill>
              <a:srgbClr val="C00000"/>
            </a:solidFill>
            <a:prstDash val="sysDash"/>
            <a:round/>
            <a:headEnd type="none" w="sm" len="sm"/>
            <a:tailEnd type="none" w="sm" len="sm"/>
          </a:ln>
          <a:extLst>
            <a:ext uri="{909E8E84-426E-40DD-AFC4-6F175D3DCCD1}">
              <a14:hiddenFill xmlns:a14="http://schemas.microsoft.com/office/drawing/2010/main">
                <a:noFill/>
              </a14:hiddenFill>
            </a:ext>
          </a:extLst>
        </p:spPr>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07908"/>
                                        </p:tgtEl>
                                        <p:attrNameLst>
                                          <p:attrName>style.visibility</p:attrName>
                                        </p:attrNameLst>
                                      </p:cBhvr>
                                      <p:to>
                                        <p:strVal val="visible"/>
                                      </p:to>
                                    </p:set>
                                    <p:anim calcmode="lin" valueType="num">
                                      <p:cBhvr additive="base">
                                        <p:cTn id="7" dur="500" fill="hold"/>
                                        <p:tgtEl>
                                          <p:spTgt spid="507908"/>
                                        </p:tgtEl>
                                        <p:attrNameLst>
                                          <p:attrName>ppt_x</p:attrName>
                                        </p:attrNameLst>
                                      </p:cBhvr>
                                      <p:tavLst>
                                        <p:tav tm="0">
                                          <p:val>
                                            <p:strVal val="0-#ppt_w/2"/>
                                          </p:val>
                                        </p:tav>
                                        <p:tav tm="100000">
                                          <p:val>
                                            <p:strVal val="#ppt_x"/>
                                          </p:val>
                                        </p:tav>
                                      </p:tavLst>
                                    </p:anim>
                                    <p:anim calcmode="lin" valueType="num">
                                      <p:cBhvr additive="base">
                                        <p:cTn id="8" dur="500" fill="hold"/>
                                        <p:tgtEl>
                                          <p:spTgt spid="5079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7907">
                                            <p:txEl>
                                              <p:pRg st="0" end="0"/>
                                            </p:txEl>
                                          </p:spTgt>
                                        </p:tgtEl>
                                        <p:attrNameLst>
                                          <p:attrName>style.visibility</p:attrName>
                                        </p:attrNameLst>
                                      </p:cBhvr>
                                      <p:to>
                                        <p:strVal val="visible"/>
                                      </p:to>
                                    </p:set>
                                    <p:anim calcmode="lin" valueType="num">
                                      <p:cBhvr additive="base">
                                        <p:cTn id="13" dur="500" fill="hold"/>
                                        <p:tgtEl>
                                          <p:spTgt spid="5079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7907">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07907">
                                            <p:txEl>
                                              <p:pRg st="1" end="1"/>
                                            </p:txEl>
                                          </p:spTgt>
                                        </p:tgtEl>
                                        <p:attrNameLst>
                                          <p:attrName>style.visibility</p:attrName>
                                        </p:attrNameLst>
                                      </p:cBhvr>
                                      <p:to>
                                        <p:strVal val="visible"/>
                                      </p:to>
                                    </p:set>
                                    <p:anim calcmode="lin" valueType="num">
                                      <p:cBhvr additive="base">
                                        <p:cTn id="17" dur="500" fill="hold"/>
                                        <p:tgtEl>
                                          <p:spTgt spid="50790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07907">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07907">
                                            <p:txEl>
                                              <p:pRg st="2" end="2"/>
                                            </p:txEl>
                                          </p:spTgt>
                                        </p:tgtEl>
                                        <p:attrNameLst>
                                          <p:attrName>style.visibility</p:attrName>
                                        </p:attrNameLst>
                                      </p:cBhvr>
                                      <p:to>
                                        <p:strVal val="visible"/>
                                      </p:to>
                                    </p:set>
                                    <p:anim calcmode="lin" valueType="num">
                                      <p:cBhvr additive="base">
                                        <p:cTn id="21" dur="500" fill="hold"/>
                                        <p:tgtEl>
                                          <p:spTgt spid="507907">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07907">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07907">
                                            <p:txEl>
                                              <p:pRg st="3" end="3"/>
                                            </p:txEl>
                                          </p:spTgt>
                                        </p:tgtEl>
                                        <p:attrNameLst>
                                          <p:attrName>style.visibility</p:attrName>
                                        </p:attrNameLst>
                                      </p:cBhvr>
                                      <p:to>
                                        <p:strVal val="visible"/>
                                      </p:to>
                                    </p:set>
                                    <p:anim calcmode="lin" valueType="num">
                                      <p:cBhvr additive="base">
                                        <p:cTn id="25" dur="500" fill="hold"/>
                                        <p:tgtEl>
                                          <p:spTgt spid="5079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7907">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07907">
                                            <p:txEl>
                                              <p:pRg st="4" end="4"/>
                                            </p:txEl>
                                          </p:spTgt>
                                        </p:tgtEl>
                                        <p:attrNameLst>
                                          <p:attrName>style.visibility</p:attrName>
                                        </p:attrNameLst>
                                      </p:cBhvr>
                                      <p:to>
                                        <p:strVal val="visible"/>
                                      </p:to>
                                    </p:set>
                                    <p:anim calcmode="lin" valueType="num">
                                      <p:cBhvr additive="base">
                                        <p:cTn id="29" dur="500" fill="hold"/>
                                        <p:tgtEl>
                                          <p:spTgt spid="50790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079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07907">
                                            <p:txEl>
                                              <p:pRg st="5" end="5"/>
                                            </p:txEl>
                                          </p:spTgt>
                                        </p:tgtEl>
                                        <p:attrNameLst>
                                          <p:attrName>style.visibility</p:attrName>
                                        </p:attrNameLst>
                                      </p:cBhvr>
                                      <p:to>
                                        <p:strVal val="visible"/>
                                      </p:to>
                                    </p:set>
                                    <p:anim calcmode="lin" valueType="num">
                                      <p:cBhvr additive="base">
                                        <p:cTn id="35" dur="500" fill="hold"/>
                                        <p:tgtEl>
                                          <p:spTgt spid="507907">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07907">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07907">
                                            <p:txEl>
                                              <p:pRg st="6" end="6"/>
                                            </p:txEl>
                                          </p:spTgt>
                                        </p:tgtEl>
                                        <p:attrNameLst>
                                          <p:attrName>style.visibility</p:attrName>
                                        </p:attrNameLst>
                                      </p:cBhvr>
                                      <p:to>
                                        <p:strVal val="visible"/>
                                      </p:to>
                                    </p:set>
                                    <p:anim calcmode="lin" valueType="num">
                                      <p:cBhvr additive="base">
                                        <p:cTn id="39" dur="500" fill="hold"/>
                                        <p:tgtEl>
                                          <p:spTgt spid="50790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079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07909"/>
                                        </p:tgtEl>
                                        <p:attrNameLst>
                                          <p:attrName>style.visibility</p:attrName>
                                        </p:attrNameLst>
                                      </p:cBhvr>
                                      <p:to>
                                        <p:strVal val="visible"/>
                                      </p:to>
                                    </p:set>
                                    <p:anim calcmode="lin" valueType="num">
                                      <p:cBhvr additive="base">
                                        <p:cTn id="45" dur="500" fill="hold"/>
                                        <p:tgtEl>
                                          <p:spTgt spid="507909"/>
                                        </p:tgtEl>
                                        <p:attrNameLst>
                                          <p:attrName>ppt_x</p:attrName>
                                        </p:attrNameLst>
                                      </p:cBhvr>
                                      <p:tavLst>
                                        <p:tav tm="0">
                                          <p:val>
                                            <p:strVal val="0-#ppt_w/2"/>
                                          </p:val>
                                        </p:tav>
                                        <p:tav tm="100000">
                                          <p:val>
                                            <p:strVal val="#ppt_x"/>
                                          </p:val>
                                        </p:tav>
                                      </p:tavLst>
                                    </p:anim>
                                    <p:anim calcmode="lin" valueType="num">
                                      <p:cBhvr additive="base">
                                        <p:cTn id="46" dur="500" fill="hold"/>
                                        <p:tgtEl>
                                          <p:spTgt spid="507909"/>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autoUpdateAnimBg="0"/>
      <p:bldP spid="507909"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70D2F3C8-CB4C-4084-A293-BF3160320FB0}" type="slidenum">
              <a:rPr lang="en-US" altLang="en-US" sz="1400" smtClean="0">
                <a:latin typeface="Times" panose="02020603060405020304" pitchFamily="18" charset="0"/>
              </a:rPr>
              <a:pPr>
                <a:spcBef>
                  <a:spcPct val="0"/>
                </a:spcBef>
                <a:buClrTx/>
                <a:buFontTx/>
                <a:buNone/>
              </a:pPr>
              <a:t>44</a:t>
            </a:fld>
            <a:endParaRPr lang="en-US" altLang="en-US" sz="1400">
              <a:latin typeface="Times" panose="02020603060405020304" pitchFamily="18" charset="0"/>
            </a:endParaRPr>
          </a:p>
        </p:txBody>
      </p:sp>
      <p:sp>
        <p:nvSpPr>
          <p:cNvPr id="508930" name="Rectangle 2"/>
          <p:cNvSpPr>
            <a:spLocks noGrp="1" noChangeArrowheads="1"/>
          </p:cNvSpPr>
          <p:nvPr>
            <p:ph type="title"/>
          </p:nvPr>
        </p:nvSpPr>
        <p:spPr>
          <a:xfrm>
            <a:off x="304800" y="-17362"/>
            <a:ext cx="8229600" cy="1143000"/>
          </a:xfrm>
        </p:spPr>
        <p:txBody>
          <a:bodyPr/>
          <a:lstStyle/>
          <a:p>
            <a:pPr eaLnBrk="1" hangingPunct="1">
              <a:defRPr/>
            </a:pPr>
            <a:r>
              <a:rPr lang="en-US" dirty="0"/>
              <a:t>Examples</a:t>
            </a:r>
          </a:p>
        </p:txBody>
      </p:sp>
      <p:sp>
        <p:nvSpPr>
          <p:cNvPr id="508931" name="Rectangle 3"/>
          <p:cNvSpPr>
            <a:spLocks noGrp="1" noChangeArrowheads="1"/>
          </p:cNvSpPr>
          <p:nvPr>
            <p:ph type="body" idx="1"/>
          </p:nvPr>
        </p:nvSpPr>
        <p:spPr>
          <a:xfrm>
            <a:off x="457200" y="1295400"/>
            <a:ext cx="4114800" cy="4830763"/>
          </a:xfrm>
        </p:spPr>
        <p:txBody>
          <a:bodyPr/>
          <a:lstStyle/>
          <a:p>
            <a:pPr eaLnBrk="1" hangingPunct="1">
              <a:lnSpc>
                <a:spcPct val="90000"/>
              </a:lnSpc>
            </a:pPr>
            <a:r>
              <a:rPr lang="en-US" altLang="en-US" sz="2800"/>
              <a:t>The distribution is skewed to the right with a mode in the 20’s.</a:t>
            </a:r>
          </a:p>
          <a:p>
            <a:pPr eaLnBrk="1" hangingPunct="1">
              <a:lnSpc>
                <a:spcPct val="90000"/>
              </a:lnSpc>
            </a:pPr>
            <a:r>
              <a:rPr lang="en-US" altLang="en-US" sz="2800"/>
              <a:t>The five number summary for the distributions is </a:t>
            </a:r>
          </a:p>
          <a:p>
            <a:pPr lvl="1" eaLnBrk="1" hangingPunct="1">
              <a:lnSpc>
                <a:spcPct val="90000"/>
              </a:lnSpc>
            </a:pPr>
            <a:r>
              <a:rPr lang="en-US" altLang="en-US" sz="2400"/>
              <a:t>min =3,</a:t>
            </a:r>
          </a:p>
          <a:p>
            <a:pPr lvl="1" eaLnBrk="1" hangingPunct="1">
              <a:lnSpc>
                <a:spcPct val="90000"/>
              </a:lnSpc>
            </a:pPr>
            <a:r>
              <a:rPr lang="en-US" altLang="en-US" sz="2400"/>
              <a:t>Q1=19,</a:t>
            </a:r>
          </a:p>
          <a:p>
            <a:pPr lvl="1" eaLnBrk="1" hangingPunct="1">
              <a:lnSpc>
                <a:spcPct val="90000"/>
              </a:lnSpc>
            </a:pPr>
            <a:r>
              <a:rPr lang="en-US" altLang="en-US" sz="2400"/>
              <a:t>Med=28,</a:t>
            </a:r>
          </a:p>
          <a:p>
            <a:pPr lvl="1" eaLnBrk="1" hangingPunct="1">
              <a:lnSpc>
                <a:spcPct val="90000"/>
              </a:lnSpc>
            </a:pPr>
            <a:r>
              <a:rPr lang="en-US" altLang="en-US" sz="2400"/>
              <a:t>Q3=46,</a:t>
            </a:r>
          </a:p>
          <a:p>
            <a:pPr lvl="1" eaLnBrk="1" hangingPunct="1">
              <a:lnSpc>
                <a:spcPct val="90000"/>
              </a:lnSpc>
            </a:pPr>
            <a:r>
              <a:rPr lang="en-US" altLang="en-US" sz="2400"/>
              <a:t>Max=93</a:t>
            </a:r>
          </a:p>
        </p:txBody>
      </p:sp>
      <p:pic>
        <p:nvPicPr>
          <p:cNvPr id="508932" name="Picture 4"/>
          <p:cNvPicPr>
            <a:picLocks noChangeAspect="1" noChangeArrowheads="1"/>
          </p:cNvPicPr>
          <p:nvPr/>
        </p:nvPicPr>
        <p:blipFill>
          <a:blip r:embed="rId4">
            <a:extLst>
              <a:ext uri="{28A0092B-C50C-407E-A947-70E740481C1C}">
                <a14:useLocalDpi xmlns:a14="http://schemas.microsoft.com/office/drawing/2010/main" val="0"/>
              </a:ext>
            </a:extLst>
          </a:blip>
          <a:srcRect l="7932" t="46303" r="43343"/>
          <a:stretch>
            <a:fillRect/>
          </a:stretch>
        </p:blipFill>
        <p:spPr bwMode="auto">
          <a:xfrm>
            <a:off x="4876800" y="1854200"/>
            <a:ext cx="38100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8933" name="Text Box 5"/>
          <p:cNvSpPr txBox="1">
            <a:spLocks noChangeArrowheads="1"/>
          </p:cNvSpPr>
          <p:nvPr/>
        </p:nvSpPr>
        <p:spPr bwMode="auto">
          <a:xfrm>
            <a:off x="4953000" y="5980113"/>
            <a:ext cx="385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800"/>
              <a:t>Average 35, standard deviation 21.8</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08932"/>
                                        </p:tgtEl>
                                        <p:attrNameLst>
                                          <p:attrName>style.visibility</p:attrName>
                                        </p:attrNameLst>
                                      </p:cBhvr>
                                      <p:to>
                                        <p:strVal val="visible"/>
                                      </p:to>
                                    </p:set>
                                    <p:anim calcmode="lin" valueType="num">
                                      <p:cBhvr additive="base">
                                        <p:cTn id="7" dur="500" fill="hold"/>
                                        <p:tgtEl>
                                          <p:spTgt spid="508932"/>
                                        </p:tgtEl>
                                        <p:attrNameLst>
                                          <p:attrName>ppt_x</p:attrName>
                                        </p:attrNameLst>
                                      </p:cBhvr>
                                      <p:tavLst>
                                        <p:tav tm="0">
                                          <p:val>
                                            <p:strVal val="0-#ppt_w/2"/>
                                          </p:val>
                                        </p:tav>
                                        <p:tav tm="100000">
                                          <p:val>
                                            <p:strVal val="#ppt_x"/>
                                          </p:val>
                                        </p:tav>
                                      </p:tavLst>
                                    </p:anim>
                                    <p:anim calcmode="lin" valueType="num">
                                      <p:cBhvr additive="base">
                                        <p:cTn id="8" dur="500" fill="hold"/>
                                        <p:tgtEl>
                                          <p:spTgt spid="5089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8931">
                                            <p:txEl>
                                              <p:pRg st="0" end="0"/>
                                            </p:txEl>
                                          </p:spTgt>
                                        </p:tgtEl>
                                        <p:attrNameLst>
                                          <p:attrName>style.visibility</p:attrName>
                                        </p:attrNameLst>
                                      </p:cBhvr>
                                      <p:to>
                                        <p:strVal val="visible"/>
                                      </p:to>
                                    </p:set>
                                    <p:anim calcmode="lin" valueType="num">
                                      <p:cBhvr additive="base">
                                        <p:cTn id="13" dur="500" fill="hold"/>
                                        <p:tgtEl>
                                          <p:spTgt spid="5089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8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8931">
                                            <p:txEl>
                                              <p:pRg st="1" end="1"/>
                                            </p:txEl>
                                          </p:spTgt>
                                        </p:tgtEl>
                                        <p:attrNameLst>
                                          <p:attrName>style.visibility</p:attrName>
                                        </p:attrNameLst>
                                      </p:cBhvr>
                                      <p:to>
                                        <p:strVal val="visible"/>
                                      </p:to>
                                    </p:set>
                                    <p:anim calcmode="lin" valueType="num">
                                      <p:cBhvr additive="base">
                                        <p:cTn id="19" dur="500" fill="hold"/>
                                        <p:tgtEl>
                                          <p:spTgt spid="5089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8931">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08931">
                                            <p:txEl>
                                              <p:pRg st="2" end="2"/>
                                            </p:txEl>
                                          </p:spTgt>
                                        </p:tgtEl>
                                        <p:attrNameLst>
                                          <p:attrName>style.visibility</p:attrName>
                                        </p:attrNameLst>
                                      </p:cBhvr>
                                      <p:to>
                                        <p:strVal val="visible"/>
                                      </p:to>
                                    </p:set>
                                    <p:anim calcmode="lin" valueType="num">
                                      <p:cBhvr additive="base">
                                        <p:cTn id="23" dur="500" fill="hold"/>
                                        <p:tgtEl>
                                          <p:spTgt spid="50893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08931">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08931">
                                            <p:txEl>
                                              <p:pRg st="3" end="3"/>
                                            </p:txEl>
                                          </p:spTgt>
                                        </p:tgtEl>
                                        <p:attrNameLst>
                                          <p:attrName>style.visibility</p:attrName>
                                        </p:attrNameLst>
                                      </p:cBhvr>
                                      <p:to>
                                        <p:strVal val="visible"/>
                                      </p:to>
                                    </p:set>
                                    <p:anim calcmode="lin" valueType="num">
                                      <p:cBhvr additive="base">
                                        <p:cTn id="27" dur="500" fill="hold"/>
                                        <p:tgtEl>
                                          <p:spTgt spid="50893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8931">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08931">
                                            <p:txEl>
                                              <p:pRg st="4" end="4"/>
                                            </p:txEl>
                                          </p:spTgt>
                                        </p:tgtEl>
                                        <p:attrNameLst>
                                          <p:attrName>style.visibility</p:attrName>
                                        </p:attrNameLst>
                                      </p:cBhvr>
                                      <p:to>
                                        <p:strVal val="visible"/>
                                      </p:to>
                                    </p:set>
                                    <p:anim calcmode="lin" valueType="num">
                                      <p:cBhvr additive="base">
                                        <p:cTn id="31" dur="500" fill="hold"/>
                                        <p:tgtEl>
                                          <p:spTgt spid="5089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8931">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08931">
                                            <p:txEl>
                                              <p:pRg st="5" end="5"/>
                                            </p:txEl>
                                          </p:spTgt>
                                        </p:tgtEl>
                                        <p:attrNameLst>
                                          <p:attrName>style.visibility</p:attrName>
                                        </p:attrNameLst>
                                      </p:cBhvr>
                                      <p:to>
                                        <p:strVal val="visible"/>
                                      </p:to>
                                    </p:set>
                                    <p:anim calcmode="lin" valueType="num">
                                      <p:cBhvr additive="base">
                                        <p:cTn id="35" dur="500" fill="hold"/>
                                        <p:tgtEl>
                                          <p:spTgt spid="508931">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08931">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08931">
                                            <p:txEl>
                                              <p:pRg st="6" end="6"/>
                                            </p:txEl>
                                          </p:spTgt>
                                        </p:tgtEl>
                                        <p:attrNameLst>
                                          <p:attrName>style.visibility</p:attrName>
                                        </p:attrNameLst>
                                      </p:cBhvr>
                                      <p:to>
                                        <p:strVal val="visible"/>
                                      </p:to>
                                    </p:set>
                                    <p:anim calcmode="lin" valueType="num">
                                      <p:cBhvr additive="base">
                                        <p:cTn id="39" dur="500" fill="hold"/>
                                        <p:tgtEl>
                                          <p:spTgt spid="508931">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089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08933"/>
                                        </p:tgtEl>
                                        <p:attrNameLst>
                                          <p:attrName>style.visibility</p:attrName>
                                        </p:attrNameLst>
                                      </p:cBhvr>
                                      <p:to>
                                        <p:strVal val="visible"/>
                                      </p:to>
                                    </p:set>
                                    <p:anim calcmode="lin" valueType="num">
                                      <p:cBhvr additive="base">
                                        <p:cTn id="45" dur="500" fill="hold"/>
                                        <p:tgtEl>
                                          <p:spTgt spid="508933"/>
                                        </p:tgtEl>
                                        <p:attrNameLst>
                                          <p:attrName>ppt_x</p:attrName>
                                        </p:attrNameLst>
                                      </p:cBhvr>
                                      <p:tavLst>
                                        <p:tav tm="0">
                                          <p:val>
                                            <p:strVal val="0-#ppt_w/2"/>
                                          </p:val>
                                        </p:tav>
                                        <p:tav tm="100000">
                                          <p:val>
                                            <p:strVal val="#ppt_x"/>
                                          </p:val>
                                        </p:tav>
                                      </p:tavLst>
                                    </p:anim>
                                    <p:anim calcmode="lin" valueType="num">
                                      <p:cBhvr additive="base">
                                        <p:cTn id="46" dur="500" fill="hold"/>
                                        <p:tgtEl>
                                          <p:spTgt spid="5089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P spid="50893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B2A87EE8-F5D2-4782-B602-6D6F55150C62}" type="slidenum">
              <a:rPr lang="en-US" altLang="en-US" sz="1400" smtClean="0">
                <a:latin typeface="Times" panose="02020603060405020304" pitchFamily="18" charset="0"/>
              </a:rPr>
              <a:pPr>
                <a:spcBef>
                  <a:spcPct val="0"/>
                </a:spcBef>
                <a:buClrTx/>
                <a:buFontTx/>
                <a:buNone/>
              </a:pPr>
              <a:t>45</a:t>
            </a:fld>
            <a:endParaRPr lang="en-US" altLang="en-US" sz="1400">
              <a:latin typeface="Times" panose="02020603060405020304" pitchFamily="18" charset="0"/>
            </a:endParaRPr>
          </a:p>
        </p:txBody>
      </p:sp>
      <p:sp>
        <p:nvSpPr>
          <p:cNvPr id="585730" name="Rectangle 2"/>
          <p:cNvSpPr>
            <a:spLocks noGrp="1" noChangeArrowheads="1"/>
          </p:cNvSpPr>
          <p:nvPr>
            <p:ph type="title"/>
          </p:nvPr>
        </p:nvSpPr>
        <p:spPr>
          <a:xfrm>
            <a:off x="457200" y="274638"/>
            <a:ext cx="8229600" cy="800100"/>
          </a:xfrm>
        </p:spPr>
        <p:txBody>
          <a:bodyPr/>
          <a:lstStyle/>
          <a:p>
            <a:pPr eaLnBrk="1" hangingPunct="1">
              <a:defRPr/>
            </a:pPr>
            <a:r>
              <a:rPr lang="en-US" sz="3200" b="1">
                <a:solidFill>
                  <a:srgbClr val="333399"/>
                </a:solidFill>
              </a:rPr>
              <a:t>Organizing a statistical problem</a:t>
            </a:r>
          </a:p>
        </p:txBody>
      </p:sp>
      <p:sp>
        <p:nvSpPr>
          <p:cNvPr id="585731" name="Rectangle 3"/>
          <p:cNvSpPr>
            <a:spLocks noChangeArrowheads="1"/>
          </p:cNvSpPr>
          <p:nvPr/>
        </p:nvSpPr>
        <p:spPr bwMode="auto">
          <a:xfrm>
            <a:off x="457200" y="1143000"/>
            <a:ext cx="8382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lnSpc>
                <a:spcPct val="110000"/>
              </a:lnSpc>
            </a:pPr>
            <a:r>
              <a:rPr lang="en-US" altLang="en-US" sz="2400" b="1"/>
              <a:t>STATE:</a:t>
            </a:r>
            <a:r>
              <a:rPr lang="en-US" altLang="en-US" sz="2400"/>
              <a:t> What is the practical question, in the context of a real-world setting?</a:t>
            </a:r>
          </a:p>
          <a:p>
            <a:pPr eaLnBrk="1" hangingPunct="1">
              <a:lnSpc>
                <a:spcPct val="110000"/>
              </a:lnSpc>
            </a:pPr>
            <a:endParaRPr lang="en-US" altLang="en-US" sz="2400"/>
          </a:p>
          <a:p>
            <a:pPr eaLnBrk="1" hangingPunct="1">
              <a:lnSpc>
                <a:spcPct val="110000"/>
              </a:lnSpc>
            </a:pPr>
            <a:r>
              <a:rPr lang="en-US" altLang="en-US" sz="2400"/>
              <a:t> </a:t>
            </a:r>
            <a:r>
              <a:rPr lang="en-US" altLang="en-US" sz="2400" b="1"/>
              <a:t>FORMULATE:</a:t>
            </a:r>
            <a:r>
              <a:rPr lang="en-US" altLang="en-US" sz="2400"/>
              <a:t> What specific statistical operations does this problem call for?</a:t>
            </a:r>
          </a:p>
          <a:p>
            <a:pPr eaLnBrk="1" hangingPunct="1">
              <a:lnSpc>
                <a:spcPct val="110000"/>
              </a:lnSpc>
              <a:buFontTx/>
              <a:buNone/>
            </a:pPr>
            <a:endParaRPr lang="en-US" altLang="en-US" sz="2400"/>
          </a:p>
          <a:p>
            <a:pPr eaLnBrk="1" hangingPunct="1">
              <a:lnSpc>
                <a:spcPct val="110000"/>
              </a:lnSpc>
            </a:pPr>
            <a:r>
              <a:rPr lang="en-US" altLang="en-US" sz="2400" b="1"/>
              <a:t>SOLVE:</a:t>
            </a:r>
            <a:r>
              <a:rPr lang="en-US" altLang="en-US" sz="2400"/>
              <a:t> Make the graphs and carry out the calculations needed for this problem.</a:t>
            </a:r>
          </a:p>
          <a:p>
            <a:pPr eaLnBrk="1" hangingPunct="1">
              <a:lnSpc>
                <a:spcPct val="110000"/>
              </a:lnSpc>
            </a:pPr>
            <a:endParaRPr lang="en-US" altLang="en-US" sz="2400"/>
          </a:p>
          <a:p>
            <a:pPr eaLnBrk="1" hangingPunct="1">
              <a:lnSpc>
                <a:spcPct val="110000"/>
              </a:lnSpc>
            </a:pPr>
            <a:r>
              <a:rPr lang="en-US" altLang="en-US" sz="2400" b="1"/>
              <a:t>CONCLUDE:</a:t>
            </a:r>
            <a:r>
              <a:rPr lang="en-US" altLang="en-US" sz="2400"/>
              <a:t> Give your practical conclusion in the setting of the real-world setting.</a:t>
            </a:r>
          </a:p>
        </p:txBody>
      </p:sp>
    </p:spTree>
    <p:custDataLst>
      <p:tags r:id="rId1"/>
    </p:custDataLst>
    <p:extLst>
      <p:ext uri="{BB962C8B-B14F-4D97-AF65-F5344CB8AC3E}">
        <p14:creationId xmlns:p14="http://schemas.microsoft.com/office/powerpoint/2010/main" val="2545122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5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5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57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6716E9FA-DC14-4219-A4BE-1D3CFF057800}" type="slidenum">
              <a:rPr lang="en-US" altLang="en-US" sz="1400" smtClean="0">
                <a:latin typeface="Times" panose="02020603060405020304" pitchFamily="18" charset="0"/>
              </a:rPr>
              <a:pPr>
                <a:spcBef>
                  <a:spcPct val="0"/>
                </a:spcBef>
                <a:buClrTx/>
                <a:buFontTx/>
                <a:buNone/>
              </a:pPr>
              <a:t>46</a:t>
            </a:fld>
            <a:endParaRPr lang="en-US" altLang="en-US" sz="1400">
              <a:latin typeface="Times" panose="02020603060405020304" pitchFamily="18" charset="0"/>
            </a:endParaRPr>
          </a:p>
        </p:txBody>
      </p:sp>
      <p:sp>
        <p:nvSpPr>
          <p:cNvPr id="591874" name="Rectangle 2"/>
          <p:cNvSpPr>
            <a:spLocks noGrp="1" noChangeArrowheads="1"/>
          </p:cNvSpPr>
          <p:nvPr>
            <p:ph type="title"/>
          </p:nvPr>
        </p:nvSpPr>
        <p:spPr>
          <a:xfrm>
            <a:off x="457200" y="0"/>
            <a:ext cx="8229600" cy="1143000"/>
          </a:xfrm>
        </p:spPr>
        <p:txBody>
          <a:bodyPr/>
          <a:lstStyle/>
          <a:p>
            <a:pPr eaLnBrk="1" hangingPunct="1">
              <a:defRPr/>
            </a:pPr>
            <a:r>
              <a:rPr lang="en-US" dirty="0"/>
              <a:t>Homework</a:t>
            </a:r>
          </a:p>
        </p:txBody>
      </p:sp>
      <p:sp>
        <p:nvSpPr>
          <p:cNvPr id="59396"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Read Chapter 2</a:t>
            </a:r>
          </a:p>
          <a:p>
            <a:pPr eaLnBrk="1" hangingPunct="1"/>
            <a:r>
              <a:rPr lang="en-US" altLang="en-US" dirty="0"/>
              <a:t>2.6, 2.7</a:t>
            </a:r>
          </a:p>
          <a:p>
            <a:pPr eaLnBrk="1" hangingPunct="1"/>
            <a:r>
              <a:rPr lang="en-US" altLang="en-US" dirty="0"/>
              <a:t>2.15-2.24, 2.36, 2.42</a:t>
            </a:r>
          </a:p>
          <a:p>
            <a:pPr eaLnBrk="1" hangingPunct="1"/>
            <a:endParaRPr lang="en-US" altLang="en-US" dirty="0"/>
          </a:p>
          <a:p>
            <a:pPr lvl="1" eaLnBrk="1" hangingPunct="1">
              <a:buFontTx/>
              <a:buNone/>
            </a:pPr>
            <a:endParaRPr lang="en-US" altLang="en-US" dirty="0"/>
          </a:p>
          <a:p>
            <a:pPr lvl="1" eaLnBrk="1" hangingPunct="1">
              <a:buFontTx/>
              <a:buNone/>
            </a:pPr>
            <a:endParaRPr lang="en-US" altLang="en-US" dirty="0"/>
          </a:p>
        </p:txBody>
      </p:sp>
      <p:pic>
        <p:nvPicPr>
          <p:cNvPr id="59397" name="Picture 4" descr="j040620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4876800"/>
            <a:ext cx="178752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F003A76C-568F-4586-B16A-2BD405287B39}" type="slidenum">
              <a:rPr lang="en-US" altLang="en-US" sz="1400" smtClean="0">
                <a:latin typeface="Times" panose="02020603060405020304" pitchFamily="18" charset="0"/>
              </a:rPr>
              <a:pPr>
                <a:spcBef>
                  <a:spcPct val="0"/>
                </a:spcBef>
                <a:buClrTx/>
                <a:buFontTx/>
                <a:buNone/>
              </a:pPr>
              <a:t>5</a:t>
            </a:fld>
            <a:endParaRPr lang="en-US" altLang="en-US" sz="1400">
              <a:latin typeface="Times" panose="02020603060405020304" pitchFamily="18" charset="0"/>
            </a:endParaRPr>
          </a:p>
        </p:txBody>
      </p:sp>
      <p:sp>
        <p:nvSpPr>
          <p:cNvPr id="524291" name="Rectangle 3"/>
          <p:cNvSpPr>
            <a:spLocks noGrp="1" noChangeArrowheads="1"/>
          </p:cNvSpPr>
          <p:nvPr>
            <p:ph type="body" sz="half" idx="1"/>
          </p:nvPr>
        </p:nvSpPr>
        <p:spPr>
          <a:xfrm>
            <a:off x="1371600" y="3200400"/>
            <a:ext cx="6400800" cy="2925763"/>
          </a:xfrm>
        </p:spPr>
        <p:txBody>
          <a:bodyPr/>
          <a:lstStyle/>
          <a:p>
            <a:pPr eaLnBrk="1" hangingPunct="1">
              <a:buFontTx/>
              <a:buNone/>
            </a:pPr>
            <a:r>
              <a:rPr lang="en-US" altLang="en-US" sz="2800">
                <a:solidFill>
                  <a:schemeClr val="accent2"/>
                </a:solidFill>
              </a:rPr>
              <a:t>2   4   3  3  5 4  3  2  2  8</a:t>
            </a:r>
            <a:endParaRPr lang="en-US" altLang="en-US" sz="2800"/>
          </a:p>
          <a:p>
            <a:pPr eaLnBrk="1" hangingPunct="1">
              <a:buFontTx/>
              <a:buNone/>
            </a:pPr>
            <a:endParaRPr lang="en-US" altLang="en-US" sz="2800"/>
          </a:p>
          <a:p>
            <a:pPr eaLnBrk="1" hangingPunct="1">
              <a:buFontTx/>
              <a:buNone/>
            </a:pPr>
            <a:r>
              <a:rPr lang="en-US" altLang="en-US" sz="2800"/>
              <a:t>n= Total number of observations</a:t>
            </a:r>
          </a:p>
          <a:p>
            <a:pPr eaLnBrk="1" hangingPunct="1">
              <a:buFontTx/>
              <a:buNone/>
            </a:pPr>
            <a:endParaRPr lang="en-US" altLang="en-US" sz="2800"/>
          </a:p>
          <a:p>
            <a:pPr eaLnBrk="1" hangingPunct="1">
              <a:buFontTx/>
              <a:buNone/>
            </a:pPr>
            <a:r>
              <a:rPr lang="en-US" altLang="en-US" sz="2800"/>
              <a:t>n =10</a:t>
            </a:r>
          </a:p>
        </p:txBody>
      </p:sp>
      <p:graphicFrame>
        <p:nvGraphicFramePr>
          <p:cNvPr id="524292" name="Object 4"/>
          <p:cNvGraphicFramePr>
            <a:graphicFrameLocks noGrp="1" noChangeAspect="1"/>
          </p:cNvGraphicFramePr>
          <p:nvPr>
            <p:ph sz="half" idx="2"/>
          </p:nvPr>
        </p:nvGraphicFramePr>
        <p:xfrm>
          <a:off x="1600200" y="1905000"/>
          <a:ext cx="3429000" cy="450850"/>
        </p:xfrm>
        <a:graphic>
          <a:graphicData uri="http://schemas.openxmlformats.org/presentationml/2006/ole">
            <mc:AlternateContent xmlns:mc="http://schemas.openxmlformats.org/markup-compatibility/2006">
              <mc:Choice xmlns:v="urn:schemas-microsoft-com:vml" Requires="v">
                <p:oleObj name="Equation" r:id="rId3" imgW="1256755" imgH="165028" progId="Equation.3">
                  <p:embed/>
                </p:oleObj>
              </mc:Choice>
              <mc:Fallback>
                <p:oleObj name="Equation" r:id="rId3" imgW="1256755" imgH="16502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905000"/>
                        <a:ext cx="34290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4296" name="Line 8"/>
          <p:cNvSpPr>
            <a:spLocks noChangeShapeType="1"/>
          </p:cNvSpPr>
          <p:nvPr/>
        </p:nvSpPr>
        <p:spPr bwMode="auto">
          <a:xfrm flipH="1">
            <a:off x="1524000" y="2362200"/>
            <a:ext cx="152400" cy="838200"/>
          </a:xfrm>
          <a:prstGeom prst="line">
            <a:avLst/>
          </a:prstGeom>
          <a:noFill/>
          <a:ln w="38100" cap="sq">
            <a:solidFill>
              <a:srgbClr val="CC33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24297" name="Line 9"/>
          <p:cNvSpPr>
            <a:spLocks noChangeShapeType="1"/>
          </p:cNvSpPr>
          <p:nvPr/>
        </p:nvSpPr>
        <p:spPr bwMode="auto">
          <a:xfrm flipH="1">
            <a:off x="2286000" y="2286000"/>
            <a:ext cx="152400" cy="838200"/>
          </a:xfrm>
          <a:prstGeom prst="line">
            <a:avLst/>
          </a:prstGeom>
          <a:noFill/>
          <a:ln w="38100" cap="sq">
            <a:solidFill>
              <a:srgbClr val="CC33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24298" name="Line 10"/>
          <p:cNvSpPr>
            <a:spLocks noChangeShapeType="1"/>
          </p:cNvSpPr>
          <p:nvPr/>
        </p:nvSpPr>
        <p:spPr bwMode="auto">
          <a:xfrm flipH="1">
            <a:off x="2743200" y="2286000"/>
            <a:ext cx="152400" cy="838200"/>
          </a:xfrm>
          <a:prstGeom prst="line">
            <a:avLst/>
          </a:prstGeom>
          <a:noFill/>
          <a:ln w="38100" cap="sq">
            <a:solidFill>
              <a:srgbClr val="CC33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524299" name="Line 11"/>
          <p:cNvSpPr>
            <a:spLocks noChangeShapeType="1"/>
          </p:cNvSpPr>
          <p:nvPr/>
        </p:nvSpPr>
        <p:spPr bwMode="auto">
          <a:xfrm>
            <a:off x="4876800" y="2209800"/>
            <a:ext cx="304800" cy="990600"/>
          </a:xfrm>
          <a:prstGeom prst="line">
            <a:avLst/>
          </a:prstGeom>
          <a:noFill/>
          <a:ln w="38100" cap="sq">
            <a:solidFill>
              <a:srgbClr val="CC33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4291">
                                            <p:txEl>
                                              <p:pRg st="2" end="2"/>
                                            </p:txEl>
                                          </p:spTgt>
                                        </p:tgtEl>
                                        <p:attrNameLst>
                                          <p:attrName>style.visibility</p:attrName>
                                        </p:attrNameLst>
                                      </p:cBhvr>
                                      <p:to>
                                        <p:strVal val="visible"/>
                                      </p:to>
                                    </p:set>
                                    <p:anim calcmode="lin" valueType="num">
                                      <p:cBhvr additive="base">
                                        <p:cTn id="7" dur="500" fill="hold"/>
                                        <p:tgtEl>
                                          <p:spTgt spid="5242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429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4291">
                                            <p:txEl>
                                              <p:pRg st="4" end="4"/>
                                            </p:txEl>
                                          </p:spTgt>
                                        </p:tgtEl>
                                        <p:attrNameLst>
                                          <p:attrName>style.visibility</p:attrName>
                                        </p:attrNameLst>
                                      </p:cBhvr>
                                      <p:to>
                                        <p:strVal val="visible"/>
                                      </p:to>
                                    </p:set>
                                    <p:anim calcmode="lin" valueType="num">
                                      <p:cBhvr additive="base">
                                        <p:cTn id="11" dur="500" fill="hold"/>
                                        <p:tgtEl>
                                          <p:spTgt spid="52429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4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524292"/>
                                        </p:tgtEl>
                                        <p:attrNameLst>
                                          <p:attrName>style.visibility</p:attrName>
                                        </p:attrNameLst>
                                      </p:cBhvr>
                                      <p:to>
                                        <p:strVal val="visible"/>
                                      </p:to>
                                    </p:set>
                                    <p:anim calcmode="lin" valueType="num">
                                      <p:cBhvr additive="base">
                                        <p:cTn id="17" dur="500" fill="hold"/>
                                        <p:tgtEl>
                                          <p:spTgt spid="524292"/>
                                        </p:tgtEl>
                                        <p:attrNameLst>
                                          <p:attrName>ppt_x</p:attrName>
                                        </p:attrNameLst>
                                      </p:cBhvr>
                                      <p:tavLst>
                                        <p:tav tm="0">
                                          <p:val>
                                            <p:strVal val="#ppt_x"/>
                                          </p:val>
                                        </p:tav>
                                        <p:tav tm="100000">
                                          <p:val>
                                            <p:strVal val="#ppt_x"/>
                                          </p:val>
                                        </p:tav>
                                      </p:tavLst>
                                    </p:anim>
                                    <p:anim calcmode="lin" valueType="num">
                                      <p:cBhvr additive="base">
                                        <p:cTn id="18" dur="500" fill="hold"/>
                                        <p:tgtEl>
                                          <p:spTgt spid="524292"/>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524296"/>
                                        </p:tgtEl>
                                        <p:attrNameLst>
                                          <p:attrName>style.visibility</p:attrName>
                                        </p:attrNameLst>
                                      </p:cBhvr>
                                      <p:to>
                                        <p:strVal val="visible"/>
                                      </p:to>
                                    </p:set>
                                    <p:anim calcmode="lin" valueType="num">
                                      <p:cBhvr additive="base">
                                        <p:cTn id="23" dur="500" fill="hold"/>
                                        <p:tgtEl>
                                          <p:spTgt spid="524296"/>
                                        </p:tgtEl>
                                        <p:attrNameLst>
                                          <p:attrName>ppt_x</p:attrName>
                                        </p:attrNameLst>
                                      </p:cBhvr>
                                      <p:tavLst>
                                        <p:tav tm="0">
                                          <p:val>
                                            <p:strVal val="#ppt_x"/>
                                          </p:val>
                                        </p:tav>
                                        <p:tav tm="100000">
                                          <p:val>
                                            <p:strVal val="#ppt_x"/>
                                          </p:val>
                                        </p:tav>
                                      </p:tavLst>
                                    </p:anim>
                                    <p:anim calcmode="lin" valueType="num">
                                      <p:cBhvr additive="base">
                                        <p:cTn id="24" dur="500" fill="hold"/>
                                        <p:tgtEl>
                                          <p:spTgt spid="524296"/>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524297"/>
                                        </p:tgtEl>
                                        <p:attrNameLst>
                                          <p:attrName>style.visibility</p:attrName>
                                        </p:attrNameLst>
                                      </p:cBhvr>
                                      <p:to>
                                        <p:strVal val="visible"/>
                                      </p:to>
                                    </p:set>
                                    <p:anim calcmode="lin" valueType="num">
                                      <p:cBhvr additive="base">
                                        <p:cTn id="29" dur="500" fill="hold"/>
                                        <p:tgtEl>
                                          <p:spTgt spid="524297"/>
                                        </p:tgtEl>
                                        <p:attrNameLst>
                                          <p:attrName>ppt_x</p:attrName>
                                        </p:attrNameLst>
                                      </p:cBhvr>
                                      <p:tavLst>
                                        <p:tav tm="0">
                                          <p:val>
                                            <p:strVal val="#ppt_x"/>
                                          </p:val>
                                        </p:tav>
                                        <p:tav tm="100000">
                                          <p:val>
                                            <p:strVal val="#ppt_x"/>
                                          </p:val>
                                        </p:tav>
                                      </p:tavLst>
                                    </p:anim>
                                    <p:anim calcmode="lin" valueType="num">
                                      <p:cBhvr additive="base">
                                        <p:cTn id="30" dur="500" fill="hold"/>
                                        <p:tgtEl>
                                          <p:spTgt spid="524297"/>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524298"/>
                                        </p:tgtEl>
                                        <p:attrNameLst>
                                          <p:attrName>style.visibility</p:attrName>
                                        </p:attrNameLst>
                                      </p:cBhvr>
                                      <p:to>
                                        <p:strVal val="visible"/>
                                      </p:to>
                                    </p:set>
                                    <p:anim calcmode="lin" valueType="num">
                                      <p:cBhvr additive="base">
                                        <p:cTn id="35" dur="500" fill="hold"/>
                                        <p:tgtEl>
                                          <p:spTgt spid="524298"/>
                                        </p:tgtEl>
                                        <p:attrNameLst>
                                          <p:attrName>ppt_x</p:attrName>
                                        </p:attrNameLst>
                                      </p:cBhvr>
                                      <p:tavLst>
                                        <p:tav tm="0">
                                          <p:val>
                                            <p:strVal val="#ppt_x"/>
                                          </p:val>
                                        </p:tav>
                                        <p:tav tm="100000">
                                          <p:val>
                                            <p:strVal val="#ppt_x"/>
                                          </p:val>
                                        </p:tav>
                                      </p:tavLst>
                                    </p:anim>
                                    <p:anim calcmode="lin" valueType="num">
                                      <p:cBhvr additive="base">
                                        <p:cTn id="36" dur="500" fill="hold"/>
                                        <p:tgtEl>
                                          <p:spTgt spid="524298"/>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524299"/>
                                        </p:tgtEl>
                                        <p:attrNameLst>
                                          <p:attrName>style.visibility</p:attrName>
                                        </p:attrNameLst>
                                      </p:cBhvr>
                                      <p:to>
                                        <p:strVal val="visible"/>
                                      </p:to>
                                    </p:set>
                                    <p:anim calcmode="lin" valueType="num">
                                      <p:cBhvr additive="base">
                                        <p:cTn id="41" dur="500" fill="hold"/>
                                        <p:tgtEl>
                                          <p:spTgt spid="524299"/>
                                        </p:tgtEl>
                                        <p:attrNameLst>
                                          <p:attrName>ppt_x</p:attrName>
                                        </p:attrNameLst>
                                      </p:cBhvr>
                                      <p:tavLst>
                                        <p:tav tm="0">
                                          <p:val>
                                            <p:strVal val="#ppt_x"/>
                                          </p:val>
                                        </p:tav>
                                        <p:tav tm="100000">
                                          <p:val>
                                            <p:strVal val="#ppt_x"/>
                                          </p:val>
                                        </p:tav>
                                      </p:tavLst>
                                    </p:anim>
                                    <p:anim calcmode="lin" valueType="num">
                                      <p:cBhvr additive="base">
                                        <p:cTn id="42" dur="500" fill="hold"/>
                                        <p:tgtEl>
                                          <p:spTgt spid="5242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uiExpand="1" build="p"/>
      <p:bldP spid="524296" grpId="0" animBg="1"/>
      <p:bldP spid="524297" grpId="0" animBg="1"/>
      <p:bldP spid="524298" grpId="0" animBg="1"/>
      <p:bldP spid="52429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D6B13EBB-EDE7-4579-9E36-617730EA0B04}" type="slidenum">
              <a:rPr lang="en-US" altLang="en-US" sz="1400" smtClean="0">
                <a:latin typeface="Times" panose="02020603060405020304" pitchFamily="18" charset="0"/>
              </a:rPr>
              <a:pPr>
                <a:spcBef>
                  <a:spcPct val="0"/>
                </a:spcBef>
                <a:buClrTx/>
                <a:buFontTx/>
                <a:buNone/>
              </a:pPr>
              <a:t>6</a:t>
            </a:fld>
            <a:endParaRPr lang="en-US" altLang="en-US" sz="1400">
              <a:latin typeface="Times" panose="02020603060405020304" pitchFamily="18" charset="0"/>
            </a:endParaRPr>
          </a:p>
        </p:txBody>
      </p:sp>
      <p:graphicFrame>
        <p:nvGraphicFramePr>
          <p:cNvPr id="572418" name="Object 2"/>
          <p:cNvGraphicFramePr>
            <a:graphicFrameLocks noChangeAspect="1"/>
          </p:cNvGraphicFramePr>
          <p:nvPr/>
        </p:nvGraphicFramePr>
        <p:xfrm>
          <a:off x="2133600" y="1371600"/>
          <a:ext cx="4572000" cy="1393825"/>
        </p:xfrm>
        <a:graphic>
          <a:graphicData uri="http://schemas.openxmlformats.org/presentationml/2006/ole">
            <mc:AlternateContent xmlns:mc="http://schemas.openxmlformats.org/markup-compatibility/2006">
              <mc:Choice xmlns:v="urn:schemas-microsoft-com:vml" Requires="v">
                <p:oleObj name="Equation" r:id="rId4" imgW="1295400" imgH="393700" progId="Equation.3">
                  <p:embed/>
                </p:oleObj>
              </mc:Choice>
              <mc:Fallback>
                <p:oleObj name="Equation" r:id="rId4" imgW="1295400" imgH="3937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371600"/>
                        <a:ext cx="4572000" cy="1393825"/>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Text Box 5"/>
          <p:cNvSpPr txBox="1">
            <a:spLocks noChangeArrowheads="1"/>
          </p:cNvSpPr>
          <p:nvPr/>
        </p:nvSpPr>
        <p:spPr bwMode="auto">
          <a:xfrm>
            <a:off x="650875" y="228600"/>
            <a:ext cx="3768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r>
              <a:rPr lang="en-US" altLang="en-US" sz="2800" dirty="0"/>
              <a:t>Mathematical notation:</a:t>
            </a:r>
          </a:p>
        </p:txBody>
      </p:sp>
      <p:graphicFrame>
        <p:nvGraphicFramePr>
          <p:cNvPr id="572419" name="Object 3"/>
          <p:cNvGraphicFramePr>
            <a:graphicFrameLocks noChangeAspect="1"/>
          </p:cNvGraphicFramePr>
          <p:nvPr/>
        </p:nvGraphicFramePr>
        <p:xfrm>
          <a:off x="3867150" y="3086100"/>
          <a:ext cx="1636713" cy="1670050"/>
        </p:xfrm>
        <a:graphic>
          <a:graphicData uri="http://schemas.openxmlformats.org/presentationml/2006/ole">
            <mc:AlternateContent xmlns:mc="http://schemas.openxmlformats.org/markup-compatibility/2006">
              <mc:Choice xmlns:v="urn:schemas-microsoft-com:vml" Requires="v">
                <p:oleObj name="Equation" r:id="rId6" imgW="622030" imgH="634725" progId="Equation.3">
                  <p:embed/>
                </p:oleObj>
              </mc:Choice>
              <mc:Fallback>
                <p:oleObj name="Equation" r:id="rId6" imgW="622030" imgH="63472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7150" y="3086100"/>
                        <a:ext cx="1636713" cy="167005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6" name="Rectangle 7"/>
          <p:cNvSpPr>
            <a:spLocks noChangeArrowheads="1"/>
          </p:cNvSpPr>
          <p:nvPr/>
        </p:nvSpPr>
        <p:spPr bwMode="auto">
          <a:xfrm>
            <a:off x="2066925" y="5410200"/>
            <a:ext cx="11113"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0247" name="Rectangle 8"/>
          <p:cNvSpPr>
            <a:spLocks noChangeArrowheads="1"/>
          </p:cNvSpPr>
          <p:nvPr/>
        </p:nvSpPr>
        <p:spPr bwMode="auto">
          <a:xfrm>
            <a:off x="228600" y="5789613"/>
            <a:ext cx="11113"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0248" name="Rectangle 9"/>
          <p:cNvSpPr>
            <a:spLocks noChangeArrowheads="1"/>
          </p:cNvSpPr>
          <p:nvPr/>
        </p:nvSpPr>
        <p:spPr bwMode="auto">
          <a:xfrm>
            <a:off x="4221163" y="5789613"/>
            <a:ext cx="111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2418"/>
                                        </p:tgtEl>
                                        <p:attrNameLst>
                                          <p:attrName>style.visibility</p:attrName>
                                        </p:attrNameLst>
                                      </p:cBhvr>
                                      <p:to>
                                        <p:strVal val="visible"/>
                                      </p:to>
                                    </p:set>
                                    <p:anim calcmode="lin" valueType="num">
                                      <p:cBhvr additive="base">
                                        <p:cTn id="7" dur="500" fill="hold"/>
                                        <p:tgtEl>
                                          <p:spTgt spid="572418"/>
                                        </p:tgtEl>
                                        <p:attrNameLst>
                                          <p:attrName>ppt_x</p:attrName>
                                        </p:attrNameLst>
                                      </p:cBhvr>
                                      <p:tavLst>
                                        <p:tav tm="0">
                                          <p:val>
                                            <p:strVal val="#ppt_x"/>
                                          </p:val>
                                        </p:tav>
                                        <p:tav tm="100000">
                                          <p:val>
                                            <p:strVal val="#ppt_x"/>
                                          </p:val>
                                        </p:tav>
                                      </p:tavLst>
                                    </p:anim>
                                    <p:anim calcmode="lin" valueType="num">
                                      <p:cBhvr additive="base">
                                        <p:cTn id="8" dur="500" fill="hold"/>
                                        <p:tgtEl>
                                          <p:spTgt spid="5724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72419"/>
                                        </p:tgtEl>
                                        <p:attrNameLst>
                                          <p:attrName>style.visibility</p:attrName>
                                        </p:attrNameLst>
                                      </p:cBhvr>
                                      <p:to>
                                        <p:strVal val="visible"/>
                                      </p:to>
                                    </p:set>
                                    <p:anim calcmode="lin" valueType="num">
                                      <p:cBhvr additive="base">
                                        <p:cTn id="13" dur="500" fill="hold"/>
                                        <p:tgtEl>
                                          <p:spTgt spid="572419"/>
                                        </p:tgtEl>
                                        <p:attrNameLst>
                                          <p:attrName>ppt_x</p:attrName>
                                        </p:attrNameLst>
                                      </p:cBhvr>
                                      <p:tavLst>
                                        <p:tav tm="0">
                                          <p:val>
                                            <p:strVal val="#ppt_x"/>
                                          </p:val>
                                        </p:tav>
                                        <p:tav tm="100000">
                                          <p:val>
                                            <p:strVal val="#ppt_x"/>
                                          </p:val>
                                        </p:tav>
                                      </p:tavLst>
                                    </p:anim>
                                    <p:anim calcmode="lin" valueType="num">
                                      <p:cBhvr additive="base">
                                        <p:cTn id="14" dur="500" fill="hold"/>
                                        <p:tgtEl>
                                          <p:spTgt spid="572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AFC70034-A4DB-45B8-BCA4-C32EAE7C6CA7}" type="slidenum">
              <a:rPr lang="en-US" altLang="en-US" sz="1400" smtClean="0">
                <a:latin typeface="Times" panose="02020603060405020304" pitchFamily="18" charset="0"/>
              </a:rPr>
              <a:pPr>
                <a:spcBef>
                  <a:spcPct val="0"/>
                </a:spcBef>
                <a:buClrTx/>
                <a:buFontTx/>
                <a:buNone/>
              </a:pPr>
              <a:t>7</a:t>
            </a:fld>
            <a:endParaRPr lang="en-US" altLang="en-US" sz="1400">
              <a:latin typeface="Times" panose="02020603060405020304" pitchFamily="18" charset="0"/>
            </a:endParaRPr>
          </a:p>
        </p:txBody>
      </p:sp>
      <p:sp>
        <p:nvSpPr>
          <p:cNvPr id="531458" name="Rectangle 2"/>
          <p:cNvSpPr>
            <a:spLocks noGrp="1" noChangeArrowheads="1"/>
          </p:cNvSpPr>
          <p:nvPr>
            <p:ph type="title"/>
          </p:nvPr>
        </p:nvSpPr>
        <p:spPr>
          <a:xfrm>
            <a:off x="304800" y="-37135"/>
            <a:ext cx="8229600" cy="1143000"/>
          </a:xfrm>
        </p:spPr>
        <p:txBody>
          <a:bodyPr/>
          <a:lstStyle/>
          <a:p>
            <a:pPr eaLnBrk="1" hangingPunct="1">
              <a:defRPr/>
            </a:pPr>
            <a:r>
              <a:rPr lang="en-US" dirty="0"/>
              <a:t>Measuring center: the median</a:t>
            </a:r>
          </a:p>
        </p:txBody>
      </p:sp>
      <p:sp>
        <p:nvSpPr>
          <p:cNvPr id="12292" name="Rectangle 3"/>
          <p:cNvSpPr>
            <a:spLocks noGrp="1" noChangeArrowheads="1"/>
          </p:cNvSpPr>
          <p:nvPr>
            <p:ph type="body" sz="half" idx="1"/>
          </p:nvPr>
        </p:nvSpPr>
        <p:spPr/>
        <p:txBody>
          <a:bodyPr/>
          <a:lstStyle/>
          <a:p>
            <a:pPr eaLnBrk="1" hangingPunct="1"/>
            <a:endParaRPr lang="en-US" altLang="en-US" sz="2800" dirty="0"/>
          </a:p>
          <a:p>
            <a:pPr eaLnBrk="1" hangingPunct="1"/>
            <a:endParaRPr lang="en-US" altLang="en-US" sz="2800" dirty="0"/>
          </a:p>
          <a:p>
            <a:pPr eaLnBrk="1" hangingPunct="1"/>
            <a:endParaRPr lang="en-US" altLang="en-US" sz="2800" dirty="0"/>
          </a:p>
        </p:txBody>
      </p:sp>
      <p:sp>
        <p:nvSpPr>
          <p:cNvPr id="531460" name="Rectangle 4"/>
          <p:cNvSpPr>
            <a:spLocks noChangeArrowheads="1"/>
          </p:cNvSpPr>
          <p:nvPr/>
        </p:nvSpPr>
        <p:spPr bwMode="auto">
          <a:xfrm>
            <a:off x="1066800" y="1524000"/>
            <a:ext cx="6705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u="sng" dirty="0"/>
              <a:t>Example 1:</a:t>
            </a:r>
          </a:p>
          <a:p>
            <a:pPr eaLnBrk="1" hangingPunct="1">
              <a:spcBef>
                <a:spcPct val="0"/>
              </a:spcBef>
              <a:buClrTx/>
              <a:buFontTx/>
              <a:buNone/>
            </a:pPr>
            <a:r>
              <a:rPr lang="en-US" altLang="en-US" sz="2400" dirty="0"/>
              <a:t>1.9  1.6  1.5   0.6   2.3   2.5   1.2   2.1     2.3</a:t>
            </a:r>
          </a:p>
          <a:p>
            <a:pPr eaLnBrk="1" hangingPunct="1">
              <a:spcBef>
                <a:spcPct val="0"/>
              </a:spcBef>
              <a:buClrTx/>
              <a:buFontTx/>
              <a:buNone/>
            </a:pPr>
            <a:endParaRPr lang="en-US" altLang="en-US" sz="2400" dirty="0"/>
          </a:p>
          <a:p>
            <a:pPr eaLnBrk="1" hangingPunct="1">
              <a:spcBef>
                <a:spcPct val="0"/>
              </a:spcBef>
              <a:buClrTx/>
              <a:buFontTx/>
              <a:buNone/>
            </a:pPr>
            <a:endParaRPr lang="en-US" altLang="en-US" sz="2400" dirty="0"/>
          </a:p>
          <a:p>
            <a:pPr eaLnBrk="1" hangingPunct="1">
              <a:spcBef>
                <a:spcPct val="0"/>
              </a:spcBef>
              <a:buClrTx/>
              <a:buFontTx/>
              <a:buNone/>
            </a:pPr>
            <a:r>
              <a:rPr lang="en-US" altLang="en-US" sz="2400" dirty="0">
                <a:solidFill>
                  <a:srgbClr val="CC3300"/>
                </a:solidFill>
              </a:rPr>
              <a:t>Median =</a:t>
            </a:r>
          </a:p>
        </p:txBody>
      </p:sp>
      <p:sp>
        <p:nvSpPr>
          <p:cNvPr id="531461" name="Rectangle 5"/>
          <p:cNvSpPr>
            <a:spLocks noChangeArrowheads="1"/>
          </p:cNvSpPr>
          <p:nvPr/>
        </p:nvSpPr>
        <p:spPr bwMode="auto">
          <a:xfrm>
            <a:off x="990600" y="3886200"/>
            <a:ext cx="7315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400" u="sng" dirty="0"/>
          </a:p>
          <a:p>
            <a:pPr eaLnBrk="1" hangingPunct="1">
              <a:spcBef>
                <a:spcPct val="0"/>
              </a:spcBef>
              <a:buClrTx/>
              <a:buFontTx/>
              <a:buNone/>
            </a:pPr>
            <a:r>
              <a:rPr lang="en-US" altLang="en-US" sz="2400" u="sng" dirty="0"/>
              <a:t>Example 2:</a:t>
            </a:r>
          </a:p>
          <a:p>
            <a:pPr eaLnBrk="1" hangingPunct="1">
              <a:spcBef>
                <a:spcPct val="0"/>
              </a:spcBef>
              <a:buClrTx/>
              <a:buFontTx/>
              <a:buNone/>
            </a:pPr>
            <a:r>
              <a:rPr lang="en-US" altLang="en-US" sz="2400" dirty="0"/>
              <a:t>1.9  1.6  1.5   0.6   2.3   2.5   1.2   2.1     2.3    2.8</a:t>
            </a:r>
          </a:p>
          <a:p>
            <a:pPr eaLnBrk="1" hangingPunct="1">
              <a:spcBef>
                <a:spcPct val="0"/>
              </a:spcBef>
              <a:buClrTx/>
              <a:buFontTx/>
              <a:buNone/>
            </a:pPr>
            <a:endParaRPr lang="en-US" altLang="en-US" sz="2400" dirty="0"/>
          </a:p>
          <a:p>
            <a:pPr eaLnBrk="1" hangingPunct="1">
              <a:spcBef>
                <a:spcPct val="0"/>
              </a:spcBef>
              <a:buClrTx/>
              <a:buFontTx/>
              <a:buNone/>
            </a:pPr>
            <a:r>
              <a:rPr lang="en-US" altLang="en-US" sz="2400" dirty="0">
                <a:solidFill>
                  <a:srgbClr val="CC3300"/>
                </a:solidFill>
              </a:rPr>
              <a:t>Median = </a:t>
            </a:r>
            <a:r>
              <a:rPr lang="en-US" altLang="en-US" sz="2400" dirty="0"/>
              <a:t>Average of the middle pair</a:t>
            </a:r>
            <a:r>
              <a:rPr lang="en-US" altLang="en-US" sz="2400" dirty="0">
                <a:solidFill>
                  <a:srgbClr val="CC3300"/>
                </a:solidFill>
              </a:rPr>
              <a:t>  =</a:t>
            </a:r>
            <a:endParaRPr lang="en-US" altLang="en-US" sz="2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1460">
                                            <p:txEl>
                                              <p:pRg st="4" end="4"/>
                                            </p:txEl>
                                          </p:spTgt>
                                        </p:tgtEl>
                                        <p:attrNameLst>
                                          <p:attrName>style.visibility</p:attrName>
                                        </p:attrNameLst>
                                      </p:cBhvr>
                                      <p:to>
                                        <p:strVal val="visible"/>
                                      </p:to>
                                    </p:set>
                                    <p:anim calcmode="lin" valueType="num">
                                      <p:cBhvr additive="base">
                                        <p:cTn id="7" dur="500" fill="hold"/>
                                        <p:tgtEl>
                                          <p:spTgt spid="531460">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146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1461">
                                            <p:txEl>
                                              <p:pRg st="1" end="1"/>
                                            </p:txEl>
                                          </p:spTgt>
                                        </p:tgtEl>
                                        <p:attrNameLst>
                                          <p:attrName>style.visibility</p:attrName>
                                        </p:attrNameLst>
                                      </p:cBhvr>
                                      <p:to>
                                        <p:strVal val="visible"/>
                                      </p:to>
                                    </p:set>
                                    <p:anim calcmode="lin" valueType="num">
                                      <p:cBhvr additive="base">
                                        <p:cTn id="13" dur="500" fill="hold"/>
                                        <p:tgtEl>
                                          <p:spTgt spid="53146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146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31461">
                                            <p:txEl>
                                              <p:pRg st="2" end="2"/>
                                            </p:txEl>
                                          </p:spTgt>
                                        </p:tgtEl>
                                        <p:attrNameLst>
                                          <p:attrName>style.visibility</p:attrName>
                                        </p:attrNameLst>
                                      </p:cBhvr>
                                      <p:to>
                                        <p:strVal val="visible"/>
                                      </p:to>
                                    </p:set>
                                    <p:anim calcmode="lin" valueType="num">
                                      <p:cBhvr additive="base">
                                        <p:cTn id="17" dur="500" fill="hold"/>
                                        <p:tgtEl>
                                          <p:spTgt spid="53146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3146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31461">
                                            <p:txEl>
                                              <p:pRg st="4" end="4"/>
                                            </p:txEl>
                                          </p:spTgt>
                                        </p:tgtEl>
                                        <p:attrNameLst>
                                          <p:attrName>style.visibility</p:attrName>
                                        </p:attrNameLst>
                                      </p:cBhvr>
                                      <p:to>
                                        <p:strVal val="visible"/>
                                      </p:to>
                                    </p:set>
                                    <p:anim calcmode="lin" valueType="num">
                                      <p:cBhvr additive="base">
                                        <p:cTn id="23" dur="500" fill="hold"/>
                                        <p:tgtEl>
                                          <p:spTgt spid="531461">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3146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uiExpand="1" build="p"/>
      <p:bldP spid="53146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A231A020-3642-4E37-9C98-ED56F7996FE8}" type="slidenum">
              <a:rPr lang="en-US" altLang="en-US" sz="1400" smtClean="0">
                <a:latin typeface="Times" panose="02020603060405020304" pitchFamily="18" charset="0"/>
              </a:rPr>
              <a:pPr>
                <a:spcBef>
                  <a:spcPct val="0"/>
                </a:spcBef>
                <a:buClrTx/>
                <a:buFontTx/>
                <a:buNone/>
              </a:pPr>
              <a:t>8</a:t>
            </a:fld>
            <a:endParaRPr lang="en-US" altLang="en-US" sz="1400">
              <a:latin typeface="Times" panose="02020603060405020304" pitchFamily="18" charset="0"/>
            </a:endParaRPr>
          </a:p>
        </p:txBody>
      </p:sp>
      <p:sp>
        <p:nvSpPr>
          <p:cNvPr id="530434" name="Rectangle 2"/>
          <p:cNvSpPr>
            <a:spLocks noGrp="1" noChangeArrowheads="1"/>
          </p:cNvSpPr>
          <p:nvPr>
            <p:ph type="title"/>
          </p:nvPr>
        </p:nvSpPr>
        <p:spPr>
          <a:xfrm>
            <a:off x="465881" y="-24999"/>
            <a:ext cx="8229600" cy="1143000"/>
          </a:xfrm>
        </p:spPr>
        <p:txBody>
          <a:bodyPr/>
          <a:lstStyle/>
          <a:p>
            <a:pPr eaLnBrk="1" hangingPunct="1">
              <a:defRPr/>
            </a:pPr>
            <a:r>
              <a:rPr lang="en-US" dirty="0"/>
              <a:t>Measuring center: the </a:t>
            </a:r>
            <a:r>
              <a:rPr lang="en-US" b="1" dirty="0"/>
              <a:t>median</a:t>
            </a:r>
          </a:p>
        </p:txBody>
      </p:sp>
      <p:sp>
        <p:nvSpPr>
          <p:cNvPr id="530435" name="Rectangle 3"/>
          <p:cNvSpPr>
            <a:spLocks noGrp="1" noChangeArrowheads="1"/>
          </p:cNvSpPr>
          <p:nvPr>
            <p:ph type="body" idx="1"/>
          </p:nvPr>
        </p:nvSpPr>
        <p:spPr>
          <a:xfrm>
            <a:off x="439838" y="1223319"/>
            <a:ext cx="8229600" cy="5410200"/>
          </a:xfrm>
        </p:spPr>
        <p:txBody>
          <a:bodyPr/>
          <a:lstStyle/>
          <a:p>
            <a:pPr eaLnBrk="1" hangingPunct="1">
              <a:lnSpc>
                <a:spcPct val="120000"/>
              </a:lnSpc>
              <a:buFontTx/>
              <a:buNone/>
            </a:pPr>
            <a:r>
              <a:rPr lang="en-US" altLang="en-US" sz="2800" dirty="0"/>
              <a:t>The </a:t>
            </a:r>
            <a:r>
              <a:rPr lang="en-US" altLang="en-US" sz="2800" b="1" dirty="0"/>
              <a:t>median</a:t>
            </a:r>
            <a:r>
              <a:rPr lang="en-US" altLang="en-US" sz="2800" dirty="0"/>
              <a:t> is the midpoint</a:t>
            </a:r>
            <a:r>
              <a:rPr lang="en-US" altLang="en-US" sz="2800" dirty="0">
                <a:cs typeface="Arial" panose="020B0604020202020204" pitchFamily="34" charset="0"/>
              </a:rPr>
              <a:t> </a:t>
            </a:r>
          </a:p>
          <a:p>
            <a:pPr eaLnBrk="1" hangingPunct="1">
              <a:lnSpc>
                <a:spcPct val="120000"/>
              </a:lnSpc>
              <a:buFontTx/>
              <a:buNone/>
            </a:pPr>
            <a:r>
              <a:rPr lang="en-US" altLang="en-US" sz="2800" dirty="0">
                <a:cs typeface="Arial" panose="020B0604020202020204" pitchFamily="34" charset="0"/>
              </a:rPr>
              <a:t>	</a:t>
            </a:r>
            <a:r>
              <a:rPr lang="en-US" altLang="en-US" sz="2800" dirty="0">
                <a:cs typeface="Arial" panose="020B0604020202020204" pitchFamily="34" charset="0"/>
                <a:sym typeface="Wingdings" panose="05000000000000000000" pitchFamily="2" charset="2"/>
              </a:rPr>
              <a:t> </a:t>
            </a:r>
            <a:r>
              <a:rPr lang="en-US" altLang="en-US" sz="2800" dirty="0"/>
              <a:t>the no. such that half of the observations are smaller and half are larger. </a:t>
            </a:r>
          </a:p>
          <a:p>
            <a:pPr eaLnBrk="1" hangingPunct="1">
              <a:lnSpc>
                <a:spcPct val="120000"/>
              </a:lnSpc>
              <a:buFontTx/>
              <a:buNone/>
            </a:pPr>
            <a:r>
              <a:rPr lang="en-US" altLang="en-US" sz="2800" dirty="0">
                <a:solidFill>
                  <a:srgbClr val="FF0000"/>
                </a:solidFill>
              </a:rPr>
              <a:t>Steps:</a:t>
            </a:r>
          </a:p>
          <a:p>
            <a:pPr eaLnBrk="1" hangingPunct="1"/>
            <a:r>
              <a:rPr lang="en-US" altLang="en-US" sz="2800" dirty="0"/>
              <a:t>Sort observations by size.</a:t>
            </a:r>
          </a:p>
          <a:p>
            <a:pPr eaLnBrk="1" hangingPunct="1">
              <a:buFontTx/>
              <a:buNone/>
            </a:pPr>
            <a:r>
              <a:rPr lang="en-US" altLang="en-US" sz="2800" i="1" dirty="0"/>
              <a:t>          n</a:t>
            </a:r>
            <a:r>
              <a:rPr lang="en-US" altLang="en-US" sz="2800" dirty="0"/>
              <a:t> = number of observations</a:t>
            </a:r>
          </a:p>
          <a:p>
            <a:pPr eaLnBrk="1" hangingPunct="1"/>
            <a:r>
              <a:rPr lang="en-US" altLang="en-US" sz="2800" dirty="0"/>
              <a:t>If </a:t>
            </a:r>
            <a:r>
              <a:rPr lang="en-US" altLang="en-US" sz="2800" i="1" dirty="0"/>
              <a:t>n</a:t>
            </a:r>
            <a:r>
              <a:rPr lang="en-US" altLang="en-US" sz="2800" dirty="0"/>
              <a:t> is </a:t>
            </a:r>
            <a:r>
              <a:rPr lang="en-US" altLang="en-US" sz="2800" b="1" dirty="0"/>
              <a:t>odd,</a:t>
            </a:r>
            <a:r>
              <a:rPr lang="en-US" altLang="en-US" sz="2800" dirty="0"/>
              <a:t> the median is observation (</a:t>
            </a:r>
            <a:r>
              <a:rPr lang="en-US" altLang="en-US" sz="2800" i="1" dirty="0"/>
              <a:t>n</a:t>
            </a:r>
            <a:r>
              <a:rPr lang="en-US" altLang="en-US" sz="2800" dirty="0"/>
              <a:t>+1)/2 down the list</a:t>
            </a:r>
          </a:p>
          <a:p>
            <a:pPr eaLnBrk="1" hangingPunct="1"/>
            <a:r>
              <a:rPr lang="en-US" altLang="en-US" sz="2800" dirty="0"/>
              <a:t>If </a:t>
            </a:r>
            <a:r>
              <a:rPr lang="en-US" altLang="en-US" sz="2800" i="1" dirty="0"/>
              <a:t>n</a:t>
            </a:r>
            <a:r>
              <a:rPr lang="en-US" altLang="en-US" sz="2800" dirty="0"/>
              <a:t> is </a:t>
            </a:r>
            <a:r>
              <a:rPr lang="en-US" altLang="en-US" sz="2800" b="1" dirty="0"/>
              <a:t>even,</a:t>
            </a:r>
            <a:r>
              <a:rPr lang="en-US" altLang="en-US" sz="2800" dirty="0"/>
              <a:t> the median is the </a:t>
            </a:r>
            <a:br>
              <a:rPr lang="en-US" altLang="en-US" sz="2800" dirty="0"/>
            </a:br>
            <a:r>
              <a:rPr lang="en-US" altLang="en-US" sz="2800" dirty="0"/>
              <a:t>mean of the two middle observations</a:t>
            </a:r>
          </a:p>
          <a:p>
            <a:pPr eaLnBrk="1" hangingPunct="1">
              <a:buFontTx/>
              <a:buNone/>
            </a:pPr>
            <a:endParaRPr lang="en-US" altLang="en-US" sz="28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0434"/>
                                        </p:tgtEl>
                                        <p:attrNameLst>
                                          <p:attrName>style.visibility</p:attrName>
                                        </p:attrNameLst>
                                      </p:cBhvr>
                                      <p:to>
                                        <p:strVal val="visible"/>
                                      </p:to>
                                    </p:set>
                                    <p:animEffect transition="in" filter="fade">
                                      <p:cBhvr>
                                        <p:cTn id="7" dur="2000"/>
                                        <p:tgtEl>
                                          <p:spTgt spid="530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0435">
                                            <p:txEl>
                                              <p:pRg st="0" end="0"/>
                                            </p:txEl>
                                          </p:spTgt>
                                        </p:tgtEl>
                                        <p:attrNameLst>
                                          <p:attrName>style.visibility</p:attrName>
                                        </p:attrNameLst>
                                      </p:cBhvr>
                                      <p:to>
                                        <p:strVal val="visible"/>
                                      </p:to>
                                    </p:set>
                                    <p:animEffect transition="in" filter="fade">
                                      <p:cBhvr>
                                        <p:cTn id="12" dur="2000"/>
                                        <p:tgtEl>
                                          <p:spTgt spid="5304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0435">
                                            <p:txEl>
                                              <p:pRg st="1" end="1"/>
                                            </p:txEl>
                                          </p:spTgt>
                                        </p:tgtEl>
                                        <p:attrNameLst>
                                          <p:attrName>style.visibility</p:attrName>
                                        </p:attrNameLst>
                                      </p:cBhvr>
                                      <p:to>
                                        <p:strVal val="visible"/>
                                      </p:to>
                                    </p:set>
                                    <p:animEffect transition="in" filter="fade">
                                      <p:cBhvr>
                                        <p:cTn id="17" dur="2000"/>
                                        <p:tgtEl>
                                          <p:spTgt spid="530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0435">
                                            <p:txEl>
                                              <p:pRg st="2" end="2"/>
                                            </p:txEl>
                                          </p:spTgt>
                                        </p:tgtEl>
                                        <p:attrNameLst>
                                          <p:attrName>style.visibility</p:attrName>
                                        </p:attrNameLst>
                                      </p:cBhvr>
                                      <p:to>
                                        <p:strVal val="visible"/>
                                      </p:to>
                                    </p:set>
                                    <p:animEffect transition="in" filter="fade">
                                      <p:cBhvr>
                                        <p:cTn id="22" dur="2000"/>
                                        <p:tgtEl>
                                          <p:spTgt spid="5304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0435">
                                            <p:txEl>
                                              <p:pRg st="3" end="3"/>
                                            </p:txEl>
                                          </p:spTgt>
                                        </p:tgtEl>
                                        <p:attrNameLst>
                                          <p:attrName>style.visibility</p:attrName>
                                        </p:attrNameLst>
                                      </p:cBhvr>
                                      <p:to>
                                        <p:strVal val="visible"/>
                                      </p:to>
                                    </p:set>
                                    <p:animEffect transition="in" filter="fade">
                                      <p:cBhvr>
                                        <p:cTn id="27" dur="2000"/>
                                        <p:tgtEl>
                                          <p:spTgt spid="5304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30435">
                                            <p:txEl>
                                              <p:pRg st="4" end="4"/>
                                            </p:txEl>
                                          </p:spTgt>
                                        </p:tgtEl>
                                        <p:attrNameLst>
                                          <p:attrName>style.visibility</p:attrName>
                                        </p:attrNameLst>
                                      </p:cBhvr>
                                      <p:to>
                                        <p:strVal val="visible"/>
                                      </p:to>
                                    </p:set>
                                    <p:animEffect transition="in" filter="fade">
                                      <p:cBhvr>
                                        <p:cTn id="32" dur="2000"/>
                                        <p:tgtEl>
                                          <p:spTgt spid="53043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30435">
                                            <p:txEl>
                                              <p:pRg st="5" end="5"/>
                                            </p:txEl>
                                          </p:spTgt>
                                        </p:tgtEl>
                                        <p:attrNameLst>
                                          <p:attrName>style.visibility</p:attrName>
                                        </p:attrNameLst>
                                      </p:cBhvr>
                                      <p:to>
                                        <p:strVal val="visible"/>
                                      </p:to>
                                    </p:set>
                                    <p:animEffect transition="in" filter="fade">
                                      <p:cBhvr>
                                        <p:cTn id="37" dur="2000"/>
                                        <p:tgtEl>
                                          <p:spTgt spid="53043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30435">
                                            <p:txEl>
                                              <p:pRg st="6" end="6"/>
                                            </p:txEl>
                                          </p:spTgt>
                                        </p:tgtEl>
                                        <p:attrNameLst>
                                          <p:attrName>style.visibility</p:attrName>
                                        </p:attrNameLst>
                                      </p:cBhvr>
                                      <p:to>
                                        <p:strVal val="visible"/>
                                      </p:to>
                                    </p:set>
                                    <p:animEffect transition="in" filter="fade">
                                      <p:cBhvr>
                                        <p:cTn id="42" dur="2000"/>
                                        <p:tgtEl>
                                          <p:spTgt spid="530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4" grpId="0"/>
      <p:bldP spid="53043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D10EF276-E163-4B0F-860A-D6BEA2F92752}" type="slidenum">
              <a:rPr lang="en-US" altLang="en-US" sz="1400" smtClean="0">
                <a:latin typeface="Times" panose="02020603060405020304" pitchFamily="18" charset="0"/>
              </a:rPr>
              <a:pPr>
                <a:spcBef>
                  <a:spcPct val="0"/>
                </a:spcBef>
                <a:buClrTx/>
                <a:buFontTx/>
                <a:buNone/>
              </a:pPr>
              <a:t>9</a:t>
            </a:fld>
            <a:endParaRPr lang="en-US" altLang="en-US" sz="1400">
              <a:latin typeface="Times" panose="02020603060405020304" pitchFamily="18" charset="0"/>
            </a:endParaRPr>
          </a:p>
        </p:txBody>
      </p:sp>
      <p:sp>
        <p:nvSpPr>
          <p:cNvPr id="241666" name="Rectangle 2"/>
          <p:cNvSpPr>
            <a:spLocks noGrp="1" noChangeArrowheads="1"/>
          </p:cNvSpPr>
          <p:nvPr>
            <p:ph type="title"/>
          </p:nvPr>
        </p:nvSpPr>
        <p:spPr>
          <a:xfrm>
            <a:off x="-152400" y="-60325"/>
            <a:ext cx="8229600" cy="1143000"/>
          </a:xfrm>
        </p:spPr>
        <p:txBody>
          <a:bodyPr/>
          <a:lstStyle/>
          <a:p>
            <a:pPr eaLnBrk="1" hangingPunct="1">
              <a:defRPr/>
            </a:pPr>
            <a:r>
              <a:rPr lang="en-US" dirty="0"/>
              <a:t>Mean Vs Median</a:t>
            </a:r>
          </a:p>
        </p:txBody>
      </p:sp>
      <p:sp>
        <p:nvSpPr>
          <p:cNvPr id="241667" name="Rectangle 3"/>
          <p:cNvSpPr>
            <a:spLocks noGrp="1" noChangeArrowheads="1"/>
          </p:cNvSpPr>
          <p:nvPr>
            <p:ph type="body" idx="1"/>
          </p:nvPr>
        </p:nvSpPr>
        <p:spPr/>
        <p:txBody>
          <a:bodyPr/>
          <a:lstStyle/>
          <a:p>
            <a:pPr eaLnBrk="1" hangingPunct="1"/>
            <a:r>
              <a:rPr lang="en-US" altLang="en-US"/>
              <a:t>Symmetric distributions?</a:t>
            </a:r>
          </a:p>
          <a:p>
            <a:pPr eaLnBrk="1" hangingPunct="1"/>
            <a:endParaRPr lang="en-US" altLang="en-US"/>
          </a:p>
          <a:p>
            <a:pPr eaLnBrk="1" hangingPunct="1">
              <a:buFontTx/>
              <a:buNone/>
            </a:pPr>
            <a:endParaRPr lang="en-US" altLang="en-US"/>
          </a:p>
          <a:p>
            <a:pPr eaLnBrk="1" hangingPunct="1"/>
            <a:r>
              <a:rPr lang="en-US" altLang="en-US"/>
              <a:t>Skewed distributions?</a:t>
            </a:r>
          </a:p>
          <a:p>
            <a:pPr eaLnBrk="1" hangingPunct="1"/>
            <a:endParaRPr lang="en-US" altLang="en-US"/>
          </a:p>
          <a:p>
            <a:pPr eaLnBrk="1" hangingPunct="1"/>
            <a:endParaRPr lang="en-US" altLang="en-US"/>
          </a:p>
          <a:p>
            <a:pPr eaLnBrk="1" hangingPunct="1"/>
            <a:endParaRPr lang="en-US" altLang="en-US"/>
          </a:p>
          <a:p>
            <a:pPr eaLnBrk="1" hangingPunct="1">
              <a:buFontTx/>
              <a:buNone/>
            </a:pPr>
            <a:endParaRPr lang="en-US" altLang="en-US"/>
          </a:p>
          <a:p>
            <a:pPr eaLnBrk="1" hangingPunct="1">
              <a:buFontTx/>
              <a:buNone/>
            </a:pPr>
            <a:endParaRPr lang="en-US" altLang="en-US"/>
          </a:p>
        </p:txBody>
      </p:sp>
      <p:grpSp>
        <p:nvGrpSpPr>
          <p:cNvPr id="14341" name="Group 4"/>
          <p:cNvGrpSpPr>
            <a:grpSpLocks/>
          </p:cNvGrpSpPr>
          <p:nvPr/>
        </p:nvGrpSpPr>
        <p:grpSpPr bwMode="auto">
          <a:xfrm>
            <a:off x="4572000" y="1905000"/>
            <a:ext cx="4038600" cy="1336675"/>
            <a:chOff x="1200" y="336"/>
            <a:chExt cx="2544" cy="842"/>
          </a:xfrm>
        </p:grpSpPr>
        <p:grpSp>
          <p:nvGrpSpPr>
            <p:cNvPr id="14362" name="Group 5"/>
            <p:cNvGrpSpPr>
              <a:grpSpLocks/>
            </p:cNvGrpSpPr>
            <p:nvPr/>
          </p:nvGrpSpPr>
          <p:grpSpPr bwMode="auto">
            <a:xfrm>
              <a:off x="1200" y="336"/>
              <a:ext cx="2352" cy="577"/>
              <a:chOff x="1200" y="336"/>
              <a:chExt cx="2352" cy="577"/>
            </a:xfrm>
          </p:grpSpPr>
          <p:sp>
            <p:nvSpPr>
              <p:cNvPr id="14364" name="Oval 6"/>
              <p:cNvSpPr>
                <a:spLocks noChangeArrowheads="1"/>
              </p:cNvSpPr>
              <p:nvPr/>
            </p:nvSpPr>
            <p:spPr bwMode="auto">
              <a:xfrm>
                <a:off x="120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65" name="Oval 7"/>
              <p:cNvSpPr>
                <a:spLocks noChangeArrowheads="1"/>
              </p:cNvSpPr>
              <p:nvPr/>
            </p:nvSpPr>
            <p:spPr bwMode="auto">
              <a:xfrm>
                <a:off x="2256" y="336"/>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nvGrpSpPr>
              <p:cNvPr id="14366" name="Group 8"/>
              <p:cNvGrpSpPr>
                <a:grpSpLocks/>
              </p:cNvGrpSpPr>
              <p:nvPr/>
            </p:nvGrpSpPr>
            <p:grpSpPr bwMode="auto">
              <a:xfrm>
                <a:off x="1248" y="528"/>
                <a:ext cx="2304" cy="385"/>
                <a:chOff x="1248" y="528"/>
                <a:chExt cx="2304" cy="385"/>
              </a:xfrm>
            </p:grpSpPr>
            <p:sp>
              <p:nvSpPr>
                <p:cNvPr id="14367" name="Oval 9"/>
                <p:cNvSpPr>
                  <a:spLocks noChangeArrowheads="1"/>
                </p:cNvSpPr>
                <p:nvPr/>
              </p:nvSpPr>
              <p:spPr bwMode="auto">
                <a:xfrm>
                  <a:off x="2784"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68" name="Oval 10"/>
                <p:cNvSpPr>
                  <a:spLocks noChangeArrowheads="1"/>
                </p:cNvSpPr>
                <p:nvPr/>
              </p:nvSpPr>
              <p:spPr bwMode="auto">
                <a:xfrm>
                  <a:off x="1680"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69" name="Oval 11"/>
                <p:cNvSpPr>
                  <a:spLocks noChangeArrowheads="1"/>
                </p:cNvSpPr>
                <p:nvPr/>
              </p:nvSpPr>
              <p:spPr bwMode="auto">
                <a:xfrm>
                  <a:off x="2256" y="52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70" name="Oval 12"/>
                <p:cNvSpPr>
                  <a:spLocks noChangeArrowheads="1"/>
                </p:cNvSpPr>
                <p:nvPr/>
              </p:nvSpPr>
              <p:spPr bwMode="auto">
                <a:xfrm>
                  <a:off x="336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a:latin typeface="Times New Roman" panose="02020603050405020304" pitchFamily="18" charset="0"/>
                  </a:endParaRPr>
                </a:p>
              </p:txBody>
            </p:sp>
            <p:sp>
              <p:nvSpPr>
                <p:cNvPr id="14371" name="Oval 13"/>
                <p:cNvSpPr>
                  <a:spLocks noChangeArrowheads="1"/>
                </p:cNvSpPr>
                <p:nvPr/>
              </p:nvSpPr>
              <p:spPr bwMode="auto">
                <a:xfrm>
                  <a:off x="2784"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72" name="Oval 14"/>
                <p:cNvSpPr>
                  <a:spLocks noChangeArrowheads="1"/>
                </p:cNvSpPr>
                <p:nvPr/>
              </p:nvSpPr>
              <p:spPr bwMode="auto">
                <a:xfrm>
                  <a:off x="2256"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73" name="Oval 15"/>
                <p:cNvSpPr>
                  <a:spLocks noChangeArrowheads="1"/>
                </p:cNvSpPr>
                <p:nvPr/>
              </p:nvSpPr>
              <p:spPr bwMode="auto">
                <a:xfrm>
                  <a:off x="1680" y="72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74" name="Line 16"/>
                <p:cNvSpPr>
                  <a:spLocks noChangeShapeType="1"/>
                </p:cNvSpPr>
                <p:nvPr/>
              </p:nvSpPr>
              <p:spPr bwMode="auto">
                <a:xfrm>
                  <a:off x="1248" y="912"/>
                  <a:ext cx="2304" cy="1"/>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grpSp>
        <p:sp>
          <p:nvSpPr>
            <p:cNvPr id="14363" name="Text Box 17"/>
            <p:cNvSpPr txBox="1">
              <a:spLocks noChangeArrowheads="1"/>
            </p:cNvSpPr>
            <p:nvPr/>
          </p:nvSpPr>
          <p:spPr bwMode="auto">
            <a:xfrm>
              <a:off x="1238" y="890"/>
              <a:ext cx="25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latin typeface="Times New Roman" panose="02020603050405020304" pitchFamily="18" charset="0"/>
                </a:rPr>
                <a:t>2        3         4          5          6   </a:t>
              </a:r>
            </a:p>
          </p:txBody>
        </p:sp>
      </p:grpSp>
      <p:sp>
        <p:nvSpPr>
          <p:cNvPr id="14342" name="Text Box 32"/>
          <p:cNvSpPr txBox="1">
            <a:spLocks noChangeArrowheads="1"/>
          </p:cNvSpPr>
          <p:nvPr/>
        </p:nvSpPr>
        <p:spPr bwMode="auto">
          <a:xfrm>
            <a:off x="6918325" y="879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sp>
        <p:nvSpPr>
          <p:cNvPr id="324614" name="Text Box 6"/>
          <p:cNvSpPr txBox="1">
            <a:spLocks noChangeArrowheads="1"/>
          </p:cNvSpPr>
          <p:nvPr/>
        </p:nvSpPr>
        <p:spPr bwMode="auto">
          <a:xfrm>
            <a:off x="577850" y="2362200"/>
            <a:ext cx="3536950" cy="36671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r>
              <a:rPr lang="en-US" altLang="en-US" sz="1800"/>
              <a:t>Mean and median are the same. </a:t>
            </a:r>
            <a:endParaRPr lang="en-US" altLang="en-US" sz="1800" u="sng"/>
          </a:p>
        </p:txBody>
      </p:sp>
      <p:sp>
        <p:nvSpPr>
          <p:cNvPr id="324617" name="Text Box 9"/>
          <p:cNvSpPr txBox="1">
            <a:spLocks noChangeArrowheads="1"/>
          </p:cNvSpPr>
          <p:nvPr/>
        </p:nvSpPr>
        <p:spPr bwMode="auto">
          <a:xfrm>
            <a:off x="5181600" y="3810000"/>
            <a:ext cx="3048000" cy="6413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a:t>The mean is pulled towards the tail. </a:t>
            </a:r>
            <a:endParaRPr lang="en-US" altLang="en-US" sz="1800" u="sng"/>
          </a:p>
        </p:txBody>
      </p:sp>
      <p:grpSp>
        <p:nvGrpSpPr>
          <p:cNvPr id="14345" name="Group 13"/>
          <p:cNvGrpSpPr>
            <a:grpSpLocks/>
          </p:cNvGrpSpPr>
          <p:nvPr/>
        </p:nvGrpSpPr>
        <p:grpSpPr bwMode="auto">
          <a:xfrm>
            <a:off x="2743200" y="4483100"/>
            <a:ext cx="5943600" cy="1971675"/>
            <a:chOff x="1920" y="2886"/>
            <a:chExt cx="3744" cy="1242"/>
          </a:xfrm>
        </p:grpSpPr>
        <p:sp>
          <p:nvSpPr>
            <p:cNvPr id="14347" name="Oval 19"/>
            <p:cNvSpPr>
              <a:spLocks noChangeArrowheads="1"/>
            </p:cNvSpPr>
            <p:nvPr/>
          </p:nvSpPr>
          <p:spPr bwMode="auto">
            <a:xfrm>
              <a:off x="3120" y="3286"/>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48" name="Oval 20"/>
            <p:cNvSpPr>
              <a:spLocks noChangeArrowheads="1"/>
            </p:cNvSpPr>
            <p:nvPr/>
          </p:nvSpPr>
          <p:spPr bwMode="auto">
            <a:xfrm>
              <a:off x="4224" y="367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a:latin typeface="Times New Roman" panose="02020603050405020304" pitchFamily="18" charset="0"/>
              </a:endParaRPr>
            </a:p>
          </p:txBody>
        </p:sp>
        <p:sp>
          <p:nvSpPr>
            <p:cNvPr id="14349" name="Text Box 22"/>
            <p:cNvSpPr txBox="1">
              <a:spLocks noChangeArrowheads="1"/>
            </p:cNvSpPr>
            <p:nvPr/>
          </p:nvSpPr>
          <p:spPr bwMode="auto">
            <a:xfrm>
              <a:off x="2064" y="3840"/>
              <a:ext cx="3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latin typeface="Times New Roman" panose="02020603050405020304" pitchFamily="18" charset="0"/>
                </a:rPr>
                <a:t>2        3         4          5          6         7          8  </a:t>
              </a:r>
            </a:p>
          </p:txBody>
        </p:sp>
        <p:sp>
          <p:nvSpPr>
            <p:cNvPr id="14350" name="Oval 24"/>
            <p:cNvSpPr>
              <a:spLocks noChangeArrowheads="1"/>
            </p:cNvSpPr>
            <p:nvPr/>
          </p:nvSpPr>
          <p:spPr bwMode="auto">
            <a:xfrm>
              <a:off x="3120" y="3087"/>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51" name="Oval 25"/>
            <p:cNvSpPr>
              <a:spLocks noChangeArrowheads="1"/>
            </p:cNvSpPr>
            <p:nvPr/>
          </p:nvSpPr>
          <p:spPr bwMode="auto">
            <a:xfrm>
              <a:off x="3648" y="347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52" name="Oval 26"/>
            <p:cNvSpPr>
              <a:spLocks noChangeArrowheads="1"/>
            </p:cNvSpPr>
            <p:nvPr/>
          </p:nvSpPr>
          <p:spPr bwMode="auto">
            <a:xfrm>
              <a:off x="2544" y="3467"/>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53" name="Oval 27"/>
            <p:cNvSpPr>
              <a:spLocks noChangeArrowheads="1"/>
            </p:cNvSpPr>
            <p:nvPr/>
          </p:nvSpPr>
          <p:spPr bwMode="auto">
            <a:xfrm>
              <a:off x="3120" y="347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54" name="Oval 28"/>
            <p:cNvSpPr>
              <a:spLocks noChangeArrowheads="1"/>
            </p:cNvSpPr>
            <p:nvPr/>
          </p:nvSpPr>
          <p:spPr bwMode="auto">
            <a:xfrm>
              <a:off x="3648" y="367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55" name="Oval 29"/>
            <p:cNvSpPr>
              <a:spLocks noChangeArrowheads="1"/>
            </p:cNvSpPr>
            <p:nvPr/>
          </p:nvSpPr>
          <p:spPr bwMode="auto">
            <a:xfrm>
              <a:off x="3120" y="367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56" name="Oval 30"/>
            <p:cNvSpPr>
              <a:spLocks noChangeArrowheads="1"/>
            </p:cNvSpPr>
            <p:nvPr/>
          </p:nvSpPr>
          <p:spPr bwMode="auto">
            <a:xfrm>
              <a:off x="2544" y="3670"/>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57" name="Line 31"/>
            <p:cNvSpPr>
              <a:spLocks noChangeShapeType="1"/>
            </p:cNvSpPr>
            <p:nvPr/>
          </p:nvSpPr>
          <p:spPr bwMode="auto">
            <a:xfrm>
              <a:off x="1920" y="3888"/>
              <a:ext cx="37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4358" name="Oval 33"/>
            <p:cNvSpPr>
              <a:spLocks noChangeArrowheads="1"/>
            </p:cNvSpPr>
            <p:nvPr/>
          </p:nvSpPr>
          <p:spPr bwMode="auto">
            <a:xfrm>
              <a:off x="5280" y="364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59" name="Oval 10"/>
            <p:cNvSpPr>
              <a:spLocks noChangeArrowheads="1"/>
            </p:cNvSpPr>
            <p:nvPr/>
          </p:nvSpPr>
          <p:spPr bwMode="auto">
            <a:xfrm>
              <a:off x="4752" y="3648"/>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60" name="Oval 11"/>
            <p:cNvSpPr>
              <a:spLocks noChangeArrowheads="1"/>
            </p:cNvSpPr>
            <p:nvPr/>
          </p:nvSpPr>
          <p:spPr bwMode="auto">
            <a:xfrm>
              <a:off x="3131" y="2886"/>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4361" name="Oval 12"/>
            <p:cNvSpPr>
              <a:spLocks noChangeArrowheads="1"/>
            </p:cNvSpPr>
            <p:nvPr/>
          </p:nvSpPr>
          <p:spPr bwMode="auto">
            <a:xfrm>
              <a:off x="3648" y="3283"/>
              <a:ext cx="192" cy="192"/>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sp>
        <p:nvSpPr>
          <p:cNvPr id="14346" name="Oval 12"/>
          <p:cNvSpPr>
            <a:spLocks noChangeArrowheads="1"/>
          </p:cNvSpPr>
          <p:nvPr/>
        </p:nvSpPr>
        <p:spPr bwMode="auto">
          <a:xfrm>
            <a:off x="6400800" y="5418138"/>
            <a:ext cx="304800" cy="304800"/>
          </a:xfrm>
          <a:prstGeom prst="ellipse">
            <a:avLst/>
          </a:prstGeom>
          <a:solidFill>
            <a:srgbClr val="CC3300"/>
          </a:solidFill>
          <a:ln w="12700" cap="sq">
            <a:solidFill>
              <a:schemeClr val="tx1"/>
            </a:solidFill>
            <a:round/>
            <a:headEnd type="none" w="sm" len="sm"/>
            <a:tailEnd type="none" w="sm" len="sm"/>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67">
                                            <p:txEl>
                                              <p:pRg st="3" end="3"/>
                                            </p:txEl>
                                          </p:spTgt>
                                        </p:tgtEl>
                                        <p:attrNameLst>
                                          <p:attrName>style.visibility</p:attrName>
                                        </p:attrNameLst>
                                      </p:cBhvr>
                                      <p:to>
                                        <p:strVal val="visible"/>
                                      </p:to>
                                    </p:set>
                                    <p:anim calcmode="lin" valueType="num">
                                      <p:cBhvr additive="base">
                                        <p:cTn id="7" dur="500" fill="hold"/>
                                        <p:tgtEl>
                                          <p:spTgt spid="241667">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16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46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1" nodeType="clickEffect">
                                  <p:stCondLst>
                                    <p:cond delay="0"/>
                                  </p:stCondLst>
                                  <p:childTnLst>
                                    <p:set>
                                      <p:cBhvr>
                                        <p:cTn id="16" dur="1" fill="hold">
                                          <p:stCondLst>
                                            <p:cond delay="0"/>
                                          </p:stCondLst>
                                        </p:cTn>
                                        <p:tgtEl>
                                          <p:spTgt spid="324617"/>
                                        </p:tgtEl>
                                        <p:attrNameLst>
                                          <p:attrName>style.visibility</p:attrName>
                                        </p:attrNameLst>
                                      </p:cBhvr>
                                      <p:to>
                                        <p:strVal val="visible"/>
                                      </p:to>
                                    </p:set>
                                    <p:anim calcmode="lin" valueType="num">
                                      <p:cBhvr additive="base">
                                        <p:cTn id="17" dur="500" fill="hold"/>
                                        <p:tgtEl>
                                          <p:spTgt spid="324617"/>
                                        </p:tgtEl>
                                        <p:attrNameLst>
                                          <p:attrName>ppt_x</p:attrName>
                                        </p:attrNameLst>
                                      </p:cBhvr>
                                      <p:tavLst>
                                        <p:tav tm="0">
                                          <p:val>
                                            <p:strVal val="#ppt_x"/>
                                          </p:val>
                                        </p:tav>
                                        <p:tav tm="100000">
                                          <p:val>
                                            <p:strVal val="#ppt_x"/>
                                          </p:val>
                                        </p:tav>
                                      </p:tavLst>
                                    </p:anim>
                                    <p:anim calcmode="lin" valueType="num">
                                      <p:cBhvr additive="base">
                                        <p:cTn id="18" dur="500" fill="hold"/>
                                        <p:tgtEl>
                                          <p:spTgt spid="32461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mph" presetSubtype="1" grpId="0" nodeType="clickEffect">
                                  <p:stCondLst>
                                    <p:cond delay="0"/>
                                  </p:stCondLst>
                                  <p:childTnLst>
                                    <p:set>
                                      <p:cBhvr override="childStyle">
                                        <p:cTn id="22" dur="3000"/>
                                        <p:tgtEl>
                                          <p:spTgt spid="324617">
                                            <p:txEl>
                                              <p:charRg st="4294967295" end="4294967295"/>
                                            </p:txEl>
                                          </p:spTgt>
                                        </p:tgtEl>
                                        <p:attrNameLst>
                                          <p:attrName>style.fontStyle</p:attrName>
                                        </p:attrNameLst>
                                      </p:cBhvr>
                                      <p:to>
                                        <p:strVal val="normal"/>
                                      </p:to>
                                    </p:set>
                                    <p:set>
                                      <p:cBhvr override="childStyle">
                                        <p:cTn id="23" dur="3000"/>
                                        <p:tgtEl>
                                          <p:spTgt spid="324617">
                                            <p:txEl>
                                              <p:charRg st="4294967295" end="4294967295"/>
                                            </p:txEl>
                                          </p:spTgt>
                                        </p:tgtEl>
                                        <p:attrNameLst>
                                          <p:attrName>style.fontWeight</p:attrName>
                                        </p:attrNameLst>
                                      </p:cBhvr>
                                      <p:to>
                                        <p:strVal val="bold"/>
                                      </p:to>
                                    </p:set>
                                    <p:set>
                                      <p:cBhvr override="childStyle">
                                        <p:cTn id="24" dur="3000"/>
                                        <p:tgtEl>
                                          <p:spTgt spid="324617">
                                            <p:txEl>
                                              <p:charRg st="4294967295" end="4294967295"/>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uiExpand="1" build="p" autoUpdateAnimBg="0"/>
      <p:bldP spid="324614" grpId="0" animBg="1"/>
      <p:bldP spid="324617" grpId="0"/>
      <p:bldP spid="324617"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4|23.6|18.1|32.8"/>
</p:tagLst>
</file>

<file path=ppt/tags/tag10.xml><?xml version="1.0" encoding="utf-8"?>
<p:tagLst xmlns:a="http://schemas.openxmlformats.org/drawingml/2006/main" xmlns:r="http://schemas.openxmlformats.org/officeDocument/2006/relationships" xmlns:p="http://schemas.openxmlformats.org/presentationml/2006/main">
  <p:tag name="TIMING" val="|57.9|22.5"/>
</p:tagLst>
</file>

<file path=ppt/tags/tag11.xml><?xml version="1.0" encoding="utf-8"?>
<p:tagLst xmlns:a="http://schemas.openxmlformats.org/drawingml/2006/main" xmlns:r="http://schemas.openxmlformats.org/officeDocument/2006/relationships" xmlns:p="http://schemas.openxmlformats.org/presentationml/2006/main">
  <p:tag name="TIMING" val="|23.8"/>
</p:tagLst>
</file>

<file path=ppt/tags/tag12.xml><?xml version="1.0" encoding="utf-8"?>
<p:tagLst xmlns:a="http://schemas.openxmlformats.org/drawingml/2006/main" xmlns:r="http://schemas.openxmlformats.org/officeDocument/2006/relationships" xmlns:p="http://schemas.openxmlformats.org/presentationml/2006/main">
  <p:tag name="TIMING" val="|1.1|35.8|1.1|46.1|5.9|16.6|43.8|26.9"/>
</p:tagLst>
</file>

<file path=ppt/tags/tag13.xml><?xml version="1.0" encoding="utf-8"?>
<p:tagLst xmlns:a="http://schemas.openxmlformats.org/drawingml/2006/main" xmlns:r="http://schemas.openxmlformats.org/officeDocument/2006/relationships" xmlns:p="http://schemas.openxmlformats.org/presentationml/2006/main">
  <p:tag name="TIMING" val="|18.1|52.4|2.5|4.2|3.1|1.9|15.2"/>
</p:tagLst>
</file>

<file path=ppt/tags/tag14.xml><?xml version="1.0" encoding="utf-8"?>
<p:tagLst xmlns:a="http://schemas.openxmlformats.org/drawingml/2006/main" xmlns:r="http://schemas.openxmlformats.org/officeDocument/2006/relationships" xmlns:p="http://schemas.openxmlformats.org/presentationml/2006/main">
  <p:tag name="TIMING" val="|11.7"/>
</p:tagLst>
</file>

<file path=ppt/tags/tag15.xml><?xml version="1.0" encoding="utf-8"?>
<p:tagLst xmlns:a="http://schemas.openxmlformats.org/drawingml/2006/main" xmlns:r="http://schemas.openxmlformats.org/officeDocument/2006/relationships" xmlns:p="http://schemas.openxmlformats.org/presentationml/2006/main">
  <p:tag name="TIMING" val="|16.2|24.6|14.2|2.2|2.3|1.2|12.6|42.6|1|12.1|62.2"/>
</p:tagLst>
</file>

<file path=ppt/tags/tag16.xml><?xml version="1.0" encoding="utf-8"?>
<p:tagLst xmlns:a="http://schemas.openxmlformats.org/drawingml/2006/main" xmlns:r="http://schemas.openxmlformats.org/officeDocument/2006/relationships" xmlns:p="http://schemas.openxmlformats.org/presentationml/2006/main">
  <p:tag name="TIMING" val="|43|15.2"/>
</p:tagLst>
</file>

<file path=ppt/tags/tag17.xml><?xml version="1.0" encoding="utf-8"?>
<p:tagLst xmlns:a="http://schemas.openxmlformats.org/drawingml/2006/main" xmlns:r="http://schemas.openxmlformats.org/officeDocument/2006/relationships" xmlns:p="http://schemas.openxmlformats.org/presentationml/2006/main">
  <p:tag name="TIMING" val="|47|4.3|3.7|1.2|68.5|20.2"/>
</p:tagLst>
</file>

<file path=ppt/tags/tag18.xml><?xml version="1.0" encoding="utf-8"?>
<p:tagLst xmlns:a="http://schemas.openxmlformats.org/drawingml/2006/main" xmlns:r="http://schemas.openxmlformats.org/officeDocument/2006/relationships" xmlns:p="http://schemas.openxmlformats.org/presentationml/2006/main">
  <p:tag name="TIMING" val="|7.9|17.4|1.7|15.5|22.1"/>
</p:tagLst>
</file>

<file path=ppt/tags/tag19.xml><?xml version="1.0" encoding="utf-8"?>
<p:tagLst xmlns:a="http://schemas.openxmlformats.org/drawingml/2006/main" xmlns:r="http://schemas.openxmlformats.org/officeDocument/2006/relationships" xmlns:p="http://schemas.openxmlformats.org/presentationml/2006/main">
  <p:tag name="TIMING" val="|38.4|4.7|2.4|2|2.9|17|1.6|16|2.9"/>
</p:tagLst>
</file>

<file path=ppt/tags/tag2.xml><?xml version="1.0" encoding="utf-8"?>
<p:tagLst xmlns:a="http://schemas.openxmlformats.org/drawingml/2006/main" xmlns:r="http://schemas.openxmlformats.org/officeDocument/2006/relationships" xmlns:p="http://schemas.openxmlformats.org/presentationml/2006/main">
  <p:tag name="TIMING" val="|3.8|28.2|5|1|1.5|1"/>
</p:tagLst>
</file>

<file path=ppt/tags/tag20.xml><?xml version="1.0" encoding="utf-8"?>
<p:tagLst xmlns:a="http://schemas.openxmlformats.org/drawingml/2006/main" xmlns:r="http://schemas.openxmlformats.org/officeDocument/2006/relationships" xmlns:p="http://schemas.openxmlformats.org/presentationml/2006/main">
  <p:tag name="TIMING" val="|217.2|31.8|15.7|7.3|24.4|15|33|11.4|2.1|5.1|43.3|36.1"/>
</p:tagLst>
</file>

<file path=ppt/tags/tag21.xml><?xml version="1.0" encoding="utf-8"?>
<p:tagLst xmlns:a="http://schemas.openxmlformats.org/drawingml/2006/main" xmlns:r="http://schemas.openxmlformats.org/officeDocument/2006/relationships" xmlns:p="http://schemas.openxmlformats.org/presentationml/2006/main">
  <p:tag name="TIMING" val="|31.6|1.8|72.9|52.3"/>
</p:tagLst>
</file>

<file path=ppt/tags/tag22.xml><?xml version="1.0" encoding="utf-8"?>
<p:tagLst xmlns:a="http://schemas.openxmlformats.org/drawingml/2006/main" xmlns:r="http://schemas.openxmlformats.org/officeDocument/2006/relationships" xmlns:p="http://schemas.openxmlformats.org/presentationml/2006/main">
  <p:tag name="TIMING" val="|25.7|41.3|63.1|1.2"/>
</p:tagLst>
</file>

<file path=ppt/tags/tag23.xml><?xml version="1.0" encoding="utf-8"?>
<p:tagLst xmlns:a="http://schemas.openxmlformats.org/drawingml/2006/main" xmlns:r="http://schemas.openxmlformats.org/officeDocument/2006/relationships" xmlns:p="http://schemas.openxmlformats.org/presentationml/2006/main">
  <p:tag name="TIMING" val="|3.9|23.4"/>
</p:tagLst>
</file>

<file path=ppt/tags/tag24.xml><?xml version="1.0" encoding="utf-8"?>
<p:tagLst xmlns:a="http://schemas.openxmlformats.org/drawingml/2006/main" xmlns:r="http://schemas.openxmlformats.org/officeDocument/2006/relationships" xmlns:p="http://schemas.openxmlformats.org/presentationml/2006/main">
  <p:tag name="TIMING" val="|39"/>
</p:tagLst>
</file>

<file path=ppt/tags/tag25.xml><?xml version="1.0" encoding="utf-8"?>
<p:tagLst xmlns:a="http://schemas.openxmlformats.org/drawingml/2006/main" xmlns:r="http://schemas.openxmlformats.org/officeDocument/2006/relationships" xmlns:p="http://schemas.openxmlformats.org/presentationml/2006/main">
  <p:tag name="TIMING" val="|51.7|20.6|9.4|2.3|10|1|3.8|1.2|1.2"/>
</p:tagLst>
</file>

<file path=ppt/tags/tag26.xml><?xml version="1.0" encoding="utf-8"?>
<p:tagLst xmlns:a="http://schemas.openxmlformats.org/drawingml/2006/main" xmlns:r="http://schemas.openxmlformats.org/officeDocument/2006/relationships" xmlns:p="http://schemas.openxmlformats.org/presentationml/2006/main">
  <p:tag name="TIMING" val="|2|5.8|7.5|2.1|1|10.8|1.3|1.4|2|1.2|6|1.4|10|16.3|16.6|5.1|2.1|0.9|8.8|14.1|3.9|7.1|1.4|15.4|3.3|0.8|0.4|169.4|2|3.2|3.1"/>
</p:tagLst>
</file>

<file path=ppt/tags/tag27.xml><?xml version="1.0" encoding="utf-8"?>
<p:tagLst xmlns:a="http://schemas.openxmlformats.org/drawingml/2006/main" xmlns:r="http://schemas.openxmlformats.org/officeDocument/2006/relationships" xmlns:p="http://schemas.openxmlformats.org/presentationml/2006/main">
  <p:tag name="TIMING" val="|0.7|46.2|12.5"/>
</p:tagLst>
</file>

<file path=ppt/tags/tag28.xml><?xml version="1.0" encoding="utf-8"?>
<p:tagLst xmlns:a="http://schemas.openxmlformats.org/drawingml/2006/main" xmlns:r="http://schemas.openxmlformats.org/officeDocument/2006/relationships" xmlns:p="http://schemas.openxmlformats.org/presentationml/2006/main">
  <p:tag name="TIMING" val="|6.3|45.3"/>
</p:tagLst>
</file>

<file path=ppt/tags/tag29.xml><?xml version="1.0" encoding="utf-8"?>
<p:tagLst xmlns:a="http://schemas.openxmlformats.org/drawingml/2006/main" xmlns:r="http://schemas.openxmlformats.org/officeDocument/2006/relationships" xmlns:p="http://schemas.openxmlformats.org/presentationml/2006/main">
  <p:tag name="TIMING" val="|5.5|53.5|4.2|9.9"/>
</p:tagLst>
</file>

<file path=ppt/tags/tag3.xml><?xml version="1.0" encoding="utf-8"?>
<p:tagLst xmlns:a="http://schemas.openxmlformats.org/drawingml/2006/main" xmlns:r="http://schemas.openxmlformats.org/officeDocument/2006/relationships" xmlns:p="http://schemas.openxmlformats.org/presentationml/2006/main">
  <p:tag name="TIMING" val="|2|32.3"/>
</p:tagLst>
</file>

<file path=ppt/tags/tag30.xml><?xml version="1.0" encoding="utf-8"?>
<p:tagLst xmlns:a="http://schemas.openxmlformats.org/drawingml/2006/main" xmlns:r="http://schemas.openxmlformats.org/officeDocument/2006/relationships" xmlns:p="http://schemas.openxmlformats.org/presentationml/2006/main">
  <p:tag name="TIMING" val="|12.2|13.7|87.7|34.4|45.9"/>
</p:tagLst>
</file>

<file path=ppt/tags/tag31.xml><?xml version="1.0" encoding="utf-8"?>
<p:tagLst xmlns:a="http://schemas.openxmlformats.org/drawingml/2006/main" xmlns:r="http://schemas.openxmlformats.org/officeDocument/2006/relationships" xmlns:p="http://schemas.openxmlformats.org/presentationml/2006/main">
  <p:tag name="TIMING" val="|12.5|29.1|39.5|13"/>
</p:tagLst>
</file>

<file path=ppt/tags/tag32.xml><?xml version="1.0" encoding="utf-8"?>
<p:tagLst xmlns:a="http://schemas.openxmlformats.org/drawingml/2006/main" xmlns:r="http://schemas.openxmlformats.org/officeDocument/2006/relationships" xmlns:p="http://schemas.openxmlformats.org/presentationml/2006/main">
  <p:tag name="TIMING" val="|1.2|2.7|20.6|8.8|61.8"/>
</p:tagLst>
</file>

<file path=ppt/tags/tag33.xml><?xml version="1.0" encoding="utf-8"?>
<p:tagLst xmlns:a="http://schemas.openxmlformats.org/drawingml/2006/main" xmlns:r="http://schemas.openxmlformats.org/officeDocument/2006/relationships" xmlns:p="http://schemas.openxmlformats.org/presentationml/2006/main">
  <p:tag name="TIMING" val="|1.9|8.4|39.1|56.4"/>
</p:tagLst>
</file>

<file path=ppt/tags/tag34.xml><?xml version="1.0" encoding="utf-8"?>
<p:tagLst xmlns:a="http://schemas.openxmlformats.org/drawingml/2006/main" xmlns:r="http://schemas.openxmlformats.org/officeDocument/2006/relationships" xmlns:p="http://schemas.openxmlformats.org/presentationml/2006/main">
  <p:tag name="TIMING" val="|27.4|52.3|25.6|138.4"/>
</p:tagLst>
</file>

<file path=ppt/tags/tag4.xml><?xml version="1.0" encoding="utf-8"?>
<p:tagLst xmlns:a="http://schemas.openxmlformats.org/drawingml/2006/main" xmlns:r="http://schemas.openxmlformats.org/officeDocument/2006/relationships" xmlns:p="http://schemas.openxmlformats.org/presentationml/2006/main">
  <p:tag name="TIMING" val="|59|63.6|6.6|13|71.7"/>
</p:tagLst>
</file>

<file path=ppt/tags/tag5.xml><?xml version="1.0" encoding="utf-8"?>
<p:tagLst xmlns:a="http://schemas.openxmlformats.org/drawingml/2006/main" xmlns:r="http://schemas.openxmlformats.org/officeDocument/2006/relationships" xmlns:p="http://schemas.openxmlformats.org/presentationml/2006/main">
  <p:tag name="TIMING" val="|2.9|10.3|15.4|5.7|6.2|17.7|69.2"/>
</p:tagLst>
</file>

<file path=ppt/tags/tag6.xml><?xml version="1.0" encoding="utf-8"?>
<p:tagLst xmlns:a="http://schemas.openxmlformats.org/drawingml/2006/main" xmlns:r="http://schemas.openxmlformats.org/officeDocument/2006/relationships" xmlns:p="http://schemas.openxmlformats.org/presentationml/2006/main">
  <p:tag name="TIMING" val="|105.8|4.3|29.9|55.8"/>
</p:tagLst>
</file>

<file path=ppt/tags/tag7.xml><?xml version="1.0" encoding="utf-8"?>
<p:tagLst xmlns:a="http://schemas.openxmlformats.org/drawingml/2006/main" xmlns:r="http://schemas.openxmlformats.org/officeDocument/2006/relationships" xmlns:p="http://schemas.openxmlformats.org/presentationml/2006/main">
  <p:tag name="TIMING" val="|22.1|19.8|30.8"/>
</p:tagLst>
</file>

<file path=ppt/tags/tag8.xml><?xml version="1.0" encoding="utf-8"?>
<p:tagLst xmlns:a="http://schemas.openxmlformats.org/drawingml/2006/main" xmlns:r="http://schemas.openxmlformats.org/officeDocument/2006/relationships" xmlns:p="http://schemas.openxmlformats.org/presentationml/2006/main">
  <p:tag name="TIMING" val="|21.1|4"/>
</p:tagLst>
</file>

<file path=ppt/tags/tag9.xml><?xml version="1.0" encoding="utf-8"?>
<p:tagLst xmlns:a="http://schemas.openxmlformats.org/drawingml/2006/main" xmlns:r="http://schemas.openxmlformats.org/officeDocument/2006/relationships" xmlns:p="http://schemas.openxmlformats.org/presentationml/2006/main">
  <p:tag name="TIMING" val="|9.4|1.2|1.7|33.8"/>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14364</TotalTime>
  <Words>2358</Words>
  <Application>Microsoft Office PowerPoint</Application>
  <PresentationFormat>Letter Paper (8.5x11 in)</PresentationFormat>
  <Paragraphs>440</Paragraphs>
  <Slides>46</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5</vt:i4>
      </vt:variant>
      <vt:variant>
        <vt:lpstr>Slide Titles</vt:lpstr>
      </vt:variant>
      <vt:variant>
        <vt:i4>46</vt:i4>
      </vt:variant>
    </vt:vector>
  </HeadingPairs>
  <TitlesOfParts>
    <vt:vector size="59" baseType="lpstr">
      <vt:lpstr>Arial</vt:lpstr>
      <vt:lpstr>Bookman Old Style</vt:lpstr>
      <vt:lpstr>Garamond</vt:lpstr>
      <vt:lpstr>Times</vt:lpstr>
      <vt:lpstr>Times New Roman</vt:lpstr>
      <vt:lpstr>Wingdings</vt:lpstr>
      <vt:lpstr>Wingdings 3</vt:lpstr>
      <vt:lpstr>Custom Design</vt:lpstr>
      <vt:lpstr>Equation</vt:lpstr>
      <vt:lpstr>Graph</vt:lpstr>
      <vt:lpstr>Mtb Graph</vt:lpstr>
      <vt:lpstr>Photo Editor Photo</vt:lpstr>
      <vt:lpstr>Worksheet</vt:lpstr>
      <vt:lpstr>Chapter 2 </vt:lpstr>
      <vt:lpstr>Chapter 1:</vt:lpstr>
      <vt:lpstr>Outline</vt:lpstr>
      <vt:lpstr>Measuring center: the mean</vt:lpstr>
      <vt:lpstr>PowerPoint Presentation</vt:lpstr>
      <vt:lpstr>PowerPoint Presentation</vt:lpstr>
      <vt:lpstr>Measuring center: the median</vt:lpstr>
      <vt:lpstr>Measuring center: the median</vt:lpstr>
      <vt:lpstr>Mean Vs Median</vt:lpstr>
      <vt:lpstr>How outliers affect the mean  and the median</vt:lpstr>
      <vt:lpstr>PowerPoint Presentation</vt:lpstr>
      <vt:lpstr>PowerPoint Presentation</vt:lpstr>
      <vt:lpstr>PowerPoint Presentation</vt:lpstr>
      <vt:lpstr>Measuring Spread</vt:lpstr>
      <vt:lpstr>Measures of Spread: Quartiles</vt:lpstr>
      <vt:lpstr>Quartiles</vt:lpstr>
      <vt:lpstr>Five-number summary</vt:lpstr>
      <vt:lpstr>Note: </vt:lpstr>
      <vt:lpstr>Box plot</vt:lpstr>
      <vt:lpstr>Box plot</vt:lpstr>
      <vt:lpstr>Try it!</vt:lpstr>
      <vt:lpstr>Five-number summary</vt:lpstr>
      <vt:lpstr>Spotting Outliers</vt:lpstr>
      <vt:lpstr>Five-number summary</vt:lpstr>
      <vt:lpstr>Box plot</vt:lpstr>
      <vt:lpstr>PowerPoint Presentation</vt:lpstr>
      <vt:lpstr>PowerPoint Presentation</vt:lpstr>
      <vt:lpstr>PowerPoint Presentation</vt:lpstr>
      <vt:lpstr>PowerPoint Presentation</vt:lpstr>
      <vt:lpstr>PowerPoint Presentation</vt:lpstr>
      <vt:lpstr>Example</vt:lpstr>
      <vt:lpstr>PowerPoint Presentation</vt:lpstr>
      <vt:lpstr>Ques</vt:lpstr>
      <vt:lpstr>Ques</vt:lpstr>
      <vt:lpstr>(2) Standard deviation (S)</vt:lpstr>
      <vt:lpstr>PowerPoint Presentation</vt:lpstr>
      <vt:lpstr>PowerPoint Presentation</vt:lpstr>
      <vt:lpstr>Standard deviation </vt:lpstr>
      <vt:lpstr>Try  it!</vt:lpstr>
      <vt:lpstr>Standard deviation Contest:</vt:lpstr>
      <vt:lpstr>Properties of S</vt:lpstr>
      <vt:lpstr>Choosing measure of  center and spread</vt:lpstr>
      <vt:lpstr>Examining a Distribution</vt:lpstr>
      <vt:lpstr>Examples</vt:lpstr>
      <vt:lpstr>Organizing a statistical problem</vt:lpstr>
      <vt:lpstr>Homework</vt:lpstr>
    </vt:vector>
  </TitlesOfParts>
  <Company>sumanas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kph</dc:creator>
  <cp:lastModifiedBy>Imali Jayamanne</cp:lastModifiedBy>
  <cp:revision>410</cp:revision>
  <dcterms:created xsi:type="dcterms:W3CDTF">2002-05-29T00:01:41Z</dcterms:created>
  <dcterms:modified xsi:type="dcterms:W3CDTF">2023-06-12T04:13:20Z</dcterms:modified>
</cp:coreProperties>
</file>