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2"/>
  </p:notesMasterIdLst>
  <p:handoutMasterIdLst>
    <p:handoutMasterId r:id="rId33"/>
  </p:handoutMasterIdLst>
  <p:sldIdLst>
    <p:sldId id="268" r:id="rId2"/>
    <p:sldId id="257" r:id="rId3"/>
    <p:sldId id="258" r:id="rId4"/>
    <p:sldId id="259" r:id="rId5"/>
    <p:sldId id="260" r:id="rId6"/>
    <p:sldId id="261" r:id="rId7"/>
    <p:sldId id="265" r:id="rId8"/>
    <p:sldId id="266" r:id="rId9"/>
    <p:sldId id="267" r:id="rId10"/>
    <p:sldId id="263" r:id="rId11"/>
    <p:sldId id="262"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showGuides="1">
      <p:cViewPr varScale="1">
        <p:scale>
          <a:sx n="72" d="100"/>
          <a:sy n="72" d="100"/>
        </p:scale>
        <p:origin x="618" y="78"/>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85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A6B303-2AC4-4594-940F-A9673F39C1DE}"/>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BD6D247-9D53-42D9-BC6C-0821682B2C3C}"/>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FAC6D121-679C-4301-BA00-90984BA1AE2A}" type="datetimeFigureOut">
              <a:rPr lang="en-US" smtClean="0"/>
              <a:t>7/7/2021</a:t>
            </a:fld>
            <a:endParaRPr lang="en-US"/>
          </a:p>
        </p:txBody>
      </p:sp>
      <p:sp>
        <p:nvSpPr>
          <p:cNvPr id="4" name="Footer Placeholder 3">
            <a:extLst>
              <a:ext uri="{FF2B5EF4-FFF2-40B4-BE49-F238E27FC236}">
                <a16:creationId xmlns:a16="http://schemas.microsoft.com/office/drawing/2014/main" id="{C7059EB0-C29E-4B22-8204-329204C47AD3}"/>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740C42D-188B-4259-9A62-53493AC04E36}"/>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2ADB2BAF-2621-4A85-A63A-10C4D4FDFA97}" type="slidenum">
              <a:rPr lang="en-US" smtClean="0"/>
              <a:t>‹#›</a:t>
            </a:fld>
            <a:endParaRPr lang="en-US"/>
          </a:p>
        </p:txBody>
      </p:sp>
    </p:spTree>
    <p:extLst>
      <p:ext uri="{BB962C8B-B14F-4D97-AF65-F5344CB8AC3E}">
        <p14:creationId xmlns:p14="http://schemas.microsoft.com/office/powerpoint/2010/main" val="2024345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8475E09-455D-46FD-A7F4-BC4EE67A7633}" type="datetimeFigureOut">
              <a:rPr lang="en-US" smtClean="0"/>
              <a:t>7/7/2021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96E0AFDE-9D31-45E7-B5B0-5AFCA08D9CDD}" type="slidenum">
              <a:rPr lang="en-US" smtClean="0"/>
              <a:t>‹#›</a:t>
            </a:fld>
            <a:endParaRPr lang="en-US"/>
          </a:p>
        </p:txBody>
      </p:sp>
    </p:spTree>
    <p:extLst>
      <p:ext uri="{BB962C8B-B14F-4D97-AF65-F5344CB8AC3E}">
        <p14:creationId xmlns:p14="http://schemas.microsoft.com/office/powerpoint/2010/main" val="1941914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close up of a sign&#10;&#10;Description automatically generated">
            <a:extLst>
              <a:ext uri="{FF2B5EF4-FFF2-40B4-BE49-F238E27FC236}">
                <a16:creationId xmlns:a16="http://schemas.microsoft.com/office/drawing/2014/main" id="{E241D156-A2A4-AA41-8F24-6F29CD914024}"/>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9" name="Picture 8" descr="A close up of a sign&#10;&#10;Description automatically generated">
            <a:extLst>
              <a:ext uri="{FF2B5EF4-FFF2-40B4-BE49-F238E27FC236}">
                <a16:creationId xmlns:a16="http://schemas.microsoft.com/office/drawing/2014/main" id="{F01D8E5F-8265-9840-9341-6C27A5EEB5EE}"/>
              </a:ext>
            </a:extLst>
          </p:cNvPr>
          <p:cNvPicPr>
            <a:picLocks noChangeAspect="1"/>
          </p:cNvPicPr>
          <p:nvPr userDrawn="1"/>
        </p:nvPicPr>
        <p:blipFill>
          <a:blip r:embed="rId3"/>
          <a:stretch>
            <a:fillRect/>
          </a:stretch>
        </p:blipFill>
        <p:spPr>
          <a:xfrm>
            <a:off x="246773" y="303388"/>
            <a:ext cx="3406344" cy="1135448"/>
          </a:xfrm>
          <a:prstGeom prst="rect">
            <a:avLst/>
          </a:prstGeom>
        </p:spPr>
      </p:pic>
      <p:sp>
        <p:nvSpPr>
          <p:cNvPr id="11" name="Text Placeholder 6">
            <a:extLst>
              <a:ext uri="{FF2B5EF4-FFF2-40B4-BE49-F238E27FC236}">
                <a16:creationId xmlns:a16="http://schemas.microsoft.com/office/drawing/2014/main" id="{AFEC7928-F94D-C141-9599-44AA58DCD28D}"/>
              </a:ext>
            </a:extLst>
          </p:cNvPr>
          <p:cNvSpPr>
            <a:spLocks noGrp="1"/>
          </p:cNvSpPr>
          <p:nvPr>
            <p:ph type="body" sz="quarter" idx="13" hasCustomPrompt="1"/>
          </p:nvPr>
        </p:nvSpPr>
        <p:spPr>
          <a:xfrm>
            <a:off x="3383202" y="2196789"/>
            <a:ext cx="7195151" cy="815352"/>
          </a:xfrm>
          <a:prstGeom prst="rect">
            <a:avLst/>
          </a:prstGeom>
        </p:spPr>
        <p:txBody>
          <a:bodyPr>
            <a:noAutofit/>
          </a:bodyPr>
          <a:lstStyle>
            <a:lvl1pPr marL="0" indent="0">
              <a:buNone/>
              <a:defRPr sz="3600"/>
            </a:lvl1pPr>
            <a:lvl2pPr marL="342900" indent="0">
              <a:buNone/>
              <a:defRPr sz="3300"/>
            </a:lvl2pPr>
            <a:lvl3pPr marL="685800" indent="0">
              <a:buNone/>
              <a:defRPr sz="3000"/>
            </a:lvl3pPr>
            <a:lvl4pPr marL="1028700" indent="0">
              <a:buNone/>
              <a:defRPr sz="2700"/>
            </a:lvl4pPr>
            <a:lvl5pPr marL="1371600" indent="0">
              <a:buNone/>
              <a:defRPr sz="2700"/>
            </a:lvl5pPr>
          </a:lstStyle>
          <a:p>
            <a:pPr lvl="0"/>
            <a:r>
              <a:rPr lang="en-GB" dirty="0"/>
              <a:t>Code - Module Name</a:t>
            </a:r>
          </a:p>
          <a:p>
            <a:pPr lvl="4"/>
            <a:endParaRPr lang="x-none" dirty="0"/>
          </a:p>
        </p:txBody>
      </p:sp>
      <p:sp>
        <p:nvSpPr>
          <p:cNvPr id="6" name="Text Placeholder 6">
            <a:extLst>
              <a:ext uri="{FF2B5EF4-FFF2-40B4-BE49-F238E27FC236}">
                <a16:creationId xmlns:a16="http://schemas.microsoft.com/office/drawing/2014/main" id="{6A55C290-0B7A-CD49-8ED4-25631D938FA8}"/>
              </a:ext>
            </a:extLst>
          </p:cNvPr>
          <p:cNvSpPr>
            <a:spLocks noGrp="1"/>
          </p:cNvSpPr>
          <p:nvPr>
            <p:ph type="body" sz="quarter" idx="14" hasCustomPrompt="1"/>
          </p:nvPr>
        </p:nvSpPr>
        <p:spPr>
          <a:xfrm>
            <a:off x="3904910" y="3217206"/>
            <a:ext cx="7195151" cy="1991724"/>
          </a:xfrm>
          <a:prstGeom prst="rect">
            <a:avLst/>
          </a:prstGeom>
        </p:spPr>
        <p:txBody>
          <a:bodyPr>
            <a:noAutofit/>
          </a:bodyPr>
          <a:lstStyle>
            <a:lvl1pPr marL="0" indent="0">
              <a:buNone/>
              <a:defRPr sz="2700"/>
            </a:lvl1pPr>
            <a:lvl2pPr marL="342900" indent="0">
              <a:buNone/>
              <a:defRPr sz="3300"/>
            </a:lvl2pPr>
            <a:lvl3pPr marL="685800" indent="0">
              <a:buNone/>
              <a:defRPr sz="3000"/>
            </a:lvl3pPr>
            <a:lvl4pPr marL="1028700" indent="0">
              <a:buNone/>
              <a:defRPr sz="2700"/>
            </a:lvl4pPr>
            <a:lvl5pPr marL="1371600" indent="0">
              <a:buNone/>
              <a:defRPr sz="2700"/>
            </a:lvl5pPr>
          </a:lstStyle>
          <a:p>
            <a:pPr lvl="0"/>
            <a:r>
              <a:rPr lang="en-GB" sz="2700" dirty="0"/>
              <a:t>Lecture N</a:t>
            </a:r>
          </a:p>
          <a:p>
            <a:pPr lvl="0"/>
            <a:r>
              <a:rPr lang="en-GB" sz="2700" dirty="0"/>
              <a:t>Topic</a:t>
            </a:r>
          </a:p>
          <a:p>
            <a:pPr lvl="0"/>
            <a:r>
              <a:rPr lang="en-GB" sz="2700" dirty="0"/>
              <a:t>Lecturer Name</a:t>
            </a:r>
          </a:p>
          <a:p>
            <a:pPr lvl="4"/>
            <a:endParaRPr lang="x-none" dirty="0"/>
          </a:p>
        </p:txBody>
      </p:sp>
    </p:spTree>
    <p:extLst>
      <p:ext uri="{BB962C8B-B14F-4D97-AF65-F5344CB8AC3E}">
        <p14:creationId xmlns:p14="http://schemas.microsoft.com/office/powerpoint/2010/main" val="68487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7E0F-1F1B-A847-8BEA-0716D072CB9C}"/>
              </a:ext>
            </a:extLst>
          </p:cNvPr>
          <p:cNvSpPr>
            <a:spLocks noGrp="1"/>
          </p:cNvSpPr>
          <p:nvPr>
            <p:ph type="title"/>
          </p:nvPr>
        </p:nvSpPr>
        <p:spPr>
          <a:xfrm>
            <a:off x="838200" y="365127"/>
            <a:ext cx="10515600" cy="1325563"/>
          </a:xfrm>
          <a:prstGeom prst="rect">
            <a:avLst/>
          </a:prstGeom>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94A535DE-2758-BE47-87AA-DA04AB40BFEE}"/>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0B130FD5-1ECF-064E-B6B3-F6EC46746EBA}"/>
              </a:ext>
            </a:extLst>
          </p:cNvPr>
          <p:cNvSpPr>
            <a:spLocks noGrp="1"/>
          </p:cNvSpPr>
          <p:nvPr>
            <p:ph type="dt" sz="half" idx="10"/>
          </p:nvPr>
        </p:nvSpPr>
        <p:spPr/>
        <p:txBody>
          <a:bodyPr/>
          <a:lstStyle/>
          <a:p>
            <a:fld id="{A68CD59B-C6C2-C84A-A9B5-AB286FEC8FEA}" type="datetimeFigureOut">
              <a:rPr lang="x-none" smtClean="0"/>
              <a:t>7/5/2021</a:t>
            </a:fld>
            <a:endParaRPr lang="x-none"/>
          </a:p>
        </p:txBody>
      </p:sp>
      <p:sp>
        <p:nvSpPr>
          <p:cNvPr id="5" name="Footer Placeholder 4">
            <a:extLst>
              <a:ext uri="{FF2B5EF4-FFF2-40B4-BE49-F238E27FC236}">
                <a16:creationId xmlns:a16="http://schemas.microsoft.com/office/drawing/2014/main" id="{80E3543A-6C83-194B-8589-B5C624CECD36}"/>
              </a:ext>
            </a:extLst>
          </p:cNvPr>
          <p:cNvSpPr>
            <a:spLocks noGrp="1"/>
          </p:cNvSpPr>
          <p:nvPr>
            <p:ph type="ftr" sz="quarter" idx="11"/>
          </p:nvPr>
        </p:nvSpPr>
        <p:spPr>
          <a:xfrm>
            <a:off x="4038600" y="5946773"/>
            <a:ext cx="4114800" cy="365125"/>
          </a:xfrm>
          <a:prstGeom prst="rect">
            <a:avLst/>
          </a:prstGeom>
        </p:spPr>
        <p:txBody>
          <a:bodyPr/>
          <a:lstStyle/>
          <a:p>
            <a:endParaRPr lang="x-none"/>
          </a:p>
        </p:txBody>
      </p:sp>
      <p:sp>
        <p:nvSpPr>
          <p:cNvPr id="6" name="Slide Number Placeholder 5">
            <a:extLst>
              <a:ext uri="{FF2B5EF4-FFF2-40B4-BE49-F238E27FC236}">
                <a16:creationId xmlns:a16="http://schemas.microsoft.com/office/drawing/2014/main" id="{988BD9C0-70AE-A44A-8305-6C32BDB15C27}"/>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13835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C077D-2EDB-BC42-B959-CEA813812D70}"/>
              </a:ext>
            </a:extLst>
          </p:cNvPr>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740515B0-AD48-6E41-AC9E-DEC15DB568AD}"/>
              </a:ext>
            </a:extLst>
          </p:cNvPr>
          <p:cNvSpPr>
            <a:spLocks noGrp="1"/>
          </p:cNvSpPr>
          <p:nvPr>
            <p:ph type="body" orient="vert" idx="1"/>
          </p:nvPr>
        </p:nvSpPr>
        <p:spPr>
          <a:xfrm>
            <a:off x="838201"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026F8E1C-5EA0-3D4A-B64B-FD9A0F2E5DF3}"/>
              </a:ext>
            </a:extLst>
          </p:cNvPr>
          <p:cNvSpPr>
            <a:spLocks noGrp="1"/>
          </p:cNvSpPr>
          <p:nvPr>
            <p:ph type="dt" sz="half" idx="10"/>
          </p:nvPr>
        </p:nvSpPr>
        <p:spPr/>
        <p:txBody>
          <a:bodyPr/>
          <a:lstStyle/>
          <a:p>
            <a:fld id="{A68CD59B-C6C2-C84A-A9B5-AB286FEC8FEA}" type="datetimeFigureOut">
              <a:rPr lang="x-none" smtClean="0"/>
              <a:t>7/5/2021</a:t>
            </a:fld>
            <a:endParaRPr lang="x-none"/>
          </a:p>
        </p:txBody>
      </p:sp>
      <p:sp>
        <p:nvSpPr>
          <p:cNvPr id="5" name="Footer Placeholder 4">
            <a:extLst>
              <a:ext uri="{FF2B5EF4-FFF2-40B4-BE49-F238E27FC236}">
                <a16:creationId xmlns:a16="http://schemas.microsoft.com/office/drawing/2014/main" id="{90AC8324-3C92-E941-B869-105EBE245BEC}"/>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6" name="Slide Number Placeholder 5">
            <a:extLst>
              <a:ext uri="{FF2B5EF4-FFF2-40B4-BE49-F238E27FC236}">
                <a16:creationId xmlns:a16="http://schemas.microsoft.com/office/drawing/2014/main" id="{FC4F6284-20B3-0840-8AEA-87581B17CEAC}"/>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4207872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99622F-DC27-6E4D-80EB-5A6117330FAE}" type="datetime1">
              <a:rPr lang="en-US" smtClean="0"/>
              <a:t>7/5/2021</a:t>
            </a:fld>
            <a:endParaRPr lang="en-US"/>
          </a:p>
        </p:txBody>
      </p:sp>
      <p:sp>
        <p:nvSpPr>
          <p:cNvPr id="6" name="Slide Number Placeholder 5"/>
          <p:cNvSpPr>
            <a:spLocks noGrp="1"/>
          </p:cNvSpPr>
          <p:nvPr>
            <p:ph type="sldNum" sz="quarter" idx="12"/>
          </p:nvPr>
        </p:nvSpPr>
        <p:spPr>
          <a:xfrm>
            <a:off x="11480800" y="6385720"/>
            <a:ext cx="609600" cy="365125"/>
          </a:xfrm>
          <a:prstGeom prst="rect">
            <a:avLst/>
          </a:prstGeom>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16391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4671-2548-9B4A-BC90-1ABE627594F5}"/>
              </a:ext>
            </a:extLst>
          </p:cNvPr>
          <p:cNvSpPr>
            <a:spLocks noGrp="1"/>
          </p:cNvSpPr>
          <p:nvPr>
            <p:ph type="title"/>
          </p:nvPr>
        </p:nvSpPr>
        <p:spPr>
          <a:xfrm>
            <a:off x="838200" y="365127"/>
            <a:ext cx="10515600" cy="1325563"/>
          </a:xfrm>
          <a:prstGeom prst="rect">
            <a:avLst/>
          </a:prstGeom>
        </p:spPr>
        <p:txBody>
          <a:bodyPr/>
          <a:lstStyle>
            <a:lvl1pPr>
              <a:defRPr>
                <a:latin typeface="+mn-lt"/>
              </a:defRPr>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6C5569FD-E7A8-A74A-A927-2163C5DE8191}"/>
              </a:ext>
            </a:extLst>
          </p:cNvPr>
          <p:cNvSpPr>
            <a:spLocks noGrp="1"/>
          </p:cNvSpPr>
          <p:nvPr>
            <p:ph idx="1"/>
          </p:nvPr>
        </p:nvSpPr>
        <p:spPr>
          <a:xfrm>
            <a:off x="838200" y="1825625"/>
            <a:ext cx="10515600" cy="4351338"/>
          </a:xfrm>
          <a:prstGeom prst="rect">
            <a:avLst/>
          </a:prstGeom>
        </p:spPr>
        <p:txBody>
          <a:bodyPr>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CF2D0C97-F2BE-1F46-8DF3-8613C7F290AE}"/>
              </a:ext>
            </a:extLst>
          </p:cNvPr>
          <p:cNvSpPr>
            <a:spLocks noGrp="1"/>
          </p:cNvSpPr>
          <p:nvPr>
            <p:ph type="dt" sz="half" idx="10"/>
          </p:nvPr>
        </p:nvSpPr>
        <p:spPr/>
        <p:txBody>
          <a:bodyPr/>
          <a:lstStyle/>
          <a:p>
            <a:fld id="{A68CD59B-C6C2-C84A-A9B5-AB286FEC8FEA}" type="datetimeFigureOut">
              <a:rPr lang="x-none" smtClean="0"/>
              <a:t>7/5/2021</a:t>
            </a:fld>
            <a:endParaRPr lang="x-none"/>
          </a:p>
        </p:txBody>
      </p:sp>
      <p:sp>
        <p:nvSpPr>
          <p:cNvPr id="5" name="Footer Placeholder 4">
            <a:extLst>
              <a:ext uri="{FF2B5EF4-FFF2-40B4-BE49-F238E27FC236}">
                <a16:creationId xmlns:a16="http://schemas.microsoft.com/office/drawing/2014/main" id="{4AD5D1BA-4427-5F48-BCA8-775A2EAA8109}"/>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6" name="Slide Number Placeholder 5">
            <a:extLst>
              <a:ext uri="{FF2B5EF4-FFF2-40B4-BE49-F238E27FC236}">
                <a16:creationId xmlns:a16="http://schemas.microsoft.com/office/drawing/2014/main" id="{A31FA457-CD19-7E42-BCE7-19B42ECF4BE3}"/>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335264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8224-E7F2-D948-A75F-27BE76022D09}"/>
              </a:ext>
            </a:extLst>
          </p:cNvPr>
          <p:cNvSpPr>
            <a:spLocks noGrp="1"/>
          </p:cNvSpPr>
          <p:nvPr>
            <p:ph type="title"/>
          </p:nvPr>
        </p:nvSpPr>
        <p:spPr>
          <a:xfrm>
            <a:off x="831851" y="1709740"/>
            <a:ext cx="10515600" cy="2852737"/>
          </a:xfrm>
          <a:prstGeom prst="rect">
            <a:avLst/>
          </a:prstGeom>
        </p:spPr>
        <p:txBody>
          <a:bodyPr anchor="b"/>
          <a:lstStyle>
            <a:lvl1pPr>
              <a:defRPr sz="45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6A73274C-2B21-0E4A-A8E9-C4D4E96E6FAE}"/>
              </a:ext>
            </a:extLst>
          </p:cNvPr>
          <p:cNvSpPr>
            <a:spLocks noGrp="1"/>
          </p:cNvSpPr>
          <p:nvPr>
            <p:ph type="body" idx="1"/>
          </p:nvPr>
        </p:nvSpPr>
        <p:spPr>
          <a:xfrm>
            <a:off x="831851" y="4589465"/>
            <a:ext cx="105156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E7795-320A-AC41-9319-FA00A973BE9D}"/>
              </a:ext>
            </a:extLst>
          </p:cNvPr>
          <p:cNvSpPr>
            <a:spLocks noGrp="1"/>
          </p:cNvSpPr>
          <p:nvPr>
            <p:ph type="dt" sz="half" idx="10"/>
          </p:nvPr>
        </p:nvSpPr>
        <p:spPr/>
        <p:txBody>
          <a:bodyPr/>
          <a:lstStyle/>
          <a:p>
            <a:fld id="{A68CD59B-C6C2-C84A-A9B5-AB286FEC8FEA}" type="datetimeFigureOut">
              <a:rPr lang="x-none" smtClean="0"/>
              <a:t>7/5/2021</a:t>
            </a:fld>
            <a:endParaRPr lang="x-none"/>
          </a:p>
        </p:txBody>
      </p:sp>
      <p:sp>
        <p:nvSpPr>
          <p:cNvPr id="5" name="Footer Placeholder 4">
            <a:extLst>
              <a:ext uri="{FF2B5EF4-FFF2-40B4-BE49-F238E27FC236}">
                <a16:creationId xmlns:a16="http://schemas.microsoft.com/office/drawing/2014/main" id="{83C24889-94C4-FE4A-9EBD-FA34D0443B60}"/>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6" name="Slide Number Placeholder 5">
            <a:extLst>
              <a:ext uri="{FF2B5EF4-FFF2-40B4-BE49-F238E27FC236}">
                <a16:creationId xmlns:a16="http://schemas.microsoft.com/office/drawing/2014/main" id="{106BF730-9B59-8B4F-B1CD-A90E43E43ACB}"/>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3189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1C7E-F47F-A740-8161-500BA0D2CF16}"/>
              </a:ext>
            </a:extLst>
          </p:cNvPr>
          <p:cNvSpPr>
            <a:spLocks noGrp="1"/>
          </p:cNvSpPr>
          <p:nvPr>
            <p:ph type="title"/>
          </p:nvPr>
        </p:nvSpPr>
        <p:spPr>
          <a:xfrm>
            <a:off x="838200" y="365127"/>
            <a:ext cx="10515600" cy="1325563"/>
          </a:xfrm>
          <a:prstGeom prst="rect">
            <a:avLst/>
          </a:prstGeom>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347DE7F3-B809-3045-901F-BB37003309C8}"/>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EFCA977B-1B4C-1849-A510-DDB31D1A934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456FE30D-E1F2-764A-9FF3-4DDFE8D0F30A}"/>
              </a:ext>
            </a:extLst>
          </p:cNvPr>
          <p:cNvSpPr>
            <a:spLocks noGrp="1"/>
          </p:cNvSpPr>
          <p:nvPr>
            <p:ph type="dt" sz="half" idx="10"/>
          </p:nvPr>
        </p:nvSpPr>
        <p:spPr/>
        <p:txBody>
          <a:bodyPr/>
          <a:lstStyle/>
          <a:p>
            <a:fld id="{A68CD59B-C6C2-C84A-A9B5-AB286FEC8FEA}" type="datetimeFigureOut">
              <a:rPr lang="x-none" smtClean="0"/>
              <a:t>7/5/2021</a:t>
            </a:fld>
            <a:endParaRPr lang="x-none"/>
          </a:p>
        </p:txBody>
      </p:sp>
      <p:sp>
        <p:nvSpPr>
          <p:cNvPr id="6" name="Footer Placeholder 5">
            <a:extLst>
              <a:ext uri="{FF2B5EF4-FFF2-40B4-BE49-F238E27FC236}">
                <a16:creationId xmlns:a16="http://schemas.microsoft.com/office/drawing/2014/main" id="{E8037FC9-FF28-704F-8F73-3DCC03041845}"/>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7" name="Slide Number Placeholder 6">
            <a:extLst>
              <a:ext uri="{FF2B5EF4-FFF2-40B4-BE49-F238E27FC236}">
                <a16:creationId xmlns:a16="http://schemas.microsoft.com/office/drawing/2014/main" id="{C8239922-8FF3-334D-8AC6-167CC3ABD9DB}"/>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41271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440F-30BD-EC47-8F28-28E35C0CED13}"/>
              </a:ext>
            </a:extLst>
          </p:cNvPr>
          <p:cNvSpPr>
            <a:spLocks noGrp="1"/>
          </p:cNvSpPr>
          <p:nvPr>
            <p:ph type="title"/>
          </p:nvPr>
        </p:nvSpPr>
        <p:spPr>
          <a:xfrm>
            <a:off x="839788" y="365127"/>
            <a:ext cx="10515600" cy="1325563"/>
          </a:xfrm>
          <a:prstGeom prst="rect">
            <a:avLst/>
          </a:prstGeo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A69DA827-0A00-0648-B3C1-5EB6984BEF00}"/>
              </a:ext>
            </a:extLst>
          </p:cNvPr>
          <p:cNvSpPr>
            <a:spLocks noGrp="1"/>
          </p:cNvSpPr>
          <p:nvPr>
            <p:ph type="body" idx="1"/>
          </p:nvPr>
        </p:nvSpPr>
        <p:spPr>
          <a:xfrm>
            <a:off x="839789" y="1681163"/>
            <a:ext cx="5157787"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6653E0A-ADA9-D640-8D2A-C335F0671C8F}"/>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EAEB8E11-FD7A-4B4D-8CC4-981C10EC3E8E}"/>
              </a:ext>
            </a:extLst>
          </p:cNvPr>
          <p:cNvSpPr>
            <a:spLocks noGrp="1"/>
          </p:cNvSpPr>
          <p:nvPr>
            <p:ph type="body" sz="quarter" idx="3"/>
          </p:nvPr>
        </p:nvSpPr>
        <p:spPr>
          <a:xfrm>
            <a:off x="6172201" y="1681163"/>
            <a:ext cx="5183188"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2637FC6-D39A-6640-BEFD-A3934C1D67E6}"/>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4B38863D-C098-2A48-85BA-53A743E6A2CB}"/>
              </a:ext>
            </a:extLst>
          </p:cNvPr>
          <p:cNvSpPr>
            <a:spLocks noGrp="1"/>
          </p:cNvSpPr>
          <p:nvPr>
            <p:ph type="dt" sz="half" idx="10"/>
          </p:nvPr>
        </p:nvSpPr>
        <p:spPr/>
        <p:txBody>
          <a:bodyPr/>
          <a:lstStyle/>
          <a:p>
            <a:fld id="{A68CD59B-C6C2-C84A-A9B5-AB286FEC8FEA}" type="datetimeFigureOut">
              <a:rPr lang="x-none" smtClean="0"/>
              <a:t>7/5/2021</a:t>
            </a:fld>
            <a:endParaRPr lang="x-none"/>
          </a:p>
        </p:txBody>
      </p:sp>
      <p:sp>
        <p:nvSpPr>
          <p:cNvPr id="8" name="Footer Placeholder 7">
            <a:extLst>
              <a:ext uri="{FF2B5EF4-FFF2-40B4-BE49-F238E27FC236}">
                <a16:creationId xmlns:a16="http://schemas.microsoft.com/office/drawing/2014/main" id="{858E1737-7D3B-AC4D-B2DE-7CAB5F1F0574}"/>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9" name="Slide Number Placeholder 8">
            <a:extLst>
              <a:ext uri="{FF2B5EF4-FFF2-40B4-BE49-F238E27FC236}">
                <a16:creationId xmlns:a16="http://schemas.microsoft.com/office/drawing/2014/main" id="{36FC1A37-0D4F-1E44-AB54-2A9C08D720D0}"/>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58088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CF2-4FE2-0C4E-AEC9-EB428EBA2E48}"/>
              </a:ext>
            </a:extLst>
          </p:cNvPr>
          <p:cNvSpPr>
            <a:spLocks noGrp="1"/>
          </p:cNvSpPr>
          <p:nvPr>
            <p:ph type="title"/>
          </p:nvPr>
        </p:nvSpPr>
        <p:spPr>
          <a:xfrm>
            <a:off x="838200" y="365127"/>
            <a:ext cx="10515600" cy="1325563"/>
          </a:xfrm>
          <a:prstGeom prst="rect">
            <a:avLst/>
          </a:prstGeom>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B1089262-86FD-7942-AE17-870A15962E49}"/>
              </a:ext>
            </a:extLst>
          </p:cNvPr>
          <p:cNvSpPr>
            <a:spLocks noGrp="1"/>
          </p:cNvSpPr>
          <p:nvPr>
            <p:ph type="dt" sz="half" idx="10"/>
          </p:nvPr>
        </p:nvSpPr>
        <p:spPr/>
        <p:txBody>
          <a:bodyPr/>
          <a:lstStyle/>
          <a:p>
            <a:fld id="{A68CD59B-C6C2-C84A-A9B5-AB286FEC8FEA}" type="datetimeFigureOut">
              <a:rPr lang="x-none" smtClean="0"/>
              <a:t>7/5/2021</a:t>
            </a:fld>
            <a:endParaRPr lang="x-none"/>
          </a:p>
        </p:txBody>
      </p:sp>
      <p:sp>
        <p:nvSpPr>
          <p:cNvPr id="4" name="Footer Placeholder 3">
            <a:extLst>
              <a:ext uri="{FF2B5EF4-FFF2-40B4-BE49-F238E27FC236}">
                <a16:creationId xmlns:a16="http://schemas.microsoft.com/office/drawing/2014/main" id="{698D7CE8-E9C6-394E-9DAE-F509FDB9EE02}"/>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5" name="Slide Number Placeholder 4">
            <a:extLst>
              <a:ext uri="{FF2B5EF4-FFF2-40B4-BE49-F238E27FC236}">
                <a16:creationId xmlns:a16="http://schemas.microsoft.com/office/drawing/2014/main" id="{0AEAA6A5-D0FA-D541-A385-0FA4D8DE43CB}"/>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194676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79313D7-EB1F-43B8-95B6-41AC3C3A47A9}"/>
              </a:ext>
            </a:extLst>
          </p:cNvPr>
          <p:cNvSpPr>
            <a:spLocks noGrp="1"/>
          </p:cNvSpPr>
          <p:nvPr>
            <p:ph type="dt" sz="half" idx="10"/>
          </p:nvPr>
        </p:nvSpPr>
        <p:spPr/>
        <p:txBody>
          <a:bodyPr/>
          <a:lstStyle/>
          <a:p>
            <a:fld id="{A68CD59B-C6C2-C84A-A9B5-AB286FEC8FEA}" type="datetimeFigureOut">
              <a:rPr lang="x-none" smtClean="0"/>
              <a:t>7/7/2021</a:t>
            </a:fld>
            <a:endParaRPr lang="x-none"/>
          </a:p>
        </p:txBody>
      </p:sp>
      <p:sp>
        <p:nvSpPr>
          <p:cNvPr id="6" name="Footer Placeholder 5">
            <a:extLst>
              <a:ext uri="{FF2B5EF4-FFF2-40B4-BE49-F238E27FC236}">
                <a16:creationId xmlns:a16="http://schemas.microsoft.com/office/drawing/2014/main" id="{705FEC68-6B9A-4336-8F75-DCCB959A8B74}"/>
              </a:ext>
            </a:extLst>
          </p:cNvPr>
          <p:cNvSpPr>
            <a:spLocks noGrp="1"/>
          </p:cNvSpPr>
          <p:nvPr>
            <p:ph type="ftr" sz="quarter" idx="11"/>
          </p:nvPr>
        </p:nvSpPr>
        <p:spPr>
          <a:xfrm>
            <a:off x="4183616" y="5455013"/>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8A873EF-ADAC-48DF-8251-2D228662143B}"/>
              </a:ext>
            </a:extLst>
          </p:cNvPr>
          <p:cNvSpPr>
            <a:spLocks noGrp="1"/>
          </p:cNvSpPr>
          <p:nvPr>
            <p:ph type="sldNum" sz="quarter" idx="12"/>
          </p:nvPr>
        </p:nvSpPr>
        <p:spPr/>
        <p:txBody>
          <a:bodyPr/>
          <a:lstStyle/>
          <a:p>
            <a:fld id="{EB8197BE-40A9-4ADC-98D1-1D9FA59115E6}" type="slidenum">
              <a:rPr lang="en-US" smtClean="0"/>
              <a:t>‹#›</a:t>
            </a:fld>
            <a:endParaRPr lang="en-US"/>
          </a:p>
        </p:txBody>
      </p:sp>
    </p:spTree>
    <p:extLst>
      <p:ext uri="{BB962C8B-B14F-4D97-AF65-F5344CB8AC3E}">
        <p14:creationId xmlns:p14="http://schemas.microsoft.com/office/powerpoint/2010/main" val="316196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361E-BD52-844C-8A6A-E222CA60094D}"/>
              </a:ext>
            </a:extLst>
          </p:cNvPr>
          <p:cNvSpPr>
            <a:spLocks noGrp="1"/>
          </p:cNvSpPr>
          <p:nvPr>
            <p:ph type="title"/>
          </p:nvPr>
        </p:nvSpPr>
        <p:spPr>
          <a:xfrm>
            <a:off x="839788" y="457200"/>
            <a:ext cx="3932237" cy="1600200"/>
          </a:xfrm>
          <a:prstGeom prst="rect">
            <a:avLst/>
          </a:prstGeom>
        </p:spPr>
        <p:txBody>
          <a:bodyPr anchor="b"/>
          <a:lstStyle>
            <a:lvl1pPr>
              <a:defRPr sz="24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874FF224-5B8F-DB4D-81C2-5F1D81FE3E05}"/>
              </a:ext>
            </a:extLst>
          </p:cNvPr>
          <p:cNvSpPr>
            <a:spLocks noGrp="1"/>
          </p:cNvSpPr>
          <p:nvPr>
            <p:ph idx="1"/>
          </p:nvPr>
        </p:nvSpPr>
        <p:spPr>
          <a:xfrm>
            <a:off x="5183188" y="987427"/>
            <a:ext cx="617220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D93F5B4C-BF1F-734B-BC03-36188B6CAE51}"/>
              </a:ext>
            </a:extLst>
          </p:cNvPr>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D1B5693-0A12-1148-B9BA-7B0E67A43B28}"/>
              </a:ext>
            </a:extLst>
          </p:cNvPr>
          <p:cNvSpPr>
            <a:spLocks noGrp="1"/>
          </p:cNvSpPr>
          <p:nvPr>
            <p:ph type="dt" sz="half" idx="10"/>
          </p:nvPr>
        </p:nvSpPr>
        <p:spPr/>
        <p:txBody>
          <a:bodyPr/>
          <a:lstStyle/>
          <a:p>
            <a:fld id="{A68CD59B-C6C2-C84A-A9B5-AB286FEC8FEA}" type="datetimeFigureOut">
              <a:rPr lang="x-none" smtClean="0"/>
              <a:t>7/5/2021</a:t>
            </a:fld>
            <a:endParaRPr lang="x-none"/>
          </a:p>
        </p:txBody>
      </p:sp>
      <p:sp>
        <p:nvSpPr>
          <p:cNvPr id="6" name="Footer Placeholder 5">
            <a:extLst>
              <a:ext uri="{FF2B5EF4-FFF2-40B4-BE49-F238E27FC236}">
                <a16:creationId xmlns:a16="http://schemas.microsoft.com/office/drawing/2014/main" id="{0BA2E3EC-0501-DA47-9535-DE116BB81570}"/>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7" name="Slide Number Placeholder 6">
            <a:extLst>
              <a:ext uri="{FF2B5EF4-FFF2-40B4-BE49-F238E27FC236}">
                <a16:creationId xmlns:a16="http://schemas.microsoft.com/office/drawing/2014/main" id="{D50B25EA-A6C9-354B-8B1D-1EEAC246EE98}"/>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115070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0641-E214-4E42-B539-42FF88BF0577}"/>
              </a:ext>
            </a:extLst>
          </p:cNvPr>
          <p:cNvSpPr>
            <a:spLocks noGrp="1"/>
          </p:cNvSpPr>
          <p:nvPr>
            <p:ph type="title"/>
          </p:nvPr>
        </p:nvSpPr>
        <p:spPr>
          <a:xfrm>
            <a:off x="839788" y="457200"/>
            <a:ext cx="3932237" cy="1600200"/>
          </a:xfrm>
          <a:prstGeom prst="rect">
            <a:avLst/>
          </a:prstGeom>
        </p:spPr>
        <p:txBody>
          <a:bodyPr anchor="b"/>
          <a:lstStyle>
            <a:lvl1pPr>
              <a:defRPr sz="24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50E43784-F0EF-6F42-B7A0-9379BC2273F0}"/>
              </a:ext>
            </a:extLst>
          </p:cNvPr>
          <p:cNvSpPr>
            <a:spLocks noGrp="1"/>
          </p:cNvSpPr>
          <p:nvPr>
            <p:ph type="pic" idx="1"/>
          </p:nvPr>
        </p:nvSpPr>
        <p:spPr>
          <a:xfrm>
            <a:off x="5183188" y="987427"/>
            <a:ext cx="617220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x-none"/>
          </a:p>
        </p:txBody>
      </p:sp>
      <p:sp>
        <p:nvSpPr>
          <p:cNvPr id="4" name="Text Placeholder 3">
            <a:extLst>
              <a:ext uri="{FF2B5EF4-FFF2-40B4-BE49-F238E27FC236}">
                <a16:creationId xmlns:a16="http://schemas.microsoft.com/office/drawing/2014/main" id="{E01D639B-E1B6-AD43-9162-E3F155046033}"/>
              </a:ext>
            </a:extLst>
          </p:cNvPr>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C16F307-58F8-994F-98FB-536A4E056F21}"/>
              </a:ext>
            </a:extLst>
          </p:cNvPr>
          <p:cNvSpPr>
            <a:spLocks noGrp="1"/>
          </p:cNvSpPr>
          <p:nvPr>
            <p:ph type="dt" sz="half" idx="10"/>
          </p:nvPr>
        </p:nvSpPr>
        <p:spPr/>
        <p:txBody>
          <a:bodyPr/>
          <a:lstStyle/>
          <a:p>
            <a:fld id="{A68CD59B-C6C2-C84A-A9B5-AB286FEC8FEA}" type="datetimeFigureOut">
              <a:rPr lang="x-none" smtClean="0"/>
              <a:t>7/5/2021</a:t>
            </a:fld>
            <a:endParaRPr lang="x-none"/>
          </a:p>
        </p:txBody>
      </p:sp>
      <p:sp>
        <p:nvSpPr>
          <p:cNvPr id="6" name="Footer Placeholder 5">
            <a:extLst>
              <a:ext uri="{FF2B5EF4-FFF2-40B4-BE49-F238E27FC236}">
                <a16:creationId xmlns:a16="http://schemas.microsoft.com/office/drawing/2014/main" id="{37E646F2-FC06-4C49-B044-3A96AD8851C1}"/>
              </a:ext>
            </a:extLst>
          </p:cNvPr>
          <p:cNvSpPr>
            <a:spLocks noGrp="1"/>
          </p:cNvSpPr>
          <p:nvPr>
            <p:ph type="ftr" sz="quarter" idx="11"/>
          </p:nvPr>
        </p:nvSpPr>
        <p:spPr>
          <a:xfrm>
            <a:off x="4038600" y="6356352"/>
            <a:ext cx="4114800" cy="365125"/>
          </a:xfrm>
          <a:prstGeom prst="rect">
            <a:avLst/>
          </a:prstGeom>
        </p:spPr>
        <p:txBody>
          <a:bodyPr/>
          <a:lstStyle/>
          <a:p>
            <a:endParaRPr lang="x-none"/>
          </a:p>
        </p:txBody>
      </p:sp>
      <p:sp>
        <p:nvSpPr>
          <p:cNvPr id="7" name="Slide Number Placeholder 6">
            <a:extLst>
              <a:ext uri="{FF2B5EF4-FFF2-40B4-BE49-F238E27FC236}">
                <a16:creationId xmlns:a16="http://schemas.microsoft.com/office/drawing/2014/main" id="{33C1C94D-A47C-FE48-BD38-11973AF91D94}"/>
              </a:ext>
            </a:extLst>
          </p:cNvPr>
          <p:cNvSpPr>
            <a:spLocks noGrp="1"/>
          </p:cNvSpPr>
          <p:nvPr>
            <p:ph type="sldNum" sz="quarter" idx="12"/>
          </p:nvPr>
        </p:nvSpPr>
        <p:spPr>
          <a:xfrm>
            <a:off x="8610600" y="6356352"/>
            <a:ext cx="2743200" cy="365125"/>
          </a:xfrm>
          <a:prstGeom prst="rect">
            <a:avLst/>
          </a:prstGeom>
        </p:spPr>
        <p:txBody>
          <a:bodyPr/>
          <a:lstStyle/>
          <a:p>
            <a:fld id="{1369CC5A-799D-8E43-8032-7791EC7DE478}" type="slidenum">
              <a:rPr lang="x-none" smtClean="0"/>
              <a:t>‹#›</a:t>
            </a:fld>
            <a:endParaRPr lang="x-none"/>
          </a:p>
        </p:txBody>
      </p:sp>
    </p:spTree>
    <p:extLst>
      <p:ext uri="{BB962C8B-B14F-4D97-AF65-F5344CB8AC3E}">
        <p14:creationId xmlns:p14="http://schemas.microsoft.com/office/powerpoint/2010/main" val="237643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close up of a sign&#10;&#10;Description automatically generated">
            <a:extLst>
              <a:ext uri="{FF2B5EF4-FFF2-40B4-BE49-F238E27FC236}">
                <a16:creationId xmlns:a16="http://schemas.microsoft.com/office/drawing/2014/main" id="{6E16D633-DACB-C846-BDA7-A364E505FA47}"/>
              </a:ext>
            </a:extLst>
          </p:cNvPr>
          <p:cNvPicPr>
            <a:picLocks noChangeAspect="1"/>
          </p:cNvPicPr>
          <p:nvPr/>
        </p:nvPicPr>
        <p:blipFill>
          <a:blip r:embed="rId14"/>
          <a:stretch>
            <a:fillRect/>
          </a:stretch>
        </p:blipFill>
        <p:spPr>
          <a:xfrm>
            <a:off x="0" y="0"/>
            <a:ext cx="12192000" cy="6858000"/>
          </a:xfrm>
          <a:prstGeom prst="rect">
            <a:avLst/>
          </a:prstGeom>
        </p:spPr>
      </p:pic>
      <p:sp>
        <p:nvSpPr>
          <p:cNvPr id="4" name="Date Placeholder 3">
            <a:extLst>
              <a:ext uri="{FF2B5EF4-FFF2-40B4-BE49-F238E27FC236}">
                <a16:creationId xmlns:a16="http://schemas.microsoft.com/office/drawing/2014/main" id="{56595381-8FBB-074E-85C0-EC0EE065C9A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68CD59B-C6C2-C84A-A9B5-AB286FEC8FEA}" type="datetimeFigureOut">
              <a:rPr lang="x-none" smtClean="0"/>
              <a:t>7/5/2021</a:t>
            </a:fld>
            <a:endParaRPr lang="x-none"/>
          </a:p>
        </p:txBody>
      </p:sp>
      <p:sp>
        <p:nvSpPr>
          <p:cNvPr id="11" name="Rectangle 10">
            <a:extLst>
              <a:ext uri="{FF2B5EF4-FFF2-40B4-BE49-F238E27FC236}">
                <a16:creationId xmlns:a16="http://schemas.microsoft.com/office/drawing/2014/main" id="{AD468D55-7135-BC4F-B4E1-521E101CC930}"/>
              </a:ext>
            </a:extLst>
          </p:cNvPr>
          <p:cNvSpPr/>
          <p:nvPr/>
        </p:nvSpPr>
        <p:spPr>
          <a:xfrm>
            <a:off x="3438284" y="6489702"/>
            <a:ext cx="8682597"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IT2070| DSA | Stack |Samantha Rajapaksha</a:t>
            </a:r>
          </a:p>
        </p:txBody>
      </p:sp>
      <p:sp>
        <p:nvSpPr>
          <p:cNvPr id="7" name="Title Placeholder 1">
            <a:extLst>
              <a:ext uri="{FF2B5EF4-FFF2-40B4-BE49-F238E27FC236}">
                <a16:creationId xmlns:a16="http://schemas.microsoft.com/office/drawing/2014/main" id="{EEDC7D24-32C7-4B48-9F10-434887CD429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A26083DB-7BD6-3E47-B765-25CEE4F6A7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3"/>
          </p:nvPr>
        </p:nvSpPr>
        <p:spPr>
          <a:xfrm>
            <a:off x="4131364"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3" name="Slide Number Placeholder 2"/>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197BE-40A9-4ADC-98D1-1D9FA59115E6}" type="slidenum">
              <a:rPr lang="en-US" smtClean="0"/>
              <a:t>‹#›</a:t>
            </a:fld>
            <a:endParaRPr lang="en-US"/>
          </a:p>
        </p:txBody>
      </p:sp>
    </p:spTree>
    <p:extLst>
      <p:ext uri="{BB962C8B-B14F-4D97-AF65-F5344CB8AC3E}">
        <p14:creationId xmlns:p14="http://schemas.microsoft.com/office/powerpoint/2010/main" val="215399110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869" r:id="rId12"/>
  </p:sldLayoutIdLst>
  <p:txStyles>
    <p:titleStyle>
      <a:lvl1pPr algn="l" defTabSz="685800" rtl="0" eaLnBrk="1" latinLnBrk="0" hangingPunct="1">
        <a:lnSpc>
          <a:spcPct val="90000"/>
        </a:lnSpc>
        <a:spcBef>
          <a:spcPct val="0"/>
        </a:spcBef>
        <a:buNone/>
        <a:defRPr sz="4800" kern="1200">
          <a:solidFill>
            <a:schemeClr val="tx1"/>
          </a:solidFill>
          <a:latin typeface="Garamond" panose="02020404030301010803" pitchFamily="18"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600" kern="1200">
          <a:solidFill>
            <a:schemeClr val="tx1"/>
          </a:solidFill>
          <a:latin typeface="Garamond" panose="02020404030301010803"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3600" kern="1200">
          <a:solidFill>
            <a:schemeClr val="tx1"/>
          </a:solidFill>
          <a:latin typeface="Garamond" panose="02020404030301010803" pitchFamily="18"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x-non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685800" y="1737716"/>
            <a:ext cx="11053482" cy="815352"/>
          </a:xfrm>
        </p:spPr>
        <p:txBody>
          <a:bodyPr/>
          <a:lstStyle/>
          <a:p>
            <a:r>
              <a:rPr lang="en-US" sz="4800" b="1" dirty="0">
                <a:latin typeface="Garamond" panose="02020404030301010803" pitchFamily="18" charset="0"/>
              </a:rPr>
              <a:t>IT2070 – Data Structures and Algorithms</a:t>
            </a:r>
          </a:p>
        </p:txBody>
      </p:sp>
      <p:sp>
        <p:nvSpPr>
          <p:cNvPr id="6" name="Text Placeholder 5"/>
          <p:cNvSpPr>
            <a:spLocks noGrp="1"/>
          </p:cNvSpPr>
          <p:nvPr>
            <p:ph type="body" sz="quarter" idx="14"/>
          </p:nvPr>
        </p:nvSpPr>
        <p:spPr>
          <a:xfrm>
            <a:off x="2840837" y="2831350"/>
            <a:ext cx="7195151" cy="1991724"/>
          </a:xfrm>
        </p:spPr>
        <p:txBody>
          <a:bodyPr/>
          <a:lstStyle/>
          <a:p>
            <a:pPr algn="ctr"/>
            <a:r>
              <a:rPr lang="en-US" sz="3200" b="1" dirty="0">
                <a:latin typeface="Garamond" panose="02020404030301010803" pitchFamily="18" charset="0"/>
              </a:rPr>
              <a:t>Lecture 01</a:t>
            </a:r>
          </a:p>
          <a:p>
            <a:pPr algn="ctr"/>
            <a:r>
              <a:rPr lang="en-US" sz="3200" b="1" dirty="0">
                <a:latin typeface="Garamond" panose="02020404030301010803" pitchFamily="18" charset="0"/>
              </a:rPr>
              <a:t>Introduction to Stack</a:t>
            </a:r>
          </a:p>
          <a:p>
            <a:pPr algn="ctr"/>
            <a:endParaRPr lang="en-US" sz="3200" b="1" dirty="0">
              <a:latin typeface="Garamond" panose="02020404030301010803" pitchFamily="18" charset="0"/>
            </a:endParaRPr>
          </a:p>
        </p:txBody>
      </p:sp>
      <p:sp>
        <p:nvSpPr>
          <p:cNvPr id="4" name="Slide Number Placeholder 3"/>
          <p:cNvSpPr>
            <a:spLocks noGrp="1"/>
          </p:cNvSpPr>
          <p:nvPr>
            <p:ph type="sldNum" sz="quarter" idx="4294967295"/>
          </p:nvPr>
        </p:nvSpPr>
        <p:spPr>
          <a:xfrm>
            <a:off x="10134600" y="6356350"/>
            <a:ext cx="2057400" cy="365125"/>
          </a:xfrm>
          <a:prstGeom prst="rect">
            <a:avLst/>
          </a:prstGeom>
        </p:spPr>
        <p:txBody>
          <a:bodyPr/>
          <a:lstStyle/>
          <a:p>
            <a:fld id="{51A71D3D-F011-47C0-9290-685F7D9F6412}" type="slidenum">
              <a:rPr lang="en-US" smtClean="0"/>
              <a:t>1</a:t>
            </a:fld>
            <a:endParaRPr lang="en-US"/>
          </a:p>
        </p:txBody>
      </p:sp>
    </p:spTree>
    <p:extLst>
      <p:ext uri="{BB962C8B-B14F-4D97-AF65-F5344CB8AC3E}">
        <p14:creationId xmlns:p14="http://schemas.microsoft.com/office/powerpoint/2010/main" val="760059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05413"/>
            <a:ext cx="7283824" cy="801666"/>
          </a:xfrm>
        </p:spPr>
        <p:txBody>
          <a:bodyPr>
            <a:noAutofit/>
          </a:bodyPr>
          <a:lstStyle/>
          <a:p>
            <a:r>
              <a:rPr lang="en-US" b="1" dirty="0"/>
              <a:t>Academic Integrity Policy</a:t>
            </a:r>
          </a:p>
        </p:txBody>
      </p:sp>
      <p:sp>
        <p:nvSpPr>
          <p:cNvPr id="3" name="Subtitle 2"/>
          <p:cNvSpPr>
            <a:spLocks noGrp="1"/>
          </p:cNvSpPr>
          <p:nvPr>
            <p:ph type="subTitle" idx="1"/>
          </p:nvPr>
        </p:nvSpPr>
        <p:spPr>
          <a:xfrm>
            <a:off x="914462" y="1107079"/>
            <a:ext cx="8718115" cy="4702914"/>
          </a:xfrm>
        </p:spPr>
        <p:txBody>
          <a:bodyPr>
            <a:normAutofit lnSpcReduction="10000"/>
          </a:bodyPr>
          <a:lstStyle/>
          <a:p>
            <a:pPr algn="l"/>
            <a:r>
              <a:rPr lang="en-US" sz="2200" dirty="0">
                <a:solidFill>
                  <a:schemeClr val="tx1"/>
                </a:solidFill>
              </a:rPr>
              <a:t>Are you aware that following are not accepted in SLIIT???</a:t>
            </a:r>
          </a:p>
          <a:p>
            <a:pPr algn="l"/>
            <a:endParaRPr lang="en-US" sz="2200" dirty="0">
              <a:solidFill>
                <a:schemeClr val="tx1"/>
              </a:solidFill>
            </a:endParaRPr>
          </a:p>
          <a:p>
            <a:pPr algn="l"/>
            <a:r>
              <a:rPr lang="en-US" sz="2200" dirty="0">
                <a:solidFill>
                  <a:schemeClr val="tx1"/>
                </a:solidFill>
              </a:rPr>
              <a:t>Plagiarism - using work and ideas of other individuals intentionally or unintentionally </a:t>
            </a:r>
          </a:p>
          <a:p>
            <a:pPr algn="l"/>
            <a:r>
              <a:rPr lang="en-US" sz="2200" dirty="0">
                <a:solidFill>
                  <a:schemeClr val="tx1"/>
                </a:solidFill>
              </a:rPr>
              <a:t>Collusion - preparing individual assignments together and submitting similar work for assessment. </a:t>
            </a:r>
          </a:p>
          <a:p>
            <a:pPr algn="l"/>
            <a:r>
              <a:rPr lang="en-US" sz="2200" dirty="0">
                <a:solidFill>
                  <a:schemeClr val="tx1"/>
                </a:solidFill>
              </a:rPr>
              <a:t>Cheating - obtaining or giving assistance during the course of an examination or assessment without approval</a:t>
            </a:r>
          </a:p>
          <a:p>
            <a:pPr algn="l"/>
            <a:r>
              <a:rPr lang="en-US" sz="2200" dirty="0">
                <a:solidFill>
                  <a:schemeClr val="tx1"/>
                </a:solidFill>
              </a:rPr>
              <a:t>Falsification – providing fabricated information or making use of such materials</a:t>
            </a:r>
          </a:p>
          <a:p>
            <a:endParaRPr lang="en-US" sz="2200" dirty="0">
              <a:solidFill>
                <a:schemeClr val="tx1"/>
              </a:solidFill>
            </a:endParaRPr>
          </a:p>
          <a:p>
            <a:r>
              <a:rPr lang="en-US" sz="2200" dirty="0">
                <a:solidFill>
                  <a:schemeClr val="tx1"/>
                </a:solidFill>
              </a:rPr>
              <a:t>From year 2018 the committing above offenses come with serious consequences !</a:t>
            </a:r>
          </a:p>
          <a:p>
            <a:r>
              <a:rPr lang="en-US" sz="2200" dirty="0">
                <a:solidFill>
                  <a:schemeClr val="tx1"/>
                </a:solidFill>
              </a:rPr>
              <a:t>See General support section of </a:t>
            </a:r>
            <a:r>
              <a:rPr lang="en-US" sz="2200" dirty="0" err="1">
                <a:solidFill>
                  <a:schemeClr val="tx1"/>
                </a:solidFill>
              </a:rPr>
              <a:t>Courseweb</a:t>
            </a:r>
            <a:r>
              <a:rPr lang="en-US" sz="2200" dirty="0">
                <a:solidFill>
                  <a:schemeClr val="tx1"/>
                </a:solidFill>
              </a:rPr>
              <a:t> for full information.</a:t>
            </a:r>
          </a:p>
          <a:p>
            <a:endParaRPr lang="en-US" altLang="en-US" dirty="0">
              <a:solidFill>
                <a:schemeClr val="tx1"/>
              </a:solidFill>
            </a:endParaRPr>
          </a:p>
          <a:p>
            <a:endParaRPr lang="en-US" alt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10</a:t>
            </a:fld>
            <a:endParaRPr lang="en-US"/>
          </a:p>
        </p:txBody>
      </p:sp>
    </p:spTree>
    <p:extLst>
      <p:ext uri="{BB962C8B-B14F-4D97-AF65-F5344CB8AC3E}">
        <p14:creationId xmlns:p14="http://schemas.microsoft.com/office/powerpoint/2010/main" val="61009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3588" y="144049"/>
            <a:ext cx="6858000" cy="801666"/>
          </a:xfrm>
        </p:spPr>
        <p:txBody>
          <a:bodyPr>
            <a:normAutofit/>
          </a:bodyPr>
          <a:lstStyle/>
          <a:p>
            <a:r>
              <a:rPr lang="en-US" b="1" dirty="0"/>
              <a:t>References</a:t>
            </a:r>
          </a:p>
        </p:txBody>
      </p:sp>
      <p:sp>
        <p:nvSpPr>
          <p:cNvPr id="3" name="Subtitle 2"/>
          <p:cNvSpPr>
            <a:spLocks noGrp="1"/>
          </p:cNvSpPr>
          <p:nvPr>
            <p:ph type="subTitle" idx="1"/>
          </p:nvPr>
        </p:nvSpPr>
        <p:spPr>
          <a:xfrm>
            <a:off x="2263588" y="945715"/>
            <a:ext cx="6858000" cy="4702914"/>
          </a:xfrm>
        </p:spPr>
        <p:txBody>
          <a:bodyPr>
            <a:normAutofit/>
          </a:bodyPr>
          <a:lstStyle/>
          <a:p>
            <a:pPr algn="l">
              <a:defRPr/>
            </a:pPr>
            <a:endParaRPr lang="en-US" altLang="en-US" dirty="0">
              <a:solidFill>
                <a:schemeClr val="tx1"/>
              </a:solidFill>
            </a:endParaRPr>
          </a:p>
          <a:p>
            <a:pPr marL="457200" indent="-457200" algn="just">
              <a:buAutoNum type="arabicPeriod"/>
            </a:pPr>
            <a:r>
              <a:rPr lang="en-US" sz="2000" dirty="0">
                <a:solidFill>
                  <a:schemeClr val="tx1"/>
                </a:solidFill>
              </a:rPr>
              <a:t>Mitchell </a:t>
            </a:r>
            <a:r>
              <a:rPr lang="en-US" sz="2000" dirty="0" err="1">
                <a:solidFill>
                  <a:schemeClr val="tx1"/>
                </a:solidFill>
              </a:rPr>
              <a:t>Waite,Robert</a:t>
            </a:r>
            <a:r>
              <a:rPr lang="en-US" sz="2000" dirty="0">
                <a:solidFill>
                  <a:schemeClr val="tx1"/>
                </a:solidFill>
              </a:rPr>
              <a:t> </a:t>
            </a:r>
            <a:r>
              <a:rPr lang="en-US" sz="2000" dirty="0" err="1">
                <a:solidFill>
                  <a:schemeClr val="tx1"/>
                </a:solidFill>
              </a:rPr>
              <a:t>Lafore</a:t>
            </a:r>
            <a:r>
              <a:rPr lang="en-US" sz="2000" dirty="0">
                <a:solidFill>
                  <a:schemeClr val="tx1"/>
                </a:solidFill>
              </a:rPr>
              <a:t>, Data Structures and Algorithms in Java,2nd Edition, Waite Group Press,1998. </a:t>
            </a:r>
          </a:p>
          <a:p>
            <a:pPr marL="457200" indent="-457200">
              <a:buAutoNum type="arabicPeriod"/>
            </a:pPr>
            <a:endParaRPr lang="en-US" sz="2000" dirty="0">
              <a:solidFill>
                <a:schemeClr val="tx1"/>
              </a:solidFill>
            </a:endParaRPr>
          </a:p>
          <a:p>
            <a:pPr marL="457200" indent="-457200" algn="just">
              <a:buAutoNum type="arabicPeriod"/>
            </a:pPr>
            <a:r>
              <a:rPr lang="en-US" sz="2000" dirty="0">
                <a:solidFill>
                  <a:schemeClr val="tx1"/>
                </a:solidFill>
              </a:rPr>
              <a:t>T.H. </a:t>
            </a:r>
            <a:r>
              <a:rPr lang="en-US" sz="2000" dirty="0" err="1">
                <a:solidFill>
                  <a:schemeClr val="tx1"/>
                </a:solidFill>
              </a:rPr>
              <a:t>Cormen</a:t>
            </a:r>
            <a:r>
              <a:rPr lang="en-US" sz="2000" dirty="0">
                <a:solidFill>
                  <a:schemeClr val="tx1"/>
                </a:solidFill>
              </a:rPr>
              <a:t>, C.E. </a:t>
            </a:r>
            <a:r>
              <a:rPr lang="en-US" sz="2000" dirty="0" err="1">
                <a:solidFill>
                  <a:schemeClr val="tx1"/>
                </a:solidFill>
              </a:rPr>
              <a:t>Leiserson</a:t>
            </a:r>
            <a:r>
              <a:rPr lang="en-US" sz="2000" dirty="0">
                <a:solidFill>
                  <a:schemeClr val="tx1"/>
                </a:solidFill>
              </a:rPr>
              <a:t>, R.L. </a:t>
            </a:r>
            <a:r>
              <a:rPr lang="en-US" sz="2000" dirty="0" err="1">
                <a:solidFill>
                  <a:schemeClr val="tx1"/>
                </a:solidFill>
              </a:rPr>
              <a:t>Rivest</a:t>
            </a:r>
            <a:r>
              <a:rPr lang="en-US" sz="2000" dirty="0">
                <a:solidFill>
                  <a:schemeClr val="tx1"/>
                </a:solidFill>
              </a:rPr>
              <a:t>, Introduction to Algorithms,3rd Edition, MIT Press, 2009. </a:t>
            </a:r>
          </a:p>
          <a:p>
            <a:r>
              <a:rPr lang="en-US" sz="2000" dirty="0"/>
              <a:t> </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11</a:t>
            </a:fld>
            <a:endParaRPr lang="en-US"/>
          </a:p>
        </p:txBody>
      </p:sp>
      <p:pic>
        <p:nvPicPr>
          <p:cNvPr id="5" name="Picture 20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0726" y="3720951"/>
            <a:ext cx="1587500" cy="192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3458958" y="3720951"/>
            <a:ext cx="1606398" cy="1927678"/>
          </a:xfrm>
          <a:prstGeom prst="rect">
            <a:avLst/>
          </a:prstGeom>
        </p:spPr>
      </p:pic>
    </p:spTree>
    <p:extLst>
      <p:ext uri="{BB962C8B-B14F-4D97-AF65-F5344CB8AC3E}">
        <p14:creationId xmlns:p14="http://schemas.microsoft.com/office/powerpoint/2010/main" val="232667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2009403"/>
            <a:ext cx="10363200" cy="1470025"/>
          </a:xfrm>
        </p:spPr>
        <p:txBody>
          <a:bodyPr vert="horz" lIns="91440" tIns="45720" rIns="91440" bIns="45720" rtlCol="0" anchor="ctr">
            <a:normAutofit/>
          </a:bodyPr>
          <a:lstStyle/>
          <a:p>
            <a:r>
              <a:rPr lang="en-US" b="1" dirty="0"/>
              <a:t>Data Structures and Algorithms</a:t>
            </a:r>
          </a:p>
        </p:txBody>
      </p:sp>
      <p:sp>
        <p:nvSpPr>
          <p:cNvPr id="3" name="Subtitle 2"/>
          <p:cNvSpPr>
            <a:spLocks noGrp="1"/>
          </p:cNvSpPr>
          <p:nvPr>
            <p:ph type="subTitle" idx="1"/>
          </p:nvPr>
        </p:nvSpPr>
        <p:spPr>
          <a:xfrm>
            <a:off x="2438400" y="3479428"/>
            <a:ext cx="6400800" cy="1752600"/>
          </a:xfrm>
        </p:spPr>
        <p:txBody>
          <a:bodyPr vert="horz" lIns="91440" tIns="45720" rIns="91440" bIns="45720" rtlCol="0" anchor="ctr">
            <a:normAutofit fontScale="92500" lnSpcReduction="10000"/>
          </a:bodyPr>
          <a:lstStyle/>
          <a:p>
            <a:pPr>
              <a:spcBef>
                <a:spcPct val="0"/>
              </a:spcBef>
            </a:pPr>
            <a:r>
              <a:rPr lang="en-US" sz="13800" b="1" dirty="0">
                <a:solidFill>
                  <a:schemeClr val="tx1"/>
                </a:solidFill>
                <a:ea typeface="+mj-ea"/>
                <a:cs typeface="+mj-cs"/>
              </a:rPr>
              <a:t>Stacks</a:t>
            </a:r>
            <a:endParaRPr lang="en-US" sz="4800" b="1" dirty="0">
              <a:solidFill>
                <a:schemeClr val="tx1"/>
              </a:solidFill>
              <a:ea typeface="+mj-ea"/>
              <a:cs typeface="+mj-cs"/>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12</a:t>
            </a:fld>
            <a:endParaRPr lang="en-US"/>
          </a:p>
        </p:txBody>
      </p:sp>
    </p:spTree>
    <p:extLst>
      <p:ext uri="{BB962C8B-B14F-4D97-AF65-F5344CB8AC3E}">
        <p14:creationId xmlns:p14="http://schemas.microsoft.com/office/powerpoint/2010/main" val="4284468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5329" y="254399"/>
            <a:ext cx="6858000" cy="801666"/>
          </a:xfrm>
        </p:spPr>
        <p:txBody>
          <a:bodyPr>
            <a:normAutofit/>
          </a:bodyPr>
          <a:lstStyle/>
          <a:p>
            <a:r>
              <a:rPr lang="en-US" b="1" dirty="0"/>
              <a:t>Stack</a:t>
            </a:r>
          </a:p>
        </p:txBody>
      </p:sp>
      <p:sp>
        <p:nvSpPr>
          <p:cNvPr id="3" name="Subtitle 2"/>
          <p:cNvSpPr>
            <a:spLocks noGrp="1"/>
          </p:cNvSpPr>
          <p:nvPr>
            <p:ph type="subTitle" idx="1"/>
          </p:nvPr>
        </p:nvSpPr>
        <p:spPr>
          <a:xfrm>
            <a:off x="2667000" y="1653436"/>
            <a:ext cx="6858000" cy="3604364"/>
          </a:xfrm>
        </p:spPr>
        <p:txBody>
          <a:bodyPr/>
          <a:lstStyle/>
          <a:p>
            <a:endParaRPr lang="en-US" dirty="0"/>
          </a:p>
          <a:p>
            <a:pPr algn="l"/>
            <a:endParaRPr 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13</a:t>
            </a:fld>
            <a:endParaRPr lang="en-US"/>
          </a:p>
        </p:txBody>
      </p:sp>
      <p:pic>
        <p:nvPicPr>
          <p:cNvPr id="6" name="Picture 5"/>
          <p:cNvPicPr>
            <a:picLocks noChangeAspect="1"/>
          </p:cNvPicPr>
          <p:nvPr/>
        </p:nvPicPr>
        <p:blipFill>
          <a:blip r:embed="rId2"/>
          <a:stretch>
            <a:fillRect/>
          </a:stretch>
        </p:blipFill>
        <p:spPr>
          <a:xfrm>
            <a:off x="2667001" y="1896716"/>
            <a:ext cx="3057525" cy="1285875"/>
          </a:xfrm>
          <a:prstGeom prst="rect">
            <a:avLst/>
          </a:prstGeom>
        </p:spPr>
      </p:pic>
      <p:pic>
        <p:nvPicPr>
          <p:cNvPr id="8" name="Picture 7"/>
          <p:cNvPicPr>
            <a:picLocks noChangeAspect="1"/>
          </p:cNvPicPr>
          <p:nvPr/>
        </p:nvPicPr>
        <p:blipFill>
          <a:blip r:embed="rId3"/>
          <a:stretch>
            <a:fillRect/>
          </a:stretch>
        </p:blipFill>
        <p:spPr>
          <a:xfrm>
            <a:off x="6359047" y="1554733"/>
            <a:ext cx="2032935" cy="1944786"/>
          </a:xfrm>
          <a:prstGeom prst="rect">
            <a:avLst/>
          </a:prstGeom>
        </p:spPr>
      </p:pic>
      <p:sp>
        <p:nvSpPr>
          <p:cNvPr id="9" name="TextBox 8"/>
          <p:cNvSpPr txBox="1"/>
          <p:nvPr/>
        </p:nvSpPr>
        <p:spPr>
          <a:xfrm>
            <a:off x="2391125" y="4136404"/>
            <a:ext cx="7422417" cy="923330"/>
          </a:xfrm>
          <a:prstGeom prst="rect">
            <a:avLst/>
          </a:prstGeom>
          <a:noFill/>
        </p:spPr>
        <p:txBody>
          <a:bodyPr wrap="none" rtlCol="0">
            <a:spAutoFit/>
          </a:bodyPr>
          <a:lstStyle/>
          <a:p>
            <a:pPr marL="285750" indent="-285750">
              <a:buFont typeface="Wingdings" panose="05000000000000000000" pitchFamily="2" charset="2"/>
              <a:buChar char="§"/>
            </a:pPr>
            <a:r>
              <a:rPr lang="en-US" dirty="0"/>
              <a:t>Allows access to only one data item; the last item inserted</a:t>
            </a:r>
          </a:p>
          <a:p>
            <a:endParaRPr lang="en-US" dirty="0"/>
          </a:p>
          <a:p>
            <a:pPr marL="285750" indent="-285750">
              <a:buFont typeface="Wingdings" panose="05000000000000000000" pitchFamily="2" charset="2"/>
              <a:buChar char="§"/>
            </a:pPr>
            <a:r>
              <a:rPr lang="en-US" dirty="0"/>
              <a:t>If you remove this item, then you can access the next-to-last item inserted</a:t>
            </a:r>
          </a:p>
        </p:txBody>
      </p:sp>
    </p:spTree>
    <p:extLst>
      <p:ext uri="{BB962C8B-B14F-4D97-AF65-F5344CB8AC3E}">
        <p14:creationId xmlns:p14="http://schemas.microsoft.com/office/powerpoint/2010/main" val="269205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412" y="0"/>
            <a:ext cx="10515600" cy="1325563"/>
          </a:xfrm>
        </p:spPr>
        <p:txBody>
          <a:bodyPr/>
          <a:lstStyle/>
          <a:p>
            <a:r>
              <a:rPr lang="en-US" b="1" dirty="0">
                <a:latin typeface="Garamond" panose="02020404030301010803" pitchFamily="18" charset="0"/>
              </a:rPr>
              <a:t>Application</a:t>
            </a:r>
            <a:r>
              <a:rPr lang="en-US" dirty="0"/>
              <a:t> of Stacks</a:t>
            </a:r>
          </a:p>
        </p:txBody>
      </p:sp>
      <p:sp>
        <p:nvSpPr>
          <p:cNvPr id="3" name="Content Placeholder 2"/>
          <p:cNvSpPr>
            <a:spLocks noGrp="1"/>
          </p:cNvSpPr>
          <p:nvPr>
            <p:ph idx="1"/>
          </p:nvPr>
        </p:nvSpPr>
        <p:spPr>
          <a:xfrm>
            <a:off x="1708897" y="1447800"/>
            <a:ext cx="7886700" cy="4351338"/>
          </a:xfrm>
        </p:spPr>
        <p:txBody>
          <a:bodyPr/>
          <a:lstStyle/>
          <a:p>
            <a:r>
              <a:rPr lang="en-US" dirty="0"/>
              <a:t>String Reverse</a:t>
            </a:r>
          </a:p>
          <a:p>
            <a:r>
              <a:rPr lang="en-US" dirty="0"/>
              <a:t>Page visited history in Web browser.</a:t>
            </a:r>
          </a:p>
          <a:p>
            <a:r>
              <a:rPr lang="en-US" dirty="0"/>
              <a:t>Undo sequence of text editor.</a:t>
            </a:r>
          </a:p>
          <a:p>
            <a:r>
              <a:rPr lang="en-US" dirty="0"/>
              <a:t>Recursive function calling.</a:t>
            </a:r>
          </a:p>
          <a:p>
            <a:r>
              <a:rPr lang="en-US" dirty="0"/>
              <a:t>Auxiliary data structure for Algorithms.</a:t>
            </a:r>
          </a:p>
          <a:p>
            <a:r>
              <a:rPr lang="en-US" dirty="0"/>
              <a:t>Stack in memory for a process</a:t>
            </a:r>
          </a:p>
        </p:txBody>
      </p:sp>
      <p:sp>
        <p:nvSpPr>
          <p:cNvPr id="4" name="Slide Number Placeholder 3"/>
          <p:cNvSpPr>
            <a:spLocks noGrp="1"/>
          </p:cNvSpPr>
          <p:nvPr>
            <p:ph type="sldNum" sz="quarter" idx="12"/>
          </p:nvPr>
        </p:nvSpPr>
        <p:spPr/>
        <p:txBody>
          <a:bodyPr/>
          <a:lstStyle/>
          <a:p>
            <a:fld id="{51A71D3D-F011-47C0-9290-685F7D9F6412}" type="slidenum">
              <a:rPr lang="en-US" smtClean="0"/>
              <a:t>14</a:t>
            </a:fld>
            <a:endParaRPr lang="en-US"/>
          </a:p>
        </p:txBody>
      </p:sp>
      <p:pic>
        <p:nvPicPr>
          <p:cNvPr id="1026" name="Picture 2" descr="Process memory organization and the stack layout. | Downloa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986" y="2465183"/>
            <a:ext cx="3582707" cy="240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65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4858" y="18604"/>
            <a:ext cx="6858000" cy="801666"/>
          </a:xfrm>
        </p:spPr>
        <p:txBody>
          <a:bodyPr>
            <a:normAutofit/>
          </a:bodyPr>
          <a:lstStyle/>
          <a:p>
            <a:r>
              <a:rPr lang="en-US" b="1" dirty="0"/>
              <a:t>Stack</a:t>
            </a:r>
            <a:r>
              <a:rPr lang="en-US" sz="3200" dirty="0"/>
              <a:t> </a:t>
            </a:r>
          </a:p>
        </p:txBody>
      </p:sp>
      <p:sp>
        <p:nvSpPr>
          <p:cNvPr id="3" name="Subtitle 2"/>
          <p:cNvSpPr>
            <a:spLocks noGrp="1"/>
          </p:cNvSpPr>
          <p:nvPr>
            <p:ph type="subTitle" idx="1"/>
          </p:nvPr>
        </p:nvSpPr>
        <p:spPr>
          <a:xfrm>
            <a:off x="2667000" y="1653436"/>
            <a:ext cx="6858000" cy="3604364"/>
          </a:xfrm>
        </p:spPr>
        <p:txBody>
          <a:bodyPr/>
          <a:lstStyle/>
          <a:p>
            <a:endParaRPr lang="en-US" dirty="0"/>
          </a:p>
          <a:p>
            <a:pPr marL="342900" indent="-342900">
              <a:buFont typeface="Arial" panose="020B0604020202020204" pitchFamily="34" charset="0"/>
              <a:buChar char="•"/>
            </a:pPr>
            <a:endParaRPr lang="en-US" alt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15</a:t>
            </a:fld>
            <a:endParaRPr lang="en-US"/>
          </a:p>
        </p:txBody>
      </p:sp>
      <p:sp>
        <p:nvSpPr>
          <p:cNvPr id="8" name="TextBox 7"/>
          <p:cNvSpPr txBox="1"/>
          <p:nvPr/>
        </p:nvSpPr>
        <p:spPr>
          <a:xfrm>
            <a:off x="679933" y="3800397"/>
            <a:ext cx="8845067" cy="2585323"/>
          </a:xfrm>
          <a:prstGeom prst="rect">
            <a:avLst/>
          </a:prstGeom>
          <a:noFill/>
        </p:spPr>
        <p:txBody>
          <a:bodyPr wrap="square" rtlCol="0">
            <a:spAutoFit/>
          </a:bodyPr>
          <a:lstStyle/>
          <a:p>
            <a:pPr marL="285750" indent="-285750">
              <a:buFont typeface="Wingdings" panose="05000000000000000000" pitchFamily="2" charset="2"/>
              <a:buChar char="§"/>
            </a:pPr>
            <a:r>
              <a:rPr lang="en-GB" sz="1600" dirty="0">
                <a:cs typeface="Times New Roman" panose="02020603050405020304" pitchFamily="18" charset="0"/>
              </a:rPr>
              <a:t>In a stack all insertions and deletions are made at one end (Top). Insertions and deletions are restricted from the Middle and at the End of a Stack</a:t>
            </a:r>
          </a:p>
          <a:p>
            <a:endParaRPr lang="en-GB" sz="1600" dirty="0">
              <a:cs typeface="Times New Roman" panose="02020603050405020304" pitchFamily="18" charset="0"/>
            </a:endParaRPr>
          </a:p>
          <a:p>
            <a:pPr marL="285750" indent="-285750">
              <a:buFont typeface="Wingdings" panose="05000000000000000000" pitchFamily="2" charset="2"/>
              <a:buChar char="§"/>
            </a:pPr>
            <a:r>
              <a:rPr lang="en-GB" sz="1600" dirty="0">
                <a:cs typeface="Times New Roman" panose="02020603050405020304" pitchFamily="18" charset="0"/>
              </a:rPr>
              <a:t>Adding an item is called  Push</a:t>
            </a:r>
          </a:p>
          <a:p>
            <a:pPr marL="285750" indent="-285750">
              <a:buFont typeface="Wingdings" panose="05000000000000000000" pitchFamily="2" charset="2"/>
              <a:buChar char="§"/>
            </a:pPr>
            <a:r>
              <a:rPr lang="en-GB" sz="1600" dirty="0">
                <a:cs typeface="Times New Roman" panose="02020603050405020304" pitchFamily="18" charset="0"/>
              </a:rPr>
              <a:t>Removing an item is called  Pop</a:t>
            </a:r>
          </a:p>
          <a:p>
            <a:endParaRPr lang="en-GB" sz="1600" dirty="0">
              <a:cs typeface="Times New Roman" panose="02020603050405020304" pitchFamily="18" charset="0"/>
            </a:endParaRPr>
          </a:p>
          <a:p>
            <a:pPr marL="285750" indent="-285750">
              <a:buFont typeface="Wingdings" panose="05000000000000000000" pitchFamily="2" charset="2"/>
              <a:buChar char="§"/>
            </a:pPr>
            <a:r>
              <a:rPr lang="en-GB" sz="1600" dirty="0">
                <a:cs typeface="Times New Roman" panose="02020603050405020304" pitchFamily="18" charset="0"/>
              </a:rPr>
              <a:t>Elements are removed from a Stack in the reverse order of that in which the elements</a:t>
            </a:r>
          </a:p>
          <a:p>
            <a:r>
              <a:rPr lang="en-GB" sz="1600" dirty="0">
                <a:cs typeface="Times New Roman" panose="02020603050405020304" pitchFamily="18" charset="0"/>
              </a:rPr>
              <a:t>      were inserted into the Stack</a:t>
            </a:r>
          </a:p>
          <a:p>
            <a:pPr marL="285750" indent="-285750">
              <a:buFont typeface="Wingdings" panose="05000000000000000000" pitchFamily="2" charset="2"/>
              <a:buChar char="§"/>
            </a:pPr>
            <a:r>
              <a:rPr lang="en-GB" sz="1600" dirty="0">
                <a:cs typeface="Times New Roman" panose="02020603050405020304" pitchFamily="18" charset="0"/>
              </a:rPr>
              <a:t>The elements are inserted and removed according to the Last-In-First-Out (LIFO) principle.</a:t>
            </a:r>
            <a:endParaRPr lang="en-US" sz="1600" dirty="0">
              <a:cs typeface="Times New Roman" panose="02020603050405020304" pitchFamily="18" charset="0"/>
            </a:endParaRPr>
          </a:p>
          <a:p>
            <a:endParaRPr lang="en-GB" dirty="0">
              <a:effectLst>
                <a:outerShdw blurRad="38100" dist="38100" dir="2700000" algn="tl">
                  <a:srgbClr val="000000">
                    <a:alpha val="43137"/>
                  </a:srgbClr>
                </a:outerShdw>
              </a:effectLst>
              <a:cs typeface="Times New Roman" panose="02020603050405020304" pitchFamily="18" charset="0"/>
            </a:endParaRPr>
          </a:p>
        </p:txBody>
      </p:sp>
      <p:pic>
        <p:nvPicPr>
          <p:cNvPr id="13" name="Picture 12"/>
          <p:cNvPicPr>
            <a:picLocks noChangeAspect="1"/>
          </p:cNvPicPr>
          <p:nvPr/>
        </p:nvPicPr>
        <p:blipFill>
          <a:blip r:embed="rId2"/>
          <a:stretch>
            <a:fillRect/>
          </a:stretch>
        </p:blipFill>
        <p:spPr>
          <a:xfrm>
            <a:off x="4816190" y="2034436"/>
            <a:ext cx="1914525" cy="1800225"/>
          </a:xfrm>
          <a:prstGeom prst="rect">
            <a:avLst/>
          </a:prstGeom>
        </p:spPr>
      </p:pic>
      <p:grpSp>
        <p:nvGrpSpPr>
          <p:cNvPr id="12" name="Group 11"/>
          <p:cNvGrpSpPr/>
          <p:nvPr/>
        </p:nvGrpSpPr>
        <p:grpSpPr>
          <a:xfrm>
            <a:off x="3077227" y="1853853"/>
            <a:ext cx="1866378" cy="369332"/>
            <a:chOff x="1553227" y="1853853"/>
            <a:chExt cx="1866378" cy="369332"/>
          </a:xfrm>
        </p:grpSpPr>
        <p:cxnSp>
          <p:nvCxnSpPr>
            <p:cNvPr id="10" name="Straight Arrow Connector 9"/>
            <p:cNvCxnSpPr/>
            <p:nvPr/>
          </p:nvCxnSpPr>
          <p:spPr>
            <a:xfrm>
              <a:off x="1991638" y="2079321"/>
              <a:ext cx="14279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553227" y="1853853"/>
              <a:ext cx="520014" cy="369332"/>
            </a:xfrm>
            <a:prstGeom prst="rect">
              <a:avLst/>
            </a:prstGeom>
            <a:noFill/>
          </p:spPr>
          <p:txBody>
            <a:bodyPr wrap="none" rtlCol="0">
              <a:spAutoFit/>
            </a:bodyPr>
            <a:lstStyle/>
            <a:p>
              <a:r>
                <a:rPr lang="en-US" dirty="0"/>
                <a:t>Top</a:t>
              </a:r>
            </a:p>
          </p:txBody>
        </p:sp>
      </p:grpSp>
      <p:pic>
        <p:nvPicPr>
          <p:cNvPr id="14" name="Picture 13"/>
          <p:cNvPicPr>
            <a:picLocks noChangeAspect="1"/>
          </p:cNvPicPr>
          <p:nvPr/>
        </p:nvPicPr>
        <p:blipFill>
          <a:blip r:embed="rId3"/>
          <a:stretch>
            <a:fillRect/>
          </a:stretch>
        </p:blipFill>
        <p:spPr>
          <a:xfrm>
            <a:off x="4007469" y="1493634"/>
            <a:ext cx="1114425" cy="390525"/>
          </a:xfrm>
          <a:prstGeom prst="rect">
            <a:avLst/>
          </a:prstGeom>
        </p:spPr>
      </p:pic>
      <p:pic>
        <p:nvPicPr>
          <p:cNvPr id="15" name="Picture 14"/>
          <p:cNvPicPr>
            <a:picLocks noChangeAspect="1"/>
          </p:cNvPicPr>
          <p:nvPr/>
        </p:nvPicPr>
        <p:blipFill>
          <a:blip r:embed="rId4"/>
          <a:stretch>
            <a:fillRect/>
          </a:stretch>
        </p:blipFill>
        <p:spPr>
          <a:xfrm>
            <a:off x="5342142" y="1503158"/>
            <a:ext cx="1219200" cy="381000"/>
          </a:xfrm>
          <a:prstGeom prst="rect">
            <a:avLst/>
          </a:prstGeom>
        </p:spPr>
      </p:pic>
    </p:spTree>
    <p:extLst>
      <p:ext uri="{BB962C8B-B14F-4D97-AF65-F5344CB8AC3E}">
        <p14:creationId xmlns:p14="http://schemas.microsoft.com/office/powerpoint/2010/main" val="330983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1000"/>
                                        <p:tgtEl>
                                          <p:spTgt spid="8">
                                            <p:txEl>
                                              <p:pRg st="2" end="2"/>
                                            </p:txEl>
                                          </p:spTgt>
                                        </p:tgtEl>
                                      </p:cBhvr>
                                    </p:animEffect>
                                    <p:anim calcmode="lin" valueType="num">
                                      <p:cBhvr>
                                        <p:cTn id="1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fade">
                                      <p:cBhvr>
                                        <p:cTn id="29" dur="1000"/>
                                        <p:tgtEl>
                                          <p:spTgt spid="8">
                                            <p:txEl>
                                              <p:pRg st="3" end="3"/>
                                            </p:txEl>
                                          </p:spTgt>
                                        </p:tgtEl>
                                      </p:cBhvr>
                                    </p:animEffect>
                                    <p:anim calcmode="lin" valueType="num">
                                      <p:cBhvr>
                                        <p:cTn id="3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xEl>
                                              <p:pRg st="5" end="5"/>
                                            </p:txEl>
                                          </p:spTgt>
                                        </p:tgtEl>
                                        <p:attrNameLst>
                                          <p:attrName>style.visibility</p:attrName>
                                        </p:attrNameLst>
                                      </p:cBhvr>
                                      <p:to>
                                        <p:strVal val="visible"/>
                                      </p:to>
                                    </p:set>
                                    <p:animEffect transition="in" filter="fade">
                                      <p:cBhvr>
                                        <p:cTn id="40" dur="1000"/>
                                        <p:tgtEl>
                                          <p:spTgt spid="8">
                                            <p:txEl>
                                              <p:pRg st="5" end="5"/>
                                            </p:txEl>
                                          </p:spTgt>
                                        </p:tgtEl>
                                      </p:cBhvr>
                                    </p:animEffect>
                                    <p:anim calcmode="lin" valueType="num">
                                      <p:cBhvr>
                                        <p:cTn id="41"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animEffect transition="in" filter="fade">
                                      <p:cBhvr>
                                        <p:cTn id="45" dur="1000"/>
                                        <p:tgtEl>
                                          <p:spTgt spid="8">
                                            <p:txEl>
                                              <p:pRg st="6" end="6"/>
                                            </p:txEl>
                                          </p:spTgt>
                                        </p:tgtEl>
                                      </p:cBhvr>
                                    </p:animEffect>
                                    <p:anim calcmode="lin" valueType="num">
                                      <p:cBhvr>
                                        <p:cTn id="4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8">
                                            <p:txEl>
                                              <p:pRg st="7" end="7"/>
                                            </p:txEl>
                                          </p:spTgt>
                                        </p:tgtEl>
                                        <p:attrNameLst>
                                          <p:attrName>style.visibility</p:attrName>
                                        </p:attrNameLst>
                                      </p:cBhvr>
                                      <p:to>
                                        <p:strVal val="visible"/>
                                      </p:to>
                                    </p:set>
                                    <p:animEffect transition="in" filter="fade">
                                      <p:cBhvr>
                                        <p:cTn id="52" dur="1000"/>
                                        <p:tgtEl>
                                          <p:spTgt spid="8">
                                            <p:txEl>
                                              <p:pRg st="7" end="7"/>
                                            </p:txEl>
                                          </p:spTgt>
                                        </p:tgtEl>
                                      </p:cBhvr>
                                    </p:animEffect>
                                    <p:anim calcmode="lin" valueType="num">
                                      <p:cBhvr>
                                        <p:cTn id="5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4404" y="81713"/>
            <a:ext cx="6858000" cy="801666"/>
          </a:xfrm>
        </p:spPr>
        <p:txBody>
          <a:bodyPr vert="horz" lIns="91440" tIns="45720" rIns="91440" bIns="45720" rtlCol="0" anchor="ctr">
            <a:normAutofit/>
          </a:bodyPr>
          <a:lstStyle/>
          <a:p>
            <a:r>
              <a:rPr lang="en-US" b="1" dirty="0"/>
              <a:t>Stack - Push</a:t>
            </a:r>
          </a:p>
        </p:txBody>
      </p:sp>
      <p:sp>
        <p:nvSpPr>
          <p:cNvPr id="3" name="Subtitle 2"/>
          <p:cNvSpPr>
            <a:spLocks noGrp="1"/>
          </p:cNvSpPr>
          <p:nvPr>
            <p:ph type="subTitle" idx="1"/>
          </p:nvPr>
        </p:nvSpPr>
        <p:spPr>
          <a:xfrm>
            <a:off x="2667000" y="1653436"/>
            <a:ext cx="6858000" cy="3604364"/>
          </a:xfrm>
        </p:spPr>
        <p:txBody>
          <a:bodyPr>
            <a:normAutofit/>
          </a:bodyPr>
          <a:lstStyle/>
          <a:p>
            <a:pPr algn="l"/>
            <a:endParaRPr lang="en-US" altLang="en-US" sz="2000" dirty="0"/>
          </a:p>
          <a:p>
            <a:pPr algn="l"/>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16</a:t>
            </a:fld>
            <a:endParaRPr lang="en-US"/>
          </a:p>
        </p:txBody>
      </p:sp>
      <p:pic>
        <p:nvPicPr>
          <p:cNvPr id="5" name="Picture 4"/>
          <p:cNvPicPr>
            <a:picLocks noChangeAspect="1"/>
          </p:cNvPicPr>
          <p:nvPr/>
        </p:nvPicPr>
        <p:blipFill>
          <a:blip r:embed="rId2"/>
          <a:stretch>
            <a:fillRect/>
          </a:stretch>
        </p:blipFill>
        <p:spPr>
          <a:xfrm>
            <a:off x="1921766" y="2427593"/>
            <a:ext cx="2081268" cy="1893887"/>
          </a:xfrm>
          <a:prstGeom prst="rect">
            <a:avLst/>
          </a:prstGeom>
        </p:spPr>
      </p:pic>
      <p:grpSp>
        <p:nvGrpSpPr>
          <p:cNvPr id="9" name="Group 8"/>
          <p:cNvGrpSpPr/>
          <p:nvPr/>
        </p:nvGrpSpPr>
        <p:grpSpPr>
          <a:xfrm>
            <a:off x="3941525" y="2968670"/>
            <a:ext cx="1266116" cy="460331"/>
            <a:chOff x="2705623" y="2968669"/>
            <a:chExt cx="1692273" cy="460331"/>
          </a:xfrm>
        </p:grpSpPr>
        <p:sp>
          <p:nvSpPr>
            <p:cNvPr id="6" name="TextBox 5"/>
            <p:cNvSpPr txBox="1"/>
            <p:nvPr/>
          </p:nvSpPr>
          <p:spPr>
            <a:xfrm>
              <a:off x="2705623" y="2968669"/>
              <a:ext cx="1692273" cy="338554"/>
            </a:xfrm>
            <a:prstGeom prst="rect">
              <a:avLst/>
            </a:prstGeom>
            <a:noFill/>
          </p:spPr>
          <p:txBody>
            <a:bodyPr wrap="none" rtlCol="0">
              <a:spAutoFit/>
            </a:bodyPr>
            <a:lstStyle/>
            <a:p>
              <a:r>
                <a:rPr lang="en-US" sz="1600" dirty="0"/>
                <a:t>Push item 49</a:t>
              </a:r>
            </a:p>
          </p:txBody>
        </p:sp>
        <p:cxnSp>
          <p:nvCxnSpPr>
            <p:cNvPr id="8" name="Straight Arrow Connector 7"/>
            <p:cNvCxnSpPr/>
            <p:nvPr/>
          </p:nvCxnSpPr>
          <p:spPr>
            <a:xfrm>
              <a:off x="2906038" y="3429000"/>
              <a:ext cx="914400"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pic>
        <p:nvPicPr>
          <p:cNvPr id="10" name="Picture 9"/>
          <p:cNvPicPr>
            <a:picLocks noChangeAspect="1"/>
          </p:cNvPicPr>
          <p:nvPr/>
        </p:nvPicPr>
        <p:blipFill>
          <a:blip r:embed="rId3"/>
          <a:stretch>
            <a:fillRect/>
          </a:stretch>
        </p:blipFill>
        <p:spPr>
          <a:xfrm>
            <a:off x="7981951" y="2142093"/>
            <a:ext cx="1892597" cy="2330260"/>
          </a:xfrm>
          <a:prstGeom prst="rect">
            <a:avLst/>
          </a:prstGeom>
        </p:spPr>
      </p:pic>
      <p:pic>
        <p:nvPicPr>
          <p:cNvPr id="11" name="Picture 10"/>
          <p:cNvPicPr>
            <a:picLocks noChangeAspect="1"/>
          </p:cNvPicPr>
          <p:nvPr/>
        </p:nvPicPr>
        <p:blipFill>
          <a:blip r:embed="rId4"/>
          <a:stretch>
            <a:fillRect/>
          </a:stretch>
        </p:blipFill>
        <p:spPr>
          <a:xfrm>
            <a:off x="5526560" y="1943857"/>
            <a:ext cx="1911211" cy="2528496"/>
          </a:xfrm>
          <a:prstGeom prst="rect">
            <a:avLst/>
          </a:prstGeom>
        </p:spPr>
      </p:pic>
      <p:cxnSp>
        <p:nvCxnSpPr>
          <p:cNvPr id="13" name="Straight Arrow Connector 12"/>
          <p:cNvCxnSpPr/>
          <p:nvPr/>
        </p:nvCxnSpPr>
        <p:spPr>
          <a:xfrm>
            <a:off x="7242718" y="3429000"/>
            <a:ext cx="619452"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414730" y="4536128"/>
            <a:ext cx="1676741" cy="369332"/>
          </a:xfrm>
          <a:prstGeom prst="rect">
            <a:avLst/>
          </a:prstGeom>
          <a:noFill/>
        </p:spPr>
        <p:txBody>
          <a:bodyPr wrap="none" rtlCol="0">
            <a:spAutoFit/>
          </a:bodyPr>
          <a:lstStyle/>
          <a:p>
            <a:r>
              <a:rPr lang="en-US" dirty="0"/>
              <a:t>Before inserting</a:t>
            </a:r>
          </a:p>
        </p:txBody>
      </p:sp>
      <p:sp>
        <p:nvSpPr>
          <p:cNvPr id="15" name="TextBox 14"/>
          <p:cNvSpPr txBox="1"/>
          <p:nvPr/>
        </p:nvSpPr>
        <p:spPr>
          <a:xfrm>
            <a:off x="5140395" y="4616792"/>
            <a:ext cx="2591543" cy="369332"/>
          </a:xfrm>
          <a:prstGeom prst="rect">
            <a:avLst/>
          </a:prstGeom>
          <a:noFill/>
        </p:spPr>
        <p:txBody>
          <a:bodyPr wrap="none" rtlCol="0">
            <a:spAutoFit/>
          </a:bodyPr>
          <a:lstStyle/>
          <a:p>
            <a:r>
              <a:rPr lang="en-US" dirty="0"/>
              <a:t>Item 49 is inserted on top</a:t>
            </a:r>
          </a:p>
        </p:txBody>
      </p:sp>
      <p:sp>
        <p:nvSpPr>
          <p:cNvPr id="16" name="TextBox 15"/>
          <p:cNvSpPr txBox="1"/>
          <p:nvPr/>
        </p:nvSpPr>
        <p:spPr>
          <a:xfrm>
            <a:off x="8076457" y="4616792"/>
            <a:ext cx="1531894" cy="369332"/>
          </a:xfrm>
          <a:prstGeom prst="rect">
            <a:avLst/>
          </a:prstGeom>
          <a:noFill/>
        </p:spPr>
        <p:txBody>
          <a:bodyPr wrap="none" rtlCol="0">
            <a:spAutoFit/>
          </a:bodyPr>
          <a:lstStyle/>
          <a:p>
            <a:r>
              <a:rPr lang="en-US" dirty="0"/>
              <a:t>After inserting</a:t>
            </a:r>
          </a:p>
        </p:txBody>
      </p:sp>
    </p:spTree>
    <p:extLst>
      <p:ext uri="{BB962C8B-B14F-4D97-AF65-F5344CB8AC3E}">
        <p14:creationId xmlns:p14="http://schemas.microsoft.com/office/powerpoint/2010/main" val="350559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6228" y="115299"/>
            <a:ext cx="6858000" cy="801666"/>
          </a:xfrm>
        </p:spPr>
        <p:txBody>
          <a:bodyPr vert="horz" lIns="91440" tIns="45720" rIns="91440" bIns="45720" rtlCol="0" anchor="ctr">
            <a:normAutofit/>
          </a:bodyPr>
          <a:lstStyle/>
          <a:p>
            <a:r>
              <a:rPr lang="en-US" b="1" dirty="0"/>
              <a:t>Stack - Pop</a:t>
            </a:r>
          </a:p>
        </p:txBody>
      </p:sp>
      <p:sp>
        <p:nvSpPr>
          <p:cNvPr id="3" name="Subtitle 2"/>
          <p:cNvSpPr>
            <a:spLocks noGrp="1"/>
          </p:cNvSpPr>
          <p:nvPr>
            <p:ph type="subTitle" idx="1"/>
          </p:nvPr>
        </p:nvSpPr>
        <p:spPr>
          <a:xfrm>
            <a:off x="5355228" y="1501036"/>
            <a:ext cx="6858000" cy="3604364"/>
          </a:xfrm>
        </p:spPr>
        <p:txBody>
          <a:bodyPr>
            <a:normAutofit/>
          </a:bodyPr>
          <a:lstStyle/>
          <a:p>
            <a:pPr algn="l"/>
            <a:endParaRPr lang="en-US" altLang="en-US" sz="2000" dirty="0"/>
          </a:p>
          <a:p>
            <a:pPr algn="l"/>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17</a:t>
            </a:fld>
            <a:endParaRPr lang="en-US"/>
          </a:p>
        </p:txBody>
      </p:sp>
      <p:pic>
        <p:nvPicPr>
          <p:cNvPr id="5" name="Picture 4"/>
          <p:cNvPicPr>
            <a:picLocks noChangeAspect="1"/>
          </p:cNvPicPr>
          <p:nvPr/>
        </p:nvPicPr>
        <p:blipFill>
          <a:blip r:embed="rId2"/>
          <a:stretch>
            <a:fillRect/>
          </a:stretch>
        </p:blipFill>
        <p:spPr>
          <a:xfrm>
            <a:off x="8026162" y="2609402"/>
            <a:ext cx="2081268" cy="1893887"/>
          </a:xfrm>
          <a:prstGeom prst="rect">
            <a:avLst/>
          </a:prstGeom>
        </p:spPr>
      </p:pic>
      <p:grpSp>
        <p:nvGrpSpPr>
          <p:cNvPr id="9" name="Group 8"/>
          <p:cNvGrpSpPr/>
          <p:nvPr/>
        </p:nvGrpSpPr>
        <p:grpSpPr>
          <a:xfrm>
            <a:off x="4016680" y="2968670"/>
            <a:ext cx="746391" cy="460331"/>
            <a:chOff x="2705623" y="2968669"/>
            <a:chExt cx="997617" cy="460331"/>
          </a:xfrm>
        </p:grpSpPr>
        <p:sp>
          <p:nvSpPr>
            <p:cNvPr id="6" name="TextBox 5"/>
            <p:cNvSpPr txBox="1"/>
            <p:nvPr/>
          </p:nvSpPr>
          <p:spPr>
            <a:xfrm>
              <a:off x="2705623" y="2968669"/>
              <a:ext cx="734123" cy="338554"/>
            </a:xfrm>
            <a:prstGeom prst="rect">
              <a:avLst/>
            </a:prstGeom>
            <a:noFill/>
          </p:spPr>
          <p:txBody>
            <a:bodyPr wrap="none" rtlCol="0">
              <a:spAutoFit/>
            </a:bodyPr>
            <a:lstStyle/>
            <a:p>
              <a:r>
                <a:rPr lang="en-US" sz="1600" dirty="0"/>
                <a:t>Pop </a:t>
              </a:r>
            </a:p>
          </p:txBody>
        </p:sp>
        <p:cxnSp>
          <p:nvCxnSpPr>
            <p:cNvPr id="8" name="Straight Arrow Connector 7"/>
            <p:cNvCxnSpPr/>
            <p:nvPr/>
          </p:nvCxnSpPr>
          <p:spPr>
            <a:xfrm>
              <a:off x="2788844" y="3429000"/>
              <a:ext cx="914396"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pic>
        <p:nvPicPr>
          <p:cNvPr id="10" name="Picture 9"/>
          <p:cNvPicPr>
            <a:picLocks noChangeAspect="1"/>
          </p:cNvPicPr>
          <p:nvPr/>
        </p:nvPicPr>
        <p:blipFill>
          <a:blip r:embed="rId3"/>
          <a:stretch>
            <a:fillRect/>
          </a:stretch>
        </p:blipFill>
        <p:spPr>
          <a:xfrm>
            <a:off x="2144997" y="2142093"/>
            <a:ext cx="1892597" cy="2330260"/>
          </a:xfrm>
          <a:prstGeom prst="rect">
            <a:avLst/>
          </a:prstGeom>
        </p:spPr>
      </p:pic>
      <p:cxnSp>
        <p:nvCxnSpPr>
          <p:cNvPr id="13" name="Straight Arrow Connector 12"/>
          <p:cNvCxnSpPr/>
          <p:nvPr/>
        </p:nvCxnSpPr>
        <p:spPr>
          <a:xfrm>
            <a:off x="7242718" y="3429000"/>
            <a:ext cx="619452"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stretch>
            <a:fillRect/>
          </a:stretch>
        </p:blipFill>
        <p:spPr>
          <a:xfrm>
            <a:off x="4922563" y="2593364"/>
            <a:ext cx="1314650" cy="1925962"/>
          </a:xfrm>
          <a:prstGeom prst="rect">
            <a:avLst/>
          </a:prstGeom>
        </p:spPr>
      </p:pic>
      <p:pic>
        <p:nvPicPr>
          <p:cNvPr id="14" name="Picture 13"/>
          <p:cNvPicPr>
            <a:picLocks noChangeAspect="1"/>
          </p:cNvPicPr>
          <p:nvPr/>
        </p:nvPicPr>
        <p:blipFill>
          <a:blip r:embed="rId5"/>
          <a:stretch>
            <a:fillRect/>
          </a:stretch>
        </p:blipFill>
        <p:spPr>
          <a:xfrm>
            <a:off x="5579888" y="1751925"/>
            <a:ext cx="1446992" cy="590918"/>
          </a:xfrm>
          <a:prstGeom prst="rect">
            <a:avLst/>
          </a:prstGeom>
        </p:spPr>
      </p:pic>
      <p:sp>
        <p:nvSpPr>
          <p:cNvPr id="15" name="TextBox 14"/>
          <p:cNvSpPr txBox="1"/>
          <p:nvPr/>
        </p:nvSpPr>
        <p:spPr>
          <a:xfrm>
            <a:off x="1963793" y="4591678"/>
            <a:ext cx="1741631" cy="369332"/>
          </a:xfrm>
          <a:prstGeom prst="rect">
            <a:avLst/>
          </a:prstGeom>
          <a:noFill/>
        </p:spPr>
        <p:txBody>
          <a:bodyPr wrap="none" rtlCol="0">
            <a:spAutoFit/>
          </a:bodyPr>
          <a:lstStyle/>
          <a:p>
            <a:r>
              <a:rPr lang="en-US" dirty="0"/>
              <a:t>Before removing</a:t>
            </a:r>
          </a:p>
        </p:txBody>
      </p:sp>
      <p:sp>
        <p:nvSpPr>
          <p:cNvPr id="16" name="TextBox 15"/>
          <p:cNvSpPr txBox="1"/>
          <p:nvPr/>
        </p:nvSpPr>
        <p:spPr>
          <a:xfrm>
            <a:off x="4774993" y="4591678"/>
            <a:ext cx="2085379" cy="369332"/>
          </a:xfrm>
          <a:prstGeom prst="rect">
            <a:avLst/>
          </a:prstGeom>
          <a:noFill/>
        </p:spPr>
        <p:txBody>
          <a:bodyPr wrap="none" rtlCol="0">
            <a:spAutoFit/>
          </a:bodyPr>
          <a:lstStyle/>
          <a:p>
            <a:r>
              <a:rPr lang="en-US" dirty="0"/>
              <a:t>Top item is removed</a:t>
            </a:r>
          </a:p>
        </p:txBody>
      </p:sp>
      <p:sp>
        <p:nvSpPr>
          <p:cNvPr id="17" name="TextBox 16"/>
          <p:cNvSpPr txBox="1"/>
          <p:nvPr/>
        </p:nvSpPr>
        <p:spPr>
          <a:xfrm>
            <a:off x="8420996" y="4638402"/>
            <a:ext cx="1596784" cy="369332"/>
          </a:xfrm>
          <a:prstGeom prst="rect">
            <a:avLst/>
          </a:prstGeom>
          <a:noFill/>
        </p:spPr>
        <p:txBody>
          <a:bodyPr wrap="none" rtlCol="0">
            <a:spAutoFit/>
          </a:bodyPr>
          <a:lstStyle/>
          <a:p>
            <a:r>
              <a:rPr lang="en-US" dirty="0"/>
              <a:t>After removing</a:t>
            </a:r>
          </a:p>
        </p:txBody>
      </p:sp>
    </p:spTree>
    <p:extLst>
      <p:ext uri="{BB962C8B-B14F-4D97-AF65-F5344CB8AC3E}">
        <p14:creationId xmlns:p14="http://schemas.microsoft.com/office/powerpoint/2010/main" val="193259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4306" y="71837"/>
            <a:ext cx="6858000" cy="801666"/>
          </a:xfrm>
        </p:spPr>
        <p:txBody>
          <a:bodyPr vert="horz" lIns="91440" tIns="45720" rIns="91440" bIns="45720" rtlCol="0" anchor="ctr">
            <a:normAutofit/>
          </a:bodyPr>
          <a:lstStyle/>
          <a:p>
            <a:r>
              <a:rPr lang="en-US" b="1" dirty="0"/>
              <a:t>Stack - Peek</a:t>
            </a:r>
          </a:p>
        </p:txBody>
      </p:sp>
      <p:sp>
        <p:nvSpPr>
          <p:cNvPr id="3" name="Subtitle 2"/>
          <p:cNvSpPr>
            <a:spLocks noGrp="1"/>
          </p:cNvSpPr>
          <p:nvPr>
            <p:ph type="subTitle" idx="1"/>
          </p:nvPr>
        </p:nvSpPr>
        <p:spPr>
          <a:xfrm>
            <a:off x="2667000" y="1653436"/>
            <a:ext cx="6858000" cy="3604364"/>
          </a:xfrm>
        </p:spPr>
        <p:txBody>
          <a:bodyPr>
            <a:normAutofit/>
          </a:bodyPr>
          <a:lstStyle/>
          <a:p>
            <a:pPr algn="l"/>
            <a:endParaRPr lang="en-US" altLang="en-US" sz="2000" dirty="0"/>
          </a:p>
          <a:p>
            <a:pPr algn="l"/>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18</a:t>
            </a:fld>
            <a:endParaRPr lang="en-US"/>
          </a:p>
        </p:txBody>
      </p:sp>
      <p:grpSp>
        <p:nvGrpSpPr>
          <p:cNvPr id="9" name="Group 8"/>
          <p:cNvGrpSpPr/>
          <p:nvPr/>
        </p:nvGrpSpPr>
        <p:grpSpPr>
          <a:xfrm>
            <a:off x="5494748" y="2968670"/>
            <a:ext cx="746391" cy="460331"/>
            <a:chOff x="2705623" y="2968669"/>
            <a:chExt cx="997617" cy="460331"/>
          </a:xfrm>
        </p:grpSpPr>
        <p:sp>
          <p:nvSpPr>
            <p:cNvPr id="6" name="TextBox 5"/>
            <p:cNvSpPr txBox="1"/>
            <p:nvPr/>
          </p:nvSpPr>
          <p:spPr>
            <a:xfrm>
              <a:off x="2705623" y="2968669"/>
              <a:ext cx="843396" cy="338554"/>
            </a:xfrm>
            <a:prstGeom prst="rect">
              <a:avLst/>
            </a:prstGeom>
            <a:noFill/>
          </p:spPr>
          <p:txBody>
            <a:bodyPr wrap="none" rtlCol="0">
              <a:spAutoFit/>
            </a:bodyPr>
            <a:lstStyle/>
            <a:p>
              <a:r>
                <a:rPr lang="en-US" sz="1600" dirty="0"/>
                <a:t>Peek </a:t>
              </a:r>
            </a:p>
          </p:txBody>
        </p:sp>
        <p:cxnSp>
          <p:nvCxnSpPr>
            <p:cNvPr id="8" name="Straight Arrow Connector 7"/>
            <p:cNvCxnSpPr/>
            <p:nvPr/>
          </p:nvCxnSpPr>
          <p:spPr>
            <a:xfrm>
              <a:off x="2788844" y="3429000"/>
              <a:ext cx="914396"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pic>
        <p:nvPicPr>
          <p:cNvPr id="10" name="Picture 9"/>
          <p:cNvPicPr>
            <a:picLocks noChangeAspect="1"/>
          </p:cNvPicPr>
          <p:nvPr/>
        </p:nvPicPr>
        <p:blipFill>
          <a:blip r:embed="rId2"/>
          <a:stretch>
            <a:fillRect/>
          </a:stretch>
        </p:blipFill>
        <p:spPr>
          <a:xfrm>
            <a:off x="2796349" y="2142093"/>
            <a:ext cx="1892597" cy="2330260"/>
          </a:xfrm>
          <a:prstGeom prst="rect">
            <a:avLst/>
          </a:prstGeom>
        </p:spPr>
      </p:pic>
      <p:pic>
        <p:nvPicPr>
          <p:cNvPr id="15" name="Picture 14"/>
          <p:cNvPicPr>
            <a:picLocks noChangeAspect="1"/>
          </p:cNvPicPr>
          <p:nvPr/>
        </p:nvPicPr>
        <p:blipFill>
          <a:blip r:embed="rId2"/>
          <a:stretch>
            <a:fillRect/>
          </a:stretch>
        </p:blipFill>
        <p:spPr>
          <a:xfrm>
            <a:off x="7320323" y="2244389"/>
            <a:ext cx="1892597" cy="2330260"/>
          </a:xfrm>
          <a:prstGeom prst="rect">
            <a:avLst/>
          </a:prstGeom>
        </p:spPr>
      </p:pic>
      <p:sp>
        <p:nvSpPr>
          <p:cNvPr id="11" name="TextBox 10"/>
          <p:cNvSpPr txBox="1"/>
          <p:nvPr/>
        </p:nvSpPr>
        <p:spPr>
          <a:xfrm>
            <a:off x="2488505" y="5398718"/>
            <a:ext cx="6814159" cy="923330"/>
          </a:xfrm>
          <a:prstGeom prst="rect">
            <a:avLst/>
          </a:prstGeom>
          <a:noFill/>
        </p:spPr>
        <p:txBody>
          <a:bodyPr wrap="square" rtlCol="0">
            <a:spAutoFit/>
          </a:bodyPr>
          <a:lstStyle/>
          <a:p>
            <a:r>
              <a:rPr lang="en-US" dirty="0"/>
              <a:t>Peek is used to read the value from the top of the stack without removing it. You can peek only the Top item, all the other items are invisible to the stack user.</a:t>
            </a:r>
          </a:p>
        </p:txBody>
      </p:sp>
      <p:grpSp>
        <p:nvGrpSpPr>
          <p:cNvPr id="20" name="Group 19"/>
          <p:cNvGrpSpPr/>
          <p:nvPr/>
        </p:nvGrpSpPr>
        <p:grpSpPr>
          <a:xfrm>
            <a:off x="5569910" y="1878903"/>
            <a:ext cx="598155" cy="876824"/>
            <a:chOff x="4246325" y="1878903"/>
            <a:chExt cx="598155" cy="876824"/>
          </a:xfrm>
        </p:grpSpPr>
        <p:sp>
          <p:nvSpPr>
            <p:cNvPr id="18" name="TextBox 17"/>
            <p:cNvSpPr txBox="1"/>
            <p:nvPr/>
          </p:nvSpPr>
          <p:spPr>
            <a:xfrm>
              <a:off x="4246325" y="1878903"/>
              <a:ext cx="598155" cy="369332"/>
            </a:xfrm>
            <a:prstGeom prst="rect">
              <a:avLst/>
            </a:prstGeom>
            <a:noFill/>
          </p:spPr>
          <p:txBody>
            <a:bodyPr wrap="square" rtlCol="0">
              <a:spAutoFit/>
            </a:bodyPr>
            <a:lstStyle/>
            <a:p>
              <a:r>
                <a:rPr lang="en-US" dirty="0"/>
                <a:t>49</a:t>
              </a:r>
            </a:p>
          </p:txBody>
        </p:sp>
        <p:sp>
          <p:nvSpPr>
            <p:cNvPr id="19" name="Up Arrow 18"/>
            <p:cNvSpPr/>
            <p:nvPr/>
          </p:nvSpPr>
          <p:spPr>
            <a:xfrm>
              <a:off x="4359513" y="2330451"/>
              <a:ext cx="212487" cy="425276"/>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1" name="TextBox 20"/>
          <p:cNvSpPr txBox="1"/>
          <p:nvPr/>
        </p:nvSpPr>
        <p:spPr>
          <a:xfrm>
            <a:off x="6780852" y="4715567"/>
            <a:ext cx="2402196" cy="369332"/>
          </a:xfrm>
          <a:prstGeom prst="rect">
            <a:avLst/>
          </a:prstGeom>
          <a:noFill/>
        </p:spPr>
        <p:txBody>
          <a:bodyPr wrap="none" rtlCol="0">
            <a:spAutoFit/>
          </a:bodyPr>
          <a:lstStyle/>
          <a:p>
            <a:r>
              <a:rPr lang="en-US" dirty="0"/>
              <a:t>Stack remains the same</a:t>
            </a:r>
          </a:p>
        </p:txBody>
      </p:sp>
    </p:spTree>
    <p:extLst>
      <p:ext uri="{BB962C8B-B14F-4D97-AF65-F5344CB8AC3E}">
        <p14:creationId xmlns:p14="http://schemas.microsoft.com/office/powerpoint/2010/main" val="2774802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7244" y="191548"/>
            <a:ext cx="6858000" cy="801666"/>
          </a:xfrm>
        </p:spPr>
        <p:txBody>
          <a:bodyPr vert="horz" lIns="91440" tIns="45720" rIns="91440" bIns="45720" rtlCol="0" anchor="ctr">
            <a:normAutofit/>
          </a:bodyPr>
          <a:lstStyle/>
          <a:p>
            <a:r>
              <a:rPr lang="en-US" b="1" dirty="0"/>
              <a:t>Question</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19</a:t>
            </a:fld>
            <a:endParaRPr lang="en-US"/>
          </a:p>
        </p:txBody>
      </p:sp>
      <p:sp>
        <p:nvSpPr>
          <p:cNvPr id="11" name="TextBox 10"/>
          <p:cNvSpPr txBox="1"/>
          <p:nvPr/>
        </p:nvSpPr>
        <p:spPr>
          <a:xfrm>
            <a:off x="1151444" y="1183490"/>
            <a:ext cx="8229599" cy="369332"/>
          </a:xfrm>
          <a:prstGeom prst="rect">
            <a:avLst/>
          </a:prstGeom>
          <a:noFill/>
        </p:spPr>
        <p:txBody>
          <a:bodyPr wrap="square" rtlCol="0">
            <a:spAutoFit/>
          </a:bodyPr>
          <a:lstStyle/>
          <a:p>
            <a:r>
              <a:rPr lang="en-US" dirty="0"/>
              <a:t>Draw the stack frame after performing the below operations to the stack given below.</a:t>
            </a:r>
          </a:p>
        </p:txBody>
      </p:sp>
      <p:graphicFrame>
        <p:nvGraphicFramePr>
          <p:cNvPr id="5" name="Table 4"/>
          <p:cNvGraphicFramePr>
            <a:graphicFrameLocks noGrp="1"/>
          </p:cNvGraphicFramePr>
          <p:nvPr/>
        </p:nvGraphicFramePr>
        <p:xfrm>
          <a:off x="2667001" y="2126990"/>
          <a:ext cx="1181621" cy="1188720"/>
        </p:xfrm>
        <a:graphic>
          <a:graphicData uri="http://schemas.openxmlformats.org/drawingml/2006/table">
            <a:tbl>
              <a:tblPr firstRow="1" bandRow="1">
                <a:tableStyleId>{5C22544A-7EE6-4342-B048-85BDC9FD1C3A}</a:tableStyleId>
              </a:tblPr>
              <a:tblGrid>
                <a:gridCol w="1181621">
                  <a:extLst>
                    <a:ext uri="{9D8B030D-6E8A-4147-A177-3AD203B41FA5}">
                      <a16:colId xmlns:a16="http://schemas.microsoft.com/office/drawing/2014/main" val="20000"/>
                    </a:ext>
                  </a:extLst>
                </a:gridCol>
              </a:tblGrid>
              <a:tr h="250926">
                <a:tc>
                  <a:txBody>
                    <a:bodyPr/>
                    <a:lstStyle/>
                    <a:p>
                      <a:pPr algn="ctr"/>
                      <a:endParaRPr lang="en-US" dirty="0">
                        <a:solidFill>
                          <a:schemeClr val="tx1"/>
                        </a:solidFill>
                      </a:endParaRP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extLst>
                  <a:ext uri="{0D108BD9-81ED-4DB2-BD59-A6C34878D82A}">
                    <a16:rowId xmlns:a16="http://schemas.microsoft.com/office/drawing/2014/main" val="10000"/>
                  </a:ext>
                </a:extLst>
              </a:tr>
              <a:tr h="250926">
                <a:tc>
                  <a:txBody>
                    <a:bodyPr/>
                    <a:lstStyle/>
                    <a:p>
                      <a:pPr algn="ctr"/>
                      <a:endParaRPr lang="en-US" dirty="0">
                        <a:solidFill>
                          <a:schemeClr val="tx1"/>
                        </a:solidFill>
                      </a:endParaRP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extLst>
                  <a:ext uri="{0D108BD9-81ED-4DB2-BD59-A6C34878D82A}">
                    <a16:rowId xmlns:a16="http://schemas.microsoft.com/office/drawing/2014/main" val="10001"/>
                  </a:ext>
                </a:extLst>
              </a:tr>
              <a:tr h="250926">
                <a:tc>
                  <a:txBody>
                    <a:bodyPr/>
                    <a:lstStyle/>
                    <a:p>
                      <a:pPr algn="ctr"/>
                      <a:r>
                        <a:rPr lang="en-US" dirty="0">
                          <a:solidFill>
                            <a:schemeClr val="tx1"/>
                          </a:solidFill>
                        </a:rPr>
                        <a:t>25</a:t>
                      </a: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extLst>
                  <a:ext uri="{0D108BD9-81ED-4DB2-BD59-A6C34878D82A}">
                    <a16:rowId xmlns:a16="http://schemas.microsoft.com/office/drawing/2014/main" val="10002"/>
                  </a:ext>
                </a:extLst>
              </a:tr>
              <a:tr h="250926">
                <a:tc>
                  <a:txBody>
                    <a:bodyPr/>
                    <a:lstStyle/>
                    <a:p>
                      <a:pPr algn="ctr"/>
                      <a:r>
                        <a:rPr lang="en-US" dirty="0"/>
                        <a:t>300</a:t>
                      </a: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extLst>
                  <a:ext uri="{0D108BD9-81ED-4DB2-BD59-A6C34878D82A}">
                    <a16:rowId xmlns:a16="http://schemas.microsoft.com/office/drawing/2014/main" val="10003"/>
                  </a:ext>
                </a:extLst>
              </a:tr>
            </a:tbl>
          </a:graphicData>
        </a:graphic>
      </p:graphicFrame>
      <p:sp>
        <p:nvSpPr>
          <p:cNvPr id="16" name="TextBox 15"/>
          <p:cNvSpPr txBox="1"/>
          <p:nvPr/>
        </p:nvSpPr>
        <p:spPr>
          <a:xfrm>
            <a:off x="2252598" y="4248406"/>
            <a:ext cx="8229599" cy="2308324"/>
          </a:xfrm>
          <a:prstGeom prst="rect">
            <a:avLst/>
          </a:prstGeom>
          <a:noFill/>
        </p:spPr>
        <p:txBody>
          <a:bodyPr wrap="square" rtlCol="0">
            <a:spAutoFit/>
          </a:bodyPr>
          <a:lstStyle/>
          <a:p>
            <a:pPr marL="400050" indent="-400050">
              <a:buAutoNum type="romanLcParenR"/>
            </a:pPr>
            <a:r>
              <a:rPr lang="en-US" dirty="0"/>
              <a:t>Push item 50</a:t>
            </a:r>
          </a:p>
          <a:p>
            <a:pPr marL="400050" indent="-400050">
              <a:buAutoNum type="romanLcParenR"/>
            </a:pPr>
            <a:r>
              <a:rPr lang="en-US" dirty="0"/>
              <a:t>Push item 500</a:t>
            </a:r>
          </a:p>
          <a:p>
            <a:pPr marL="400050" indent="-400050">
              <a:buAutoNum type="romanLcParenR"/>
            </a:pPr>
            <a:r>
              <a:rPr lang="en-US" dirty="0"/>
              <a:t>Peek</a:t>
            </a:r>
          </a:p>
          <a:p>
            <a:pPr marL="400050" indent="-400050">
              <a:buAutoNum type="romanLcParenR"/>
            </a:pPr>
            <a:r>
              <a:rPr lang="en-US" dirty="0"/>
              <a:t>Push item 100</a:t>
            </a:r>
          </a:p>
          <a:p>
            <a:pPr marL="400050" indent="-400050">
              <a:buAutoNum type="romanLcParenR"/>
            </a:pPr>
            <a:r>
              <a:rPr lang="en-US" dirty="0"/>
              <a:t>Pop</a:t>
            </a:r>
          </a:p>
          <a:p>
            <a:pPr marL="400050" indent="-400050">
              <a:buAutoNum type="romanLcParenR"/>
            </a:pPr>
            <a:r>
              <a:rPr lang="en-US" dirty="0"/>
              <a:t>Pop</a:t>
            </a:r>
          </a:p>
          <a:p>
            <a:pPr marL="400050" indent="-400050">
              <a:buAutoNum type="romanLcParenR"/>
            </a:pPr>
            <a:r>
              <a:rPr lang="en-US" dirty="0"/>
              <a:t>Pop</a:t>
            </a:r>
          </a:p>
          <a:p>
            <a:pPr marL="400050" indent="-400050">
              <a:buAutoNum type="romanLcParenR"/>
            </a:pPr>
            <a:r>
              <a:rPr lang="en-US" dirty="0"/>
              <a:t>Pop</a:t>
            </a:r>
          </a:p>
        </p:txBody>
      </p:sp>
      <p:grpSp>
        <p:nvGrpSpPr>
          <p:cNvPr id="17" name="Group 16"/>
          <p:cNvGrpSpPr/>
          <p:nvPr/>
        </p:nvGrpSpPr>
        <p:grpSpPr>
          <a:xfrm>
            <a:off x="3842237" y="2715948"/>
            <a:ext cx="1697461" cy="369332"/>
            <a:chOff x="2304789" y="2893606"/>
            <a:chExt cx="1697461" cy="369332"/>
          </a:xfrm>
        </p:grpSpPr>
        <p:cxnSp>
          <p:nvCxnSpPr>
            <p:cNvPr id="13" name="Straight Arrow Connector 12"/>
            <p:cNvCxnSpPr/>
            <p:nvPr/>
          </p:nvCxnSpPr>
          <p:spPr>
            <a:xfrm rot="10800000">
              <a:off x="2304789" y="3053220"/>
              <a:ext cx="10772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482236" y="2893606"/>
              <a:ext cx="520014" cy="369332"/>
            </a:xfrm>
            <a:prstGeom prst="rect">
              <a:avLst/>
            </a:prstGeom>
            <a:noFill/>
          </p:spPr>
          <p:txBody>
            <a:bodyPr wrap="none" rtlCol="0">
              <a:spAutoFit/>
            </a:bodyPr>
            <a:lstStyle/>
            <a:p>
              <a:r>
                <a:rPr lang="en-US" dirty="0"/>
                <a:t>Top</a:t>
              </a:r>
            </a:p>
          </p:txBody>
        </p:sp>
      </p:grpSp>
      <p:grpSp>
        <p:nvGrpSpPr>
          <p:cNvPr id="23" name="Group 22"/>
          <p:cNvGrpSpPr/>
          <p:nvPr/>
        </p:nvGrpSpPr>
        <p:grpSpPr>
          <a:xfrm>
            <a:off x="6659672" y="2598100"/>
            <a:ext cx="3131506" cy="2913352"/>
            <a:chOff x="5135672" y="2598100"/>
            <a:chExt cx="3131506" cy="2913352"/>
          </a:xfrm>
          <a:solidFill>
            <a:schemeClr val="accent1">
              <a:lumMod val="20000"/>
              <a:lumOff val="80000"/>
            </a:schemeClr>
          </a:solidFill>
        </p:grpSpPr>
        <p:sp>
          <p:nvSpPr>
            <p:cNvPr id="21" name="Explosion 2 20"/>
            <p:cNvSpPr/>
            <p:nvPr/>
          </p:nvSpPr>
          <p:spPr>
            <a:xfrm>
              <a:off x="5135672" y="2598100"/>
              <a:ext cx="3131506" cy="2913352"/>
            </a:xfrm>
            <a:prstGeom prst="irregularSeal2">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9175794">
              <a:off x="5713368" y="3748432"/>
              <a:ext cx="1775551" cy="646331"/>
            </a:xfrm>
            <a:prstGeom prst="rect">
              <a:avLst/>
            </a:prstGeom>
            <a:grpFill/>
          </p:spPr>
          <p:txBody>
            <a:bodyPr wrap="none" rtlCol="0">
              <a:spAutoFit/>
            </a:bodyPr>
            <a:lstStyle/>
            <a:p>
              <a:r>
                <a:rPr lang="en-US" dirty="0"/>
                <a:t>Maximum size of</a:t>
              </a:r>
            </a:p>
            <a:p>
              <a:r>
                <a:rPr lang="en-US" dirty="0"/>
                <a:t> this stack is 4</a:t>
              </a:r>
            </a:p>
          </p:txBody>
        </p:sp>
      </p:grpSp>
    </p:spTree>
    <p:extLst>
      <p:ext uri="{BB962C8B-B14F-4D97-AF65-F5344CB8AC3E}">
        <p14:creationId xmlns:p14="http://schemas.microsoft.com/office/powerpoint/2010/main" val="25320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7070" y="412991"/>
            <a:ext cx="6858000" cy="801666"/>
          </a:xfrm>
        </p:spPr>
        <p:txBody>
          <a:bodyPr>
            <a:normAutofit/>
          </a:bodyPr>
          <a:lstStyle/>
          <a:p>
            <a:r>
              <a:rPr lang="en-US" b="1" dirty="0"/>
              <a:t>Subject Group</a:t>
            </a:r>
          </a:p>
        </p:txBody>
      </p:sp>
      <p:sp>
        <p:nvSpPr>
          <p:cNvPr id="3" name="Subtitle 2"/>
          <p:cNvSpPr>
            <a:spLocks noGrp="1"/>
          </p:cNvSpPr>
          <p:nvPr>
            <p:ph type="subTitle" idx="1"/>
          </p:nvPr>
        </p:nvSpPr>
        <p:spPr>
          <a:xfrm>
            <a:off x="2048435" y="1545859"/>
            <a:ext cx="6858000" cy="3604364"/>
          </a:xfrm>
        </p:spPr>
        <p:txBody>
          <a:bodyPr>
            <a:noAutofit/>
          </a:bodyPr>
          <a:lstStyle/>
          <a:p>
            <a:pPr algn="l"/>
            <a:r>
              <a:rPr lang="en-US" b="1" dirty="0" err="1">
                <a:solidFill>
                  <a:schemeClr val="tx1"/>
                </a:solidFill>
              </a:rPr>
              <a:t>Malabe</a:t>
            </a:r>
            <a:r>
              <a:rPr lang="en-US" b="1" dirty="0">
                <a:solidFill>
                  <a:schemeClr val="tx1"/>
                </a:solidFill>
              </a:rPr>
              <a:t> Campus</a:t>
            </a:r>
          </a:p>
          <a:p>
            <a:pPr marL="342900" indent="-342900" algn="l">
              <a:buFont typeface="Arial" panose="020B0604020202020204" pitchFamily="34" charset="0"/>
              <a:buChar char="•"/>
            </a:pPr>
            <a:r>
              <a:rPr lang="en-US" sz="2000" dirty="0">
                <a:solidFill>
                  <a:schemeClr val="tx1"/>
                </a:solidFill>
              </a:rPr>
              <a:t>Mr. Samantha Rajapaksha</a:t>
            </a:r>
          </a:p>
          <a:p>
            <a:pPr marL="342900" indent="-342900" algn="l">
              <a:buFont typeface="Arial" panose="020B0604020202020204" pitchFamily="34" charset="0"/>
              <a:buChar char="•"/>
            </a:pPr>
            <a:r>
              <a:rPr lang="en-US" sz="2000" dirty="0">
                <a:solidFill>
                  <a:schemeClr val="tx1"/>
                </a:solidFill>
              </a:rPr>
              <a:t>Ms. </a:t>
            </a:r>
            <a:r>
              <a:rPr lang="en-US" sz="2000" dirty="0" err="1">
                <a:solidFill>
                  <a:schemeClr val="tx1"/>
                </a:solidFill>
              </a:rPr>
              <a:t>Dinuka</a:t>
            </a:r>
            <a:r>
              <a:rPr lang="en-US" sz="2000" dirty="0">
                <a:solidFill>
                  <a:schemeClr val="tx1"/>
                </a:solidFill>
              </a:rPr>
              <a:t> </a:t>
            </a:r>
            <a:r>
              <a:rPr lang="en-US" sz="2000" dirty="0" err="1">
                <a:solidFill>
                  <a:schemeClr val="tx1"/>
                </a:solidFill>
              </a:rPr>
              <a:t>Wijendra</a:t>
            </a:r>
            <a:endParaRPr lang="en-US" sz="2000" dirty="0">
              <a:solidFill>
                <a:schemeClr val="tx1"/>
              </a:solidFill>
            </a:endParaRPr>
          </a:p>
          <a:p>
            <a:pPr marL="342900" indent="-342900" algn="l">
              <a:buFont typeface="Arial" panose="020B0604020202020204" pitchFamily="34" charset="0"/>
              <a:buChar char="•"/>
            </a:pPr>
            <a:r>
              <a:rPr lang="en-US" sz="2000" dirty="0" err="1">
                <a:solidFill>
                  <a:schemeClr val="tx1"/>
                </a:solidFill>
              </a:rPr>
              <a:t>Ms.Jenny</a:t>
            </a:r>
            <a:endParaRPr lang="en-US" sz="2000" dirty="0">
              <a:solidFill>
                <a:schemeClr val="tx1"/>
              </a:solidFill>
            </a:endParaRPr>
          </a:p>
          <a:p>
            <a:pPr marL="342900" indent="-342900" algn="l">
              <a:buFont typeface="Arial" panose="020B0604020202020204" pitchFamily="34" charset="0"/>
              <a:buChar char="•"/>
            </a:pPr>
            <a:r>
              <a:rPr lang="en-US" sz="2000" dirty="0" err="1">
                <a:solidFill>
                  <a:schemeClr val="tx1"/>
                </a:solidFill>
              </a:rPr>
              <a:t>Ms.Namali</a:t>
            </a:r>
            <a:r>
              <a:rPr lang="en-US" sz="2000" dirty="0">
                <a:solidFill>
                  <a:schemeClr val="tx1"/>
                </a:solidFill>
              </a:rPr>
              <a:t> </a:t>
            </a:r>
            <a:r>
              <a:rPr lang="en-US" sz="2000" dirty="0" err="1">
                <a:solidFill>
                  <a:schemeClr val="tx1"/>
                </a:solidFill>
              </a:rPr>
              <a:t>Walgampaya</a:t>
            </a:r>
            <a:endParaRPr lang="en-US" sz="2000" dirty="0">
              <a:solidFill>
                <a:schemeClr val="tx1"/>
              </a:solidFill>
            </a:endParaRPr>
          </a:p>
          <a:p>
            <a:pPr marL="342900" indent="-342900" algn="l">
              <a:buFont typeface="Arial" panose="020B0604020202020204" pitchFamily="34" charset="0"/>
              <a:buChar char="•"/>
            </a:pPr>
            <a:r>
              <a:rPr lang="en-US" sz="2000" dirty="0" err="1">
                <a:solidFill>
                  <a:schemeClr val="tx1"/>
                </a:solidFill>
              </a:rPr>
              <a:t>Dr.Charika</a:t>
            </a:r>
            <a:r>
              <a:rPr lang="en-US" sz="2000" dirty="0">
                <a:solidFill>
                  <a:schemeClr val="tx1"/>
                </a:solidFill>
              </a:rPr>
              <a:t> </a:t>
            </a:r>
            <a:r>
              <a:rPr lang="en-US" sz="2000" dirty="0" err="1">
                <a:solidFill>
                  <a:schemeClr val="tx1"/>
                </a:solidFill>
              </a:rPr>
              <a:t>Weerasiriwardena</a:t>
            </a:r>
            <a:endParaRPr lang="en-US" sz="2000" dirty="0">
              <a:solidFill>
                <a:schemeClr val="tx1"/>
              </a:solidFill>
            </a:endParaRPr>
          </a:p>
          <a:p>
            <a:pPr algn="l"/>
            <a:r>
              <a:rPr lang="en-US" sz="2000" b="1" dirty="0">
                <a:solidFill>
                  <a:schemeClr val="tx1"/>
                </a:solidFill>
              </a:rPr>
              <a:t>Metro Campus</a:t>
            </a:r>
          </a:p>
          <a:p>
            <a:pPr marL="342900" indent="-342900" algn="l">
              <a:buFont typeface="Arial" panose="020B0604020202020204" pitchFamily="34" charset="0"/>
              <a:buChar char="•"/>
            </a:pPr>
            <a:r>
              <a:rPr lang="en-US" sz="2000" dirty="0">
                <a:solidFill>
                  <a:schemeClr val="tx1"/>
                </a:solidFill>
              </a:rPr>
              <a:t>Mr. Samantha </a:t>
            </a:r>
            <a:r>
              <a:rPr lang="en-US" sz="2000" dirty="0" err="1">
                <a:solidFill>
                  <a:schemeClr val="tx1"/>
                </a:solidFill>
              </a:rPr>
              <a:t>Rajapaksha</a:t>
            </a:r>
            <a:endParaRPr lang="en-US" sz="2000" dirty="0">
              <a:solidFill>
                <a:schemeClr val="tx1"/>
              </a:solidFill>
            </a:endParaRPr>
          </a:p>
          <a:p>
            <a:pPr algn="l"/>
            <a:r>
              <a:rPr lang="en-US" sz="2000" b="1" dirty="0">
                <a:solidFill>
                  <a:schemeClr val="tx1"/>
                </a:solidFill>
              </a:rPr>
              <a:t>Kandy Center</a:t>
            </a:r>
          </a:p>
          <a:p>
            <a:pPr marL="342900" indent="-342900" algn="l">
              <a:buFont typeface="Arial" panose="020B0604020202020204" pitchFamily="34" charset="0"/>
              <a:buChar char="•"/>
            </a:pPr>
            <a:r>
              <a:rPr lang="en-US" sz="2000" dirty="0">
                <a:solidFill>
                  <a:schemeClr val="tx1"/>
                </a:solidFill>
              </a:rPr>
              <a:t>Ms. </a:t>
            </a:r>
            <a:r>
              <a:rPr lang="en-US" sz="2000" dirty="0" err="1">
                <a:solidFill>
                  <a:schemeClr val="tx1"/>
                </a:solidFill>
              </a:rPr>
              <a:t>Chathurika</a:t>
            </a:r>
            <a:r>
              <a:rPr lang="en-US" sz="2000" dirty="0">
                <a:solidFill>
                  <a:schemeClr val="tx1"/>
                </a:solidFill>
              </a:rPr>
              <a:t> </a:t>
            </a:r>
            <a:r>
              <a:rPr lang="en-US" sz="2000" dirty="0" err="1">
                <a:solidFill>
                  <a:schemeClr val="tx1"/>
                </a:solidFill>
              </a:rPr>
              <a:t>Pinnaduwage</a:t>
            </a:r>
            <a:endParaRPr lang="en-US" sz="2000" dirty="0">
              <a:solidFill>
                <a:schemeClr val="tx1"/>
              </a:solidFill>
            </a:endParaRPr>
          </a:p>
          <a:p>
            <a:pPr algn="l"/>
            <a:r>
              <a:rPr lang="en-US" sz="2000" b="1" dirty="0" err="1">
                <a:solidFill>
                  <a:schemeClr val="tx1"/>
                </a:solidFill>
              </a:rPr>
              <a:t>Mathara</a:t>
            </a:r>
            <a:r>
              <a:rPr lang="en-US" sz="2000" b="1" dirty="0">
                <a:solidFill>
                  <a:schemeClr val="tx1"/>
                </a:solidFill>
              </a:rPr>
              <a:t> Center</a:t>
            </a:r>
          </a:p>
          <a:p>
            <a:pPr marL="342900" indent="-342900" algn="l">
              <a:buFont typeface="Arial" panose="020B0604020202020204" pitchFamily="34" charset="0"/>
              <a:buChar char="•"/>
            </a:pPr>
            <a:r>
              <a:rPr lang="en-US" sz="2000" dirty="0" err="1">
                <a:solidFill>
                  <a:schemeClr val="tx1"/>
                </a:solidFill>
              </a:rPr>
              <a:t>Mr.Ravi</a:t>
            </a:r>
            <a:r>
              <a:rPr lang="en-US" sz="2000" dirty="0">
                <a:solidFill>
                  <a:schemeClr val="tx1"/>
                </a:solidFill>
              </a:rPr>
              <a:t> </a:t>
            </a:r>
            <a:r>
              <a:rPr lang="en-US" sz="2000" dirty="0" err="1">
                <a:solidFill>
                  <a:schemeClr val="tx1"/>
                </a:solidFill>
              </a:rPr>
              <a:t>Supunya</a:t>
            </a:r>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endParaRPr lang="en-US" sz="4800" dirty="0">
              <a:solidFill>
                <a:schemeClr val="tx1"/>
              </a:solidFill>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2</a:t>
            </a:fld>
            <a:endParaRPr lang="en-US"/>
          </a:p>
        </p:txBody>
      </p:sp>
    </p:spTree>
    <p:extLst>
      <p:ext uri="{BB962C8B-B14F-4D97-AF65-F5344CB8AC3E}">
        <p14:creationId xmlns:p14="http://schemas.microsoft.com/office/powerpoint/2010/main" val="2755382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0198" y="170943"/>
            <a:ext cx="6858000" cy="801666"/>
          </a:xfrm>
        </p:spPr>
        <p:txBody>
          <a:bodyPr vert="horz" lIns="91440" tIns="45720" rIns="91440" bIns="45720" rtlCol="0" anchor="ctr">
            <a:normAutofit/>
          </a:bodyPr>
          <a:lstStyle/>
          <a:p>
            <a:r>
              <a:rPr lang="en-US" b="1" dirty="0"/>
              <a:t>Uses of Stack</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20</a:t>
            </a:fld>
            <a:endParaRPr lang="en-US"/>
          </a:p>
        </p:txBody>
      </p:sp>
      <p:sp>
        <p:nvSpPr>
          <p:cNvPr id="11" name="TextBox 10"/>
          <p:cNvSpPr txBox="1"/>
          <p:nvPr/>
        </p:nvSpPr>
        <p:spPr>
          <a:xfrm>
            <a:off x="2100198" y="1590806"/>
            <a:ext cx="8229599" cy="1837426"/>
          </a:xfrm>
          <a:prstGeom prst="rect">
            <a:avLst/>
          </a:prstGeom>
          <a:noFill/>
        </p:spPr>
        <p:txBody>
          <a:bodyPr wrap="square" rtlCol="0">
            <a:spAutoFit/>
          </a:bodyPr>
          <a:lstStyle/>
          <a:p>
            <a:pPr marL="285750" indent="-285750" algn="just">
              <a:lnSpc>
                <a:spcPct val="90000"/>
              </a:lnSpc>
              <a:buFont typeface="Wingdings" panose="05000000000000000000" pitchFamily="2" charset="2"/>
              <a:buChar char="§"/>
            </a:pPr>
            <a:r>
              <a:rPr lang="en-GB" dirty="0">
                <a:cs typeface="Times New Roman" panose="02020603050405020304" pitchFamily="18" charset="0"/>
              </a:rPr>
              <a:t>The stack operations are built into the microprocessor. </a:t>
            </a:r>
            <a:endParaRPr lang="en-US" dirty="0"/>
          </a:p>
          <a:p>
            <a:pPr algn="just">
              <a:lnSpc>
                <a:spcPct val="90000"/>
              </a:lnSpc>
            </a:pPr>
            <a:endParaRPr lang="en-GB" dirty="0">
              <a:cs typeface="Times New Roman" panose="02020603050405020304" pitchFamily="18" charset="0"/>
            </a:endParaRPr>
          </a:p>
          <a:p>
            <a:pPr marL="285750" indent="-285750" algn="just">
              <a:lnSpc>
                <a:spcPct val="90000"/>
              </a:lnSpc>
              <a:buFont typeface="Wingdings" panose="05000000000000000000" pitchFamily="2" charset="2"/>
              <a:buChar char="§"/>
            </a:pPr>
            <a:endParaRPr lang="en-GB" dirty="0">
              <a:cs typeface="Times New Roman" panose="02020603050405020304" pitchFamily="18" charset="0"/>
            </a:endParaRPr>
          </a:p>
          <a:p>
            <a:pPr marL="285750" indent="-285750" algn="just">
              <a:lnSpc>
                <a:spcPct val="90000"/>
              </a:lnSpc>
              <a:buFont typeface="Wingdings" panose="05000000000000000000" pitchFamily="2" charset="2"/>
              <a:buChar char="§"/>
            </a:pPr>
            <a:r>
              <a:rPr lang="en-GB" dirty="0">
                <a:cs typeface="Times New Roman" panose="02020603050405020304" pitchFamily="18" charset="0"/>
              </a:rPr>
              <a:t>When a method is called, its return address and arguments are pushed onto a stack, and when it returns they’re popped off.</a:t>
            </a:r>
          </a:p>
          <a:p>
            <a:pPr algn="just">
              <a:lnSpc>
                <a:spcPct val="90000"/>
              </a:lnSpc>
            </a:pPr>
            <a:endParaRPr lang="en-GB" dirty="0">
              <a:cs typeface="Times New Roman" panose="02020603050405020304" pitchFamily="18" charset="0"/>
            </a:endParaRPr>
          </a:p>
          <a:p>
            <a:pPr algn="just">
              <a:lnSpc>
                <a:spcPct val="90000"/>
              </a:lnSpc>
            </a:pPr>
            <a:endParaRPr lang="en-GB" dirty="0">
              <a:cs typeface="Times New Roman" panose="02020603050405020304" pitchFamily="18" charset="0"/>
            </a:endParaRPr>
          </a:p>
        </p:txBody>
      </p:sp>
    </p:spTree>
    <p:extLst>
      <p:ext uri="{BB962C8B-B14F-4D97-AF65-F5344CB8AC3E}">
        <p14:creationId xmlns:p14="http://schemas.microsoft.com/office/powerpoint/2010/main" val="1291293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0198" y="223248"/>
            <a:ext cx="6858000" cy="801666"/>
          </a:xfrm>
        </p:spPr>
        <p:txBody>
          <a:bodyPr vert="horz" lIns="91440" tIns="45720" rIns="91440" bIns="45720" rtlCol="0" anchor="ctr">
            <a:normAutofit/>
          </a:bodyPr>
          <a:lstStyle/>
          <a:p>
            <a:r>
              <a:rPr lang="en-US" b="1" dirty="0"/>
              <a:t>Stack - Implementation</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21</a:t>
            </a:fld>
            <a:endParaRPr lang="en-US"/>
          </a:p>
        </p:txBody>
      </p:sp>
      <p:sp>
        <p:nvSpPr>
          <p:cNvPr id="11" name="TextBox 10"/>
          <p:cNvSpPr txBox="1"/>
          <p:nvPr/>
        </p:nvSpPr>
        <p:spPr>
          <a:xfrm>
            <a:off x="634469" y="1336141"/>
            <a:ext cx="8229599" cy="461665"/>
          </a:xfrm>
          <a:prstGeom prst="rect">
            <a:avLst/>
          </a:prstGeom>
          <a:noFill/>
        </p:spPr>
        <p:txBody>
          <a:bodyPr wrap="square" rtlCol="0">
            <a:spAutoFit/>
          </a:bodyPr>
          <a:lstStyle/>
          <a:p>
            <a:r>
              <a:rPr lang="en-US" sz="2400" dirty="0"/>
              <a:t>Stack implementation using an </a:t>
            </a:r>
            <a:r>
              <a:rPr lang="en-US" sz="2400" b="1" dirty="0">
                <a:solidFill>
                  <a:srgbClr val="FF0000"/>
                </a:solidFill>
              </a:rPr>
              <a:t>array</a:t>
            </a:r>
          </a:p>
        </p:txBody>
      </p:sp>
      <p:sp>
        <p:nvSpPr>
          <p:cNvPr id="18" name="TextBox 17"/>
          <p:cNvSpPr txBox="1"/>
          <p:nvPr/>
        </p:nvSpPr>
        <p:spPr>
          <a:xfrm>
            <a:off x="6270812" y="1782204"/>
            <a:ext cx="5387788" cy="4524315"/>
          </a:xfrm>
          <a:prstGeom prst="rect">
            <a:avLst/>
          </a:prstGeom>
          <a:solidFill>
            <a:schemeClr val="bg1">
              <a:lumMod val="85000"/>
            </a:schemeClr>
          </a:solidFill>
        </p:spPr>
        <p:txBody>
          <a:bodyPr wrap="square" rtlCol="0">
            <a:spAutoFit/>
          </a:bodyPr>
          <a:lstStyle/>
          <a:p>
            <a:r>
              <a:rPr lang="en-US" dirty="0"/>
              <a:t>class </a:t>
            </a:r>
            <a:r>
              <a:rPr lang="en-US" dirty="0" err="1"/>
              <a:t>StackX</a:t>
            </a:r>
            <a:r>
              <a:rPr lang="en-US" dirty="0"/>
              <a:t> {</a:t>
            </a:r>
          </a:p>
          <a:p>
            <a:endParaRPr lang="en-US" dirty="0"/>
          </a:p>
          <a:p>
            <a:r>
              <a:rPr lang="en-US" dirty="0"/>
              <a:t>      private </a:t>
            </a:r>
            <a:r>
              <a:rPr lang="en-US" dirty="0" err="1"/>
              <a:t>int</a:t>
            </a:r>
            <a:r>
              <a:rPr lang="en-US" dirty="0"/>
              <a:t> </a:t>
            </a:r>
            <a:r>
              <a:rPr lang="en-US" dirty="0" err="1"/>
              <a:t>maxSize</a:t>
            </a:r>
            <a:r>
              <a:rPr lang="en-US" dirty="0"/>
              <a:t>;    // size of stack array</a:t>
            </a:r>
          </a:p>
          <a:p>
            <a:r>
              <a:rPr lang="en-US" dirty="0"/>
              <a:t>      private double[] </a:t>
            </a:r>
            <a:r>
              <a:rPr lang="en-US" dirty="0" err="1"/>
              <a:t>stackArray</a:t>
            </a:r>
            <a:r>
              <a:rPr lang="en-US" dirty="0"/>
              <a:t>;</a:t>
            </a:r>
          </a:p>
          <a:p>
            <a:r>
              <a:rPr lang="en-US" dirty="0"/>
              <a:t>      private </a:t>
            </a:r>
            <a:r>
              <a:rPr lang="en-US" dirty="0" err="1"/>
              <a:t>int</a:t>
            </a:r>
            <a:r>
              <a:rPr lang="en-US" dirty="0"/>
              <a:t> top;           //top of the stack</a:t>
            </a:r>
          </a:p>
          <a:p>
            <a:endParaRPr lang="en-US" dirty="0"/>
          </a:p>
          <a:p>
            <a:r>
              <a:rPr lang="en-US" dirty="0"/>
              <a:t>      </a:t>
            </a:r>
            <a:r>
              <a:rPr lang="en-US" dirty="0" err="1"/>
              <a:t>publc</a:t>
            </a:r>
            <a:r>
              <a:rPr lang="en-US" dirty="0"/>
              <a:t> </a:t>
            </a:r>
            <a:r>
              <a:rPr lang="en-US" dirty="0" err="1"/>
              <a:t>StackX</a:t>
            </a:r>
            <a:r>
              <a:rPr lang="en-US" dirty="0"/>
              <a:t>(</a:t>
            </a:r>
            <a:r>
              <a:rPr lang="en-US" dirty="0" err="1"/>
              <a:t>int</a:t>
            </a:r>
            <a:r>
              <a:rPr lang="en-US" dirty="0"/>
              <a:t> s) {   // constructor</a:t>
            </a:r>
          </a:p>
          <a:p>
            <a:r>
              <a:rPr lang="en-US" dirty="0"/>
              <a:t>            </a:t>
            </a:r>
          </a:p>
          <a:p>
            <a:r>
              <a:rPr lang="en-US" dirty="0"/>
              <a:t>	 </a:t>
            </a:r>
            <a:r>
              <a:rPr lang="en-US" dirty="0" err="1"/>
              <a:t>maxSize</a:t>
            </a:r>
            <a:r>
              <a:rPr lang="en-US" dirty="0"/>
              <a:t> = s;       // set array size</a:t>
            </a:r>
          </a:p>
          <a:p>
            <a:r>
              <a:rPr lang="en-US" dirty="0"/>
              <a:t>	 </a:t>
            </a:r>
            <a:r>
              <a:rPr lang="en-US" dirty="0" err="1"/>
              <a:t>stackArray</a:t>
            </a:r>
            <a:r>
              <a:rPr lang="en-US" dirty="0"/>
              <a:t> = </a:t>
            </a:r>
            <a:r>
              <a:rPr lang="en-US" b="1" dirty="0"/>
              <a:t>new double[</a:t>
            </a:r>
            <a:r>
              <a:rPr lang="en-US" b="1" dirty="0" err="1"/>
              <a:t>maxSize</a:t>
            </a:r>
            <a:r>
              <a:rPr lang="en-US" b="1" dirty="0"/>
              <a:t>];</a:t>
            </a:r>
          </a:p>
          <a:p>
            <a:r>
              <a:rPr lang="en-US" dirty="0"/>
              <a:t>	 top = </a:t>
            </a:r>
            <a:r>
              <a:rPr lang="en-US" b="1" dirty="0"/>
              <a:t>-1</a:t>
            </a:r>
            <a:r>
              <a:rPr lang="en-US" dirty="0"/>
              <a:t>;             // no items</a:t>
            </a:r>
          </a:p>
          <a:p>
            <a:r>
              <a:rPr lang="en-US" dirty="0"/>
              <a:t>       }</a:t>
            </a:r>
          </a:p>
          <a:p>
            <a:endParaRPr lang="en-US" dirty="0"/>
          </a:p>
          <a:p>
            <a:r>
              <a:rPr lang="en-US" dirty="0"/>
              <a:t>       …………………….</a:t>
            </a:r>
          </a:p>
          <a:p>
            <a:r>
              <a:rPr lang="en-US" dirty="0"/>
              <a:t>       …………………….</a:t>
            </a:r>
          </a:p>
          <a:p>
            <a:r>
              <a:rPr lang="en-US" dirty="0"/>
              <a:t>}</a:t>
            </a:r>
          </a:p>
        </p:txBody>
      </p:sp>
      <p:sp>
        <p:nvSpPr>
          <p:cNvPr id="3" name="TextBox 2"/>
          <p:cNvSpPr txBox="1"/>
          <p:nvPr/>
        </p:nvSpPr>
        <p:spPr>
          <a:xfrm>
            <a:off x="1024434" y="2109033"/>
            <a:ext cx="3850349" cy="2554545"/>
          </a:xfrm>
          <a:prstGeom prst="rect">
            <a:avLst/>
          </a:prstGeom>
          <a:noFill/>
        </p:spPr>
        <p:txBody>
          <a:bodyPr wrap="none" rtlCol="0">
            <a:spAutoFit/>
          </a:bodyPr>
          <a:lstStyle/>
          <a:p>
            <a:pPr marL="342900" indent="-342900">
              <a:buFont typeface="Wingdings" panose="05000000000000000000" pitchFamily="2" charset="2"/>
              <a:buChar char="§"/>
            </a:pPr>
            <a:r>
              <a:rPr lang="en-US" sz="2000" dirty="0"/>
              <a:t>Constructor creates a new stack</a:t>
            </a:r>
          </a:p>
          <a:p>
            <a:r>
              <a:rPr lang="en-US" sz="2000" dirty="0"/>
              <a:t>of a size specified in its argument.</a:t>
            </a:r>
          </a:p>
          <a:p>
            <a:endParaRPr lang="en-US" sz="2000" dirty="0"/>
          </a:p>
          <a:p>
            <a:endParaRPr lang="en-US" sz="2000" dirty="0"/>
          </a:p>
          <a:p>
            <a:pPr marL="342900" indent="-342900">
              <a:buFont typeface="Wingdings" panose="05000000000000000000" pitchFamily="2" charset="2"/>
              <a:buChar char="§"/>
            </a:pPr>
            <a:r>
              <a:rPr lang="en-US" sz="2000" dirty="0"/>
              <a:t>Variable </a:t>
            </a:r>
            <a:r>
              <a:rPr lang="en-US" sz="2000" i="1" dirty="0"/>
              <a:t>top</a:t>
            </a:r>
            <a:r>
              <a:rPr lang="en-US" sz="2000" dirty="0"/>
              <a:t>, which stores the </a:t>
            </a:r>
          </a:p>
          <a:p>
            <a:r>
              <a:rPr lang="en-US" sz="2000" dirty="0"/>
              <a:t>index of the item on the top of the </a:t>
            </a:r>
          </a:p>
          <a:p>
            <a:r>
              <a:rPr lang="en-US" sz="2000" dirty="0"/>
              <a:t>stack.</a:t>
            </a:r>
          </a:p>
          <a:p>
            <a:endParaRPr lang="en-US" sz="2000" dirty="0"/>
          </a:p>
        </p:txBody>
      </p:sp>
    </p:spTree>
    <p:extLst>
      <p:ext uri="{BB962C8B-B14F-4D97-AF65-F5344CB8AC3E}">
        <p14:creationId xmlns:p14="http://schemas.microsoft.com/office/powerpoint/2010/main" val="1013216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6729" y="130602"/>
            <a:ext cx="6858000" cy="801666"/>
          </a:xfrm>
        </p:spPr>
        <p:txBody>
          <a:bodyPr vert="horz" lIns="91440" tIns="45720" rIns="91440" bIns="45720" rtlCol="0" anchor="ctr">
            <a:normAutofit fontScale="90000"/>
          </a:bodyPr>
          <a:lstStyle/>
          <a:p>
            <a:r>
              <a:rPr lang="en-US" b="1" dirty="0"/>
              <a:t>Stack – Implementation - push</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22</a:t>
            </a:fld>
            <a:endParaRPr lang="en-US"/>
          </a:p>
        </p:txBody>
      </p:sp>
      <p:sp>
        <p:nvSpPr>
          <p:cNvPr id="18" name="TextBox 17"/>
          <p:cNvSpPr txBox="1"/>
          <p:nvPr/>
        </p:nvSpPr>
        <p:spPr>
          <a:xfrm>
            <a:off x="3580547" y="1057496"/>
            <a:ext cx="4642300" cy="5078313"/>
          </a:xfrm>
          <a:prstGeom prst="rect">
            <a:avLst/>
          </a:prstGeom>
          <a:solidFill>
            <a:schemeClr val="bg1">
              <a:lumMod val="85000"/>
            </a:schemeClr>
          </a:solidFill>
        </p:spPr>
        <p:txBody>
          <a:bodyPr wrap="square" rtlCol="0">
            <a:spAutoFit/>
          </a:bodyPr>
          <a:lstStyle/>
          <a:p>
            <a:r>
              <a:rPr lang="en-US" dirty="0"/>
              <a:t>class </a:t>
            </a:r>
            <a:r>
              <a:rPr lang="en-US" dirty="0" err="1"/>
              <a:t>StackX</a:t>
            </a:r>
            <a:r>
              <a:rPr lang="en-US" dirty="0"/>
              <a:t>{</a:t>
            </a:r>
          </a:p>
          <a:p>
            <a:endParaRPr lang="en-US" dirty="0"/>
          </a:p>
          <a:p>
            <a:r>
              <a:rPr lang="en-US" dirty="0"/>
              <a:t>       </a:t>
            </a:r>
            <a:r>
              <a:rPr lang="en-US" sz="1400" dirty="0"/>
              <a:t>private </a:t>
            </a:r>
            <a:r>
              <a:rPr lang="en-US" sz="1400" dirty="0" err="1"/>
              <a:t>int</a:t>
            </a:r>
            <a:r>
              <a:rPr lang="en-US" sz="1400" dirty="0"/>
              <a:t> </a:t>
            </a:r>
            <a:r>
              <a:rPr lang="en-US" sz="1400" dirty="0" err="1"/>
              <a:t>maxSize</a:t>
            </a:r>
            <a:r>
              <a:rPr lang="en-US" sz="1400" dirty="0"/>
              <a:t>;    // size of stack array</a:t>
            </a:r>
          </a:p>
          <a:p>
            <a:r>
              <a:rPr lang="en-US" sz="1400" dirty="0"/>
              <a:t>         private double[] </a:t>
            </a:r>
            <a:r>
              <a:rPr lang="en-US" sz="1400" dirty="0" err="1"/>
              <a:t>stackArray</a:t>
            </a:r>
            <a:r>
              <a:rPr lang="en-US" sz="1400" dirty="0"/>
              <a:t>;</a:t>
            </a:r>
          </a:p>
          <a:p>
            <a:r>
              <a:rPr lang="en-US" sz="1400" dirty="0"/>
              <a:t>         private </a:t>
            </a:r>
            <a:r>
              <a:rPr lang="en-US" sz="1400" dirty="0" err="1"/>
              <a:t>int</a:t>
            </a:r>
            <a:r>
              <a:rPr lang="en-US" sz="1400" dirty="0"/>
              <a:t> top;           //top of the stack</a:t>
            </a:r>
          </a:p>
          <a:p>
            <a:r>
              <a:rPr lang="en-US" sz="1400" dirty="0"/>
              <a:t> </a:t>
            </a:r>
          </a:p>
          <a:p>
            <a:r>
              <a:rPr lang="en-US" sz="1400" dirty="0"/>
              <a:t>         </a:t>
            </a:r>
            <a:r>
              <a:rPr lang="en-US" sz="1400" dirty="0" err="1"/>
              <a:t>publc</a:t>
            </a:r>
            <a:r>
              <a:rPr lang="en-US" sz="1400" dirty="0"/>
              <a:t> </a:t>
            </a:r>
            <a:r>
              <a:rPr lang="en-US" sz="1400" dirty="0" err="1"/>
              <a:t>StackX</a:t>
            </a:r>
            <a:r>
              <a:rPr lang="en-US" sz="1400" dirty="0"/>
              <a:t>(</a:t>
            </a:r>
            <a:r>
              <a:rPr lang="en-US" sz="1400" dirty="0" err="1"/>
              <a:t>int</a:t>
            </a:r>
            <a:r>
              <a:rPr lang="en-US" sz="1400" dirty="0"/>
              <a:t> s) { // constructor</a:t>
            </a:r>
          </a:p>
          <a:p>
            <a:r>
              <a:rPr lang="en-US" sz="1400" dirty="0"/>
              <a:t>            </a:t>
            </a:r>
          </a:p>
          <a:p>
            <a:r>
              <a:rPr lang="en-US" sz="1400" dirty="0"/>
              <a:t>	 </a:t>
            </a:r>
            <a:r>
              <a:rPr lang="en-US" sz="1400" dirty="0" err="1"/>
              <a:t>maxSize</a:t>
            </a:r>
            <a:r>
              <a:rPr lang="en-US" sz="1400" dirty="0"/>
              <a:t> = s;       // set array size</a:t>
            </a:r>
          </a:p>
          <a:p>
            <a:r>
              <a:rPr lang="en-US" sz="1400" dirty="0"/>
              <a:t>	 </a:t>
            </a:r>
            <a:r>
              <a:rPr lang="en-US" sz="1400" dirty="0" err="1"/>
              <a:t>stackArray</a:t>
            </a:r>
            <a:r>
              <a:rPr lang="en-US" sz="1400" dirty="0"/>
              <a:t> = new double[</a:t>
            </a:r>
            <a:r>
              <a:rPr lang="en-US" sz="1400" dirty="0" err="1"/>
              <a:t>maxSize</a:t>
            </a:r>
            <a:r>
              <a:rPr lang="en-US" sz="1400" dirty="0"/>
              <a:t>];</a:t>
            </a:r>
          </a:p>
          <a:p>
            <a:r>
              <a:rPr lang="en-US" sz="1400" dirty="0"/>
              <a:t>	 top = -1;             // no items</a:t>
            </a:r>
          </a:p>
          <a:p>
            <a:r>
              <a:rPr lang="en-US" sz="1400" dirty="0"/>
              <a:t>         }</a:t>
            </a:r>
          </a:p>
          <a:p>
            <a:r>
              <a:rPr lang="en-US" dirty="0"/>
              <a:t>      public void push(double j) {</a:t>
            </a:r>
          </a:p>
          <a:p>
            <a:r>
              <a:rPr lang="en-US" dirty="0"/>
              <a:t>      </a:t>
            </a:r>
          </a:p>
          <a:p>
            <a:r>
              <a:rPr lang="en-US" dirty="0"/>
              <a:t>	// increment top </a:t>
            </a:r>
          </a:p>
          <a:p>
            <a:r>
              <a:rPr lang="en-US" dirty="0"/>
              <a:t>	// insert item</a:t>
            </a:r>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88167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965" y="290811"/>
            <a:ext cx="6858000" cy="801666"/>
          </a:xfrm>
        </p:spPr>
        <p:txBody>
          <a:bodyPr vert="horz" lIns="91440" tIns="45720" rIns="91440" bIns="45720" rtlCol="0" anchor="ctr">
            <a:normAutofit fontScale="90000"/>
          </a:bodyPr>
          <a:lstStyle/>
          <a:p>
            <a:r>
              <a:rPr lang="en-US" b="1" dirty="0"/>
              <a:t>Stack – Implementation - push</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23</a:t>
            </a:fld>
            <a:endParaRPr lang="en-US"/>
          </a:p>
        </p:txBody>
      </p:sp>
      <p:sp>
        <p:nvSpPr>
          <p:cNvPr id="18" name="TextBox 17"/>
          <p:cNvSpPr txBox="1"/>
          <p:nvPr/>
        </p:nvSpPr>
        <p:spPr>
          <a:xfrm>
            <a:off x="2155158" y="1555036"/>
            <a:ext cx="4642300" cy="4801314"/>
          </a:xfrm>
          <a:prstGeom prst="rect">
            <a:avLst/>
          </a:prstGeom>
          <a:solidFill>
            <a:schemeClr val="bg1">
              <a:lumMod val="85000"/>
            </a:schemeClr>
          </a:solidFill>
        </p:spPr>
        <p:txBody>
          <a:bodyPr wrap="square" rtlCol="0">
            <a:spAutoFit/>
          </a:bodyPr>
          <a:lstStyle/>
          <a:p>
            <a:r>
              <a:rPr lang="en-US" dirty="0"/>
              <a:t>class </a:t>
            </a:r>
            <a:r>
              <a:rPr lang="en-US" dirty="0" err="1"/>
              <a:t>StackX</a:t>
            </a:r>
            <a:r>
              <a:rPr lang="en-US" dirty="0"/>
              <a:t> {</a:t>
            </a:r>
          </a:p>
          <a:p>
            <a:r>
              <a:rPr lang="en-US" dirty="0"/>
              <a:t>       </a:t>
            </a:r>
            <a:r>
              <a:rPr lang="en-US" sz="1400" dirty="0"/>
              <a:t>private </a:t>
            </a:r>
            <a:r>
              <a:rPr lang="en-US" sz="1400" dirty="0" err="1"/>
              <a:t>int</a:t>
            </a:r>
            <a:r>
              <a:rPr lang="en-US" sz="1400" dirty="0"/>
              <a:t> </a:t>
            </a:r>
            <a:r>
              <a:rPr lang="en-US" sz="1400" dirty="0" err="1"/>
              <a:t>maxSize</a:t>
            </a:r>
            <a:r>
              <a:rPr lang="en-US" sz="1400" dirty="0"/>
              <a:t>;    // size of stack array</a:t>
            </a:r>
          </a:p>
          <a:p>
            <a:r>
              <a:rPr lang="en-US" sz="1400" dirty="0"/>
              <a:t>         private double[] </a:t>
            </a:r>
            <a:r>
              <a:rPr lang="en-US" sz="1400" dirty="0" err="1"/>
              <a:t>stackArray</a:t>
            </a:r>
            <a:r>
              <a:rPr lang="en-US" sz="1400" dirty="0"/>
              <a:t>;</a:t>
            </a:r>
          </a:p>
          <a:p>
            <a:r>
              <a:rPr lang="en-US" sz="1400" dirty="0"/>
              <a:t>         private </a:t>
            </a:r>
            <a:r>
              <a:rPr lang="en-US" sz="1400" dirty="0" err="1"/>
              <a:t>int</a:t>
            </a:r>
            <a:r>
              <a:rPr lang="en-US" sz="1400" dirty="0"/>
              <a:t> top;           //top of the stack</a:t>
            </a:r>
          </a:p>
          <a:p>
            <a:r>
              <a:rPr lang="en-US" sz="1400" dirty="0"/>
              <a:t> </a:t>
            </a:r>
          </a:p>
          <a:p>
            <a:r>
              <a:rPr lang="en-US" sz="1400" dirty="0"/>
              <a:t>         </a:t>
            </a:r>
            <a:r>
              <a:rPr lang="en-US" sz="1400" dirty="0" err="1"/>
              <a:t>publc</a:t>
            </a:r>
            <a:r>
              <a:rPr lang="en-US" sz="1400" dirty="0"/>
              <a:t> </a:t>
            </a:r>
            <a:r>
              <a:rPr lang="en-US" sz="1400" dirty="0" err="1"/>
              <a:t>StackX</a:t>
            </a:r>
            <a:r>
              <a:rPr lang="en-US" sz="1400" dirty="0"/>
              <a:t>(</a:t>
            </a:r>
            <a:r>
              <a:rPr lang="en-US" sz="1400" dirty="0" err="1"/>
              <a:t>int</a:t>
            </a:r>
            <a:r>
              <a:rPr lang="en-US" sz="1400" dirty="0"/>
              <a:t> s) {// constructor</a:t>
            </a:r>
          </a:p>
          <a:p>
            <a:r>
              <a:rPr lang="en-US" sz="1400" dirty="0"/>
              <a:t>           </a:t>
            </a:r>
          </a:p>
          <a:p>
            <a:r>
              <a:rPr lang="en-US" sz="1400" dirty="0"/>
              <a:t>	 </a:t>
            </a:r>
            <a:r>
              <a:rPr lang="en-US" sz="1400" dirty="0" err="1"/>
              <a:t>maxSize</a:t>
            </a:r>
            <a:r>
              <a:rPr lang="en-US" sz="1400" dirty="0"/>
              <a:t> = s;       // set array size</a:t>
            </a:r>
          </a:p>
          <a:p>
            <a:r>
              <a:rPr lang="en-US" sz="1400" dirty="0"/>
              <a:t>	 </a:t>
            </a:r>
            <a:r>
              <a:rPr lang="en-US" sz="1400" dirty="0" err="1"/>
              <a:t>stackArray</a:t>
            </a:r>
            <a:r>
              <a:rPr lang="en-US" sz="1400" dirty="0"/>
              <a:t> = new double[</a:t>
            </a:r>
            <a:r>
              <a:rPr lang="en-US" sz="1400" dirty="0" err="1"/>
              <a:t>maxSize</a:t>
            </a:r>
            <a:r>
              <a:rPr lang="en-US" sz="1400" dirty="0"/>
              <a:t>];</a:t>
            </a:r>
          </a:p>
          <a:p>
            <a:r>
              <a:rPr lang="en-US" sz="1400" dirty="0"/>
              <a:t>	 top = -1;             // no items</a:t>
            </a:r>
          </a:p>
          <a:p>
            <a:r>
              <a:rPr lang="en-US" sz="1400" dirty="0"/>
              <a:t>         }</a:t>
            </a:r>
          </a:p>
          <a:p>
            <a:r>
              <a:rPr lang="en-US" dirty="0"/>
              <a:t>      public void push(double j) {</a:t>
            </a:r>
          </a:p>
          <a:p>
            <a:r>
              <a:rPr lang="en-US" dirty="0"/>
              <a:t>      </a:t>
            </a:r>
          </a:p>
          <a:p>
            <a:r>
              <a:rPr lang="en-US" dirty="0"/>
              <a:t>	// increment top.  insert item</a:t>
            </a:r>
          </a:p>
          <a:p>
            <a:r>
              <a:rPr lang="en-US" dirty="0"/>
              <a:t>	</a:t>
            </a:r>
            <a:r>
              <a:rPr lang="en-US" dirty="0" err="1"/>
              <a:t>stackArray</a:t>
            </a:r>
            <a:r>
              <a:rPr lang="en-US" dirty="0"/>
              <a:t>[++top] = j;</a:t>
            </a:r>
          </a:p>
          <a:p>
            <a:r>
              <a:rPr lang="en-US" dirty="0"/>
              <a:t>      }</a:t>
            </a:r>
          </a:p>
          <a:p>
            <a:endParaRPr lang="en-US" dirty="0"/>
          </a:p>
          <a:p>
            <a:endParaRPr lang="en-US" dirty="0"/>
          </a:p>
          <a:p>
            <a:endParaRPr lang="en-US" dirty="0"/>
          </a:p>
        </p:txBody>
      </p:sp>
      <p:grpSp>
        <p:nvGrpSpPr>
          <p:cNvPr id="6" name="Group 5"/>
          <p:cNvGrpSpPr/>
          <p:nvPr/>
        </p:nvGrpSpPr>
        <p:grpSpPr>
          <a:xfrm>
            <a:off x="5908109" y="3281820"/>
            <a:ext cx="3219189" cy="3060533"/>
            <a:chOff x="5135671" y="2450919"/>
            <a:chExt cx="3219189" cy="3060533"/>
          </a:xfrm>
          <a:solidFill>
            <a:schemeClr val="accent1">
              <a:lumMod val="20000"/>
              <a:lumOff val="80000"/>
            </a:schemeClr>
          </a:solidFill>
        </p:grpSpPr>
        <p:sp>
          <p:nvSpPr>
            <p:cNvPr id="8" name="Explosion 2 7"/>
            <p:cNvSpPr/>
            <p:nvPr/>
          </p:nvSpPr>
          <p:spPr>
            <a:xfrm>
              <a:off x="5135671" y="2450919"/>
              <a:ext cx="3219189" cy="3060533"/>
            </a:xfrm>
            <a:prstGeom prst="irregularSeal2">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19175794">
              <a:off x="5352331" y="3954617"/>
              <a:ext cx="2487667" cy="369332"/>
            </a:xfrm>
            <a:prstGeom prst="rect">
              <a:avLst/>
            </a:prstGeom>
            <a:grpFill/>
          </p:spPr>
          <p:txBody>
            <a:bodyPr wrap="square" rtlCol="0">
              <a:spAutoFit/>
            </a:bodyPr>
            <a:lstStyle/>
            <a:p>
              <a:r>
                <a:rPr lang="en-US" dirty="0"/>
                <a:t>What if the stack is full ?</a:t>
              </a:r>
            </a:p>
          </p:txBody>
        </p:sp>
      </p:grpSp>
    </p:spTree>
    <p:extLst>
      <p:ext uri="{BB962C8B-B14F-4D97-AF65-F5344CB8AC3E}">
        <p14:creationId xmlns:p14="http://schemas.microsoft.com/office/powerpoint/2010/main" val="81874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84391"/>
            <a:ext cx="6858000" cy="801666"/>
          </a:xfrm>
        </p:spPr>
        <p:txBody>
          <a:bodyPr vert="horz" lIns="91440" tIns="45720" rIns="91440" bIns="45720" rtlCol="0" anchor="ctr">
            <a:normAutofit fontScale="90000"/>
          </a:bodyPr>
          <a:lstStyle/>
          <a:p>
            <a:r>
              <a:rPr lang="en-US" b="1" dirty="0"/>
              <a:t>Stack – Implementation - push</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24</a:t>
            </a:fld>
            <a:endParaRPr lang="en-US"/>
          </a:p>
        </p:txBody>
      </p:sp>
      <p:sp>
        <p:nvSpPr>
          <p:cNvPr id="18" name="TextBox 17"/>
          <p:cNvSpPr txBox="1"/>
          <p:nvPr/>
        </p:nvSpPr>
        <p:spPr>
          <a:xfrm>
            <a:off x="2694480" y="1165073"/>
            <a:ext cx="6449520" cy="5078313"/>
          </a:xfrm>
          <a:prstGeom prst="rect">
            <a:avLst/>
          </a:prstGeom>
          <a:solidFill>
            <a:schemeClr val="bg1">
              <a:lumMod val="85000"/>
            </a:schemeClr>
          </a:solidFill>
        </p:spPr>
        <p:txBody>
          <a:bodyPr wrap="square" rtlCol="0">
            <a:spAutoFit/>
          </a:bodyPr>
          <a:lstStyle/>
          <a:p>
            <a:r>
              <a:rPr lang="en-US" dirty="0"/>
              <a:t>class </a:t>
            </a:r>
            <a:r>
              <a:rPr lang="en-US" dirty="0" err="1"/>
              <a:t>StackX</a:t>
            </a:r>
            <a:endParaRPr lang="en-US" dirty="0"/>
          </a:p>
          <a:p>
            <a:r>
              <a:rPr lang="en-US" dirty="0"/>
              <a:t>{</a:t>
            </a:r>
          </a:p>
          <a:p>
            <a:r>
              <a:rPr lang="en-US" dirty="0"/>
              <a:t>       </a:t>
            </a:r>
            <a:r>
              <a:rPr lang="en-US" sz="1400" dirty="0"/>
              <a:t>private </a:t>
            </a:r>
            <a:r>
              <a:rPr lang="en-US" sz="1400" dirty="0" err="1"/>
              <a:t>int</a:t>
            </a:r>
            <a:r>
              <a:rPr lang="en-US" sz="1400" dirty="0"/>
              <a:t> </a:t>
            </a:r>
            <a:r>
              <a:rPr lang="en-US" sz="1400" dirty="0" err="1"/>
              <a:t>maxSize</a:t>
            </a:r>
            <a:r>
              <a:rPr lang="en-US" sz="1400" dirty="0"/>
              <a:t>;    // size of stack array</a:t>
            </a:r>
          </a:p>
          <a:p>
            <a:r>
              <a:rPr lang="en-US" sz="1400" dirty="0"/>
              <a:t>         private double[] </a:t>
            </a:r>
            <a:r>
              <a:rPr lang="en-US" sz="1400" dirty="0" err="1"/>
              <a:t>stackArray</a:t>
            </a:r>
            <a:r>
              <a:rPr lang="en-US" sz="1400" dirty="0"/>
              <a:t>;</a:t>
            </a:r>
          </a:p>
          <a:p>
            <a:r>
              <a:rPr lang="en-US" sz="1400" dirty="0"/>
              <a:t>         private </a:t>
            </a:r>
            <a:r>
              <a:rPr lang="en-US" sz="1400" dirty="0" err="1"/>
              <a:t>int</a:t>
            </a:r>
            <a:r>
              <a:rPr lang="en-US" sz="1400" dirty="0"/>
              <a:t> top;           //top of the stack</a:t>
            </a:r>
          </a:p>
          <a:p>
            <a:r>
              <a:rPr lang="en-US" sz="1400" dirty="0"/>
              <a:t> </a:t>
            </a:r>
          </a:p>
          <a:p>
            <a:r>
              <a:rPr lang="en-US" sz="1400" dirty="0"/>
              <a:t>         public </a:t>
            </a:r>
            <a:r>
              <a:rPr lang="en-US" sz="1400" dirty="0" err="1"/>
              <a:t>StackX</a:t>
            </a:r>
            <a:r>
              <a:rPr lang="en-US" sz="1400" dirty="0"/>
              <a:t>(</a:t>
            </a:r>
            <a:r>
              <a:rPr lang="en-US" sz="1400" dirty="0" err="1"/>
              <a:t>int</a:t>
            </a:r>
            <a:r>
              <a:rPr lang="en-US" sz="1400" dirty="0"/>
              <a:t> s) {// constructor</a:t>
            </a:r>
          </a:p>
          <a:p>
            <a:r>
              <a:rPr lang="en-US" sz="1400" dirty="0"/>
              <a:t>              </a:t>
            </a:r>
          </a:p>
          <a:p>
            <a:r>
              <a:rPr lang="en-US" sz="1400" dirty="0"/>
              <a:t>	 </a:t>
            </a:r>
            <a:r>
              <a:rPr lang="en-US" sz="1400" dirty="0" err="1"/>
              <a:t>maxSize</a:t>
            </a:r>
            <a:r>
              <a:rPr lang="en-US" sz="1400" dirty="0"/>
              <a:t> = s;       // set array size</a:t>
            </a:r>
          </a:p>
          <a:p>
            <a:r>
              <a:rPr lang="en-US" sz="1400" dirty="0"/>
              <a:t>	 </a:t>
            </a:r>
            <a:r>
              <a:rPr lang="en-US" sz="1400" dirty="0" err="1"/>
              <a:t>stackArray</a:t>
            </a:r>
            <a:r>
              <a:rPr lang="en-US" sz="1400" dirty="0"/>
              <a:t> = new double[</a:t>
            </a:r>
            <a:r>
              <a:rPr lang="en-US" sz="1400" dirty="0" err="1"/>
              <a:t>maxSize</a:t>
            </a:r>
            <a:r>
              <a:rPr lang="en-US" sz="1400" dirty="0"/>
              <a:t>];</a:t>
            </a:r>
          </a:p>
          <a:p>
            <a:r>
              <a:rPr lang="en-US" sz="1400" dirty="0"/>
              <a:t>	 top = -1;             // no items</a:t>
            </a:r>
          </a:p>
          <a:p>
            <a:r>
              <a:rPr lang="en-US" sz="1400" dirty="0"/>
              <a:t>         }</a:t>
            </a:r>
          </a:p>
          <a:p>
            <a:r>
              <a:rPr lang="en-US" dirty="0"/>
              <a:t>      public void push(double j) {</a:t>
            </a:r>
          </a:p>
          <a:p>
            <a:r>
              <a:rPr lang="en-US" dirty="0"/>
              <a:t>      </a:t>
            </a:r>
          </a:p>
          <a:p>
            <a:r>
              <a:rPr lang="en-US" dirty="0"/>
              <a:t>	// check whether stack is full</a:t>
            </a:r>
          </a:p>
          <a:p>
            <a:r>
              <a:rPr lang="en-US" dirty="0"/>
              <a:t>	</a:t>
            </a:r>
            <a:r>
              <a:rPr lang="en-US" b="1" dirty="0"/>
              <a:t>if (top == </a:t>
            </a:r>
            <a:r>
              <a:rPr lang="en-US" b="1" dirty="0" err="1"/>
              <a:t>maxSize</a:t>
            </a:r>
            <a:r>
              <a:rPr lang="en-US" b="1" dirty="0"/>
              <a:t> – 1)</a:t>
            </a:r>
          </a:p>
          <a:p>
            <a:r>
              <a:rPr lang="en-US" dirty="0"/>
              <a:t>		</a:t>
            </a:r>
            <a:r>
              <a:rPr lang="en-US" dirty="0" err="1"/>
              <a:t>System.out.println</a:t>
            </a:r>
            <a:r>
              <a:rPr lang="en-US" dirty="0"/>
              <a:t>(“Stack is full”);</a:t>
            </a:r>
          </a:p>
          <a:p>
            <a:r>
              <a:rPr lang="en-US" dirty="0"/>
              <a:t>	else</a:t>
            </a:r>
          </a:p>
          <a:p>
            <a:r>
              <a:rPr lang="en-US" dirty="0"/>
              <a:t>		</a:t>
            </a:r>
            <a:r>
              <a:rPr lang="en-US" dirty="0" err="1"/>
              <a:t>stackArray</a:t>
            </a:r>
            <a:r>
              <a:rPr lang="en-US" dirty="0"/>
              <a:t>[++top] = j;</a:t>
            </a:r>
          </a:p>
          <a:p>
            <a:r>
              <a:rPr lang="en-US" dirty="0"/>
              <a:t>      }</a:t>
            </a:r>
          </a:p>
        </p:txBody>
      </p:sp>
    </p:spTree>
    <p:extLst>
      <p:ext uri="{BB962C8B-B14F-4D97-AF65-F5344CB8AC3E}">
        <p14:creationId xmlns:p14="http://schemas.microsoft.com/office/powerpoint/2010/main" val="3152732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7070" y="251625"/>
            <a:ext cx="6858000" cy="801666"/>
          </a:xfrm>
        </p:spPr>
        <p:txBody>
          <a:bodyPr vert="horz" lIns="91440" tIns="45720" rIns="91440" bIns="45720" rtlCol="0" anchor="ctr">
            <a:normAutofit fontScale="90000"/>
          </a:bodyPr>
          <a:lstStyle/>
          <a:p>
            <a:r>
              <a:rPr lang="en-US" b="1" dirty="0"/>
              <a:t>Stack – Implementation – pop/peek</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25</a:t>
            </a:fld>
            <a:endParaRPr lang="en-US"/>
          </a:p>
        </p:txBody>
      </p:sp>
      <p:sp>
        <p:nvSpPr>
          <p:cNvPr id="18" name="TextBox 17"/>
          <p:cNvSpPr txBox="1"/>
          <p:nvPr/>
        </p:nvSpPr>
        <p:spPr>
          <a:xfrm>
            <a:off x="1089213" y="1555037"/>
            <a:ext cx="4718690" cy="4062651"/>
          </a:xfrm>
          <a:prstGeom prst="rect">
            <a:avLst/>
          </a:prstGeom>
          <a:solidFill>
            <a:schemeClr val="bg1">
              <a:lumMod val="85000"/>
            </a:schemeClr>
          </a:solidFill>
        </p:spPr>
        <p:txBody>
          <a:bodyPr wrap="square" rtlCol="0">
            <a:spAutoFit/>
          </a:bodyPr>
          <a:lstStyle/>
          <a:p>
            <a:r>
              <a:rPr lang="en-US" dirty="0"/>
              <a:t>class </a:t>
            </a:r>
            <a:r>
              <a:rPr lang="en-US" dirty="0" err="1"/>
              <a:t>StackX</a:t>
            </a:r>
            <a:endParaRPr lang="en-US" dirty="0"/>
          </a:p>
          <a:p>
            <a:r>
              <a:rPr lang="en-US" dirty="0"/>
              <a:t>{</a:t>
            </a:r>
          </a:p>
          <a:p>
            <a:r>
              <a:rPr lang="en-US" dirty="0"/>
              <a:t>      </a:t>
            </a:r>
            <a:r>
              <a:rPr lang="en-US" sz="1200" dirty="0"/>
              <a:t>private </a:t>
            </a:r>
            <a:r>
              <a:rPr lang="en-US" sz="1200" dirty="0" err="1"/>
              <a:t>int</a:t>
            </a:r>
            <a:r>
              <a:rPr lang="en-US" sz="1200" dirty="0"/>
              <a:t> </a:t>
            </a:r>
            <a:r>
              <a:rPr lang="en-US" sz="1200" dirty="0" err="1"/>
              <a:t>maxSize</a:t>
            </a:r>
            <a:r>
              <a:rPr lang="en-US" sz="1200" dirty="0"/>
              <a:t>;    // size of stack array</a:t>
            </a:r>
          </a:p>
          <a:p>
            <a:r>
              <a:rPr lang="en-US" sz="1200" dirty="0"/>
              <a:t>         private double[] </a:t>
            </a:r>
            <a:r>
              <a:rPr lang="en-US" sz="1200" dirty="0" err="1"/>
              <a:t>stackArray</a:t>
            </a:r>
            <a:r>
              <a:rPr lang="en-US" sz="1200" dirty="0"/>
              <a:t>;</a:t>
            </a:r>
          </a:p>
          <a:p>
            <a:r>
              <a:rPr lang="en-US" sz="1200" dirty="0"/>
              <a:t>         private </a:t>
            </a:r>
            <a:r>
              <a:rPr lang="en-US" sz="1200" dirty="0" err="1"/>
              <a:t>int</a:t>
            </a:r>
            <a:r>
              <a:rPr lang="en-US" sz="1200" dirty="0"/>
              <a:t> top;           //top of the stack</a:t>
            </a:r>
          </a:p>
          <a:p>
            <a:r>
              <a:rPr lang="en-US" sz="1200" dirty="0"/>
              <a:t> </a:t>
            </a:r>
          </a:p>
          <a:p>
            <a:r>
              <a:rPr lang="en-US" sz="1200" dirty="0"/>
              <a:t>         public </a:t>
            </a:r>
            <a:r>
              <a:rPr lang="en-US" sz="1200" dirty="0" err="1"/>
              <a:t>StackX</a:t>
            </a:r>
            <a:r>
              <a:rPr lang="en-US" sz="1200" dirty="0"/>
              <a:t>(</a:t>
            </a:r>
            <a:r>
              <a:rPr lang="en-US" sz="1200" dirty="0" err="1"/>
              <a:t>int</a:t>
            </a:r>
            <a:r>
              <a:rPr lang="en-US" sz="1200" dirty="0"/>
              <a:t> s) {// constructor</a:t>
            </a:r>
          </a:p>
          <a:p>
            <a:r>
              <a:rPr lang="en-US" sz="1200" dirty="0"/>
              <a:t>             </a:t>
            </a:r>
          </a:p>
          <a:p>
            <a:r>
              <a:rPr lang="en-US" sz="1200" dirty="0"/>
              <a:t>	 </a:t>
            </a:r>
            <a:r>
              <a:rPr lang="en-US" sz="1200" dirty="0" err="1"/>
              <a:t>maxSize</a:t>
            </a:r>
            <a:r>
              <a:rPr lang="en-US" sz="1200" dirty="0"/>
              <a:t> = s;       // set array size</a:t>
            </a:r>
          </a:p>
          <a:p>
            <a:r>
              <a:rPr lang="en-US" sz="1200" dirty="0"/>
              <a:t>	 </a:t>
            </a:r>
            <a:r>
              <a:rPr lang="en-US" sz="1200" dirty="0" err="1"/>
              <a:t>stackArray</a:t>
            </a:r>
            <a:r>
              <a:rPr lang="en-US" sz="1200" dirty="0"/>
              <a:t> = new double[</a:t>
            </a:r>
            <a:r>
              <a:rPr lang="en-US" sz="1200" dirty="0" err="1"/>
              <a:t>maxSize</a:t>
            </a:r>
            <a:r>
              <a:rPr lang="en-US" sz="1200" dirty="0"/>
              <a:t>];</a:t>
            </a:r>
          </a:p>
          <a:p>
            <a:r>
              <a:rPr lang="en-US" sz="1200" dirty="0"/>
              <a:t>	 top = -1;             // no items</a:t>
            </a:r>
          </a:p>
          <a:p>
            <a:r>
              <a:rPr lang="en-US" sz="1200" dirty="0"/>
              <a:t>         }</a:t>
            </a:r>
          </a:p>
          <a:p>
            <a:r>
              <a:rPr lang="en-US" sz="1200" dirty="0"/>
              <a:t>         public void push(double j) {</a:t>
            </a:r>
          </a:p>
          <a:p>
            <a:r>
              <a:rPr lang="en-US" sz="1200" dirty="0"/>
              <a:t>         </a:t>
            </a:r>
          </a:p>
          <a:p>
            <a:r>
              <a:rPr lang="en-US" sz="1200" dirty="0"/>
              <a:t>	// check whether stack is full</a:t>
            </a:r>
          </a:p>
          <a:p>
            <a:r>
              <a:rPr lang="en-US" sz="1200" dirty="0"/>
              <a:t>	</a:t>
            </a:r>
            <a:r>
              <a:rPr lang="en-US" sz="1200" b="1" dirty="0"/>
              <a:t>if (top == </a:t>
            </a:r>
            <a:r>
              <a:rPr lang="en-US" sz="1200" b="1" dirty="0" err="1"/>
              <a:t>maxSize</a:t>
            </a:r>
            <a:r>
              <a:rPr lang="en-US" sz="1200" b="1" dirty="0"/>
              <a:t> – 1)</a:t>
            </a:r>
          </a:p>
          <a:p>
            <a:r>
              <a:rPr lang="en-US" sz="1200" dirty="0"/>
              <a:t>	      </a:t>
            </a:r>
            <a:r>
              <a:rPr lang="en-US" sz="1200" dirty="0" err="1"/>
              <a:t>System.out.println</a:t>
            </a:r>
            <a:r>
              <a:rPr lang="en-US" sz="1200" dirty="0"/>
              <a:t>(“Stack is full”);</a:t>
            </a:r>
          </a:p>
          <a:p>
            <a:r>
              <a:rPr lang="en-US" sz="1200" dirty="0"/>
              <a:t>	else</a:t>
            </a:r>
          </a:p>
          <a:p>
            <a:r>
              <a:rPr lang="en-US" sz="1200" dirty="0"/>
              <a:t>	      </a:t>
            </a:r>
            <a:r>
              <a:rPr lang="en-US" sz="1200" dirty="0" err="1"/>
              <a:t>stackArray</a:t>
            </a:r>
            <a:r>
              <a:rPr lang="en-US" sz="1200" dirty="0"/>
              <a:t>[++top] = j;</a:t>
            </a:r>
          </a:p>
          <a:p>
            <a:r>
              <a:rPr lang="en-US" sz="1200" dirty="0"/>
              <a:t>        }</a:t>
            </a:r>
          </a:p>
        </p:txBody>
      </p:sp>
      <p:sp>
        <p:nvSpPr>
          <p:cNvPr id="5" name="TextBox 4"/>
          <p:cNvSpPr txBox="1"/>
          <p:nvPr/>
        </p:nvSpPr>
        <p:spPr>
          <a:xfrm>
            <a:off x="6426531" y="1555037"/>
            <a:ext cx="5299303" cy="3693319"/>
          </a:xfrm>
          <a:prstGeom prst="rect">
            <a:avLst/>
          </a:prstGeom>
          <a:solidFill>
            <a:schemeClr val="bg1">
              <a:lumMod val="85000"/>
            </a:schemeClr>
          </a:solidFill>
        </p:spPr>
        <p:txBody>
          <a:bodyPr wrap="square" rtlCol="0">
            <a:spAutoFit/>
          </a:bodyPr>
          <a:lstStyle/>
          <a:p>
            <a:r>
              <a:rPr lang="en-US" dirty="0"/>
              <a:t>public double pop() {</a:t>
            </a:r>
          </a:p>
          <a:p>
            <a:r>
              <a:rPr lang="en-US" dirty="0"/>
              <a:t>	// check whether stack is empty</a:t>
            </a:r>
          </a:p>
          <a:p>
            <a:r>
              <a:rPr lang="en-US" dirty="0"/>
              <a:t>	// if not </a:t>
            </a:r>
          </a:p>
          <a:p>
            <a:r>
              <a:rPr lang="en-US" dirty="0"/>
              <a:t>                 // access item and decrement top</a:t>
            </a:r>
          </a:p>
          <a:p>
            <a:r>
              <a:rPr lang="en-US" dirty="0"/>
              <a:t>      }</a:t>
            </a:r>
          </a:p>
          <a:p>
            <a:endParaRPr lang="en-US" dirty="0"/>
          </a:p>
          <a:p>
            <a:r>
              <a:rPr lang="en-US" dirty="0"/>
              <a:t>public double peek() {</a:t>
            </a:r>
          </a:p>
          <a:p>
            <a:r>
              <a:rPr lang="en-US" dirty="0"/>
              <a:t>      </a:t>
            </a:r>
          </a:p>
          <a:p>
            <a:r>
              <a:rPr lang="en-US" dirty="0"/>
              <a:t>	// check whether stack is empty</a:t>
            </a:r>
          </a:p>
          <a:p>
            <a:r>
              <a:rPr lang="en-US" dirty="0"/>
              <a:t>	// if not </a:t>
            </a:r>
          </a:p>
          <a:p>
            <a:r>
              <a:rPr lang="en-US" dirty="0"/>
              <a:t>                 // access item </a:t>
            </a:r>
          </a:p>
          <a:p>
            <a:r>
              <a:rPr lang="en-US" dirty="0"/>
              <a:t>      }</a:t>
            </a:r>
          </a:p>
          <a:p>
            <a:endParaRPr lang="en-US" dirty="0"/>
          </a:p>
        </p:txBody>
      </p:sp>
    </p:spTree>
    <p:extLst>
      <p:ext uri="{BB962C8B-B14F-4D97-AF65-F5344CB8AC3E}">
        <p14:creationId xmlns:p14="http://schemas.microsoft.com/office/powerpoint/2010/main" val="2889931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8095" y="184390"/>
            <a:ext cx="6858000" cy="801666"/>
          </a:xfrm>
        </p:spPr>
        <p:txBody>
          <a:bodyPr vert="horz" lIns="91440" tIns="45720" rIns="91440" bIns="45720" rtlCol="0" anchor="ctr">
            <a:normAutofit fontScale="90000"/>
          </a:bodyPr>
          <a:lstStyle/>
          <a:p>
            <a:r>
              <a:rPr lang="en-US" b="1" dirty="0"/>
              <a:t>Stack – Implementation – pop/peek</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26</a:t>
            </a:fld>
            <a:endParaRPr lang="en-US"/>
          </a:p>
        </p:txBody>
      </p:sp>
      <p:sp>
        <p:nvSpPr>
          <p:cNvPr id="18" name="TextBox 17"/>
          <p:cNvSpPr txBox="1"/>
          <p:nvPr/>
        </p:nvSpPr>
        <p:spPr>
          <a:xfrm>
            <a:off x="2155159" y="1555036"/>
            <a:ext cx="3652743" cy="3785652"/>
          </a:xfrm>
          <a:prstGeom prst="rect">
            <a:avLst/>
          </a:prstGeom>
          <a:solidFill>
            <a:schemeClr val="bg1">
              <a:lumMod val="85000"/>
            </a:schemeClr>
          </a:solidFill>
        </p:spPr>
        <p:txBody>
          <a:bodyPr wrap="square" rtlCol="0">
            <a:spAutoFit/>
          </a:bodyPr>
          <a:lstStyle/>
          <a:p>
            <a:r>
              <a:rPr lang="en-US" dirty="0"/>
              <a:t>class </a:t>
            </a:r>
            <a:r>
              <a:rPr lang="en-US" dirty="0" err="1"/>
              <a:t>StackX</a:t>
            </a:r>
            <a:r>
              <a:rPr lang="en-US" dirty="0"/>
              <a:t> {</a:t>
            </a:r>
          </a:p>
          <a:p>
            <a:r>
              <a:rPr lang="en-US" dirty="0"/>
              <a:t>      </a:t>
            </a:r>
            <a:r>
              <a:rPr lang="en-US" sz="1200" dirty="0"/>
              <a:t>private </a:t>
            </a:r>
            <a:r>
              <a:rPr lang="en-US" sz="1200" dirty="0" err="1"/>
              <a:t>int</a:t>
            </a:r>
            <a:r>
              <a:rPr lang="en-US" sz="1200" dirty="0"/>
              <a:t> </a:t>
            </a:r>
            <a:r>
              <a:rPr lang="en-US" sz="1200" dirty="0" err="1"/>
              <a:t>maxSize</a:t>
            </a:r>
            <a:r>
              <a:rPr lang="en-US" sz="1200" dirty="0"/>
              <a:t>;    // size of stack array</a:t>
            </a:r>
          </a:p>
          <a:p>
            <a:r>
              <a:rPr lang="en-US" sz="1200" dirty="0"/>
              <a:t>         private double[] </a:t>
            </a:r>
            <a:r>
              <a:rPr lang="en-US" sz="1200" dirty="0" err="1"/>
              <a:t>stackArray</a:t>
            </a:r>
            <a:r>
              <a:rPr lang="en-US" sz="1200" dirty="0"/>
              <a:t>;</a:t>
            </a:r>
          </a:p>
          <a:p>
            <a:r>
              <a:rPr lang="en-US" sz="1200" dirty="0"/>
              <a:t>         private </a:t>
            </a:r>
            <a:r>
              <a:rPr lang="en-US" sz="1200" dirty="0" err="1"/>
              <a:t>int</a:t>
            </a:r>
            <a:r>
              <a:rPr lang="en-US" sz="1200" dirty="0"/>
              <a:t> top;           //top of the stack</a:t>
            </a:r>
          </a:p>
          <a:p>
            <a:r>
              <a:rPr lang="en-US" sz="1200" dirty="0"/>
              <a:t> </a:t>
            </a:r>
          </a:p>
          <a:p>
            <a:r>
              <a:rPr lang="en-US" sz="1200" dirty="0"/>
              <a:t>         public </a:t>
            </a:r>
            <a:r>
              <a:rPr lang="en-US" sz="1200" dirty="0" err="1"/>
              <a:t>StackX</a:t>
            </a:r>
            <a:r>
              <a:rPr lang="en-US" sz="1200" dirty="0"/>
              <a:t>(</a:t>
            </a:r>
            <a:r>
              <a:rPr lang="en-US" sz="1200" dirty="0" err="1"/>
              <a:t>int</a:t>
            </a:r>
            <a:r>
              <a:rPr lang="en-US" sz="1200" dirty="0"/>
              <a:t> s) { // constructor</a:t>
            </a:r>
          </a:p>
          <a:p>
            <a:r>
              <a:rPr lang="en-US" sz="1200" dirty="0"/>
              <a:t>             </a:t>
            </a:r>
          </a:p>
          <a:p>
            <a:r>
              <a:rPr lang="en-US" sz="1200" dirty="0"/>
              <a:t>	 </a:t>
            </a:r>
            <a:r>
              <a:rPr lang="en-US" sz="1200" dirty="0" err="1"/>
              <a:t>maxSize</a:t>
            </a:r>
            <a:r>
              <a:rPr lang="en-US" sz="1200" dirty="0"/>
              <a:t> = s;       // set array size</a:t>
            </a:r>
          </a:p>
          <a:p>
            <a:r>
              <a:rPr lang="en-US" sz="1200" dirty="0"/>
              <a:t>	 </a:t>
            </a:r>
            <a:r>
              <a:rPr lang="en-US" sz="1200" dirty="0" err="1"/>
              <a:t>stackArray</a:t>
            </a:r>
            <a:r>
              <a:rPr lang="en-US" sz="1200" dirty="0"/>
              <a:t> = new double[</a:t>
            </a:r>
            <a:r>
              <a:rPr lang="en-US" sz="1200" dirty="0" err="1"/>
              <a:t>maxSize</a:t>
            </a:r>
            <a:r>
              <a:rPr lang="en-US" sz="1200" dirty="0"/>
              <a:t>];</a:t>
            </a:r>
          </a:p>
          <a:p>
            <a:r>
              <a:rPr lang="en-US" sz="1200" dirty="0"/>
              <a:t>	 top = -1;             // no items</a:t>
            </a:r>
          </a:p>
          <a:p>
            <a:r>
              <a:rPr lang="en-US" sz="1200" dirty="0"/>
              <a:t>         }</a:t>
            </a:r>
          </a:p>
          <a:p>
            <a:r>
              <a:rPr lang="en-US" sz="1200" dirty="0"/>
              <a:t>         public void push(double j) {</a:t>
            </a:r>
          </a:p>
          <a:p>
            <a:r>
              <a:rPr lang="en-US" sz="1200" dirty="0"/>
              <a:t>        </a:t>
            </a:r>
          </a:p>
          <a:p>
            <a:r>
              <a:rPr lang="en-US" sz="1200" dirty="0"/>
              <a:t>	// check whether stack is full</a:t>
            </a:r>
          </a:p>
          <a:p>
            <a:r>
              <a:rPr lang="en-US" sz="1200" dirty="0"/>
              <a:t>	</a:t>
            </a:r>
            <a:r>
              <a:rPr lang="en-US" sz="1200" b="1" dirty="0"/>
              <a:t>if (top == </a:t>
            </a:r>
            <a:r>
              <a:rPr lang="en-US" sz="1200" b="1" dirty="0" err="1"/>
              <a:t>maxSize</a:t>
            </a:r>
            <a:r>
              <a:rPr lang="en-US" sz="1200" b="1" dirty="0"/>
              <a:t> – 1)</a:t>
            </a:r>
          </a:p>
          <a:p>
            <a:r>
              <a:rPr lang="en-US" sz="1200" dirty="0"/>
              <a:t>	       </a:t>
            </a:r>
            <a:r>
              <a:rPr lang="en-US" sz="1200" dirty="0" err="1"/>
              <a:t>System.out.println</a:t>
            </a:r>
            <a:r>
              <a:rPr lang="en-US" sz="1200" dirty="0"/>
              <a:t>(“Stack is full”);</a:t>
            </a:r>
          </a:p>
          <a:p>
            <a:r>
              <a:rPr lang="en-US" sz="1200" dirty="0"/>
              <a:t>	else</a:t>
            </a:r>
          </a:p>
          <a:p>
            <a:r>
              <a:rPr lang="en-US" sz="1200" dirty="0"/>
              <a:t>	       </a:t>
            </a:r>
            <a:r>
              <a:rPr lang="en-US" sz="1200" dirty="0" err="1"/>
              <a:t>stackArray</a:t>
            </a:r>
            <a:r>
              <a:rPr lang="en-US" sz="1200" dirty="0"/>
              <a:t>[++top] = j;</a:t>
            </a:r>
          </a:p>
          <a:p>
            <a:r>
              <a:rPr lang="en-US" sz="1200" dirty="0"/>
              <a:t>        }</a:t>
            </a:r>
          </a:p>
        </p:txBody>
      </p:sp>
      <p:sp>
        <p:nvSpPr>
          <p:cNvPr id="5" name="TextBox 4"/>
          <p:cNvSpPr txBox="1"/>
          <p:nvPr/>
        </p:nvSpPr>
        <p:spPr>
          <a:xfrm>
            <a:off x="6426532" y="1555036"/>
            <a:ext cx="4241468" cy="3970318"/>
          </a:xfrm>
          <a:prstGeom prst="rect">
            <a:avLst/>
          </a:prstGeom>
          <a:solidFill>
            <a:schemeClr val="bg1">
              <a:lumMod val="85000"/>
            </a:schemeClr>
          </a:solidFill>
        </p:spPr>
        <p:txBody>
          <a:bodyPr wrap="square" rtlCol="0">
            <a:spAutoFit/>
          </a:bodyPr>
          <a:lstStyle/>
          <a:p>
            <a:r>
              <a:rPr lang="en-US" dirty="0"/>
              <a:t>public double pop() {</a:t>
            </a:r>
          </a:p>
          <a:p>
            <a:r>
              <a:rPr lang="en-US" dirty="0"/>
              <a:t>	if (top == -1)</a:t>
            </a:r>
          </a:p>
          <a:p>
            <a:r>
              <a:rPr lang="en-US" dirty="0"/>
              <a:t>	      return -99;</a:t>
            </a:r>
          </a:p>
          <a:p>
            <a:r>
              <a:rPr lang="en-US" dirty="0"/>
              <a:t>              	else</a:t>
            </a:r>
          </a:p>
          <a:p>
            <a:r>
              <a:rPr lang="en-US" dirty="0"/>
              <a:t>	      return </a:t>
            </a:r>
            <a:r>
              <a:rPr lang="en-US" dirty="0" err="1"/>
              <a:t>stackArray</a:t>
            </a:r>
            <a:r>
              <a:rPr lang="en-US" dirty="0"/>
              <a:t>[top--];</a:t>
            </a:r>
          </a:p>
          <a:p>
            <a:r>
              <a:rPr lang="en-US" dirty="0"/>
              <a:t>      }</a:t>
            </a:r>
          </a:p>
          <a:p>
            <a:endParaRPr lang="en-US" dirty="0"/>
          </a:p>
          <a:p>
            <a:r>
              <a:rPr lang="en-US" dirty="0"/>
              <a:t>public double peek() {</a:t>
            </a:r>
          </a:p>
          <a:p>
            <a:r>
              <a:rPr lang="en-US" dirty="0"/>
              <a:t>	if (top == -1)</a:t>
            </a:r>
          </a:p>
          <a:p>
            <a:r>
              <a:rPr lang="en-US" dirty="0"/>
              <a:t>	      return -99;</a:t>
            </a:r>
          </a:p>
          <a:p>
            <a:r>
              <a:rPr lang="en-US" dirty="0"/>
              <a:t>              	else</a:t>
            </a:r>
          </a:p>
          <a:p>
            <a:r>
              <a:rPr lang="en-US" dirty="0"/>
              <a:t>	      return </a:t>
            </a:r>
            <a:r>
              <a:rPr lang="en-US" dirty="0" err="1"/>
              <a:t>stackArray</a:t>
            </a:r>
            <a:r>
              <a:rPr lang="en-US" dirty="0"/>
              <a:t>[top];</a:t>
            </a:r>
          </a:p>
          <a:p>
            <a:r>
              <a:rPr lang="en-US" dirty="0"/>
              <a:t>      }</a:t>
            </a:r>
          </a:p>
          <a:p>
            <a:endParaRPr lang="en-US" dirty="0"/>
          </a:p>
        </p:txBody>
      </p:sp>
    </p:spTree>
    <p:extLst>
      <p:ext uri="{BB962C8B-B14F-4D97-AF65-F5344CB8AC3E}">
        <p14:creationId xmlns:p14="http://schemas.microsoft.com/office/powerpoint/2010/main" val="2711941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7070" y="211285"/>
            <a:ext cx="6858000" cy="801666"/>
          </a:xfrm>
        </p:spPr>
        <p:txBody>
          <a:bodyPr vert="horz" lIns="91440" tIns="45720" rIns="91440" bIns="45720" rtlCol="0" anchor="ctr">
            <a:normAutofit/>
          </a:bodyPr>
          <a:lstStyle/>
          <a:p>
            <a:r>
              <a:rPr lang="en-US" b="1" dirty="0"/>
              <a:t>Question</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27</a:t>
            </a:fld>
            <a:endParaRPr lang="en-US"/>
          </a:p>
        </p:txBody>
      </p:sp>
      <p:sp>
        <p:nvSpPr>
          <p:cNvPr id="3" name="TextBox 2"/>
          <p:cNvSpPr txBox="1"/>
          <p:nvPr/>
        </p:nvSpPr>
        <p:spPr>
          <a:xfrm>
            <a:off x="2096316" y="1787870"/>
            <a:ext cx="8522782" cy="923330"/>
          </a:xfrm>
          <a:prstGeom prst="rect">
            <a:avLst/>
          </a:prstGeom>
          <a:noFill/>
        </p:spPr>
        <p:txBody>
          <a:bodyPr wrap="none" rtlCol="0">
            <a:spAutoFit/>
          </a:bodyPr>
          <a:lstStyle/>
          <a:p>
            <a:r>
              <a:rPr lang="en-US" dirty="0" err="1"/>
              <a:t>isEmpty</a:t>
            </a:r>
            <a:r>
              <a:rPr lang="en-US" dirty="0"/>
              <a:t>() method returns true if the stack is empty and </a:t>
            </a:r>
            <a:r>
              <a:rPr lang="en-US" dirty="0" err="1"/>
              <a:t>isFull</a:t>
            </a:r>
            <a:r>
              <a:rPr lang="en-US" dirty="0"/>
              <a:t>() method return true if the </a:t>
            </a:r>
          </a:p>
          <a:p>
            <a:r>
              <a:rPr lang="en-US" dirty="0"/>
              <a:t>Stack is full. </a:t>
            </a:r>
          </a:p>
          <a:p>
            <a:r>
              <a:rPr lang="en-US" dirty="0"/>
              <a:t>Implement </a:t>
            </a:r>
            <a:r>
              <a:rPr lang="en-US" dirty="0" err="1"/>
              <a:t>isEmpty</a:t>
            </a:r>
            <a:r>
              <a:rPr lang="en-US" dirty="0"/>
              <a:t>() and </a:t>
            </a:r>
            <a:r>
              <a:rPr lang="en-US" dirty="0" err="1"/>
              <a:t>isFull</a:t>
            </a:r>
            <a:r>
              <a:rPr lang="en-US" dirty="0"/>
              <a:t>() methods of the stack class. </a:t>
            </a:r>
          </a:p>
        </p:txBody>
      </p:sp>
    </p:spTree>
    <p:extLst>
      <p:ext uri="{BB962C8B-B14F-4D97-AF65-F5344CB8AC3E}">
        <p14:creationId xmlns:p14="http://schemas.microsoft.com/office/powerpoint/2010/main" val="1748172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2941" y="184390"/>
            <a:ext cx="6858000" cy="801666"/>
          </a:xfrm>
        </p:spPr>
        <p:txBody>
          <a:bodyPr vert="horz" lIns="91440" tIns="45720" rIns="91440" bIns="45720" rtlCol="0" anchor="ctr">
            <a:normAutofit/>
          </a:bodyPr>
          <a:lstStyle/>
          <a:p>
            <a:r>
              <a:rPr lang="en-US" b="1" dirty="0"/>
              <a:t>Creating a stack</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28</a:t>
            </a:fld>
            <a:endParaRPr lang="en-US"/>
          </a:p>
        </p:txBody>
      </p:sp>
      <p:sp>
        <p:nvSpPr>
          <p:cNvPr id="3" name="TextBox 2"/>
          <p:cNvSpPr txBox="1"/>
          <p:nvPr/>
        </p:nvSpPr>
        <p:spPr>
          <a:xfrm>
            <a:off x="2096317" y="1787870"/>
            <a:ext cx="7295267" cy="2677656"/>
          </a:xfrm>
          <a:prstGeom prst="rect">
            <a:avLst/>
          </a:prstGeom>
          <a:noFill/>
        </p:spPr>
        <p:txBody>
          <a:bodyPr wrap="none" rtlCol="0">
            <a:spAutoFit/>
          </a:bodyPr>
          <a:lstStyle/>
          <a:p>
            <a:r>
              <a:rPr lang="en-US" sz="2400" dirty="0"/>
              <a:t>Question</a:t>
            </a:r>
          </a:p>
          <a:p>
            <a:endParaRPr lang="en-US" dirty="0"/>
          </a:p>
          <a:p>
            <a:endParaRPr lang="en-US" dirty="0"/>
          </a:p>
          <a:p>
            <a:r>
              <a:rPr lang="en-US" dirty="0"/>
              <a:t>Using the implemented </a:t>
            </a:r>
            <a:r>
              <a:rPr lang="en-US" dirty="0" err="1"/>
              <a:t>StackX</a:t>
            </a:r>
            <a:r>
              <a:rPr lang="en-US" dirty="0"/>
              <a:t> class, Write a program to create a stack with </a:t>
            </a:r>
          </a:p>
          <a:p>
            <a:r>
              <a:rPr lang="en-US" dirty="0"/>
              <a:t>maximum size 10 and insert the following items to the stack.</a:t>
            </a:r>
          </a:p>
          <a:p>
            <a:endParaRPr lang="en-US" dirty="0"/>
          </a:p>
          <a:p>
            <a:pPr marL="342900" indent="-342900">
              <a:buAutoNum type="arabicPlain" startAt="30"/>
            </a:pPr>
            <a:r>
              <a:rPr lang="en-US" dirty="0"/>
              <a:t>   80     100    25</a:t>
            </a:r>
          </a:p>
          <a:p>
            <a:pPr marL="342900" indent="-342900">
              <a:buAutoNum type="arabicPlain" startAt="30"/>
            </a:pPr>
            <a:endParaRPr lang="en-US" dirty="0"/>
          </a:p>
          <a:p>
            <a:r>
              <a:rPr lang="en-US" dirty="0"/>
              <a:t>Delete all the items from the stack and display the deleted items.</a:t>
            </a:r>
          </a:p>
        </p:txBody>
      </p:sp>
    </p:spTree>
    <p:extLst>
      <p:ext uri="{BB962C8B-B14F-4D97-AF65-F5344CB8AC3E}">
        <p14:creationId xmlns:p14="http://schemas.microsoft.com/office/powerpoint/2010/main" val="2340434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964" y="170943"/>
            <a:ext cx="6858000" cy="801666"/>
          </a:xfrm>
        </p:spPr>
        <p:txBody>
          <a:bodyPr vert="horz" lIns="91440" tIns="45720" rIns="91440" bIns="45720" rtlCol="0" anchor="ctr">
            <a:normAutofit/>
          </a:bodyPr>
          <a:lstStyle/>
          <a:p>
            <a:r>
              <a:rPr lang="en-US" b="1" dirty="0"/>
              <a:t>Creating a stack</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29</a:t>
            </a:fld>
            <a:endParaRPr lang="en-US"/>
          </a:p>
        </p:txBody>
      </p:sp>
      <p:sp>
        <p:nvSpPr>
          <p:cNvPr id="3" name="TextBox 2"/>
          <p:cNvSpPr txBox="1"/>
          <p:nvPr/>
        </p:nvSpPr>
        <p:spPr>
          <a:xfrm>
            <a:off x="2057679" y="1402916"/>
            <a:ext cx="8835752" cy="5078313"/>
          </a:xfrm>
          <a:prstGeom prst="rect">
            <a:avLst/>
          </a:prstGeom>
          <a:noFill/>
        </p:spPr>
        <p:txBody>
          <a:bodyPr wrap="none" rtlCol="0">
            <a:spAutoFit/>
          </a:bodyPr>
          <a:lstStyle/>
          <a:p>
            <a:r>
              <a:rPr lang="en-US" dirty="0"/>
              <a:t>class </a:t>
            </a:r>
            <a:r>
              <a:rPr lang="en-US" dirty="0" err="1"/>
              <a:t>StackApp</a:t>
            </a:r>
            <a:r>
              <a:rPr lang="en-US" dirty="0"/>
              <a:t> {</a:t>
            </a:r>
          </a:p>
          <a:p>
            <a:r>
              <a:rPr lang="en-US" dirty="0"/>
              <a:t>	public static void main(String[] </a:t>
            </a:r>
            <a:r>
              <a:rPr lang="en-US" dirty="0" err="1"/>
              <a:t>args</a:t>
            </a:r>
            <a:r>
              <a:rPr lang="en-US" dirty="0"/>
              <a:t>) {</a:t>
            </a:r>
          </a:p>
          <a:p>
            <a:r>
              <a:rPr lang="en-US" dirty="0"/>
              <a:t>		</a:t>
            </a:r>
            <a:r>
              <a:rPr lang="en-US" dirty="0" err="1"/>
              <a:t>StackX</a:t>
            </a:r>
            <a:r>
              <a:rPr lang="en-US" dirty="0"/>
              <a:t>  </a:t>
            </a:r>
            <a:r>
              <a:rPr lang="en-US" dirty="0" err="1"/>
              <a:t>theStack</a:t>
            </a:r>
            <a:r>
              <a:rPr lang="en-US" dirty="0"/>
              <a:t> = new </a:t>
            </a:r>
            <a:r>
              <a:rPr lang="en-US" dirty="0" err="1"/>
              <a:t>StackX</a:t>
            </a:r>
            <a:r>
              <a:rPr lang="en-US" dirty="0"/>
              <a:t>(10);  // create a stack with max size 10</a:t>
            </a:r>
          </a:p>
          <a:p>
            <a:r>
              <a:rPr lang="en-US" dirty="0"/>
              <a:t>		</a:t>
            </a:r>
          </a:p>
          <a:p>
            <a:r>
              <a:rPr lang="en-US" dirty="0"/>
              <a:t>		</a:t>
            </a:r>
            <a:r>
              <a:rPr lang="en-US" dirty="0" err="1"/>
              <a:t>theStack.push</a:t>
            </a:r>
            <a:r>
              <a:rPr lang="en-US" dirty="0"/>
              <a:t>(30);  // insert given items</a:t>
            </a:r>
          </a:p>
          <a:p>
            <a:r>
              <a:rPr lang="en-US" dirty="0"/>
              <a:t>		</a:t>
            </a:r>
            <a:r>
              <a:rPr lang="en-US" dirty="0" err="1"/>
              <a:t>theStack.push</a:t>
            </a:r>
            <a:r>
              <a:rPr lang="en-US" dirty="0"/>
              <a:t>(80);</a:t>
            </a:r>
          </a:p>
          <a:p>
            <a:r>
              <a:rPr lang="en-US" dirty="0"/>
              <a:t>		</a:t>
            </a:r>
            <a:r>
              <a:rPr lang="en-US" dirty="0" err="1"/>
              <a:t>theStack.push</a:t>
            </a:r>
            <a:r>
              <a:rPr lang="en-US" dirty="0"/>
              <a:t>(100);</a:t>
            </a:r>
          </a:p>
          <a:p>
            <a:r>
              <a:rPr lang="en-US" dirty="0"/>
              <a:t>		</a:t>
            </a:r>
            <a:r>
              <a:rPr lang="en-US" dirty="0" err="1"/>
              <a:t>theStack.push</a:t>
            </a:r>
            <a:r>
              <a:rPr lang="en-US" dirty="0"/>
              <a:t>(25);</a:t>
            </a:r>
          </a:p>
          <a:p>
            <a:r>
              <a:rPr lang="en-US" dirty="0"/>
              <a:t>		</a:t>
            </a:r>
          </a:p>
          <a:p>
            <a:r>
              <a:rPr lang="en-US" dirty="0"/>
              <a:t>		while( !</a:t>
            </a:r>
            <a:r>
              <a:rPr lang="en-US" dirty="0" err="1"/>
              <a:t>theStack.isEmpty</a:t>
            </a:r>
            <a:r>
              <a:rPr lang="en-US" dirty="0"/>
              <a:t>() ) {    // until it is empty, delete item from stack</a:t>
            </a:r>
          </a:p>
          <a:p>
            <a:r>
              <a:rPr lang="en-US" dirty="0"/>
              <a:t>		</a:t>
            </a:r>
          </a:p>
          <a:p>
            <a:r>
              <a:rPr lang="en-US" dirty="0"/>
              <a:t>			double </a:t>
            </a:r>
            <a:r>
              <a:rPr lang="en-US" dirty="0" err="1"/>
              <a:t>val</a:t>
            </a:r>
            <a:r>
              <a:rPr lang="en-US" dirty="0"/>
              <a:t> = </a:t>
            </a:r>
            <a:r>
              <a:rPr lang="en-US" dirty="0" err="1"/>
              <a:t>theStack.pop</a:t>
            </a:r>
            <a:r>
              <a:rPr lang="en-US" dirty="0"/>
              <a:t>();</a:t>
            </a:r>
          </a:p>
          <a:p>
            <a:r>
              <a:rPr lang="en-US" dirty="0"/>
              <a:t>			</a:t>
            </a:r>
            <a:r>
              <a:rPr lang="en-US" dirty="0" err="1"/>
              <a:t>System.out.print</a:t>
            </a:r>
            <a:r>
              <a:rPr lang="en-US" dirty="0"/>
              <a:t>(</a:t>
            </a:r>
            <a:r>
              <a:rPr lang="en-US" dirty="0" err="1"/>
              <a:t>val</a:t>
            </a:r>
            <a:r>
              <a:rPr lang="en-US" dirty="0"/>
              <a:t>);</a:t>
            </a:r>
          </a:p>
          <a:p>
            <a:r>
              <a:rPr lang="en-US" dirty="0"/>
              <a:t>			</a:t>
            </a:r>
            <a:r>
              <a:rPr lang="en-US" dirty="0" err="1"/>
              <a:t>System.out.print</a:t>
            </a:r>
            <a:r>
              <a:rPr lang="en-US" dirty="0"/>
              <a:t>(“ “);</a:t>
            </a:r>
          </a:p>
          <a:p>
            <a:r>
              <a:rPr lang="en-US" dirty="0"/>
              <a:t>		}</a:t>
            </a:r>
          </a:p>
          <a:p>
            <a:r>
              <a:rPr lang="en-US" dirty="0"/>
              <a:t>	}</a:t>
            </a:r>
          </a:p>
          <a:p>
            <a:r>
              <a:rPr lang="en-US" dirty="0"/>
              <a:t>} // end of class</a:t>
            </a:r>
          </a:p>
          <a:p>
            <a:endParaRPr lang="en-US" dirty="0"/>
          </a:p>
        </p:txBody>
      </p:sp>
    </p:spTree>
    <p:extLst>
      <p:ext uri="{BB962C8B-B14F-4D97-AF65-F5344CB8AC3E}">
        <p14:creationId xmlns:p14="http://schemas.microsoft.com/office/powerpoint/2010/main" val="186263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565" y="238178"/>
            <a:ext cx="6858000" cy="801666"/>
          </a:xfrm>
        </p:spPr>
        <p:txBody>
          <a:bodyPr>
            <a:normAutofit/>
          </a:bodyPr>
          <a:lstStyle/>
          <a:p>
            <a:r>
              <a:rPr lang="en-US" altLang="en-US" b="1" dirty="0"/>
              <a:t>Teaching Methods</a:t>
            </a:r>
            <a:endParaRPr lang="en-US" b="1" dirty="0"/>
          </a:p>
        </p:txBody>
      </p:sp>
      <p:sp>
        <p:nvSpPr>
          <p:cNvPr id="3" name="Subtitle 2"/>
          <p:cNvSpPr>
            <a:spLocks noGrp="1"/>
          </p:cNvSpPr>
          <p:nvPr>
            <p:ph type="subTitle" idx="1"/>
          </p:nvPr>
        </p:nvSpPr>
        <p:spPr>
          <a:xfrm>
            <a:off x="2667000" y="1653436"/>
            <a:ext cx="6858000" cy="3604364"/>
          </a:xfrm>
        </p:spPr>
        <p:txBody>
          <a:bodyPr/>
          <a:lstStyle/>
          <a:p>
            <a:endParaRPr lang="en-US" dirty="0"/>
          </a:p>
          <a:p>
            <a:pPr marL="800100" lvl="1" indent="-342900" algn="just">
              <a:buFont typeface="Arial" panose="020B0604020202020204" pitchFamily="34" charset="0"/>
              <a:buChar char="•"/>
            </a:pPr>
            <a:r>
              <a:rPr lang="en-US" altLang="en-US" sz="4000" dirty="0">
                <a:solidFill>
                  <a:schemeClr val="tx1"/>
                </a:solidFill>
              </a:rPr>
              <a:t>Lectures – 2 hours/week</a:t>
            </a:r>
          </a:p>
          <a:p>
            <a:pPr marL="800100" lvl="1" indent="-342900" algn="just">
              <a:buFont typeface="Arial" panose="020B0604020202020204" pitchFamily="34" charset="0"/>
              <a:buChar char="•"/>
            </a:pPr>
            <a:r>
              <a:rPr lang="en-US" altLang="en-US" sz="4000" dirty="0">
                <a:solidFill>
                  <a:schemeClr val="tx1"/>
                </a:solidFill>
              </a:rPr>
              <a:t>Tutorials – 1 hour/week</a:t>
            </a:r>
          </a:p>
          <a:p>
            <a:pPr marL="800100" lvl="1" indent="-342900" algn="just">
              <a:buFont typeface="Arial" panose="020B0604020202020204" pitchFamily="34" charset="0"/>
              <a:buChar char="•"/>
            </a:pPr>
            <a:r>
              <a:rPr lang="en-US" altLang="en-US" sz="4000" dirty="0">
                <a:solidFill>
                  <a:schemeClr val="tx1"/>
                </a:solidFill>
              </a:rPr>
              <a:t>Labs        – 2 hours /week</a:t>
            </a:r>
          </a:p>
          <a:p>
            <a:pPr marL="342900" indent="-342900">
              <a:buFont typeface="Arial" panose="020B0604020202020204" pitchFamily="34" charset="0"/>
              <a:buChar char="•"/>
            </a:pPr>
            <a:endParaRPr lang="en-US" alt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3</a:t>
            </a:fld>
            <a:endParaRPr lang="en-US"/>
          </a:p>
        </p:txBody>
      </p:sp>
    </p:spTree>
    <p:extLst>
      <p:ext uri="{BB962C8B-B14F-4D97-AF65-F5344CB8AC3E}">
        <p14:creationId xmlns:p14="http://schemas.microsoft.com/office/powerpoint/2010/main" val="407872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565" y="235559"/>
            <a:ext cx="6858000" cy="801666"/>
          </a:xfrm>
        </p:spPr>
        <p:txBody>
          <a:bodyPr vert="horz" lIns="91440" tIns="45720" rIns="91440" bIns="45720" rtlCol="0" anchor="ctr">
            <a:normAutofit/>
          </a:bodyPr>
          <a:lstStyle/>
          <a:p>
            <a:r>
              <a:rPr lang="en-US" b="1" dirty="0"/>
              <a:t>References</a:t>
            </a:r>
          </a:p>
        </p:txBody>
      </p:sp>
      <p:sp>
        <p:nvSpPr>
          <p:cNvPr id="3" name="Subtitle 2"/>
          <p:cNvSpPr>
            <a:spLocks noGrp="1"/>
          </p:cNvSpPr>
          <p:nvPr>
            <p:ph type="subTitle" idx="1"/>
          </p:nvPr>
        </p:nvSpPr>
        <p:spPr>
          <a:xfrm>
            <a:off x="2667000" y="1653436"/>
            <a:ext cx="6858000" cy="4702914"/>
          </a:xfrm>
        </p:spPr>
        <p:txBody>
          <a:bodyPr>
            <a:normAutofit/>
          </a:bodyPr>
          <a:lstStyle/>
          <a:p>
            <a:pPr algn="l">
              <a:defRPr/>
            </a:pPr>
            <a:endParaRPr lang="en-US" altLang="en-US" dirty="0"/>
          </a:p>
          <a:p>
            <a:pPr marL="457200" indent="-457200" algn="just">
              <a:buAutoNum type="arabicPeriod"/>
            </a:pPr>
            <a:r>
              <a:rPr lang="en-US" sz="2000" dirty="0"/>
              <a:t>Mitchell </a:t>
            </a:r>
            <a:r>
              <a:rPr lang="en-US" sz="2000" dirty="0" err="1"/>
              <a:t>Waite,Robert</a:t>
            </a:r>
            <a:r>
              <a:rPr lang="en-US" sz="2000" dirty="0"/>
              <a:t> </a:t>
            </a:r>
            <a:r>
              <a:rPr lang="en-US" sz="2000" dirty="0" err="1"/>
              <a:t>Lafore</a:t>
            </a:r>
            <a:r>
              <a:rPr lang="en-US" sz="2000" dirty="0"/>
              <a:t>, Data Structures and Algorithms in Java,2nd Edition, Waite Group Press,1998. </a:t>
            </a:r>
          </a:p>
          <a:p>
            <a:pPr marL="457200" indent="-457200">
              <a:buAutoNum type="arabicPeriod"/>
            </a:pPr>
            <a:endParaRPr lang="en-US" sz="2000"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30</a:t>
            </a:fld>
            <a:endParaRPr lang="en-US"/>
          </a:p>
        </p:txBody>
      </p:sp>
      <p:pic>
        <p:nvPicPr>
          <p:cNvPr id="6" name="Picture 5"/>
          <p:cNvPicPr>
            <a:picLocks noChangeAspect="1"/>
          </p:cNvPicPr>
          <p:nvPr/>
        </p:nvPicPr>
        <p:blipFill>
          <a:blip r:embed="rId2"/>
          <a:stretch>
            <a:fillRect/>
          </a:stretch>
        </p:blipFill>
        <p:spPr>
          <a:xfrm>
            <a:off x="4489602" y="2885859"/>
            <a:ext cx="1606398" cy="1927678"/>
          </a:xfrm>
          <a:prstGeom prst="rect">
            <a:avLst/>
          </a:prstGeom>
        </p:spPr>
      </p:pic>
    </p:spTree>
    <p:extLst>
      <p:ext uri="{BB962C8B-B14F-4D97-AF65-F5344CB8AC3E}">
        <p14:creationId xmlns:p14="http://schemas.microsoft.com/office/powerpoint/2010/main" val="162055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0141" y="332308"/>
            <a:ext cx="6858000" cy="801666"/>
          </a:xfrm>
        </p:spPr>
        <p:txBody>
          <a:bodyPr>
            <a:normAutofit/>
          </a:bodyPr>
          <a:lstStyle/>
          <a:p>
            <a:r>
              <a:rPr lang="en-US" altLang="en-US" b="1" dirty="0"/>
              <a:t>Student Evaluation</a:t>
            </a:r>
            <a:endParaRPr lang="en-US" b="1" dirty="0"/>
          </a:p>
        </p:txBody>
      </p:sp>
      <p:sp>
        <p:nvSpPr>
          <p:cNvPr id="3" name="Subtitle 2"/>
          <p:cNvSpPr>
            <a:spLocks noGrp="1"/>
          </p:cNvSpPr>
          <p:nvPr>
            <p:ph type="subTitle" idx="1"/>
          </p:nvPr>
        </p:nvSpPr>
        <p:spPr>
          <a:xfrm>
            <a:off x="1524000" y="1653436"/>
            <a:ext cx="6858000" cy="3604364"/>
          </a:xfrm>
        </p:spPr>
        <p:txBody>
          <a:bodyPr>
            <a:normAutofit/>
          </a:bodyPr>
          <a:lstStyle/>
          <a:p>
            <a:pPr marL="342900" indent="-342900" algn="l">
              <a:buFont typeface="Arial" panose="020B0604020202020204" pitchFamily="34" charset="0"/>
              <a:buChar char="•"/>
              <a:defRPr/>
            </a:pPr>
            <a:r>
              <a:rPr lang="en-US" altLang="en-US" sz="3200" dirty="0">
                <a:solidFill>
                  <a:schemeClr val="tx1"/>
                </a:solidFill>
              </a:rPr>
              <a:t>Assessments	 (Two exams) 	-  40 %</a:t>
            </a:r>
          </a:p>
          <a:p>
            <a:pPr algn="l">
              <a:defRPr/>
            </a:pPr>
            <a:r>
              <a:rPr lang="en-US" altLang="en-US" sz="3200" dirty="0">
                <a:solidFill>
                  <a:schemeClr val="tx1"/>
                </a:solidFill>
              </a:rPr>
              <a:t>        </a:t>
            </a:r>
          </a:p>
          <a:p>
            <a:pPr marL="342900" indent="-342900" algn="l">
              <a:buFont typeface="Arial" panose="020B0604020202020204" pitchFamily="34" charset="0"/>
              <a:buChar char="•"/>
              <a:defRPr/>
            </a:pPr>
            <a:r>
              <a:rPr lang="en-US" altLang="en-US" sz="3200" dirty="0">
                <a:solidFill>
                  <a:schemeClr val="tx1"/>
                </a:solidFill>
              </a:rPr>
              <a:t>Final Examination  		-  60 %</a:t>
            </a:r>
          </a:p>
          <a:p>
            <a:pPr>
              <a:defRPr/>
            </a:pPr>
            <a:r>
              <a:rPr lang="en-US" altLang="en-US" sz="3200" dirty="0">
                <a:solidFill>
                  <a:schemeClr val="tx1"/>
                </a:solidFill>
              </a:rPr>
              <a:t>	</a:t>
            </a:r>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4</a:t>
            </a:fld>
            <a:endParaRPr lang="en-US"/>
          </a:p>
        </p:txBody>
      </p:sp>
    </p:spTree>
    <p:extLst>
      <p:ext uri="{BB962C8B-B14F-4D97-AF65-F5344CB8AC3E}">
        <p14:creationId xmlns:p14="http://schemas.microsoft.com/office/powerpoint/2010/main" val="133743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8094" y="157496"/>
            <a:ext cx="6858000" cy="801666"/>
          </a:xfrm>
        </p:spPr>
        <p:txBody>
          <a:bodyPr>
            <a:normAutofit/>
          </a:bodyPr>
          <a:lstStyle/>
          <a:p>
            <a:r>
              <a:rPr lang="en-US" altLang="en-US" b="1" dirty="0"/>
              <a:t>Lectures will cover</a:t>
            </a:r>
            <a:endParaRPr lang="en-US" b="1" dirty="0"/>
          </a:p>
        </p:txBody>
      </p:sp>
      <p:sp>
        <p:nvSpPr>
          <p:cNvPr id="3" name="Subtitle 2"/>
          <p:cNvSpPr>
            <a:spLocks noGrp="1"/>
          </p:cNvSpPr>
          <p:nvPr>
            <p:ph type="subTitle" idx="1"/>
          </p:nvPr>
        </p:nvSpPr>
        <p:spPr>
          <a:xfrm>
            <a:off x="2666999" y="1653436"/>
            <a:ext cx="7351059" cy="3913646"/>
          </a:xfrm>
        </p:spPr>
        <p:txBody>
          <a:bodyPr>
            <a:normAutofit fontScale="85000" lnSpcReduction="20000"/>
          </a:bodyPr>
          <a:lstStyle/>
          <a:p>
            <a:pPr algn="l">
              <a:defRPr/>
            </a:pPr>
            <a:r>
              <a:rPr lang="en-US" altLang="en-US" sz="4200" b="1" dirty="0">
                <a:solidFill>
                  <a:schemeClr val="tx1"/>
                </a:solidFill>
              </a:rPr>
              <a:t>Data Structures</a:t>
            </a:r>
          </a:p>
          <a:p>
            <a:pPr marL="800100" lvl="1" indent="-342900" algn="l">
              <a:buFontTx/>
              <a:buChar char="-"/>
              <a:defRPr/>
            </a:pPr>
            <a:r>
              <a:rPr lang="en-US" altLang="en-US" sz="2800" b="1" dirty="0">
                <a:solidFill>
                  <a:schemeClr val="tx1"/>
                </a:solidFill>
              </a:rPr>
              <a:t>Stack data structure</a:t>
            </a:r>
          </a:p>
          <a:p>
            <a:pPr marL="800100" lvl="1" indent="-342900" algn="l">
              <a:buFontTx/>
              <a:buChar char="-"/>
              <a:defRPr/>
            </a:pPr>
            <a:r>
              <a:rPr lang="en-US" altLang="en-US" sz="2800" b="1" dirty="0">
                <a:solidFill>
                  <a:schemeClr val="tx1"/>
                </a:solidFill>
              </a:rPr>
              <a:t>Queue data structure</a:t>
            </a:r>
          </a:p>
          <a:p>
            <a:pPr marL="800100" lvl="1" indent="-342900" algn="l">
              <a:buFontTx/>
              <a:buChar char="-"/>
              <a:defRPr/>
            </a:pPr>
            <a:r>
              <a:rPr lang="en-US" altLang="en-US" sz="2800" b="1" dirty="0">
                <a:solidFill>
                  <a:schemeClr val="tx1"/>
                </a:solidFill>
              </a:rPr>
              <a:t>Linked list data structure</a:t>
            </a:r>
          </a:p>
          <a:p>
            <a:pPr marL="800100" lvl="1" indent="-342900" algn="l">
              <a:buFontTx/>
              <a:buChar char="-"/>
              <a:defRPr/>
            </a:pPr>
            <a:r>
              <a:rPr lang="en-US" altLang="en-US" sz="2800" b="1" dirty="0">
                <a:solidFill>
                  <a:schemeClr val="tx1"/>
                </a:solidFill>
              </a:rPr>
              <a:t>Tree data structure</a:t>
            </a:r>
          </a:p>
          <a:p>
            <a:pPr lvl="1" algn="l">
              <a:defRPr/>
            </a:pPr>
            <a:endParaRPr lang="en-US" altLang="en-US" sz="4200" b="1" dirty="0">
              <a:solidFill>
                <a:schemeClr val="tx1"/>
              </a:solidFill>
            </a:endParaRPr>
          </a:p>
          <a:p>
            <a:pPr lvl="1" indent="-457200" algn="l">
              <a:defRPr/>
            </a:pPr>
            <a:r>
              <a:rPr lang="en-US" altLang="en-US" sz="2800" b="1" dirty="0">
                <a:solidFill>
                  <a:schemeClr val="tx1"/>
                </a:solidFill>
              </a:rPr>
              <a:t>Algorithms</a:t>
            </a:r>
          </a:p>
          <a:p>
            <a:pPr lvl="1" indent="-457200" algn="l">
              <a:defRPr/>
            </a:pPr>
            <a:r>
              <a:rPr lang="en-US" altLang="en-US" sz="2800" b="1" dirty="0">
                <a:solidFill>
                  <a:schemeClr val="tx1"/>
                </a:solidFill>
              </a:rPr>
              <a:t> 	-	Asymptotic Notations </a:t>
            </a:r>
          </a:p>
          <a:p>
            <a:pPr lvl="1" indent="-457200" algn="l">
              <a:defRPr/>
            </a:pPr>
            <a:r>
              <a:rPr lang="en-US" altLang="en-US" sz="2800" b="1" dirty="0">
                <a:solidFill>
                  <a:schemeClr val="tx1"/>
                </a:solidFill>
              </a:rPr>
              <a:t>	-	Algorithm designing techniques </a:t>
            </a:r>
          </a:p>
          <a:p>
            <a:pPr lvl="1" indent="-457200" algn="l">
              <a:defRPr/>
            </a:pPr>
            <a:r>
              <a:rPr lang="en-US" altLang="en-US" sz="2800" b="1" dirty="0">
                <a:solidFill>
                  <a:schemeClr val="tx1"/>
                </a:solidFill>
              </a:rPr>
              <a:t>	-	 Searching and Sorting algorithms</a:t>
            </a:r>
          </a:p>
          <a:p>
            <a:pPr lvl="1" indent="-457200" algn="l">
              <a:defRPr/>
            </a:pPr>
            <a:r>
              <a:rPr lang="en-US" altLang="en-US" sz="2200" dirty="0"/>
              <a:t>		</a:t>
            </a:r>
          </a:p>
          <a:p>
            <a:pPr marL="342900" indent="-342900" algn="l">
              <a:buFontTx/>
              <a:buChar char="-"/>
              <a:defRPr/>
            </a:pPr>
            <a:endParaRPr lang="en-US" alt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5</a:t>
            </a:fld>
            <a:endParaRPr lang="en-US"/>
          </a:p>
        </p:txBody>
      </p:sp>
    </p:spTree>
    <p:extLst>
      <p:ext uri="{BB962C8B-B14F-4D97-AF65-F5344CB8AC3E}">
        <p14:creationId xmlns:p14="http://schemas.microsoft.com/office/powerpoint/2010/main" val="245318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812" y="749167"/>
            <a:ext cx="7879975" cy="801666"/>
          </a:xfrm>
        </p:spPr>
        <p:txBody>
          <a:bodyPr>
            <a:noAutofit/>
          </a:bodyPr>
          <a:lstStyle/>
          <a:p>
            <a:r>
              <a:rPr lang="en-US" altLang="en-US" b="1" dirty="0"/>
              <a:t>Tutorials  and Labs will cover</a:t>
            </a:r>
            <a:endParaRPr lang="en-US" b="1" dirty="0"/>
          </a:p>
        </p:txBody>
      </p:sp>
      <p:sp>
        <p:nvSpPr>
          <p:cNvPr id="3" name="Subtitle 2"/>
          <p:cNvSpPr>
            <a:spLocks noGrp="1"/>
          </p:cNvSpPr>
          <p:nvPr>
            <p:ph type="subTitle" idx="1"/>
          </p:nvPr>
        </p:nvSpPr>
        <p:spPr>
          <a:xfrm>
            <a:off x="1008530" y="1653436"/>
            <a:ext cx="9659472" cy="3604364"/>
          </a:xfrm>
        </p:spPr>
        <p:txBody>
          <a:bodyPr/>
          <a:lstStyle/>
          <a:p>
            <a:pPr algn="l">
              <a:defRPr/>
            </a:pPr>
            <a:endParaRPr lang="en-US" altLang="en-US" dirty="0"/>
          </a:p>
          <a:p>
            <a:pPr algn="l"/>
            <a:r>
              <a:rPr lang="en-US" altLang="en-US" dirty="0"/>
              <a:t>-	</a:t>
            </a:r>
            <a:r>
              <a:rPr lang="en-US" altLang="en-US" sz="2800" dirty="0">
                <a:solidFill>
                  <a:schemeClr val="tx1"/>
                </a:solidFill>
              </a:rPr>
              <a:t>Solve problems using the knowledge acquired in the lecture</a:t>
            </a:r>
          </a:p>
          <a:p>
            <a:pPr algn="l"/>
            <a:r>
              <a:rPr lang="en-US" altLang="en-US" sz="2800" dirty="0">
                <a:solidFill>
                  <a:schemeClr val="tx1"/>
                </a:solidFill>
              </a:rPr>
              <a:t>-	Get hands on experience in writing programs</a:t>
            </a:r>
          </a:p>
          <a:p>
            <a:pPr algn="l"/>
            <a:r>
              <a:rPr lang="en-US" altLang="en-US" sz="2800" dirty="0">
                <a:solidFill>
                  <a:schemeClr val="tx1"/>
                </a:solidFill>
              </a:rPr>
              <a:t>		- Java  </a:t>
            </a:r>
          </a:p>
          <a:p>
            <a:pPr algn="l"/>
            <a:r>
              <a:rPr lang="en-US" altLang="en-US" sz="2800" dirty="0">
                <a:solidFill>
                  <a:schemeClr val="tx1"/>
                </a:solidFill>
              </a:rPr>
              <a:t>		- Python</a:t>
            </a:r>
          </a:p>
          <a:p>
            <a:endParaRPr lang="en-US" altLang="en-US" dirty="0"/>
          </a:p>
          <a:p>
            <a:endParaRPr lang="en-US" alt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6</a:t>
            </a:fld>
            <a:endParaRPr lang="en-US"/>
          </a:p>
        </p:txBody>
      </p:sp>
    </p:spTree>
    <p:extLst>
      <p:ext uri="{BB962C8B-B14F-4D97-AF65-F5344CB8AC3E}">
        <p14:creationId xmlns:p14="http://schemas.microsoft.com/office/powerpoint/2010/main" val="335371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0506" y="224730"/>
            <a:ext cx="7745506" cy="864481"/>
          </a:xfrm>
        </p:spPr>
        <p:txBody>
          <a:bodyPr>
            <a:noAutofit/>
          </a:bodyPr>
          <a:lstStyle/>
          <a:p>
            <a:r>
              <a:rPr lang="en-US" b="1" dirty="0"/>
              <a:t>Data Structures and Algorithms</a:t>
            </a:r>
          </a:p>
        </p:txBody>
      </p:sp>
      <p:sp>
        <p:nvSpPr>
          <p:cNvPr id="3" name="Subtitle 2"/>
          <p:cNvSpPr>
            <a:spLocks noGrp="1"/>
          </p:cNvSpPr>
          <p:nvPr>
            <p:ph type="subTitle" idx="1"/>
          </p:nvPr>
        </p:nvSpPr>
        <p:spPr>
          <a:xfrm>
            <a:off x="1398494" y="1653436"/>
            <a:ext cx="8126506" cy="3604364"/>
          </a:xfrm>
        </p:spPr>
        <p:txBody>
          <a:bodyPr/>
          <a:lstStyle/>
          <a:p>
            <a:pPr marL="342900" indent="-342900" algn="l">
              <a:buFont typeface="Arial" panose="020B0604020202020204" pitchFamily="34" charset="0"/>
              <a:buChar char="•"/>
            </a:pPr>
            <a:r>
              <a:rPr lang="en-US" sz="2000" b="1" dirty="0">
                <a:solidFill>
                  <a:schemeClr val="tx1"/>
                </a:solidFill>
              </a:rPr>
              <a:t>Data Structures</a:t>
            </a:r>
          </a:p>
          <a:p>
            <a:pPr algn="l"/>
            <a:r>
              <a:rPr lang="en-US" sz="2000" dirty="0">
                <a:solidFill>
                  <a:schemeClr val="tx1"/>
                </a:solidFill>
              </a:rPr>
              <a:t>                 - Data structure is an arrangement of data in a computer’s memory or sometimes on a disk. </a:t>
            </a:r>
          </a:p>
          <a:p>
            <a:pPr algn="l"/>
            <a:r>
              <a:rPr lang="en-US" sz="2000" dirty="0">
                <a:solidFill>
                  <a:schemeClr val="tx1"/>
                </a:solidFill>
              </a:rPr>
              <a:t>Ex: stacks, queues, linked lists, trees</a:t>
            </a:r>
          </a:p>
          <a:p>
            <a:pPr algn="l"/>
            <a:endParaRPr lang="en-US" sz="2000" dirty="0">
              <a:solidFill>
                <a:schemeClr val="tx1"/>
              </a:solidFill>
            </a:endParaRPr>
          </a:p>
          <a:p>
            <a:pPr marL="342900" indent="-342900" algn="l">
              <a:buFont typeface="Arial" panose="020B0604020202020204" pitchFamily="34" charset="0"/>
              <a:buChar char="•"/>
            </a:pPr>
            <a:r>
              <a:rPr lang="en-US" sz="2000" b="1" dirty="0">
                <a:solidFill>
                  <a:schemeClr val="tx1"/>
                </a:solidFill>
              </a:rPr>
              <a:t>Algorithms</a:t>
            </a:r>
            <a:r>
              <a:rPr lang="en-US" sz="2000" dirty="0">
                <a:solidFill>
                  <a:schemeClr val="tx1"/>
                </a:solidFill>
              </a:rPr>
              <a:t> </a:t>
            </a:r>
          </a:p>
          <a:p>
            <a:pPr algn="l"/>
            <a:r>
              <a:rPr lang="en-US" sz="2000" dirty="0">
                <a:solidFill>
                  <a:schemeClr val="tx1"/>
                </a:solidFill>
              </a:rPr>
              <a:t>	- Algorithms manipulate the data in these structures in various ways. </a:t>
            </a:r>
          </a:p>
          <a:p>
            <a:pPr algn="l"/>
            <a:r>
              <a:rPr lang="en-US" sz="2000" dirty="0">
                <a:solidFill>
                  <a:schemeClr val="tx1"/>
                </a:solidFill>
              </a:rPr>
              <a:t>Ex: searching and sorting algorithms</a:t>
            </a:r>
          </a:p>
          <a:p>
            <a:pPr algn="l"/>
            <a:endParaRPr lang="en-US" sz="2000"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7</a:t>
            </a:fld>
            <a:endParaRPr lang="en-US"/>
          </a:p>
        </p:txBody>
      </p:sp>
    </p:spTree>
    <p:extLst>
      <p:ext uri="{BB962C8B-B14F-4D97-AF65-F5344CB8AC3E}">
        <p14:creationId xmlns:p14="http://schemas.microsoft.com/office/powerpoint/2010/main" val="335209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6012" y="386096"/>
            <a:ext cx="6858000" cy="801666"/>
          </a:xfrm>
        </p:spPr>
        <p:txBody>
          <a:bodyPr>
            <a:noAutofit/>
          </a:bodyPr>
          <a:lstStyle/>
          <a:p>
            <a:r>
              <a:rPr lang="en-US" b="1" dirty="0"/>
              <a:t>Data Structures and Algorithms</a:t>
            </a:r>
          </a:p>
        </p:txBody>
      </p:sp>
      <p:sp>
        <p:nvSpPr>
          <p:cNvPr id="3" name="Subtitle 2"/>
          <p:cNvSpPr>
            <a:spLocks noGrp="1"/>
          </p:cNvSpPr>
          <p:nvPr>
            <p:ph type="subTitle" idx="1"/>
          </p:nvPr>
        </p:nvSpPr>
        <p:spPr>
          <a:xfrm>
            <a:off x="2667000" y="1653436"/>
            <a:ext cx="6858000" cy="4534422"/>
          </a:xfrm>
        </p:spPr>
        <p:txBody>
          <a:bodyPr>
            <a:normAutofit lnSpcReduction="10000"/>
          </a:bodyPr>
          <a:lstStyle/>
          <a:p>
            <a:pPr marL="342900" indent="-342900" algn="l">
              <a:buFont typeface="Arial" panose="020B0604020202020204" pitchFamily="34" charset="0"/>
              <a:buChar char="•"/>
            </a:pPr>
            <a:r>
              <a:rPr lang="en-US" sz="2000" b="1" dirty="0">
                <a:solidFill>
                  <a:schemeClr val="tx1"/>
                </a:solidFill>
              </a:rPr>
              <a:t>Usage of data structures</a:t>
            </a:r>
          </a:p>
          <a:p>
            <a:pPr algn="l"/>
            <a:r>
              <a:rPr lang="en-US" sz="2000" dirty="0">
                <a:solidFill>
                  <a:schemeClr val="tx1"/>
                </a:solidFill>
              </a:rPr>
              <a:t> </a:t>
            </a:r>
            <a:endParaRPr lang="en-US" sz="2000" b="1" dirty="0">
              <a:solidFill>
                <a:schemeClr val="tx1"/>
              </a:solidFill>
            </a:endParaRPr>
          </a:p>
          <a:p>
            <a:pPr marL="800100" lvl="1" indent="-342900" algn="just">
              <a:buFont typeface="Arial" panose="020B0604020202020204" pitchFamily="34" charset="0"/>
              <a:buChar char="•"/>
            </a:pPr>
            <a:r>
              <a:rPr lang="en-US" altLang="en-US" dirty="0">
                <a:solidFill>
                  <a:schemeClr val="tx1"/>
                </a:solidFill>
              </a:rPr>
              <a:t>Real world data storage</a:t>
            </a:r>
          </a:p>
          <a:p>
            <a:pPr marL="800100" lvl="1" indent="-342900" algn="just">
              <a:buFont typeface="Arial" panose="020B0604020202020204" pitchFamily="34" charset="0"/>
              <a:buChar char="•"/>
            </a:pPr>
            <a:r>
              <a:rPr lang="en-US" altLang="en-US" dirty="0">
                <a:solidFill>
                  <a:schemeClr val="tx1"/>
                </a:solidFill>
              </a:rPr>
              <a:t>Real world modeling</a:t>
            </a:r>
          </a:p>
          <a:p>
            <a:pPr lvl="1" algn="just"/>
            <a:r>
              <a:rPr lang="en-US" altLang="en-US" dirty="0">
                <a:solidFill>
                  <a:schemeClr val="tx1"/>
                </a:solidFill>
              </a:rPr>
              <a:t>	- </a:t>
            </a:r>
            <a:r>
              <a:rPr lang="en-US" altLang="en-US" sz="1800" dirty="0">
                <a:solidFill>
                  <a:schemeClr val="tx1"/>
                </a:solidFill>
              </a:rPr>
              <a:t>queue, can model customers waiting in line</a:t>
            </a:r>
          </a:p>
          <a:p>
            <a:pPr lvl="1" algn="just"/>
            <a:r>
              <a:rPr lang="en-US" altLang="en-US" sz="1800" dirty="0">
                <a:solidFill>
                  <a:schemeClr val="tx1"/>
                </a:solidFill>
              </a:rPr>
              <a:t>	- graphs, can represent airline routes between cities</a:t>
            </a:r>
          </a:p>
          <a:p>
            <a:pPr marL="800100" lvl="1" indent="-342900" algn="just">
              <a:buFont typeface="Arial" panose="020B0604020202020204" pitchFamily="34" charset="0"/>
              <a:buChar char="•"/>
            </a:pPr>
            <a:r>
              <a:rPr lang="en-US" altLang="en-US" dirty="0">
                <a:solidFill>
                  <a:schemeClr val="tx1"/>
                </a:solidFill>
              </a:rPr>
              <a:t> Programmers Tools</a:t>
            </a:r>
          </a:p>
          <a:p>
            <a:pPr lvl="2" algn="just"/>
            <a:r>
              <a:rPr lang="en-US" altLang="en-US" dirty="0">
                <a:solidFill>
                  <a:schemeClr val="tx1"/>
                </a:solidFill>
                <a:latin typeface="Garamond" panose="02020404030301010803" pitchFamily="18" charset="0"/>
              </a:rPr>
              <a:t>- stacks, queues are used to facilitate some other operations</a:t>
            </a:r>
          </a:p>
          <a:p>
            <a:pPr algn="l"/>
            <a:r>
              <a:rPr lang="en-US" sz="2000" dirty="0">
                <a:solidFill>
                  <a:schemeClr val="tx1"/>
                </a:solidFill>
              </a:rPr>
              <a:t>  </a:t>
            </a:r>
          </a:p>
          <a:p>
            <a:pPr algn="l"/>
            <a:r>
              <a:rPr lang="en-US" sz="2000" dirty="0"/>
              <a:t>	</a:t>
            </a:r>
          </a:p>
          <a:p>
            <a:pPr algn="l"/>
            <a:endParaRPr lang="en-US" sz="2000"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8</a:t>
            </a:fld>
            <a:endParaRPr lang="en-US"/>
          </a:p>
        </p:txBody>
      </p:sp>
    </p:spTree>
    <p:extLst>
      <p:ext uri="{BB962C8B-B14F-4D97-AF65-F5344CB8AC3E}">
        <p14:creationId xmlns:p14="http://schemas.microsoft.com/office/powerpoint/2010/main" val="190939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6353" y="345755"/>
            <a:ext cx="6858000" cy="801666"/>
          </a:xfrm>
        </p:spPr>
        <p:txBody>
          <a:bodyPr>
            <a:noAutofit/>
          </a:bodyPr>
          <a:lstStyle/>
          <a:p>
            <a:r>
              <a:rPr lang="en-US" b="1" dirty="0"/>
              <a:t>Data Structures and Algorithms</a:t>
            </a:r>
          </a:p>
        </p:txBody>
      </p:sp>
      <p:sp>
        <p:nvSpPr>
          <p:cNvPr id="3" name="Subtitle 2"/>
          <p:cNvSpPr>
            <a:spLocks noGrp="1"/>
          </p:cNvSpPr>
          <p:nvPr>
            <p:ph type="subTitle" idx="1"/>
          </p:nvPr>
        </p:nvSpPr>
        <p:spPr>
          <a:xfrm>
            <a:off x="2667000" y="1653436"/>
            <a:ext cx="6858000" cy="4534422"/>
          </a:xfrm>
        </p:spPr>
        <p:txBody>
          <a:bodyPr>
            <a:normAutofit/>
          </a:bodyPr>
          <a:lstStyle/>
          <a:p>
            <a:pPr algn="l"/>
            <a:r>
              <a:rPr lang="en-US" sz="2000" b="1" dirty="0">
                <a:solidFill>
                  <a:schemeClr val="tx1"/>
                </a:solidFill>
              </a:rPr>
              <a:t>Algorithms</a:t>
            </a:r>
          </a:p>
          <a:p>
            <a:pPr algn="l"/>
            <a:endParaRPr lang="en-US" altLang="en-US" sz="2000" b="1" dirty="0">
              <a:solidFill>
                <a:schemeClr val="tx1"/>
              </a:solidFill>
            </a:endParaRPr>
          </a:p>
          <a:p>
            <a:pPr algn="l"/>
            <a:r>
              <a:rPr lang="en-US" altLang="en-US" sz="2000" dirty="0">
                <a:solidFill>
                  <a:schemeClr val="tx1"/>
                </a:solidFill>
              </a:rPr>
              <a:t>Algorithm is a well defined computational procedure that takes some value or set of values as input and produce some value or set of values as output.</a:t>
            </a:r>
          </a:p>
          <a:p>
            <a:pPr algn="l"/>
            <a:endParaRPr lang="en-US" altLang="en-US" sz="2000" dirty="0">
              <a:solidFill>
                <a:schemeClr val="tx1"/>
              </a:solidFill>
            </a:endParaRPr>
          </a:p>
          <a:p>
            <a:pPr algn="l"/>
            <a:r>
              <a:rPr lang="en-US" altLang="en-US" sz="2000" dirty="0">
                <a:solidFill>
                  <a:schemeClr val="tx1"/>
                </a:solidFill>
              </a:rPr>
              <a:t>An algorithm should be</a:t>
            </a:r>
          </a:p>
          <a:p>
            <a:pPr algn="l"/>
            <a:r>
              <a:rPr lang="en-US" altLang="en-US" sz="2000" dirty="0">
                <a:solidFill>
                  <a:schemeClr val="tx1"/>
                </a:solidFill>
              </a:rPr>
              <a:t>	-  correct.</a:t>
            </a:r>
          </a:p>
          <a:p>
            <a:pPr algn="l"/>
            <a:r>
              <a:rPr lang="en-US" altLang="en-US" sz="2000" dirty="0">
                <a:solidFill>
                  <a:schemeClr val="tx1"/>
                </a:solidFill>
              </a:rPr>
              <a:t>	-  unambiguous.</a:t>
            </a:r>
          </a:p>
          <a:p>
            <a:pPr algn="l"/>
            <a:r>
              <a:rPr lang="en-US" altLang="en-US" sz="2000" dirty="0">
                <a:solidFill>
                  <a:schemeClr val="tx1"/>
                </a:solidFill>
              </a:rPr>
              <a:t>	-  give the correct solution for all cases.</a:t>
            </a:r>
          </a:p>
          <a:p>
            <a:pPr algn="l"/>
            <a:r>
              <a:rPr lang="en-US" altLang="en-US" sz="2000" dirty="0">
                <a:solidFill>
                  <a:schemeClr val="tx1"/>
                </a:solidFill>
              </a:rPr>
              <a:t>	-  simple.</a:t>
            </a:r>
          </a:p>
          <a:p>
            <a:pPr algn="l"/>
            <a:r>
              <a:rPr lang="en-US" altLang="en-US" sz="2000" dirty="0">
                <a:solidFill>
                  <a:schemeClr val="tx1"/>
                </a:solidFill>
              </a:rPr>
              <a:t>	-  terminate.</a:t>
            </a:r>
            <a:endParaRPr lang="en-US" sz="2000"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9</a:t>
            </a:fld>
            <a:endParaRPr lang="en-US"/>
          </a:p>
        </p:txBody>
      </p:sp>
    </p:spTree>
    <p:extLst>
      <p:ext uri="{BB962C8B-B14F-4D97-AF65-F5344CB8AC3E}">
        <p14:creationId xmlns:p14="http://schemas.microsoft.com/office/powerpoint/2010/main" val="1542470802"/>
      </p:ext>
    </p:extLst>
  </p:cSld>
  <p:clrMapOvr>
    <a:masterClrMapping/>
  </p:clrMapOvr>
</p:sld>
</file>

<file path=ppt/theme/theme1.xml><?xml version="1.0" encoding="utf-8"?>
<a:theme xmlns:a="http://schemas.openxmlformats.org/drawingml/2006/main" name="2_Custom Desig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 id="{D7319FCF-8542-1F41-8FCB-1CE7FD700E81}" vid="{812AAC09-44D3-5540-A76F-F76F8887BB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2947</TotalTime>
  <Words>1869</Words>
  <Application>Microsoft Office PowerPoint</Application>
  <PresentationFormat>Widescreen</PresentationFormat>
  <Paragraphs>370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Garamond</vt:lpstr>
      <vt:lpstr>Trebuchet MS</vt:lpstr>
      <vt:lpstr>Wingdings</vt:lpstr>
      <vt:lpstr>2_Custom Design</vt:lpstr>
      <vt:lpstr>PowerPoint Presentation</vt:lpstr>
      <vt:lpstr>Subject Group</vt:lpstr>
      <vt:lpstr>Teaching Methods</vt:lpstr>
      <vt:lpstr>Student Evaluation</vt:lpstr>
      <vt:lpstr>Lectures will cover</vt:lpstr>
      <vt:lpstr>Tutorials  and Labs will cover</vt:lpstr>
      <vt:lpstr>Data Structures and Algorithms</vt:lpstr>
      <vt:lpstr>Data Structures and Algorithms</vt:lpstr>
      <vt:lpstr>Data Structures and Algorithms</vt:lpstr>
      <vt:lpstr>Academic Integrity Policy</vt:lpstr>
      <vt:lpstr>References</vt:lpstr>
      <vt:lpstr>Data Structures and Algorithms</vt:lpstr>
      <vt:lpstr>Stack</vt:lpstr>
      <vt:lpstr>Application of Stacks</vt:lpstr>
      <vt:lpstr>Stack </vt:lpstr>
      <vt:lpstr>Stack - Push</vt:lpstr>
      <vt:lpstr>Stack - Pop</vt:lpstr>
      <vt:lpstr>Stack - Peek</vt:lpstr>
      <vt:lpstr>Question</vt:lpstr>
      <vt:lpstr>Uses of Stack</vt:lpstr>
      <vt:lpstr>Stack - Implementation</vt:lpstr>
      <vt:lpstr>Stack – Implementation - push</vt:lpstr>
      <vt:lpstr>Stack – Implementation - push</vt:lpstr>
      <vt:lpstr>Stack – Implementation - push</vt:lpstr>
      <vt:lpstr>Stack – Implementation – pop/peek</vt:lpstr>
      <vt:lpstr>Stack – Implementation – pop/peek</vt:lpstr>
      <vt:lpstr>Question</vt:lpstr>
      <vt:lpstr>Creating a stack</vt:lpstr>
      <vt:lpstr>Creating a stack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Namalie Walgampaya</dc:creator>
  <cp:lastModifiedBy>Samantha Rajapaksha</cp:lastModifiedBy>
  <cp:revision>41</cp:revision>
  <dcterms:created xsi:type="dcterms:W3CDTF">2018-05-27T05:47:50Z</dcterms:created>
  <dcterms:modified xsi:type="dcterms:W3CDTF">2021-07-07T02:12:23Z</dcterms:modified>
</cp:coreProperties>
</file>