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8" r:id="rId4"/>
    <p:sldId id="257" r:id="rId5"/>
    <p:sldId id="261" r:id="rId6"/>
    <p:sldId id="269" r:id="rId7"/>
    <p:sldId id="263" r:id="rId8"/>
    <p:sldId id="270" r:id="rId9"/>
    <p:sldId id="271" r:id="rId10"/>
    <p:sldId id="276" r:id="rId11"/>
    <p:sldId id="277" r:id="rId12"/>
    <p:sldId id="272" r:id="rId13"/>
    <p:sldId id="266" r:id="rId14"/>
    <p:sldId id="274" r:id="rId15"/>
    <p:sldId id="275" r:id="rId16"/>
    <p:sldId id="278" r:id="rId17"/>
    <p:sldId id="265" r:id="rId18"/>
    <p:sldId id="267" r:id="rId19"/>
    <p:sldId id="258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497" autoAdjust="0"/>
  </p:normalViewPr>
  <p:slideViewPr>
    <p:cSldViewPr snapToGrid="0">
      <p:cViewPr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7F82E-9E9C-4B65-A790-603CE5D1DB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316B3A-321C-44AD-9EE9-BC99B11E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Introduce the concept of </a:t>
          </a:r>
          <a:r>
            <a:rPr lang="en-US" b="1" dirty="0"/>
            <a:t>knowledge neurons</a:t>
          </a:r>
          <a:r>
            <a:rPr lang="en-US" dirty="0"/>
            <a:t> and propose a </a:t>
          </a:r>
          <a:r>
            <a:rPr lang="en-US" b="1" dirty="0"/>
            <a:t>knowledge attribution method </a:t>
          </a:r>
          <a:r>
            <a:rPr lang="en-US" dirty="0"/>
            <a:t>to identify the knowledge neurons that express specific factual knowledge in the fill in-the-blank cloze task.</a:t>
          </a:r>
        </a:p>
      </dgm:t>
    </dgm:pt>
    <dgm:pt modelId="{A0429C7E-21F6-4FBD-8E05-ACAACBABE9B2}" type="parTrans" cxnId="{2CB95507-DFEA-4D76-94E1-66467D30FB33}">
      <dgm:prSet/>
      <dgm:spPr/>
      <dgm:t>
        <a:bodyPr/>
        <a:lstStyle/>
        <a:p>
          <a:endParaRPr lang="en-US"/>
        </a:p>
      </dgm:t>
    </dgm:pt>
    <dgm:pt modelId="{B3F30E93-D870-46F6-8ECA-CAD472EE58B5}" type="sibTrans" cxnId="{2CB95507-DFEA-4D76-94E1-66467D30FB33}">
      <dgm:prSet/>
      <dgm:spPr/>
      <dgm:t>
        <a:bodyPr/>
        <a:lstStyle/>
        <a:p>
          <a:endParaRPr lang="en-US"/>
        </a:p>
      </dgm:t>
    </dgm:pt>
    <dgm:pt modelId="{B132FF7B-8B30-41AE-B130-6442D237F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both qualitative and quantitative analysis to show that knowledge neurons are positively correlated to knowledge expression.</a:t>
          </a:r>
        </a:p>
      </dgm:t>
    </dgm:pt>
    <dgm:pt modelId="{AD1B8B58-B50A-409C-A859-B26592AC4409}" type="parTrans" cxnId="{B2C33F09-2DED-4A99-8689-0716C33BAD1D}">
      <dgm:prSet/>
      <dgm:spPr/>
      <dgm:t>
        <a:bodyPr/>
        <a:lstStyle/>
        <a:p>
          <a:endParaRPr lang="en-US"/>
        </a:p>
      </dgm:t>
    </dgm:pt>
    <dgm:pt modelId="{543A9418-2020-4239-8043-DFC2182695AF}" type="sibTrans" cxnId="{B2C33F09-2DED-4A99-8689-0716C33BAD1D}">
      <dgm:prSet/>
      <dgm:spPr/>
      <dgm:t>
        <a:bodyPr/>
        <a:lstStyle/>
        <a:p>
          <a:endParaRPr lang="en-US"/>
        </a:p>
      </dgm:t>
    </dgm:pt>
    <dgm:pt modelId="{6994A238-9751-4412-B7CE-13C9EE513D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 preliminary studies of leveraging knowledge neurons to edit factual knowledge.</a:t>
          </a:r>
        </a:p>
      </dgm:t>
    </dgm:pt>
    <dgm:pt modelId="{5AD09BAE-F2CF-4738-9D80-DE57EB96FA22}" type="parTrans" cxnId="{1E792BC9-2381-4522-86BC-4CA46516099D}">
      <dgm:prSet/>
      <dgm:spPr/>
      <dgm:t>
        <a:bodyPr/>
        <a:lstStyle/>
        <a:p>
          <a:endParaRPr lang="en-US"/>
        </a:p>
      </dgm:t>
    </dgm:pt>
    <dgm:pt modelId="{4248BB77-A31F-4153-9E37-260EA10D2E53}" type="sibTrans" cxnId="{1E792BC9-2381-4522-86BC-4CA46516099D}">
      <dgm:prSet/>
      <dgm:spPr/>
      <dgm:t>
        <a:bodyPr/>
        <a:lstStyle/>
        <a:p>
          <a:endParaRPr lang="en-US"/>
        </a:p>
      </dgm:t>
    </dgm:pt>
    <dgm:pt modelId="{2FD3B1B8-9A56-4B1A-8849-665650F73BEB}" type="pres">
      <dgm:prSet presAssocID="{00E7F82E-9E9C-4B65-A790-603CE5D1DB84}" presName="root" presStyleCnt="0">
        <dgm:presLayoutVars>
          <dgm:dir/>
          <dgm:resizeHandles val="exact"/>
        </dgm:presLayoutVars>
      </dgm:prSet>
      <dgm:spPr/>
    </dgm:pt>
    <dgm:pt modelId="{0600FF5F-CE64-4A31-895B-ADC409740A03}" type="pres">
      <dgm:prSet presAssocID="{D3316B3A-321C-44AD-9EE9-BC99B11E2BF6}" presName="compNode" presStyleCnt="0"/>
      <dgm:spPr/>
    </dgm:pt>
    <dgm:pt modelId="{575DF2C0-D2EF-4F50-8B52-345CE70BC2BB}" type="pres">
      <dgm:prSet presAssocID="{D3316B3A-321C-44AD-9EE9-BC99B11E2BF6}" presName="bgRect" presStyleLbl="bgShp" presStyleIdx="0" presStyleCnt="3"/>
      <dgm:spPr/>
    </dgm:pt>
    <dgm:pt modelId="{13F5D934-5A4B-4C35-8D5E-E1C335459DDB}" type="pres">
      <dgm:prSet presAssocID="{D3316B3A-321C-44AD-9EE9-BC99B11E2B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7A7DFBD-09DB-477D-B61C-39FF24F9F66A}" type="pres">
      <dgm:prSet presAssocID="{D3316B3A-321C-44AD-9EE9-BC99B11E2BF6}" presName="spaceRect" presStyleCnt="0"/>
      <dgm:spPr/>
    </dgm:pt>
    <dgm:pt modelId="{3D19EDC8-DDCA-4717-93B3-BC6A40790244}" type="pres">
      <dgm:prSet presAssocID="{D3316B3A-321C-44AD-9EE9-BC99B11E2BF6}" presName="parTx" presStyleLbl="revTx" presStyleIdx="0" presStyleCnt="3">
        <dgm:presLayoutVars>
          <dgm:chMax val="0"/>
          <dgm:chPref val="0"/>
        </dgm:presLayoutVars>
      </dgm:prSet>
      <dgm:spPr/>
    </dgm:pt>
    <dgm:pt modelId="{DB242244-3712-4EBE-9AE4-C957DC5FCF5D}" type="pres">
      <dgm:prSet presAssocID="{B3F30E93-D870-46F6-8ECA-CAD472EE58B5}" presName="sibTrans" presStyleCnt="0"/>
      <dgm:spPr/>
    </dgm:pt>
    <dgm:pt modelId="{9917B19D-CD3C-43E2-AF85-CA729A33DFCC}" type="pres">
      <dgm:prSet presAssocID="{B132FF7B-8B30-41AE-B130-6442D237F7E4}" presName="compNode" presStyleCnt="0"/>
      <dgm:spPr/>
    </dgm:pt>
    <dgm:pt modelId="{40070C7C-4BDC-47DE-93F7-6743C961AE30}" type="pres">
      <dgm:prSet presAssocID="{B132FF7B-8B30-41AE-B130-6442D237F7E4}" presName="bgRect" presStyleLbl="bgShp" presStyleIdx="1" presStyleCnt="3"/>
      <dgm:spPr/>
    </dgm:pt>
    <dgm:pt modelId="{9CE1E5B6-92EB-4F0A-8245-A8546CE2D043}" type="pres">
      <dgm:prSet presAssocID="{B132FF7B-8B30-41AE-B130-6442D237F7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0EF5D689-B0D7-4027-8ABE-6EF1A4FD6A50}" type="pres">
      <dgm:prSet presAssocID="{B132FF7B-8B30-41AE-B130-6442D237F7E4}" presName="spaceRect" presStyleCnt="0"/>
      <dgm:spPr/>
    </dgm:pt>
    <dgm:pt modelId="{00CDD078-490C-47E0-BC43-430847899F3D}" type="pres">
      <dgm:prSet presAssocID="{B132FF7B-8B30-41AE-B130-6442D237F7E4}" presName="parTx" presStyleLbl="revTx" presStyleIdx="1" presStyleCnt="3">
        <dgm:presLayoutVars>
          <dgm:chMax val="0"/>
          <dgm:chPref val="0"/>
        </dgm:presLayoutVars>
      </dgm:prSet>
      <dgm:spPr/>
    </dgm:pt>
    <dgm:pt modelId="{045B9251-0734-49BB-8AF2-81257E14A3BF}" type="pres">
      <dgm:prSet presAssocID="{543A9418-2020-4239-8043-DFC2182695AF}" presName="sibTrans" presStyleCnt="0"/>
      <dgm:spPr/>
    </dgm:pt>
    <dgm:pt modelId="{05F7BDE5-C0A7-47B8-96C2-688E4DA841A1}" type="pres">
      <dgm:prSet presAssocID="{6994A238-9751-4412-B7CE-13C9EE513D18}" presName="compNode" presStyleCnt="0"/>
      <dgm:spPr/>
    </dgm:pt>
    <dgm:pt modelId="{C04C4DBD-0F5F-4C69-9158-76B0A05D8126}" type="pres">
      <dgm:prSet presAssocID="{6994A238-9751-4412-B7CE-13C9EE513D18}" presName="bgRect" presStyleLbl="bgShp" presStyleIdx="2" presStyleCnt="3"/>
      <dgm:spPr/>
    </dgm:pt>
    <dgm:pt modelId="{F07D9E42-353A-4F4A-8134-0F25F7D61ECB}" type="pres">
      <dgm:prSet presAssocID="{6994A238-9751-4412-B7CE-13C9EE513D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9FA5DE8C-7A3B-4278-BD7A-4012E76D8135}" type="pres">
      <dgm:prSet presAssocID="{6994A238-9751-4412-B7CE-13C9EE513D18}" presName="spaceRect" presStyleCnt="0"/>
      <dgm:spPr/>
    </dgm:pt>
    <dgm:pt modelId="{3C05AAB4-D8CC-4C4B-B06A-F2C530C153ED}" type="pres">
      <dgm:prSet presAssocID="{6994A238-9751-4412-B7CE-13C9EE513D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B95507-DFEA-4D76-94E1-66467D30FB33}" srcId="{00E7F82E-9E9C-4B65-A790-603CE5D1DB84}" destId="{D3316B3A-321C-44AD-9EE9-BC99B11E2BF6}" srcOrd="0" destOrd="0" parTransId="{A0429C7E-21F6-4FBD-8E05-ACAACBABE9B2}" sibTransId="{B3F30E93-D870-46F6-8ECA-CAD472EE58B5}"/>
    <dgm:cxn modelId="{B2C33F09-2DED-4A99-8689-0716C33BAD1D}" srcId="{00E7F82E-9E9C-4B65-A790-603CE5D1DB84}" destId="{B132FF7B-8B30-41AE-B130-6442D237F7E4}" srcOrd="1" destOrd="0" parTransId="{AD1B8B58-B50A-409C-A859-B26592AC4409}" sibTransId="{543A9418-2020-4239-8043-DFC2182695AF}"/>
    <dgm:cxn modelId="{15E62139-FC5D-422F-89B5-CABEF1F1D5B1}" type="presOf" srcId="{00E7F82E-9E9C-4B65-A790-603CE5D1DB84}" destId="{2FD3B1B8-9A56-4B1A-8849-665650F73BEB}" srcOrd="0" destOrd="0" presId="urn:microsoft.com/office/officeart/2018/2/layout/IconVerticalSolidList"/>
    <dgm:cxn modelId="{BDE56F46-808C-46C8-87A5-BDC9F0B644DE}" type="presOf" srcId="{B132FF7B-8B30-41AE-B130-6442D237F7E4}" destId="{00CDD078-490C-47E0-BC43-430847899F3D}" srcOrd="0" destOrd="0" presId="urn:microsoft.com/office/officeart/2018/2/layout/IconVerticalSolidList"/>
    <dgm:cxn modelId="{8D7B19A2-D732-4C35-9B62-69DD809CCDB4}" type="presOf" srcId="{6994A238-9751-4412-B7CE-13C9EE513D18}" destId="{3C05AAB4-D8CC-4C4B-B06A-F2C530C153ED}" srcOrd="0" destOrd="0" presId="urn:microsoft.com/office/officeart/2018/2/layout/IconVerticalSolidList"/>
    <dgm:cxn modelId="{F1D251AF-101E-4D00-929E-3C570F89B0CA}" type="presOf" srcId="{D3316B3A-321C-44AD-9EE9-BC99B11E2BF6}" destId="{3D19EDC8-DDCA-4717-93B3-BC6A40790244}" srcOrd="0" destOrd="0" presId="urn:microsoft.com/office/officeart/2018/2/layout/IconVerticalSolidList"/>
    <dgm:cxn modelId="{1E792BC9-2381-4522-86BC-4CA46516099D}" srcId="{00E7F82E-9E9C-4B65-A790-603CE5D1DB84}" destId="{6994A238-9751-4412-B7CE-13C9EE513D18}" srcOrd="2" destOrd="0" parTransId="{5AD09BAE-F2CF-4738-9D80-DE57EB96FA22}" sibTransId="{4248BB77-A31F-4153-9E37-260EA10D2E53}"/>
    <dgm:cxn modelId="{16937B52-7087-4999-97D7-16397E64FA42}" type="presParOf" srcId="{2FD3B1B8-9A56-4B1A-8849-665650F73BEB}" destId="{0600FF5F-CE64-4A31-895B-ADC409740A03}" srcOrd="0" destOrd="0" presId="urn:microsoft.com/office/officeart/2018/2/layout/IconVerticalSolidList"/>
    <dgm:cxn modelId="{055CDE88-6068-4792-87CE-149ADDFD44FB}" type="presParOf" srcId="{0600FF5F-CE64-4A31-895B-ADC409740A03}" destId="{575DF2C0-D2EF-4F50-8B52-345CE70BC2BB}" srcOrd="0" destOrd="0" presId="urn:microsoft.com/office/officeart/2018/2/layout/IconVerticalSolidList"/>
    <dgm:cxn modelId="{FB2C2AB4-ABC1-4ACC-B143-835368349CB3}" type="presParOf" srcId="{0600FF5F-CE64-4A31-895B-ADC409740A03}" destId="{13F5D934-5A4B-4C35-8D5E-E1C335459DDB}" srcOrd="1" destOrd="0" presId="urn:microsoft.com/office/officeart/2018/2/layout/IconVerticalSolidList"/>
    <dgm:cxn modelId="{AFA07AAA-7D56-4F50-8CAD-EF9FCB7E927B}" type="presParOf" srcId="{0600FF5F-CE64-4A31-895B-ADC409740A03}" destId="{27A7DFBD-09DB-477D-B61C-39FF24F9F66A}" srcOrd="2" destOrd="0" presId="urn:microsoft.com/office/officeart/2018/2/layout/IconVerticalSolidList"/>
    <dgm:cxn modelId="{EDE5C84F-ADA9-49E5-8D3D-18F8F7EDD26F}" type="presParOf" srcId="{0600FF5F-CE64-4A31-895B-ADC409740A03}" destId="{3D19EDC8-DDCA-4717-93B3-BC6A40790244}" srcOrd="3" destOrd="0" presId="urn:microsoft.com/office/officeart/2018/2/layout/IconVerticalSolidList"/>
    <dgm:cxn modelId="{DB618A35-3817-479A-823E-629B78F3EB05}" type="presParOf" srcId="{2FD3B1B8-9A56-4B1A-8849-665650F73BEB}" destId="{DB242244-3712-4EBE-9AE4-C957DC5FCF5D}" srcOrd="1" destOrd="0" presId="urn:microsoft.com/office/officeart/2018/2/layout/IconVerticalSolidList"/>
    <dgm:cxn modelId="{8746E04C-D6F6-4469-905F-D3420264618A}" type="presParOf" srcId="{2FD3B1B8-9A56-4B1A-8849-665650F73BEB}" destId="{9917B19D-CD3C-43E2-AF85-CA729A33DFCC}" srcOrd="2" destOrd="0" presId="urn:microsoft.com/office/officeart/2018/2/layout/IconVerticalSolidList"/>
    <dgm:cxn modelId="{0AD5807F-8B14-47C3-99C0-D8FCB5DA8207}" type="presParOf" srcId="{9917B19D-CD3C-43E2-AF85-CA729A33DFCC}" destId="{40070C7C-4BDC-47DE-93F7-6743C961AE30}" srcOrd="0" destOrd="0" presId="urn:microsoft.com/office/officeart/2018/2/layout/IconVerticalSolidList"/>
    <dgm:cxn modelId="{CA788D9C-9EC4-4872-A91F-6399F7078517}" type="presParOf" srcId="{9917B19D-CD3C-43E2-AF85-CA729A33DFCC}" destId="{9CE1E5B6-92EB-4F0A-8245-A8546CE2D043}" srcOrd="1" destOrd="0" presId="urn:microsoft.com/office/officeart/2018/2/layout/IconVerticalSolidList"/>
    <dgm:cxn modelId="{AAEC8D51-158B-478A-A361-504E7B9D61AF}" type="presParOf" srcId="{9917B19D-CD3C-43E2-AF85-CA729A33DFCC}" destId="{0EF5D689-B0D7-4027-8ABE-6EF1A4FD6A50}" srcOrd="2" destOrd="0" presId="urn:microsoft.com/office/officeart/2018/2/layout/IconVerticalSolidList"/>
    <dgm:cxn modelId="{1CD9AEA0-1CD0-4644-A227-7A1CB56B5B8F}" type="presParOf" srcId="{9917B19D-CD3C-43E2-AF85-CA729A33DFCC}" destId="{00CDD078-490C-47E0-BC43-430847899F3D}" srcOrd="3" destOrd="0" presId="urn:microsoft.com/office/officeart/2018/2/layout/IconVerticalSolidList"/>
    <dgm:cxn modelId="{5412BEAA-7D21-414E-AAA5-89FC87B5FBA1}" type="presParOf" srcId="{2FD3B1B8-9A56-4B1A-8849-665650F73BEB}" destId="{045B9251-0734-49BB-8AF2-81257E14A3BF}" srcOrd="3" destOrd="0" presId="urn:microsoft.com/office/officeart/2018/2/layout/IconVerticalSolidList"/>
    <dgm:cxn modelId="{84EEFC49-88E9-47A5-AEC8-79873FE29D9C}" type="presParOf" srcId="{2FD3B1B8-9A56-4B1A-8849-665650F73BEB}" destId="{05F7BDE5-C0A7-47B8-96C2-688E4DA841A1}" srcOrd="4" destOrd="0" presId="urn:microsoft.com/office/officeart/2018/2/layout/IconVerticalSolidList"/>
    <dgm:cxn modelId="{3E985E06-1569-4344-8C92-7686711E650E}" type="presParOf" srcId="{05F7BDE5-C0A7-47B8-96C2-688E4DA841A1}" destId="{C04C4DBD-0F5F-4C69-9158-76B0A05D8126}" srcOrd="0" destOrd="0" presId="urn:microsoft.com/office/officeart/2018/2/layout/IconVerticalSolidList"/>
    <dgm:cxn modelId="{507B5659-9AB5-4D62-B090-9BABC33A8B49}" type="presParOf" srcId="{05F7BDE5-C0A7-47B8-96C2-688E4DA841A1}" destId="{F07D9E42-353A-4F4A-8134-0F25F7D61ECB}" srcOrd="1" destOrd="0" presId="urn:microsoft.com/office/officeart/2018/2/layout/IconVerticalSolidList"/>
    <dgm:cxn modelId="{63EE4CD8-F50D-4F73-BFD1-A2C8514726BF}" type="presParOf" srcId="{05F7BDE5-C0A7-47B8-96C2-688E4DA841A1}" destId="{9FA5DE8C-7A3B-4278-BD7A-4012E76D8135}" srcOrd="2" destOrd="0" presId="urn:microsoft.com/office/officeart/2018/2/layout/IconVerticalSolidList"/>
    <dgm:cxn modelId="{45A553B6-696B-4956-969A-4D0DBC0B2CDC}" type="presParOf" srcId="{05F7BDE5-C0A7-47B8-96C2-688E4DA841A1}" destId="{3C05AAB4-D8CC-4C4B-B06A-F2C530C153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DF2C0-D2EF-4F50-8B52-345CE70BC2BB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5D934-5A4B-4C35-8D5E-E1C335459DDB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EDC8-DDCA-4717-93B3-BC6A40790244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Introduce the concept of </a:t>
          </a:r>
          <a:r>
            <a:rPr lang="en-US" sz="2100" b="1" kern="1200" dirty="0"/>
            <a:t>knowledge neurons</a:t>
          </a:r>
          <a:r>
            <a:rPr lang="en-US" sz="2100" kern="1200" dirty="0"/>
            <a:t> and propose a </a:t>
          </a:r>
          <a:r>
            <a:rPr lang="en-US" sz="2100" b="1" kern="1200" dirty="0"/>
            <a:t>knowledge attribution method </a:t>
          </a:r>
          <a:r>
            <a:rPr lang="en-US" sz="2100" kern="1200" dirty="0"/>
            <a:t>to identify the knowledge neurons that express specific factual knowledge in the fill in-the-blank cloze task.</a:t>
          </a:r>
        </a:p>
      </dsp:txBody>
      <dsp:txXfrm>
        <a:off x="1435988" y="531"/>
        <a:ext cx="9079611" cy="1243280"/>
      </dsp:txXfrm>
    </dsp:sp>
    <dsp:sp modelId="{40070C7C-4BDC-47DE-93F7-6743C961AE30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1E5B6-92EB-4F0A-8245-A8546CE2D043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D078-490C-47E0-BC43-430847899F3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Conduct both qualitative and quantitative analysis to show that knowledge neurons are positively correlated to knowledge expression.</a:t>
          </a:r>
        </a:p>
      </dsp:txBody>
      <dsp:txXfrm>
        <a:off x="1435988" y="1554631"/>
        <a:ext cx="9079611" cy="1243280"/>
      </dsp:txXfrm>
    </dsp:sp>
    <dsp:sp modelId="{C04C4DBD-0F5F-4C69-9158-76B0A05D812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9E42-353A-4F4A-8134-0F25F7D61EC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AAB4-D8CC-4C4B-B06A-F2C530C153ED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 preliminary studies of leveraging knowledge neurons to edit factual knowledge.</a:t>
          </a:r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B98A-CBB5-444C-B55E-F52F52296C4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7F6C-2B2D-4EB8-8EB5-60A6FB2D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paper: </a:t>
            </a:r>
          </a:p>
          <a:p>
            <a:endParaRPr lang="en-US" dirty="0"/>
          </a:p>
          <a:p>
            <a:r>
              <a:rPr lang="en-US" dirty="0"/>
              <a:t>Analyzing Individual Neurons in Pre-trained Language Models</a:t>
            </a:r>
          </a:p>
          <a:p>
            <a:r>
              <a:rPr lang="en-US" dirty="0"/>
              <a:t>https://arxiv.org/pdf/2010.02695.pdf –attribution methods used</a:t>
            </a:r>
          </a:p>
          <a:p>
            <a:endParaRPr lang="en-US" dirty="0"/>
          </a:p>
          <a:p>
            <a:r>
              <a:rPr lang="en-US" dirty="0"/>
              <a:t>Transformer Feed-Forward Layers Are Key-Value Memories </a:t>
            </a:r>
          </a:p>
          <a:p>
            <a:r>
              <a:rPr lang="en-US" dirty="0"/>
              <a:t>https://arxiv.org/pdf/2012.14913.pdf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Kformer</a:t>
            </a:r>
            <a:r>
              <a:rPr lang="en-US" dirty="0"/>
              <a:t>: Knowledge Injection in Transformer Feed-Forward Layers </a:t>
            </a:r>
          </a:p>
          <a:p>
            <a:r>
              <a:rPr lang="en-US" dirty="0"/>
              <a:t>https://arxiv.org/pdf/2201.05742.pdf</a:t>
            </a:r>
          </a:p>
          <a:p>
            <a:endParaRPr lang="en-US" dirty="0"/>
          </a:p>
          <a:p>
            <a:r>
              <a:rPr lang="en-US" dirty="0"/>
              <a:t>GitHub resources:</a:t>
            </a:r>
          </a:p>
          <a:p>
            <a:r>
              <a:rPr lang="en-US" dirty="0"/>
              <a:t>https://github.com/Hunter-DDM/knowledge-neurons</a:t>
            </a:r>
          </a:p>
          <a:p>
            <a:endParaRPr lang="en-US" dirty="0"/>
          </a:p>
          <a:p>
            <a:r>
              <a:rPr lang="en-US" dirty="0"/>
              <a:t>https://github.com/EleutherAI/knowledge-neurons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7F6C-2B2D-4EB8-8EB5-60A6FB2D1C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D616-E4A2-4216-815D-79F6540A05D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676C-08D8-4E8F-B7DB-67C0A0D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E6F3-0695-4562-A672-5F655525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4874" y="787791"/>
            <a:ext cx="5725551" cy="2307100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Knowledge Neurons in Pretrained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F45D-8845-4D8E-91F3-0F064994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8769" y="4220014"/>
            <a:ext cx="5844874" cy="1589649"/>
          </a:xfrm>
        </p:spPr>
        <p:txBody>
          <a:bodyPr anchor="b">
            <a:normAutofit/>
          </a:bodyPr>
          <a:lstStyle/>
          <a:p>
            <a:pPr algn="l"/>
            <a:r>
              <a:rPr lang="en-US" sz="1600" b="0" i="0" u="none" strike="noStrike" baseline="0" dirty="0" err="1">
                <a:solidFill>
                  <a:schemeClr val="tx2"/>
                </a:solidFill>
                <a:latin typeface="NimbusRomNo9L-Medi"/>
              </a:rPr>
              <a:t>Damai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Medi"/>
              </a:rPr>
              <a:t> Dai, Li Dong, </a:t>
            </a:r>
            <a:r>
              <a:rPr lang="en-US" sz="1600" b="0" i="0" u="none" strike="noStrike" baseline="0" dirty="0" err="1">
                <a:solidFill>
                  <a:schemeClr val="tx2"/>
                </a:solidFill>
                <a:latin typeface="NimbusRomNo9L-Medi"/>
              </a:rPr>
              <a:t>Yaru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Medi"/>
              </a:rPr>
              <a:t> Hao, </a:t>
            </a:r>
            <a:r>
              <a:rPr lang="en-US" sz="1600" b="0" i="0" u="none" strike="noStrike" baseline="0" dirty="0" err="1">
                <a:solidFill>
                  <a:schemeClr val="tx2"/>
                </a:solidFill>
                <a:latin typeface="NimbusRomNo9L-Medi"/>
              </a:rPr>
              <a:t>Zhifang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Medi"/>
              </a:rPr>
              <a:t> Sui, </a:t>
            </a:r>
            <a:r>
              <a:rPr lang="en-US" sz="1600" b="0" i="0" u="none" strike="noStrike" baseline="0" dirty="0" err="1">
                <a:solidFill>
                  <a:schemeClr val="tx2"/>
                </a:solidFill>
                <a:latin typeface="NimbusRomNo9L-Medi"/>
              </a:rPr>
              <a:t>Baobao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Medi"/>
              </a:rPr>
              <a:t> Chang, </a:t>
            </a:r>
            <a:r>
              <a:rPr lang="en-US" sz="1600" b="0" i="0" u="none" strike="noStrike" baseline="0" dirty="0" err="1">
                <a:solidFill>
                  <a:schemeClr val="tx2"/>
                </a:solidFill>
                <a:latin typeface="NimbusRomNo9L-Medi"/>
              </a:rPr>
              <a:t>Furu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Medi"/>
              </a:rPr>
              <a:t> Wei</a:t>
            </a:r>
            <a:endParaRPr lang="en-US" sz="1600" b="0" i="0" u="none" strike="noStrike" baseline="0" dirty="0">
              <a:solidFill>
                <a:schemeClr val="tx2"/>
              </a:solidFill>
              <a:latin typeface="CMSY8"/>
            </a:endParaRPr>
          </a:p>
          <a:p>
            <a:pPr algn="l"/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Regu"/>
              </a:rPr>
              <a:t>1. MOE Key Lab of Computational Linguistics, </a:t>
            </a:r>
            <a:r>
              <a:rPr lang="en-US" sz="1600" dirty="0">
                <a:solidFill>
                  <a:schemeClr val="tx2"/>
                </a:solidFill>
                <a:latin typeface="NimbusRomNo9L-Regu"/>
              </a:rPr>
              <a:t> </a:t>
            </a:r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Regu"/>
              </a:rPr>
              <a:t>Peking University,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tx2"/>
                </a:solidFill>
                <a:latin typeface="NimbusRomNo9L-Regu"/>
              </a:rPr>
              <a:t>2. Microsoft Research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CCA5C8E6-8F79-F941-217E-2F2B42DA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575" y="1329691"/>
            <a:ext cx="4198618" cy="419861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62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573C-36F0-443D-AA18-DB62CFA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of Knowledge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5591-FC9D-44A5-A5F8-C70AC61B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1) </a:t>
            </a:r>
            <a:r>
              <a:rPr lang="en-US" sz="1800" b="0" i="0" u="none" strike="noStrike" baseline="0" dirty="0"/>
              <a:t>Given an input prompt </a:t>
            </a:r>
            <a:r>
              <a:rPr lang="en-US" sz="1800" b="0" i="1" u="none" strike="noStrike" baseline="0" dirty="0"/>
              <a:t>x</a:t>
            </a:r>
            <a:r>
              <a:rPr lang="en-US" sz="1800" b="0" i="0" u="none" strike="noStrike" baseline="0" dirty="0"/>
              <a:t>, </a:t>
            </a:r>
            <a:r>
              <a:rPr lang="en-US" sz="1800" dirty="0"/>
              <a:t>Calculate p</a:t>
            </a:r>
            <a:r>
              <a:rPr lang="en-US" sz="1800" b="0" i="0" u="none" strike="noStrike" baseline="0" dirty="0"/>
              <a:t>robability of the correct answer predicted by a pretrained model</a:t>
            </a:r>
          </a:p>
          <a:p>
            <a:pPr marL="0" indent="0" algn="l">
              <a:buNone/>
            </a:pPr>
            <a:r>
              <a:rPr lang="en-US" sz="1800" b="0" i="0" u="none" strike="noStrike" baseline="0" dirty="0"/>
              <a:t>								</a:t>
            </a:r>
            <a:r>
              <a:rPr lang="en-US" sz="1800" b="0" i="1" u="none" strike="noStrike" baseline="0" dirty="0"/>
              <a:t>y*</a:t>
            </a:r>
            <a:r>
              <a:rPr lang="en-US" sz="1800" b="0" i="0" u="none" strike="noStrike" baseline="0" dirty="0"/>
              <a:t> - correct answer</a:t>
            </a:r>
            <a:endParaRPr lang="en-US" sz="1800" dirty="0"/>
          </a:p>
          <a:p>
            <a:pPr marL="7543800" lvl="2"/>
            <a:r>
              <a:rPr lang="en-US" sz="1000" dirty="0"/>
              <a:t>-</a:t>
            </a:r>
            <a:r>
              <a:rPr lang="en-US" sz="1000" i="1" dirty="0"/>
              <a:t>   </a:t>
            </a:r>
            <a:r>
              <a:rPr lang="en-US" sz="1800" b="0" i="1" u="none" strike="noStrike" baseline="0" dirty="0" err="1"/>
              <a:t>i</a:t>
            </a:r>
            <a:r>
              <a:rPr lang="en-US" sz="1800" b="0" u="none" strike="noStrike" baseline="0" dirty="0" err="1"/>
              <a:t>-th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intermediate neuron in the </a:t>
            </a:r>
            <a:r>
              <a:rPr lang="en-US" sz="1800" b="0" i="1" u="none" strike="noStrike" baseline="0" dirty="0"/>
              <a:t>l</a:t>
            </a:r>
            <a:r>
              <a:rPr lang="en-US" sz="1800" b="0" i="0" u="none" strike="noStrike" baseline="0" dirty="0"/>
              <a:t>-</a:t>
            </a:r>
            <a:r>
              <a:rPr lang="en-US" sz="1800" b="0" i="0" u="none" strike="noStrike" baseline="0" dirty="0" err="1"/>
              <a:t>th</a:t>
            </a:r>
            <a:r>
              <a:rPr lang="en-US" sz="1800" b="0" i="0" u="none" strike="noStrike" baseline="0" dirty="0"/>
              <a:t> FFN</a:t>
            </a:r>
            <a:endParaRPr lang="en-US" sz="1000" dirty="0"/>
          </a:p>
          <a:p>
            <a:pPr marL="7540625" algn="l"/>
            <a:r>
              <a:rPr lang="en-US" sz="1800" dirty="0"/>
              <a:t> - a constant</a:t>
            </a:r>
          </a:p>
          <a:p>
            <a:pPr algn="l"/>
            <a:r>
              <a:rPr lang="en-US" sz="1800" dirty="0"/>
              <a:t>2) Calculate the attribution score</a:t>
            </a:r>
          </a:p>
          <a:p>
            <a:pPr marL="688975" algn="l"/>
            <a:r>
              <a:rPr lang="en-US" sz="1800" dirty="0"/>
              <a:t>C</a:t>
            </a:r>
            <a:r>
              <a:rPr lang="en-US" sz="1800" b="0" i="0" u="none" strike="noStrike" baseline="0" dirty="0"/>
              <a:t>hange        from 0 to its original value         calculated by the pretrained model</a:t>
            </a:r>
          </a:p>
          <a:p>
            <a:pPr marL="688975" algn="l"/>
            <a:r>
              <a:rPr lang="en-US" sz="1800" dirty="0"/>
              <a:t>I</a:t>
            </a:r>
            <a:r>
              <a:rPr lang="en-US" sz="1800" b="0" i="0" u="none" strike="noStrike" baseline="0" dirty="0"/>
              <a:t>ntegrate the gradients</a:t>
            </a:r>
          </a:p>
          <a:p>
            <a:pPr marL="688975" algn="l"/>
            <a:endParaRPr lang="en-US" sz="1800" dirty="0"/>
          </a:p>
          <a:p>
            <a:pPr marL="688975" algn="l"/>
            <a:endParaRPr lang="en-US" sz="1800" b="0" i="0" u="none" strike="noStrike" baseline="0" dirty="0"/>
          </a:p>
          <a:p>
            <a:pPr marL="688975" algn="l"/>
            <a:endParaRPr lang="en-US" sz="1800" dirty="0"/>
          </a:p>
          <a:p>
            <a:pPr algn="l"/>
            <a:r>
              <a:rPr lang="en-US" sz="1800" b="0" i="0" u="none" strike="noStrike" baseline="0" dirty="0"/>
              <a:t>If the neuron has a great influence on the expression of a fact, the gradient will be salient, which in turn has large integration values.</a:t>
            </a:r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90530-BD9C-43D5-8537-76A1CEDF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52" y="2094460"/>
            <a:ext cx="5329464" cy="694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1C5D9-6603-4354-B26D-98228029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653" y="2514599"/>
            <a:ext cx="423214" cy="40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FB324-5E73-4A28-8D6B-1BF83300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53" y="3136496"/>
            <a:ext cx="428625" cy="39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E0B4BC-175A-45E3-8570-D9F715A57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359" y="3933399"/>
            <a:ext cx="304800" cy="272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92FDF-97AA-43C4-B2C7-0043913F3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745" y="3933400"/>
            <a:ext cx="267831" cy="243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3F3A8-2DEF-4275-9D28-3AA58C01B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796" y="4709770"/>
            <a:ext cx="4768850" cy="925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E273560-1A9E-45EB-B8E0-6F4D6BB5B609}"/>
              </a:ext>
            </a:extLst>
          </p:cNvPr>
          <p:cNvSpPr/>
          <p:nvPr/>
        </p:nvSpPr>
        <p:spPr>
          <a:xfrm>
            <a:off x="5078437" y="4505325"/>
            <a:ext cx="1322363" cy="1130045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40DA5-5318-4A0B-B115-60D057114D3E}"/>
              </a:ext>
            </a:extLst>
          </p:cNvPr>
          <p:cNvSpPr txBox="1"/>
          <p:nvPr/>
        </p:nvSpPr>
        <p:spPr>
          <a:xfrm>
            <a:off x="8081982" y="4396746"/>
            <a:ext cx="344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gradient of the model output </a:t>
            </a:r>
            <a:r>
              <a:rPr lang="en-US" dirty="0" err="1"/>
              <a:t>wrt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CEB8CF-1F1C-4453-AF3F-ED3E04CAE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221" y="4709770"/>
            <a:ext cx="327983" cy="298726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6612349-F0C7-4C0D-8D08-CFC5E9495CFC}"/>
              </a:ext>
            </a:extLst>
          </p:cNvPr>
          <p:cNvCxnSpPr/>
          <p:nvPr/>
        </p:nvCxnSpPr>
        <p:spPr>
          <a:xfrm rot="10800000" flipV="1">
            <a:off x="6400800" y="4505324"/>
            <a:ext cx="1508816" cy="20444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240-5C00-4F85-A07B-A454706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5DDF-4A61-47BA-B897-95E5C57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Riemann approximation</a:t>
            </a:r>
          </a:p>
          <a:p>
            <a:endParaRPr lang="en-US" sz="1800" dirty="0">
              <a:latin typeface="NimbusRomNo9L-Regu"/>
            </a:endParaRPr>
          </a:p>
          <a:p>
            <a:endParaRPr lang="en-US" sz="1800" dirty="0">
              <a:latin typeface="NimbusRomNo9L-Regu"/>
            </a:endParaRPr>
          </a:p>
          <a:p>
            <a:endParaRPr lang="en-US" sz="1800" dirty="0">
              <a:latin typeface="NimbusRomNo9L-Regu"/>
            </a:endParaRPr>
          </a:p>
          <a:p>
            <a:endParaRPr lang="en-US" sz="180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CMMI10"/>
              </a:rPr>
              <a:t>m </a:t>
            </a:r>
            <a:r>
              <a:rPr lang="en-US" sz="1800" b="0" i="0" u="none" strike="noStrike" baseline="0" dirty="0">
                <a:latin typeface="CMR10"/>
              </a:rPr>
              <a:t>= 20 </a:t>
            </a:r>
            <a:r>
              <a:rPr lang="en-US" sz="1800" b="0" i="0" u="none" strike="noStrike" baseline="0" dirty="0">
                <a:latin typeface="NimbusRomNo9L-Regu"/>
              </a:rPr>
              <a:t>, number of approximation steps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With the attribution algorithm, can identify a coarse set of knowledge neurons whose attribution scores are greater than a threshold </a:t>
            </a:r>
            <a:r>
              <a:rPr lang="en-US" sz="1800" b="0" i="1" u="none" strike="noStrike" baseline="0" dirty="0">
                <a:latin typeface="CMMI10"/>
              </a:rPr>
              <a:t>t</a:t>
            </a:r>
            <a:r>
              <a:rPr lang="en-US" sz="1800" b="0" i="0" u="none" strike="noStrike" baseline="0" dirty="0">
                <a:latin typeface="NimbusRomNo9L-Regu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85020-08A5-4439-9D98-43FD5F66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397125"/>
            <a:ext cx="7134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3049-6C6C-42DF-983A-CE04A6EC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Knowledge Neuron Refining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4879-4F49-41DF-9A2E-B9103BB8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identify knowledge neurons more accurately.</a:t>
            </a:r>
          </a:p>
          <a:p>
            <a:endParaRPr lang="en-US" sz="2000" dirty="0"/>
          </a:p>
          <a:p>
            <a:r>
              <a:rPr lang="en-US" sz="2000" dirty="0"/>
              <a:t>Filter out “false-positive” neurons.</a:t>
            </a:r>
          </a:p>
          <a:p>
            <a:endParaRPr lang="en-US" sz="2000" dirty="0"/>
          </a:p>
          <a:p>
            <a:r>
              <a:rPr lang="en-US" sz="2000" dirty="0"/>
              <a:t>For different prompts corresponding to the same fact, hypothesize that they share the same set of “true-positive” knowledge neurons, do not share the “false positive” knowledge neurons.</a:t>
            </a:r>
          </a:p>
          <a:p>
            <a:pPr algn="l"/>
            <a:r>
              <a:rPr lang="en-US" sz="2000" b="0" i="0" u="none" strike="noStrike" baseline="0" dirty="0"/>
              <a:t>So, can refine the coarse set of knowledge neurons by retaining only neurons that are widely shared among these prompts.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5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0420-8D0C-4313-9461-DF8F7DC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66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1DFE-D17F-4E48-BC2B-C4A0E5AA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66" y="1066574"/>
            <a:ext cx="11828433" cy="579142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Experimental Settings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BERT-base-cased</a:t>
            </a:r>
          </a:p>
          <a:p>
            <a:pPr lvl="1"/>
            <a:r>
              <a:rPr lang="en-US" sz="2000" dirty="0"/>
              <a:t>For each prompt, set the attribution threshold t to 0.2 times the maximum attribution score. For each relation, initialize the refining threshold p%  as 0.7. Then, increase or decrease it by 0.05 at a time until the average number of knowledge neurons lies in [2, 5].</a:t>
            </a:r>
          </a:p>
          <a:p>
            <a:pPr lvl="1"/>
            <a:endParaRPr lang="en-US" sz="2000" dirty="0"/>
          </a:p>
          <a:p>
            <a:pPr marL="228600" lvl="1"/>
            <a:r>
              <a:rPr lang="en-US" dirty="0"/>
              <a:t>Dataset</a:t>
            </a:r>
          </a:p>
          <a:p>
            <a:pPr marL="280988" lvl="2"/>
            <a:r>
              <a:rPr lang="en-US" dirty="0"/>
              <a:t>Fill in-the-blank cloze task based on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PARAREL</a:t>
            </a:r>
            <a:r>
              <a:rPr lang="en-US" dirty="0"/>
              <a:t> dataset</a:t>
            </a:r>
          </a:p>
          <a:p>
            <a:pPr marL="280988" lvl="2"/>
            <a:r>
              <a:rPr lang="en-US" dirty="0"/>
              <a:t>For each relational fact,  fill in the head entity in</a:t>
            </a:r>
          </a:p>
          <a:p>
            <a:pPr marL="52388" lvl="2" indent="0">
              <a:buNone/>
            </a:pPr>
            <a:r>
              <a:rPr lang="en-US" dirty="0"/>
              <a:t>prompt templates and leave the </a:t>
            </a:r>
          </a:p>
          <a:p>
            <a:pPr marL="52388" lvl="2" indent="0">
              <a:buNone/>
            </a:pPr>
            <a:r>
              <a:rPr lang="en-US" dirty="0"/>
              <a:t>tail entity as a blank to predict.</a:t>
            </a:r>
          </a:p>
          <a:p>
            <a:pPr marL="228600" lvl="2"/>
            <a:r>
              <a:rPr lang="en-US" sz="1800" dirty="0">
                <a:latin typeface="NimbusRomNo9L-Regu"/>
              </a:rPr>
              <a:t>T</a:t>
            </a:r>
            <a:r>
              <a:rPr lang="en-US" sz="1800" b="0" i="0" u="none" strike="noStrike" baseline="0" dirty="0">
                <a:latin typeface="NimbusRomNo9L-Regu"/>
              </a:rPr>
              <a:t>o guarantee the template diversity, </a:t>
            </a:r>
          </a:p>
          <a:p>
            <a:pPr marL="0" lvl="2" indent="0">
              <a:buNone/>
            </a:pPr>
            <a:r>
              <a:rPr lang="en-US" sz="1800" b="0" i="0" u="none" strike="noStrike" baseline="0" dirty="0">
                <a:latin typeface="NimbusRomNo9L-Regu"/>
              </a:rPr>
              <a:t>filter out relations with fewer than </a:t>
            </a:r>
          </a:p>
          <a:p>
            <a:pPr marL="0" lvl="2" indent="0">
              <a:buNone/>
            </a:pPr>
            <a:r>
              <a:rPr lang="en-US" sz="1800" b="0" i="0" u="none" strike="noStrike" baseline="0" dirty="0">
                <a:latin typeface="NimbusRomNo9L-Regu"/>
              </a:rPr>
              <a:t>4 prompt templates and finally keep </a:t>
            </a:r>
          </a:p>
          <a:p>
            <a:pPr marL="0" lvl="2" indent="0">
              <a:buNone/>
            </a:pPr>
            <a:r>
              <a:rPr lang="en-US" sz="1800" b="0" i="0" u="none" strike="noStrike" baseline="0" dirty="0">
                <a:latin typeface="NimbusRomNo9L-Regu"/>
              </a:rPr>
              <a:t>34 relations, where each relation has </a:t>
            </a:r>
          </a:p>
          <a:p>
            <a:pPr marL="0" lvl="2" indent="0">
              <a:buNone/>
            </a:pPr>
            <a:r>
              <a:rPr lang="en-US" sz="1800" b="0" i="0" u="none" strike="noStrike" baseline="0" dirty="0">
                <a:latin typeface="NimbusRomNo9L-Regu"/>
              </a:rPr>
              <a:t>8.63 different prompt templates on average.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46265-9A24-41A1-B1E7-BB19ADAB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"/>
          <a:stretch/>
        </p:blipFill>
        <p:spPr>
          <a:xfrm>
            <a:off x="4163183" y="4106581"/>
            <a:ext cx="7927216" cy="20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9714C-F43E-43FA-B0D2-F2F013D6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Statistics of Knowledge Neurons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09EEE-BEA8-466A-8081-88673B23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Knowledge neuron intersection of different relational facts</a:t>
            </a:r>
          </a:p>
          <a:p>
            <a:r>
              <a:rPr lang="en-US" sz="1800" b="1" dirty="0"/>
              <a:t>Layer distribution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20091B4-5DCA-4698-88A2-3491E5F9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02247"/>
            <a:ext cx="5481509" cy="3138163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AE63315-8D66-41BA-976D-07ED9835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42655"/>
            <a:ext cx="5523082" cy="20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D4DD-C5D7-4720-9630-F3132AC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42" y="258132"/>
            <a:ext cx="11208658" cy="610006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Knowledge Neurons Affect Knowledge Expression</a:t>
            </a:r>
          </a:p>
          <a:p>
            <a:pPr lvl="1"/>
            <a:r>
              <a:rPr lang="en-US" sz="2000" dirty="0"/>
              <a:t>Investigate how much knowledge neurons can affect knowledge expression.</a:t>
            </a:r>
          </a:p>
          <a:p>
            <a:pPr marL="457200" lvl="1" indent="0">
              <a:buNone/>
            </a:pPr>
            <a:r>
              <a:rPr lang="en-US" sz="2000" dirty="0"/>
              <a:t>1) </a:t>
            </a:r>
            <a:r>
              <a:rPr lang="en-US" sz="2000" b="1" dirty="0"/>
              <a:t>Suppressing</a:t>
            </a:r>
            <a:r>
              <a:rPr lang="en-US" sz="2000" dirty="0"/>
              <a:t> knowledge neurons by setting their activations to 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(2) </a:t>
            </a:r>
            <a:r>
              <a:rPr lang="en-US" sz="2000" b="1" dirty="0"/>
              <a:t>Amplifying</a:t>
            </a:r>
            <a:r>
              <a:rPr lang="en-US" sz="2000" dirty="0"/>
              <a:t> knowledge neurons by doubling their activations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99191-A216-48A0-891A-CEC24CFA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03" y="1373311"/>
            <a:ext cx="7315200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EB0CD-59AB-4C33-8765-F65B533B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91" y="4415003"/>
            <a:ext cx="7315200" cy="2107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EF2C9-D1DA-44B8-B010-DC45F015D91E}"/>
              </a:ext>
            </a:extLst>
          </p:cNvPr>
          <p:cNvSpPr txBox="1"/>
          <p:nvPr/>
        </p:nvSpPr>
        <p:spPr>
          <a:xfrm>
            <a:off x="1195391" y="1828737"/>
            <a:ext cx="1816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P178(developer)</a:t>
            </a:r>
          </a:p>
        </p:txBody>
      </p:sp>
    </p:spTree>
    <p:extLst>
      <p:ext uri="{BB962C8B-B14F-4D97-AF65-F5344CB8AC3E}">
        <p14:creationId xmlns:p14="http://schemas.microsoft.com/office/powerpoint/2010/main" val="32382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74DD5E-D6B8-4B66-84C0-647D8997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6" y="378967"/>
            <a:ext cx="11208658" cy="6100066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Knowledge Neurons are Activated by Knowledge-Expressing Prompts</a:t>
            </a:r>
          </a:p>
          <a:p>
            <a:endParaRPr lang="en-US" sz="2000" dirty="0"/>
          </a:p>
          <a:p>
            <a:r>
              <a:rPr lang="en-US" sz="2000" dirty="0"/>
              <a:t>BINGREL Dataset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D2A2F-E8D2-40FB-B548-F5088A49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21" y="2593164"/>
            <a:ext cx="5270500" cy="31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CD3C-FE25-4EA5-AB39-FA62FD35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1E6B-A704-487E-B462-C0E94628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sz="1800" dirty="0"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sz="1800" dirty="0"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sz="1800" dirty="0"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sz="1800" dirty="0"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"/>
              </a:rPr>
              <a:t>Table 3: Example relational facts along with their knowledge neurons, their top-2 and bottom-2 activating prompts, and the corresponding neuron activation.</a:t>
            </a:r>
          </a:p>
          <a:p>
            <a:pPr marL="0" indent="0" algn="l">
              <a:buNone/>
            </a:pPr>
            <a:endParaRPr lang="en-US" sz="1800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Regu"/>
              </a:rPr>
              <a:t>        denotes the </a:t>
            </a:r>
            <a:r>
              <a:rPr lang="en-US" sz="1800" b="0" i="1" u="none" strike="noStrike" baseline="0" dirty="0" err="1">
                <a:latin typeface="CMMI10"/>
              </a:rPr>
              <a:t>i</a:t>
            </a:r>
            <a:r>
              <a:rPr lang="en-US" sz="1800" b="0" i="0" u="none" strike="noStrike" baseline="0" dirty="0" err="1">
                <a:latin typeface="NimbusRomNo9L-Regu"/>
              </a:rPr>
              <a:t>-th</a:t>
            </a:r>
            <a:r>
              <a:rPr lang="en-US" sz="1800" b="0" i="0" u="none" strike="noStrike" baseline="0" dirty="0">
                <a:latin typeface="NimbusRomNo9L-Regu"/>
              </a:rPr>
              <a:t> intermediate neuron at the </a:t>
            </a:r>
            <a:r>
              <a:rPr lang="en-US" sz="1800" b="0" i="1" u="none" strike="noStrike" baseline="0" dirty="0">
                <a:latin typeface="CMMI10"/>
              </a:rPr>
              <a:t>l</a:t>
            </a:r>
            <a:r>
              <a:rPr lang="en-US" sz="1800" b="0" i="0" u="none" strike="noStrike" baseline="0" dirty="0">
                <a:latin typeface="NimbusRomNo9L-Regu"/>
              </a:rPr>
              <a:t>-</a:t>
            </a:r>
            <a:r>
              <a:rPr lang="en-US" sz="1800" b="0" i="0" u="none" strike="noStrike" baseline="0" dirty="0" err="1">
                <a:latin typeface="NimbusRomNo9L-Regu"/>
              </a:rPr>
              <a:t>th</a:t>
            </a:r>
            <a:r>
              <a:rPr lang="en-US" sz="1800" b="0" i="0" u="none" strike="noStrike" baseline="0" dirty="0">
                <a:latin typeface="NimbusRomNo9L-Regu"/>
              </a:rPr>
              <a:t> FFN</a:t>
            </a:r>
            <a:endParaRPr lang="en-US" sz="1800" dirty="0">
              <a:latin typeface="NimbusRomNo9L-Regu"/>
            </a:endParaRP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2B887-153C-42C7-AEA9-42C9AF53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27906"/>
            <a:ext cx="9058275" cy="364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BA536-2E52-4118-BD91-C921527A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65" y="5830094"/>
            <a:ext cx="428397" cy="3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C8227-214F-4A3C-A79E-A517EB1E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10428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9F6B-7F28-404B-BF73-40E10EB4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045673"/>
            <a:ext cx="1127319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Erasing facts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Updating relations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6FDE1C2-05AA-49A3-981A-7F4BED8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3" y="1450977"/>
            <a:ext cx="9758363" cy="1804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4BF665-55B4-47C2-A7B1-8A469786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58" y="3466067"/>
            <a:ext cx="5221115" cy="32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212D8-7584-41DE-9DF9-B2A3B47E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7AC1-1A8E-4BE8-960E-67702263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Propose an attribution method to identify knowledge neurons.</a:t>
            </a:r>
          </a:p>
          <a:p>
            <a:r>
              <a:rPr lang="en-US" sz="2000" dirty="0"/>
              <a:t>Discovered that suppressing or amplifying the activation of knowledge neurons can accordingly affect the strength of knowledge expression.</a:t>
            </a:r>
          </a:p>
          <a:p>
            <a:r>
              <a:rPr lang="en-US" sz="2000" dirty="0"/>
              <a:t>Quantitative and qualitative analysis on open-domain texts shows that knowledge neurons tend to be activated by the corresponding knowledge-expressing prompts.</a:t>
            </a:r>
          </a:p>
          <a:p>
            <a:r>
              <a:rPr lang="en-US" sz="2000" dirty="0"/>
              <a:t>Present two preliminary case studies that attempt to utilize knowledge neurons to update or erase knowledge in pretrained Transformers.</a:t>
            </a:r>
          </a:p>
        </p:txBody>
      </p:sp>
    </p:spTree>
    <p:extLst>
      <p:ext uri="{BB962C8B-B14F-4D97-AF65-F5344CB8AC3E}">
        <p14:creationId xmlns:p14="http://schemas.microsoft.com/office/powerpoint/2010/main" val="24383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3D9A8-C5C8-562B-48B9-E780B0FF1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46710"/>
              </p:ext>
            </p:extLst>
          </p:nvPr>
        </p:nvGraphicFramePr>
        <p:xfrm>
          <a:off x="836675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96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FB5CB-C368-45AA-96D5-272E3F03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07E5-08FE-4C27-9A02-B374090C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They have examined knowledge neurons based on the fill-in-the-blank cloze task, while knowledge can be expressed in a more implicit way.</a:t>
            </a:r>
          </a:p>
          <a:p>
            <a:r>
              <a:rPr lang="en-US" sz="2000" dirty="0"/>
              <a:t>It is an open question whether Transformer can utilize stored knowledge in a generalized way, such as for reasoning.</a:t>
            </a:r>
          </a:p>
          <a:p>
            <a:r>
              <a:rPr lang="en-US" sz="2000" dirty="0"/>
              <a:t>The interactions between knowledge neurons also remain under explored.</a:t>
            </a:r>
          </a:p>
          <a:p>
            <a:endParaRPr lang="en-US" sz="2000" dirty="0"/>
          </a:p>
          <a:p>
            <a:r>
              <a:rPr lang="en-US" sz="2000" dirty="0"/>
              <a:t>Focus on factual knowledge for ease of evaluation, even though their method is also applicable for other types of knowledge.</a:t>
            </a:r>
          </a:p>
          <a:p>
            <a:r>
              <a:rPr lang="en-US" sz="2000" dirty="0"/>
              <a:t>Use the single-word blank in cloze queries for simplicity, which requires multi-word extensions.</a:t>
            </a:r>
          </a:p>
        </p:txBody>
      </p:sp>
    </p:spTree>
    <p:extLst>
      <p:ext uri="{BB962C8B-B14F-4D97-AF65-F5344CB8AC3E}">
        <p14:creationId xmlns:p14="http://schemas.microsoft.com/office/powerpoint/2010/main" val="18690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BC1A0-2F91-4822-9124-4C0DFE06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9CEA-E044-4B20-8446-D0DBF6A6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820397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figure out how knowledge neurons work in multilingual pre trained transformers.</a:t>
            </a:r>
          </a:p>
        </p:txBody>
      </p:sp>
    </p:spTree>
    <p:extLst>
      <p:ext uri="{BB962C8B-B14F-4D97-AF65-F5344CB8AC3E}">
        <p14:creationId xmlns:p14="http://schemas.microsoft.com/office/powerpoint/2010/main" val="24629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39358-2636-436D-BEA9-F9BE5965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8AC0-4B32-4637-8ABC-2DFBBE0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97" y="1891970"/>
            <a:ext cx="10564837" cy="4671492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Probing Knowledge in Pretrained Models</a:t>
            </a:r>
          </a:p>
          <a:p>
            <a:r>
              <a:rPr lang="en-US" sz="2000" dirty="0"/>
              <a:t>T</a:t>
            </a:r>
            <a:r>
              <a:rPr lang="en-US" sz="2000" b="0" i="0" u="none" strike="noStrike" baseline="0" dirty="0"/>
              <a:t>o retrieve knowledge in pretrained models (such as BERT) using cloze queries.</a:t>
            </a:r>
          </a:p>
          <a:p>
            <a:r>
              <a:rPr lang="en-US" sz="2000" b="0" i="0" u="none" strike="noStrike" baseline="0" dirty="0"/>
              <a:t>Mining-based and paraphrasing-based methods.</a:t>
            </a:r>
          </a:p>
          <a:p>
            <a:r>
              <a:rPr lang="en-US" sz="2000" b="0" i="0" u="none" strike="noStrike" baseline="0" dirty="0" err="1"/>
              <a:t>Closedbook</a:t>
            </a:r>
            <a:r>
              <a:rPr lang="en-US" sz="2000" b="0" i="0" u="none" strike="noStrike" baseline="0" dirty="0"/>
              <a:t> question answering to measure how much knowledge a pretrained model has stored in its parameters.</a:t>
            </a:r>
          </a:p>
          <a:p>
            <a:r>
              <a:rPr lang="en-US" sz="2000" b="0" i="0" u="none" strike="noStrike" baseline="0" dirty="0"/>
              <a:t>Measure and improve the consistency of pretrained models with respect to factual knowledge prediction.</a:t>
            </a:r>
          </a:p>
          <a:p>
            <a:endParaRPr lang="en-US" sz="2000" dirty="0"/>
          </a:p>
          <a:p>
            <a:r>
              <a:rPr lang="en-US" sz="2000" b="1" dirty="0"/>
              <a:t>Attribution Methods</a:t>
            </a:r>
          </a:p>
          <a:p>
            <a:r>
              <a:rPr lang="en-US" sz="2000" b="0" i="0" u="none" strike="noStrike" baseline="0" dirty="0"/>
              <a:t>Aim to attribute the model output to input features using different measures</a:t>
            </a:r>
          </a:p>
          <a:p>
            <a:r>
              <a:rPr lang="en-US" sz="2000" b="0" i="0" u="none" strike="noStrike" baseline="0" dirty="0"/>
              <a:t>Integrated gradient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91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179200-69FA-4226-B98B-125BECB5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E372-0720-4319-B64C-C3921C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24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Present preliminary studies on how factual knowledge is stored in pretrained Transformers by introducing the concept of knowledge neurons. </a:t>
            </a:r>
          </a:p>
          <a:p>
            <a:r>
              <a:rPr lang="en-US" sz="2000" dirty="0"/>
              <a:t>Examine the fill-in-the-blank cloze task for BERT.</a:t>
            </a:r>
          </a:p>
          <a:p>
            <a:r>
              <a:rPr lang="en-US" sz="2000" dirty="0"/>
              <a:t>Propose a knowledge attribution method, based on integrated gradients, to identify knowledge neurons.</a:t>
            </a:r>
          </a:p>
          <a:p>
            <a:r>
              <a:rPr lang="en-US" sz="2000" dirty="0"/>
              <a:t>Have investigated that the activation of such knowledge neurons is positively correlated to the expression of their corresponding facts.</a:t>
            </a:r>
          </a:p>
          <a:p>
            <a:r>
              <a:rPr lang="en-US" sz="2000" dirty="0"/>
              <a:t>Attempt to leverage knowledge neurons to edit (such as update, and erase) specific factual knowledge without fine-tuning. </a:t>
            </a:r>
          </a:p>
          <a:p>
            <a:r>
              <a:rPr lang="en-US" sz="2000" dirty="0"/>
              <a:t>Results shed light on understanding the storage of knowledge within pretrained Transformers. </a:t>
            </a:r>
          </a:p>
        </p:txBody>
      </p:sp>
    </p:spTree>
    <p:extLst>
      <p:ext uri="{BB962C8B-B14F-4D97-AF65-F5344CB8AC3E}">
        <p14:creationId xmlns:p14="http://schemas.microsoft.com/office/powerpoint/2010/main" val="15904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8504-70A7-4043-8B54-841F51BF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2" y="768000"/>
            <a:ext cx="5613438" cy="5321999"/>
          </a:xfrm>
        </p:spPr>
        <p:txBody>
          <a:bodyPr anchor="t">
            <a:normAutofit/>
          </a:bodyPr>
          <a:lstStyle/>
          <a:p>
            <a:r>
              <a:rPr lang="en-US" sz="2000" dirty="0"/>
              <a:t>View feed-forward network (i.e., two-layer  perceptron) modules in Transformer  as key-value memories.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hidden state is fed into the first linear layer and activates knowledge neurons; then, the second linear layer integrates the corresponding memory vectors.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Analysis shows that- activation of the identified knowledge neurons is positively correlated to the knowledge expression (3 ways)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AEB0C-6970-497A-BD58-94927572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50" y="489118"/>
            <a:ext cx="4832607" cy="5466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756A-1512-4FAE-8873-476919B4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Transformer Block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19AAB08-ADF0-92FE-7E37-C779432E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1195081"/>
          </a:xfrm>
        </p:spPr>
        <p:txBody>
          <a:bodyPr>
            <a:normAutofit/>
          </a:bodyPr>
          <a:lstStyle/>
          <a:p>
            <a:r>
              <a:rPr lang="en-US" sz="2000" dirty="0"/>
              <a:t>Self-Attention Layer</a:t>
            </a:r>
          </a:p>
          <a:p>
            <a:r>
              <a:rPr lang="en-US" sz="2000" dirty="0"/>
              <a:t>Feed Forward Layer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0AC15B-848D-4ED6-B1E9-EDD5A302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64" y="1935308"/>
            <a:ext cx="1613480" cy="464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B5EBA-F9F5-4F5B-8674-62F3791B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00" y="2813326"/>
            <a:ext cx="6253212" cy="1750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ABECF7-DE2B-4E64-84EF-129E4C667434}"/>
              </a:ext>
            </a:extLst>
          </p:cNvPr>
          <p:cNvSpPr txBox="1"/>
          <p:nvPr/>
        </p:nvSpPr>
        <p:spPr>
          <a:xfrm>
            <a:off x="5961628" y="1888448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matrix :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BA3D3B6D-D5DA-4C79-86CA-18215C175A37}"/>
              </a:ext>
            </a:extLst>
          </p:cNvPr>
          <p:cNvSpPr txBox="1">
            <a:spLocks/>
          </p:cNvSpPr>
          <p:nvPr/>
        </p:nvSpPr>
        <p:spPr>
          <a:xfrm>
            <a:off x="708884" y="5119772"/>
            <a:ext cx="9068162" cy="119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Connections Between Self-Attention and FFN</a:t>
            </a:r>
          </a:p>
          <a:p>
            <a:pPr lvl="1"/>
            <a:r>
              <a:rPr lang="en-US" sz="1800" dirty="0"/>
              <a:t>Self-</a:t>
            </a:r>
            <a:r>
              <a:rPr lang="en-US" sz="1800" dirty="0" err="1"/>
              <a:t>Att</a:t>
            </a:r>
            <a:r>
              <a:rPr lang="en-US" sz="1800" dirty="0"/>
              <a:t>(.) similar to FFN(.)</a:t>
            </a:r>
          </a:p>
          <a:p>
            <a:pPr lvl="1"/>
            <a:r>
              <a:rPr lang="en-US" sz="1800" b="1" i="0" u="none" strike="noStrike" baseline="0" dirty="0">
                <a:latin typeface="NimbusRomNo9L-Regu"/>
              </a:rPr>
              <a:t>query-key-value</a:t>
            </a:r>
            <a:r>
              <a:rPr lang="en-US" sz="1800" b="0" i="0" u="none" strike="noStrike" baseline="0" dirty="0">
                <a:latin typeface="NimbusRomNo9L-Regu"/>
              </a:rPr>
              <a:t> vs </a:t>
            </a:r>
            <a:r>
              <a:rPr lang="en-US" sz="1800" b="1" i="0" u="none" strike="noStrike" baseline="0" dirty="0">
                <a:latin typeface="NimbusRomNo9L-Regu"/>
              </a:rPr>
              <a:t>query vector</a:t>
            </a:r>
            <a:r>
              <a:rPr lang="en-US" sz="1800" b="0" i="0" u="none" strike="noStrike" baseline="0" dirty="0">
                <a:latin typeface="NimbusRomNo9L-Regu"/>
              </a:rPr>
              <a:t>(</a:t>
            </a:r>
            <a:r>
              <a:rPr lang="en-US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input to FFN</a:t>
            </a:r>
            <a:r>
              <a:rPr lang="en-US" sz="1800" b="0" i="0" u="none" strike="noStrike" baseline="0" dirty="0">
                <a:latin typeface="NimbusRomNo9L-Regu"/>
              </a:rPr>
              <a:t>), </a:t>
            </a:r>
            <a:r>
              <a:rPr lang="en-US" sz="1800" b="1" i="0" u="none" strike="noStrike" baseline="0" dirty="0">
                <a:latin typeface="NimbusRomNo9L-Regu"/>
              </a:rPr>
              <a:t>keys &amp; values</a:t>
            </a:r>
            <a:r>
              <a:rPr lang="en-US" sz="1800" b="0" i="0" u="none" strike="noStrike" baseline="0" dirty="0">
                <a:latin typeface="NimbusRomNo9L-Regu"/>
              </a:rPr>
              <a:t>(</a:t>
            </a:r>
            <a:r>
              <a:rPr lang="en-US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NimbusRomNo9L-Regu"/>
              </a:rPr>
              <a:t>two linear layers of FFN</a:t>
            </a:r>
            <a:r>
              <a:rPr lang="en-US" sz="1800" b="0" i="0" u="none" strike="noStrike" baseline="0" dirty="0">
                <a:latin typeface="NimbusRomNo9L-Regu"/>
              </a:rPr>
              <a:t>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6D7A4-DDEA-4012-A6B8-14EC5881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089" y="3206810"/>
            <a:ext cx="2936396" cy="444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F555F-B171-49EF-8536-38F58122D968}"/>
              </a:ext>
            </a:extLst>
          </p:cNvPr>
          <p:cNvSpPr txBox="1"/>
          <p:nvPr/>
        </p:nvSpPr>
        <p:spPr>
          <a:xfrm>
            <a:off x="8301204" y="2793396"/>
            <a:ext cx="25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matrices: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2C22A-16EA-4A7C-A30B-A3E0042D11D3}"/>
              </a:ext>
            </a:extLst>
          </p:cNvPr>
          <p:cNvSpPr txBox="1"/>
          <p:nvPr/>
        </p:nvSpPr>
        <p:spPr>
          <a:xfrm>
            <a:off x="8301204" y="3864251"/>
            <a:ext cx="25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99C78-6F35-4950-B6F1-664DB5ACE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046" y="3949522"/>
            <a:ext cx="290879" cy="2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2DA7BB82-60AC-45A5-A125-2E6A62AD3D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1800" b="0" i="0" strike="noStrike" baseline="0" dirty="0">
                <a:latin typeface="NimbusRomNo9L-Regu"/>
              </a:rPr>
              <a:t>Figure 2: Illustration of how an FFN module in a Transformer block works as a key-value memory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H</a:t>
            </a:r>
            <a:r>
              <a:rPr lang="en-US" sz="2000" b="0" i="0" u="none" strike="noStrike" baseline="0" dirty="0"/>
              <a:t>ypothesize that factual knowledge is stored in FFN memories and expressed by knowledge neurons.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72B3-4072-4363-A000-B43E0EF2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90" y="795111"/>
            <a:ext cx="9115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FF6E-43DA-4126-AA37-C7C28B86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 – Knowledge Accessing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AE6F-6CD8-4DF1-A508-DD73E794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Fact</a:t>
            </a:r>
            <a:r>
              <a:rPr lang="en-US" sz="2400" dirty="0"/>
              <a:t> : &lt;Ireland, capital, Dublin&gt;</a:t>
            </a:r>
          </a:p>
          <a:p>
            <a:pPr lvl="1"/>
            <a:r>
              <a:rPr lang="en-US" dirty="0"/>
              <a:t>Triplet &lt;</a:t>
            </a:r>
            <a:r>
              <a:rPr lang="en-US" dirty="0" err="1"/>
              <a:t>h,r,t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h - head entity, t – tail entity, r – relation between head &amp; tail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sz="2400" dirty="0"/>
              <a:t>Possible </a:t>
            </a:r>
            <a:r>
              <a:rPr lang="en-US" sz="2400" dirty="0">
                <a:highlight>
                  <a:srgbClr val="FFFF00"/>
                </a:highlight>
              </a:rPr>
              <a:t>query</a:t>
            </a:r>
            <a:r>
              <a:rPr lang="en-US" sz="2400" dirty="0"/>
              <a:t> : “The capital of Ireland is _____” </a:t>
            </a:r>
          </a:p>
          <a:p>
            <a:pPr marL="0" indent="0">
              <a:buNone/>
            </a:pPr>
            <a:r>
              <a:rPr lang="en-US" sz="2400" i="1" dirty="0"/>
              <a:t>(knowledge-expressing prompt)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165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7103-3B98-4180-87DC-F1D3DC3D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Knowledge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426B-A72B-4CEB-9D61-A40141D9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65" y="2124222"/>
            <a:ext cx="10026485" cy="42203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Propose a </a:t>
            </a:r>
            <a:r>
              <a:rPr lang="en-US" sz="2000" b="1" dirty="0"/>
              <a:t>knowledge attribution method </a:t>
            </a:r>
            <a:r>
              <a:rPr lang="en-US" sz="2000" dirty="0"/>
              <a:t>based on integrated gradients.</a:t>
            </a:r>
          </a:p>
          <a:p>
            <a:r>
              <a:rPr lang="en-US" sz="2000" dirty="0"/>
              <a:t>Can evaluate the contribution of each neuron to knowledge predictions.</a:t>
            </a:r>
          </a:p>
          <a:p>
            <a:endParaRPr lang="en-US" sz="2000" dirty="0"/>
          </a:p>
          <a:p>
            <a:r>
              <a:rPr lang="en-US" sz="2000" dirty="0"/>
              <a:t>Complete process to identify knowledge neurons: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(1) produce n diverse prompts</a:t>
            </a:r>
          </a:p>
          <a:p>
            <a:pPr marL="0" indent="0">
              <a:buNone/>
            </a:pPr>
            <a:r>
              <a:rPr lang="en-US" sz="2000" dirty="0"/>
              <a:t>(2) for each prompt, calculate the knowledge attribution scores of neurons; </a:t>
            </a:r>
          </a:p>
          <a:p>
            <a:pPr marL="0" indent="0">
              <a:buNone/>
            </a:pPr>
            <a:r>
              <a:rPr lang="en-US" sz="2000" dirty="0"/>
              <a:t>(3) for each prompt, retain the neurons with attribution scores greater than the attribution threshold t, obtaining the coarse set of knowledge neurons; </a:t>
            </a:r>
          </a:p>
          <a:p>
            <a:pPr marL="0" indent="0">
              <a:buNone/>
            </a:pPr>
            <a:r>
              <a:rPr lang="en-US" sz="2000" dirty="0"/>
              <a:t>(4) considering all the coarse sets together, retain the knowledge neurons shared by more than prompts p%</a:t>
            </a:r>
          </a:p>
        </p:txBody>
      </p:sp>
    </p:spTree>
    <p:extLst>
      <p:ext uri="{BB962C8B-B14F-4D97-AF65-F5344CB8AC3E}">
        <p14:creationId xmlns:p14="http://schemas.microsoft.com/office/powerpoint/2010/main" val="176842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3383</TotalTime>
  <Words>1271</Words>
  <Application>Microsoft Office PowerPoint</Application>
  <PresentationFormat>Widescreen</PresentationFormat>
  <Paragraphs>188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CMMI10</vt:lpstr>
      <vt:lpstr>CMR10</vt:lpstr>
      <vt:lpstr>CMSY8</vt:lpstr>
      <vt:lpstr>NimbusRomNo9L-Medi</vt:lpstr>
      <vt:lpstr>NimbusRomNo9L-Regu</vt:lpstr>
      <vt:lpstr>Office Theme</vt:lpstr>
      <vt:lpstr>Knowledge Neurons in Pretrained Transformers</vt:lpstr>
      <vt:lpstr>PowerPoint Presentation</vt:lpstr>
      <vt:lpstr>Related Work</vt:lpstr>
      <vt:lpstr>Introduction</vt:lpstr>
      <vt:lpstr>PowerPoint Presentation</vt:lpstr>
      <vt:lpstr>Transformer Block</vt:lpstr>
      <vt:lpstr>PowerPoint Presentation</vt:lpstr>
      <vt:lpstr>Example – Knowledge Accessing Task</vt:lpstr>
      <vt:lpstr>Knowledge Attribution</vt:lpstr>
      <vt:lpstr>Process of Knowledge Attribution</vt:lpstr>
      <vt:lpstr>PowerPoint Presentation</vt:lpstr>
      <vt:lpstr>Knowledge Neuron Refining</vt:lpstr>
      <vt:lpstr>Experiments</vt:lpstr>
      <vt:lpstr>Statistics of Knowledge Neurons </vt:lpstr>
      <vt:lpstr>PowerPoint Presentation</vt:lpstr>
      <vt:lpstr>PowerPoint Presentation</vt:lpstr>
      <vt:lpstr>PowerPoint Presentation</vt:lpstr>
      <vt:lpstr>Case Studies</vt:lpstr>
      <vt:lpstr>Conclusion</vt:lpstr>
      <vt:lpstr>Limitations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Neurons in Pretrained Transformers</dc:title>
  <dc:creator>Chathurangi Shyalika</dc:creator>
  <cp:lastModifiedBy>Chathurangi Shyalika</cp:lastModifiedBy>
  <cp:revision>130</cp:revision>
  <dcterms:created xsi:type="dcterms:W3CDTF">2022-05-25T02:32:02Z</dcterms:created>
  <dcterms:modified xsi:type="dcterms:W3CDTF">2022-05-30T05:04:17Z</dcterms:modified>
</cp:coreProperties>
</file>