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22"/>
  </p:notesMasterIdLst>
  <p:sldIdLst>
    <p:sldId id="256" r:id="rId2"/>
    <p:sldId id="257" r:id="rId3"/>
    <p:sldId id="271" r:id="rId4"/>
    <p:sldId id="272" r:id="rId5"/>
    <p:sldId id="264" r:id="rId6"/>
    <p:sldId id="258" r:id="rId7"/>
    <p:sldId id="273" r:id="rId8"/>
    <p:sldId id="266" r:id="rId9"/>
    <p:sldId id="275" r:id="rId10"/>
    <p:sldId id="269" r:id="rId11"/>
    <p:sldId id="262" r:id="rId12"/>
    <p:sldId id="263" r:id="rId13"/>
    <p:sldId id="276" r:id="rId14"/>
    <p:sldId id="277" r:id="rId15"/>
    <p:sldId id="279" r:id="rId16"/>
    <p:sldId id="278" r:id="rId17"/>
    <p:sldId id="280" r:id="rId18"/>
    <p:sldId id="260" r:id="rId19"/>
    <p:sldId id="27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4F07D-0EA3-4A47-B9D8-5FDE5E013993}"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1519E-ED51-41ED-A43C-9D2AD41A764A}" type="slidenum">
              <a:rPr lang="en-US" smtClean="0"/>
              <a:t>‹#›</a:t>
            </a:fld>
            <a:endParaRPr lang="en-US"/>
          </a:p>
        </p:txBody>
      </p:sp>
    </p:spTree>
    <p:extLst>
      <p:ext uri="{BB962C8B-B14F-4D97-AF65-F5344CB8AC3E}">
        <p14:creationId xmlns:p14="http://schemas.microsoft.com/office/powerpoint/2010/main" val="370050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NimbusRomNo9L-Regu"/>
              </a:rPr>
              <a:t>1) Starting with </a:t>
            </a:r>
            <a:r>
              <a:rPr lang="en-US" sz="1800" b="0" i="0" u="none" strike="noStrike" baseline="0" dirty="0" err="1">
                <a:solidFill>
                  <a:srgbClr val="000000"/>
                </a:solidFill>
                <a:latin typeface="NimbusRomNo9L-Regu"/>
              </a:rPr>
              <a:t>ELMo</a:t>
            </a:r>
            <a:r>
              <a:rPr lang="en-US" sz="1800" b="0" i="0" u="none" strike="noStrike" baseline="0" dirty="0">
                <a:solidFill>
                  <a:srgbClr val="000000"/>
                </a:solidFill>
                <a:latin typeface="NimbusRomNo9L-Regu"/>
              </a:rPr>
              <a:t> (</a:t>
            </a:r>
            <a:r>
              <a:rPr lang="en-US" sz="1800" b="0" i="0" u="none" strike="noStrike" baseline="0" dirty="0">
                <a:solidFill>
                  <a:srgbClr val="000080"/>
                </a:solidFill>
                <a:latin typeface="NimbusRomNo9L-Regu"/>
              </a:rPr>
              <a:t>Peters et al.</a:t>
            </a:r>
            <a:r>
              <a:rPr lang="en-US" sz="1800" b="0" i="0" u="none" strike="noStrike" baseline="0" dirty="0">
                <a:solidFill>
                  <a:srgbClr val="000000"/>
                </a:solidFill>
                <a:latin typeface="NimbusRomNo9L-Regu"/>
              </a:rPr>
              <a:t>, </a:t>
            </a:r>
            <a:r>
              <a:rPr lang="en-US" sz="1800" b="0" i="0" u="none" strike="noStrike" baseline="0" dirty="0">
                <a:solidFill>
                  <a:srgbClr val="000080"/>
                </a:solidFill>
                <a:latin typeface="NimbusRomNo9L-Regu"/>
              </a:rPr>
              <a:t>2018</a:t>
            </a:r>
            <a:r>
              <a:rPr lang="en-US" sz="1800" b="0" i="0" u="none" strike="noStrike" baseline="0" dirty="0">
                <a:solidFill>
                  <a:srgbClr val="000000"/>
                </a:solidFill>
                <a:latin typeface="NimbusRomNo9L-Regu"/>
              </a:rPr>
              <a:t>) and BERT (</a:t>
            </a:r>
            <a:r>
              <a:rPr lang="en-US" sz="1800" b="0" i="0" u="none" strike="noStrike" baseline="0" dirty="0">
                <a:solidFill>
                  <a:srgbClr val="000080"/>
                </a:solidFill>
                <a:latin typeface="NimbusRomNo9L-Regu"/>
              </a:rPr>
              <a:t>Devlin et al.</a:t>
            </a:r>
            <a:r>
              <a:rPr lang="en-US" sz="1800" b="0" i="0" u="none" strike="noStrike" baseline="0" dirty="0">
                <a:solidFill>
                  <a:srgbClr val="000000"/>
                </a:solidFill>
                <a:latin typeface="NimbusRomNo9L-Regu"/>
              </a:rPr>
              <a:t>, </a:t>
            </a:r>
            <a:r>
              <a:rPr lang="en-US" sz="1800" b="0" i="0" u="none" strike="noStrike" baseline="0" dirty="0">
                <a:solidFill>
                  <a:srgbClr val="000080"/>
                </a:solidFill>
                <a:latin typeface="NimbusRomNo9L-Regu"/>
              </a:rPr>
              <a:t>2019</a:t>
            </a:r>
            <a:r>
              <a:rPr lang="en-US" sz="1800" b="0" i="0" u="none" strike="noStrike" baseline="0" dirty="0">
                <a:solidFill>
                  <a:srgbClr val="000000"/>
                </a:solidFill>
                <a:latin typeface="NimbusRomNo9L-Regu"/>
              </a:rPr>
              <a:t>), substantial work has shown that pre-trained models can significantly improve in various natural language processing (NLP) tasks. </a:t>
            </a:r>
          </a:p>
          <a:p>
            <a:pPr algn="l"/>
            <a:endParaRPr lang="en-US" sz="1800" b="0" i="0" u="none" strike="noStrike" baseline="0" dirty="0">
              <a:solidFill>
                <a:srgbClr val="000000"/>
              </a:solidFill>
              <a:latin typeface="NimbusRomNo9L-Regu"/>
            </a:endParaRPr>
          </a:p>
          <a:p>
            <a:pPr algn="l"/>
            <a:r>
              <a:rPr lang="en-US" dirty="0"/>
              <a:t>2) </a:t>
            </a:r>
            <a:r>
              <a:rPr lang="en-US" sz="1800" b="0" i="0" u="none" strike="noStrike" baseline="0" dirty="0">
                <a:latin typeface="NimbusRomNo9L-Regu"/>
              </a:rPr>
              <a:t>Following the pre-training techniques in NLP, </a:t>
            </a:r>
            <a:r>
              <a:rPr lang="en-US" dirty="0"/>
              <a:t>self-supervised speech representation learning has also been investigated and shown promising results, </a:t>
            </a:r>
            <a:r>
              <a:rPr lang="en-US" sz="1800" b="0" i="0" u="none" strike="noStrike" baseline="0" dirty="0">
                <a:latin typeface="NimbusRomNo9L-Regu"/>
              </a:rPr>
              <a:t>benefiting from richly learned representations. </a:t>
            </a:r>
            <a:r>
              <a:rPr lang="en-US" dirty="0"/>
              <a:t>–</a:t>
            </a:r>
            <a:r>
              <a:rPr lang="en-US" sz="1200" b="0" i="0" u="none" strike="noStrike" baseline="0" dirty="0">
                <a:solidFill>
                  <a:srgbClr val="000000"/>
                </a:solidFill>
                <a:latin typeface="NimbusRomNo9L-Regu"/>
              </a:rPr>
              <a:t>ex: wav2vec 2.0 and </a:t>
            </a:r>
            <a:r>
              <a:rPr lang="en-US" sz="1200" b="0" i="0" u="none" strike="noStrike" baseline="0" dirty="0" err="1">
                <a:solidFill>
                  <a:srgbClr val="000000"/>
                </a:solidFill>
                <a:latin typeface="NimbusRomNo9L-Regu"/>
              </a:rPr>
              <a:t>HuBERT</a:t>
            </a:r>
            <a:r>
              <a:rPr lang="en-US" sz="1200" b="0" i="0" u="none" strike="noStrike" baseline="0" dirty="0">
                <a:solidFill>
                  <a:srgbClr val="000000"/>
                </a:solidFill>
                <a:latin typeface="NimbusRomNo9L-Regu"/>
              </a:rPr>
              <a:t> </a:t>
            </a:r>
            <a:endParaRPr lang="en-US" dirty="0"/>
          </a:p>
          <a:p>
            <a:pPr algn="l"/>
            <a:endParaRPr lang="en-US" dirty="0"/>
          </a:p>
        </p:txBody>
      </p:sp>
      <p:sp>
        <p:nvSpPr>
          <p:cNvPr id="4" name="Slide Number Placeholder 3"/>
          <p:cNvSpPr>
            <a:spLocks noGrp="1"/>
          </p:cNvSpPr>
          <p:nvPr>
            <p:ph type="sldNum" sz="quarter" idx="5"/>
          </p:nvPr>
        </p:nvSpPr>
        <p:spPr/>
        <p:txBody>
          <a:bodyPr/>
          <a:lstStyle/>
          <a:p>
            <a:fld id="{EDB1519E-ED51-41ED-A43C-9D2AD41A764A}" type="slidenum">
              <a:rPr lang="en-US" smtClean="0"/>
              <a:t>2</a:t>
            </a:fld>
            <a:endParaRPr lang="en-US"/>
          </a:p>
        </p:txBody>
      </p:sp>
    </p:spTree>
    <p:extLst>
      <p:ext uri="{BB962C8B-B14F-4D97-AF65-F5344CB8AC3E}">
        <p14:creationId xmlns:p14="http://schemas.microsoft.com/office/powerpoint/2010/main" val="84750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DB1519E-ED51-41ED-A43C-9D2AD41A764A}" type="slidenum">
              <a:rPr lang="en-US" smtClean="0"/>
              <a:t>3</a:t>
            </a:fld>
            <a:endParaRPr lang="en-US"/>
          </a:p>
        </p:txBody>
      </p:sp>
    </p:spTree>
    <p:extLst>
      <p:ext uri="{BB962C8B-B14F-4D97-AF65-F5344CB8AC3E}">
        <p14:creationId xmlns:p14="http://schemas.microsoft.com/office/powerpoint/2010/main" val="134279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1519E-ED51-41ED-A43C-9D2AD41A764A}" type="slidenum">
              <a:rPr lang="en-US" smtClean="0"/>
              <a:t>10</a:t>
            </a:fld>
            <a:endParaRPr lang="en-US"/>
          </a:p>
        </p:txBody>
      </p:sp>
    </p:spTree>
    <p:extLst>
      <p:ext uri="{BB962C8B-B14F-4D97-AF65-F5344CB8AC3E}">
        <p14:creationId xmlns:p14="http://schemas.microsoft.com/office/powerpoint/2010/main" val="263765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1519E-ED51-41ED-A43C-9D2AD41A764A}" type="slidenum">
              <a:rPr lang="en-US" smtClean="0"/>
              <a:t>18</a:t>
            </a:fld>
            <a:endParaRPr lang="en-US"/>
          </a:p>
        </p:txBody>
      </p:sp>
    </p:spTree>
    <p:extLst>
      <p:ext uri="{BB962C8B-B14F-4D97-AF65-F5344CB8AC3E}">
        <p14:creationId xmlns:p14="http://schemas.microsoft.com/office/powerpoint/2010/main" val="3323577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mSlam</a:t>
            </a:r>
            <a:r>
              <a:rPr lang="en-US" dirty="0"/>
              <a:t> : https://arxiv.org/pdf/2202.01374.pdf</a:t>
            </a:r>
          </a:p>
        </p:txBody>
      </p:sp>
      <p:sp>
        <p:nvSpPr>
          <p:cNvPr id="4" name="Slide Number Placeholder 3"/>
          <p:cNvSpPr>
            <a:spLocks noGrp="1"/>
          </p:cNvSpPr>
          <p:nvPr>
            <p:ph type="sldNum" sz="quarter" idx="5"/>
          </p:nvPr>
        </p:nvSpPr>
        <p:spPr/>
        <p:txBody>
          <a:bodyPr/>
          <a:lstStyle/>
          <a:p>
            <a:fld id="{EDB1519E-ED51-41ED-A43C-9D2AD41A764A}" type="slidenum">
              <a:rPr lang="en-US" smtClean="0"/>
              <a:t>19</a:t>
            </a:fld>
            <a:endParaRPr lang="en-US"/>
          </a:p>
        </p:txBody>
      </p:sp>
    </p:spTree>
    <p:extLst>
      <p:ext uri="{BB962C8B-B14F-4D97-AF65-F5344CB8AC3E}">
        <p14:creationId xmlns:p14="http://schemas.microsoft.com/office/powerpoint/2010/main" val="112271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39C5479-5095-49C2-89D2-144E8EA0099F}" type="datetimeFigureOut">
              <a:rPr lang="en-US" smtClean="0"/>
              <a:t>3/8/2022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4A031C0-403A-43C8-B683-1A46AD7570B8}" type="slidenum">
              <a:rPr lang="en-US" smtClean="0"/>
              <a:t>‹#›</a:t>
            </a:fld>
            <a:endParaRPr lang="en-US"/>
          </a:p>
        </p:txBody>
      </p:sp>
    </p:spTree>
    <p:extLst>
      <p:ext uri="{BB962C8B-B14F-4D97-AF65-F5344CB8AC3E}">
        <p14:creationId xmlns:p14="http://schemas.microsoft.com/office/powerpoint/2010/main" val="356855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C5479-5095-49C2-89D2-144E8EA0099F}"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177460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39C5479-5095-49C2-89D2-144E8EA0099F}" type="datetimeFigureOut">
              <a:rPr lang="en-US" smtClean="0"/>
              <a:t>3/8/2022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4A031C0-403A-43C8-B683-1A46AD7570B8}" type="slidenum">
              <a:rPr lang="en-US" smtClean="0"/>
              <a:t>‹#›</a:t>
            </a:fld>
            <a:endParaRPr lang="en-US"/>
          </a:p>
        </p:txBody>
      </p:sp>
    </p:spTree>
    <p:extLst>
      <p:ext uri="{BB962C8B-B14F-4D97-AF65-F5344CB8AC3E}">
        <p14:creationId xmlns:p14="http://schemas.microsoft.com/office/powerpoint/2010/main" val="372493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C5479-5095-49C2-89D2-144E8EA0099F}"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233272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39C5479-5095-49C2-89D2-144E8EA0099F}" type="datetimeFigureOut">
              <a:rPr lang="en-US" smtClean="0"/>
              <a:t>3/8/2022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4A031C0-403A-43C8-B683-1A46AD7570B8}" type="slidenum">
              <a:rPr lang="en-US" smtClean="0"/>
              <a:t>‹#›</a:t>
            </a:fld>
            <a:endParaRPr lang="en-US"/>
          </a:p>
        </p:txBody>
      </p:sp>
    </p:spTree>
    <p:extLst>
      <p:ext uri="{BB962C8B-B14F-4D97-AF65-F5344CB8AC3E}">
        <p14:creationId xmlns:p14="http://schemas.microsoft.com/office/powerpoint/2010/main" val="61299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C5479-5095-49C2-89D2-144E8EA0099F}"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264177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C5479-5095-49C2-89D2-144E8EA0099F}"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282128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C5479-5095-49C2-89D2-144E8EA0099F}"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46280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C5479-5095-49C2-89D2-144E8EA0099F}"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107918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39C5479-5095-49C2-89D2-144E8EA0099F}" type="datetimeFigureOut">
              <a:rPr lang="en-US" smtClean="0"/>
              <a:t>3/8/2022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4A031C0-403A-43C8-B683-1A46AD7570B8}" type="slidenum">
              <a:rPr lang="en-US" smtClean="0"/>
              <a:t>‹#›</a:t>
            </a:fld>
            <a:endParaRPr lang="en-US"/>
          </a:p>
        </p:txBody>
      </p:sp>
    </p:spTree>
    <p:extLst>
      <p:ext uri="{BB962C8B-B14F-4D97-AF65-F5344CB8AC3E}">
        <p14:creationId xmlns:p14="http://schemas.microsoft.com/office/powerpoint/2010/main" val="345658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C5479-5095-49C2-89D2-144E8EA0099F}"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031C0-403A-43C8-B683-1A46AD7570B8}" type="slidenum">
              <a:rPr lang="en-US" smtClean="0"/>
              <a:t>‹#›</a:t>
            </a:fld>
            <a:endParaRPr lang="en-US"/>
          </a:p>
        </p:txBody>
      </p:sp>
    </p:spTree>
    <p:extLst>
      <p:ext uri="{BB962C8B-B14F-4D97-AF65-F5344CB8AC3E}">
        <p14:creationId xmlns:p14="http://schemas.microsoft.com/office/powerpoint/2010/main" val="86902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39C5479-5095-49C2-89D2-144E8EA0099F}" type="datetimeFigureOut">
              <a:rPr lang="en-US" smtClean="0"/>
              <a:t>3/8/2022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4A031C0-403A-43C8-B683-1A46AD7570B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0090924"/>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ytorch/fairse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6.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49B05-CF8A-4840-B1B6-85CF1178725E}"/>
              </a:ext>
            </a:extLst>
          </p:cNvPr>
          <p:cNvSpPr>
            <a:spLocks noGrp="1"/>
          </p:cNvSpPr>
          <p:nvPr>
            <p:ph type="ctrTitle"/>
          </p:nvPr>
        </p:nvSpPr>
        <p:spPr>
          <a:xfrm>
            <a:off x="4339397" y="676970"/>
            <a:ext cx="7295507" cy="3703320"/>
          </a:xfrm>
        </p:spPr>
        <p:txBody>
          <a:bodyPr anchor="ctr">
            <a:normAutofit/>
          </a:bodyPr>
          <a:lstStyle/>
          <a:p>
            <a:r>
              <a:rPr lang="en-US" sz="1800" dirty="0"/>
              <a:t>Paper review- </a:t>
            </a:r>
            <a:br>
              <a:rPr lang="en-US" sz="1800" dirty="0"/>
            </a:br>
            <a:br>
              <a:rPr lang="en-US" sz="2000" dirty="0"/>
            </a:br>
            <a:r>
              <a:rPr lang="en-US" sz="3200" b="1" i="0" u="none" strike="noStrike" baseline="0" dirty="0">
                <a:solidFill>
                  <a:schemeClr val="accent1">
                    <a:lumMod val="90000"/>
                    <a:lumOff val="10000"/>
                  </a:schemeClr>
                </a:solidFill>
                <a:latin typeface="NimbusRomNo9L-Medi"/>
              </a:rPr>
              <a:t>SpeechT5: Unified-Modal Encoder-Decoder Pre-Training for Spoken Language Processing</a:t>
            </a:r>
            <a:endParaRPr lang="en-US" sz="3200" dirty="0"/>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Subtitle 2">
            <a:extLst>
              <a:ext uri="{FF2B5EF4-FFF2-40B4-BE49-F238E27FC236}">
                <a16:creationId xmlns:a16="http://schemas.microsoft.com/office/drawing/2014/main" id="{30775ED6-63C0-42F1-82C8-240B6FC7C0B8}"/>
              </a:ext>
            </a:extLst>
          </p:cNvPr>
          <p:cNvSpPr>
            <a:spLocks noGrp="1"/>
          </p:cNvSpPr>
          <p:nvPr>
            <p:ph type="subTitle" idx="1"/>
          </p:nvPr>
        </p:nvSpPr>
        <p:spPr>
          <a:xfrm>
            <a:off x="4339397" y="3657333"/>
            <a:ext cx="7074384" cy="2220686"/>
          </a:xfrm>
          <a:ln w="57150">
            <a:noFill/>
          </a:ln>
        </p:spPr>
        <p:txBody>
          <a:bodyPr anchor="ctr">
            <a:normAutofit/>
          </a:bodyPr>
          <a:lstStyle/>
          <a:p>
            <a:pPr algn="l">
              <a:lnSpc>
                <a:spcPct val="150000"/>
              </a:lnSpc>
            </a:pPr>
            <a:r>
              <a:rPr lang="en-US" sz="1200" b="1" i="0" u="none" strike="noStrike" baseline="0" dirty="0" err="1">
                <a:solidFill>
                  <a:srgbClr val="000000"/>
                </a:solidFill>
                <a:latin typeface="Calibri" panose="020F0502020204030204" pitchFamily="34" charset="0"/>
                <a:cs typeface="Calibri" panose="020F0502020204030204" pitchFamily="34" charset="0"/>
              </a:rPr>
              <a:t>Junyi</a:t>
            </a:r>
            <a:r>
              <a:rPr lang="en-US" sz="1200" b="1" i="0" u="none" strike="noStrike" baseline="0" dirty="0">
                <a:solidFill>
                  <a:srgbClr val="000000"/>
                </a:solidFill>
                <a:latin typeface="Calibri" panose="020F0502020204030204" pitchFamily="34" charset="0"/>
                <a:cs typeface="Calibri" panose="020F0502020204030204" pitchFamily="34" charset="0"/>
              </a:rPr>
              <a:t> Ao</a:t>
            </a:r>
            <a:r>
              <a:rPr lang="en-US" sz="1200" b="1" i="0" u="none" strike="noStrike" baseline="30000" dirty="0">
                <a:solidFill>
                  <a:srgbClr val="000000"/>
                </a:solidFill>
                <a:latin typeface="Calibri" panose="020F0502020204030204" pitchFamily="34" charset="0"/>
                <a:cs typeface="Calibri" panose="020F0502020204030204" pitchFamily="34" charset="0"/>
              </a:rPr>
              <a:t>1,2,* ,</a:t>
            </a:r>
            <a:r>
              <a:rPr lang="en-US" sz="1200" b="1" i="0" u="none" strike="noStrike" baseline="0" dirty="0">
                <a:solidFill>
                  <a:srgbClr val="000000"/>
                </a:solidFill>
                <a:latin typeface="Calibri" panose="020F0502020204030204" pitchFamily="34" charset="0"/>
                <a:cs typeface="Calibri" panose="020F0502020204030204" pitchFamily="34" charset="0"/>
              </a:rPr>
              <a:t>Rui Wang</a:t>
            </a:r>
            <a:r>
              <a:rPr lang="en-US" sz="1200" b="1" i="0" u="none" strike="noStrike" baseline="30000" dirty="0">
                <a:solidFill>
                  <a:srgbClr val="000000"/>
                </a:solidFill>
                <a:latin typeface="Calibri" panose="020F0502020204030204" pitchFamily="34" charset="0"/>
                <a:cs typeface="Calibri" panose="020F0502020204030204" pitchFamily="34" charset="0"/>
              </a:rPr>
              <a:t>3,* </a:t>
            </a:r>
            <a:r>
              <a:rPr lang="en-US" sz="1200" b="1" i="0" u="none" strike="noStrike" baseline="0" dirty="0">
                <a:solidFill>
                  <a:srgbClr val="000000"/>
                </a:solidFill>
                <a:latin typeface="Calibri" panose="020F0502020204030204" pitchFamily="34" charset="0"/>
                <a:cs typeface="Calibri" panose="020F0502020204030204" pitchFamily="34" charset="0"/>
              </a:rPr>
              <a:t>,Long Zhou</a:t>
            </a:r>
            <a:r>
              <a:rPr lang="en-US" sz="1200" b="1" i="0" u="none" strike="noStrike" baseline="30000" dirty="0">
                <a:solidFill>
                  <a:srgbClr val="000000"/>
                </a:solidFill>
                <a:latin typeface="Calibri" panose="020F0502020204030204" pitchFamily="34" charset="0"/>
                <a:cs typeface="Calibri" panose="020F0502020204030204" pitchFamily="34" charset="0"/>
              </a:rPr>
              <a:t>4,*  </a:t>
            </a:r>
            <a:r>
              <a:rPr lang="en-US" sz="1200" b="1" i="0" u="none" strike="noStrike" baseline="0" dirty="0" err="1">
                <a:solidFill>
                  <a:srgbClr val="000000"/>
                </a:solidFill>
                <a:latin typeface="Calibri" panose="020F0502020204030204" pitchFamily="34" charset="0"/>
                <a:cs typeface="Calibri" panose="020F0502020204030204" pitchFamily="34" charset="0"/>
              </a:rPr>
              <a:t>Chengyi</a:t>
            </a:r>
            <a:r>
              <a:rPr lang="en-US" sz="1200" b="1" i="0" u="none" strike="noStrike" baseline="0" dirty="0">
                <a:solidFill>
                  <a:srgbClr val="000000"/>
                </a:solidFill>
                <a:latin typeface="Calibri" panose="020F0502020204030204" pitchFamily="34" charset="0"/>
                <a:cs typeface="Calibri" panose="020F0502020204030204" pitchFamily="34" charset="0"/>
              </a:rPr>
              <a:t> Wang</a:t>
            </a:r>
            <a:r>
              <a:rPr lang="en-US" sz="1200" b="1" i="0" u="none" strike="noStrike" baseline="30000" dirty="0">
                <a:solidFill>
                  <a:srgbClr val="000000"/>
                </a:solidFill>
                <a:latin typeface="Calibri" panose="020F0502020204030204" pitchFamily="34" charset="0"/>
                <a:cs typeface="Calibri" panose="020F0502020204030204" pitchFamily="34" charset="0"/>
              </a:rPr>
              <a:t>4</a:t>
            </a:r>
            <a:r>
              <a:rPr lang="en-US" sz="1200" b="1" i="0" u="none" strike="noStrike" baseline="0" dirty="0">
                <a:solidFill>
                  <a:srgbClr val="000000"/>
                </a:solidFill>
                <a:latin typeface="Calibri" panose="020F0502020204030204" pitchFamily="34" charset="0"/>
                <a:cs typeface="Calibri" panose="020F0502020204030204" pitchFamily="34" charset="0"/>
              </a:rPr>
              <a:t>, </a:t>
            </a:r>
            <a:r>
              <a:rPr lang="en-US" sz="1200" b="1" i="0" u="none" strike="noStrike" baseline="0" dirty="0" err="1">
                <a:solidFill>
                  <a:srgbClr val="000000"/>
                </a:solidFill>
                <a:latin typeface="Calibri" panose="020F0502020204030204" pitchFamily="34" charset="0"/>
                <a:cs typeface="Calibri" panose="020F0502020204030204" pitchFamily="34" charset="0"/>
              </a:rPr>
              <a:t>Shuo</a:t>
            </a:r>
            <a:r>
              <a:rPr lang="en-US" sz="1200" b="1" i="0" u="none" strike="noStrike" baseline="0" dirty="0">
                <a:solidFill>
                  <a:srgbClr val="000000"/>
                </a:solidFill>
                <a:latin typeface="Calibri" panose="020F0502020204030204" pitchFamily="34" charset="0"/>
                <a:cs typeface="Calibri" panose="020F0502020204030204" pitchFamily="34" charset="0"/>
              </a:rPr>
              <a:t> Ren</a:t>
            </a:r>
            <a:r>
              <a:rPr lang="en-US" sz="1200" b="1" i="0" u="none" strike="noStrike" baseline="30000" dirty="0">
                <a:solidFill>
                  <a:srgbClr val="000000"/>
                </a:solidFill>
                <a:latin typeface="Calibri" panose="020F0502020204030204" pitchFamily="34" charset="0"/>
                <a:cs typeface="Calibri" panose="020F0502020204030204" pitchFamily="34" charset="0"/>
              </a:rPr>
              <a:t>4</a:t>
            </a:r>
            <a:r>
              <a:rPr lang="en-US" sz="1200" b="1" i="0" u="none" strike="noStrike" baseline="0" dirty="0">
                <a:solidFill>
                  <a:srgbClr val="000000"/>
                </a:solidFill>
                <a:latin typeface="Calibri" panose="020F0502020204030204" pitchFamily="34" charset="0"/>
                <a:cs typeface="Calibri" panose="020F0502020204030204" pitchFamily="34" charset="0"/>
              </a:rPr>
              <a:t>, Yu Wu</a:t>
            </a:r>
            <a:r>
              <a:rPr lang="en-US" sz="1200" b="1" i="0" u="none" strike="noStrike" baseline="30000" dirty="0">
                <a:solidFill>
                  <a:srgbClr val="000000"/>
                </a:solidFill>
                <a:latin typeface="Calibri" panose="020F0502020204030204" pitchFamily="34" charset="0"/>
                <a:cs typeface="Calibri" panose="020F0502020204030204" pitchFamily="34" charset="0"/>
              </a:rPr>
              <a:t>4</a:t>
            </a:r>
            <a:r>
              <a:rPr lang="en-US" sz="1200" b="1" i="0" u="none" strike="noStrike" baseline="0" dirty="0">
                <a:solidFill>
                  <a:srgbClr val="000000"/>
                </a:solidFill>
                <a:latin typeface="Calibri" panose="020F0502020204030204" pitchFamily="34" charset="0"/>
                <a:cs typeface="Calibri" panose="020F0502020204030204" pitchFamily="34" charset="0"/>
              </a:rPr>
              <a:t>, </a:t>
            </a:r>
            <a:r>
              <a:rPr lang="en-US" sz="1200" b="1" i="0" u="none" strike="noStrike" baseline="0" dirty="0" err="1">
                <a:solidFill>
                  <a:srgbClr val="000000"/>
                </a:solidFill>
                <a:latin typeface="Calibri" panose="020F0502020204030204" pitchFamily="34" charset="0"/>
                <a:cs typeface="Calibri" panose="020F0502020204030204" pitchFamily="34" charset="0"/>
              </a:rPr>
              <a:t>Shujie</a:t>
            </a:r>
            <a:r>
              <a:rPr lang="en-US" sz="1200" b="1" i="0" u="none" strike="noStrike" baseline="0" dirty="0">
                <a:solidFill>
                  <a:srgbClr val="000000"/>
                </a:solidFill>
                <a:latin typeface="Calibri" panose="020F0502020204030204" pitchFamily="34" charset="0"/>
                <a:cs typeface="Calibri" panose="020F0502020204030204" pitchFamily="34" charset="0"/>
              </a:rPr>
              <a:t> Liu</a:t>
            </a:r>
            <a:r>
              <a:rPr lang="en-US" sz="1200" b="1" i="0" u="none" strike="noStrike" baseline="30000" dirty="0">
                <a:solidFill>
                  <a:srgbClr val="000000"/>
                </a:solidFill>
                <a:latin typeface="Calibri" panose="020F0502020204030204" pitchFamily="34" charset="0"/>
                <a:cs typeface="Calibri" panose="020F0502020204030204" pitchFamily="34" charset="0"/>
              </a:rPr>
              <a:t>4</a:t>
            </a:r>
            <a:r>
              <a:rPr lang="en-US" sz="1200" b="1" i="0" u="none" strike="noStrike" baseline="0" dirty="0">
                <a:solidFill>
                  <a:srgbClr val="000000"/>
                </a:solidFill>
                <a:latin typeface="Calibri" panose="020F0502020204030204" pitchFamily="34" charset="0"/>
                <a:cs typeface="Calibri" panose="020F0502020204030204" pitchFamily="34" charset="0"/>
              </a:rPr>
              <a:t>, Tom Ko</a:t>
            </a:r>
            <a:r>
              <a:rPr lang="en-US" sz="1200" b="1" i="0" u="none" strike="noStrike" baseline="30000" dirty="0">
                <a:solidFill>
                  <a:srgbClr val="000000"/>
                </a:solidFill>
                <a:latin typeface="Calibri" panose="020F0502020204030204" pitchFamily="34" charset="0"/>
                <a:cs typeface="Calibri" panose="020F0502020204030204" pitchFamily="34" charset="0"/>
              </a:rPr>
              <a:t>1</a:t>
            </a:r>
            <a:r>
              <a:rPr lang="en-US" sz="1200" b="1" i="0" u="none" strike="noStrike" baseline="0" dirty="0">
                <a:solidFill>
                  <a:srgbClr val="000000"/>
                </a:solidFill>
                <a:latin typeface="Calibri" panose="020F0502020204030204" pitchFamily="34" charset="0"/>
                <a:cs typeface="Calibri" panose="020F0502020204030204" pitchFamily="34" charset="0"/>
              </a:rPr>
              <a:t>, Qing Li</a:t>
            </a:r>
            <a:r>
              <a:rPr lang="en-US" sz="1200" b="1" i="0" u="none" strike="noStrike" baseline="30000" dirty="0">
                <a:solidFill>
                  <a:srgbClr val="000000"/>
                </a:solidFill>
                <a:latin typeface="Calibri" panose="020F0502020204030204" pitchFamily="34" charset="0"/>
                <a:cs typeface="Calibri" panose="020F0502020204030204" pitchFamily="34" charset="0"/>
              </a:rPr>
              <a:t>2</a:t>
            </a:r>
            <a:r>
              <a:rPr lang="en-US" sz="1200" b="1" i="0" u="none" strike="noStrike" baseline="0" dirty="0">
                <a:solidFill>
                  <a:srgbClr val="000000"/>
                </a:solidFill>
                <a:latin typeface="Calibri" panose="020F0502020204030204" pitchFamily="34" charset="0"/>
                <a:cs typeface="Calibri" panose="020F0502020204030204" pitchFamily="34" charset="0"/>
              </a:rPr>
              <a:t>, Yu Zhang</a:t>
            </a:r>
            <a:r>
              <a:rPr lang="en-US" sz="1200" b="1" i="0" u="none" strike="noStrike" baseline="30000" dirty="0">
                <a:solidFill>
                  <a:srgbClr val="000000"/>
                </a:solidFill>
                <a:latin typeface="Calibri" panose="020F0502020204030204" pitchFamily="34" charset="0"/>
                <a:cs typeface="Calibri" panose="020F0502020204030204" pitchFamily="34" charset="0"/>
              </a:rPr>
              <a:t>1,5</a:t>
            </a:r>
            <a:r>
              <a:rPr lang="en-US" sz="1200" b="1" i="0" u="none" strike="noStrike" baseline="0" dirty="0">
                <a:solidFill>
                  <a:srgbClr val="000000"/>
                </a:solidFill>
                <a:latin typeface="Calibri" panose="020F0502020204030204" pitchFamily="34" charset="0"/>
                <a:cs typeface="Calibri" panose="020F0502020204030204" pitchFamily="34" charset="0"/>
              </a:rPr>
              <a:t>, ZhihuaWei</a:t>
            </a:r>
            <a:r>
              <a:rPr lang="en-US" sz="1200" b="1" i="0" u="none" strike="noStrike" baseline="30000" dirty="0">
                <a:solidFill>
                  <a:srgbClr val="000000"/>
                </a:solidFill>
                <a:latin typeface="Calibri" panose="020F0502020204030204" pitchFamily="34" charset="0"/>
                <a:cs typeface="Calibri" panose="020F0502020204030204" pitchFamily="34" charset="0"/>
              </a:rPr>
              <a:t>3</a:t>
            </a:r>
            <a:r>
              <a:rPr lang="en-US" sz="1200" b="1" i="0" u="none" strike="noStrike" baseline="0" dirty="0">
                <a:solidFill>
                  <a:srgbClr val="000000"/>
                </a:solidFill>
                <a:latin typeface="Calibri" panose="020F0502020204030204" pitchFamily="34" charset="0"/>
                <a:cs typeface="Calibri" panose="020F0502020204030204" pitchFamily="34" charset="0"/>
              </a:rPr>
              <a:t>, Yao Qian</a:t>
            </a:r>
            <a:r>
              <a:rPr lang="en-US" sz="1200" b="1" i="0" u="none" strike="noStrike" baseline="30000" dirty="0">
                <a:solidFill>
                  <a:srgbClr val="000000"/>
                </a:solidFill>
                <a:latin typeface="Calibri" panose="020F0502020204030204" pitchFamily="34" charset="0"/>
                <a:cs typeface="Calibri" panose="020F0502020204030204" pitchFamily="34" charset="0"/>
              </a:rPr>
              <a:t>4</a:t>
            </a:r>
            <a:r>
              <a:rPr lang="en-US" sz="1200" b="1" i="0" u="none" strike="noStrike" baseline="0" dirty="0">
                <a:solidFill>
                  <a:srgbClr val="000000"/>
                </a:solidFill>
                <a:latin typeface="Calibri" panose="020F0502020204030204" pitchFamily="34" charset="0"/>
                <a:cs typeface="Calibri" panose="020F0502020204030204" pitchFamily="34" charset="0"/>
              </a:rPr>
              <a:t>, </a:t>
            </a:r>
            <a:r>
              <a:rPr lang="en-US" sz="1200" b="1" i="0" u="none" strike="noStrike" baseline="0" dirty="0" err="1">
                <a:solidFill>
                  <a:srgbClr val="000000"/>
                </a:solidFill>
                <a:latin typeface="Calibri" panose="020F0502020204030204" pitchFamily="34" charset="0"/>
                <a:cs typeface="Calibri" panose="020F0502020204030204" pitchFamily="34" charset="0"/>
              </a:rPr>
              <a:t>Jinyu</a:t>
            </a:r>
            <a:r>
              <a:rPr lang="en-US" sz="1200" b="1" i="0" u="none" strike="noStrike" baseline="0" dirty="0">
                <a:solidFill>
                  <a:srgbClr val="000000"/>
                </a:solidFill>
                <a:latin typeface="Calibri" panose="020F0502020204030204" pitchFamily="34" charset="0"/>
                <a:cs typeface="Calibri" panose="020F0502020204030204" pitchFamily="34" charset="0"/>
              </a:rPr>
              <a:t> Li</a:t>
            </a:r>
            <a:r>
              <a:rPr lang="en-US" sz="1200" b="1" i="0" u="none" strike="noStrike" baseline="30000" dirty="0">
                <a:solidFill>
                  <a:srgbClr val="000000"/>
                </a:solidFill>
                <a:latin typeface="Calibri" panose="020F0502020204030204" pitchFamily="34" charset="0"/>
                <a:cs typeface="Calibri" panose="020F0502020204030204" pitchFamily="34" charset="0"/>
              </a:rPr>
              <a:t>4</a:t>
            </a:r>
            <a:r>
              <a:rPr lang="en-US" sz="1200" b="1" i="0" u="none" strike="noStrike" baseline="0" dirty="0">
                <a:solidFill>
                  <a:srgbClr val="000000"/>
                </a:solidFill>
                <a:latin typeface="Calibri" panose="020F0502020204030204" pitchFamily="34" charset="0"/>
                <a:cs typeface="Calibri" panose="020F0502020204030204" pitchFamily="34" charset="0"/>
              </a:rPr>
              <a:t>, </a:t>
            </a:r>
            <a:r>
              <a:rPr lang="en-US" sz="1200" b="1" i="0" u="none" strike="noStrike" baseline="0" dirty="0" err="1">
                <a:solidFill>
                  <a:srgbClr val="000000"/>
                </a:solidFill>
                <a:latin typeface="Calibri" panose="020F0502020204030204" pitchFamily="34" charset="0"/>
                <a:cs typeface="Calibri" panose="020F0502020204030204" pitchFamily="34" charset="0"/>
              </a:rPr>
              <a:t>Furu</a:t>
            </a:r>
            <a:r>
              <a:rPr lang="en-US" sz="1200" b="1" i="0" u="none" strike="noStrike" baseline="0" dirty="0">
                <a:solidFill>
                  <a:srgbClr val="000000"/>
                </a:solidFill>
                <a:latin typeface="Calibri" panose="020F0502020204030204" pitchFamily="34" charset="0"/>
                <a:cs typeface="Calibri" panose="020F0502020204030204" pitchFamily="34" charset="0"/>
              </a:rPr>
              <a:t> Wei</a:t>
            </a:r>
            <a:r>
              <a:rPr lang="en-US" sz="1200" b="1" i="0" u="none" strike="noStrike" baseline="30000" dirty="0">
                <a:solidFill>
                  <a:srgbClr val="000000"/>
                </a:solidFill>
                <a:latin typeface="Calibri" panose="020F0502020204030204" pitchFamily="34" charset="0"/>
                <a:cs typeface="Calibri" panose="020F0502020204030204" pitchFamily="34" charset="0"/>
              </a:rPr>
              <a:t>4</a:t>
            </a:r>
          </a:p>
          <a:p>
            <a:pPr algn="ctr"/>
            <a:endParaRPr lang="en-US" sz="1050" b="1" i="0" u="none" strike="noStrike" baseline="30000" dirty="0">
              <a:solidFill>
                <a:srgbClr val="000000"/>
              </a:solidFill>
              <a:latin typeface="Calibri" panose="020F0502020204030204" pitchFamily="34" charset="0"/>
              <a:cs typeface="Calibri" panose="020F0502020204030204" pitchFamily="34" charset="0"/>
            </a:endParaRPr>
          </a:p>
          <a:p>
            <a:pPr algn="ctr"/>
            <a:r>
              <a:rPr lang="en-US" sz="1050" b="1" i="0" u="none" strike="noStrike" baseline="30000" dirty="0">
                <a:solidFill>
                  <a:srgbClr val="000000"/>
                </a:solidFill>
                <a:latin typeface="Calibri" panose="020F0502020204030204" pitchFamily="34" charset="0"/>
                <a:cs typeface="Calibri" panose="020F0502020204030204" pitchFamily="34" charset="0"/>
              </a:rPr>
              <a:t>1</a:t>
            </a:r>
            <a:r>
              <a:rPr lang="en-US" sz="1050" b="1" i="0" u="none" strike="noStrike" baseline="0" dirty="0">
                <a:solidFill>
                  <a:srgbClr val="000000"/>
                </a:solidFill>
                <a:latin typeface="Calibri" panose="020F0502020204030204" pitchFamily="34" charset="0"/>
                <a:cs typeface="Calibri" panose="020F0502020204030204" pitchFamily="34" charset="0"/>
              </a:rPr>
              <a:t>Department of Computer Science and Engineering, Southern University of Science and Technology</a:t>
            </a:r>
          </a:p>
          <a:p>
            <a:pPr algn="ctr"/>
            <a:r>
              <a:rPr lang="en-US" sz="1050" b="1" i="0" u="none" strike="noStrike" baseline="30000" dirty="0">
                <a:solidFill>
                  <a:srgbClr val="000000"/>
                </a:solidFill>
                <a:latin typeface="Calibri" panose="020F0502020204030204" pitchFamily="34" charset="0"/>
                <a:cs typeface="Calibri" panose="020F0502020204030204" pitchFamily="34" charset="0"/>
              </a:rPr>
              <a:t>2</a:t>
            </a:r>
            <a:r>
              <a:rPr lang="en-US" sz="1050" b="1" i="0" u="none" strike="noStrike" baseline="0" dirty="0">
                <a:solidFill>
                  <a:srgbClr val="000000"/>
                </a:solidFill>
                <a:latin typeface="Calibri" panose="020F0502020204030204" pitchFamily="34" charset="0"/>
                <a:cs typeface="Calibri" panose="020F0502020204030204" pitchFamily="34" charset="0"/>
              </a:rPr>
              <a:t>Department of Computing, The Hong Kong Polytechnic University</a:t>
            </a:r>
          </a:p>
          <a:p>
            <a:pPr algn="ctr"/>
            <a:r>
              <a:rPr lang="en-US" sz="1050" b="1" i="0" u="none" strike="noStrike" baseline="30000" dirty="0">
                <a:solidFill>
                  <a:srgbClr val="000000"/>
                </a:solidFill>
                <a:latin typeface="Calibri" panose="020F0502020204030204" pitchFamily="34" charset="0"/>
                <a:cs typeface="Calibri" panose="020F0502020204030204" pitchFamily="34" charset="0"/>
              </a:rPr>
              <a:t>3</a:t>
            </a:r>
            <a:r>
              <a:rPr lang="en-US" sz="1050" b="1" i="0" u="none" strike="noStrike" baseline="0" dirty="0">
                <a:solidFill>
                  <a:srgbClr val="000000"/>
                </a:solidFill>
                <a:latin typeface="Calibri" panose="020F0502020204030204" pitchFamily="34" charset="0"/>
                <a:cs typeface="Calibri" panose="020F0502020204030204" pitchFamily="34" charset="0"/>
              </a:rPr>
              <a:t>Department of Computer Science and Technology, Tongji University</a:t>
            </a:r>
          </a:p>
          <a:p>
            <a:pPr algn="ctr"/>
            <a:r>
              <a:rPr lang="en-US" sz="1050" b="1" i="0" u="none" strike="noStrike" baseline="30000" dirty="0">
                <a:solidFill>
                  <a:srgbClr val="000000"/>
                </a:solidFill>
                <a:latin typeface="Calibri" panose="020F0502020204030204" pitchFamily="34" charset="0"/>
                <a:cs typeface="Calibri" panose="020F0502020204030204" pitchFamily="34" charset="0"/>
              </a:rPr>
              <a:t>4</a:t>
            </a:r>
            <a:r>
              <a:rPr lang="en-US" sz="1050" b="1" i="0" u="none" strike="noStrike" baseline="0" dirty="0">
                <a:solidFill>
                  <a:srgbClr val="000000"/>
                </a:solidFill>
                <a:latin typeface="Calibri" panose="020F0502020204030204" pitchFamily="34" charset="0"/>
                <a:cs typeface="Calibri" panose="020F0502020204030204" pitchFamily="34" charset="0"/>
              </a:rPr>
              <a:t>Microsoft</a:t>
            </a:r>
          </a:p>
          <a:p>
            <a:pPr algn="ctr"/>
            <a:r>
              <a:rPr lang="en-US" sz="1050" b="1" i="0" u="none" strike="noStrike" baseline="30000" dirty="0">
                <a:solidFill>
                  <a:srgbClr val="000000"/>
                </a:solidFill>
                <a:latin typeface="Calibri" panose="020F0502020204030204" pitchFamily="34" charset="0"/>
                <a:cs typeface="Calibri" panose="020F0502020204030204" pitchFamily="34" charset="0"/>
              </a:rPr>
              <a:t>5</a:t>
            </a:r>
            <a:r>
              <a:rPr lang="en-US" sz="1050" b="1" i="0" u="none" strike="noStrike" baseline="0" dirty="0">
                <a:solidFill>
                  <a:srgbClr val="000000"/>
                </a:solidFill>
                <a:latin typeface="Calibri" panose="020F0502020204030204" pitchFamily="34" charset="0"/>
                <a:cs typeface="Calibri" panose="020F0502020204030204" pitchFamily="34" charset="0"/>
              </a:rPr>
              <a:t>Peng Cheng Laboratory</a:t>
            </a:r>
            <a:endParaRPr lang="en-US" sz="105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0C77AB4-F841-4316-9A74-FB3BE0878374}"/>
              </a:ext>
            </a:extLst>
          </p:cNvPr>
          <p:cNvSpPr txBox="1"/>
          <p:nvPr/>
        </p:nvSpPr>
        <p:spPr>
          <a:xfrm>
            <a:off x="1166694" y="5850046"/>
            <a:ext cx="9858611" cy="523220"/>
          </a:xfrm>
          <a:prstGeom prst="rect">
            <a:avLst/>
          </a:prstGeom>
          <a:noFill/>
        </p:spPr>
        <p:txBody>
          <a:bodyPr wrap="square" rtlCol="0">
            <a:spAutoFit/>
          </a:bodyPr>
          <a:lstStyle/>
          <a:p>
            <a:pPr algn="just"/>
            <a:r>
              <a:rPr lang="en-US" sz="1400" b="0" i="0" dirty="0" err="1">
                <a:solidFill>
                  <a:srgbClr val="2E414F"/>
                </a:solidFill>
                <a:effectLst/>
                <a:latin typeface="Roboto" panose="02000000000000000000" pitchFamily="2" charset="0"/>
              </a:rPr>
              <a:t>Ao</a:t>
            </a:r>
            <a:r>
              <a:rPr lang="en-US" sz="1400" b="0" i="0" dirty="0">
                <a:solidFill>
                  <a:srgbClr val="2E414F"/>
                </a:solidFill>
                <a:effectLst/>
                <a:latin typeface="Roboto" panose="02000000000000000000" pitchFamily="2" charset="0"/>
              </a:rPr>
              <a:t>, J., Wang, R., Zhou, L., Liu, S., Ren, S., Wu, Y., Ko, T., Li, Q., Zhang, Y., Wei, Z., Qian, Y., Li, J., &amp; Wei, F. (2021). SpeechT5: Unified-Modal Encoder-Decoder Pre-training for Spoken Language Processing. </a:t>
            </a:r>
            <a:r>
              <a:rPr lang="en-US" sz="1400" b="0" i="1" dirty="0" err="1">
                <a:solidFill>
                  <a:srgbClr val="2E414F"/>
                </a:solidFill>
                <a:effectLst/>
                <a:latin typeface="Roboto" panose="02000000000000000000" pitchFamily="2" charset="0"/>
              </a:rPr>
              <a:t>ArXiv</a:t>
            </a:r>
            <a:r>
              <a:rPr lang="en-US" sz="1400" b="0" i="1" dirty="0">
                <a:solidFill>
                  <a:srgbClr val="2E414F"/>
                </a:solidFill>
                <a:effectLst/>
                <a:latin typeface="Roboto" panose="02000000000000000000" pitchFamily="2" charset="0"/>
              </a:rPr>
              <a:t>, abs/2110.07205</a:t>
            </a:r>
            <a:r>
              <a:rPr lang="en-US" sz="1400" b="0" i="0" dirty="0">
                <a:solidFill>
                  <a:srgbClr val="2E414F"/>
                </a:solidFill>
                <a:effectLst/>
                <a:latin typeface="Roboto" panose="02000000000000000000" pitchFamily="2" charset="0"/>
              </a:rPr>
              <a:t>.</a:t>
            </a:r>
            <a:endParaRPr lang="en-US" sz="1400" dirty="0"/>
          </a:p>
        </p:txBody>
      </p:sp>
    </p:spTree>
    <p:extLst>
      <p:ext uri="{BB962C8B-B14F-4D97-AF65-F5344CB8AC3E}">
        <p14:creationId xmlns:p14="http://schemas.microsoft.com/office/powerpoint/2010/main" val="359673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3B26FE2-8179-4776-9532-E8FE457C7545}"/>
              </a:ext>
            </a:extLst>
          </p:cNvPr>
          <p:cNvSpPr>
            <a:spLocks noGrp="1"/>
          </p:cNvSpPr>
          <p:nvPr>
            <p:ph idx="1"/>
          </p:nvPr>
        </p:nvSpPr>
        <p:spPr>
          <a:xfrm>
            <a:off x="581192" y="647700"/>
            <a:ext cx="11029615" cy="5941786"/>
          </a:xfrm>
        </p:spPr>
        <p:txBody>
          <a:bodyPr>
            <a:normAutofit/>
          </a:bodyPr>
          <a:lstStyle/>
          <a:p>
            <a:r>
              <a:rPr lang="en-US" sz="2400" b="1" dirty="0">
                <a:solidFill>
                  <a:schemeClr val="tx1">
                    <a:lumMod val="75000"/>
                    <a:lumOff val="25000"/>
                  </a:schemeClr>
                </a:solidFill>
              </a:rPr>
              <a:t>Fine</a:t>
            </a:r>
            <a:r>
              <a:rPr lang="en-US" sz="2400" b="1" dirty="0">
                <a:solidFill>
                  <a:schemeClr val="accent2">
                    <a:lumMod val="50000"/>
                  </a:schemeClr>
                </a:solidFill>
              </a:rPr>
              <a:t> tuning</a:t>
            </a:r>
          </a:p>
          <a:p>
            <a:endParaRPr lang="en-US" sz="2400" b="1" dirty="0">
              <a:solidFill>
                <a:schemeClr val="accent2">
                  <a:lumMod val="50000"/>
                </a:schemeClr>
              </a:solidFill>
            </a:endParaRPr>
          </a:p>
          <a:p>
            <a:pPr algn="l"/>
            <a:r>
              <a:rPr lang="en-US" sz="1600" b="0" i="0" u="none" strike="noStrike" baseline="0" dirty="0">
                <a:latin typeface="CMR9"/>
              </a:rPr>
              <a:t>Fine-tuning the encoder-decoder backbone via the loss of the downstream task.- The goal is to measure the learning abilities of SpeechT5.</a:t>
            </a:r>
          </a:p>
          <a:p>
            <a:pPr algn="l"/>
            <a:r>
              <a:rPr lang="en-US" sz="1600" dirty="0">
                <a:latin typeface="CMR9"/>
              </a:rPr>
              <a:t>S</a:t>
            </a:r>
            <a:r>
              <a:rPr lang="en-US" sz="1600" b="0" i="0" u="none" strike="noStrike" baseline="0" dirty="0">
                <a:latin typeface="CMR9"/>
              </a:rPr>
              <a:t>tudy the performance on a diverse set of downstream tasks such as ASR, TTS, ST, VC, SE, and SID.</a:t>
            </a:r>
          </a:p>
          <a:p>
            <a:pPr marL="0" indent="0" algn="l">
              <a:buNone/>
            </a:pPr>
            <a:endParaRPr lang="en-US" sz="1600" b="0" i="0" u="none" strike="noStrike" baseline="0" dirty="0">
              <a:latin typeface="CMR9"/>
            </a:endParaRPr>
          </a:p>
          <a:p>
            <a:pPr algn="l"/>
            <a:r>
              <a:rPr lang="en-US" sz="1600" b="0" i="0" u="none" strike="noStrike" baseline="0" dirty="0">
                <a:latin typeface="CMR9"/>
              </a:rPr>
              <a:t>Example : ASR, the final model consists: </a:t>
            </a:r>
          </a:p>
          <a:p>
            <a:pPr lvl="1">
              <a:buFont typeface="Wingdings" panose="05000000000000000000" pitchFamily="2" charset="2"/>
              <a:buChar char="Ø"/>
            </a:pPr>
            <a:r>
              <a:rPr lang="en-US" b="0" i="0" u="none" strike="noStrike" baseline="0" dirty="0">
                <a:latin typeface="CMR9"/>
              </a:rPr>
              <a:t>speech-encoder pre-net, encoder-decoder, text-decoder pre-net, and text-decoder post-net, which are initialized by SpeechT5 and </a:t>
            </a:r>
            <a:r>
              <a:rPr lang="en-US" b="1" i="0" u="sng" strike="noStrike" baseline="0" dirty="0">
                <a:latin typeface="CMR9"/>
              </a:rPr>
              <a:t>fine-tuned via the cross-entropy loss </a:t>
            </a:r>
            <a:r>
              <a:rPr lang="en-US" b="0" i="0" u="none" strike="noStrike" baseline="0" dirty="0">
                <a:latin typeface="CMR9"/>
              </a:rPr>
              <a:t>on the corresponding training data.</a:t>
            </a:r>
          </a:p>
          <a:p>
            <a:pPr algn="l"/>
            <a:r>
              <a:rPr lang="en-US" sz="1600" b="0" i="0" u="none" strike="noStrike" baseline="0" dirty="0">
                <a:latin typeface="CMR9"/>
              </a:rPr>
              <a:t>The baseline systems have the same architecture as SpeechT5, but the weights of the baseline encoder are initialized by the </a:t>
            </a:r>
            <a:r>
              <a:rPr lang="en-US" sz="1600" b="0" i="0" u="none" strike="noStrike" baseline="0" dirty="0" err="1">
                <a:latin typeface="CMR9"/>
              </a:rPr>
              <a:t>HuBERT</a:t>
            </a:r>
            <a:r>
              <a:rPr lang="en-US" sz="1600" b="0" i="0" u="none" strike="noStrike" baseline="0" dirty="0">
                <a:latin typeface="CMR9"/>
              </a:rPr>
              <a:t> BASE model (Hsu et al., 2021) if the input data of the downstream tasks is speech. </a:t>
            </a:r>
          </a:p>
          <a:p>
            <a:pPr algn="l"/>
            <a:r>
              <a:rPr lang="en-US" sz="1600" b="0" i="0" u="none" strike="noStrike" baseline="0" dirty="0">
                <a:latin typeface="CMR9"/>
              </a:rPr>
              <a:t>It allows raw waveform as the model input and can provide a strong baseline.</a:t>
            </a:r>
            <a:endParaRPr lang="en-US" sz="1600" dirty="0">
              <a:latin typeface="CMR9"/>
            </a:endParaRPr>
          </a:p>
          <a:p>
            <a:endParaRPr lang="en-US" sz="2400" dirty="0">
              <a:solidFill>
                <a:schemeClr val="accent2">
                  <a:lumMod val="50000"/>
                </a:schemeClr>
              </a:solidFill>
            </a:endParaRPr>
          </a:p>
        </p:txBody>
      </p:sp>
    </p:spTree>
    <p:extLst>
      <p:ext uri="{BB962C8B-B14F-4D97-AF65-F5344CB8AC3E}">
        <p14:creationId xmlns:p14="http://schemas.microsoft.com/office/powerpoint/2010/main" val="323131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id="{EDE7C194-8FF1-4796-AED1-1BD2A092B7D9}"/>
              </a:ext>
            </a:extLst>
          </p:cNvPr>
          <p:cNvSpPr txBox="1">
            <a:spLocks/>
          </p:cNvSpPr>
          <p:nvPr/>
        </p:nvSpPr>
        <p:spPr>
          <a:xfrm>
            <a:off x="581192" y="659567"/>
            <a:ext cx="11029615" cy="619843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600" b="1" i="0" u="none" strike="noStrike" baseline="0" dirty="0">
                <a:solidFill>
                  <a:schemeClr val="accent2">
                    <a:lumMod val="50000"/>
                  </a:schemeClr>
                </a:solidFill>
              </a:rPr>
              <a:t>EXPERIMENTS</a:t>
            </a:r>
          </a:p>
          <a:p>
            <a:r>
              <a:rPr lang="en-US" sz="1600" dirty="0">
                <a:latin typeface="CMR9"/>
              </a:rPr>
              <a:t>Pre-Training Setup</a:t>
            </a:r>
          </a:p>
          <a:p>
            <a:pPr>
              <a:buFont typeface="Wingdings" panose="05000000000000000000" pitchFamily="2" charset="2"/>
              <a:buChar char="Ø"/>
            </a:pPr>
            <a:r>
              <a:rPr lang="en-US" sz="1600" dirty="0">
                <a:latin typeface="CMR9"/>
              </a:rPr>
              <a:t>All models are implemented in </a:t>
            </a:r>
            <a:r>
              <a:rPr lang="en-US" sz="1600" dirty="0" err="1">
                <a:latin typeface="CMR9"/>
              </a:rPr>
              <a:t>Fairseq</a:t>
            </a:r>
            <a:r>
              <a:rPr lang="en-US" sz="1600" dirty="0">
                <a:latin typeface="CMR9"/>
              </a:rPr>
              <a:t> - </a:t>
            </a:r>
            <a:r>
              <a:rPr lang="en-US" sz="1600" b="0" i="0" dirty="0">
                <a:effectLst/>
                <a:latin typeface="CMR9"/>
              </a:rPr>
              <a:t>Facebook AI Research Sequence-to-Sequence Toolkit written in Python. </a:t>
            </a:r>
            <a:r>
              <a:rPr lang="en-US" sz="1600" b="0" i="0" dirty="0">
                <a:effectLst/>
                <a:latin typeface="CMR9"/>
                <a:hlinkClick r:id="rId2">
                  <a:extLst>
                    <a:ext uri="{A12FA001-AC4F-418D-AE19-62706E023703}">
                      <ahyp:hlinkClr xmlns:ahyp="http://schemas.microsoft.com/office/drawing/2018/hyperlinkcolor" val="tx"/>
                    </a:ext>
                  </a:extLst>
                </a:hlinkClick>
              </a:rPr>
              <a:t>https://github.com/pytorch/fairseq</a:t>
            </a:r>
            <a:r>
              <a:rPr lang="en-US" sz="1600" b="0" i="0" dirty="0">
                <a:effectLst/>
                <a:latin typeface="CMR9"/>
              </a:rPr>
              <a:t> </a:t>
            </a:r>
          </a:p>
          <a:p>
            <a:pPr algn="l">
              <a:buFont typeface="Wingdings" panose="05000000000000000000" pitchFamily="2" charset="2"/>
              <a:buChar char="Ø"/>
            </a:pPr>
            <a:r>
              <a:rPr lang="en-US" sz="1600" b="0" i="0" dirty="0">
                <a:effectLst/>
                <a:latin typeface="CMR9"/>
              </a:rPr>
              <a:t>A medium-size encoder-decoder model (12 encoder blocks, 6 decoder blocks, model dimension 768, inner dimension 3072,</a:t>
            </a:r>
            <a:r>
              <a:rPr lang="en-US" sz="1600" b="0" i="0" u="none" strike="noStrike" baseline="0" dirty="0">
                <a:latin typeface="CMR9"/>
              </a:rPr>
              <a:t> and the number of attention heads is 12</a:t>
            </a:r>
            <a:r>
              <a:rPr lang="en-US" sz="1600" b="0" i="0" dirty="0">
                <a:effectLst/>
                <a:latin typeface="CMR9"/>
              </a:rPr>
              <a:t>) is trained using </a:t>
            </a:r>
            <a:r>
              <a:rPr lang="en-US" sz="1600" b="0" i="0" dirty="0" err="1">
                <a:effectLst/>
                <a:latin typeface="CMR9"/>
              </a:rPr>
              <a:t>LibriSpeech</a:t>
            </a:r>
            <a:r>
              <a:rPr lang="en-US" sz="1600" b="0" i="0" dirty="0">
                <a:effectLst/>
                <a:latin typeface="CMR9"/>
              </a:rPr>
              <a:t> for speech pre-training and </a:t>
            </a:r>
            <a:r>
              <a:rPr lang="en-US" sz="1600" b="0" i="0" dirty="0" err="1">
                <a:effectLst/>
                <a:latin typeface="CMR9"/>
              </a:rPr>
              <a:t>LibriLM</a:t>
            </a:r>
            <a:r>
              <a:rPr lang="en-US" sz="1600" b="0" i="0" dirty="0">
                <a:effectLst/>
                <a:latin typeface="CMR9"/>
              </a:rPr>
              <a:t> for text pre-training. </a:t>
            </a:r>
            <a:endParaRPr lang="en-US" sz="1600" b="0" i="0" u="none" strike="noStrike" baseline="0" dirty="0">
              <a:latin typeface="CMR9"/>
            </a:endParaRPr>
          </a:p>
          <a:p>
            <a:pPr algn="l">
              <a:buFont typeface="Wingdings" panose="05000000000000000000" pitchFamily="2" charset="2"/>
              <a:buChar char="Ø"/>
            </a:pPr>
            <a:r>
              <a:rPr lang="en-US" sz="1600" b="0" i="0" u="none" strike="noStrike" baseline="0" dirty="0">
                <a:latin typeface="CMR9"/>
              </a:rPr>
              <a:t>The above encoder setting is the same as that in wav2vec 2.0 BASE and </a:t>
            </a:r>
            <a:r>
              <a:rPr lang="en-US" sz="1600" b="0" i="0" u="none" strike="noStrike" baseline="0" dirty="0" err="1">
                <a:latin typeface="CMR9"/>
              </a:rPr>
              <a:t>HuBERT</a:t>
            </a:r>
            <a:r>
              <a:rPr lang="en-US" sz="1600" b="0" i="0" u="none" strike="noStrike" baseline="0" dirty="0">
                <a:latin typeface="CMR9"/>
              </a:rPr>
              <a:t> BASE.</a:t>
            </a:r>
          </a:p>
          <a:p>
            <a:pPr algn="l">
              <a:buFont typeface="Wingdings" panose="05000000000000000000" pitchFamily="2" charset="2"/>
              <a:buChar char="Ø"/>
            </a:pPr>
            <a:r>
              <a:rPr lang="en-US" sz="1600" b="0" i="0" u="none" strike="noStrike" baseline="0" dirty="0">
                <a:latin typeface="CMR9"/>
              </a:rPr>
              <a:t>The speech-encoder pre-net contains 7 blocks of temporal convolutions, each of which is composed of 512 channels with strides (5; 2; 2; 2; 2; 2; 2) and kernel sizes (10; 3; 3; 3; 3; 2; 2). For the speech-decoder pre-net and post-net, we use the same setting as the pre-net and post-net in Shen et al. (2018) except that the number of channels of the post-net is 256.</a:t>
            </a:r>
          </a:p>
          <a:p>
            <a:pPr algn="l">
              <a:buFont typeface="Wingdings" panose="05000000000000000000" pitchFamily="2" charset="2"/>
              <a:buChar char="Ø"/>
            </a:pPr>
            <a:r>
              <a:rPr lang="en-US" sz="1600" b="0" i="0" u="none" strike="noStrike" baseline="0" dirty="0">
                <a:latin typeface="CMR9"/>
              </a:rPr>
              <a:t>For </a:t>
            </a:r>
            <a:r>
              <a:rPr lang="en-US" sz="1600" b="0" i="0" u="none" strike="noStrike" baseline="0" dirty="0" err="1">
                <a:latin typeface="CMR9"/>
              </a:rPr>
              <a:t>textencoder</a:t>
            </a:r>
            <a:r>
              <a:rPr lang="en-US" sz="1600" b="0" i="0" u="none" strike="noStrike" baseline="0" dirty="0">
                <a:latin typeface="CMR9"/>
              </a:rPr>
              <a:t>/ decoder pre/post-net, a shared embedding layer with dimension 768 is used. For the vector quantization, we use two codebooks with 100 entries for the shared codebook module, resulting in a theoretical maximum of K = 104 code entries.</a:t>
            </a:r>
          </a:p>
          <a:p>
            <a:pPr algn="l">
              <a:buFont typeface="Wingdings" panose="05000000000000000000" pitchFamily="2" charset="2"/>
              <a:buChar char="Ø"/>
            </a:pPr>
            <a:r>
              <a:rPr lang="en-US" sz="1600" b="0" i="0" u="none" strike="noStrike" baseline="0" dirty="0">
                <a:latin typeface="CMR9"/>
              </a:rPr>
              <a:t>For speech pre-training, used the full 960 hours of </a:t>
            </a:r>
            <a:r>
              <a:rPr lang="en-US" sz="1600" b="0" i="0" u="none" strike="noStrike" baseline="0" dirty="0" err="1">
                <a:latin typeface="CMR9"/>
              </a:rPr>
              <a:t>LibriSpeech</a:t>
            </a:r>
            <a:r>
              <a:rPr lang="en-US" sz="1600" b="0" i="0" u="none" strike="noStrike" baseline="0" dirty="0">
                <a:latin typeface="CMR9"/>
              </a:rPr>
              <a:t> audio.</a:t>
            </a:r>
          </a:p>
          <a:p>
            <a:pPr algn="l">
              <a:buFont typeface="Wingdings" panose="05000000000000000000" pitchFamily="2" charset="2"/>
              <a:buChar char="Ø"/>
            </a:pPr>
            <a:r>
              <a:rPr lang="en-US" sz="1600" b="0" i="0" u="none" strike="noStrike" baseline="0" dirty="0">
                <a:latin typeface="CMR9"/>
              </a:rPr>
              <a:t>For text pre-training, used the normalized language model training text of </a:t>
            </a:r>
            <a:r>
              <a:rPr lang="en-US" sz="1600" b="0" i="0" u="none" strike="noStrike" baseline="0" dirty="0" err="1">
                <a:latin typeface="CMR9"/>
              </a:rPr>
              <a:t>LibriSpeech</a:t>
            </a:r>
            <a:r>
              <a:rPr lang="en-US" sz="1600" b="0" i="0" u="none" strike="noStrike" baseline="0" dirty="0">
                <a:latin typeface="CMR9"/>
              </a:rPr>
              <a:t> as unlabeled data, which contains 400M sentences.</a:t>
            </a:r>
            <a:r>
              <a:rPr lang="en-US" sz="1600" dirty="0">
                <a:latin typeface="CMR9"/>
              </a:rPr>
              <a:t> O</a:t>
            </a:r>
            <a:r>
              <a:rPr lang="en-US" sz="1600" b="0" i="0" u="none" strike="noStrike" baseline="0" dirty="0">
                <a:latin typeface="CMR9"/>
              </a:rPr>
              <a:t>ptimize the model with Adam (</a:t>
            </a:r>
            <a:r>
              <a:rPr lang="en-US" sz="1600" b="0" i="0" u="none" strike="noStrike" baseline="0" dirty="0" err="1">
                <a:latin typeface="CMR9"/>
              </a:rPr>
              <a:t>Kingma</a:t>
            </a:r>
            <a:r>
              <a:rPr lang="en-US" sz="1600" b="0" i="0" u="none" strike="noStrike" baseline="0" dirty="0">
                <a:latin typeface="CMR9"/>
              </a:rPr>
              <a:t> and Ba, 2014) by warming up the learning rate for the first 8% of updates to a peak of 2 x 10</a:t>
            </a:r>
            <a:r>
              <a:rPr lang="en-US" sz="1600" b="0" i="0" u="none" strike="noStrike" baseline="30000" dirty="0">
                <a:latin typeface="CMR9"/>
              </a:rPr>
              <a:t>-4</a:t>
            </a:r>
            <a:r>
              <a:rPr lang="en-US" sz="1600" b="0" i="0" u="none" strike="noStrike" baseline="0" dirty="0">
                <a:latin typeface="CMR9"/>
              </a:rPr>
              <a:t>, which is linear decayed for the following updates.  Pre-train the proposed SpeechT5 model on 32 V100 GPUs with a batch size of around 90s samples per GPU for speech and 12k tokens per GPU for text and set the update frequency to 2 for 500k steps.</a:t>
            </a:r>
            <a:endParaRPr lang="en-US" sz="1600" dirty="0">
              <a:latin typeface="CMR9"/>
            </a:endParaRPr>
          </a:p>
        </p:txBody>
      </p:sp>
    </p:spTree>
    <p:extLst>
      <p:ext uri="{BB962C8B-B14F-4D97-AF65-F5344CB8AC3E}">
        <p14:creationId xmlns:p14="http://schemas.microsoft.com/office/powerpoint/2010/main" val="230269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id="{EDE7C194-8FF1-4796-AED1-1BD2A092B7D9}"/>
              </a:ext>
            </a:extLst>
          </p:cNvPr>
          <p:cNvSpPr txBox="1">
            <a:spLocks/>
          </p:cNvSpPr>
          <p:nvPr/>
        </p:nvSpPr>
        <p:spPr>
          <a:xfrm>
            <a:off x="644082" y="683871"/>
            <a:ext cx="10287741" cy="2256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buClr>
                <a:srgbClr val="FDBE6E"/>
              </a:buClr>
            </a:pPr>
            <a:r>
              <a:rPr lang="en-US" sz="2400" b="1" dirty="0">
                <a:solidFill>
                  <a:schemeClr val="accent2">
                    <a:lumMod val="50000"/>
                  </a:schemeClr>
                </a:solidFill>
              </a:rPr>
              <a:t>EVALUATION</a:t>
            </a:r>
            <a:r>
              <a:rPr lang="en-US" sz="2400" b="1" dirty="0"/>
              <a:t>:</a:t>
            </a:r>
          </a:p>
          <a:p>
            <a:pPr marL="0" indent="0">
              <a:lnSpc>
                <a:spcPct val="90000"/>
              </a:lnSpc>
              <a:buClr>
                <a:srgbClr val="FDBE6E"/>
              </a:buClr>
            </a:pPr>
            <a:r>
              <a:rPr lang="en-US" b="1" i="1" dirty="0"/>
              <a:t>Evaluation on ASR</a:t>
            </a:r>
          </a:p>
          <a:p>
            <a:pPr>
              <a:lnSpc>
                <a:spcPct val="90000"/>
              </a:lnSpc>
              <a:buClr>
                <a:srgbClr val="FDBE6E"/>
              </a:buClr>
            </a:pPr>
            <a:r>
              <a:rPr lang="en-US" sz="1600" dirty="0">
                <a:latin typeface="CMR9"/>
              </a:rPr>
              <a:t>F</a:t>
            </a:r>
            <a:r>
              <a:rPr lang="en-US" sz="1600" b="0" i="0" u="none" strike="noStrike" baseline="0" dirty="0">
                <a:latin typeface="CMR9"/>
              </a:rPr>
              <a:t>ine-tune the ASR model with the </a:t>
            </a:r>
            <a:r>
              <a:rPr lang="en-US" sz="1600" b="0" i="0" u="none" strike="noStrike" baseline="0" dirty="0" err="1">
                <a:latin typeface="CMR9"/>
              </a:rPr>
              <a:t>LibriSpeech</a:t>
            </a:r>
            <a:r>
              <a:rPr lang="en-US" sz="1600" dirty="0">
                <a:latin typeface="CMR9"/>
              </a:rPr>
              <a:t> </a:t>
            </a:r>
            <a:r>
              <a:rPr lang="en-US" sz="1600" b="0" i="0" u="none" strike="noStrike" baseline="0" dirty="0">
                <a:latin typeface="CMR9"/>
              </a:rPr>
              <a:t>100/960 hours data and train the language model(LM) with the </a:t>
            </a:r>
            <a:r>
              <a:rPr lang="en-US" sz="1600" b="0" i="0" u="none" strike="noStrike" baseline="0" dirty="0" err="1">
                <a:latin typeface="CMR9"/>
              </a:rPr>
              <a:t>LibriSpeech</a:t>
            </a:r>
            <a:r>
              <a:rPr lang="en-US" sz="1600" b="0" i="0" u="none" strike="noStrike" baseline="0" dirty="0">
                <a:latin typeface="CMR9"/>
              </a:rPr>
              <a:t> LM text data, which is used for shallow fusion. Besides the cross-entropy loss for the decoder, they have added an extra linear layer  to calculate the connectionist temporal classification (CTC) loss on the top of the encoder so that they can apply the joint CTC/attention decoding, to boost the performance. </a:t>
            </a:r>
          </a:p>
          <a:p>
            <a:pPr>
              <a:lnSpc>
                <a:spcPct val="90000"/>
              </a:lnSpc>
              <a:buClr>
                <a:srgbClr val="FDBE6E"/>
              </a:buClr>
            </a:pPr>
            <a:r>
              <a:rPr lang="en-US" sz="1600" b="0" i="0" u="none" strike="noStrike" baseline="0" dirty="0">
                <a:latin typeface="CMR9"/>
              </a:rPr>
              <a:t>Measure the performance of ASR by the </a:t>
            </a:r>
            <a:r>
              <a:rPr lang="en-US" sz="1600" b="0" i="1" u="none" strike="noStrike" baseline="0" dirty="0">
                <a:latin typeface="CMR9"/>
              </a:rPr>
              <a:t>word error rate (WER).</a:t>
            </a:r>
          </a:p>
          <a:p>
            <a:pPr>
              <a:lnSpc>
                <a:spcPct val="90000"/>
              </a:lnSpc>
              <a:buClr>
                <a:srgbClr val="FDBE6E"/>
              </a:buClr>
            </a:pPr>
            <a:endParaRPr lang="en-US" sz="1300" dirty="0"/>
          </a:p>
        </p:txBody>
      </p:sp>
      <p:pic>
        <p:nvPicPr>
          <p:cNvPr id="3" name="Picture 2">
            <a:extLst>
              <a:ext uri="{FF2B5EF4-FFF2-40B4-BE49-F238E27FC236}">
                <a16:creationId xmlns:a16="http://schemas.microsoft.com/office/drawing/2014/main" id="{7234011C-AE23-4D49-A661-EDED4B48F109}"/>
              </a:ext>
            </a:extLst>
          </p:cNvPr>
          <p:cNvPicPr>
            <a:picLocks noChangeAspect="1"/>
          </p:cNvPicPr>
          <p:nvPr/>
        </p:nvPicPr>
        <p:blipFill>
          <a:blip r:embed="rId2"/>
          <a:stretch>
            <a:fillRect/>
          </a:stretch>
        </p:blipFill>
        <p:spPr>
          <a:xfrm>
            <a:off x="534807" y="2886366"/>
            <a:ext cx="5484624" cy="2344676"/>
          </a:xfrm>
          <a:prstGeom prst="rect">
            <a:avLst/>
          </a:prstGeom>
        </p:spPr>
      </p:pic>
      <p:pic>
        <p:nvPicPr>
          <p:cNvPr id="5" name="Picture 4">
            <a:extLst>
              <a:ext uri="{FF2B5EF4-FFF2-40B4-BE49-F238E27FC236}">
                <a16:creationId xmlns:a16="http://schemas.microsoft.com/office/drawing/2014/main" id="{34D5258B-7493-45B7-A499-2D39FFAE067B}"/>
              </a:ext>
            </a:extLst>
          </p:cNvPr>
          <p:cNvPicPr>
            <a:picLocks noChangeAspect="1"/>
          </p:cNvPicPr>
          <p:nvPr/>
        </p:nvPicPr>
        <p:blipFill>
          <a:blip r:embed="rId3"/>
          <a:stretch>
            <a:fillRect/>
          </a:stretch>
        </p:blipFill>
        <p:spPr>
          <a:xfrm>
            <a:off x="6304248" y="2886091"/>
            <a:ext cx="5489646" cy="2127237"/>
          </a:xfrm>
          <a:prstGeom prst="rect">
            <a:avLst/>
          </a:prstGeom>
        </p:spPr>
      </p:pic>
      <p:sp>
        <p:nvSpPr>
          <p:cNvPr id="13" name="Content Placeholder 2">
            <a:extLst>
              <a:ext uri="{FF2B5EF4-FFF2-40B4-BE49-F238E27FC236}">
                <a16:creationId xmlns:a16="http://schemas.microsoft.com/office/drawing/2014/main" id="{151D7A0D-0FC1-4736-8094-B5E87ACC2D14}"/>
              </a:ext>
            </a:extLst>
          </p:cNvPr>
          <p:cNvSpPr txBox="1">
            <a:spLocks/>
          </p:cNvSpPr>
          <p:nvPr/>
        </p:nvSpPr>
        <p:spPr>
          <a:xfrm>
            <a:off x="548297" y="5231042"/>
            <a:ext cx="5239656" cy="190924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200" b="0" i="0" u="none" strike="noStrike" baseline="0" dirty="0">
                <a:latin typeface="CMR9"/>
              </a:rPr>
              <a:t>Without LM fusion, the baseline outperforms wav2vec 2.0 BASE and </a:t>
            </a:r>
            <a:r>
              <a:rPr lang="en-US" sz="1200" b="0" i="0" u="none" strike="noStrike" baseline="0" dirty="0" err="1">
                <a:latin typeface="CMR9"/>
              </a:rPr>
              <a:t>HuBERT</a:t>
            </a:r>
            <a:r>
              <a:rPr lang="en-US" sz="1200" dirty="0">
                <a:latin typeface="CMR9"/>
              </a:rPr>
              <a:t> </a:t>
            </a:r>
            <a:r>
              <a:rPr lang="en-US" sz="1200" b="0" i="0" u="none" strike="noStrike" baseline="0" dirty="0">
                <a:latin typeface="CMR9"/>
              </a:rPr>
              <a:t>BASE.</a:t>
            </a:r>
          </a:p>
          <a:p>
            <a:r>
              <a:rPr lang="en-US" sz="1200" b="0" i="0" u="none" strike="noStrike" baseline="0" dirty="0">
                <a:latin typeface="CMR9"/>
              </a:rPr>
              <a:t>SpeechT5 model achieves significant improvements on all settings compared to wav2vec 2.0 BASE, </a:t>
            </a:r>
            <a:r>
              <a:rPr lang="en-US" sz="1200" b="0" i="0" u="none" strike="noStrike" baseline="0" dirty="0" err="1">
                <a:latin typeface="CMR9"/>
              </a:rPr>
              <a:t>HuBERT</a:t>
            </a:r>
            <a:r>
              <a:rPr lang="en-US" sz="1200" b="0" i="0" u="none" strike="noStrike" baseline="0" dirty="0">
                <a:latin typeface="CMR9"/>
              </a:rPr>
              <a:t> BASE.</a:t>
            </a:r>
          </a:p>
          <a:p>
            <a:r>
              <a:rPr lang="en-US" sz="1200" dirty="0">
                <a:latin typeface="CMR9"/>
              </a:rPr>
              <a:t>w</a:t>
            </a:r>
            <a:r>
              <a:rPr lang="en-US" sz="1200" b="0" i="0" u="none" strike="noStrike" baseline="0" dirty="0">
                <a:latin typeface="CMR9"/>
              </a:rPr>
              <a:t>hen decoding with LM fusion, SpeechT5 obtains the lower WERs than wav2vec 2.0 BASE on all sets and achieves the state-of-the-art performance</a:t>
            </a:r>
            <a:endParaRPr lang="en-US" sz="1200" dirty="0">
              <a:latin typeface="CMR9"/>
            </a:endParaRPr>
          </a:p>
          <a:p>
            <a:endParaRPr lang="en-US" sz="1200" dirty="0">
              <a:latin typeface="CMR9"/>
            </a:endParaRPr>
          </a:p>
        </p:txBody>
      </p:sp>
      <p:sp>
        <p:nvSpPr>
          <p:cNvPr id="17" name="Content Placeholder 2">
            <a:extLst>
              <a:ext uri="{FF2B5EF4-FFF2-40B4-BE49-F238E27FC236}">
                <a16:creationId xmlns:a16="http://schemas.microsoft.com/office/drawing/2014/main" id="{258D427D-4394-4749-8ADE-5BC4B88BA2CB}"/>
              </a:ext>
            </a:extLst>
          </p:cNvPr>
          <p:cNvSpPr txBox="1">
            <a:spLocks/>
          </p:cNvSpPr>
          <p:nvPr/>
        </p:nvSpPr>
        <p:spPr>
          <a:xfrm>
            <a:off x="6554238" y="4883900"/>
            <a:ext cx="5239656" cy="2256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sz="1600" b="0" i="0" u="none" strike="noStrike" baseline="0" dirty="0">
                <a:latin typeface="CMR9"/>
              </a:rPr>
              <a:t>SpeechT5 model achieves significant improvement even without LM fusion, and it performs comparable or even better than wav2vec 2.0 with LM fusion</a:t>
            </a:r>
            <a:endParaRPr lang="en-US" sz="1050" dirty="0">
              <a:latin typeface="CMR9"/>
            </a:endParaRPr>
          </a:p>
        </p:txBody>
      </p:sp>
      <p:sp>
        <p:nvSpPr>
          <p:cNvPr id="6" name="Rectangle 5">
            <a:extLst>
              <a:ext uri="{FF2B5EF4-FFF2-40B4-BE49-F238E27FC236}">
                <a16:creationId xmlns:a16="http://schemas.microsoft.com/office/drawing/2014/main" id="{EA88E736-ABA8-49D5-ABAE-A619F9A6BF21}"/>
              </a:ext>
            </a:extLst>
          </p:cNvPr>
          <p:cNvSpPr/>
          <p:nvPr/>
        </p:nvSpPr>
        <p:spPr>
          <a:xfrm>
            <a:off x="6125029" y="2928610"/>
            <a:ext cx="54224" cy="3895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48FBA9-8EE3-4F87-ADA2-AA6A23F2D478}"/>
              </a:ext>
            </a:extLst>
          </p:cNvPr>
          <p:cNvSpPr/>
          <p:nvPr/>
        </p:nvSpPr>
        <p:spPr>
          <a:xfrm flipV="1">
            <a:off x="279196" y="2860151"/>
            <a:ext cx="11800114" cy="45719"/>
          </a:xfrm>
          <a:prstGeom prst="rect">
            <a:avLst/>
          </a:prstGeom>
          <a:solidFill>
            <a:schemeClr val="accent1">
              <a:lumMod val="25000"/>
              <a:lumOff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17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id="{EDE7C194-8FF1-4796-AED1-1BD2A092B7D9}"/>
              </a:ext>
            </a:extLst>
          </p:cNvPr>
          <p:cNvSpPr txBox="1">
            <a:spLocks/>
          </p:cNvSpPr>
          <p:nvPr/>
        </p:nvSpPr>
        <p:spPr>
          <a:xfrm>
            <a:off x="564352" y="599584"/>
            <a:ext cx="11121353" cy="22265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FDBE6E"/>
              </a:buClr>
            </a:pPr>
            <a:r>
              <a:rPr lang="en-US" b="1" i="1" dirty="0"/>
              <a:t>Evaluation on TTS</a:t>
            </a:r>
          </a:p>
          <a:p>
            <a:pPr marL="0" indent="0">
              <a:lnSpc>
                <a:spcPct val="90000"/>
              </a:lnSpc>
              <a:buClr>
                <a:srgbClr val="FDBE6E"/>
              </a:buClr>
            </a:pPr>
            <a:endParaRPr lang="en-US" b="1" i="1" dirty="0"/>
          </a:p>
          <a:p>
            <a:pPr algn="l"/>
            <a:r>
              <a:rPr lang="en-US" sz="1600" dirty="0">
                <a:latin typeface="CMR9"/>
              </a:rPr>
              <a:t>Fine-tune the pre-trained model on the 460-hours </a:t>
            </a:r>
            <a:r>
              <a:rPr lang="en-US" sz="1600" dirty="0" err="1">
                <a:latin typeface="CMR9"/>
              </a:rPr>
              <a:t>LibriTTS</a:t>
            </a:r>
            <a:r>
              <a:rPr lang="en-US" sz="1600" dirty="0">
                <a:latin typeface="CMR9"/>
              </a:rPr>
              <a:t> clean sets </a:t>
            </a:r>
            <a:r>
              <a:rPr lang="en-US" sz="1600" b="0" i="0" u="none" strike="noStrike" baseline="0" dirty="0">
                <a:latin typeface="CMR9"/>
              </a:rPr>
              <a:t>with the L</a:t>
            </a:r>
            <a:r>
              <a:rPr lang="en-US" sz="1600" b="0" i="0" u="none" strike="noStrike" baseline="-25000" dirty="0">
                <a:latin typeface="CMR9"/>
              </a:rPr>
              <a:t>1</a:t>
            </a:r>
            <a:r>
              <a:rPr lang="en-US" sz="1600" b="0" i="0" u="none" strike="noStrike" baseline="0" dirty="0">
                <a:latin typeface="CMR9"/>
              </a:rPr>
              <a:t> loss, BCE loss, and attention loss</a:t>
            </a:r>
            <a:r>
              <a:rPr lang="en-US" sz="1600" dirty="0">
                <a:latin typeface="CMR9"/>
              </a:rPr>
              <a:t>.</a:t>
            </a:r>
          </a:p>
          <a:p>
            <a:pPr>
              <a:lnSpc>
                <a:spcPct val="90000"/>
              </a:lnSpc>
              <a:buClr>
                <a:srgbClr val="FDBE6E"/>
              </a:buClr>
            </a:pPr>
            <a:r>
              <a:rPr lang="en-US" sz="1600" b="0" i="0" u="none" strike="noStrike" baseline="0" dirty="0">
                <a:latin typeface="CMR9"/>
              </a:rPr>
              <a:t>Evaluate the </a:t>
            </a:r>
            <a:r>
              <a:rPr lang="en-US" sz="1600" b="0" i="1" u="none" strike="noStrike" baseline="0" dirty="0">
                <a:latin typeface="CMR9"/>
              </a:rPr>
              <a:t>Naturalness</a:t>
            </a:r>
            <a:r>
              <a:rPr lang="en-US" sz="1600" b="0" i="0" u="none" strike="noStrike" baseline="0" dirty="0">
                <a:latin typeface="CMR9"/>
              </a:rPr>
              <a:t> with the open-source NISQA-TTS (</a:t>
            </a:r>
            <a:r>
              <a:rPr lang="en-US" sz="1600" b="0" i="0" u="none" strike="noStrike" baseline="0" dirty="0" err="1">
                <a:latin typeface="CMR9"/>
              </a:rPr>
              <a:t>Mittag</a:t>
            </a:r>
            <a:r>
              <a:rPr lang="en-US" sz="1600" b="0" i="0" u="none" strike="noStrike" baseline="0" dirty="0">
                <a:latin typeface="CMR9"/>
              </a:rPr>
              <a:t> and </a:t>
            </a:r>
            <a:r>
              <a:rPr lang="en-US" sz="1600" b="0" i="0" u="none" strike="noStrike" baseline="0" dirty="0" err="1">
                <a:latin typeface="CMR9"/>
              </a:rPr>
              <a:t>Möller</a:t>
            </a:r>
            <a:r>
              <a:rPr lang="en-US" sz="1600" b="0" i="0" u="none" strike="noStrike" baseline="0" dirty="0">
                <a:latin typeface="CMR9"/>
              </a:rPr>
              <a:t>, 2020), the </a:t>
            </a:r>
            <a:r>
              <a:rPr lang="en-US" sz="1600" b="0" i="1" u="none" strike="noStrike" baseline="0" dirty="0">
                <a:latin typeface="CMR9"/>
              </a:rPr>
              <a:t>Mean </a:t>
            </a:r>
            <a:r>
              <a:rPr lang="en-US" sz="1600" i="1" dirty="0">
                <a:latin typeface="CMR9"/>
              </a:rPr>
              <a:t>O</a:t>
            </a:r>
            <a:r>
              <a:rPr lang="en-US" sz="1600" b="0" i="1" u="none" strike="noStrike" baseline="0" dirty="0">
                <a:latin typeface="CMR9"/>
              </a:rPr>
              <a:t>ption </a:t>
            </a:r>
            <a:r>
              <a:rPr lang="en-US" sz="1600" i="1" dirty="0">
                <a:latin typeface="CMR9"/>
              </a:rPr>
              <a:t>S</a:t>
            </a:r>
            <a:r>
              <a:rPr lang="en-US" sz="1600" b="0" i="1" u="none" strike="noStrike" baseline="0" dirty="0">
                <a:latin typeface="CMR9"/>
              </a:rPr>
              <a:t>core (MOS), </a:t>
            </a:r>
            <a:r>
              <a:rPr lang="en-US" sz="1600" b="0" i="0" u="none" strike="noStrike" baseline="0" dirty="0">
                <a:latin typeface="CMR9"/>
              </a:rPr>
              <a:t>and the </a:t>
            </a:r>
            <a:r>
              <a:rPr lang="en-US" sz="1600" b="0" i="1" u="none" strike="noStrike" baseline="0" dirty="0">
                <a:latin typeface="CMR9"/>
              </a:rPr>
              <a:t>Comparison </a:t>
            </a:r>
            <a:r>
              <a:rPr lang="en-US" sz="1600" i="1" dirty="0">
                <a:latin typeface="CMR9"/>
              </a:rPr>
              <a:t>M</a:t>
            </a:r>
            <a:r>
              <a:rPr lang="en-US" sz="1600" b="0" i="1" u="none" strike="noStrike" baseline="0" dirty="0">
                <a:latin typeface="CMR9"/>
              </a:rPr>
              <a:t>ean </a:t>
            </a:r>
            <a:r>
              <a:rPr lang="en-US" sz="1600" i="1" dirty="0">
                <a:latin typeface="CMR9"/>
              </a:rPr>
              <a:t>O</a:t>
            </a:r>
            <a:r>
              <a:rPr lang="en-US" sz="1600" b="0" i="1" u="none" strike="noStrike" baseline="0" dirty="0">
                <a:latin typeface="CMR9"/>
              </a:rPr>
              <a:t>ption </a:t>
            </a:r>
            <a:r>
              <a:rPr lang="en-US" sz="1600" i="1" dirty="0">
                <a:latin typeface="CMR9"/>
              </a:rPr>
              <a:t>S</a:t>
            </a:r>
            <a:r>
              <a:rPr lang="en-US" sz="1600" b="0" i="1" u="none" strike="noStrike" baseline="0" dirty="0">
                <a:latin typeface="CMR9"/>
              </a:rPr>
              <a:t>core (CMOS) </a:t>
            </a:r>
            <a:r>
              <a:rPr lang="en-US" sz="1600" b="0" i="0" u="none" strike="noStrike" baseline="0" dirty="0">
                <a:latin typeface="CMR9"/>
              </a:rPr>
              <a:t>by native speakers on the randomly selected 200 sentences with various lengths (no overlapping with training data).</a:t>
            </a:r>
            <a:endParaRPr lang="en-US" sz="1600" dirty="0">
              <a:latin typeface="CMR9"/>
            </a:endParaRPr>
          </a:p>
        </p:txBody>
      </p:sp>
      <p:pic>
        <p:nvPicPr>
          <p:cNvPr id="4" name="Picture 3">
            <a:extLst>
              <a:ext uri="{FF2B5EF4-FFF2-40B4-BE49-F238E27FC236}">
                <a16:creationId xmlns:a16="http://schemas.microsoft.com/office/drawing/2014/main" id="{3CE88721-5CF5-49B5-A827-B00DAAC8C7D6}"/>
              </a:ext>
            </a:extLst>
          </p:cNvPr>
          <p:cNvPicPr>
            <a:picLocks noChangeAspect="1"/>
          </p:cNvPicPr>
          <p:nvPr/>
        </p:nvPicPr>
        <p:blipFill>
          <a:blip r:embed="rId2"/>
          <a:stretch>
            <a:fillRect/>
          </a:stretch>
        </p:blipFill>
        <p:spPr>
          <a:xfrm>
            <a:off x="624114" y="3135341"/>
            <a:ext cx="4267200" cy="1981200"/>
          </a:xfrm>
          <a:prstGeom prst="rect">
            <a:avLst/>
          </a:prstGeom>
        </p:spPr>
      </p:pic>
      <p:pic>
        <p:nvPicPr>
          <p:cNvPr id="7" name="Picture 6">
            <a:extLst>
              <a:ext uri="{FF2B5EF4-FFF2-40B4-BE49-F238E27FC236}">
                <a16:creationId xmlns:a16="http://schemas.microsoft.com/office/drawing/2014/main" id="{F12904B0-79C8-497E-803E-E2E45428E1E1}"/>
              </a:ext>
            </a:extLst>
          </p:cNvPr>
          <p:cNvPicPr>
            <a:picLocks noChangeAspect="1"/>
          </p:cNvPicPr>
          <p:nvPr/>
        </p:nvPicPr>
        <p:blipFill>
          <a:blip r:embed="rId3"/>
          <a:stretch>
            <a:fillRect/>
          </a:stretch>
        </p:blipFill>
        <p:spPr>
          <a:xfrm>
            <a:off x="6980588" y="3159459"/>
            <a:ext cx="4410075" cy="1781175"/>
          </a:xfrm>
          <a:prstGeom prst="rect">
            <a:avLst/>
          </a:prstGeom>
        </p:spPr>
      </p:pic>
      <p:sp>
        <p:nvSpPr>
          <p:cNvPr id="19" name="Rectangle 18">
            <a:extLst>
              <a:ext uri="{FF2B5EF4-FFF2-40B4-BE49-F238E27FC236}">
                <a16:creationId xmlns:a16="http://schemas.microsoft.com/office/drawing/2014/main" id="{A7D23BB5-FD96-4ACB-B19E-182B5AB1FB92}"/>
              </a:ext>
            </a:extLst>
          </p:cNvPr>
          <p:cNvSpPr/>
          <p:nvPr/>
        </p:nvSpPr>
        <p:spPr>
          <a:xfrm>
            <a:off x="6125029" y="2928610"/>
            <a:ext cx="54224" cy="3895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A7617A2-A0D8-4E1D-8E82-5B63FD70335B}"/>
              </a:ext>
            </a:extLst>
          </p:cNvPr>
          <p:cNvSpPr/>
          <p:nvPr/>
        </p:nvSpPr>
        <p:spPr>
          <a:xfrm flipV="1">
            <a:off x="279196" y="2860151"/>
            <a:ext cx="11800114" cy="45719"/>
          </a:xfrm>
          <a:prstGeom prst="rect">
            <a:avLst/>
          </a:prstGeom>
          <a:solidFill>
            <a:schemeClr val="accent1">
              <a:lumMod val="25000"/>
              <a:lumOff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37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id="{EDE7C194-8FF1-4796-AED1-1BD2A092B7D9}"/>
              </a:ext>
            </a:extLst>
          </p:cNvPr>
          <p:cNvSpPr txBox="1">
            <a:spLocks/>
          </p:cNvSpPr>
          <p:nvPr/>
        </p:nvSpPr>
        <p:spPr>
          <a:xfrm>
            <a:off x="446533" y="903926"/>
            <a:ext cx="11297469" cy="2256390"/>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FCB13E"/>
              </a:buClr>
            </a:pPr>
            <a:r>
              <a:rPr lang="en-US" b="1" i="1" dirty="0"/>
              <a:t>Evaluation on ST</a:t>
            </a:r>
          </a:p>
          <a:p>
            <a:pPr marL="0" indent="0">
              <a:lnSpc>
                <a:spcPct val="90000"/>
              </a:lnSpc>
              <a:buClr>
                <a:srgbClr val="FCB13E"/>
              </a:buClr>
            </a:pPr>
            <a:endParaRPr lang="en-US" b="1" i="1" dirty="0"/>
          </a:p>
          <a:p>
            <a:pPr>
              <a:lnSpc>
                <a:spcPct val="90000"/>
              </a:lnSpc>
              <a:buClr>
                <a:srgbClr val="FCB13E"/>
              </a:buClr>
            </a:pPr>
            <a:r>
              <a:rPr lang="en-US" sz="1600" dirty="0">
                <a:latin typeface="CMR9"/>
              </a:rPr>
              <a:t>Evaluate the ST task on the MUST-C dataset (Di </a:t>
            </a:r>
            <a:r>
              <a:rPr lang="en-US" sz="1600" dirty="0" err="1">
                <a:latin typeface="CMR9"/>
              </a:rPr>
              <a:t>Gangi</a:t>
            </a:r>
            <a:r>
              <a:rPr lang="en-US" sz="1600" dirty="0">
                <a:latin typeface="CMR9"/>
              </a:rPr>
              <a:t> et al., 2019), including English-German (EN-DE) and English-French (EN-FR) translation tasks.</a:t>
            </a:r>
          </a:p>
          <a:p>
            <a:pPr algn="l"/>
            <a:r>
              <a:rPr lang="en-US" sz="1600" b="0" i="0" u="none" strike="noStrike" baseline="0" dirty="0">
                <a:latin typeface="CMR9"/>
              </a:rPr>
              <a:t>Use the default training setting of speech translation in </a:t>
            </a:r>
            <a:r>
              <a:rPr lang="en-US" sz="1600" b="0" i="0" u="none" strike="noStrike" baseline="0" dirty="0" err="1">
                <a:latin typeface="CMR9"/>
              </a:rPr>
              <a:t>Fairseq</a:t>
            </a:r>
            <a:r>
              <a:rPr lang="en-US" sz="1600" b="0" i="0" u="none" strike="noStrike" baseline="0" dirty="0">
                <a:latin typeface="CMR9"/>
              </a:rPr>
              <a:t> ST (Wang et al., 2020), and  average the last 10 checkpoints and use a beam size of 5 for decoding. </a:t>
            </a:r>
          </a:p>
          <a:p>
            <a:pPr algn="l"/>
            <a:r>
              <a:rPr lang="en-US" sz="1600" b="0" i="0" u="none" strike="noStrike" baseline="0" dirty="0">
                <a:latin typeface="CMR9"/>
              </a:rPr>
              <a:t>Translation results are evaluated with case-sensitive </a:t>
            </a:r>
            <a:r>
              <a:rPr lang="en-US" sz="1600" b="0" i="1" u="none" strike="noStrike" baseline="0" dirty="0">
                <a:latin typeface="CMR9"/>
              </a:rPr>
              <a:t>BLEU (</a:t>
            </a:r>
            <a:r>
              <a:rPr lang="en-US" sz="1600" b="1" i="1" u="sng" dirty="0"/>
              <a:t>b</a:t>
            </a:r>
            <a:r>
              <a:rPr lang="en-US" sz="1600" i="1" dirty="0"/>
              <a:t>i</a:t>
            </a:r>
            <a:r>
              <a:rPr lang="en-US" sz="1600" b="1" i="1" u="sng" dirty="0"/>
              <a:t>l</a:t>
            </a:r>
            <a:r>
              <a:rPr lang="en-US" sz="1600" i="1" dirty="0"/>
              <a:t>ingual </a:t>
            </a:r>
            <a:r>
              <a:rPr lang="en-US" sz="1600" b="1" i="1" u="sng" dirty="0"/>
              <a:t>e</a:t>
            </a:r>
            <a:r>
              <a:rPr lang="en-US" sz="1600" i="1" dirty="0"/>
              <a:t>valuation </a:t>
            </a:r>
            <a:r>
              <a:rPr lang="en-US" sz="1600" b="1" i="1" u="sng" dirty="0"/>
              <a:t>u</a:t>
            </a:r>
            <a:r>
              <a:rPr lang="en-US" sz="1600" i="1" dirty="0"/>
              <a:t>nderstudy) </a:t>
            </a:r>
            <a:r>
              <a:rPr lang="en-US" sz="1600" b="0" i="0" u="none" strike="noStrike" baseline="0" dirty="0">
                <a:latin typeface="CMR9"/>
              </a:rPr>
              <a:t>(</a:t>
            </a:r>
            <a:r>
              <a:rPr lang="en-US" sz="1600" b="0" i="0" u="none" strike="noStrike" baseline="0" dirty="0" err="1">
                <a:latin typeface="CMR9"/>
              </a:rPr>
              <a:t>Papineni</a:t>
            </a:r>
            <a:r>
              <a:rPr lang="en-US" sz="1600" b="0" i="0" u="none" strike="noStrike" baseline="0" dirty="0">
                <a:latin typeface="CMR9"/>
              </a:rPr>
              <a:t> et al., 2002)</a:t>
            </a:r>
            <a:endParaRPr lang="en-US" sz="1600" dirty="0">
              <a:latin typeface="CMR9"/>
            </a:endParaRPr>
          </a:p>
        </p:txBody>
      </p:sp>
      <p:pic>
        <p:nvPicPr>
          <p:cNvPr id="3" name="Picture 2">
            <a:extLst>
              <a:ext uri="{FF2B5EF4-FFF2-40B4-BE49-F238E27FC236}">
                <a16:creationId xmlns:a16="http://schemas.microsoft.com/office/drawing/2014/main" id="{55EE4945-F53D-4077-B8E4-564966AD7B64}"/>
              </a:ext>
            </a:extLst>
          </p:cNvPr>
          <p:cNvPicPr>
            <a:picLocks noChangeAspect="1"/>
          </p:cNvPicPr>
          <p:nvPr/>
        </p:nvPicPr>
        <p:blipFill>
          <a:blip r:embed="rId2"/>
          <a:stretch>
            <a:fillRect/>
          </a:stretch>
        </p:blipFill>
        <p:spPr>
          <a:xfrm>
            <a:off x="3107688" y="3219103"/>
            <a:ext cx="5107398" cy="2958081"/>
          </a:xfrm>
          <a:prstGeom prst="rect">
            <a:avLst/>
          </a:prstGeom>
        </p:spPr>
      </p:pic>
    </p:spTree>
    <p:extLst>
      <p:ext uri="{BB962C8B-B14F-4D97-AF65-F5344CB8AC3E}">
        <p14:creationId xmlns:p14="http://schemas.microsoft.com/office/powerpoint/2010/main" val="360940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id="{EDE7C194-8FF1-4796-AED1-1BD2A092B7D9}"/>
              </a:ext>
            </a:extLst>
          </p:cNvPr>
          <p:cNvSpPr txBox="1">
            <a:spLocks/>
          </p:cNvSpPr>
          <p:nvPr/>
        </p:nvSpPr>
        <p:spPr>
          <a:xfrm>
            <a:off x="653143" y="800930"/>
            <a:ext cx="11092324" cy="2256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7ED8FC"/>
              </a:buClr>
            </a:pPr>
            <a:r>
              <a:rPr lang="en-US" b="1" i="1" dirty="0"/>
              <a:t>Evaluation on VC</a:t>
            </a:r>
          </a:p>
          <a:p>
            <a:pPr marL="0" indent="0">
              <a:lnSpc>
                <a:spcPct val="90000"/>
              </a:lnSpc>
              <a:buClr>
                <a:srgbClr val="7ED8FC"/>
              </a:buClr>
            </a:pPr>
            <a:endParaRPr lang="en-US" b="1" i="1" dirty="0"/>
          </a:p>
          <a:p>
            <a:pPr>
              <a:lnSpc>
                <a:spcPct val="90000"/>
              </a:lnSpc>
              <a:buClr>
                <a:srgbClr val="7ED8FC"/>
              </a:buClr>
            </a:pPr>
            <a:r>
              <a:rPr lang="en-US" sz="1600" dirty="0">
                <a:latin typeface="CMR9"/>
              </a:rPr>
              <a:t>F</a:t>
            </a:r>
            <a:r>
              <a:rPr lang="en-US" sz="1600" b="0" i="0" u="none" strike="noStrike" baseline="0" dirty="0">
                <a:latin typeface="CMR9"/>
              </a:rPr>
              <a:t>ollow the many-to-many setting and utilize speech recordings of four speakers in the </a:t>
            </a:r>
            <a:r>
              <a:rPr lang="en-US" sz="1600" b="1" i="0" u="none" strike="noStrike" baseline="0" dirty="0">
                <a:latin typeface="CMR9"/>
              </a:rPr>
              <a:t>CMU Arctic </a:t>
            </a:r>
            <a:r>
              <a:rPr lang="en-US" sz="1600" b="0" i="0" u="none" strike="noStrike" baseline="0" dirty="0">
                <a:latin typeface="CMR9"/>
              </a:rPr>
              <a:t>(</a:t>
            </a:r>
            <a:r>
              <a:rPr lang="en-US" sz="1600" b="0" i="0" u="none" strike="noStrike" baseline="0" dirty="0" err="1">
                <a:latin typeface="CMR9"/>
              </a:rPr>
              <a:t>Kominek</a:t>
            </a:r>
            <a:r>
              <a:rPr lang="en-US" sz="1600" b="0" i="0" u="none" strike="noStrike" baseline="0" dirty="0">
                <a:latin typeface="CMR9"/>
              </a:rPr>
              <a:t> and Black, 2004), including </a:t>
            </a:r>
            <a:r>
              <a:rPr lang="en-US" sz="1600" b="0" i="0" u="none" strike="noStrike" baseline="0" dirty="0" err="1">
                <a:latin typeface="CMR9"/>
              </a:rPr>
              <a:t>clb</a:t>
            </a:r>
            <a:r>
              <a:rPr lang="en-US" sz="1600" b="0" i="0" u="none" strike="noStrike" baseline="0" dirty="0">
                <a:latin typeface="CMR9"/>
              </a:rPr>
              <a:t>, </a:t>
            </a:r>
            <a:r>
              <a:rPr lang="en-US" sz="1600" b="0" i="0" u="none" strike="noStrike" baseline="0" dirty="0" err="1">
                <a:latin typeface="CMR9"/>
              </a:rPr>
              <a:t>bdl</a:t>
            </a:r>
            <a:r>
              <a:rPr lang="en-US" sz="1600" b="0" i="0" u="none" strike="noStrike" baseline="0" dirty="0">
                <a:latin typeface="CMR9"/>
              </a:rPr>
              <a:t>, </a:t>
            </a:r>
            <a:r>
              <a:rPr lang="en-US" sz="1600" b="0" i="0" u="none" strike="noStrike" baseline="0" dirty="0" err="1">
                <a:latin typeface="CMR9"/>
              </a:rPr>
              <a:t>slt</a:t>
            </a:r>
            <a:r>
              <a:rPr lang="en-US" sz="1600" b="0" i="0" u="none" strike="noStrike" baseline="0" dirty="0">
                <a:latin typeface="CMR9"/>
              </a:rPr>
              <a:t>, and rms.</a:t>
            </a:r>
            <a:endParaRPr lang="en-US" sz="1600" dirty="0">
              <a:latin typeface="CMR9"/>
            </a:endParaRPr>
          </a:p>
          <a:p>
            <a:pPr>
              <a:lnSpc>
                <a:spcPct val="90000"/>
              </a:lnSpc>
              <a:buClr>
                <a:srgbClr val="7ED8FC"/>
              </a:buClr>
            </a:pPr>
            <a:r>
              <a:rPr lang="en-US" sz="1600" dirty="0">
                <a:latin typeface="CMR9"/>
              </a:rPr>
              <a:t>E</a:t>
            </a:r>
            <a:r>
              <a:rPr lang="en-US" sz="1600" b="0" i="0" u="none" strike="noStrike" baseline="0" dirty="0">
                <a:latin typeface="CMR9"/>
              </a:rPr>
              <a:t>mploy the average of </a:t>
            </a:r>
            <a:r>
              <a:rPr lang="en-US" sz="1600" b="0" i="1" u="none" strike="noStrike" baseline="0" dirty="0">
                <a:latin typeface="CMR9"/>
              </a:rPr>
              <a:t>MCD (Mel-Cepstral Distortion) </a:t>
            </a:r>
            <a:r>
              <a:rPr lang="en-US" sz="1600" b="0" i="0" u="none" strike="noStrike" baseline="0" dirty="0">
                <a:latin typeface="CMR9"/>
              </a:rPr>
              <a:t>and </a:t>
            </a:r>
            <a:r>
              <a:rPr lang="en-US" sz="1600" b="0" i="1" u="none" strike="noStrike" baseline="0" dirty="0">
                <a:latin typeface="CMR9"/>
              </a:rPr>
              <a:t>WER</a:t>
            </a:r>
            <a:r>
              <a:rPr lang="en-US" sz="1600" b="0" i="0" u="none" strike="noStrike" baseline="0" dirty="0">
                <a:latin typeface="CMR9"/>
              </a:rPr>
              <a:t> as the metrics for the VC task evaluation.</a:t>
            </a:r>
          </a:p>
          <a:p>
            <a:pPr>
              <a:lnSpc>
                <a:spcPct val="90000"/>
              </a:lnSpc>
              <a:buClr>
                <a:srgbClr val="7ED8FC"/>
              </a:buClr>
            </a:pPr>
            <a:r>
              <a:rPr lang="en-US" sz="1600" dirty="0">
                <a:latin typeface="CMR9"/>
              </a:rPr>
              <a:t>Fine tuning with </a:t>
            </a:r>
            <a:r>
              <a:rPr lang="en-US" sz="1600" b="0" i="0" u="none" strike="noStrike" baseline="0" dirty="0">
                <a:latin typeface="CMR9"/>
              </a:rPr>
              <a:t>L</a:t>
            </a:r>
            <a:r>
              <a:rPr lang="en-US" sz="1600" b="0" i="0" u="none" strike="noStrike" baseline="-25000" dirty="0">
                <a:latin typeface="CMR9"/>
              </a:rPr>
              <a:t>1</a:t>
            </a:r>
            <a:r>
              <a:rPr lang="en-US" sz="1600" b="0" i="0" u="none" strike="noStrike" baseline="0" dirty="0">
                <a:latin typeface="CMR9"/>
              </a:rPr>
              <a:t> loss, BCE loss, and attention loss</a:t>
            </a:r>
            <a:r>
              <a:rPr lang="en-US" sz="1600" dirty="0">
                <a:latin typeface="CMR9"/>
              </a:rPr>
              <a:t>.</a:t>
            </a:r>
          </a:p>
        </p:txBody>
      </p:sp>
      <p:pic>
        <p:nvPicPr>
          <p:cNvPr id="7" name="Picture 6">
            <a:extLst>
              <a:ext uri="{FF2B5EF4-FFF2-40B4-BE49-F238E27FC236}">
                <a16:creationId xmlns:a16="http://schemas.microsoft.com/office/drawing/2014/main" id="{B41EEBDE-AC94-4438-BC57-5ABE71FD0196}"/>
              </a:ext>
            </a:extLst>
          </p:cNvPr>
          <p:cNvPicPr>
            <a:picLocks noChangeAspect="1"/>
          </p:cNvPicPr>
          <p:nvPr/>
        </p:nvPicPr>
        <p:blipFill>
          <a:blip r:embed="rId2"/>
          <a:stretch>
            <a:fillRect/>
          </a:stretch>
        </p:blipFill>
        <p:spPr>
          <a:xfrm>
            <a:off x="1762180" y="3057320"/>
            <a:ext cx="8874249" cy="2751017"/>
          </a:xfrm>
          <a:prstGeom prst="rect">
            <a:avLst/>
          </a:prstGeom>
        </p:spPr>
      </p:pic>
    </p:spTree>
    <p:extLst>
      <p:ext uri="{BB962C8B-B14F-4D97-AF65-F5344CB8AC3E}">
        <p14:creationId xmlns:p14="http://schemas.microsoft.com/office/powerpoint/2010/main" val="49891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2">
            <a:extLst>
              <a:ext uri="{FF2B5EF4-FFF2-40B4-BE49-F238E27FC236}">
                <a16:creationId xmlns:a16="http://schemas.microsoft.com/office/drawing/2014/main" id="{EDE7C194-8FF1-4796-AED1-1BD2A092B7D9}"/>
              </a:ext>
            </a:extLst>
          </p:cNvPr>
          <p:cNvSpPr txBox="1">
            <a:spLocks/>
          </p:cNvSpPr>
          <p:nvPr/>
        </p:nvSpPr>
        <p:spPr>
          <a:xfrm>
            <a:off x="580571" y="800930"/>
            <a:ext cx="5462091" cy="2256390"/>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7ED8FC"/>
              </a:buClr>
            </a:pPr>
            <a:r>
              <a:rPr lang="en-US" b="1" i="1" dirty="0"/>
              <a:t> Evaluation on SE</a:t>
            </a:r>
          </a:p>
          <a:p>
            <a:pPr marL="0" indent="0">
              <a:lnSpc>
                <a:spcPct val="90000"/>
              </a:lnSpc>
              <a:buClr>
                <a:srgbClr val="7ED8FC"/>
              </a:buClr>
            </a:pPr>
            <a:endParaRPr lang="en-US" b="1" i="1" dirty="0"/>
          </a:p>
          <a:p>
            <a:pPr algn="l"/>
            <a:r>
              <a:rPr lang="en-US" sz="1600" b="0" i="0" u="none" strike="noStrike" baseline="0" dirty="0">
                <a:latin typeface="CMR9"/>
              </a:rPr>
              <a:t>SE is the task of removing background noise from a degraded speech signal and improving the intelligibility and the perceived quality of the signal.</a:t>
            </a:r>
          </a:p>
          <a:p>
            <a:pPr algn="l"/>
            <a:r>
              <a:rPr lang="en-US" sz="1600" dirty="0">
                <a:latin typeface="CMR9"/>
              </a:rPr>
              <a:t>Used WHAM (</a:t>
            </a:r>
            <a:r>
              <a:rPr lang="en-US" sz="1600" b="0" i="0" u="none" strike="noStrike" baseline="0" dirty="0">
                <a:latin typeface="CMR9"/>
              </a:rPr>
              <a:t>WSJ0 Hipster Ambient Mixtures) </a:t>
            </a:r>
            <a:r>
              <a:rPr lang="en-US" sz="1600" dirty="0">
                <a:latin typeface="CMR9"/>
              </a:rPr>
              <a:t>dataset.</a:t>
            </a:r>
          </a:p>
          <a:p>
            <a:pPr>
              <a:lnSpc>
                <a:spcPct val="90000"/>
              </a:lnSpc>
              <a:buClr>
                <a:srgbClr val="7ED8FC"/>
              </a:buClr>
            </a:pPr>
            <a:r>
              <a:rPr lang="en-US" sz="1600" dirty="0">
                <a:latin typeface="CMR9"/>
              </a:rPr>
              <a:t>Fine tuning with </a:t>
            </a:r>
            <a:r>
              <a:rPr lang="en-US" sz="1600" b="0" i="0" u="none" strike="noStrike" baseline="0" dirty="0">
                <a:latin typeface="CMR9"/>
              </a:rPr>
              <a:t>L</a:t>
            </a:r>
            <a:r>
              <a:rPr lang="en-US" sz="1600" b="0" i="0" u="none" strike="noStrike" baseline="-25000" dirty="0">
                <a:latin typeface="CMR9"/>
              </a:rPr>
              <a:t>1</a:t>
            </a:r>
            <a:r>
              <a:rPr lang="en-US" sz="1600" b="0" i="0" u="none" strike="noStrike" baseline="0" dirty="0">
                <a:latin typeface="CMR9"/>
              </a:rPr>
              <a:t> loss, BCE loss, and attention loss</a:t>
            </a:r>
            <a:r>
              <a:rPr lang="en-US" sz="1600" dirty="0">
                <a:latin typeface="CMR9"/>
              </a:rPr>
              <a:t>.</a:t>
            </a:r>
          </a:p>
        </p:txBody>
      </p:sp>
      <p:pic>
        <p:nvPicPr>
          <p:cNvPr id="6" name="Picture 5">
            <a:extLst>
              <a:ext uri="{FF2B5EF4-FFF2-40B4-BE49-F238E27FC236}">
                <a16:creationId xmlns:a16="http://schemas.microsoft.com/office/drawing/2014/main" id="{1862E6B7-7B94-43FC-922D-0C66B42DCE7D}"/>
              </a:ext>
            </a:extLst>
          </p:cNvPr>
          <p:cNvPicPr>
            <a:picLocks noChangeAspect="1"/>
          </p:cNvPicPr>
          <p:nvPr/>
        </p:nvPicPr>
        <p:blipFill>
          <a:blip r:embed="rId2"/>
          <a:stretch>
            <a:fillRect/>
          </a:stretch>
        </p:blipFill>
        <p:spPr>
          <a:xfrm>
            <a:off x="496637" y="3381581"/>
            <a:ext cx="4972050" cy="2695575"/>
          </a:xfrm>
          <a:prstGeom prst="rect">
            <a:avLst/>
          </a:prstGeom>
        </p:spPr>
      </p:pic>
      <p:sp>
        <p:nvSpPr>
          <p:cNvPr id="21" name="Content Placeholder 2">
            <a:extLst>
              <a:ext uri="{FF2B5EF4-FFF2-40B4-BE49-F238E27FC236}">
                <a16:creationId xmlns:a16="http://schemas.microsoft.com/office/drawing/2014/main" id="{C7DF59CB-FB17-4AAE-9443-DAA89A6202D6}"/>
              </a:ext>
            </a:extLst>
          </p:cNvPr>
          <p:cNvSpPr txBox="1">
            <a:spLocks/>
          </p:cNvSpPr>
          <p:nvPr/>
        </p:nvSpPr>
        <p:spPr>
          <a:xfrm>
            <a:off x="6149338" y="564294"/>
            <a:ext cx="5462091" cy="2256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7ED8FC"/>
              </a:buClr>
            </a:pPr>
            <a:r>
              <a:rPr lang="en-US" b="1" i="1" dirty="0"/>
              <a:t> Evaluation on SID</a:t>
            </a:r>
          </a:p>
          <a:p>
            <a:pPr marL="0" indent="0">
              <a:lnSpc>
                <a:spcPct val="90000"/>
              </a:lnSpc>
              <a:buClr>
                <a:srgbClr val="7ED8FC"/>
              </a:buClr>
            </a:pPr>
            <a:endParaRPr lang="en-US" b="1" i="1" dirty="0"/>
          </a:p>
          <a:p>
            <a:pPr marL="0" indent="0">
              <a:lnSpc>
                <a:spcPct val="90000"/>
              </a:lnSpc>
              <a:buClr>
                <a:srgbClr val="7ED8FC"/>
              </a:buClr>
            </a:pPr>
            <a:r>
              <a:rPr lang="en-US" sz="1600" dirty="0">
                <a:latin typeface="CMR9"/>
              </a:rPr>
              <a:t> C</a:t>
            </a:r>
            <a:r>
              <a:rPr lang="en-US" sz="1600" b="0" i="0" u="none" strike="noStrike" baseline="0" dirty="0">
                <a:latin typeface="CMR9"/>
              </a:rPr>
              <a:t>onvert SID, a multi-class classification task of  classifying each utterance for its speaker identity, to a speech to text task by sequence-to-sequence model.</a:t>
            </a:r>
          </a:p>
          <a:p>
            <a:pPr marL="0" indent="0">
              <a:lnSpc>
                <a:spcPct val="90000"/>
              </a:lnSpc>
              <a:buClr>
                <a:srgbClr val="7ED8FC"/>
              </a:buClr>
            </a:pPr>
            <a:r>
              <a:rPr lang="en-US" sz="1600" dirty="0">
                <a:latin typeface="CMR9"/>
              </a:rPr>
              <a:t> Used VoxCeleb1</a:t>
            </a:r>
            <a:r>
              <a:rPr lang="en-US" sz="1600" b="0" i="0" u="none" strike="noStrike" baseline="0" dirty="0">
                <a:latin typeface="CMR9"/>
              </a:rPr>
              <a:t> </a:t>
            </a:r>
            <a:r>
              <a:rPr lang="en-US" sz="1600" dirty="0">
                <a:latin typeface="CMR9"/>
              </a:rPr>
              <a:t>dataset.</a:t>
            </a:r>
          </a:p>
          <a:p>
            <a:pPr marL="0" indent="0">
              <a:lnSpc>
                <a:spcPct val="90000"/>
              </a:lnSpc>
              <a:buClr>
                <a:srgbClr val="7ED8FC"/>
              </a:buClr>
            </a:pPr>
            <a:r>
              <a:rPr lang="en-US" sz="1600" dirty="0">
                <a:latin typeface="CMR9"/>
              </a:rPr>
              <a:t> Fine tuning with cross entropy.</a:t>
            </a:r>
          </a:p>
        </p:txBody>
      </p:sp>
      <p:pic>
        <p:nvPicPr>
          <p:cNvPr id="10" name="Picture 9">
            <a:extLst>
              <a:ext uri="{FF2B5EF4-FFF2-40B4-BE49-F238E27FC236}">
                <a16:creationId xmlns:a16="http://schemas.microsoft.com/office/drawing/2014/main" id="{337EA858-C31C-4B98-B501-D3FFA5E33904}"/>
              </a:ext>
            </a:extLst>
          </p:cNvPr>
          <p:cNvPicPr>
            <a:picLocks noChangeAspect="1"/>
          </p:cNvPicPr>
          <p:nvPr/>
        </p:nvPicPr>
        <p:blipFill>
          <a:blip r:embed="rId3"/>
          <a:stretch>
            <a:fillRect/>
          </a:stretch>
        </p:blipFill>
        <p:spPr>
          <a:xfrm>
            <a:off x="6893243" y="2859567"/>
            <a:ext cx="4244657" cy="3544789"/>
          </a:xfrm>
          <a:prstGeom prst="rect">
            <a:avLst/>
          </a:prstGeom>
        </p:spPr>
      </p:pic>
    </p:spTree>
    <p:extLst>
      <p:ext uri="{BB962C8B-B14F-4D97-AF65-F5344CB8AC3E}">
        <p14:creationId xmlns:p14="http://schemas.microsoft.com/office/powerpoint/2010/main" val="885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2">
            <a:extLst>
              <a:ext uri="{FF2B5EF4-FFF2-40B4-BE49-F238E27FC236}">
                <a16:creationId xmlns:a16="http://schemas.microsoft.com/office/drawing/2014/main" id="{D48BC190-BCAE-4608-8053-24792926D521}"/>
              </a:ext>
            </a:extLst>
          </p:cNvPr>
          <p:cNvSpPr txBox="1">
            <a:spLocks/>
          </p:cNvSpPr>
          <p:nvPr/>
        </p:nvSpPr>
        <p:spPr>
          <a:xfrm>
            <a:off x="446534" y="453643"/>
            <a:ext cx="10860096" cy="2256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Clr>
                <a:srgbClr val="FCBE69"/>
              </a:buClr>
            </a:pPr>
            <a:r>
              <a:rPr lang="en-US" b="1" i="1" dirty="0"/>
              <a:t>Ablation Study</a:t>
            </a:r>
          </a:p>
          <a:p>
            <a:pPr marL="0" indent="0">
              <a:buClr>
                <a:srgbClr val="FCBE69"/>
              </a:buClr>
            </a:pPr>
            <a:endParaRPr lang="en-US" b="1" i="1" dirty="0"/>
          </a:p>
          <a:p>
            <a:pPr>
              <a:buClr>
                <a:srgbClr val="FCBE69"/>
              </a:buClr>
            </a:pPr>
            <a:r>
              <a:rPr lang="en-US" sz="1600" b="0" i="0" u="none" strike="noStrike" baseline="0" dirty="0">
                <a:latin typeface="CMR9"/>
              </a:rPr>
              <a:t>To better understand why the proposed SpeechT5 model is effective, they investigate the influence of the pre-training methods by removing each of them independently.</a:t>
            </a:r>
            <a:endParaRPr lang="en-US" sz="1600" dirty="0">
              <a:latin typeface="CMR9"/>
            </a:endParaRPr>
          </a:p>
        </p:txBody>
      </p:sp>
      <p:pic>
        <p:nvPicPr>
          <p:cNvPr id="10" name="Content Placeholder 9">
            <a:extLst>
              <a:ext uri="{FF2B5EF4-FFF2-40B4-BE49-F238E27FC236}">
                <a16:creationId xmlns:a16="http://schemas.microsoft.com/office/drawing/2014/main" id="{321510B9-4F59-4537-9CBC-5DA78D11D95B}"/>
              </a:ext>
            </a:extLst>
          </p:cNvPr>
          <p:cNvPicPr>
            <a:picLocks noGrp="1" noChangeAspect="1"/>
          </p:cNvPicPr>
          <p:nvPr>
            <p:ph idx="1"/>
          </p:nvPr>
        </p:nvPicPr>
        <p:blipFill>
          <a:blip r:embed="rId2"/>
          <a:stretch>
            <a:fillRect/>
          </a:stretch>
        </p:blipFill>
        <p:spPr>
          <a:xfrm>
            <a:off x="3937637" y="2886075"/>
            <a:ext cx="4210050" cy="3514725"/>
          </a:xfrm>
        </p:spPr>
      </p:pic>
    </p:spTree>
    <p:extLst>
      <p:ext uri="{BB962C8B-B14F-4D97-AF65-F5344CB8AC3E}">
        <p14:creationId xmlns:p14="http://schemas.microsoft.com/office/powerpoint/2010/main" val="353870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3F31AAC-D660-4B7C-B19E-3426FC7DF6AB}"/>
              </a:ext>
            </a:extLst>
          </p:cNvPr>
          <p:cNvSpPr>
            <a:spLocks noGrp="1"/>
          </p:cNvSpPr>
          <p:nvPr>
            <p:ph idx="1"/>
          </p:nvPr>
        </p:nvSpPr>
        <p:spPr>
          <a:xfrm>
            <a:off x="581192" y="673100"/>
            <a:ext cx="11029615" cy="5928360"/>
          </a:xfrm>
        </p:spPr>
        <p:txBody>
          <a:bodyPr>
            <a:normAutofit/>
          </a:bodyPr>
          <a:lstStyle/>
          <a:p>
            <a:pPr>
              <a:lnSpc>
                <a:spcPct val="110000"/>
              </a:lnSpc>
              <a:buFont typeface="Wingdings" panose="05000000000000000000" pitchFamily="2" charset="2"/>
              <a:buChar char="§"/>
            </a:pPr>
            <a:r>
              <a:rPr lang="en-US" sz="2200" b="1" dirty="0">
                <a:solidFill>
                  <a:schemeClr val="accent2">
                    <a:lumMod val="50000"/>
                  </a:schemeClr>
                </a:solidFill>
              </a:rPr>
              <a:t>ACHIEVEMENTS</a:t>
            </a:r>
          </a:p>
          <a:p>
            <a:pPr>
              <a:lnSpc>
                <a:spcPct val="110000"/>
              </a:lnSpc>
              <a:buFont typeface="Wingdings" panose="05000000000000000000" pitchFamily="2" charset="2"/>
              <a:buChar char="§"/>
            </a:pPr>
            <a:endParaRPr lang="en-US" sz="2200" b="1" dirty="0">
              <a:solidFill>
                <a:schemeClr val="accent2">
                  <a:lumMod val="50000"/>
                </a:schemeClr>
              </a:solidFill>
            </a:endParaRPr>
          </a:p>
          <a:p>
            <a:pPr>
              <a:lnSpc>
                <a:spcPct val="110000"/>
              </a:lnSpc>
            </a:pPr>
            <a:r>
              <a:rPr lang="en-US" sz="2000" dirty="0">
                <a:latin typeface="CMR9"/>
              </a:rPr>
              <a:t>To the best of the knowledge, this is the first work to investigate a unified encoder-decoder framework for various spoken language processing tasks.</a:t>
            </a:r>
          </a:p>
          <a:p>
            <a:pPr>
              <a:lnSpc>
                <a:spcPct val="110000"/>
              </a:lnSpc>
            </a:pPr>
            <a:r>
              <a:rPr lang="en-US" sz="2000" dirty="0">
                <a:latin typeface="CMR9"/>
              </a:rPr>
              <a:t>Proposing the cross-modal vector quantization approach, which learns the implicit alignment between acoustic and textual representation with large-scale unlabeled speech and text data.</a:t>
            </a:r>
          </a:p>
          <a:p>
            <a:pPr>
              <a:lnSpc>
                <a:spcPct val="110000"/>
              </a:lnSpc>
            </a:pPr>
            <a:r>
              <a:rPr lang="en-US" sz="2000" dirty="0">
                <a:latin typeface="CMR9"/>
              </a:rPr>
              <a:t>Extensive experiments on spoken language processing tasks demonstrate the effectiveness and superiority of the proposed SpeechT5 model.</a:t>
            </a:r>
          </a:p>
        </p:txBody>
      </p:sp>
    </p:spTree>
    <p:extLst>
      <p:ext uri="{BB962C8B-B14F-4D97-AF65-F5344CB8AC3E}">
        <p14:creationId xmlns:p14="http://schemas.microsoft.com/office/powerpoint/2010/main" val="98728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18E047E-7589-4D3D-867F-27E8D192A223}"/>
              </a:ext>
            </a:extLst>
          </p:cNvPr>
          <p:cNvSpPr>
            <a:spLocks noGrp="1"/>
          </p:cNvSpPr>
          <p:nvPr>
            <p:ph idx="1"/>
          </p:nvPr>
        </p:nvSpPr>
        <p:spPr>
          <a:xfrm>
            <a:off x="581192" y="640081"/>
            <a:ext cx="11029615" cy="5218719"/>
          </a:xfrm>
        </p:spPr>
        <p:txBody>
          <a:bodyPr>
            <a:normAutofit/>
          </a:bodyPr>
          <a:lstStyle/>
          <a:p>
            <a:pPr>
              <a:lnSpc>
                <a:spcPct val="110000"/>
              </a:lnSpc>
              <a:buFont typeface="Wingdings" panose="05000000000000000000" pitchFamily="2" charset="2"/>
              <a:buChar char="§"/>
            </a:pPr>
            <a:r>
              <a:rPr lang="en-US" sz="2200" b="1" dirty="0">
                <a:solidFill>
                  <a:schemeClr val="accent2">
                    <a:lumMod val="50000"/>
                  </a:schemeClr>
                </a:solidFill>
              </a:rPr>
              <a:t>CONCLUSION</a:t>
            </a:r>
          </a:p>
          <a:p>
            <a:pPr>
              <a:lnSpc>
                <a:spcPct val="110000"/>
              </a:lnSpc>
            </a:pPr>
            <a:r>
              <a:rPr lang="en-US" sz="2000" dirty="0">
                <a:solidFill>
                  <a:schemeClr val="tx1">
                    <a:lumMod val="75000"/>
                    <a:lumOff val="25000"/>
                  </a:schemeClr>
                </a:solidFill>
                <a:latin typeface="CMR9"/>
              </a:rPr>
              <a:t>SpeechT5 as a pre-trained encoder-decoder model for various spoken language processing tasks.</a:t>
            </a:r>
          </a:p>
          <a:p>
            <a:pPr>
              <a:lnSpc>
                <a:spcPct val="110000"/>
              </a:lnSpc>
            </a:pPr>
            <a:r>
              <a:rPr lang="en-US" sz="2000" dirty="0">
                <a:solidFill>
                  <a:schemeClr val="tx1">
                    <a:lumMod val="75000"/>
                    <a:lumOff val="25000"/>
                  </a:schemeClr>
                </a:solidFill>
                <a:latin typeface="CMR9"/>
              </a:rPr>
              <a:t>The proposed unified encoder-decoder model can support generation tasks such as speech translation and voice conversion.</a:t>
            </a:r>
          </a:p>
          <a:p>
            <a:pPr algn="l"/>
            <a:r>
              <a:rPr lang="en-US" sz="2000" i="0" u="none" strike="noStrike" baseline="0" dirty="0">
                <a:solidFill>
                  <a:schemeClr val="tx1">
                    <a:lumMod val="75000"/>
                    <a:lumOff val="25000"/>
                  </a:schemeClr>
                </a:solidFill>
                <a:latin typeface="CMR9"/>
              </a:rPr>
              <a:t>Massive experiments show that SpeechT5 significantly outperforms all baselines in several spoken language processing tasks.</a:t>
            </a:r>
          </a:p>
          <a:p>
            <a:pPr algn="l"/>
            <a:endParaRPr lang="en-US" sz="2400" dirty="0">
              <a:solidFill>
                <a:schemeClr val="tx1">
                  <a:lumMod val="75000"/>
                  <a:lumOff val="25000"/>
                </a:schemeClr>
              </a:solidFill>
              <a:latin typeface="NimbusRomNo9L-Regu"/>
            </a:endParaRPr>
          </a:p>
          <a:p>
            <a:pPr algn="l"/>
            <a:r>
              <a:rPr lang="en-US" sz="2200" b="1" dirty="0">
                <a:solidFill>
                  <a:schemeClr val="accent2">
                    <a:lumMod val="50000"/>
                  </a:schemeClr>
                </a:solidFill>
              </a:rPr>
              <a:t>FURTHER WORKS</a:t>
            </a:r>
          </a:p>
          <a:p>
            <a:pPr algn="l"/>
            <a:r>
              <a:rPr lang="en-US" sz="2000" b="0" i="0" u="none" strike="noStrike" baseline="0" dirty="0">
                <a:latin typeface="CMR9"/>
              </a:rPr>
              <a:t>Going to pre-train the SpeechT5 with a larger model and more unlabeled data. </a:t>
            </a:r>
          </a:p>
          <a:p>
            <a:pPr algn="l"/>
            <a:r>
              <a:rPr lang="en-US" sz="2000" b="0" i="0" u="none" strike="noStrike" baseline="0" dirty="0">
                <a:latin typeface="CMR9"/>
              </a:rPr>
              <a:t>Extending the proposed SpeechT5 framework to address multilingual spoken language processing tasks.</a:t>
            </a:r>
            <a:endParaRPr lang="en-US" sz="2800" dirty="0">
              <a:latin typeface="CMR9"/>
            </a:endParaRPr>
          </a:p>
        </p:txBody>
      </p:sp>
    </p:spTree>
    <p:extLst>
      <p:ext uri="{BB962C8B-B14F-4D97-AF65-F5344CB8AC3E}">
        <p14:creationId xmlns:p14="http://schemas.microsoft.com/office/powerpoint/2010/main" val="422143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C6A17C-68F6-4A04-9C5E-8D837C8F3E55}"/>
              </a:ext>
            </a:extLst>
          </p:cNvPr>
          <p:cNvSpPr>
            <a:spLocks noGrp="1"/>
          </p:cNvSpPr>
          <p:nvPr>
            <p:ph idx="1"/>
          </p:nvPr>
        </p:nvSpPr>
        <p:spPr>
          <a:xfrm>
            <a:off x="446533" y="647699"/>
            <a:ext cx="11029615" cy="5753099"/>
          </a:xfrm>
        </p:spPr>
        <p:txBody>
          <a:bodyPr>
            <a:normAutofit/>
          </a:bodyPr>
          <a:lstStyle/>
          <a:p>
            <a:pPr algn="l"/>
            <a:r>
              <a:rPr lang="en-US" sz="2200" b="1" dirty="0">
                <a:solidFill>
                  <a:schemeClr val="accent2">
                    <a:lumMod val="50000"/>
                  </a:schemeClr>
                </a:solidFill>
              </a:rPr>
              <a:t>PROBLEM</a:t>
            </a:r>
            <a:r>
              <a:rPr lang="en-US" sz="2200" dirty="0">
                <a:solidFill>
                  <a:schemeClr val="accent2">
                    <a:lumMod val="50000"/>
                  </a:schemeClr>
                </a:solidFill>
              </a:rPr>
              <a:t>: </a:t>
            </a:r>
          </a:p>
          <a:p>
            <a:pPr algn="l">
              <a:buFont typeface="Courier New" panose="02070309020205020404" pitchFamily="49" charset="0"/>
              <a:buChar char="o"/>
            </a:pPr>
            <a:r>
              <a:rPr lang="en-US" sz="1900" dirty="0">
                <a:solidFill>
                  <a:schemeClr val="tx1">
                    <a:lumMod val="75000"/>
                    <a:lumOff val="25000"/>
                  </a:schemeClr>
                </a:solidFill>
                <a:latin typeface="CMR9"/>
              </a:rPr>
              <a:t>Pre-training techniques in NLP &amp; self-supervised speech representation learning </a:t>
            </a:r>
            <a:r>
              <a:rPr lang="en-US" sz="1900" b="0" i="0" u="none" strike="noStrike" baseline="0" dirty="0">
                <a:latin typeface="CMR9"/>
              </a:rPr>
              <a:t>suffers from two problems: </a:t>
            </a:r>
          </a:p>
          <a:p>
            <a:pPr marL="0" indent="0" algn="l">
              <a:buNone/>
            </a:pPr>
            <a:r>
              <a:rPr lang="en-US" sz="1900" b="0" i="0" u="none" strike="noStrike" baseline="0" dirty="0">
                <a:latin typeface="CMR9"/>
              </a:rPr>
              <a:t>(1) </a:t>
            </a:r>
            <a:r>
              <a:rPr lang="en-US" sz="1900" dirty="0">
                <a:latin typeface="CMR9"/>
              </a:rPr>
              <a:t>M</a:t>
            </a:r>
            <a:r>
              <a:rPr lang="en-US" sz="1900" b="0" i="0" u="none" strike="noStrike" baseline="0" dirty="0">
                <a:latin typeface="CMR9"/>
              </a:rPr>
              <a:t>ost of them learn the speech representation with only unlabeled speech data but ignore the importance of textual data to spoken language tasks (e.g., automatic speech recognition) which require the modality transformation.</a:t>
            </a:r>
            <a:endParaRPr lang="en-US" sz="1900" dirty="0">
              <a:latin typeface="CMR9"/>
            </a:endParaRPr>
          </a:p>
          <a:p>
            <a:pPr marL="0" indent="0" algn="l">
              <a:buNone/>
            </a:pPr>
            <a:r>
              <a:rPr lang="en-US" sz="1900" b="0" i="0" u="none" strike="noStrike" baseline="0" dirty="0">
                <a:latin typeface="CMR9"/>
              </a:rPr>
              <a:t>(2) Most of these models solely rely on a pre-trained speech encoder for various downstream tasks, leaving the decoder not pre-trained for the sequence-to-sequence generation tasks. How to design a unified encoder-decoder model that can take advantage of both unlabeled speech and text data to improve various spoken language processing tasks is not well explored.</a:t>
            </a:r>
          </a:p>
          <a:p>
            <a:pPr marL="0" indent="0" algn="l">
              <a:buNone/>
            </a:pPr>
            <a:endParaRPr lang="en-US" sz="1900" dirty="0">
              <a:solidFill>
                <a:schemeClr val="tx1">
                  <a:lumMod val="75000"/>
                  <a:lumOff val="25000"/>
                </a:schemeClr>
              </a:solidFill>
              <a:latin typeface="CMR9"/>
              <a:ea typeface="Open Sans" panose="020B0606030504020204" pitchFamily="34" charset="0"/>
              <a:cs typeface="Open Sans" panose="020B0606030504020204" pitchFamily="34" charset="0"/>
            </a:endParaRPr>
          </a:p>
          <a:p>
            <a:pPr>
              <a:lnSpc>
                <a:spcPct val="120000"/>
              </a:lnSpc>
            </a:pPr>
            <a:r>
              <a:rPr lang="en-US" sz="2200" b="1" dirty="0">
                <a:solidFill>
                  <a:schemeClr val="accent2">
                    <a:lumMod val="50000"/>
                  </a:schemeClr>
                </a:solidFill>
              </a:rPr>
              <a:t>OBJECTIVE</a:t>
            </a:r>
            <a:r>
              <a:rPr lang="en-US" sz="2200" b="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a:t>
            </a:r>
          </a:p>
          <a:p>
            <a:pPr marL="0" indent="0">
              <a:lnSpc>
                <a:spcPct val="120000"/>
              </a:lnSpc>
              <a:buNone/>
            </a:pPr>
            <a:r>
              <a:rPr lang="en-US" sz="1900" dirty="0">
                <a:solidFill>
                  <a:schemeClr val="tx1">
                    <a:lumMod val="75000"/>
                    <a:lumOff val="25000"/>
                  </a:schemeClr>
                </a:solidFill>
                <a:latin typeface="CMR9"/>
                <a:ea typeface="Open Sans" panose="020B0606030504020204" pitchFamily="34" charset="0"/>
                <a:cs typeface="Open Sans" panose="020B0606030504020204" pitchFamily="34" charset="0"/>
              </a:rPr>
              <a:t>Propose SpeechT5, a unified modal framework for learning joint contextual representations for speech and text data via a shared encoder-decoder structure.</a:t>
            </a:r>
            <a:endParaRPr lang="en-US" sz="2200" dirty="0">
              <a:solidFill>
                <a:schemeClr val="accent2">
                  <a:lumMod val="50000"/>
                </a:schemeClr>
              </a:solidFill>
            </a:endParaRPr>
          </a:p>
        </p:txBody>
      </p:sp>
    </p:spTree>
    <p:extLst>
      <p:ext uri="{BB962C8B-B14F-4D97-AF65-F5344CB8AC3E}">
        <p14:creationId xmlns:p14="http://schemas.microsoft.com/office/powerpoint/2010/main" val="132684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83B90-50FC-43B8-9A8D-DF5DAA6FBD9B}"/>
              </a:ext>
            </a:extLst>
          </p:cNvPr>
          <p:cNvSpPr>
            <a:spLocks noGrp="1"/>
          </p:cNvSpPr>
          <p:nvPr>
            <p:ph type="title"/>
          </p:nvPr>
        </p:nvSpPr>
        <p:spPr>
          <a:xfrm>
            <a:off x="581192" y="641653"/>
            <a:ext cx="11029616" cy="1095560"/>
          </a:xfrm>
        </p:spPr>
        <p:txBody>
          <a:bodyPr anchor="t">
            <a:normAutofit/>
          </a:bodyPr>
          <a:lstStyle/>
          <a:p>
            <a:pPr marL="457200" indent="-457200">
              <a:buFont typeface="Wingdings" panose="05000000000000000000" pitchFamily="2" charset="2"/>
              <a:buChar char="§"/>
            </a:pPr>
            <a:r>
              <a:rPr lang="en-US" b="1" cap="none" dirty="0">
                <a:solidFill>
                  <a:schemeClr val="accent2"/>
                </a:solidFill>
                <a:latin typeface="+mn-lt"/>
              </a:rPr>
              <a:t>Limitations of the study</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E9FE077-84F5-4304-89A4-73E8D1F9D7EF}"/>
              </a:ext>
            </a:extLst>
          </p:cNvPr>
          <p:cNvSpPr>
            <a:spLocks noGrp="1"/>
          </p:cNvSpPr>
          <p:nvPr>
            <p:ph idx="1"/>
          </p:nvPr>
        </p:nvSpPr>
        <p:spPr>
          <a:xfrm>
            <a:off x="581193" y="1466070"/>
            <a:ext cx="11029615" cy="4474500"/>
          </a:xfrm>
        </p:spPr>
        <p:txBody>
          <a:bodyPr>
            <a:normAutofit/>
          </a:bodyPr>
          <a:lstStyle/>
          <a:p>
            <a:r>
              <a:rPr lang="en-US" dirty="0">
                <a:latin typeface="CMR9"/>
              </a:rPr>
              <a:t>Unclear points on the computation of loss:</a:t>
            </a:r>
          </a:p>
          <a:p>
            <a:pPr>
              <a:buFont typeface="Courier New" panose="02070309020205020404" pitchFamily="49" charset="0"/>
              <a:buChar char="o"/>
            </a:pPr>
            <a:r>
              <a:rPr lang="en-US" b="0" i="0" dirty="0">
                <a:effectLst/>
                <a:latin typeface="CMR9"/>
              </a:rPr>
              <a:t>(a) speech reconstruction L1 loss (the reason for adding this loss component is unclear and no ablation study supports its usefulness)</a:t>
            </a:r>
          </a:p>
          <a:p>
            <a:pPr>
              <a:buFont typeface="Courier New" panose="02070309020205020404" pitchFamily="49" charset="0"/>
              <a:buChar char="o"/>
            </a:pPr>
            <a:r>
              <a:rPr lang="en-US" b="0" i="0" dirty="0">
                <a:effectLst/>
                <a:latin typeface="CMR9"/>
              </a:rPr>
              <a:t>(b) diversity loss - cross-modal objective to better align speech and text representations (it is unclear, from the paper whether or not this specific loss needs aligned speech-text data to be computed.</a:t>
            </a:r>
          </a:p>
          <a:p>
            <a:pPr marL="0" indent="0">
              <a:buNone/>
            </a:pPr>
            <a:endParaRPr lang="en-US" dirty="0">
              <a:latin typeface="CMR9"/>
            </a:endParaRPr>
          </a:p>
          <a:p>
            <a:r>
              <a:rPr lang="en-US" dirty="0">
                <a:latin typeface="CMR9"/>
              </a:rPr>
              <a:t>Fine-tuning process</a:t>
            </a:r>
          </a:p>
          <a:p>
            <a:pPr algn="l">
              <a:buFont typeface="Courier New" panose="02070309020205020404" pitchFamily="49" charset="0"/>
              <a:buChar char="o"/>
            </a:pPr>
            <a:r>
              <a:rPr lang="en-US" dirty="0">
                <a:latin typeface="CMR9"/>
              </a:rPr>
              <a:t> multi-modal fine tuning -&gt; </a:t>
            </a:r>
            <a:r>
              <a:rPr lang="en-US" dirty="0" err="1">
                <a:latin typeface="CMR9"/>
              </a:rPr>
              <a:t>mSLAM</a:t>
            </a:r>
            <a:endParaRPr lang="en-US" dirty="0">
              <a:latin typeface="CMR9"/>
            </a:endParaRPr>
          </a:p>
          <a:p>
            <a:pPr marL="0" indent="0">
              <a:buNone/>
            </a:pPr>
            <a:r>
              <a:rPr lang="en-US" dirty="0" err="1">
                <a:latin typeface="CMR9"/>
              </a:rPr>
              <a:t>mSLAM</a:t>
            </a:r>
            <a:r>
              <a:rPr lang="en-US" dirty="0">
                <a:latin typeface="CMR9"/>
              </a:rPr>
              <a:t> benefits from multi-modal fine-tuning, further improving the quality of speech translation by directly leveraging text translation data during the fine-tuning process.</a:t>
            </a:r>
          </a:p>
          <a:p>
            <a:pPr>
              <a:buFont typeface="Courier New" panose="02070309020205020404" pitchFamily="49" charset="0"/>
              <a:buChar char="o"/>
            </a:pPr>
            <a:endParaRPr lang="en-US" dirty="0">
              <a:latin typeface="CMR9"/>
            </a:endParaRPr>
          </a:p>
          <a:p>
            <a:endParaRPr lang="en-US" dirty="0">
              <a:latin typeface="CMR9"/>
            </a:endParaRPr>
          </a:p>
        </p:txBody>
      </p:sp>
    </p:spTree>
    <p:extLst>
      <p:ext uri="{BB962C8B-B14F-4D97-AF65-F5344CB8AC3E}">
        <p14:creationId xmlns:p14="http://schemas.microsoft.com/office/powerpoint/2010/main" val="138415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A5FABE-E3C1-4398-84C8-DD60FD80BBDA}"/>
              </a:ext>
            </a:extLst>
          </p:cNvPr>
          <p:cNvSpPr>
            <a:spLocks noGrp="1"/>
          </p:cNvSpPr>
          <p:nvPr>
            <p:ph idx="1"/>
          </p:nvPr>
        </p:nvSpPr>
        <p:spPr>
          <a:xfrm>
            <a:off x="581192" y="695739"/>
            <a:ext cx="11029615" cy="5163061"/>
          </a:xfrm>
        </p:spPr>
        <p:txBody>
          <a:bodyPr>
            <a:normAutofit/>
          </a:bodyPr>
          <a:lstStyle/>
          <a:p>
            <a:r>
              <a:rPr lang="en-US" sz="2200" b="1" dirty="0">
                <a:solidFill>
                  <a:schemeClr val="accent2">
                    <a:lumMod val="50000"/>
                  </a:schemeClr>
                </a:solidFill>
              </a:rPr>
              <a:t>RELATED WORK</a:t>
            </a:r>
          </a:p>
          <a:p>
            <a:endParaRPr lang="en-US" sz="2400" dirty="0">
              <a:solidFill>
                <a:schemeClr val="accent2">
                  <a:lumMod val="50000"/>
                </a:schemeClr>
              </a:solidFill>
            </a:endParaRPr>
          </a:p>
          <a:p>
            <a:endParaRPr lang="en-US" sz="2400" dirty="0">
              <a:solidFill>
                <a:schemeClr val="accent2">
                  <a:lumMod val="50000"/>
                </a:schemeClr>
              </a:solidFill>
            </a:endParaRPr>
          </a:p>
          <a:p>
            <a:endParaRPr lang="en-US" sz="2400" dirty="0">
              <a:solidFill>
                <a:schemeClr val="accent2">
                  <a:lumMod val="50000"/>
                </a:schemeClr>
              </a:solidFill>
            </a:endParaRPr>
          </a:p>
          <a:p>
            <a:endParaRPr lang="en-US" sz="2400" dirty="0">
              <a:solidFill>
                <a:schemeClr val="accent2">
                  <a:lumMod val="50000"/>
                </a:schemeClr>
              </a:solidFill>
            </a:endParaRPr>
          </a:p>
          <a:p>
            <a:endParaRPr lang="en-US" sz="2400" dirty="0">
              <a:solidFill>
                <a:schemeClr val="accent2">
                  <a:lumMod val="50000"/>
                </a:schemeClr>
              </a:solidFill>
            </a:endParaRPr>
          </a:p>
          <a:p>
            <a:endParaRPr lang="en-US" sz="2400" dirty="0">
              <a:solidFill>
                <a:schemeClr val="accent2">
                  <a:lumMod val="50000"/>
                </a:schemeClr>
              </a:solidFill>
            </a:endParaRPr>
          </a:p>
          <a:p>
            <a:endParaRPr lang="en-US" sz="2400" dirty="0">
              <a:solidFill>
                <a:schemeClr val="accent2">
                  <a:lumMod val="50000"/>
                </a:schemeClr>
              </a:solidFill>
            </a:endParaRPr>
          </a:p>
          <a:p>
            <a:endParaRPr lang="en-US" sz="2400" dirty="0">
              <a:solidFill>
                <a:schemeClr val="accent2">
                  <a:lumMod val="50000"/>
                </a:schemeClr>
              </a:solidFill>
            </a:endParaRPr>
          </a:p>
        </p:txBody>
      </p:sp>
      <p:graphicFrame>
        <p:nvGraphicFramePr>
          <p:cNvPr id="4" name="Table 4">
            <a:extLst>
              <a:ext uri="{FF2B5EF4-FFF2-40B4-BE49-F238E27FC236}">
                <a16:creationId xmlns:a16="http://schemas.microsoft.com/office/drawing/2014/main" id="{FF931FFA-6C90-48CF-8D89-5A5F7DFE9404}"/>
              </a:ext>
            </a:extLst>
          </p:cNvPr>
          <p:cNvGraphicFramePr>
            <a:graphicFrameLocks noGrp="1"/>
          </p:cNvGraphicFramePr>
          <p:nvPr>
            <p:extLst>
              <p:ext uri="{D42A27DB-BD31-4B8C-83A1-F6EECF244321}">
                <p14:modId xmlns:p14="http://schemas.microsoft.com/office/powerpoint/2010/main" val="1672081447"/>
              </p:ext>
            </p:extLst>
          </p:nvPr>
        </p:nvGraphicFramePr>
        <p:xfrm>
          <a:off x="732165" y="1709601"/>
          <a:ext cx="10878642" cy="4296297"/>
        </p:xfrm>
        <a:graphic>
          <a:graphicData uri="http://schemas.openxmlformats.org/drawingml/2006/table">
            <a:tbl>
              <a:tblPr firstRow="1" bandRow="1">
                <a:tableStyleId>{5C22544A-7EE6-4342-B048-85BDC9FD1C3A}</a:tableStyleId>
              </a:tblPr>
              <a:tblGrid>
                <a:gridCol w="2408989">
                  <a:extLst>
                    <a:ext uri="{9D8B030D-6E8A-4147-A177-3AD203B41FA5}">
                      <a16:colId xmlns:a16="http://schemas.microsoft.com/office/drawing/2014/main" val="1349072333"/>
                    </a:ext>
                  </a:extLst>
                </a:gridCol>
                <a:gridCol w="4354334">
                  <a:extLst>
                    <a:ext uri="{9D8B030D-6E8A-4147-A177-3AD203B41FA5}">
                      <a16:colId xmlns:a16="http://schemas.microsoft.com/office/drawing/2014/main" val="2558163454"/>
                    </a:ext>
                  </a:extLst>
                </a:gridCol>
                <a:gridCol w="4115319">
                  <a:extLst>
                    <a:ext uri="{9D8B030D-6E8A-4147-A177-3AD203B41FA5}">
                      <a16:colId xmlns:a16="http://schemas.microsoft.com/office/drawing/2014/main" val="1461186536"/>
                    </a:ext>
                  </a:extLst>
                </a:gridCol>
              </a:tblGrid>
              <a:tr h="608217">
                <a:tc>
                  <a:txBody>
                    <a:bodyPr/>
                    <a:lstStyle/>
                    <a:p>
                      <a:r>
                        <a:rPr lang="en-US" sz="2000" dirty="0">
                          <a:latin typeface="CMR9"/>
                        </a:rPr>
                        <a:t>Approach</a:t>
                      </a:r>
                    </a:p>
                  </a:txBody>
                  <a:tcPr/>
                </a:tc>
                <a:tc>
                  <a:txBody>
                    <a:bodyPr/>
                    <a:lstStyle/>
                    <a:p>
                      <a:r>
                        <a:rPr lang="en-US" sz="2000" dirty="0">
                          <a:latin typeface="CMR9"/>
                        </a:rPr>
                        <a:t>Merits</a:t>
                      </a:r>
                    </a:p>
                  </a:txBody>
                  <a:tcPr/>
                </a:tc>
                <a:tc>
                  <a:txBody>
                    <a:bodyPr/>
                    <a:lstStyle/>
                    <a:p>
                      <a:r>
                        <a:rPr lang="en-US" sz="2000" dirty="0">
                          <a:latin typeface="CMR9"/>
                        </a:rPr>
                        <a:t>Demerits</a:t>
                      </a:r>
                    </a:p>
                  </a:txBody>
                  <a:tcPr/>
                </a:tc>
                <a:extLst>
                  <a:ext uri="{0D108BD9-81ED-4DB2-BD59-A6C34878D82A}">
                    <a16:rowId xmlns:a16="http://schemas.microsoft.com/office/drawing/2014/main" val="400643443"/>
                  </a:ext>
                </a:extLst>
              </a:tr>
              <a:tr h="1034830">
                <a:tc>
                  <a:txBody>
                    <a:bodyPr/>
                    <a:lstStyle/>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BERT, wav2vec 2.0, </a:t>
                      </a:r>
                      <a:r>
                        <a:rPr lang="en-US" sz="1600" b="0" dirty="0" err="1">
                          <a:solidFill>
                            <a:schemeClr val="tx1">
                              <a:lumMod val="85000"/>
                              <a:lumOff val="15000"/>
                            </a:schemeClr>
                          </a:solidFill>
                          <a:latin typeface="CMR9"/>
                          <a:ea typeface="Cambria" panose="02040503050406030204" pitchFamily="18" charset="0"/>
                          <a:cs typeface="Times New Roman" panose="02020603050405020304" pitchFamily="18" charset="0"/>
                        </a:rPr>
                        <a:t>HuBERT</a:t>
                      </a:r>
                      <a:endPar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endParaRPr>
                    </a:p>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(Large scale pre-training models)</a:t>
                      </a:r>
                    </a:p>
                    <a:p>
                      <a:endPar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endParaRPr>
                    </a:p>
                  </a:txBody>
                  <a:tcPr/>
                </a:tc>
                <a:tc>
                  <a:txBody>
                    <a:bodyPr/>
                    <a:lstStyle/>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Have strong capability of generalization and efficient usage of large-scale data.</a:t>
                      </a:r>
                    </a:p>
                  </a:txBody>
                  <a:tcPr/>
                </a:tc>
                <a:tc>
                  <a:txBody>
                    <a:bodyPr/>
                    <a:lstStyle/>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Gear towards single-modal learning, hence they can only be used in either text or speech modeling.</a:t>
                      </a:r>
                    </a:p>
                  </a:txBody>
                  <a:tcPr/>
                </a:tc>
                <a:extLst>
                  <a:ext uri="{0D108BD9-81ED-4DB2-BD59-A6C34878D82A}">
                    <a16:rowId xmlns:a16="http://schemas.microsoft.com/office/drawing/2014/main" val="2175399303"/>
                  </a:ext>
                </a:extLst>
              </a:tr>
              <a:tr h="1034830">
                <a:tc>
                  <a:txBody>
                    <a:bodyPr/>
                    <a:lstStyle/>
                    <a:p>
                      <a:r>
                        <a:rPr lang="en-US" sz="1600" b="0" i="0" u="none" strike="noStrike" kern="1200" baseline="0" dirty="0">
                          <a:solidFill>
                            <a:schemeClr val="tx1">
                              <a:lumMod val="85000"/>
                              <a:lumOff val="15000"/>
                            </a:schemeClr>
                          </a:solidFill>
                          <a:latin typeface="CMR9"/>
                          <a:ea typeface="Cambria" panose="02040503050406030204" pitchFamily="18" charset="0"/>
                          <a:cs typeface="Times New Roman" panose="02020603050405020304" pitchFamily="18" charset="0"/>
                        </a:rPr>
                        <a:t>Speech2vec,</a:t>
                      </a:r>
                    </a:p>
                    <a:p>
                      <a:r>
                        <a:rPr lang="en-US" sz="1600" b="0" i="0" u="none" strike="noStrike" kern="1200" baseline="0" dirty="0" err="1">
                          <a:solidFill>
                            <a:schemeClr val="tx1">
                              <a:lumMod val="85000"/>
                              <a:lumOff val="15000"/>
                            </a:schemeClr>
                          </a:solidFill>
                          <a:latin typeface="CMR9"/>
                          <a:ea typeface="Cambria" panose="02040503050406030204" pitchFamily="18" charset="0"/>
                          <a:cs typeface="Times New Roman" panose="02020603050405020304" pitchFamily="18" charset="0"/>
                        </a:rPr>
                        <a:t>VoxCeleb</a:t>
                      </a:r>
                      <a:endParaRPr lang="en-US" sz="1600" b="0" i="0" u="none" strike="noStrike" kern="1200" baseline="0" dirty="0">
                        <a:solidFill>
                          <a:schemeClr val="tx1">
                            <a:lumMod val="85000"/>
                            <a:lumOff val="15000"/>
                          </a:schemeClr>
                        </a:solidFill>
                        <a:latin typeface="CMR9"/>
                        <a:ea typeface="Cambria" panose="02040503050406030204" pitchFamily="18" charset="0"/>
                        <a:cs typeface="Times New Roman" panose="02020603050405020304" pitchFamily="18" charset="0"/>
                      </a:endParaRPr>
                    </a:p>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(speech-language pre-training work)</a:t>
                      </a:r>
                    </a:p>
                    <a:p>
                      <a:endPar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endParaRPr>
                    </a:p>
                  </a:txBody>
                  <a:tcPr/>
                </a:tc>
                <a:tc>
                  <a:txBody>
                    <a:bodyPr/>
                    <a:lstStyle/>
                    <a:p>
                      <a:r>
                        <a:rPr lang="en-US" sz="1600" b="0" i="0" u="none" strike="noStrike" kern="1200" baseline="0" dirty="0">
                          <a:solidFill>
                            <a:schemeClr val="tx1">
                              <a:lumMod val="85000"/>
                              <a:lumOff val="15000"/>
                            </a:schemeClr>
                          </a:solidFill>
                          <a:latin typeface="CMR9"/>
                          <a:ea typeface="Cambria" panose="02040503050406030204" pitchFamily="18" charset="0"/>
                          <a:cs typeface="Times New Roman" panose="02020603050405020304" pitchFamily="18" charset="0"/>
                        </a:rPr>
                        <a:t>Attempts to improve spoken language understanding tasks</a:t>
                      </a:r>
                      <a:endPar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endParaRPr>
                    </a:p>
                  </a:txBody>
                  <a:tcPr/>
                </a:tc>
                <a:tc>
                  <a:txBody>
                    <a:bodyPr/>
                    <a:lstStyle/>
                    <a:p>
                      <a:r>
                        <a:rPr lang="en-US" sz="1600" b="0" i="0" u="none" strike="noStrike" kern="1200" baseline="0" dirty="0">
                          <a:solidFill>
                            <a:schemeClr val="tx1">
                              <a:lumMod val="85000"/>
                              <a:lumOff val="15000"/>
                            </a:schemeClr>
                          </a:solidFill>
                          <a:latin typeface="CMR9"/>
                          <a:ea typeface="Cambria" panose="02040503050406030204" pitchFamily="18" charset="0"/>
                          <a:cs typeface="Times New Roman" panose="02020603050405020304" pitchFamily="18" charset="0"/>
                        </a:rPr>
                        <a:t>These methods only focus on an encoder with task-specific layers for different tasks and do not pre-train a decoder for generation tasks such as speech synthesis or text generation.</a:t>
                      </a:r>
                      <a:endPar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4115084294"/>
                  </a:ext>
                </a:extLst>
              </a:tr>
              <a:tr h="1034830">
                <a:tc>
                  <a:txBody>
                    <a:bodyPr/>
                    <a:lstStyle/>
                    <a:p>
                      <a:r>
                        <a:rPr lang="da-DK" sz="1600" b="0" dirty="0">
                          <a:solidFill>
                            <a:schemeClr val="tx1">
                              <a:lumMod val="85000"/>
                              <a:lumOff val="15000"/>
                            </a:schemeClr>
                          </a:solidFill>
                          <a:latin typeface="CMR9"/>
                          <a:ea typeface="Cambria" panose="02040503050406030204" pitchFamily="18" charset="0"/>
                          <a:cs typeface="Times New Roman" panose="02020603050405020304" pitchFamily="18" charset="0"/>
                        </a:rPr>
                        <a:t>Han et al., 2021; Ye et al.,</a:t>
                      </a:r>
                    </a:p>
                    <a:p>
                      <a:r>
                        <a:rPr lang="da-DK" sz="1600" b="0" dirty="0">
                          <a:solidFill>
                            <a:schemeClr val="tx1">
                              <a:lumMod val="85000"/>
                              <a:lumOff val="15000"/>
                            </a:schemeClr>
                          </a:solidFill>
                          <a:latin typeface="CMR9"/>
                          <a:ea typeface="Cambria" panose="02040503050406030204" pitchFamily="18" charset="0"/>
                          <a:cs typeface="Times New Roman" panose="02020603050405020304" pitchFamily="18" charset="0"/>
                        </a:rPr>
                        <a:t>2021; Tang et al., 2021a; Zheng et al., 2021; Tang</a:t>
                      </a:r>
                    </a:p>
                    <a:p>
                      <a:r>
                        <a:rPr lang="da-DK" sz="1600" b="0" dirty="0">
                          <a:solidFill>
                            <a:schemeClr val="tx1">
                              <a:lumMod val="85000"/>
                              <a:lumOff val="15000"/>
                            </a:schemeClr>
                          </a:solidFill>
                          <a:latin typeface="CMR9"/>
                          <a:ea typeface="Cambria" panose="02040503050406030204" pitchFamily="18" charset="0"/>
                          <a:cs typeface="Times New Roman" panose="02020603050405020304" pitchFamily="18" charset="0"/>
                        </a:rPr>
                        <a:t>et al., 2021b</a:t>
                      </a:r>
                      <a:endPar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endParaRPr>
                    </a:p>
                  </a:txBody>
                  <a:tcPr/>
                </a:tc>
                <a:tc>
                  <a:txBody>
                    <a:bodyPr/>
                    <a:lstStyle/>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Series of research work to investigate joint text and speech training</a:t>
                      </a:r>
                    </a:p>
                  </a:txBody>
                  <a:tcPr/>
                </a:tc>
                <a:tc>
                  <a:txBody>
                    <a:bodyPr/>
                    <a:lstStyle/>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But they are mainly designed for</a:t>
                      </a:r>
                    </a:p>
                    <a:p>
                      <a:r>
                        <a:rPr lang="en-US" sz="1600" b="0" dirty="0">
                          <a:solidFill>
                            <a:schemeClr val="tx1">
                              <a:lumMod val="85000"/>
                              <a:lumOff val="15000"/>
                            </a:schemeClr>
                          </a:solidFill>
                          <a:latin typeface="CMR9"/>
                          <a:ea typeface="Cambria" panose="02040503050406030204" pitchFamily="18" charset="0"/>
                          <a:cs typeface="Times New Roman" panose="02020603050405020304" pitchFamily="18" charset="0"/>
                        </a:rPr>
                        <a:t>speech to text tasks.</a:t>
                      </a:r>
                    </a:p>
                  </a:txBody>
                  <a:tcPr/>
                </a:tc>
                <a:extLst>
                  <a:ext uri="{0D108BD9-81ED-4DB2-BD59-A6C34878D82A}">
                    <a16:rowId xmlns:a16="http://schemas.microsoft.com/office/drawing/2014/main" val="2066902815"/>
                  </a:ext>
                </a:extLst>
              </a:tr>
            </a:tbl>
          </a:graphicData>
        </a:graphic>
      </p:graphicFrame>
    </p:spTree>
    <p:extLst>
      <p:ext uri="{BB962C8B-B14F-4D97-AF65-F5344CB8AC3E}">
        <p14:creationId xmlns:p14="http://schemas.microsoft.com/office/powerpoint/2010/main" val="170699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202603-D5FD-4459-AA5A-859344F717CC}"/>
              </a:ext>
            </a:extLst>
          </p:cNvPr>
          <p:cNvSpPr>
            <a:spLocks noGrp="1"/>
          </p:cNvSpPr>
          <p:nvPr>
            <p:ph idx="1"/>
          </p:nvPr>
        </p:nvSpPr>
        <p:spPr>
          <a:xfrm>
            <a:off x="581192" y="783771"/>
            <a:ext cx="11029615" cy="6074229"/>
          </a:xfrm>
        </p:spPr>
        <p:txBody>
          <a:bodyPr>
            <a:normAutofit fontScale="92500" lnSpcReduction="10000"/>
          </a:bodyPr>
          <a:lstStyle/>
          <a:p>
            <a:pPr algn="l">
              <a:buFont typeface="Wingdings" panose="05000000000000000000" pitchFamily="2" charset="2"/>
              <a:buChar char="Ø"/>
            </a:pPr>
            <a:r>
              <a:rPr lang="en-US" sz="2600" b="1" i="0" u="none" strike="noStrike" baseline="0" dirty="0">
                <a:solidFill>
                  <a:schemeClr val="accent2">
                    <a:lumMod val="50000"/>
                  </a:schemeClr>
                </a:solidFill>
              </a:rPr>
              <a:t>Related Models</a:t>
            </a:r>
          </a:p>
          <a:p>
            <a:pPr marL="0" indent="0" algn="l">
              <a:buNone/>
            </a:pPr>
            <a:endParaRPr lang="en-US" sz="1800" b="0" i="0" u="none" strike="noStrike" baseline="0" dirty="0">
              <a:solidFill>
                <a:srgbClr val="000000"/>
              </a:solidFill>
              <a:latin typeface="NimbusRomNo9L-Regu"/>
            </a:endParaRPr>
          </a:p>
          <a:p>
            <a:pPr marL="0" indent="0" algn="l">
              <a:buNone/>
            </a:pPr>
            <a:r>
              <a:rPr lang="en-US" sz="2100" i="0" u="none" strike="noStrike" baseline="0" dirty="0">
                <a:solidFill>
                  <a:srgbClr val="000000"/>
                </a:solidFill>
                <a:latin typeface="CMR9"/>
              </a:rPr>
              <a:t>1) </a:t>
            </a:r>
            <a:r>
              <a:rPr lang="en-US" sz="2100" b="1" i="0" u="none" strike="noStrike" baseline="0" dirty="0">
                <a:solidFill>
                  <a:schemeClr val="accent3">
                    <a:lumMod val="50000"/>
                  </a:schemeClr>
                </a:solidFill>
                <a:latin typeface="CMR9"/>
              </a:rPr>
              <a:t>T5</a:t>
            </a:r>
            <a:r>
              <a:rPr lang="en-US" sz="2100" b="1" i="0" u="none" strike="noStrike" baseline="0" dirty="0">
                <a:solidFill>
                  <a:srgbClr val="000000"/>
                </a:solidFill>
                <a:latin typeface="CMR9"/>
              </a:rPr>
              <a:t> </a:t>
            </a:r>
            <a:r>
              <a:rPr lang="en-US" sz="2100" i="0" u="none" strike="noStrike" baseline="0" dirty="0">
                <a:solidFill>
                  <a:srgbClr val="000000"/>
                </a:solidFill>
                <a:latin typeface="CMR9"/>
              </a:rPr>
              <a:t>(</a:t>
            </a:r>
            <a:r>
              <a:rPr lang="en-US" sz="2100" i="0" u="none" strike="noStrike" baseline="0" dirty="0" err="1">
                <a:solidFill>
                  <a:srgbClr val="000080"/>
                </a:solidFill>
                <a:latin typeface="CMR9"/>
              </a:rPr>
              <a:t>Raffel</a:t>
            </a:r>
            <a:r>
              <a:rPr lang="en-US" sz="2100" i="0" u="none" strike="noStrike" baseline="0" dirty="0">
                <a:solidFill>
                  <a:srgbClr val="000080"/>
                </a:solidFill>
                <a:latin typeface="CMR9"/>
              </a:rPr>
              <a:t> et al.</a:t>
            </a:r>
            <a:r>
              <a:rPr lang="en-US" sz="2100" i="0" u="none" strike="noStrike" baseline="0" dirty="0">
                <a:solidFill>
                  <a:srgbClr val="000000"/>
                </a:solidFill>
                <a:latin typeface="CMR9"/>
              </a:rPr>
              <a:t>, </a:t>
            </a:r>
            <a:r>
              <a:rPr lang="en-US" sz="2100" i="0" u="none" strike="noStrike" baseline="0" dirty="0">
                <a:solidFill>
                  <a:srgbClr val="000080"/>
                </a:solidFill>
                <a:latin typeface="CMR9"/>
              </a:rPr>
              <a:t>2019</a:t>
            </a:r>
            <a:r>
              <a:rPr lang="en-US" sz="2100" i="0" u="none" strike="noStrike" baseline="0" dirty="0">
                <a:solidFill>
                  <a:srgbClr val="000000"/>
                </a:solidFill>
                <a:latin typeface="CMR9"/>
              </a:rPr>
              <a:t>)- </a:t>
            </a:r>
            <a:r>
              <a:rPr lang="en-US" sz="2400" dirty="0"/>
              <a:t>“Text-to-Text Transfer Transformer”</a:t>
            </a:r>
            <a:endParaRPr lang="en-US" sz="2100" i="0" u="none" strike="noStrike" baseline="0" dirty="0">
              <a:solidFill>
                <a:srgbClr val="000000"/>
              </a:solidFill>
              <a:latin typeface="CMR9"/>
            </a:endParaRPr>
          </a:p>
          <a:p>
            <a:pPr marL="0" indent="0" algn="l">
              <a:buNone/>
            </a:pPr>
            <a:r>
              <a:rPr lang="en-US" sz="2100" b="0" i="0" u="none" strike="noStrike" baseline="0" dirty="0">
                <a:solidFill>
                  <a:srgbClr val="000000"/>
                </a:solidFill>
                <a:latin typeface="CMR9"/>
              </a:rPr>
              <a:t> The core idea of the T5 model - a unified framework for a variety of text-based language problems, is to treat every text processing problem as a “text-to-text” problem.</a:t>
            </a:r>
          </a:p>
          <a:p>
            <a:pPr marL="0" indent="0" algn="l">
              <a:buNone/>
            </a:pPr>
            <a:r>
              <a:rPr lang="en-US" sz="2100" i="0" u="none" strike="noStrike" baseline="0" dirty="0">
                <a:solidFill>
                  <a:srgbClr val="000000"/>
                </a:solidFill>
                <a:latin typeface="CMR9"/>
              </a:rPr>
              <a:t>2) </a:t>
            </a:r>
            <a:r>
              <a:rPr lang="en-US" sz="2100" b="1" i="0" u="none" strike="noStrike" baseline="0" dirty="0">
                <a:solidFill>
                  <a:schemeClr val="accent3">
                    <a:lumMod val="50000"/>
                  </a:schemeClr>
                </a:solidFill>
                <a:latin typeface="CMR9"/>
              </a:rPr>
              <a:t>Speech Chain </a:t>
            </a:r>
            <a:r>
              <a:rPr lang="en-US" sz="2100" b="0" i="0" u="none" strike="noStrike" baseline="0" dirty="0">
                <a:solidFill>
                  <a:srgbClr val="000000"/>
                </a:solidFill>
                <a:latin typeface="CMR9"/>
              </a:rPr>
              <a:t>(</a:t>
            </a:r>
            <a:r>
              <a:rPr lang="en-US" sz="2100" b="0" i="0" u="none" strike="noStrike" baseline="0" dirty="0" err="1">
                <a:solidFill>
                  <a:srgbClr val="000080"/>
                </a:solidFill>
                <a:latin typeface="CMR9"/>
              </a:rPr>
              <a:t>Tjandra</a:t>
            </a:r>
            <a:r>
              <a:rPr lang="en-US" sz="2100" b="0" i="0" u="none" strike="noStrike" baseline="0" dirty="0">
                <a:solidFill>
                  <a:srgbClr val="000080"/>
                </a:solidFill>
                <a:latin typeface="CMR9"/>
              </a:rPr>
              <a:t> et al.</a:t>
            </a:r>
            <a:r>
              <a:rPr lang="en-US" sz="2100" b="0" i="0" u="none" strike="noStrike" baseline="0" dirty="0">
                <a:solidFill>
                  <a:srgbClr val="000000"/>
                </a:solidFill>
                <a:latin typeface="CMR9"/>
              </a:rPr>
              <a:t>, </a:t>
            </a:r>
            <a:r>
              <a:rPr lang="en-US" sz="2100" b="0" i="0" u="none" strike="noStrike" baseline="0" dirty="0">
                <a:solidFill>
                  <a:srgbClr val="000080"/>
                </a:solidFill>
                <a:latin typeface="CMR9"/>
              </a:rPr>
              <a:t>2020</a:t>
            </a:r>
            <a:r>
              <a:rPr lang="en-US" sz="2100" b="0" i="0" u="none" strike="noStrike" baseline="0" dirty="0">
                <a:solidFill>
                  <a:srgbClr val="000000"/>
                </a:solidFill>
                <a:latin typeface="CMR9"/>
              </a:rPr>
              <a:t>), which leverages the ASR model and TTS model to build a closed-loop machine speech chain to train models on the concatenation of both labeled and unlabeled data.</a:t>
            </a:r>
          </a:p>
          <a:p>
            <a:pPr marL="0" indent="0" algn="l">
              <a:buNone/>
            </a:pPr>
            <a:r>
              <a:rPr lang="en-US" sz="2100" i="0" u="none" strike="noStrike" baseline="0" dirty="0">
                <a:solidFill>
                  <a:srgbClr val="000000"/>
                </a:solidFill>
                <a:latin typeface="CMR9"/>
              </a:rPr>
              <a:t>3) </a:t>
            </a:r>
            <a:r>
              <a:rPr lang="en-US" sz="2100" b="1" i="0" u="none" strike="noStrike" baseline="0" dirty="0" err="1">
                <a:solidFill>
                  <a:schemeClr val="accent3">
                    <a:lumMod val="50000"/>
                  </a:schemeClr>
                </a:solidFill>
                <a:latin typeface="CMR9"/>
              </a:rPr>
              <a:t>SpeechNet</a:t>
            </a:r>
            <a:r>
              <a:rPr lang="en-US" sz="2100" b="1" i="0" u="none" strike="noStrike" baseline="0" dirty="0">
                <a:solidFill>
                  <a:srgbClr val="000000"/>
                </a:solidFill>
                <a:latin typeface="CMR9"/>
              </a:rPr>
              <a:t> </a:t>
            </a:r>
            <a:r>
              <a:rPr lang="en-US" sz="2100" b="0" i="0" u="none" strike="noStrike" baseline="0" dirty="0">
                <a:solidFill>
                  <a:srgbClr val="000000"/>
                </a:solidFill>
                <a:latin typeface="CMR9"/>
              </a:rPr>
              <a:t>(</a:t>
            </a:r>
            <a:r>
              <a:rPr lang="en-US" sz="2100" b="0" i="0" u="none" strike="noStrike" baseline="0" dirty="0">
                <a:solidFill>
                  <a:srgbClr val="000080"/>
                </a:solidFill>
                <a:latin typeface="CMR9"/>
              </a:rPr>
              <a:t>Chen et al.</a:t>
            </a:r>
            <a:r>
              <a:rPr lang="en-US" sz="2100" b="0" i="0" u="none" strike="noStrike" baseline="0" dirty="0">
                <a:solidFill>
                  <a:srgbClr val="000000"/>
                </a:solidFill>
                <a:latin typeface="CMR9"/>
              </a:rPr>
              <a:t>, </a:t>
            </a:r>
            <a:r>
              <a:rPr lang="en-US" sz="2100" b="0" i="0" u="none" strike="noStrike" baseline="0" dirty="0">
                <a:solidFill>
                  <a:srgbClr val="000080"/>
                </a:solidFill>
                <a:latin typeface="CMR9"/>
              </a:rPr>
              <a:t>2021b</a:t>
            </a:r>
            <a:r>
              <a:rPr lang="en-US" sz="2100" b="0" i="0" u="none" strike="noStrike" baseline="0" dirty="0">
                <a:solidFill>
                  <a:srgbClr val="000000"/>
                </a:solidFill>
                <a:latin typeface="CMR9"/>
              </a:rPr>
              <a:t>), which designs a universal modularized model to perform multiple speech processing tasks with multi-task learning. </a:t>
            </a:r>
          </a:p>
          <a:p>
            <a:pPr marL="0" indent="0" algn="l">
              <a:buNone/>
            </a:pPr>
            <a:endParaRPr lang="en-US" sz="2100" b="0" i="0" u="none" strike="noStrike" baseline="0" dirty="0">
              <a:solidFill>
                <a:srgbClr val="000000"/>
              </a:solidFill>
              <a:latin typeface="CMR9"/>
            </a:endParaRPr>
          </a:p>
          <a:p>
            <a:pPr marL="0" indent="0" algn="ctr">
              <a:buNone/>
            </a:pPr>
            <a:r>
              <a:rPr lang="en-US" sz="2300" i="0" u="none" strike="noStrike" baseline="0" dirty="0">
                <a:solidFill>
                  <a:srgbClr val="000000"/>
                </a:solidFill>
                <a:latin typeface="CMR9"/>
              </a:rPr>
              <a:t> </a:t>
            </a:r>
            <a:r>
              <a:rPr lang="en-US" sz="2300" i="0" u="none" strike="noStrike" baseline="0" dirty="0">
                <a:solidFill>
                  <a:schemeClr val="accent3">
                    <a:lumMod val="50000"/>
                  </a:schemeClr>
                </a:solidFill>
                <a:latin typeface="CMR9"/>
              </a:rPr>
              <a:t>ABOVE MODELS</a:t>
            </a:r>
            <a:r>
              <a:rPr lang="en-US" sz="2300" i="0" u="none" strike="noStrike" baseline="0" dirty="0">
                <a:solidFill>
                  <a:srgbClr val="000000"/>
                </a:solidFill>
                <a:latin typeface="CMR9"/>
              </a:rPr>
              <a:t> </a:t>
            </a:r>
            <a:r>
              <a:rPr lang="en-US" sz="2300" b="1" i="0" u="none" strike="noStrike" baseline="0" dirty="0">
                <a:solidFill>
                  <a:schemeClr val="accent3">
                    <a:lumMod val="50000"/>
                  </a:schemeClr>
                </a:solidFill>
                <a:latin typeface="CMR9"/>
              </a:rPr>
              <a:t>vs SpeechT5</a:t>
            </a:r>
          </a:p>
          <a:p>
            <a:pPr marL="0" indent="0" algn="l">
              <a:buNone/>
            </a:pPr>
            <a:r>
              <a:rPr lang="en-US" sz="2100" b="0" i="0" u="none" strike="noStrike" baseline="0" dirty="0">
                <a:solidFill>
                  <a:srgbClr val="000000"/>
                </a:solidFill>
                <a:latin typeface="CMR9"/>
              </a:rPr>
              <a:t>(1) SpeechT5 is a shared cross-modal encoder-decoder framework, whose input and output are speech or text through</a:t>
            </a:r>
          </a:p>
          <a:p>
            <a:pPr marL="0" indent="0" algn="l">
              <a:buNone/>
            </a:pPr>
            <a:r>
              <a:rPr lang="en-US" sz="2100" b="0" i="0" u="none" strike="noStrike" baseline="0" dirty="0">
                <a:solidFill>
                  <a:srgbClr val="000000"/>
                </a:solidFill>
                <a:latin typeface="CMR9"/>
              </a:rPr>
              <a:t>multiple pre/post-nets.</a:t>
            </a:r>
          </a:p>
          <a:p>
            <a:pPr marL="0" indent="0" algn="l">
              <a:buNone/>
            </a:pPr>
            <a:r>
              <a:rPr lang="en-US" sz="2100" b="0" i="0" u="none" strike="noStrike" baseline="0" dirty="0">
                <a:solidFill>
                  <a:srgbClr val="000000"/>
                </a:solidFill>
                <a:latin typeface="CMR9"/>
              </a:rPr>
              <a:t>(2) SpeechT5 attempts to pre-train and improve the universal model with large-scale unlabeled text and speech data.</a:t>
            </a:r>
          </a:p>
          <a:p>
            <a:pPr marL="0" indent="0" algn="l">
              <a:buNone/>
            </a:pPr>
            <a:endParaRPr lang="en-US" sz="2100" b="0" i="0" u="none" strike="noStrike" baseline="0" dirty="0">
              <a:solidFill>
                <a:srgbClr val="000000"/>
              </a:solidFill>
              <a:latin typeface="CMR9"/>
            </a:endParaRPr>
          </a:p>
        </p:txBody>
      </p:sp>
    </p:spTree>
    <p:extLst>
      <p:ext uri="{BB962C8B-B14F-4D97-AF65-F5344CB8AC3E}">
        <p14:creationId xmlns:p14="http://schemas.microsoft.com/office/powerpoint/2010/main" val="255093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3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CADB0B9-5CB8-40D7-B6F3-1E45F5BF5642}"/>
              </a:ext>
            </a:extLst>
          </p:cNvPr>
          <p:cNvPicPr>
            <a:picLocks noGrp="1" noChangeAspect="1"/>
          </p:cNvPicPr>
          <p:nvPr>
            <p:ph idx="1"/>
          </p:nvPr>
        </p:nvPicPr>
        <p:blipFill>
          <a:blip r:embed="rId2"/>
          <a:stretch>
            <a:fillRect/>
          </a:stretch>
        </p:blipFill>
        <p:spPr>
          <a:xfrm>
            <a:off x="2794346" y="643467"/>
            <a:ext cx="6603307" cy="5571066"/>
          </a:xfrm>
          <a:prstGeom prst="rect">
            <a:avLst/>
          </a:prstGeom>
        </p:spPr>
      </p:pic>
    </p:spTree>
    <p:extLst>
      <p:ext uri="{BB962C8B-B14F-4D97-AF65-F5344CB8AC3E}">
        <p14:creationId xmlns:p14="http://schemas.microsoft.com/office/powerpoint/2010/main" val="186290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38">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3" name="Content Placeholder 2">
            <a:extLst>
              <a:ext uri="{FF2B5EF4-FFF2-40B4-BE49-F238E27FC236}">
                <a16:creationId xmlns:a16="http://schemas.microsoft.com/office/drawing/2014/main" id="{EDE7C194-8FF1-4796-AED1-1BD2A092B7D9}"/>
              </a:ext>
            </a:extLst>
          </p:cNvPr>
          <p:cNvSpPr txBox="1">
            <a:spLocks/>
          </p:cNvSpPr>
          <p:nvPr/>
        </p:nvSpPr>
        <p:spPr>
          <a:xfrm>
            <a:off x="783387" y="631821"/>
            <a:ext cx="4947221" cy="543515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n-US" sz="2400" b="1" dirty="0">
                <a:solidFill>
                  <a:srgbClr val="FFFFFF"/>
                </a:solidFill>
              </a:rPr>
              <a:t>METHODS</a:t>
            </a:r>
          </a:p>
          <a:p>
            <a:pPr>
              <a:lnSpc>
                <a:spcPct val="90000"/>
              </a:lnSpc>
            </a:pPr>
            <a:endParaRPr lang="en-US" sz="2400" b="1" dirty="0">
              <a:solidFill>
                <a:srgbClr val="FFFFFF"/>
              </a:solidFill>
            </a:endParaRPr>
          </a:p>
          <a:p>
            <a:pPr>
              <a:lnSpc>
                <a:spcPct val="90000"/>
              </a:lnSpc>
            </a:pPr>
            <a:r>
              <a:rPr lang="en-US" sz="2400" b="1" dirty="0">
                <a:solidFill>
                  <a:srgbClr val="FFFFFF"/>
                </a:solidFill>
              </a:rPr>
              <a:t>Model Architecture</a:t>
            </a:r>
          </a:p>
          <a:p>
            <a:pPr>
              <a:lnSpc>
                <a:spcPct val="90000"/>
              </a:lnSpc>
            </a:pPr>
            <a:endParaRPr lang="en-US" sz="2400" b="1" dirty="0">
              <a:solidFill>
                <a:srgbClr val="FFFFFF"/>
              </a:solidFill>
            </a:endParaRPr>
          </a:p>
          <a:p>
            <a:pPr algn="l"/>
            <a:r>
              <a:rPr lang="en-US" dirty="0">
                <a:solidFill>
                  <a:srgbClr val="FFFFFF"/>
                </a:solidFill>
                <a:effectLst/>
                <a:latin typeface="CMR9"/>
              </a:rPr>
              <a:t>C</a:t>
            </a:r>
            <a:r>
              <a:rPr lang="en-US" sz="1800" b="0" i="0" u="none" strike="noStrike" baseline="0" dirty="0">
                <a:latin typeface="CMR9"/>
              </a:rPr>
              <a:t>onsists of an encoder-decoder</a:t>
            </a:r>
            <a:r>
              <a:rPr lang="en-US" dirty="0">
                <a:latin typeface="CMR9"/>
              </a:rPr>
              <a:t> </a:t>
            </a:r>
            <a:r>
              <a:rPr lang="en-US" sz="1800" b="0" i="0" u="none" strike="noStrike" baseline="0" dirty="0">
                <a:latin typeface="CMR9"/>
              </a:rPr>
              <a:t>module and six modal-specific pre/post nets.</a:t>
            </a:r>
          </a:p>
          <a:p>
            <a:pPr algn="l"/>
            <a:r>
              <a:rPr lang="en-US" sz="1800" b="0" i="0" u="none" strike="noStrike" baseline="0" dirty="0">
                <a:latin typeface="CMR9"/>
              </a:rPr>
              <a:t>The pre-nets convert the input speech </a:t>
            </a:r>
            <a:r>
              <a:rPr lang="en-US" sz="1800" b="0" i="0" u="none" strike="noStrike" baseline="0" dirty="0" err="1">
                <a:latin typeface="CMR9"/>
              </a:rPr>
              <a:t>X</a:t>
            </a:r>
            <a:r>
              <a:rPr lang="en-US" sz="1800" b="0" i="0" u="none" strike="noStrike" baseline="30000" dirty="0" err="1">
                <a:latin typeface="CMR9"/>
              </a:rPr>
              <a:t>s</a:t>
            </a:r>
            <a:r>
              <a:rPr lang="en-US" sz="1800" b="0" i="0" u="none" strike="noStrike" baseline="0" dirty="0">
                <a:latin typeface="CMR9"/>
              </a:rPr>
              <a:t>      D</a:t>
            </a:r>
            <a:r>
              <a:rPr lang="en-US" sz="1800" b="0" i="0" u="none" strike="noStrike" baseline="30000" dirty="0">
                <a:latin typeface="CMR9"/>
              </a:rPr>
              <a:t>s</a:t>
            </a:r>
            <a:r>
              <a:rPr lang="en-US" sz="1800" b="0" i="0" u="none" strike="noStrike" baseline="0" dirty="0">
                <a:latin typeface="CMR9"/>
              </a:rPr>
              <a:t> or text </a:t>
            </a:r>
            <a:r>
              <a:rPr lang="en-US" sz="1800" b="0" i="0" u="none" strike="noStrike" baseline="0" dirty="0" err="1">
                <a:latin typeface="CMR9"/>
              </a:rPr>
              <a:t>X</a:t>
            </a:r>
            <a:r>
              <a:rPr lang="en-US" sz="1800" b="0" i="0" u="none" strike="noStrike" baseline="30000" dirty="0" err="1">
                <a:latin typeface="CMR9"/>
              </a:rPr>
              <a:t>t</a:t>
            </a:r>
            <a:r>
              <a:rPr lang="en-US" sz="1800" b="0" i="0" u="none" strike="noStrike" baseline="0" dirty="0">
                <a:latin typeface="CMR9"/>
              </a:rPr>
              <a:t>      D</a:t>
            </a:r>
            <a:r>
              <a:rPr lang="en-US" sz="1800" b="0" i="0" u="none" strike="noStrike" baseline="30000" dirty="0">
                <a:latin typeface="CMR9"/>
              </a:rPr>
              <a:t>t</a:t>
            </a:r>
            <a:r>
              <a:rPr lang="en-US" sz="1800" b="0" i="0" u="none" strike="noStrike" baseline="0" dirty="0">
                <a:latin typeface="CMR9"/>
              </a:rPr>
              <a:t> to a unified space of hidden representations and then feed them into the shared encoder-decoder to perform the sequence-to sequence conversion. </a:t>
            </a:r>
          </a:p>
          <a:p>
            <a:pPr algn="l"/>
            <a:r>
              <a:rPr lang="en-US" sz="1800" b="0" i="0" u="none" strike="noStrike" baseline="0" dirty="0">
                <a:latin typeface="CMR9"/>
              </a:rPr>
              <a:t>Finally, the post-nets generate the output in the speech or text modality, based on the decoder output.</a:t>
            </a:r>
            <a:endParaRPr lang="en-US" sz="1700" dirty="0">
              <a:solidFill>
                <a:srgbClr val="FFFFFF"/>
              </a:solidFill>
              <a:latin typeface="CMR9"/>
            </a:endParaRPr>
          </a:p>
        </p:txBody>
      </p:sp>
      <p:pic>
        <p:nvPicPr>
          <p:cNvPr id="7" name="Picture 6">
            <a:extLst>
              <a:ext uri="{FF2B5EF4-FFF2-40B4-BE49-F238E27FC236}">
                <a16:creationId xmlns:a16="http://schemas.microsoft.com/office/drawing/2014/main" id="{5D3DA177-846E-4990-957C-6A2013862FD0}"/>
              </a:ext>
            </a:extLst>
          </p:cNvPr>
          <p:cNvPicPr>
            <a:picLocks noChangeAspect="1"/>
          </p:cNvPicPr>
          <p:nvPr/>
        </p:nvPicPr>
        <p:blipFill>
          <a:blip r:embed="rId2"/>
          <a:stretch>
            <a:fillRect/>
          </a:stretch>
        </p:blipFill>
        <p:spPr>
          <a:xfrm>
            <a:off x="6874538" y="3420293"/>
            <a:ext cx="3889070" cy="3427655"/>
          </a:xfrm>
          <a:prstGeom prst="rect">
            <a:avLst/>
          </a:prstGeom>
        </p:spPr>
      </p:pic>
      <p:pic>
        <p:nvPicPr>
          <p:cNvPr id="5" name="Picture 4">
            <a:extLst>
              <a:ext uri="{FF2B5EF4-FFF2-40B4-BE49-F238E27FC236}">
                <a16:creationId xmlns:a16="http://schemas.microsoft.com/office/drawing/2014/main" id="{C4BEBA70-8E0A-4CAC-ADB4-D3A08D2BE188}"/>
              </a:ext>
            </a:extLst>
          </p:cNvPr>
          <p:cNvPicPr>
            <a:picLocks noChangeAspect="1"/>
          </p:cNvPicPr>
          <p:nvPr/>
        </p:nvPicPr>
        <p:blipFill>
          <a:blip r:embed="rId3"/>
          <a:stretch>
            <a:fillRect/>
          </a:stretch>
        </p:blipFill>
        <p:spPr>
          <a:xfrm>
            <a:off x="6139658" y="300189"/>
            <a:ext cx="5358830" cy="3128810"/>
          </a:xfrm>
          <a:prstGeom prst="rect">
            <a:avLst/>
          </a:prstGeom>
        </p:spPr>
      </p:pic>
      <p:pic>
        <p:nvPicPr>
          <p:cNvPr id="3" name="Picture 2">
            <a:extLst>
              <a:ext uri="{FF2B5EF4-FFF2-40B4-BE49-F238E27FC236}">
                <a16:creationId xmlns:a16="http://schemas.microsoft.com/office/drawing/2014/main" id="{05BE4F3E-C305-4887-9CBA-81B37561BCB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artisticGlowDiffused/>
                    </a14:imgEffect>
                    <a14:imgEffect>
                      <a14:brightnessContrast contrast="74000"/>
                    </a14:imgEffect>
                  </a14:imgLayer>
                </a14:imgProps>
              </a:ext>
            </a:extLst>
          </a:blip>
          <a:stretch>
            <a:fillRect/>
          </a:stretch>
        </p:blipFill>
        <p:spPr>
          <a:xfrm>
            <a:off x="5033960" y="3504423"/>
            <a:ext cx="211458" cy="228791"/>
          </a:xfrm>
          <a:prstGeom prst="rect">
            <a:avLst/>
          </a:prstGeom>
          <a:solidFill>
            <a:schemeClr val="tx1">
              <a:alpha val="0"/>
            </a:schemeClr>
          </a:solidFill>
          <a:ln>
            <a:solidFill>
              <a:schemeClr val="accent1"/>
            </a:solidFill>
          </a:ln>
        </p:spPr>
      </p:pic>
      <p:pic>
        <p:nvPicPr>
          <p:cNvPr id="11" name="Picture 10">
            <a:extLst>
              <a:ext uri="{FF2B5EF4-FFF2-40B4-BE49-F238E27FC236}">
                <a16:creationId xmlns:a16="http://schemas.microsoft.com/office/drawing/2014/main" id="{67F46EF9-CF43-41BC-853C-83AC1489D70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artisticGlowDiffused/>
                    </a14:imgEffect>
                    <a14:imgEffect>
                      <a14:brightnessContrast contrast="74000"/>
                    </a14:imgEffect>
                  </a14:imgLayer>
                </a14:imgProps>
              </a:ext>
            </a:extLst>
          </a:blip>
          <a:stretch>
            <a:fillRect/>
          </a:stretch>
        </p:blipFill>
        <p:spPr>
          <a:xfrm>
            <a:off x="2082003" y="3773504"/>
            <a:ext cx="211458" cy="228791"/>
          </a:xfrm>
          <a:prstGeom prst="rect">
            <a:avLst/>
          </a:prstGeom>
          <a:solidFill>
            <a:schemeClr val="tx1">
              <a:alpha val="0"/>
            </a:schemeClr>
          </a:solidFill>
          <a:ln>
            <a:solidFill>
              <a:schemeClr val="accent1"/>
            </a:solidFill>
          </a:ln>
        </p:spPr>
      </p:pic>
    </p:spTree>
    <p:extLst>
      <p:ext uri="{BB962C8B-B14F-4D97-AF65-F5344CB8AC3E}">
        <p14:creationId xmlns:p14="http://schemas.microsoft.com/office/powerpoint/2010/main" val="22341452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82B52342-EAA4-42AE-AF62-1594CA16C8C4}"/>
              </a:ext>
            </a:extLst>
          </p:cNvPr>
          <p:cNvPicPr>
            <a:picLocks noGrp="1" noChangeAspect="1"/>
          </p:cNvPicPr>
          <p:nvPr>
            <p:ph idx="1"/>
          </p:nvPr>
        </p:nvPicPr>
        <p:blipFill rotWithShape="1">
          <a:blip r:embed="rId2"/>
          <a:srcRect b="8227"/>
          <a:stretch/>
        </p:blipFill>
        <p:spPr>
          <a:xfrm>
            <a:off x="2194505" y="1005840"/>
            <a:ext cx="7802990" cy="4189224"/>
          </a:xfrm>
          <a:prstGeom prst="rect">
            <a:avLst/>
          </a:prstGeom>
        </p:spPr>
      </p:pic>
      <p:sp>
        <p:nvSpPr>
          <p:cNvPr id="5" name="Rectangle 4">
            <a:extLst>
              <a:ext uri="{FF2B5EF4-FFF2-40B4-BE49-F238E27FC236}">
                <a16:creationId xmlns:a16="http://schemas.microsoft.com/office/drawing/2014/main" id="{F3672CCD-0755-4AB2-8B55-99EE396F32A9}"/>
              </a:ext>
            </a:extLst>
          </p:cNvPr>
          <p:cNvSpPr/>
          <p:nvPr/>
        </p:nvSpPr>
        <p:spPr>
          <a:xfrm>
            <a:off x="1454046" y="5195064"/>
            <a:ext cx="9758597" cy="1421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1600" b="1" dirty="0">
                <a:latin typeface="CMR9"/>
              </a:rPr>
              <a:t>Input/Output Representations </a:t>
            </a:r>
            <a:r>
              <a:rPr lang="en-US" sz="1400" dirty="0">
                <a:latin typeface="CMR9"/>
              </a:rPr>
              <a:t>- T</a:t>
            </a:r>
            <a:r>
              <a:rPr lang="en-US" sz="1400" b="0" i="0" u="none" strike="noStrike" baseline="0" dirty="0">
                <a:latin typeface="CMR9"/>
              </a:rPr>
              <a:t>he model is fed with speech/text as the input and generates the corresponding</a:t>
            </a:r>
            <a:r>
              <a:rPr lang="en-US" sz="1400" dirty="0">
                <a:latin typeface="CMR9"/>
              </a:rPr>
              <a:t> </a:t>
            </a:r>
            <a:r>
              <a:rPr lang="en-US" sz="1400" b="0" i="0" u="none" strike="noStrike" baseline="0" dirty="0">
                <a:latin typeface="CMR9"/>
              </a:rPr>
              <a:t>output in the speech/text format.</a:t>
            </a:r>
          </a:p>
          <a:p>
            <a:pPr marL="742950" lvl="1" indent="-285750">
              <a:lnSpc>
                <a:spcPct val="90000"/>
              </a:lnSpc>
              <a:buFont typeface="Arial" panose="020B0604020202020204" pitchFamily="34" charset="0"/>
              <a:buChar char="•"/>
            </a:pPr>
            <a:r>
              <a:rPr lang="en-US" sz="1400" b="0" i="0" u="none" strike="noStrike" baseline="0" dirty="0">
                <a:latin typeface="CMR9"/>
              </a:rPr>
              <a:t>Split text into a sequence of characters </a:t>
            </a:r>
            <a:r>
              <a:rPr lang="en-US" sz="1400" b="0" i="0" u="none" strike="noStrike" baseline="0" dirty="0" err="1">
                <a:latin typeface="CMR9"/>
              </a:rPr>
              <a:t>X</a:t>
            </a:r>
            <a:r>
              <a:rPr lang="en-US" sz="1400" b="0" i="0" u="none" strike="noStrike" baseline="30000" dirty="0" err="1">
                <a:latin typeface="CMR9"/>
              </a:rPr>
              <a:t>t</a:t>
            </a:r>
            <a:r>
              <a:rPr lang="en-US" sz="1400" b="0" i="0" u="none" strike="noStrike" baseline="0" dirty="0">
                <a:latin typeface="CMR9"/>
              </a:rPr>
              <a:t> = (x</a:t>
            </a:r>
            <a:r>
              <a:rPr lang="en-US" sz="1400" b="0" i="0" u="none" strike="noStrike" baseline="30000" dirty="0">
                <a:latin typeface="CMR9"/>
              </a:rPr>
              <a:t>t</a:t>
            </a:r>
            <a:r>
              <a:rPr lang="en-US" sz="1400" b="0" i="0" u="none" strike="noStrike" baseline="-25000" dirty="0">
                <a:latin typeface="CMR9"/>
              </a:rPr>
              <a:t>1</a:t>
            </a:r>
            <a:r>
              <a:rPr lang="en-US" sz="1400" dirty="0">
                <a:latin typeface="CMR9"/>
              </a:rPr>
              <a:t>,…,</a:t>
            </a:r>
            <a:r>
              <a:rPr lang="en-US" sz="1400" b="0" i="0" u="none" strike="noStrike" baseline="0" dirty="0">
                <a:latin typeface="CMR9"/>
              </a:rPr>
              <a:t> </a:t>
            </a:r>
            <a:r>
              <a:rPr lang="en-US" sz="1400" b="0" i="0" u="none" strike="noStrike" baseline="0" dirty="0" err="1">
                <a:latin typeface="CMR9"/>
              </a:rPr>
              <a:t>x</a:t>
            </a:r>
            <a:r>
              <a:rPr lang="en-US" sz="1400" b="0" i="0" u="none" strike="noStrike" baseline="30000" dirty="0" err="1">
                <a:latin typeface="CMR9"/>
              </a:rPr>
              <a:t>t</a:t>
            </a:r>
            <a:r>
              <a:rPr lang="en-US" sz="1400" b="0" i="0" u="none" strike="noStrike" baseline="0" dirty="0">
                <a:latin typeface="CMR9"/>
              </a:rPr>
              <a:t> </a:t>
            </a:r>
            <a:r>
              <a:rPr lang="en-US" sz="1400" b="0" i="0" u="none" strike="noStrike" baseline="-25000" dirty="0" err="1">
                <a:latin typeface="CMR9"/>
              </a:rPr>
              <a:t>Nt</a:t>
            </a:r>
            <a:r>
              <a:rPr lang="en-US" sz="1400" b="0" i="0" u="none" strike="noStrike" baseline="0" dirty="0">
                <a:latin typeface="CMR9"/>
              </a:rPr>
              <a:t>) as the input and output.</a:t>
            </a:r>
          </a:p>
          <a:p>
            <a:pPr marL="742950" lvl="1" indent="-285750">
              <a:lnSpc>
                <a:spcPct val="90000"/>
              </a:lnSpc>
              <a:buFont typeface="Arial" panose="020B0604020202020204" pitchFamily="34" charset="0"/>
              <a:buChar char="•"/>
            </a:pPr>
            <a:r>
              <a:rPr lang="en-US" sz="1400" b="0" i="0" u="none" strike="noStrike" baseline="0" dirty="0">
                <a:latin typeface="CMR9"/>
              </a:rPr>
              <a:t>For speech modality, the raw waveform </a:t>
            </a:r>
            <a:r>
              <a:rPr lang="en-US" sz="1400" b="0" i="0" u="none" strike="noStrike" baseline="0" dirty="0" err="1">
                <a:latin typeface="CMR9"/>
              </a:rPr>
              <a:t>X</a:t>
            </a:r>
            <a:r>
              <a:rPr lang="en-US" sz="1400" b="0" i="0" u="none" strike="noStrike" baseline="30000" dirty="0" err="1">
                <a:latin typeface="CMR9"/>
              </a:rPr>
              <a:t>s</a:t>
            </a:r>
            <a:r>
              <a:rPr lang="en-US" sz="1400" b="0" i="0" u="none" strike="noStrike" baseline="30000" dirty="0">
                <a:latin typeface="CMR9"/>
              </a:rPr>
              <a:t> </a:t>
            </a:r>
            <a:r>
              <a:rPr lang="en-US" sz="1400" b="0" i="0" u="none" strike="noStrike" baseline="0" dirty="0">
                <a:latin typeface="CMR9"/>
              </a:rPr>
              <a:t>=(x</a:t>
            </a:r>
            <a:r>
              <a:rPr lang="en-US" sz="1400" b="0" i="0" u="none" strike="noStrike" baseline="30000" dirty="0">
                <a:latin typeface="CMR9"/>
              </a:rPr>
              <a:t>s</a:t>
            </a:r>
            <a:r>
              <a:rPr lang="en-US" sz="1400" b="0" i="0" u="none" strike="noStrike" baseline="-25000" dirty="0">
                <a:latin typeface="CMR9"/>
              </a:rPr>
              <a:t>1</a:t>
            </a:r>
            <a:r>
              <a:rPr lang="en-US" sz="1400" dirty="0">
                <a:latin typeface="CMR9"/>
              </a:rPr>
              <a:t>,…,</a:t>
            </a:r>
            <a:r>
              <a:rPr lang="en-US" sz="1400" b="0" i="0" u="none" strike="noStrike" baseline="0" dirty="0">
                <a:latin typeface="CMR9"/>
              </a:rPr>
              <a:t> </a:t>
            </a:r>
            <a:r>
              <a:rPr lang="en-US" sz="1400" b="0" i="0" u="none" strike="noStrike" baseline="0" dirty="0" err="1">
                <a:latin typeface="CMR9"/>
              </a:rPr>
              <a:t>x</a:t>
            </a:r>
            <a:r>
              <a:rPr lang="en-US" sz="1400" b="0" i="0" u="none" strike="noStrike" baseline="30000" dirty="0" err="1">
                <a:latin typeface="CMR9"/>
              </a:rPr>
              <a:t>s</a:t>
            </a:r>
            <a:r>
              <a:rPr lang="en-US" sz="1400" b="0" i="0" u="none" strike="noStrike" baseline="0" dirty="0">
                <a:latin typeface="CMR9"/>
              </a:rPr>
              <a:t> </a:t>
            </a:r>
            <a:r>
              <a:rPr lang="en-US" sz="1400" b="0" i="0" u="none" strike="noStrike" baseline="-25000" dirty="0">
                <a:latin typeface="CMR9"/>
              </a:rPr>
              <a:t>Ns</a:t>
            </a:r>
            <a:r>
              <a:rPr lang="en-US" sz="1400" b="0" i="0" u="none" strike="noStrike" baseline="0" dirty="0">
                <a:latin typeface="CMR9"/>
              </a:rPr>
              <a:t>) is used as the input, and a sequence of the log Mel-filter bank features </a:t>
            </a:r>
            <a:r>
              <a:rPr lang="en-US" sz="1400" b="0" i="0" u="none" strike="noStrike" baseline="0" dirty="0" err="1">
                <a:latin typeface="CMR9"/>
              </a:rPr>
              <a:t>X</a:t>
            </a:r>
            <a:r>
              <a:rPr lang="en-US" sz="1400" b="0" i="0" u="none" strike="noStrike" baseline="30000" dirty="0" err="1">
                <a:latin typeface="CMR9"/>
              </a:rPr>
              <a:t>f</a:t>
            </a:r>
            <a:r>
              <a:rPr lang="en-US" sz="1400" b="0" i="0" u="none" strike="noStrike" baseline="0" dirty="0">
                <a:latin typeface="CMR9"/>
              </a:rPr>
              <a:t> = (x</a:t>
            </a:r>
            <a:r>
              <a:rPr lang="en-US" sz="1400" b="0" i="0" u="none" strike="noStrike" baseline="30000" dirty="0">
                <a:latin typeface="CMR9"/>
              </a:rPr>
              <a:t>f</a:t>
            </a:r>
            <a:r>
              <a:rPr lang="en-US" sz="1400" b="0" i="0" u="none" strike="noStrike" baseline="-25000" dirty="0">
                <a:latin typeface="CMR9"/>
              </a:rPr>
              <a:t>1</a:t>
            </a:r>
            <a:r>
              <a:rPr lang="en-US" sz="1400" b="0" i="0" u="none" strike="noStrike" baseline="0" dirty="0">
                <a:latin typeface="CMR9"/>
              </a:rPr>
              <a:t> </a:t>
            </a:r>
            <a:r>
              <a:rPr lang="en-US" sz="1400" dirty="0">
                <a:latin typeface="CMR9"/>
              </a:rPr>
              <a:t>,…,</a:t>
            </a:r>
            <a:r>
              <a:rPr lang="en-US" sz="1400" b="0" i="0" u="none" strike="noStrike" baseline="0" dirty="0">
                <a:latin typeface="CMR9"/>
              </a:rPr>
              <a:t> </a:t>
            </a:r>
            <a:r>
              <a:rPr lang="en-US" sz="1400" b="0" i="0" u="none" strike="noStrike" baseline="0" dirty="0" err="1">
                <a:latin typeface="CMR9"/>
              </a:rPr>
              <a:t>x</a:t>
            </a:r>
            <a:r>
              <a:rPr lang="en-US" sz="1400" b="0" i="0" u="none" strike="noStrike" baseline="30000" dirty="0" err="1">
                <a:latin typeface="CMR9"/>
              </a:rPr>
              <a:t>f</a:t>
            </a:r>
            <a:r>
              <a:rPr lang="en-US" sz="1400" b="0" i="0" u="none" strike="noStrike" baseline="30000" dirty="0">
                <a:latin typeface="CMR9"/>
              </a:rPr>
              <a:t> </a:t>
            </a:r>
            <a:r>
              <a:rPr lang="en-US" sz="1400" b="0" i="0" u="none" strike="noStrike" baseline="-25000" dirty="0" err="1">
                <a:latin typeface="CMR9"/>
              </a:rPr>
              <a:t>Nf</a:t>
            </a:r>
            <a:r>
              <a:rPr lang="en-US" sz="1400" b="0" i="0" u="none" strike="noStrike" baseline="0" dirty="0">
                <a:latin typeface="CMR9"/>
              </a:rPr>
              <a:t> ) extracted from raw audio using </a:t>
            </a:r>
            <a:r>
              <a:rPr lang="en-US" sz="1400" b="0" i="0" u="none" strike="noStrike" baseline="0" dirty="0" err="1">
                <a:latin typeface="CMR9"/>
              </a:rPr>
              <a:t>librosa</a:t>
            </a:r>
            <a:r>
              <a:rPr lang="en-US" sz="1400" b="0" i="0" u="none" strike="noStrike" baseline="0" dirty="0">
                <a:latin typeface="CMR9"/>
              </a:rPr>
              <a:t> tool is adopted as the target output.</a:t>
            </a:r>
          </a:p>
          <a:p>
            <a:pPr marL="742950" lvl="1" indent="-285750">
              <a:lnSpc>
                <a:spcPct val="90000"/>
              </a:lnSpc>
              <a:buFont typeface="Arial" panose="020B0604020202020204" pitchFamily="34" charset="0"/>
              <a:buChar char="•"/>
            </a:pPr>
            <a:r>
              <a:rPr lang="en-US" sz="1400" b="0" i="0" u="none" strike="noStrike" baseline="0" dirty="0">
                <a:latin typeface="CMR9"/>
              </a:rPr>
              <a:t>A </a:t>
            </a:r>
            <a:r>
              <a:rPr lang="en-US" sz="1400" b="1" i="0" u="none" strike="noStrike" baseline="0" dirty="0">
                <a:latin typeface="CMR9"/>
              </a:rPr>
              <a:t>vocoder</a:t>
            </a:r>
            <a:r>
              <a:rPr lang="en-US" sz="1400" b="0" i="0" u="none" strike="noStrike" baseline="0" dirty="0">
                <a:latin typeface="CMR9"/>
              </a:rPr>
              <a:t> (Kong et al., 2020) is leveraged to generate the final waveform from the generated features.</a:t>
            </a:r>
            <a:endParaRPr lang="en-US" sz="1400" dirty="0">
              <a:latin typeface="CMR9"/>
            </a:endParaRPr>
          </a:p>
          <a:p>
            <a:pPr algn="ctr"/>
            <a:endParaRPr lang="en-US" dirty="0"/>
          </a:p>
        </p:txBody>
      </p:sp>
      <p:sp>
        <p:nvSpPr>
          <p:cNvPr id="16" name="Rectangle 15">
            <a:extLst>
              <a:ext uri="{FF2B5EF4-FFF2-40B4-BE49-F238E27FC236}">
                <a16:creationId xmlns:a16="http://schemas.microsoft.com/office/drawing/2014/main" id="{1F26FDAD-9797-47A5-827E-AACC70E05D79}"/>
              </a:ext>
            </a:extLst>
          </p:cNvPr>
          <p:cNvSpPr/>
          <p:nvPr/>
        </p:nvSpPr>
        <p:spPr>
          <a:xfrm>
            <a:off x="489083" y="764879"/>
            <a:ext cx="5289030" cy="16483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1800" b="1" i="0" u="none" strike="noStrike" baseline="0" dirty="0">
                <a:latin typeface="CMR9"/>
              </a:rPr>
              <a:t>Encoder-Decoder Backbone </a:t>
            </a:r>
            <a:r>
              <a:rPr lang="en-US" sz="1600" b="0" i="0" u="none" strike="noStrike" baseline="0" dirty="0">
                <a:latin typeface="CMR9"/>
              </a:rPr>
              <a:t>-The Transformer encoder-decoder model (Vaswani et al., 2017) is used as the backbone network of SpeechT5. </a:t>
            </a:r>
          </a:p>
          <a:p>
            <a:pPr marL="285750" indent="-285750">
              <a:lnSpc>
                <a:spcPct val="90000"/>
              </a:lnSpc>
              <a:buFont typeface="Arial" panose="020B0604020202020204" pitchFamily="34" charset="0"/>
              <a:buChar char="•"/>
            </a:pPr>
            <a:r>
              <a:rPr lang="en-US" sz="1600" b="0" i="0" u="none" strike="noStrike" baseline="0" dirty="0">
                <a:latin typeface="CMR9"/>
              </a:rPr>
              <a:t>Employ the relative position embedding to help capture the relative position differences between elements in the input. (only add the relative position embedding to the dot-product weights of the self-attention)</a:t>
            </a:r>
            <a:endParaRPr lang="en-US" sz="1600" dirty="0">
              <a:latin typeface="CMR9"/>
            </a:endParaRPr>
          </a:p>
        </p:txBody>
      </p:sp>
      <p:sp>
        <p:nvSpPr>
          <p:cNvPr id="18" name="Rectangle 17">
            <a:extLst>
              <a:ext uri="{FF2B5EF4-FFF2-40B4-BE49-F238E27FC236}">
                <a16:creationId xmlns:a16="http://schemas.microsoft.com/office/drawing/2014/main" id="{01FEE6F2-2D0A-4B54-A520-D65174DAA9BB}"/>
              </a:ext>
            </a:extLst>
          </p:cNvPr>
          <p:cNvSpPr/>
          <p:nvPr/>
        </p:nvSpPr>
        <p:spPr>
          <a:xfrm>
            <a:off x="255888" y="2672492"/>
            <a:ext cx="2396315" cy="1011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1400" b="1" dirty="0">
                <a:latin typeface="CMR9"/>
              </a:rPr>
              <a:t>Convolutional feature extractor of wav2vec 2.0</a:t>
            </a:r>
          </a:p>
          <a:p>
            <a:pPr>
              <a:lnSpc>
                <a:spcPct val="90000"/>
              </a:lnSpc>
            </a:pPr>
            <a:r>
              <a:rPr lang="en-US" sz="1200" dirty="0">
                <a:latin typeface="CMR9"/>
              </a:rPr>
              <a:t>- to </a:t>
            </a:r>
            <a:r>
              <a:rPr lang="en-US" sz="1200" dirty="0" err="1">
                <a:latin typeface="CMR9"/>
              </a:rPr>
              <a:t>downsample</a:t>
            </a:r>
            <a:r>
              <a:rPr lang="en-US" sz="1200" dirty="0">
                <a:latin typeface="CMR9"/>
              </a:rPr>
              <a:t> raw waveform </a:t>
            </a:r>
            <a:r>
              <a:rPr lang="en-US" sz="1200" dirty="0" err="1">
                <a:latin typeface="CMR9"/>
              </a:rPr>
              <a:t>X</a:t>
            </a:r>
            <a:r>
              <a:rPr lang="en-US" sz="1200" baseline="30000" dirty="0" err="1">
                <a:latin typeface="CMR9"/>
              </a:rPr>
              <a:t>s</a:t>
            </a:r>
            <a:r>
              <a:rPr lang="en-US" sz="1200" dirty="0">
                <a:latin typeface="CMR9"/>
              </a:rPr>
              <a:t> and produce a sequence of a speech utterance H = (h</a:t>
            </a:r>
            <a:r>
              <a:rPr lang="en-US" sz="1200" baseline="30000" dirty="0">
                <a:latin typeface="CMR9"/>
              </a:rPr>
              <a:t>1</a:t>
            </a:r>
            <a:r>
              <a:rPr lang="en-US" sz="1200" dirty="0">
                <a:latin typeface="CMR9"/>
              </a:rPr>
              <a:t> ,…, </a:t>
            </a:r>
            <a:r>
              <a:rPr lang="en-US" sz="1200" dirty="0" err="1">
                <a:latin typeface="CMR9"/>
              </a:rPr>
              <a:t>h</a:t>
            </a:r>
            <a:r>
              <a:rPr lang="en-US" sz="1200" baseline="-25000" dirty="0" err="1">
                <a:latin typeface="CMR9"/>
              </a:rPr>
              <a:t>Nh</a:t>
            </a:r>
            <a:r>
              <a:rPr lang="en-US" sz="1200" dirty="0">
                <a:latin typeface="CMR9"/>
              </a:rPr>
              <a:t>).</a:t>
            </a:r>
          </a:p>
        </p:txBody>
      </p:sp>
      <p:sp>
        <p:nvSpPr>
          <p:cNvPr id="19" name="Rectangle 18">
            <a:extLst>
              <a:ext uri="{FF2B5EF4-FFF2-40B4-BE49-F238E27FC236}">
                <a16:creationId xmlns:a16="http://schemas.microsoft.com/office/drawing/2014/main" id="{C901A0B4-0A9B-454E-83A9-F9D16C5B6FB8}"/>
              </a:ext>
            </a:extLst>
          </p:cNvPr>
          <p:cNvSpPr/>
          <p:nvPr/>
        </p:nvSpPr>
        <p:spPr>
          <a:xfrm>
            <a:off x="9699717" y="2792900"/>
            <a:ext cx="2358933" cy="1036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900" b="1" dirty="0">
                <a:latin typeface="CMR9"/>
              </a:rPr>
              <a:t>Neural Network-</a:t>
            </a:r>
            <a:endParaRPr lang="en-US" sz="900" dirty="0">
              <a:latin typeface="CMR9"/>
            </a:endParaRPr>
          </a:p>
          <a:p>
            <a:pPr>
              <a:lnSpc>
                <a:spcPct val="90000"/>
              </a:lnSpc>
            </a:pPr>
            <a:r>
              <a:rPr lang="en-US" sz="900" dirty="0">
                <a:latin typeface="CMR9"/>
              </a:rPr>
              <a:t>three fully connected layers with the </a:t>
            </a:r>
            <a:r>
              <a:rPr lang="en-US" sz="900" dirty="0" err="1">
                <a:latin typeface="CMR9"/>
              </a:rPr>
              <a:t>ReLU</a:t>
            </a:r>
            <a:r>
              <a:rPr lang="en-US" sz="900" dirty="0">
                <a:latin typeface="CMR9"/>
              </a:rPr>
              <a:t> activation, fed with the log Mel-</a:t>
            </a:r>
            <a:r>
              <a:rPr lang="en-US" sz="900" dirty="0" err="1">
                <a:latin typeface="CMR9"/>
              </a:rPr>
              <a:t>filterbank</a:t>
            </a:r>
            <a:r>
              <a:rPr lang="en-US" sz="900" dirty="0">
                <a:latin typeface="CMR9"/>
              </a:rPr>
              <a:t> </a:t>
            </a:r>
            <a:r>
              <a:rPr lang="en-US" sz="900" dirty="0" err="1">
                <a:latin typeface="CMR9"/>
              </a:rPr>
              <a:t>X</a:t>
            </a:r>
            <a:r>
              <a:rPr lang="en-US" sz="900" baseline="30000" dirty="0" err="1">
                <a:latin typeface="CMR9"/>
              </a:rPr>
              <a:t>f</a:t>
            </a:r>
            <a:r>
              <a:rPr lang="en-US" sz="900" dirty="0">
                <a:latin typeface="CMR9"/>
              </a:rPr>
              <a:t> .</a:t>
            </a:r>
          </a:p>
          <a:p>
            <a:pPr>
              <a:lnSpc>
                <a:spcPct val="90000"/>
              </a:lnSpc>
            </a:pPr>
            <a:r>
              <a:rPr lang="en-US" sz="900" dirty="0">
                <a:latin typeface="CMR9"/>
              </a:rPr>
              <a:t>To support multi-speaker TTS and VC, the speaker embedding extracted with the x-vector is concatenated with the output of the speech-decoder pre-net followed by a linear layer.</a:t>
            </a:r>
          </a:p>
        </p:txBody>
      </p:sp>
      <p:cxnSp>
        <p:nvCxnSpPr>
          <p:cNvPr id="7" name="Connector: Curved 6">
            <a:extLst>
              <a:ext uri="{FF2B5EF4-FFF2-40B4-BE49-F238E27FC236}">
                <a16:creationId xmlns:a16="http://schemas.microsoft.com/office/drawing/2014/main" id="{7A5F8BAC-D6F1-48A2-A6AD-BA227CCE8212}"/>
              </a:ext>
            </a:extLst>
          </p:cNvPr>
          <p:cNvCxnSpPr/>
          <p:nvPr/>
        </p:nvCxnSpPr>
        <p:spPr>
          <a:xfrm rot="16200000" flipH="1">
            <a:off x="2593023" y="3478258"/>
            <a:ext cx="599755" cy="481395"/>
          </a:xfrm>
          <a:prstGeom prst="curvedConnector3">
            <a:avLst/>
          </a:prstGeom>
          <a:ln>
            <a:solidFill>
              <a:srgbClr val="F3EE12"/>
            </a:solidFill>
            <a:tailEnd type="triangle"/>
          </a:ln>
        </p:spPr>
        <p:style>
          <a:lnRef idx="3">
            <a:schemeClr val="accent3"/>
          </a:lnRef>
          <a:fillRef idx="0">
            <a:schemeClr val="accent3"/>
          </a:fillRef>
          <a:effectRef idx="2">
            <a:schemeClr val="accent3"/>
          </a:effectRef>
          <a:fontRef idx="minor">
            <a:schemeClr val="tx1"/>
          </a:fontRef>
        </p:style>
      </p:cxnSp>
      <p:cxnSp>
        <p:nvCxnSpPr>
          <p:cNvPr id="34" name="Connector: Curved 33">
            <a:extLst>
              <a:ext uri="{FF2B5EF4-FFF2-40B4-BE49-F238E27FC236}">
                <a16:creationId xmlns:a16="http://schemas.microsoft.com/office/drawing/2014/main" id="{140799CC-2D76-4E5D-AC4C-E72193A1F790}"/>
              </a:ext>
            </a:extLst>
          </p:cNvPr>
          <p:cNvCxnSpPr/>
          <p:nvPr/>
        </p:nvCxnSpPr>
        <p:spPr>
          <a:xfrm rot="10800000" flipV="1">
            <a:off x="7829551" y="3683742"/>
            <a:ext cx="1870167" cy="392958"/>
          </a:xfrm>
          <a:prstGeom prst="curvedConnector3">
            <a:avLst>
              <a:gd name="adj1" fmla="val 102289"/>
            </a:avLst>
          </a:prstGeom>
          <a:ln>
            <a:solidFill>
              <a:srgbClr val="F3EE12"/>
            </a:solidFill>
            <a:tailEnd type="triangle"/>
          </a:ln>
        </p:spPr>
        <p:style>
          <a:lnRef idx="3">
            <a:schemeClr val="accent2"/>
          </a:lnRef>
          <a:fillRef idx="0">
            <a:schemeClr val="accent2"/>
          </a:fillRef>
          <a:effectRef idx="2">
            <a:schemeClr val="accent2"/>
          </a:effectRef>
          <a:fontRef idx="minor">
            <a:schemeClr val="tx1"/>
          </a:fontRef>
        </p:style>
      </p:cxnSp>
      <p:cxnSp>
        <p:nvCxnSpPr>
          <p:cNvPr id="36" name="Connector: Curved 35">
            <a:extLst>
              <a:ext uri="{FF2B5EF4-FFF2-40B4-BE49-F238E27FC236}">
                <a16:creationId xmlns:a16="http://schemas.microsoft.com/office/drawing/2014/main" id="{2F086497-3048-427E-B7BC-181B329F8D21}"/>
              </a:ext>
            </a:extLst>
          </p:cNvPr>
          <p:cNvCxnSpPr>
            <a:cxnSpLocks/>
          </p:cNvCxnSpPr>
          <p:nvPr/>
        </p:nvCxnSpPr>
        <p:spPr>
          <a:xfrm>
            <a:off x="4846708" y="2372614"/>
            <a:ext cx="601592" cy="299878"/>
          </a:xfrm>
          <a:prstGeom prst="curvedConnector3">
            <a:avLst/>
          </a:prstGeom>
          <a:ln>
            <a:solidFill>
              <a:srgbClr val="F3EE12"/>
            </a:solidFill>
            <a:tailEnd type="triangle"/>
          </a:ln>
        </p:spPr>
        <p:style>
          <a:lnRef idx="3">
            <a:schemeClr val="accent3"/>
          </a:lnRef>
          <a:fillRef idx="0">
            <a:schemeClr val="accent3"/>
          </a:fillRef>
          <a:effectRef idx="2">
            <a:schemeClr val="accent3"/>
          </a:effectRef>
          <a:fontRef idx="minor">
            <a:schemeClr val="tx1"/>
          </a:fontRef>
        </p:style>
      </p:cxnSp>
      <p:sp>
        <p:nvSpPr>
          <p:cNvPr id="39" name="Rectangle 38">
            <a:extLst>
              <a:ext uri="{FF2B5EF4-FFF2-40B4-BE49-F238E27FC236}">
                <a16:creationId xmlns:a16="http://schemas.microsoft.com/office/drawing/2014/main" id="{E9A302BD-1988-4264-8621-A865E9607B3D}"/>
              </a:ext>
            </a:extLst>
          </p:cNvPr>
          <p:cNvSpPr/>
          <p:nvPr/>
        </p:nvSpPr>
        <p:spPr>
          <a:xfrm>
            <a:off x="6096000" y="367285"/>
            <a:ext cx="2425700" cy="1036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900" b="0" i="0" u="none" strike="noStrike" baseline="0" dirty="0">
                <a:latin typeface="NimbusRomNo9L-Regu"/>
              </a:rPr>
              <a:t>1. The first module uses a linear layer fed with the decoder output to predict the log </a:t>
            </a:r>
            <a:r>
              <a:rPr lang="en-US" sz="900" b="0" i="0" u="none" strike="noStrike" baseline="0" dirty="0" err="1">
                <a:latin typeface="NimbusRomNo9L-Regu"/>
              </a:rPr>
              <a:t>Melfilterbank</a:t>
            </a:r>
            <a:r>
              <a:rPr lang="en-US" sz="900" dirty="0">
                <a:latin typeface="NimbusRomNo9L-Regu"/>
              </a:rPr>
              <a:t>, </a:t>
            </a:r>
            <a:r>
              <a:rPr lang="en-US" sz="900" b="0" i="0" u="none" strike="noStrike" baseline="0" dirty="0">
                <a:latin typeface="NimbusRomNo9L-Regu"/>
              </a:rPr>
              <a:t>followed by five</a:t>
            </a:r>
          </a:p>
          <a:p>
            <a:pPr algn="l"/>
            <a:r>
              <a:rPr lang="en-US" sz="900" b="0" i="0" u="none" strike="noStrike" baseline="0" dirty="0">
                <a:latin typeface="NimbusRomNo9L-Regu"/>
              </a:rPr>
              <a:t>1-dimensional convolutional layers to produce a residual to refine the predicted </a:t>
            </a:r>
            <a:r>
              <a:rPr lang="en-US" sz="900" b="0" i="0" u="none" strike="noStrike" baseline="0" dirty="0" err="1">
                <a:latin typeface="CMBX10"/>
              </a:rPr>
              <a:t>Y</a:t>
            </a:r>
            <a:r>
              <a:rPr lang="en-US" sz="900" b="0" i="0" u="none" strike="noStrike" baseline="0" dirty="0" err="1">
                <a:latin typeface="CMMI8"/>
              </a:rPr>
              <a:t>f</a:t>
            </a:r>
            <a:r>
              <a:rPr lang="en-US" sz="900" dirty="0">
                <a:latin typeface="CMMI8"/>
              </a:rPr>
              <a:t>.</a:t>
            </a:r>
            <a:endParaRPr lang="en-US" sz="900" b="0" i="0" u="none" strike="noStrike" baseline="0" dirty="0">
              <a:latin typeface="NimbusRomNo9L-Regu"/>
            </a:endParaRPr>
          </a:p>
          <a:p>
            <a:pPr algn="l"/>
            <a:r>
              <a:rPr lang="en-US" sz="900" dirty="0">
                <a:latin typeface="NimbusRomNo9L-Regu"/>
              </a:rPr>
              <a:t>2.</a:t>
            </a:r>
            <a:r>
              <a:rPr lang="en-US" sz="900" b="1" dirty="0">
                <a:latin typeface="NimbusRomNo9L-Regu"/>
              </a:rPr>
              <a:t> </a:t>
            </a:r>
            <a:r>
              <a:rPr lang="en-US" sz="900" b="1" i="0" u="none" strike="noStrike" baseline="0" dirty="0">
                <a:latin typeface="NimbusRomNo9L-Regu"/>
              </a:rPr>
              <a:t>A linear module </a:t>
            </a:r>
            <a:r>
              <a:rPr lang="en-US" sz="900" b="0" i="0" u="none" strike="noStrike" baseline="0" dirty="0">
                <a:latin typeface="NimbusRomNo9L-Regu"/>
              </a:rPr>
              <a:t>to project the decoder output to a scalar for predicting the stop token.</a:t>
            </a:r>
            <a:endParaRPr lang="en-US" sz="900" dirty="0">
              <a:latin typeface="CMR9"/>
            </a:endParaRPr>
          </a:p>
        </p:txBody>
      </p:sp>
      <p:cxnSp>
        <p:nvCxnSpPr>
          <p:cNvPr id="40" name="Connector: Curved 39">
            <a:extLst>
              <a:ext uri="{FF2B5EF4-FFF2-40B4-BE49-F238E27FC236}">
                <a16:creationId xmlns:a16="http://schemas.microsoft.com/office/drawing/2014/main" id="{D53E4DD2-82B9-41C6-BDEC-746C03DAF2EC}"/>
              </a:ext>
            </a:extLst>
          </p:cNvPr>
          <p:cNvCxnSpPr/>
          <p:nvPr/>
        </p:nvCxnSpPr>
        <p:spPr>
          <a:xfrm rot="16200000" flipH="1">
            <a:off x="6108699" y="1530021"/>
            <a:ext cx="599755" cy="481395"/>
          </a:xfrm>
          <a:prstGeom prst="curvedConnector3">
            <a:avLst>
              <a:gd name="adj1" fmla="val 102938"/>
            </a:avLst>
          </a:prstGeom>
          <a:ln>
            <a:solidFill>
              <a:srgbClr val="F3EE12"/>
            </a:solidFill>
            <a:tailEnd type="triangle"/>
          </a:ln>
        </p:spPr>
        <p:style>
          <a:lnRef idx="3">
            <a:schemeClr val="accent3"/>
          </a:lnRef>
          <a:fillRef idx="0">
            <a:schemeClr val="accent3"/>
          </a:fillRef>
          <a:effectRef idx="2">
            <a:schemeClr val="accent3"/>
          </a:effectRef>
          <a:fontRef idx="minor">
            <a:schemeClr val="tx1"/>
          </a:fontRef>
        </p:style>
      </p:cxnSp>
      <p:sp>
        <p:nvSpPr>
          <p:cNvPr id="42" name="Rectangle 41">
            <a:extLst>
              <a:ext uri="{FF2B5EF4-FFF2-40B4-BE49-F238E27FC236}">
                <a16:creationId xmlns:a16="http://schemas.microsoft.com/office/drawing/2014/main" id="{F5C81FEB-D48F-42AD-8AF8-08B7E6D5ABE1}"/>
              </a:ext>
            </a:extLst>
          </p:cNvPr>
          <p:cNvSpPr/>
          <p:nvPr/>
        </p:nvSpPr>
        <p:spPr>
          <a:xfrm>
            <a:off x="114659" y="4373926"/>
            <a:ext cx="2221076" cy="734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1400" b="1" dirty="0">
                <a:latin typeface="CMR9"/>
              </a:rPr>
              <a:t>Use Shared embeddings</a:t>
            </a:r>
          </a:p>
          <a:p>
            <a:pPr>
              <a:lnSpc>
                <a:spcPct val="90000"/>
              </a:lnSpc>
            </a:pPr>
            <a:r>
              <a:rPr lang="en-US" sz="1200" dirty="0">
                <a:latin typeface="CMR9"/>
              </a:rPr>
              <a:t>Transforms a token index into an embedding vector.</a:t>
            </a:r>
          </a:p>
        </p:txBody>
      </p:sp>
      <p:sp>
        <p:nvSpPr>
          <p:cNvPr id="46" name="Rectangle 45">
            <a:extLst>
              <a:ext uri="{FF2B5EF4-FFF2-40B4-BE49-F238E27FC236}">
                <a16:creationId xmlns:a16="http://schemas.microsoft.com/office/drawing/2014/main" id="{BABE6850-74FC-4B66-AB0C-7BD264A005D3}"/>
              </a:ext>
            </a:extLst>
          </p:cNvPr>
          <p:cNvSpPr/>
          <p:nvPr/>
        </p:nvSpPr>
        <p:spPr>
          <a:xfrm>
            <a:off x="9851489" y="4142216"/>
            <a:ext cx="2221076" cy="734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1400" b="1" dirty="0">
                <a:latin typeface="CMR9"/>
              </a:rPr>
              <a:t>Use Shared embeddings</a:t>
            </a:r>
          </a:p>
          <a:p>
            <a:pPr>
              <a:lnSpc>
                <a:spcPct val="90000"/>
              </a:lnSpc>
            </a:pPr>
            <a:r>
              <a:rPr lang="en-US" sz="1200" dirty="0">
                <a:latin typeface="CMR9"/>
              </a:rPr>
              <a:t>Transforms a token index into an embedding vector.</a:t>
            </a:r>
          </a:p>
        </p:txBody>
      </p:sp>
      <p:cxnSp>
        <p:nvCxnSpPr>
          <p:cNvPr id="53" name="Connector: Curved 52">
            <a:extLst>
              <a:ext uri="{FF2B5EF4-FFF2-40B4-BE49-F238E27FC236}">
                <a16:creationId xmlns:a16="http://schemas.microsoft.com/office/drawing/2014/main" id="{FFFFF9ED-59A9-4F4F-9601-BD51F5467FD4}"/>
              </a:ext>
            </a:extLst>
          </p:cNvPr>
          <p:cNvCxnSpPr>
            <a:cxnSpLocks/>
          </p:cNvCxnSpPr>
          <p:nvPr/>
        </p:nvCxnSpPr>
        <p:spPr>
          <a:xfrm flipV="1">
            <a:off x="2241487" y="4430327"/>
            <a:ext cx="2546024" cy="667494"/>
          </a:xfrm>
          <a:prstGeom prst="curvedConnector3">
            <a:avLst>
              <a:gd name="adj1" fmla="val 99383"/>
            </a:avLst>
          </a:prstGeom>
          <a:ln>
            <a:solidFill>
              <a:srgbClr val="F3EE12"/>
            </a:solidFill>
            <a:tailEnd type="triangle"/>
          </a:ln>
        </p:spPr>
        <p:style>
          <a:lnRef idx="3">
            <a:schemeClr val="accent2"/>
          </a:lnRef>
          <a:fillRef idx="0">
            <a:schemeClr val="accent2"/>
          </a:fillRef>
          <a:effectRef idx="2">
            <a:schemeClr val="accent2"/>
          </a:effectRef>
          <a:fontRef idx="minor">
            <a:schemeClr val="tx1"/>
          </a:fontRef>
        </p:style>
      </p:cxnSp>
      <p:cxnSp>
        <p:nvCxnSpPr>
          <p:cNvPr id="65" name="Connector: Curved 64">
            <a:extLst>
              <a:ext uri="{FF2B5EF4-FFF2-40B4-BE49-F238E27FC236}">
                <a16:creationId xmlns:a16="http://schemas.microsoft.com/office/drawing/2014/main" id="{ACC48048-229F-413A-B71C-5DB7C0F4EA97}"/>
              </a:ext>
            </a:extLst>
          </p:cNvPr>
          <p:cNvCxnSpPr>
            <a:cxnSpLocks/>
            <a:stCxn id="46" idx="1"/>
          </p:cNvCxnSpPr>
          <p:nvPr/>
        </p:nvCxnSpPr>
        <p:spPr>
          <a:xfrm rot="10800000">
            <a:off x="9533101" y="4220783"/>
            <a:ext cx="318389" cy="288929"/>
          </a:xfrm>
          <a:prstGeom prst="curvedConnector3">
            <a:avLst/>
          </a:prstGeom>
          <a:ln>
            <a:solidFill>
              <a:srgbClr val="F3EE12"/>
            </a:solidFill>
            <a:tailEnd type="triangle"/>
          </a:ln>
        </p:spPr>
        <p:style>
          <a:lnRef idx="3">
            <a:schemeClr val="accent3"/>
          </a:lnRef>
          <a:fillRef idx="0">
            <a:schemeClr val="accent3"/>
          </a:fillRef>
          <a:effectRef idx="2">
            <a:schemeClr val="accent3"/>
          </a:effectRef>
          <a:fontRef idx="minor">
            <a:schemeClr val="tx1"/>
          </a:fontRef>
        </p:style>
      </p:cxnSp>
      <p:sp>
        <p:nvSpPr>
          <p:cNvPr id="68" name="Rectangle 67">
            <a:extLst>
              <a:ext uri="{FF2B5EF4-FFF2-40B4-BE49-F238E27FC236}">
                <a16:creationId xmlns:a16="http://schemas.microsoft.com/office/drawing/2014/main" id="{E6D68ED2-EB46-4745-925A-1FCF884B3668}"/>
              </a:ext>
            </a:extLst>
          </p:cNvPr>
          <p:cNvSpPr/>
          <p:nvPr/>
        </p:nvSpPr>
        <p:spPr>
          <a:xfrm>
            <a:off x="9611569" y="548641"/>
            <a:ext cx="2358932" cy="92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90000"/>
              </a:lnSpc>
            </a:pPr>
            <a:r>
              <a:rPr lang="en-US" sz="1400" b="1" dirty="0">
                <a:latin typeface="CMR9"/>
              </a:rPr>
              <a:t>Use Shared embeddings</a:t>
            </a:r>
          </a:p>
          <a:p>
            <a:pPr>
              <a:lnSpc>
                <a:spcPct val="90000"/>
              </a:lnSpc>
            </a:pPr>
            <a:r>
              <a:rPr lang="en-US" sz="1200" dirty="0">
                <a:latin typeface="CMR9"/>
              </a:rPr>
              <a:t>Transforms the hidden</a:t>
            </a:r>
          </a:p>
          <a:p>
            <a:pPr>
              <a:lnSpc>
                <a:spcPct val="90000"/>
              </a:lnSpc>
            </a:pPr>
            <a:r>
              <a:rPr lang="en-US" sz="1200" dirty="0">
                <a:latin typeface="CMR9"/>
              </a:rPr>
              <a:t>state into the probability distribution of tokens, normalized by the </a:t>
            </a:r>
            <a:r>
              <a:rPr lang="en-US" sz="1200" dirty="0" err="1">
                <a:latin typeface="CMR9"/>
              </a:rPr>
              <a:t>softmax</a:t>
            </a:r>
            <a:r>
              <a:rPr lang="en-US" sz="1200" dirty="0">
                <a:latin typeface="CMR9"/>
              </a:rPr>
              <a:t> function.</a:t>
            </a:r>
          </a:p>
        </p:txBody>
      </p:sp>
      <p:cxnSp>
        <p:nvCxnSpPr>
          <p:cNvPr id="69" name="Connector: Curved 68">
            <a:extLst>
              <a:ext uri="{FF2B5EF4-FFF2-40B4-BE49-F238E27FC236}">
                <a16:creationId xmlns:a16="http://schemas.microsoft.com/office/drawing/2014/main" id="{90FBC79B-A3FA-45EC-903E-DEF10525A8D3}"/>
              </a:ext>
            </a:extLst>
          </p:cNvPr>
          <p:cNvCxnSpPr>
            <a:cxnSpLocks/>
          </p:cNvCxnSpPr>
          <p:nvPr/>
        </p:nvCxnSpPr>
        <p:spPr>
          <a:xfrm rot="10800000" flipV="1">
            <a:off x="9687816" y="1481405"/>
            <a:ext cx="811652" cy="613044"/>
          </a:xfrm>
          <a:prstGeom prst="curvedConnector3">
            <a:avLst>
              <a:gd name="adj1" fmla="val 50000"/>
            </a:avLst>
          </a:prstGeom>
          <a:ln>
            <a:solidFill>
              <a:srgbClr val="F3EE12"/>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306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8" grpId="0" animBg="1"/>
      <p:bldP spid="19" grpId="0" animBg="1"/>
      <p:bldP spid="39" grpId="0" animBg="1"/>
      <p:bldP spid="42" grpId="0" animBg="1"/>
      <p:bldP spid="46"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7580A5-3A0C-4B5A-A803-1658626D4C6F}"/>
              </a:ext>
            </a:extLst>
          </p:cNvPr>
          <p:cNvSpPr>
            <a:spLocks noGrp="1"/>
          </p:cNvSpPr>
          <p:nvPr>
            <p:ph idx="1"/>
          </p:nvPr>
        </p:nvSpPr>
        <p:spPr>
          <a:xfrm>
            <a:off x="581192" y="794478"/>
            <a:ext cx="11298932" cy="6063521"/>
          </a:xfrm>
        </p:spPr>
        <p:txBody>
          <a:bodyPr>
            <a:normAutofit/>
          </a:bodyPr>
          <a:lstStyle/>
          <a:p>
            <a:r>
              <a:rPr lang="en-US" sz="2400" b="1" dirty="0">
                <a:solidFill>
                  <a:schemeClr val="accent2">
                    <a:lumMod val="50000"/>
                  </a:schemeClr>
                </a:solidFill>
              </a:rPr>
              <a:t>Pre training</a:t>
            </a:r>
          </a:p>
          <a:p>
            <a:pPr algn="l"/>
            <a:r>
              <a:rPr lang="en-US" sz="1600" b="0" i="0" u="none" strike="noStrike" baseline="0" dirty="0">
                <a:latin typeface="CMR9"/>
              </a:rPr>
              <a:t>Can be pre trained with large-scale collections of </a:t>
            </a:r>
            <a:r>
              <a:rPr lang="en-US" sz="1600" b="1" i="0" u="none" strike="noStrike" baseline="0" dirty="0">
                <a:latin typeface="CMR9"/>
              </a:rPr>
              <a:t>unlabeled speech </a:t>
            </a:r>
            <a:r>
              <a:rPr lang="en-US" sz="1600" b="0" i="0" u="none" strike="noStrike" baseline="0" dirty="0">
                <a:latin typeface="CMR9"/>
              </a:rPr>
              <a:t>and </a:t>
            </a:r>
            <a:r>
              <a:rPr lang="en-US" sz="1600" b="1" i="0" u="none" strike="noStrike" baseline="0" dirty="0">
                <a:latin typeface="CMR9"/>
              </a:rPr>
              <a:t>text corpus</a:t>
            </a:r>
            <a:r>
              <a:rPr lang="en-US" sz="1600" b="0" i="0" u="none" strike="noStrike" baseline="0" dirty="0">
                <a:latin typeface="CMR9"/>
              </a:rPr>
              <a:t>. </a:t>
            </a:r>
          </a:p>
          <a:p>
            <a:pPr marL="0" indent="0" algn="l">
              <a:buNone/>
            </a:pPr>
            <a:endParaRPr lang="en-US" sz="1600" b="0" i="0" u="none" strike="noStrike" baseline="0" dirty="0">
              <a:latin typeface="CMR9"/>
            </a:endParaRPr>
          </a:p>
          <a:p>
            <a:pPr marL="0" indent="0" algn="l">
              <a:buNone/>
            </a:pPr>
            <a:r>
              <a:rPr lang="en-US" b="1" i="1" dirty="0">
                <a:latin typeface="CMR9"/>
              </a:rPr>
              <a:t>[1] Speech pre-training</a:t>
            </a:r>
            <a:r>
              <a:rPr lang="en-US" sz="1600" dirty="0">
                <a:latin typeface="CMR9"/>
              </a:rPr>
              <a:t>-</a:t>
            </a:r>
            <a:r>
              <a:rPr lang="en-US" sz="1600" u="none" strike="noStrike" baseline="0" dirty="0">
                <a:latin typeface="CMR9"/>
              </a:rPr>
              <a:t>SpeechT5</a:t>
            </a:r>
            <a:r>
              <a:rPr lang="en-US" sz="1600" b="1" i="1" u="none" strike="noStrike" baseline="0" dirty="0">
                <a:latin typeface="CMR9"/>
              </a:rPr>
              <a:t> </a:t>
            </a:r>
            <a:r>
              <a:rPr lang="en-US" sz="1600" b="0" i="0" u="none" strike="noStrike" baseline="0" dirty="0">
                <a:latin typeface="CMR9"/>
              </a:rPr>
              <a:t>is trained with two types of tasks: bidirectional masked prediction and sequence-to-sequence generation.</a:t>
            </a:r>
          </a:p>
          <a:p>
            <a:pPr marL="400050" indent="-400050">
              <a:buFont typeface="+mj-lt"/>
              <a:buAutoNum type="romanUcPeriod"/>
            </a:pPr>
            <a:r>
              <a:rPr lang="en-US" b="1" u="none" strike="noStrike" baseline="0" dirty="0">
                <a:latin typeface="CMR9"/>
              </a:rPr>
              <a:t>Bidirectional masked prediction- </a:t>
            </a:r>
            <a:r>
              <a:rPr lang="en-US" sz="1600" i="0" u="none" strike="noStrike" baseline="0" dirty="0">
                <a:latin typeface="CMR9"/>
              </a:rPr>
              <a:t>this uses a masked language model similar to BERT. – produce masked speech utterance H (Ĥ</a:t>
            </a:r>
            <a:r>
              <a:rPr lang="en-US" sz="1600" dirty="0">
                <a:latin typeface="CMR9"/>
              </a:rPr>
              <a:t>).  </a:t>
            </a:r>
            <a:r>
              <a:rPr lang="en-US" sz="1600" i="1" dirty="0">
                <a:latin typeface="CMR9"/>
              </a:rPr>
              <a:t>In Speech-encoder pre-net.</a:t>
            </a:r>
          </a:p>
          <a:p>
            <a:pPr lvl="2"/>
            <a:r>
              <a:rPr lang="en-US" sz="1600" i="1" dirty="0">
                <a:latin typeface="CMR9"/>
              </a:rPr>
              <a:t>Transformer encoder </a:t>
            </a:r>
            <a:r>
              <a:rPr lang="en-US" sz="1600" dirty="0">
                <a:latin typeface="CMR9"/>
              </a:rPr>
              <a:t>takes masked H as input &amp; produces hidden representation U = (u</a:t>
            </a:r>
            <a:r>
              <a:rPr lang="en-US" sz="1600" baseline="-25000" dirty="0">
                <a:latin typeface="CMR9"/>
              </a:rPr>
              <a:t>1</a:t>
            </a:r>
            <a:r>
              <a:rPr lang="en-US" sz="1600" dirty="0">
                <a:latin typeface="CMR9"/>
              </a:rPr>
              <a:t>,….,</a:t>
            </a:r>
            <a:r>
              <a:rPr lang="en-US" sz="1600" dirty="0" err="1">
                <a:latin typeface="CMR9"/>
              </a:rPr>
              <a:t>u</a:t>
            </a:r>
            <a:r>
              <a:rPr lang="en-US" sz="1600" baseline="-25000" dirty="0" err="1">
                <a:latin typeface="CMR9"/>
              </a:rPr>
              <a:t>Nh</a:t>
            </a:r>
            <a:r>
              <a:rPr lang="en-US" sz="1600" dirty="0">
                <a:latin typeface="CMR9"/>
              </a:rPr>
              <a:t>)</a:t>
            </a:r>
          </a:p>
          <a:p>
            <a:pPr lvl="2"/>
            <a:r>
              <a:rPr lang="en-US" sz="1600" i="0" u="none" strike="noStrike" baseline="0" dirty="0">
                <a:latin typeface="CMR9"/>
              </a:rPr>
              <a:t>Calculate cross-entropy loss (              </a:t>
            </a:r>
            <a:r>
              <a:rPr lang="en-US" sz="1200" i="0" u="none" strike="noStrike" baseline="0" dirty="0">
                <a:latin typeface="CMR9"/>
              </a:rPr>
              <a:t>)</a:t>
            </a:r>
          </a:p>
          <a:p>
            <a:pPr lvl="2"/>
            <a:endParaRPr lang="en-US" sz="1200" i="0" u="none" strike="noStrike" baseline="-25000" dirty="0">
              <a:latin typeface="CMR9"/>
            </a:endParaRPr>
          </a:p>
          <a:p>
            <a:pPr marL="400050" indent="-400050" algn="l">
              <a:buFont typeface="+mj-lt"/>
              <a:buAutoNum type="romanUcPeriod"/>
            </a:pPr>
            <a:r>
              <a:rPr lang="en-US" b="1" i="0" u="none" strike="noStrike" baseline="0" dirty="0">
                <a:latin typeface="CMR9"/>
              </a:rPr>
              <a:t>Sequence-to-sequence generation</a:t>
            </a:r>
            <a:r>
              <a:rPr lang="en-US" b="1" dirty="0">
                <a:latin typeface="CMR9"/>
              </a:rPr>
              <a:t>- </a:t>
            </a:r>
            <a:r>
              <a:rPr lang="en-US" sz="1600" b="0" i="0" u="none" strike="noStrike" baseline="0" dirty="0">
                <a:latin typeface="CMR9"/>
              </a:rPr>
              <a:t>propose to reconstruct the original speech, given the randomly masked input as introduced in bidirectional masked prediction. </a:t>
            </a:r>
          </a:p>
          <a:p>
            <a:pPr lvl="2"/>
            <a:r>
              <a:rPr lang="en-US" sz="1600" b="0" i="0" u="none" strike="noStrike" baseline="0" dirty="0">
                <a:latin typeface="CMR9"/>
              </a:rPr>
              <a:t>Following </a:t>
            </a:r>
            <a:r>
              <a:rPr lang="en-US" sz="1600" b="1" u="none" strike="noStrike" baseline="0" dirty="0">
                <a:latin typeface="CMR9"/>
              </a:rPr>
              <a:t>seq2seq TTS </a:t>
            </a:r>
            <a:r>
              <a:rPr lang="en-US" sz="1600" b="0" i="0" u="none" strike="noStrike" baseline="0" dirty="0">
                <a:latin typeface="CMR9"/>
              </a:rPr>
              <a:t>models (Li et al., 2019), generate predicted output </a:t>
            </a:r>
            <a:r>
              <a:rPr lang="en-US" sz="1600" b="0" i="0" u="none" strike="noStrike" baseline="0" dirty="0" err="1">
                <a:latin typeface="CMR9"/>
              </a:rPr>
              <a:t>Y</a:t>
            </a:r>
            <a:r>
              <a:rPr lang="en-US" sz="1600" b="0" i="0" u="none" strike="noStrike" baseline="30000" dirty="0" err="1">
                <a:latin typeface="CMR9"/>
              </a:rPr>
              <a:t>f</a:t>
            </a:r>
            <a:r>
              <a:rPr lang="en-US" sz="1600" b="0" i="0" u="none" strike="noStrike" baseline="0" dirty="0">
                <a:latin typeface="CMR9"/>
              </a:rPr>
              <a:t> , which is generated through the spee</a:t>
            </a:r>
            <a:r>
              <a:rPr lang="en-US" sz="1600" b="0" i="1" u="none" strike="noStrike" baseline="0" dirty="0">
                <a:latin typeface="CMR9"/>
              </a:rPr>
              <a:t>ch-decoder pre-net, Transformer decoder, and speech-decoder post-net</a:t>
            </a:r>
            <a:r>
              <a:rPr lang="en-US" sz="1600" b="0" i="0" u="none" strike="noStrike" baseline="0" dirty="0">
                <a:latin typeface="CMR9"/>
              </a:rPr>
              <a:t>, to be close to the original </a:t>
            </a:r>
            <a:r>
              <a:rPr lang="en-US" sz="1600" b="0" i="0" u="none" strike="noStrike" baseline="0" dirty="0" err="1">
                <a:latin typeface="CMR9"/>
              </a:rPr>
              <a:t>X</a:t>
            </a:r>
            <a:r>
              <a:rPr lang="en-US" sz="1600" b="0" i="0" u="none" strike="noStrike" baseline="30000" dirty="0" err="1">
                <a:latin typeface="CMR9"/>
              </a:rPr>
              <a:t>f</a:t>
            </a:r>
            <a:r>
              <a:rPr lang="en-US" sz="1600" b="0" i="0" u="none" strike="noStrike" baseline="0" dirty="0">
                <a:latin typeface="CMR9"/>
              </a:rPr>
              <a:t> by minimizing their L1-distance (          ) [speech-reconstruction loss]</a:t>
            </a:r>
          </a:p>
          <a:p>
            <a:pPr lvl="2"/>
            <a:r>
              <a:rPr lang="en-US" sz="1600" b="0" i="0" u="none" strike="noStrike" baseline="0" dirty="0">
                <a:latin typeface="CMR9"/>
              </a:rPr>
              <a:t>Calculate the binary cross-entropy (BCE) loss (            ) , a cross-entropy loss specific to the stop token when speech is decoded</a:t>
            </a:r>
            <a:r>
              <a:rPr lang="en-US" sz="1200" b="0" i="0" u="none" strike="noStrike" baseline="0" dirty="0">
                <a:latin typeface="CMR9"/>
              </a:rPr>
              <a:t>.</a:t>
            </a:r>
          </a:p>
          <a:p>
            <a:pPr marL="0" indent="0" algn="l">
              <a:buNone/>
            </a:pPr>
            <a:endParaRPr lang="en-US" sz="1600" b="0" i="0" u="none" strike="noStrike" baseline="0" dirty="0">
              <a:latin typeface="CMR9"/>
            </a:endParaRPr>
          </a:p>
        </p:txBody>
      </p:sp>
      <p:pic>
        <p:nvPicPr>
          <p:cNvPr id="4" name="Picture 3">
            <a:extLst>
              <a:ext uri="{FF2B5EF4-FFF2-40B4-BE49-F238E27FC236}">
                <a16:creationId xmlns:a16="http://schemas.microsoft.com/office/drawing/2014/main" id="{02A4AED0-9B5A-42D2-88F1-CB771F6FE8E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4016979" y="3704319"/>
            <a:ext cx="557214" cy="420052"/>
          </a:xfrm>
          <a:prstGeom prst="rect">
            <a:avLst/>
          </a:prstGeom>
        </p:spPr>
      </p:pic>
      <p:pic>
        <p:nvPicPr>
          <p:cNvPr id="6" name="Picture 5">
            <a:extLst>
              <a:ext uri="{FF2B5EF4-FFF2-40B4-BE49-F238E27FC236}">
                <a16:creationId xmlns:a16="http://schemas.microsoft.com/office/drawing/2014/main" id="{E78C9115-05A5-4FE4-9A99-93359B162A0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426622" y="5490230"/>
            <a:ext cx="333266" cy="370295"/>
          </a:xfrm>
          <a:prstGeom prst="rect">
            <a:avLst/>
          </a:prstGeom>
        </p:spPr>
      </p:pic>
      <p:pic>
        <p:nvPicPr>
          <p:cNvPr id="9" name="Picture 8">
            <a:extLst>
              <a:ext uri="{FF2B5EF4-FFF2-40B4-BE49-F238E27FC236}">
                <a16:creationId xmlns:a16="http://schemas.microsoft.com/office/drawing/2014/main" id="{C9D4EFEA-A088-4C30-A8DA-91FE7F0C3A6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5415578" y="5860525"/>
            <a:ext cx="466430" cy="302418"/>
          </a:xfrm>
          <a:prstGeom prst="rect">
            <a:avLst/>
          </a:prstGeom>
        </p:spPr>
      </p:pic>
    </p:spTree>
    <p:extLst>
      <p:ext uri="{BB962C8B-B14F-4D97-AF65-F5344CB8AC3E}">
        <p14:creationId xmlns:p14="http://schemas.microsoft.com/office/powerpoint/2010/main" val="288954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7580A5-3A0C-4B5A-A803-1658626D4C6F}"/>
              </a:ext>
            </a:extLst>
          </p:cNvPr>
          <p:cNvSpPr>
            <a:spLocks noGrp="1"/>
          </p:cNvSpPr>
          <p:nvPr>
            <p:ph idx="1"/>
          </p:nvPr>
        </p:nvSpPr>
        <p:spPr>
          <a:xfrm>
            <a:off x="581192" y="1193800"/>
            <a:ext cx="11029615" cy="4665000"/>
          </a:xfrm>
        </p:spPr>
        <p:txBody>
          <a:bodyPr>
            <a:noAutofit/>
          </a:bodyPr>
          <a:lstStyle/>
          <a:p>
            <a:pPr marL="0" indent="0">
              <a:lnSpc>
                <a:spcPct val="90000"/>
              </a:lnSpc>
              <a:buNone/>
            </a:pPr>
            <a:r>
              <a:rPr lang="en-US" b="1" i="1" u="none" strike="noStrike" baseline="0" dirty="0">
                <a:latin typeface="CMR9"/>
              </a:rPr>
              <a:t>[2] Text Pre-Training </a:t>
            </a:r>
            <a:r>
              <a:rPr lang="en-US" sz="1600" b="1" i="1" u="none" strike="noStrike" baseline="0" dirty="0">
                <a:latin typeface="CMR9"/>
              </a:rPr>
              <a:t>– </a:t>
            </a:r>
            <a:r>
              <a:rPr lang="en-US" sz="1600" u="none" strike="noStrike" baseline="0" dirty="0">
                <a:latin typeface="CMR9"/>
              </a:rPr>
              <a:t>With unlabeled text data, </a:t>
            </a:r>
            <a:r>
              <a:rPr lang="en-US" sz="1600" b="0" i="0" u="none" strike="noStrike" baseline="0" dirty="0">
                <a:latin typeface="CMR9"/>
              </a:rPr>
              <a:t>reconstruct the model output </a:t>
            </a:r>
            <a:r>
              <a:rPr lang="en-US" sz="1600" b="0" i="0" u="none" strike="noStrike" baseline="0" dirty="0" err="1">
                <a:latin typeface="CMR9"/>
              </a:rPr>
              <a:t>Y</a:t>
            </a:r>
            <a:r>
              <a:rPr lang="en-US" sz="1600" b="0" i="0" u="none" strike="noStrike" baseline="30000" dirty="0" err="1">
                <a:latin typeface="CMR9"/>
              </a:rPr>
              <a:t>t</a:t>
            </a:r>
            <a:r>
              <a:rPr lang="en-US" sz="1600" b="0" i="0" u="none" strike="noStrike" baseline="0" dirty="0">
                <a:latin typeface="CMR9"/>
              </a:rPr>
              <a:t> to the original text </a:t>
            </a:r>
            <a:r>
              <a:rPr lang="en-US" sz="1600" b="0" i="0" u="none" strike="noStrike" baseline="0" dirty="0" err="1">
                <a:latin typeface="CMR9"/>
              </a:rPr>
              <a:t>X</a:t>
            </a:r>
            <a:r>
              <a:rPr lang="en-US" sz="1600" b="0" i="0" u="none" strike="noStrike" baseline="30000" dirty="0" err="1">
                <a:latin typeface="CMR9"/>
              </a:rPr>
              <a:t>t</a:t>
            </a:r>
            <a:r>
              <a:rPr lang="en-US" sz="1600" b="0" i="0" u="none" strike="noStrike" baseline="0" dirty="0">
                <a:latin typeface="CMR9"/>
              </a:rPr>
              <a:t>, using the corrupted text </a:t>
            </a:r>
            <a:r>
              <a:rPr lang="en-US" sz="1600" b="0" i="0" u="none" strike="noStrike" baseline="0" dirty="0" err="1">
                <a:latin typeface="CMR9"/>
              </a:rPr>
              <a:t>Ĥ</a:t>
            </a:r>
            <a:r>
              <a:rPr lang="en-US" sz="1600" b="0" i="0" u="none" strike="noStrike" baseline="30000" dirty="0" err="1">
                <a:latin typeface="CMR9"/>
              </a:rPr>
              <a:t>t</a:t>
            </a:r>
            <a:r>
              <a:rPr lang="en-US" sz="1600" b="0" i="0" u="none" strike="noStrike" baseline="0" dirty="0">
                <a:latin typeface="CMR9"/>
              </a:rPr>
              <a:t> as the input generated with a mask-based noising function.</a:t>
            </a:r>
          </a:p>
          <a:p>
            <a:pPr algn="l"/>
            <a:r>
              <a:rPr lang="en-US" sz="1600" b="0" i="0" u="none" strike="noStrike" baseline="0" dirty="0">
                <a:latin typeface="CMR9"/>
              </a:rPr>
              <a:t>Following the text infilling approach in BART (Lewis et al., 2020), randomly sample 30% of text spans to mask, where the span length of text spans draws from a Poisson distribution ( = 3:5), and each span is replaced with a single mask token.</a:t>
            </a:r>
          </a:p>
          <a:p>
            <a:pPr algn="l"/>
            <a:r>
              <a:rPr lang="en-US" sz="1600" dirty="0">
                <a:latin typeface="CMR9"/>
              </a:rPr>
              <a:t>Optimizing to generate the original sequence with the maximum likelihood estimation (           )  </a:t>
            </a:r>
            <a:endParaRPr lang="en-US" sz="1600" b="0" i="0" u="none" strike="noStrike" baseline="0" dirty="0">
              <a:latin typeface="CMR9"/>
            </a:endParaRPr>
          </a:p>
          <a:p>
            <a:pPr>
              <a:lnSpc>
                <a:spcPct val="90000"/>
              </a:lnSpc>
            </a:pPr>
            <a:endParaRPr lang="en-US" sz="1600" dirty="0">
              <a:latin typeface="CMR9"/>
            </a:endParaRPr>
          </a:p>
          <a:p>
            <a:pPr marL="0" indent="0">
              <a:lnSpc>
                <a:spcPct val="90000"/>
              </a:lnSpc>
              <a:buNone/>
            </a:pPr>
            <a:r>
              <a:rPr lang="en-US" b="1" i="1" dirty="0">
                <a:latin typeface="CMR9"/>
              </a:rPr>
              <a:t>[3] Joint Pre-Training</a:t>
            </a:r>
            <a:r>
              <a:rPr lang="en-US" dirty="0">
                <a:latin typeface="CMR9"/>
              </a:rPr>
              <a:t>- </a:t>
            </a:r>
          </a:p>
          <a:p>
            <a:pPr>
              <a:lnSpc>
                <a:spcPct val="90000"/>
              </a:lnSpc>
            </a:pPr>
            <a:r>
              <a:rPr lang="en-US" sz="1600" b="0" i="0" u="none" strike="noStrike" baseline="0" dirty="0">
                <a:latin typeface="CMR9"/>
              </a:rPr>
              <a:t>The </a:t>
            </a:r>
            <a:r>
              <a:rPr lang="en-US" sz="1600" b="1" i="0" u="none" strike="noStrike" baseline="0" dirty="0">
                <a:latin typeface="CMR9"/>
              </a:rPr>
              <a:t>proposed joint pre-training</a:t>
            </a:r>
            <a:r>
              <a:rPr lang="en-US" sz="1600" b="0" i="0" u="none" strike="noStrike" baseline="0" dirty="0">
                <a:latin typeface="CMR9"/>
              </a:rPr>
              <a:t> method can align the textual and acoustic information into a unified semantic space. </a:t>
            </a:r>
          </a:p>
          <a:p>
            <a:pPr>
              <a:lnSpc>
                <a:spcPct val="90000"/>
              </a:lnSpc>
            </a:pPr>
            <a:r>
              <a:rPr lang="en-US" sz="1600" b="0" i="0" u="none" strike="noStrike" baseline="0" dirty="0">
                <a:latin typeface="CMR9"/>
              </a:rPr>
              <a:t>To build a cross-modality mapping between speech and text, which is essential for tasks such as ASR and TTS, propose a </a:t>
            </a:r>
            <a:r>
              <a:rPr lang="en-US" sz="1600" b="1" i="1" u="none" strike="noStrike" baseline="0" dirty="0">
                <a:latin typeface="CMR9"/>
              </a:rPr>
              <a:t>cross-modal vector quantization method </a:t>
            </a:r>
            <a:r>
              <a:rPr lang="en-US" sz="1600" b="0" i="0" u="none" strike="noStrike" baseline="0" dirty="0">
                <a:latin typeface="CMR9"/>
              </a:rPr>
              <a:t>to learn representations capturing the modality-invariant information.</a:t>
            </a:r>
          </a:p>
          <a:p>
            <a:pPr>
              <a:lnSpc>
                <a:spcPct val="90000"/>
              </a:lnSpc>
            </a:pPr>
            <a:r>
              <a:rPr lang="en-US" sz="1600" u="none" strike="noStrike" baseline="0" dirty="0">
                <a:latin typeface="CMR9"/>
              </a:rPr>
              <a:t>Utilize vector quantized embeddings as a bridge to align the speech representation and text representation through a shared codebook.</a:t>
            </a:r>
          </a:p>
          <a:p>
            <a:pPr>
              <a:lnSpc>
                <a:spcPct val="90000"/>
              </a:lnSpc>
            </a:pPr>
            <a:r>
              <a:rPr lang="en-US" sz="1600" dirty="0">
                <a:latin typeface="CMR9"/>
              </a:rPr>
              <a:t>Calculate diversity loss (        ) </a:t>
            </a:r>
            <a:r>
              <a:rPr lang="en-US" sz="1600" dirty="0" err="1">
                <a:latin typeface="CMR9"/>
              </a:rPr>
              <a:t>L</a:t>
            </a:r>
            <a:r>
              <a:rPr lang="en-US" sz="1600" baseline="-25000" dirty="0" err="1">
                <a:latin typeface="CMR9"/>
              </a:rPr>
              <a:t>d</a:t>
            </a:r>
            <a:r>
              <a:rPr lang="en-US" sz="1600" dirty="0">
                <a:latin typeface="CMR9"/>
              </a:rPr>
              <a:t> </a:t>
            </a:r>
            <a:r>
              <a:rPr lang="en-US" sz="1600" b="0" i="0" u="none" strike="noStrike" baseline="0" dirty="0">
                <a:latin typeface="CMR9"/>
              </a:rPr>
              <a:t>is used to encourage sharing more codes by maximizing the entropy of the averaged </a:t>
            </a:r>
            <a:r>
              <a:rPr lang="en-US" sz="1600" b="0" i="0" u="none" strike="noStrike" baseline="0" dirty="0" err="1">
                <a:latin typeface="CMR9"/>
              </a:rPr>
              <a:t>Softmax</a:t>
            </a:r>
            <a:r>
              <a:rPr lang="en-US" sz="1600" b="0" i="0" u="none" strike="noStrike" baseline="0" dirty="0">
                <a:latin typeface="CMR9"/>
              </a:rPr>
              <a:t> distribution.</a:t>
            </a:r>
          </a:p>
          <a:p>
            <a:pPr algn="l"/>
            <a:endParaRPr lang="en-US" sz="1600" b="0" i="0" u="none" strike="noStrike" baseline="0" dirty="0">
              <a:latin typeface="CMR9"/>
            </a:endParaRPr>
          </a:p>
          <a:p>
            <a:pPr algn="l"/>
            <a:r>
              <a:rPr lang="en-US" sz="1600" b="0" i="0" u="none" strike="noStrike" baseline="0" dirty="0">
                <a:latin typeface="CMR9"/>
              </a:rPr>
              <a:t>Final pre-training loss with unlabeled speech &amp; text data can be formulated as:</a:t>
            </a:r>
          </a:p>
          <a:p>
            <a:endParaRPr lang="en-US" sz="1600" i="0" u="none" strike="noStrike" baseline="-25000" dirty="0">
              <a:latin typeface="CMR9"/>
            </a:endParaRPr>
          </a:p>
        </p:txBody>
      </p:sp>
      <p:pic>
        <p:nvPicPr>
          <p:cNvPr id="4" name="Picture 3">
            <a:extLst>
              <a:ext uri="{FF2B5EF4-FFF2-40B4-BE49-F238E27FC236}">
                <a16:creationId xmlns:a16="http://schemas.microsoft.com/office/drawing/2014/main" id="{F4565102-E757-43EF-8BDE-51113BE0ECB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460750" y="5936124"/>
            <a:ext cx="5200650" cy="742950"/>
          </a:xfrm>
          <a:prstGeom prst="rect">
            <a:avLst/>
          </a:prstGeom>
        </p:spPr>
      </p:pic>
      <p:pic>
        <p:nvPicPr>
          <p:cNvPr id="6" name="Picture 5">
            <a:extLst>
              <a:ext uri="{FF2B5EF4-FFF2-40B4-BE49-F238E27FC236}">
                <a16:creationId xmlns:a16="http://schemas.microsoft.com/office/drawing/2014/main" id="{44A6DC38-C3E8-43E9-B2CE-1B46DA66100F}"/>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8246393" y="2097866"/>
            <a:ext cx="415007" cy="372286"/>
          </a:xfrm>
          <a:prstGeom prst="rect">
            <a:avLst/>
          </a:prstGeom>
        </p:spPr>
      </p:pic>
      <p:pic>
        <p:nvPicPr>
          <p:cNvPr id="9" name="Picture 8">
            <a:extLst>
              <a:ext uri="{FF2B5EF4-FFF2-40B4-BE49-F238E27FC236}">
                <a16:creationId xmlns:a16="http://schemas.microsoft.com/office/drawing/2014/main" id="{122660B1-6A39-4B72-8895-C4859E8849D0}"/>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2983514" y="4632697"/>
            <a:ext cx="310220" cy="306482"/>
          </a:xfrm>
          <a:prstGeom prst="rect">
            <a:avLst/>
          </a:prstGeom>
        </p:spPr>
      </p:pic>
    </p:spTree>
    <p:extLst>
      <p:ext uri="{BB962C8B-B14F-4D97-AF65-F5344CB8AC3E}">
        <p14:creationId xmlns:p14="http://schemas.microsoft.com/office/powerpoint/2010/main" val="42531353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4139</TotalTime>
  <Words>2787</Words>
  <Application>Microsoft Office PowerPoint</Application>
  <PresentationFormat>Widescreen</PresentationFormat>
  <Paragraphs>185</Paragraphs>
  <Slides>20</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Calibri</vt:lpstr>
      <vt:lpstr>CMBX10</vt:lpstr>
      <vt:lpstr>CMMI8</vt:lpstr>
      <vt:lpstr>CMR9</vt:lpstr>
      <vt:lpstr>Courier New</vt:lpstr>
      <vt:lpstr>Gill Sans MT</vt:lpstr>
      <vt:lpstr>NimbusRomNo9L-Medi</vt:lpstr>
      <vt:lpstr>NimbusRomNo9L-Regu</vt:lpstr>
      <vt:lpstr>Open Sans</vt:lpstr>
      <vt:lpstr>Roboto</vt:lpstr>
      <vt:lpstr>Wingdings</vt:lpstr>
      <vt:lpstr>Wingdings 2</vt:lpstr>
      <vt:lpstr>Dividend</vt:lpstr>
      <vt:lpstr>Paper review-   SpeechT5: Unified-Modal Encoder-Decoder Pre-Training for Spoken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 Papers</dc:title>
  <dc:creator>Chathurangi Shyalika</dc:creator>
  <cp:lastModifiedBy>Chathurangi Shyalika</cp:lastModifiedBy>
  <cp:revision>283</cp:revision>
  <dcterms:created xsi:type="dcterms:W3CDTF">2022-01-13T11:44:10Z</dcterms:created>
  <dcterms:modified xsi:type="dcterms:W3CDTF">2022-03-08T14:46:41Z</dcterms:modified>
</cp:coreProperties>
</file>