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2399288" cy="43200638"/>
  <p:notesSz cx="6781800" cy="99187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9AC0"/>
    <a:srgbClr val="C3B2CF"/>
    <a:srgbClr val="67DFBA"/>
    <a:srgbClr val="000080"/>
    <a:srgbClr val="25AC82"/>
    <a:srgbClr val="40BD72"/>
    <a:srgbClr val="3A3A7A"/>
    <a:srgbClr val="26245F"/>
    <a:srgbClr val="5195CE"/>
    <a:srgbClr val="2A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3" autoAdjust="0"/>
  </p:normalViewPr>
  <p:slideViewPr>
    <p:cSldViewPr>
      <p:cViewPr>
        <p:scale>
          <a:sx n="33" d="100"/>
          <a:sy n="33" d="100"/>
        </p:scale>
        <p:origin x="1500" y="-39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9F1D6CDD-A055-4C42-BC6F-7E4BCAB6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E5E24766-BC41-4676-B9C3-D92BC9F7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3FF1D346-2867-4973-9F08-619535A1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EDD215E8-7EBF-4939-8627-418C4664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973C7B26-0582-40DB-BF5F-523D3704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5EF4D0FE-36E3-4548-948B-76D5C019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CF6A3DF3-6AD9-4518-91D8-C14B80AD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602EA7D0-6AC7-4FA1-95F8-65A19205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7" name="AutoShape 9">
            <a:extLst>
              <a:ext uri="{FF2B5EF4-FFF2-40B4-BE49-F238E27FC236}">
                <a16:creationId xmlns:a16="http://schemas.microsoft.com/office/drawing/2014/main" id="{20DF2444-1F58-43BF-A8E8-88EA7F60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8" name="AutoShape 10">
            <a:extLst>
              <a:ext uri="{FF2B5EF4-FFF2-40B4-BE49-F238E27FC236}">
                <a16:creationId xmlns:a16="http://schemas.microsoft.com/office/drawing/2014/main" id="{09FFB2CF-4E02-4DAC-8656-1B96F960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59" name="AutoShape 11">
            <a:extLst>
              <a:ext uri="{FF2B5EF4-FFF2-40B4-BE49-F238E27FC236}">
                <a16:creationId xmlns:a16="http://schemas.microsoft.com/office/drawing/2014/main" id="{D3211F87-C6F5-40DF-B6AC-05D7F21A6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767D8126-CE77-4DA9-9B17-077CC0DF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1" name="AutoShape 13">
            <a:extLst>
              <a:ext uri="{FF2B5EF4-FFF2-40B4-BE49-F238E27FC236}">
                <a16:creationId xmlns:a16="http://schemas.microsoft.com/office/drawing/2014/main" id="{0D72979F-2E54-46B8-814E-AD018E0A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2" name="AutoShape 14">
            <a:extLst>
              <a:ext uri="{FF2B5EF4-FFF2-40B4-BE49-F238E27FC236}">
                <a16:creationId xmlns:a16="http://schemas.microsoft.com/office/drawing/2014/main" id="{8D121F0F-C958-478F-AB9C-587FAC4A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3" name="AutoShape 15">
            <a:extLst>
              <a:ext uri="{FF2B5EF4-FFF2-40B4-BE49-F238E27FC236}">
                <a16:creationId xmlns:a16="http://schemas.microsoft.com/office/drawing/2014/main" id="{8E72E6BB-7527-4E98-A487-86FA28753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90F9C20E-5496-4769-9876-C84A0AD9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5" name="AutoShape 17">
            <a:extLst>
              <a:ext uri="{FF2B5EF4-FFF2-40B4-BE49-F238E27FC236}">
                <a16:creationId xmlns:a16="http://schemas.microsoft.com/office/drawing/2014/main" id="{B76B8452-0DC6-44C7-99D7-58A90BB2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3388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6" name="AutoShape 18">
            <a:extLst>
              <a:ext uri="{FF2B5EF4-FFF2-40B4-BE49-F238E27FC236}">
                <a16:creationId xmlns:a16="http://schemas.microsoft.com/office/drawing/2014/main" id="{5CF611CA-24B5-4AA4-B587-E87F9593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3388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7" name="AutoShape 19">
            <a:extLst>
              <a:ext uri="{FF2B5EF4-FFF2-40B4-BE49-F238E27FC236}">
                <a16:creationId xmlns:a16="http://schemas.microsoft.com/office/drawing/2014/main" id="{28DEFB81-7ED1-4E2D-A931-155930C7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81800" cy="9918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CFBF58B5-9CC0-4185-B5A6-C79BFB0CC80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2F5713E7-C532-46E0-8DC4-70AD508D5A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3338" y="0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71" name="Rectangle 22">
            <a:extLst>
              <a:ext uri="{FF2B5EF4-FFF2-40B4-BE49-F238E27FC236}">
                <a16:creationId xmlns:a16="http://schemas.microsoft.com/office/drawing/2014/main" id="{FECA9344-82CD-48D1-94F1-9D3C86B335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2650" y="-15465425"/>
            <a:ext cx="2447925" cy="36091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23">
            <a:extLst>
              <a:ext uri="{FF2B5EF4-FFF2-40B4-BE49-F238E27FC236}">
                <a16:creationId xmlns:a16="http://schemas.microsoft.com/office/drawing/2014/main" id="{B7397816-324A-401D-BDD0-67A7E22FB3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3288" y="4711700"/>
            <a:ext cx="4945062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55B95019-2FFD-4143-80B7-227B17BFB35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21813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73" name="Rectangle 25">
            <a:extLst>
              <a:ext uri="{FF2B5EF4-FFF2-40B4-BE49-F238E27FC236}">
                <a16:creationId xmlns:a16="http://schemas.microsoft.com/office/drawing/2014/main" id="{78BC6702-E48F-4016-83C8-F26F9D79B5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3338" y="9421813"/>
            <a:ext cx="29083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6800" rIns="9108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FCD759C-0CBA-492F-9515-4D88F70A8A7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5">
            <a:extLst>
              <a:ext uri="{FF2B5EF4-FFF2-40B4-BE49-F238E27FC236}">
                <a16:creationId xmlns:a16="http://schemas.microsoft.com/office/drawing/2014/main" id="{E03678DD-B10A-4FD6-AAE8-79BE579B53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0934725C-B42F-46AD-8C24-C9CD967E2AFE}" type="slidenum">
              <a:rPr lang="en-GB" altLang="fr-FR" sz="1200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GB" altLang="fr-FR" sz="1200">
              <a:solidFill>
                <a:srgbClr val="000000"/>
              </a:solidFill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C325DB8D-44B2-4F7F-BB29-C0D47048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744538"/>
            <a:ext cx="2478088" cy="3717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565983A-729C-4887-808F-0C2DA5DB79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03288" y="4711700"/>
            <a:ext cx="4948237" cy="443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0463" y="13420725"/>
            <a:ext cx="27538362" cy="925988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59338" y="24480838"/>
            <a:ext cx="22680612" cy="11039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9F256-6103-4529-B340-E368D143F6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73B01-59C3-40BC-9F1A-DC2FC5D8BE5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6B4D9-4FEC-4968-AF81-8A29A00E0B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831AB-D9F5-4666-B44F-08395469FE2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685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A3F7B-966B-424D-BC49-30AB62033B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7D566-94A2-4699-8C61-FF97BCB5071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D731E-CE11-4678-8FC4-B2D69A7DDDA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2AFF4-DC0A-4326-9A97-CAC66A490A3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1183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802975" y="1443038"/>
            <a:ext cx="7483475" cy="3693636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50963" y="1443038"/>
            <a:ext cx="22299612" cy="369363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C4AD0-4323-432D-B8AE-CB55DA0699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D4D2E-45DF-4763-BD6C-5D00722CA3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33764-F6D6-4FE4-9273-71516016F83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6B60-1477-4154-8B97-25986F78D46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460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6A4A4-F151-4511-A45F-C06163EDB4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BD5AD-8F1A-450D-817E-14D97E4F9BF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DB9D-4495-4ABD-85F4-C62A0EB2F3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A255-96C8-4272-A1DD-4447D9D2FF7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341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050" y="27760613"/>
            <a:ext cx="27539950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050" y="18310225"/>
            <a:ext cx="27539950" cy="94503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4DE03-DF98-4302-865C-86EA6BA8C8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02AA1-5208-448E-AFFB-F6E8BC79BFB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9713D-1A47-4061-93AC-C22D551B8AA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49A5-4DDC-4DBB-A5C9-A4737D41770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990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32050" y="12482513"/>
            <a:ext cx="13676313" cy="2589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260763" y="12482513"/>
            <a:ext cx="13676312" cy="25896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66D9F8-BF3A-4B8A-81A1-0E6761BFCA7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ADB39D-BCB5-416E-87FA-6F3D04EDA6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00C444-93B9-43B9-8D19-EBD671E6A6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0F083-C943-42CC-A452-AE07B15ED77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2148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250" y="1730375"/>
            <a:ext cx="29160788" cy="719931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9250" y="9669463"/>
            <a:ext cx="14316075" cy="40306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19250" y="13700125"/>
            <a:ext cx="14316075" cy="24890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57613" y="9669463"/>
            <a:ext cx="14322425" cy="40306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57613" y="13700125"/>
            <a:ext cx="14322425" cy="248904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CBBB4C-E0BC-4F67-8044-1A93145E7B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CB2BED-03A9-4CF0-B411-5F70D75F34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7E6EB71-4901-4280-BA22-91414D01F4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D63C-1A72-4C77-9CC6-E9382295272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4629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0FB406-B32E-4C09-9112-2BCE5A83AB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A1AFD0-3C1E-4D31-B104-DC75E942A04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5C8A76-3782-4C6E-A4CD-C7792E3915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EFC5C-0D85-4937-9A4D-867165343C7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4660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7BC6B35-A727-4487-A71B-842BB77D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ED6141-268F-4F7C-B6C1-0B29EE9221B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5B2754-9041-41C4-9D76-EC485818864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7909-602A-4F3E-BE54-FDC4950A4112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2619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250" y="1719263"/>
            <a:ext cx="10660063" cy="7321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6663" y="1719263"/>
            <a:ext cx="18113375" cy="36871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19250" y="9040813"/>
            <a:ext cx="10660063" cy="2954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02D8CB-9BCA-4442-9370-B31EC6719F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352A20-19EF-4564-B93D-669CD81708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C9339E-53D8-45FB-A296-0C6F7377E8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366A-1B77-47E2-85CB-56D6F0717C74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360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0000" y="30240288"/>
            <a:ext cx="19440525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350000" y="3860800"/>
            <a:ext cx="19440525" cy="25919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0000" y="33810575"/>
            <a:ext cx="19440525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A25D-980D-4EDA-976B-916E12AE1F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48C250B-A2FB-4462-8D14-ADC13D9417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8C5330-6560-4FE8-A222-54F7AFB992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C217-679E-4B53-B4E4-1DB2501D56F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6241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C7946AD-F27B-4CBA-A0AE-4E69170D3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1443038"/>
            <a:ext cx="29935487" cy="957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41720" tIns="221040" rIns="441720" bIns="22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07E6D0-875C-4AE6-AEEB-0EBBAC3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050" y="12482513"/>
            <a:ext cx="27505025" cy="258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outline text format</a:t>
            </a:r>
          </a:p>
          <a:p>
            <a:pPr lvl="1"/>
            <a:r>
              <a:rPr lang="en-GB" altLang="fr-FR"/>
              <a:t>Second Outline Level</a:t>
            </a:r>
          </a:p>
          <a:p>
            <a:pPr lvl="2"/>
            <a:r>
              <a:rPr lang="en-GB" altLang="fr-FR"/>
              <a:t>Third Outline Level</a:t>
            </a:r>
          </a:p>
          <a:p>
            <a:pPr lvl="3"/>
            <a:r>
              <a:rPr lang="en-GB" altLang="fr-FR"/>
              <a:t>Fourth Outline Level</a:t>
            </a:r>
          </a:p>
          <a:p>
            <a:pPr lvl="4"/>
            <a:r>
              <a:rPr lang="en-GB" altLang="fr-FR"/>
              <a:t>Fifth Outline Level</a:t>
            </a:r>
          </a:p>
          <a:p>
            <a:pPr lvl="4"/>
            <a:r>
              <a:rPr lang="en-GB" altLang="fr-FR"/>
              <a:t>Sixth Outline Level</a:t>
            </a:r>
          </a:p>
          <a:p>
            <a:pPr lvl="4"/>
            <a:r>
              <a:rPr lang="en-GB" altLang="fr-FR"/>
              <a:t>Seventh Outline Level</a:t>
            </a:r>
          </a:p>
          <a:p>
            <a:pPr lvl="4"/>
            <a:r>
              <a:rPr lang="en-GB" altLang="fr-FR"/>
              <a:t>Eighth Outline Level</a:t>
            </a:r>
          </a:p>
          <a:p>
            <a:pPr lvl="4"/>
            <a:r>
              <a:rPr lang="en-GB" altLang="fr-FR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0ADBA3A-5911-409D-B47D-63B70005D57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432050" y="39358888"/>
            <a:ext cx="6716713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688258-29F0-4D5F-ABA5-DA3D9BCEB19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1071225" y="39358888"/>
            <a:ext cx="10226675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C94029-1B16-4FFB-95B4-6D6F266825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3220363" y="39358888"/>
            <a:ext cx="6716712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41720" tIns="221040" rIns="441720" bIns="2210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6000"/>
              </a:lnSpc>
              <a:buClrTx/>
              <a:buSzPct val="100000"/>
              <a:buFontTx/>
              <a:buNone/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2736FE1-9BF6-4B15-AB85-8DC2D534C401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2F1A2A-EE66-4487-B186-13D24C6D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5200313"/>
            <a:ext cx="21599525" cy="1279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9144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1371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18288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21400">
          <a:solidFill>
            <a:srgbClr val="000000"/>
          </a:solidFill>
          <a:latin typeface="Times New Roman" pitchFamily="-105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86000"/>
        </a:lnSpc>
        <a:spcBef>
          <a:spcPts val="3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5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6000"/>
        </a:lnSpc>
        <a:spcBef>
          <a:spcPts val="3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3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6000"/>
        </a:lnSpc>
        <a:spcBef>
          <a:spcPts val="2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1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99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99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86000"/>
        </a:lnSpc>
        <a:spcBef>
          <a:spcPts val="2475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9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527B68A5-A58F-4FF5-940C-A37A2443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6" y="1169147"/>
            <a:ext cx="32399288" cy="40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tIns="64800" rIns="126000" bIns="64800">
            <a:spAutoFit/>
          </a:bodyPr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fr-FR" sz="72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Classement thématique des sujets de journaux télévisés</a:t>
            </a:r>
            <a:endParaRPr lang="en-GB" altLang="fr-FR" sz="7200" b="1" dirty="0">
              <a:solidFill>
                <a:srgbClr val="000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  <a:cs typeface="Bitstream Vera Sans" charset="0"/>
            </a:endParaRPr>
          </a:p>
          <a:p>
            <a:pPr algn="ctr" eaLnBrk="1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</a:endParaRPr>
          </a:p>
          <a:p>
            <a:pPr algn="ctr">
              <a:lnSpc>
                <a:spcPct val="100000"/>
              </a:lnSpc>
              <a:buClrTx/>
              <a:buFontTx/>
              <a:buNone/>
            </a:pPr>
            <a:endParaRPr lang="en-GB" altLang="fr-FR" sz="6000" b="1" dirty="0">
              <a:solidFill>
                <a:srgbClr val="000066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435EFFD-F0F2-4B15-837D-5A7E7826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B818106E-5A8B-4564-8B6C-39DC8DF6A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-28026" y="4363420"/>
            <a:ext cx="32399288" cy="26987"/>
          </a:xfrm>
          <a:prstGeom prst="line">
            <a:avLst/>
          </a:prstGeom>
          <a:noFill/>
          <a:ln w="330120">
            <a:solidFill>
              <a:srgbClr val="C3B2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077" name="Line 4">
            <a:extLst>
              <a:ext uri="{FF2B5EF4-FFF2-40B4-BE49-F238E27FC236}">
                <a16:creationId xmlns:a16="http://schemas.microsoft.com/office/drawing/2014/main" id="{1A676DB1-07D9-4860-9254-8BD2FC288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3" y="4284663"/>
            <a:ext cx="1582737" cy="39671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84" name="Rectangle 11">
            <a:extLst>
              <a:ext uri="{FF2B5EF4-FFF2-40B4-BE49-F238E27FC236}">
                <a16:creationId xmlns:a16="http://schemas.microsoft.com/office/drawing/2014/main" id="{DB0E6D38-6C37-4E29-9418-663CC7B2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2567900"/>
            <a:ext cx="32399287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5" name="Rectangle 12">
            <a:extLst>
              <a:ext uri="{FF2B5EF4-FFF2-40B4-BE49-F238E27FC236}">
                <a16:creationId xmlns:a16="http://schemas.microsoft.com/office/drawing/2014/main" id="{2A9B4AD4-B762-4E1B-B97D-7B9F43C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09" y="27099926"/>
            <a:ext cx="323992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6" name="Rectangle 13">
            <a:extLst>
              <a:ext uri="{FF2B5EF4-FFF2-40B4-BE49-F238E27FC236}">
                <a16:creationId xmlns:a16="http://schemas.microsoft.com/office/drawing/2014/main" id="{123B60B8-3CC6-4835-9FFC-4E7BEBD0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09" y="26884026"/>
            <a:ext cx="323992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/>
          </a:p>
        </p:txBody>
      </p:sp>
      <p:sp>
        <p:nvSpPr>
          <p:cNvPr id="3087" name="AutoShape 14">
            <a:extLst>
              <a:ext uri="{FF2B5EF4-FFF2-40B4-BE49-F238E27FC236}">
                <a16:creationId xmlns:a16="http://schemas.microsoft.com/office/drawing/2014/main" id="{6DBB7950-90BF-495C-9D31-D353E70F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4859958"/>
            <a:ext cx="31446091" cy="4133872"/>
          </a:xfrm>
          <a:prstGeom prst="roundRect">
            <a:avLst>
              <a:gd name="adj" fmla="val 1667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sz="80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89" name="AutoShape 16">
            <a:extLst>
              <a:ext uri="{FF2B5EF4-FFF2-40B4-BE49-F238E27FC236}">
                <a16:creationId xmlns:a16="http://schemas.microsoft.com/office/drawing/2014/main" id="{C2CF2ABB-31EA-4A19-BB1B-32C141B6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67" y="38685265"/>
            <a:ext cx="31417636" cy="3782480"/>
          </a:xfrm>
          <a:prstGeom prst="roundRect">
            <a:avLst>
              <a:gd name="adj" fmla="val 1667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sz="8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90" name="Line 17">
            <a:extLst>
              <a:ext uri="{FF2B5EF4-FFF2-40B4-BE49-F238E27FC236}">
                <a16:creationId xmlns:a16="http://schemas.microsoft.com/office/drawing/2014/main" id="{0238C545-9882-4B16-A567-0C07047E5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17" y="39742643"/>
            <a:ext cx="31323478" cy="6218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1" name="Text Box 18">
            <a:extLst>
              <a:ext uri="{FF2B5EF4-FFF2-40B4-BE49-F238E27FC236}">
                <a16:creationId xmlns:a16="http://schemas.microsoft.com/office/drawing/2014/main" id="{41DD699D-A323-4FAD-8DEC-6160BF99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08" y="39929445"/>
            <a:ext cx="30921204" cy="23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Certaines chaines de télévisions se diversifient dans leur revue de l'actualité comme par exemple Arte qui ne cible pas la même audience, alors que les autres semblent similaires.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conclure que les JT des chaines de télévisions se distinguent bien par ce qu'elle diffuse.</a:t>
            </a:r>
          </a:p>
        </p:txBody>
      </p:sp>
      <p:sp>
        <p:nvSpPr>
          <p:cNvPr id="3092" name="Text Box 19">
            <a:extLst>
              <a:ext uri="{FF2B5EF4-FFF2-40B4-BE49-F238E27FC236}">
                <a16:creationId xmlns:a16="http://schemas.microsoft.com/office/drawing/2014/main" id="{34D439D7-3DF8-4919-9D08-0DB8B36EF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249" y="38892705"/>
            <a:ext cx="101266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099" name="Text Box 26">
            <a:extLst>
              <a:ext uri="{FF2B5EF4-FFF2-40B4-BE49-F238E27FC236}">
                <a16:creationId xmlns:a16="http://schemas.microsoft.com/office/drawing/2014/main" id="{1D2B7059-94F3-47C4-8957-B8A72747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9404" y="4882259"/>
            <a:ext cx="433228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</p:txBody>
      </p:sp>
      <p:sp>
        <p:nvSpPr>
          <p:cNvPr id="3102" name="AutoShape 29">
            <a:extLst>
              <a:ext uri="{FF2B5EF4-FFF2-40B4-BE49-F238E27FC236}">
                <a16:creationId xmlns:a16="http://schemas.microsoft.com/office/drawing/2014/main" id="{B9AE563D-EF9D-41FB-9FEE-ABF44E1F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9527154"/>
            <a:ext cx="31374083" cy="14209284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1D631-A74F-45EA-943F-9CDC87A2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212" y="-82906"/>
            <a:ext cx="6550572" cy="39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itut Galilée - Université Paris 13">
            <a:extLst>
              <a:ext uri="{FF2B5EF4-FFF2-40B4-BE49-F238E27FC236}">
                <a16:creationId xmlns:a16="http://schemas.microsoft.com/office/drawing/2014/main" id="{9EB4B0FB-213F-4FED-A3ED-BCD2BBA6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611" y="790007"/>
            <a:ext cx="4777785" cy="22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6">
            <a:extLst>
              <a:ext uri="{FF2B5EF4-FFF2-40B4-BE49-F238E27FC236}">
                <a16:creationId xmlns:a16="http://schemas.microsoft.com/office/drawing/2014/main" id="{B9E54428-C011-41EE-8C4A-2BAE85F8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566" y="2994302"/>
            <a:ext cx="19100774" cy="7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6000" tIns="64800" rIns="126000" bIns="64800">
            <a:spAutoFit/>
          </a:bodyPr>
          <a:lstStyle>
            <a:lvl1pPr>
              <a:lnSpc>
                <a:spcPct val="86000"/>
              </a:lnSpc>
              <a:spcBef>
                <a:spcPts val="3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1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spcBef>
                <a:spcPts val="3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5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spcBef>
                <a:spcPts val="2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5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spcBef>
                <a:spcPts val="24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spcBef>
                <a:spcPts val="24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ts val="24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9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fr-FR" alt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Équipe</a:t>
            </a:r>
            <a:r>
              <a:rPr lang="en-GB" alt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fr-FR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SLAM</a:t>
            </a:r>
            <a:r>
              <a:rPr lang="en-GB" alt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: Ivan KRIVOKUCA, Aghiles SI ALI, </a:t>
            </a:r>
            <a:r>
              <a:rPr lang="en-GB" altLang="fr-FR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Zicheng</a:t>
            </a:r>
            <a:r>
              <a:rPr lang="en-GB" alt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FANG, Lazar ANDJELOVIC  </a:t>
            </a:r>
            <a:endParaRPr lang="en-GB" altLang="fr-FR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041039-4750-43C7-9546-08C84E744471}"/>
              </a:ext>
            </a:extLst>
          </p:cNvPr>
          <p:cNvSpPr txBox="1"/>
          <p:nvPr/>
        </p:nvSpPr>
        <p:spPr>
          <a:xfrm>
            <a:off x="811436" y="5768760"/>
            <a:ext cx="1531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Aujourd'hui, près de 90% des Français suivent l'actualité au moins une fois par jour et 80% des français s'informent via les journaux télévisés présents sur les grandes chaînes emblématiques (TF1, France 2 ...).</a:t>
            </a:r>
          </a:p>
          <a:p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EA18DBA-39FF-4DF1-A96C-B0C033AC5369}"/>
              </a:ext>
            </a:extLst>
          </p:cNvPr>
          <p:cNvSpPr txBox="1"/>
          <p:nvPr/>
        </p:nvSpPr>
        <p:spPr>
          <a:xfrm>
            <a:off x="16437171" y="5714777"/>
            <a:ext cx="15366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Est-ce que on peut faire dire que les JT des chaînes de télévisions françaises se diversifient dans leur revue de l'actualité ?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Est-ce qu'une chaîne se distingue par ce qu'elle diffuse ?</a:t>
            </a:r>
          </a:p>
          <a:p>
            <a:endParaRPr lang="fr-FR" dirty="0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8C9CC0A2-BE53-4A85-AA19-1DFFDB186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3" y="5714776"/>
            <a:ext cx="31446090" cy="2745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" name="Line 15">
            <a:extLst>
              <a:ext uri="{FF2B5EF4-FFF2-40B4-BE49-F238E27FC236}">
                <a16:creationId xmlns:a16="http://schemas.microsoft.com/office/drawing/2014/main" id="{B37DE866-7D8B-4EA6-B974-F362FFFCF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3" y="10460606"/>
            <a:ext cx="31374083" cy="396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1DF581B-617F-4320-A84A-D9D0E097F2E7}"/>
              </a:ext>
            </a:extLst>
          </p:cNvPr>
          <p:cNvSpPr txBox="1"/>
          <p:nvPr/>
        </p:nvSpPr>
        <p:spPr>
          <a:xfrm>
            <a:off x="811435" y="7846791"/>
            <a:ext cx="31157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Pour y répondre nous possédons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données à propos du classement de thématiques ainsi que leurs durées respectives sur l’ensemble des 6 chaines.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DBAFE9-28EE-4955-A623-17DEDBD5A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36" y="10771007"/>
            <a:ext cx="20994028" cy="7633417"/>
          </a:xfrm>
          <a:prstGeom prst="rect">
            <a:avLst/>
          </a:prstGeom>
        </p:spPr>
      </p:pic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2A18C104-CEDD-443C-BC65-9AAB4ABB161F}"/>
              </a:ext>
            </a:extLst>
          </p:cNvPr>
          <p:cNvSpPr/>
          <p:nvPr/>
        </p:nvSpPr>
        <p:spPr bwMode="auto">
          <a:xfrm>
            <a:off x="7256846" y="14298132"/>
            <a:ext cx="1612068" cy="34286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E099CC6F-1061-4C13-8AA7-ABB93986A36C}"/>
              </a:ext>
            </a:extLst>
          </p:cNvPr>
          <p:cNvSpPr/>
          <p:nvPr/>
        </p:nvSpPr>
        <p:spPr bwMode="auto">
          <a:xfrm>
            <a:off x="10330279" y="15346010"/>
            <a:ext cx="1612068" cy="34286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89978566-6F8D-4F66-BE60-FB17CBB263BE}"/>
              </a:ext>
            </a:extLst>
          </p:cNvPr>
          <p:cNvSpPr/>
          <p:nvPr/>
        </p:nvSpPr>
        <p:spPr bwMode="auto">
          <a:xfrm>
            <a:off x="14840145" y="11794710"/>
            <a:ext cx="1478010" cy="32536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3D86E9A-1EB3-422A-8AA3-FEB239EED3DA}"/>
              </a:ext>
            </a:extLst>
          </p:cNvPr>
          <p:cNvSpPr txBox="1"/>
          <p:nvPr/>
        </p:nvSpPr>
        <p:spPr>
          <a:xfrm>
            <a:off x="3910614" y="13740933"/>
            <a:ext cx="532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Élection présidentielle 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AEB56E0-382C-4401-8AC5-78B17D0A36B1}"/>
              </a:ext>
            </a:extLst>
          </p:cNvPr>
          <p:cNvSpPr txBox="1"/>
          <p:nvPr/>
        </p:nvSpPr>
        <p:spPr>
          <a:xfrm>
            <a:off x="9239486" y="14397826"/>
            <a:ext cx="612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Coupe du monde de football</a:t>
            </a:r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39AE4E6-D9FE-4632-A176-D961A1926FD0}"/>
              </a:ext>
            </a:extLst>
          </p:cNvPr>
          <p:cNvSpPr txBox="1"/>
          <p:nvPr/>
        </p:nvSpPr>
        <p:spPr>
          <a:xfrm>
            <a:off x="11136313" y="11591825"/>
            <a:ext cx="356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Épidémie COVID </a:t>
            </a:r>
            <a:endParaRPr lang="fr-FR" dirty="0"/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36F101E-F59B-4D48-9BE3-3CB81818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2808" y="9612928"/>
            <a:ext cx="6111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 que nous apprennent les thématiques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E9DE0F47-D329-4E29-82B3-77450ED1D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1652" y="10884440"/>
            <a:ext cx="10422322" cy="6344927"/>
          </a:xfrm>
          <a:prstGeom prst="rect">
            <a:avLst/>
          </a:prstGeom>
        </p:spPr>
      </p:pic>
      <p:sp>
        <p:nvSpPr>
          <p:cNvPr id="91" name="AutoShape 29">
            <a:extLst>
              <a:ext uri="{FF2B5EF4-FFF2-40B4-BE49-F238E27FC236}">
                <a16:creationId xmlns:a16="http://schemas.microsoft.com/office/drawing/2014/main" id="{E748E8C5-8419-4EC2-869C-DFC603D6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940" y="24392743"/>
            <a:ext cx="22106455" cy="13661814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E5F3F62C-C5A7-4C94-8944-5E61C082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694" y="25368412"/>
            <a:ext cx="22040701" cy="2813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524FFE53-2C94-40D3-83D4-99E14567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0808" y="24501592"/>
            <a:ext cx="6111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 que nous apprennent les durées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6EB3D83-74BF-4128-BB63-8750A185A77E}"/>
              </a:ext>
            </a:extLst>
          </p:cNvPr>
          <p:cNvSpPr/>
          <p:nvPr/>
        </p:nvSpPr>
        <p:spPr bwMode="auto">
          <a:xfrm>
            <a:off x="8899262" y="14382745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2F93429F-72B1-4515-BFEA-81E9B7AEA273}"/>
              </a:ext>
            </a:extLst>
          </p:cNvPr>
          <p:cNvSpPr/>
          <p:nvPr/>
        </p:nvSpPr>
        <p:spPr bwMode="auto">
          <a:xfrm>
            <a:off x="11947059" y="15405881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4C58901D-F41B-489F-99D3-6CCA125ACCFA}"/>
              </a:ext>
            </a:extLst>
          </p:cNvPr>
          <p:cNvSpPr/>
          <p:nvPr/>
        </p:nvSpPr>
        <p:spPr bwMode="auto">
          <a:xfrm>
            <a:off x="16291691" y="11816644"/>
            <a:ext cx="185775" cy="25824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5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-105" charset="0"/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ADC7CB5-C8CF-4ABB-A895-02D1FC7A7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2841" y="25565426"/>
            <a:ext cx="13088323" cy="8358392"/>
          </a:xfrm>
          <a:prstGeom prst="rect">
            <a:avLst/>
          </a:prstGeom>
        </p:spPr>
      </p:pic>
      <p:sp>
        <p:nvSpPr>
          <p:cNvPr id="107" name="AutoShape 29">
            <a:extLst>
              <a:ext uri="{FF2B5EF4-FFF2-40B4-BE49-F238E27FC236}">
                <a16:creationId xmlns:a16="http://schemas.microsoft.com/office/drawing/2014/main" id="{D6269C9C-5F8B-4DA0-A137-A1221CC6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36" y="24501592"/>
            <a:ext cx="8434953" cy="13551378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1320912-0526-4EE9-880D-E9D2383878D2}"/>
              </a:ext>
            </a:extLst>
          </p:cNvPr>
          <p:cNvSpPr txBox="1"/>
          <p:nvPr/>
        </p:nvSpPr>
        <p:spPr>
          <a:xfrm>
            <a:off x="10726988" y="34278951"/>
            <a:ext cx="1130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 interprétation nous permet d’avancer l’idée qu’une chaîne peut se distinguer sur ce qu’elle diffuse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4A41C19-2EA4-4984-9A4D-9561BF9F9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50126" y="25503443"/>
            <a:ext cx="8435486" cy="8484031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69A78A77-1715-460B-80A3-E1B323446CB6}"/>
              </a:ext>
            </a:extLst>
          </p:cNvPr>
          <p:cNvSpPr txBox="1"/>
          <p:nvPr/>
        </p:nvSpPr>
        <p:spPr>
          <a:xfrm>
            <a:off x="23841652" y="34300724"/>
            <a:ext cx="727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répartition des temps de diffusion des chaînes TV sur la totalité des diffusions</a:t>
            </a:r>
          </a:p>
        </p:txBody>
      </p:sp>
      <p:sp>
        <p:nvSpPr>
          <p:cNvPr id="116" name="AutoShape 29">
            <a:extLst>
              <a:ext uri="{FF2B5EF4-FFF2-40B4-BE49-F238E27FC236}">
                <a16:creationId xmlns:a16="http://schemas.microsoft.com/office/drawing/2014/main" id="{A6E79327-E4B2-40FF-8669-CB11104F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439" y="17364142"/>
            <a:ext cx="11060413" cy="6176898"/>
          </a:xfrm>
          <a:prstGeom prst="roundRect">
            <a:avLst>
              <a:gd name="adj" fmla="val 6292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endParaRPr lang="fr-FR" altLang="fr-FR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6">
            <a:extLst>
              <a:ext uri="{FF2B5EF4-FFF2-40B4-BE49-F238E27FC236}">
                <a16:creationId xmlns:a16="http://schemas.microsoft.com/office/drawing/2014/main" id="{63723619-7E14-4BE6-9C57-C20A7A48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188" y="18431967"/>
            <a:ext cx="4670356" cy="59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6F032147-9E08-4C94-A75C-36EFF315224F}"/>
              </a:ext>
            </a:extLst>
          </p:cNvPr>
          <p:cNvSpPr txBox="1"/>
          <p:nvPr/>
        </p:nvSpPr>
        <p:spPr>
          <a:xfrm>
            <a:off x="25919800" y="18919734"/>
            <a:ext cx="5710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Voir l’évolution au fil des mois des thématiques</a:t>
            </a:r>
            <a:endParaRPr lang="fr-FR" dirty="0"/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5F558858-3EC3-4070-A85A-F0057103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3263" y="17409181"/>
            <a:ext cx="4731478" cy="87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Vidéo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578C70B-E36A-4916-AB12-E355D7490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224" y="25449900"/>
            <a:ext cx="8155636" cy="7522483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4C51A552-6BD0-41A8-8C7D-28EB336EE459}"/>
              </a:ext>
            </a:extLst>
          </p:cNvPr>
          <p:cNvSpPr txBox="1"/>
          <p:nvPr/>
        </p:nvSpPr>
        <p:spPr>
          <a:xfrm>
            <a:off x="1018535" y="32848077"/>
            <a:ext cx="78807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L'ACP nous permet de dire que les chaines ont leurs propres spécificités car ils sont très distinguables entre eux sur l'ACP. Ainsi on peut conclure que les données sont spécifiques à la chaine.</a:t>
            </a:r>
          </a:p>
          <a:p>
            <a:endParaRPr lang="fr-FR" dirty="0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25561F30-CFC7-440F-B041-BF8B4509A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7439" y="18195855"/>
            <a:ext cx="11060413" cy="2853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318EAD67-A800-4A23-9042-C9ED4767E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32" y="25349760"/>
            <a:ext cx="8456457" cy="1865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76" name="Text Box 26">
            <a:extLst>
              <a:ext uri="{FF2B5EF4-FFF2-40B4-BE49-F238E27FC236}">
                <a16:creationId xmlns:a16="http://schemas.microsoft.com/office/drawing/2014/main" id="{9FA0F425-CE30-499E-8158-A26890959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020" y="24501592"/>
            <a:ext cx="6111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37931725" indent="-37474525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altLang="fr-FR" sz="60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ACP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C0C9518-6CD1-43EE-A29E-7BF31359F513}"/>
              </a:ext>
            </a:extLst>
          </p:cNvPr>
          <p:cNvSpPr txBox="1"/>
          <p:nvPr/>
        </p:nvSpPr>
        <p:spPr>
          <a:xfrm>
            <a:off x="847331" y="18700079"/>
            <a:ext cx="18683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pics des thématiques dans les JT sont cohérents avec l’actualité, lors d’un évènement cette thématiques domine les autres (voir les flèches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mais ensuite cela redevient normal. </a:t>
            </a:r>
            <a:r>
              <a:rPr lang="fr-FR" sz="4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Mais la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crise du COVID a créé un chamboulement des rédactions et la thématique santé domine maintenant tous les autres sujets.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5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5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05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F9CF7A2905D488DB3B1E79D5969AB" ma:contentTypeVersion="27" ma:contentTypeDescription="Crée un document." ma:contentTypeScope="" ma:versionID="793d43f1914458619fc16e7d9b9cd8c3">
  <xsd:schema xmlns:xsd="http://www.w3.org/2001/XMLSchema" xmlns:xs="http://www.w3.org/2001/XMLSchema" xmlns:p="http://schemas.microsoft.com/office/2006/metadata/properties" xmlns:ns2="fe105d5a-cd5f-4e27-9d9a-a3e81d04b8a5" targetNamespace="http://schemas.microsoft.com/office/2006/metadata/properties" ma:root="true" ma:fieldsID="c2f8e98b78505f44410b5135536c27c9" ns2:_="">
    <xsd:import namespace="fe105d5a-cd5f-4e27-9d9a-a3e81d04b8a5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5d5a-cd5f-4e27-9d9a-a3e81d04b8a5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fe105d5a-cd5f-4e27-9d9a-a3e81d04b8a5" xsi:nil="true"/>
    <Owner xmlns="fe105d5a-cd5f-4e27-9d9a-a3e81d04b8a5">
      <UserInfo>
        <DisplayName/>
        <AccountId xsi:nil="true"/>
        <AccountType/>
      </UserInfo>
    </Owner>
    <Students xmlns="fe105d5a-cd5f-4e27-9d9a-a3e81d04b8a5">
      <UserInfo>
        <DisplayName/>
        <AccountId xsi:nil="true"/>
        <AccountType/>
      </UserInfo>
    </Students>
    <LMS_Mappings xmlns="fe105d5a-cd5f-4e27-9d9a-a3e81d04b8a5" xsi:nil="true"/>
    <Is_Collaboration_Space_Locked xmlns="fe105d5a-cd5f-4e27-9d9a-a3e81d04b8a5" xsi:nil="true"/>
    <FolderType xmlns="fe105d5a-cd5f-4e27-9d9a-a3e81d04b8a5" xsi:nil="true"/>
    <CultureName xmlns="fe105d5a-cd5f-4e27-9d9a-a3e81d04b8a5" xsi:nil="true"/>
    <AppVersion xmlns="fe105d5a-cd5f-4e27-9d9a-a3e81d04b8a5" xsi:nil="true"/>
    <Invited_Students xmlns="fe105d5a-cd5f-4e27-9d9a-a3e81d04b8a5" xsi:nil="true"/>
    <Math_Settings xmlns="fe105d5a-cd5f-4e27-9d9a-a3e81d04b8a5" xsi:nil="true"/>
    <Templates xmlns="fe105d5a-cd5f-4e27-9d9a-a3e81d04b8a5" xsi:nil="true"/>
    <Self_Registration_Enabled xmlns="fe105d5a-cd5f-4e27-9d9a-a3e81d04b8a5" xsi:nil="true"/>
    <Distribution_Groups xmlns="fe105d5a-cd5f-4e27-9d9a-a3e81d04b8a5" xsi:nil="true"/>
    <NotebookType xmlns="fe105d5a-cd5f-4e27-9d9a-a3e81d04b8a5" xsi:nil="true"/>
    <Teachers xmlns="fe105d5a-cd5f-4e27-9d9a-a3e81d04b8a5">
      <UserInfo>
        <DisplayName/>
        <AccountId xsi:nil="true"/>
        <AccountType/>
      </UserInfo>
    </Teachers>
    <Student_Groups xmlns="fe105d5a-cd5f-4e27-9d9a-a3e81d04b8a5">
      <UserInfo>
        <DisplayName/>
        <AccountId xsi:nil="true"/>
        <AccountType/>
      </UserInfo>
    </Student_Groups>
    <TeamsChannelId xmlns="fe105d5a-cd5f-4e27-9d9a-a3e81d04b8a5" xsi:nil="true"/>
    <Invited_Teachers xmlns="fe105d5a-cd5f-4e27-9d9a-a3e81d04b8a5" xsi:nil="true"/>
    <IsNotebookLocked xmlns="fe105d5a-cd5f-4e27-9d9a-a3e81d04b8a5" xsi:nil="true"/>
    <DefaultSectionNames xmlns="fe105d5a-cd5f-4e27-9d9a-a3e81d04b8a5" xsi:nil="true"/>
    <Teams_Channel_Section_Location xmlns="fe105d5a-cd5f-4e27-9d9a-a3e81d04b8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FDF12C-32D1-4697-B3A1-A82729E18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105d5a-cd5f-4e27-9d9a-a3e81d04b8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056DE-1121-40C3-851F-A506101FD037}">
  <ds:schemaRefs>
    <ds:schemaRef ds:uri="http://schemas.microsoft.com/office/2006/metadata/properties"/>
    <ds:schemaRef ds:uri="http://schemas.microsoft.com/office/infopath/2007/PartnerControls"/>
    <ds:schemaRef ds:uri="fe105d5a-cd5f-4e27-9d9a-a3e81d04b8a5"/>
  </ds:schemaRefs>
</ds:datastoreItem>
</file>

<file path=customXml/itemProps3.xml><?xml version="1.0" encoding="utf-8"?>
<ds:datastoreItem xmlns:ds="http://schemas.openxmlformats.org/officeDocument/2006/customXml" ds:itemID="{D9B15190-9B0D-4FCF-8B3C-D8CF45199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34799</TotalTime>
  <Words>318</Words>
  <Application>Microsoft Office PowerPoint</Application>
  <PresentationFormat>Personnalisé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RESEDA</dc:title>
  <dc:creator>Ivan Krivokuca</dc:creator>
  <cp:lastModifiedBy>Ivan Krivokuca</cp:lastModifiedBy>
  <cp:revision>26</cp:revision>
  <cp:lastPrinted>1601-01-01T00:00:00Z</cp:lastPrinted>
  <dcterms:created xsi:type="dcterms:W3CDTF">1601-01-01T00:00:00Z</dcterms:created>
  <dcterms:modified xsi:type="dcterms:W3CDTF">2022-04-15T01:23:15Z</dcterms:modified>
</cp:coreProperties>
</file>