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2399288" cy="43200638"/>
  <p:notesSz cx="6781800" cy="99187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Section sans titre" id="{57FE3120-98C9-4EAA-B842-51E686A4CCA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>
      <p:cViewPr varScale="1">
        <p:scale>
          <a:sx n="17" d="100"/>
          <a:sy n="17" d="100"/>
        </p:scale>
        <p:origin x="3690" y="1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9F1D6CDD-A055-4C42-BC6F-7E4BCAB6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E5E24766-BC41-4676-B9C3-D92BC9F7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3FF1D346-2867-4973-9F08-619535A1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EDD215E8-7EBF-4939-8627-418C4664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973C7B26-0582-40DB-BF5F-523D3704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5EF4D0FE-36E3-4548-948B-76D5C019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CF6A3DF3-6AD9-4518-91D8-C14B80AD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602EA7D0-6AC7-4FA1-95F8-65A19205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7" name="AutoShape 9">
            <a:extLst>
              <a:ext uri="{FF2B5EF4-FFF2-40B4-BE49-F238E27FC236}">
                <a16:creationId xmlns:a16="http://schemas.microsoft.com/office/drawing/2014/main" id="{20DF2444-1F58-43BF-A8E8-88EA7F60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8" name="AutoShape 10">
            <a:extLst>
              <a:ext uri="{FF2B5EF4-FFF2-40B4-BE49-F238E27FC236}">
                <a16:creationId xmlns:a16="http://schemas.microsoft.com/office/drawing/2014/main" id="{09FFB2CF-4E02-4DAC-8656-1B96F960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9" name="AutoShape 11">
            <a:extLst>
              <a:ext uri="{FF2B5EF4-FFF2-40B4-BE49-F238E27FC236}">
                <a16:creationId xmlns:a16="http://schemas.microsoft.com/office/drawing/2014/main" id="{D3211F87-C6F5-40DF-B6AC-05D7F21A6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767D8126-CE77-4DA9-9B17-077CC0DF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1" name="AutoShape 13">
            <a:extLst>
              <a:ext uri="{FF2B5EF4-FFF2-40B4-BE49-F238E27FC236}">
                <a16:creationId xmlns:a16="http://schemas.microsoft.com/office/drawing/2014/main" id="{0D72979F-2E54-46B8-814E-AD018E0A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2" name="AutoShape 14">
            <a:extLst>
              <a:ext uri="{FF2B5EF4-FFF2-40B4-BE49-F238E27FC236}">
                <a16:creationId xmlns:a16="http://schemas.microsoft.com/office/drawing/2014/main" id="{8D121F0F-C958-478F-AB9C-587FAC4A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3" name="AutoShape 15">
            <a:extLst>
              <a:ext uri="{FF2B5EF4-FFF2-40B4-BE49-F238E27FC236}">
                <a16:creationId xmlns:a16="http://schemas.microsoft.com/office/drawing/2014/main" id="{8E72E6BB-7527-4E98-A487-86FA28753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90F9C20E-5496-4769-9876-C84A0AD9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5" name="AutoShape 17">
            <a:extLst>
              <a:ext uri="{FF2B5EF4-FFF2-40B4-BE49-F238E27FC236}">
                <a16:creationId xmlns:a16="http://schemas.microsoft.com/office/drawing/2014/main" id="{B76B8452-0DC6-44C7-99D7-58A90BB2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3388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6" name="AutoShape 18">
            <a:extLst>
              <a:ext uri="{FF2B5EF4-FFF2-40B4-BE49-F238E27FC236}">
                <a16:creationId xmlns:a16="http://schemas.microsoft.com/office/drawing/2014/main" id="{5CF611CA-24B5-4AA4-B587-E87F9593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3388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7" name="AutoShape 19">
            <a:extLst>
              <a:ext uri="{FF2B5EF4-FFF2-40B4-BE49-F238E27FC236}">
                <a16:creationId xmlns:a16="http://schemas.microsoft.com/office/drawing/2014/main" id="{28DEFB81-7ED1-4E2D-A931-155930C7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CFBF58B5-9CC0-4185-B5A6-C79BFB0CC80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2F5713E7-C532-46E0-8DC4-70AD508D5A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3338" y="0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71" name="Rectangle 22">
            <a:extLst>
              <a:ext uri="{FF2B5EF4-FFF2-40B4-BE49-F238E27FC236}">
                <a16:creationId xmlns:a16="http://schemas.microsoft.com/office/drawing/2014/main" id="{FECA9344-82CD-48D1-94F1-9D3C86B335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2650" y="-15465425"/>
            <a:ext cx="2447925" cy="36091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23">
            <a:extLst>
              <a:ext uri="{FF2B5EF4-FFF2-40B4-BE49-F238E27FC236}">
                <a16:creationId xmlns:a16="http://schemas.microsoft.com/office/drawing/2014/main" id="{B7397816-324A-401D-BDD0-67A7E22FB3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3288" y="4711700"/>
            <a:ext cx="4945062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55B95019-2FFD-4143-80B7-227B17BFB35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21813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73" name="Rectangle 25">
            <a:extLst>
              <a:ext uri="{FF2B5EF4-FFF2-40B4-BE49-F238E27FC236}">
                <a16:creationId xmlns:a16="http://schemas.microsoft.com/office/drawing/2014/main" id="{78BC6702-E48F-4016-83C8-F26F9D79B5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3338" y="9421813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FCD759C-0CBA-492F-9515-4D88F70A8A7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5">
            <a:extLst>
              <a:ext uri="{FF2B5EF4-FFF2-40B4-BE49-F238E27FC236}">
                <a16:creationId xmlns:a16="http://schemas.microsoft.com/office/drawing/2014/main" id="{E03678DD-B10A-4FD6-AAE8-79BE579B53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0934725C-B42F-46AD-8C24-C9CD967E2AFE}" type="slidenum">
              <a:rPr lang="en-GB" altLang="fr-FR" sz="1200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GB" altLang="fr-FR" sz="1200">
              <a:solidFill>
                <a:srgbClr val="000000"/>
              </a:solidFill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C325DB8D-44B2-4F7F-BB29-C0D47048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744538"/>
            <a:ext cx="2478088" cy="3717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565983A-729C-4887-808F-0C2DA5DB79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03288" y="4711700"/>
            <a:ext cx="4948237" cy="443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0463" y="13420725"/>
            <a:ext cx="27538362" cy="925988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59338" y="24480838"/>
            <a:ext cx="22680612" cy="11039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9F256-6103-4529-B340-E368D143F6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73B01-59C3-40BC-9F1A-DC2FC5D8BE5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6B4D9-4FEC-4968-AF81-8A29A00E0B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831AB-D9F5-4666-B44F-08395469FE2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685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A3F7B-966B-424D-BC49-30AB62033B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7D566-94A2-4699-8C61-FF97BCB507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D731E-CE11-4678-8FC4-B2D69A7DDDA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2AFF4-DC0A-4326-9A97-CAC66A490A3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1183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802975" y="1443038"/>
            <a:ext cx="7483475" cy="3693636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50963" y="1443038"/>
            <a:ext cx="22299612" cy="369363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C4AD0-4323-432D-B8AE-CB55DA0699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D4D2E-45DF-4763-BD6C-5D00722CA3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33764-F6D6-4FE4-9273-71516016F83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6B60-1477-4154-8B97-25986F78D46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460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6A4A4-F151-4511-A45F-C06163EDB4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BD5AD-8F1A-450D-817E-14D97E4F9BF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DB9D-4495-4ABD-85F4-C62A0EB2F3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A255-96C8-4272-A1DD-4447D9D2FF7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341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050" y="27760613"/>
            <a:ext cx="27539950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050" y="18310225"/>
            <a:ext cx="27539950" cy="94503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4DE03-DF98-4302-865C-86EA6BA8C8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02AA1-5208-448E-AFFB-F6E8BC79BFB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9713D-1A47-4061-93AC-C22D551B8AA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49A5-4DDC-4DBB-A5C9-A4737D41770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990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32050" y="12482513"/>
            <a:ext cx="13676313" cy="2589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60763" y="12482513"/>
            <a:ext cx="13676312" cy="2589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66D9F8-BF3A-4B8A-81A1-0E6761BFCA7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ADB39D-BCB5-416E-87FA-6F3D04EDA6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00C444-93B9-43B9-8D19-EBD671E6A6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0F083-C943-42CC-A452-AE07B15ED77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2148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250" y="1730375"/>
            <a:ext cx="29160788" cy="719931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9250" y="9669463"/>
            <a:ext cx="14316075" cy="40306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19250" y="13700125"/>
            <a:ext cx="14316075" cy="24890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57613" y="9669463"/>
            <a:ext cx="14322425" cy="40306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57613" y="13700125"/>
            <a:ext cx="14322425" cy="24890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CBBB4C-E0BC-4F67-8044-1A93145E7B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CB2BED-03A9-4CF0-B411-5F70D75F34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7E6EB71-4901-4280-BA22-91414D01F4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D63C-1A72-4C77-9CC6-E9382295272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4629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0FB406-B32E-4C09-9112-2BCE5A83AB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A1AFD0-3C1E-4D31-B104-DC75E942A04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5C8A76-3782-4C6E-A4CD-C7792E3915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EFC5C-0D85-4937-9A4D-867165343C7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4660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7BC6B35-A727-4487-A71B-842BB77D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ED6141-268F-4F7C-B6C1-0B29EE9221B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5B2754-9041-41C4-9D76-EC485818864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7909-602A-4F3E-BE54-FDC4950A4112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2619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250" y="1719263"/>
            <a:ext cx="10660063" cy="7321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6663" y="1719263"/>
            <a:ext cx="18113375" cy="36871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19250" y="9040813"/>
            <a:ext cx="10660063" cy="2954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02D8CB-9BCA-4442-9370-B31EC6719F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352A20-19EF-4564-B93D-669CD81708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C9339E-53D8-45FB-A296-0C6F7377E8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366A-1B77-47E2-85CB-56D6F0717C74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360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0000" y="30240288"/>
            <a:ext cx="19440525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350000" y="3860800"/>
            <a:ext cx="19440525" cy="25919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0000" y="33810575"/>
            <a:ext cx="19440525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A25D-980D-4EDA-976B-916E12AE1F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48C250B-A2FB-4462-8D14-ADC13D9417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8C5330-6560-4FE8-A222-54F7AFB992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C217-679E-4B53-B4E4-1DB2501D56F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6241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C7946AD-F27B-4CBA-A0AE-4E69170D3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1443038"/>
            <a:ext cx="29935487" cy="957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41720" tIns="221040" rIns="441720" bIns="22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07E6D0-875C-4AE6-AEEB-0EBBAC3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050" y="12482513"/>
            <a:ext cx="27505025" cy="258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outline text format</a:t>
            </a:r>
          </a:p>
          <a:p>
            <a:pPr lvl="1"/>
            <a:r>
              <a:rPr lang="en-GB" altLang="fr-FR"/>
              <a:t>Second Outline Level</a:t>
            </a:r>
          </a:p>
          <a:p>
            <a:pPr lvl="2"/>
            <a:r>
              <a:rPr lang="en-GB" altLang="fr-FR"/>
              <a:t>Third Outline Level</a:t>
            </a:r>
          </a:p>
          <a:p>
            <a:pPr lvl="3"/>
            <a:r>
              <a:rPr lang="en-GB" altLang="fr-FR"/>
              <a:t>Fourth Outline Level</a:t>
            </a:r>
          </a:p>
          <a:p>
            <a:pPr lvl="4"/>
            <a:r>
              <a:rPr lang="en-GB" altLang="fr-FR"/>
              <a:t>Fifth Outline Level</a:t>
            </a:r>
          </a:p>
          <a:p>
            <a:pPr lvl="4"/>
            <a:r>
              <a:rPr lang="en-GB" altLang="fr-FR"/>
              <a:t>Sixth Outline Level</a:t>
            </a:r>
          </a:p>
          <a:p>
            <a:pPr lvl="4"/>
            <a:r>
              <a:rPr lang="en-GB" altLang="fr-FR"/>
              <a:t>Seventh Outline Level</a:t>
            </a:r>
          </a:p>
          <a:p>
            <a:pPr lvl="4"/>
            <a:r>
              <a:rPr lang="en-GB" altLang="fr-FR"/>
              <a:t>Eighth Outline Level</a:t>
            </a:r>
          </a:p>
          <a:p>
            <a:pPr lvl="4"/>
            <a:r>
              <a:rPr lang="en-GB" altLang="fr-FR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0ADBA3A-5911-409D-B47D-63B70005D57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432050" y="39358888"/>
            <a:ext cx="6716713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688258-29F0-4D5F-ABA5-DA3D9BCEB19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1071225" y="39358888"/>
            <a:ext cx="10226675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C94029-1B16-4FFB-95B4-6D6F266825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3220363" y="39358888"/>
            <a:ext cx="6716712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2736FE1-9BF6-4B15-AB85-8DC2D534C401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2F1A2A-EE66-4487-B186-13D24C6D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5200313"/>
            <a:ext cx="21599525" cy="1279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86000"/>
        </a:lnSpc>
        <a:spcBef>
          <a:spcPts val="3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5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6000"/>
        </a:lnSpc>
        <a:spcBef>
          <a:spcPts val="3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3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6000"/>
        </a:lnSpc>
        <a:spcBef>
          <a:spcPts val="2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1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9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99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527B68A5-A58F-4FF5-940C-A37A2443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6" y="1169147"/>
            <a:ext cx="32399288" cy="40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tIns="64800" rIns="126000" bIns="64800">
            <a:spAutoFit/>
          </a:bodyPr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fr-FR" sz="7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Classement thématique des sujets de journaux télévisés</a:t>
            </a:r>
            <a:endParaRPr lang="en-GB" altLang="fr-FR" sz="72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  <a:cs typeface="Bitstream Vera Sans" charset="0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</a:endParaRPr>
          </a:p>
          <a:p>
            <a:pPr algn="ctr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435EFFD-F0F2-4B15-837D-5A7E7826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B818106E-5A8B-4564-8B6C-39DC8DF6A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-28026" y="4543795"/>
            <a:ext cx="32399288" cy="26987"/>
          </a:xfrm>
          <a:prstGeom prst="line">
            <a:avLst/>
          </a:prstGeom>
          <a:noFill/>
          <a:ln w="33012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77" name="Line 4">
            <a:extLst>
              <a:ext uri="{FF2B5EF4-FFF2-40B4-BE49-F238E27FC236}">
                <a16:creationId xmlns:a16="http://schemas.microsoft.com/office/drawing/2014/main" id="{1A676DB1-07D9-4860-9254-8BD2FC288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3" y="4284663"/>
            <a:ext cx="1582737" cy="39671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4" name="Rectangle 11">
            <a:extLst>
              <a:ext uri="{FF2B5EF4-FFF2-40B4-BE49-F238E27FC236}">
                <a16:creationId xmlns:a16="http://schemas.microsoft.com/office/drawing/2014/main" id="{DB0E6D38-6C37-4E29-9418-663CC7B2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2567900"/>
            <a:ext cx="32399287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5" name="Rectangle 12">
            <a:extLst>
              <a:ext uri="{FF2B5EF4-FFF2-40B4-BE49-F238E27FC236}">
                <a16:creationId xmlns:a16="http://schemas.microsoft.com/office/drawing/2014/main" id="{2A9B4AD4-B762-4E1B-B97D-7B9F43C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470938"/>
            <a:ext cx="323992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6" name="Rectangle 13">
            <a:extLst>
              <a:ext uri="{FF2B5EF4-FFF2-40B4-BE49-F238E27FC236}">
                <a16:creationId xmlns:a16="http://schemas.microsoft.com/office/drawing/2014/main" id="{123B60B8-3CC6-4835-9FFC-4E7BEBD0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255038"/>
            <a:ext cx="323992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7" name="AutoShape 14">
            <a:extLst>
              <a:ext uri="{FF2B5EF4-FFF2-40B4-BE49-F238E27FC236}">
                <a16:creationId xmlns:a16="http://schemas.microsoft.com/office/drawing/2014/main" id="{6DBB7950-90BF-495C-9D31-D353E70F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4" y="4859956"/>
            <a:ext cx="31788990" cy="3460131"/>
          </a:xfrm>
          <a:prstGeom prst="roundRect">
            <a:avLst>
              <a:gd name="adj" fmla="val 1667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sz="80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99" name="Text Box 26">
            <a:extLst>
              <a:ext uri="{FF2B5EF4-FFF2-40B4-BE49-F238E27FC236}">
                <a16:creationId xmlns:a16="http://schemas.microsoft.com/office/drawing/2014/main" id="{1D2B7059-94F3-47C4-8957-B8A72747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513" y="4957108"/>
            <a:ext cx="4442880" cy="92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Contexte</a:t>
            </a:r>
          </a:p>
        </p:txBody>
      </p:sp>
      <p:sp>
        <p:nvSpPr>
          <p:cNvPr id="3102" name="AutoShape 29">
            <a:extLst>
              <a:ext uri="{FF2B5EF4-FFF2-40B4-BE49-F238E27FC236}">
                <a16:creationId xmlns:a16="http://schemas.microsoft.com/office/drawing/2014/main" id="{B9AE563D-EF9D-41FB-9FEE-ABF44E1F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4" y="8689976"/>
            <a:ext cx="21409135" cy="6689279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numCol="2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r>
              <a:rPr lang="fr-FR" altLang="fr-FR" dirty="0"/>
              <a:t>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1D631-A74F-45EA-943F-9CDC87A2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212" y="-82906"/>
            <a:ext cx="6550572" cy="39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itut Galilée - Université Paris 13">
            <a:extLst>
              <a:ext uri="{FF2B5EF4-FFF2-40B4-BE49-F238E27FC236}">
                <a16:creationId xmlns:a16="http://schemas.microsoft.com/office/drawing/2014/main" id="{9EB4B0FB-213F-4FED-A3ED-BCD2BBA6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611" y="833644"/>
            <a:ext cx="4777785" cy="22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6">
            <a:extLst>
              <a:ext uri="{FF2B5EF4-FFF2-40B4-BE49-F238E27FC236}">
                <a16:creationId xmlns:a16="http://schemas.microsoft.com/office/drawing/2014/main" id="{B9E54428-C011-41EE-8C4A-2BAE85F8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566" y="2994302"/>
            <a:ext cx="19100774" cy="7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6000" tIns="64800" rIns="126000" bIns="64800">
            <a:spAutoFit/>
          </a:bodyPr>
          <a:lstStyle>
            <a:lvl1pPr>
              <a:lnSpc>
                <a:spcPct val="86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1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spcBef>
                <a:spcPts val="3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5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spcBef>
                <a:spcPts val="2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5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spcBef>
                <a:spcPts val="24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spcBef>
                <a:spcPts val="24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fr-FR" alt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Équipe</a:t>
            </a:r>
            <a:r>
              <a:rPr lang="en-GB" alt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fr-FR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SLAM</a:t>
            </a:r>
            <a:r>
              <a:rPr lang="en-GB" alt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: Ivan KRIVOKUCA, </a:t>
            </a:r>
            <a:r>
              <a:rPr lang="en-GB" altLang="fr-FR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Aghiles</a:t>
            </a:r>
            <a:r>
              <a:rPr lang="en-GB" alt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SI ALI, </a:t>
            </a:r>
            <a:r>
              <a:rPr lang="en-GB" altLang="fr-FR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Zicheng</a:t>
            </a:r>
            <a:r>
              <a:rPr lang="en-GB" alt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FANG, Lazar ANDJELOVIC  </a:t>
            </a:r>
            <a:endParaRPr lang="en-GB" altLang="fr-FR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041039-4750-43C7-9546-08C84E744471}"/>
              </a:ext>
            </a:extLst>
          </p:cNvPr>
          <p:cNvSpPr txBox="1"/>
          <p:nvPr/>
        </p:nvSpPr>
        <p:spPr>
          <a:xfrm>
            <a:off x="675494" y="5984784"/>
            <a:ext cx="1531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Aujourd'hui, près de 90% des Français suivent l'actualité au moins une fois par jour et 80% des français s'informent via les journaux télévisés présents sur les grandes chaînes emblématiques (TF1, France 2 ...)</a:t>
            </a:r>
          </a:p>
          <a:p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EA18DBA-39FF-4DF1-A96C-B0C033AC5369}"/>
              </a:ext>
            </a:extLst>
          </p:cNvPr>
          <p:cNvSpPr txBox="1"/>
          <p:nvPr/>
        </p:nvSpPr>
        <p:spPr>
          <a:xfrm>
            <a:off x="16437171" y="5930801"/>
            <a:ext cx="15366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Est-ce que on peut faire dire que les JT des chaînes de télévisions françaises se diversifient dans leur revue de l'actualité ?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Est-ce qu'une chaîne se distingue par ce qu'elle diffuse ?</a:t>
            </a:r>
          </a:p>
          <a:p>
            <a:endParaRPr lang="fr-FR" dirty="0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8C9CC0A2-BE53-4A85-AA19-1DFFDB186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3" y="5724026"/>
            <a:ext cx="31208661" cy="417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" name="Line 15">
            <a:extLst>
              <a:ext uri="{FF2B5EF4-FFF2-40B4-BE49-F238E27FC236}">
                <a16:creationId xmlns:a16="http://schemas.microsoft.com/office/drawing/2014/main" id="{B37DE866-7D8B-4EA6-B974-F362FFFCF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3" y="9556735"/>
            <a:ext cx="21066236" cy="3627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BBDB1CDF-90A1-4ABD-89FE-5AD2C1F3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31" y="8782141"/>
            <a:ext cx="10762824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ACP</a:t>
            </a:r>
          </a:p>
        </p:txBody>
      </p:sp>
      <p:sp>
        <p:nvSpPr>
          <p:cNvPr id="37" name="AutoShape 29">
            <a:extLst>
              <a:ext uri="{FF2B5EF4-FFF2-40B4-BE49-F238E27FC236}">
                <a16:creationId xmlns:a16="http://schemas.microsoft.com/office/drawing/2014/main" id="{A8C688A5-9C48-4E2F-A534-5525F1D9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1" y="15622322"/>
            <a:ext cx="31716983" cy="21982171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fr-FR" altLang="fr-FR" dirty="0"/>
              <a:t> </a:t>
            </a:r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DD2B5D6F-757F-4E11-8905-40F0BAE1C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2" y="16916162"/>
            <a:ext cx="312086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838E3FB9-A4AD-449B-A0D2-E552FCCE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228" y="15910561"/>
            <a:ext cx="23737383" cy="104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Classement des thématiques et des durées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B9ACE1D-054C-4AC7-A20F-3C1CF5B80229}"/>
              </a:ext>
            </a:extLst>
          </p:cNvPr>
          <p:cNvSpPr txBox="1"/>
          <p:nvPr/>
        </p:nvSpPr>
        <p:spPr>
          <a:xfrm>
            <a:off x="10737737" y="9908478"/>
            <a:ext cx="10472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L'ACP nous permet de dire que les chaines ont leurs propres spécificités car ils sont très distinguables entre eux sur l'ACP. </a:t>
            </a:r>
          </a:p>
          <a:p>
            <a:pPr algn="just"/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Ainsi on peut conclure que les données sont spécifiques à la chaine.</a:t>
            </a:r>
          </a:p>
          <a:p>
            <a:endParaRPr lang="fr-FR" dirty="0"/>
          </a:p>
        </p:txBody>
      </p:sp>
      <p:pic>
        <p:nvPicPr>
          <p:cNvPr id="23" name="Image 2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550C119-1871-46EE-966B-8498F6CD5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138" y="18720146"/>
            <a:ext cx="13182201" cy="748278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CEECD54-78E2-4421-8DEC-32985F88A0C7}"/>
              </a:ext>
            </a:extLst>
          </p:cNvPr>
          <p:cNvSpPr txBox="1"/>
          <p:nvPr/>
        </p:nvSpPr>
        <p:spPr>
          <a:xfrm>
            <a:off x="595312" y="17445147"/>
            <a:ext cx="14236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 interprétation nous permet d’avancer l’idée qu’une chaîne peut se distinguer sur ce qu’elle diffuse: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FFDABA-1A71-4606-AA2E-6ECA5A038F0D}"/>
              </a:ext>
            </a:extLst>
          </p:cNvPr>
          <p:cNvSpPr txBox="1"/>
          <p:nvPr/>
        </p:nvSpPr>
        <p:spPr>
          <a:xfrm>
            <a:off x="23072980" y="26922469"/>
            <a:ext cx="777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Voici la répartition des temps de diffusion des chaînes TV sur la totalité des diffusions: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B6F87F4C-F81A-4FF6-BAE3-D7276228E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2" y="9685794"/>
            <a:ext cx="9569027" cy="4495059"/>
          </a:xfrm>
          <a:prstGeom prst="rect">
            <a:avLst/>
          </a:prstGeom>
        </p:spPr>
      </p:pic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1451AD8E-E87C-41F4-8AC2-4B50D44A2D32}"/>
              </a:ext>
            </a:extLst>
          </p:cNvPr>
          <p:cNvSpPr/>
          <p:nvPr/>
        </p:nvSpPr>
        <p:spPr bwMode="auto">
          <a:xfrm>
            <a:off x="22290182" y="8684418"/>
            <a:ext cx="9548964" cy="6690606"/>
          </a:xfrm>
          <a:custGeom>
            <a:avLst/>
            <a:gdLst>
              <a:gd name="connsiteX0" fmla="*/ 0 w 9483650"/>
              <a:gd name="connsiteY0" fmla="*/ 1114880 h 6689279"/>
              <a:gd name="connsiteX1" fmla="*/ 1114880 w 9483650"/>
              <a:gd name="connsiteY1" fmla="*/ 0 h 6689279"/>
              <a:gd name="connsiteX2" fmla="*/ 8368770 w 9483650"/>
              <a:gd name="connsiteY2" fmla="*/ 0 h 6689279"/>
              <a:gd name="connsiteX3" fmla="*/ 9483650 w 9483650"/>
              <a:gd name="connsiteY3" fmla="*/ 1114880 h 6689279"/>
              <a:gd name="connsiteX4" fmla="*/ 9483650 w 9483650"/>
              <a:gd name="connsiteY4" fmla="*/ 5574399 h 6689279"/>
              <a:gd name="connsiteX5" fmla="*/ 8368770 w 9483650"/>
              <a:gd name="connsiteY5" fmla="*/ 6689279 h 6689279"/>
              <a:gd name="connsiteX6" fmla="*/ 1114880 w 9483650"/>
              <a:gd name="connsiteY6" fmla="*/ 6689279 h 6689279"/>
              <a:gd name="connsiteX7" fmla="*/ 0 w 9483650"/>
              <a:gd name="connsiteY7" fmla="*/ 5574399 h 6689279"/>
              <a:gd name="connsiteX8" fmla="*/ 0 w 9483650"/>
              <a:gd name="connsiteY8" fmla="*/ 1114880 h 6689279"/>
              <a:gd name="connsiteX0" fmla="*/ 26590 w 9510240"/>
              <a:gd name="connsiteY0" fmla="*/ 1114880 h 6689279"/>
              <a:gd name="connsiteX1" fmla="*/ 455670 w 9510240"/>
              <a:gd name="connsiteY1" fmla="*/ 0 h 6689279"/>
              <a:gd name="connsiteX2" fmla="*/ 8395360 w 9510240"/>
              <a:gd name="connsiteY2" fmla="*/ 0 h 6689279"/>
              <a:gd name="connsiteX3" fmla="*/ 9510240 w 9510240"/>
              <a:gd name="connsiteY3" fmla="*/ 1114880 h 6689279"/>
              <a:gd name="connsiteX4" fmla="*/ 9510240 w 9510240"/>
              <a:gd name="connsiteY4" fmla="*/ 5574399 h 6689279"/>
              <a:gd name="connsiteX5" fmla="*/ 8395360 w 9510240"/>
              <a:gd name="connsiteY5" fmla="*/ 6689279 h 6689279"/>
              <a:gd name="connsiteX6" fmla="*/ 1141470 w 9510240"/>
              <a:gd name="connsiteY6" fmla="*/ 6689279 h 6689279"/>
              <a:gd name="connsiteX7" fmla="*/ 26590 w 9510240"/>
              <a:gd name="connsiteY7" fmla="*/ 5574399 h 6689279"/>
              <a:gd name="connsiteX8" fmla="*/ 26590 w 9510240"/>
              <a:gd name="connsiteY8" fmla="*/ 1114880 h 6689279"/>
              <a:gd name="connsiteX0" fmla="*/ 0 w 9483650"/>
              <a:gd name="connsiteY0" fmla="*/ 1114880 h 6689279"/>
              <a:gd name="connsiteX1" fmla="*/ 657680 w 9483650"/>
              <a:gd name="connsiteY1" fmla="*/ 0 h 6689279"/>
              <a:gd name="connsiteX2" fmla="*/ 8368770 w 9483650"/>
              <a:gd name="connsiteY2" fmla="*/ 0 h 6689279"/>
              <a:gd name="connsiteX3" fmla="*/ 9483650 w 9483650"/>
              <a:gd name="connsiteY3" fmla="*/ 1114880 h 6689279"/>
              <a:gd name="connsiteX4" fmla="*/ 9483650 w 9483650"/>
              <a:gd name="connsiteY4" fmla="*/ 5574399 h 6689279"/>
              <a:gd name="connsiteX5" fmla="*/ 8368770 w 9483650"/>
              <a:gd name="connsiteY5" fmla="*/ 6689279 h 6689279"/>
              <a:gd name="connsiteX6" fmla="*/ 1114880 w 9483650"/>
              <a:gd name="connsiteY6" fmla="*/ 6689279 h 6689279"/>
              <a:gd name="connsiteX7" fmla="*/ 0 w 9483650"/>
              <a:gd name="connsiteY7" fmla="*/ 5574399 h 6689279"/>
              <a:gd name="connsiteX8" fmla="*/ 0 w 9483650"/>
              <a:gd name="connsiteY8" fmla="*/ 1114880 h 6689279"/>
              <a:gd name="connsiteX0" fmla="*/ 0 w 9483650"/>
              <a:gd name="connsiteY0" fmla="*/ 1114880 h 6689279"/>
              <a:gd name="connsiteX1" fmla="*/ 657680 w 9483650"/>
              <a:gd name="connsiteY1" fmla="*/ 0 h 6689279"/>
              <a:gd name="connsiteX2" fmla="*/ 8368770 w 9483650"/>
              <a:gd name="connsiteY2" fmla="*/ 0 h 6689279"/>
              <a:gd name="connsiteX3" fmla="*/ 9483650 w 9483650"/>
              <a:gd name="connsiteY3" fmla="*/ 1114880 h 6689279"/>
              <a:gd name="connsiteX4" fmla="*/ 9483650 w 9483650"/>
              <a:gd name="connsiteY4" fmla="*/ 5574399 h 6689279"/>
              <a:gd name="connsiteX5" fmla="*/ 8368770 w 9483650"/>
              <a:gd name="connsiteY5" fmla="*/ 6689279 h 6689279"/>
              <a:gd name="connsiteX6" fmla="*/ 1114880 w 9483650"/>
              <a:gd name="connsiteY6" fmla="*/ 6689279 h 6689279"/>
              <a:gd name="connsiteX7" fmla="*/ 0 w 9483650"/>
              <a:gd name="connsiteY7" fmla="*/ 5998941 h 6689279"/>
              <a:gd name="connsiteX8" fmla="*/ 0 w 9483650"/>
              <a:gd name="connsiteY8" fmla="*/ 1114880 h 6689279"/>
              <a:gd name="connsiteX0" fmla="*/ 0 w 9548964"/>
              <a:gd name="connsiteY0" fmla="*/ 1114880 h 6689279"/>
              <a:gd name="connsiteX1" fmla="*/ 657680 w 9548964"/>
              <a:gd name="connsiteY1" fmla="*/ 0 h 6689279"/>
              <a:gd name="connsiteX2" fmla="*/ 8368770 w 9548964"/>
              <a:gd name="connsiteY2" fmla="*/ 0 h 6689279"/>
              <a:gd name="connsiteX3" fmla="*/ 9483650 w 9548964"/>
              <a:gd name="connsiteY3" fmla="*/ 1114880 h 6689279"/>
              <a:gd name="connsiteX4" fmla="*/ 9548964 w 9548964"/>
              <a:gd name="connsiteY4" fmla="*/ 5900970 h 6689279"/>
              <a:gd name="connsiteX5" fmla="*/ 8368770 w 9548964"/>
              <a:gd name="connsiteY5" fmla="*/ 6689279 h 6689279"/>
              <a:gd name="connsiteX6" fmla="*/ 1114880 w 9548964"/>
              <a:gd name="connsiteY6" fmla="*/ 6689279 h 6689279"/>
              <a:gd name="connsiteX7" fmla="*/ 0 w 9548964"/>
              <a:gd name="connsiteY7" fmla="*/ 5998941 h 6689279"/>
              <a:gd name="connsiteX8" fmla="*/ 0 w 9548964"/>
              <a:gd name="connsiteY8" fmla="*/ 1114880 h 6689279"/>
              <a:gd name="connsiteX0" fmla="*/ 0 w 9548964"/>
              <a:gd name="connsiteY0" fmla="*/ 1114880 h 6689279"/>
              <a:gd name="connsiteX1" fmla="*/ 657680 w 9548964"/>
              <a:gd name="connsiteY1" fmla="*/ 0 h 6689279"/>
              <a:gd name="connsiteX2" fmla="*/ 8368770 w 9548964"/>
              <a:gd name="connsiteY2" fmla="*/ 0 h 6689279"/>
              <a:gd name="connsiteX3" fmla="*/ 9548964 w 9548964"/>
              <a:gd name="connsiteY3" fmla="*/ 690337 h 6689279"/>
              <a:gd name="connsiteX4" fmla="*/ 9548964 w 9548964"/>
              <a:gd name="connsiteY4" fmla="*/ 5900970 h 6689279"/>
              <a:gd name="connsiteX5" fmla="*/ 8368770 w 9548964"/>
              <a:gd name="connsiteY5" fmla="*/ 6689279 h 6689279"/>
              <a:gd name="connsiteX6" fmla="*/ 1114880 w 9548964"/>
              <a:gd name="connsiteY6" fmla="*/ 6689279 h 6689279"/>
              <a:gd name="connsiteX7" fmla="*/ 0 w 9548964"/>
              <a:gd name="connsiteY7" fmla="*/ 5998941 h 6689279"/>
              <a:gd name="connsiteX8" fmla="*/ 0 w 9548964"/>
              <a:gd name="connsiteY8" fmla="*/ 1114880 h 6689279"/>
              <a:gd name="connsiteX0" fmla="*/ 0 w 9548964"/>
              <a:gd name="connsiteY0" fmla="*/ 1116207 h 6690606"/>
              <a:gd name="connsiteX1" fmla="*/ 657680 w 9548964"/>
              <a:gd name="connsiteY1" fmla="*/ 1327 h 6690606"/>
              <a:gd name="connsiteX2" fmla="*/ 8368770 w 9548964"/>
              <a:gd name="connsiteY2" fmla="*/ 1327 h 6690606"/>
              <a:gd name="connsiteX3" fmla="*/ 9548964 w 9548964"/>
              <a:gd name="connsiteY3" fmla="*/ 561035 h 6690606"/>
              <a:gd name="connsiteX4" fmla="*/ 9548964 w 9548964"/>
              <a:gd name="connsiteY4" fmla="*/ 5902297 h 6690606"/>
              <a:gd name="connsiteX5" fmla="*/ 8368770 w 9548964"/>
              <a:gd name="connsiteY5" fmla="*/ 6690606 h 6690606"/>
              <a:gd name="connsiteX6" fmla="*/ 1114880 w 9548964"/>
              <a:gd name="connsiteY6" fmla="*/ 6690606 h 6690606"/>
              <a:gd name="connsiteX7" fmla="*/ 0 w 9548964"/>
              <a:gd name="connsiteY7" fmla="*/ 6000268 h 6690606"/>
              <a:gd name="connsiteX8" fmla="*/ 0 w 9548964"/>
              <a:gd name="connsiteY8" fmla="*/ 1116207 h 6690606"/>
              <a:gd name="connsiteX0" fmla="*/ 0 w 9646935"/>
              <a:gd name="connsiteY0" fmla="*/ 1116207 h 6690606"/>
              <a:gd name="connsiteX1" fmla="*/ 657680 w 9646935"/>
              <a:gd name="connsiteY1" fmla="*/ 1327 h 6690606"/>
              <a:gd name="connsiteX2" fmla="*/ 8368770 w 9646935"/>
              <a:gd name="connsiteY2" fmla="*/ 1327 h 6690606"/>
              <a:gd name="connsiteX3" fmla="*/ 9548964 w 9646935"/>
              <a:gd name="connsiteY3" fmla="*/ 561035 h 6690606"/>
              <a:gd name="connsiteX4" fmla="*/ 9646935 w 9646935"/>
              <a:gd name="connsiteY4" fmla="*/ 5575726 h 6690606"/>
              <a:gd name="connsiteX5" fmla="*/ 8368770 w 9646935"/>
              <a:gd name="connsiteY5" fmla="*/ 6690606 h 6690606"/>
              <a:gd name="connsiteX6" fmla="*/ 1114880 w 9646935"/>
              <a:gd name="connsiteY6" fmla="*/ 6690606 h 6690606"/>
              <a:gd name="connsiteX7" fmla="*/ 0 w 9646935"/>
              <a:gd name="connsiteY7" fmla="*/ 6000268 h 6690606"/>
              <a:gd name="connsiteX8" fmla="*/ 0 w 9646935"/>
              <a:gd name="connsiteY8" fmla="*/ 1116207 h 6690606"/>
              <a:gd name="connsiteX0" fmla="*/ 0 w 9548964"/>
              <a:gd name="connsiteY0" fmla="*/ 1116207 h 6690606"/>
              <a:gd name="connsiteX1" fmla="*/ 657680 w 9548964"/>
              <a:gd name="connsiteY1" fmla="*/ 1327 h 6690606"/>
              <a:gd name="connsiteX2" fmla="*/ 8368770 w 9548964"/>
              <a:gd name="connsiteY2" fmla="*/ 1327 h 6690606"/>
              <a:gd name="connsiteX3" fmla="*/ 9548964 w 9548964"/>
              <a:gd name="connsiteY3" fmla="*/ 561035 h 6690606"/>
              <a:gd name="connsiteX4" fmla="*/ 9548963 w 9548964"/>
              <a:gd name="connsiteY4" fmla="*/ 5869640 h 6690606"/>
              <a:gd name="connsiteX5" fmla="*/ 8368770 w 9548964"/>
              <a:gd name="connsiteY5" fmla="*/ 6690606 h 6690606"/>
              <a:gd name="connsiteX6" fmla="*/ 1114880 w 9548964"/>
              <a:gd name="connsiteY6" fmla="*/ 6690606 h 6690606"/>
              <a:gd name="connsiteX7" fmla="*/ 0 w 9548964"/>
              <a:gd name="connsiteY7" fmla="*/ 6000268 h 6690606"/>
              <a:gd name="connsiteX8" fmla="*/ 0 w 9548964"/>
              <a:gd name="connsiteY8" fmla="*/ 1116207 h 669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8964" h="6690606">
                <a:moveTo>
                  <a:pt x="0" y="1116207"/>
                </a:moveTo>
                <a:cubicBezTo>
                  <a:pt x="0" y="500476"/>
                  <a:pt x="41949" y="1327"/>
                  <a:pt x="657680" y="1327"/>
                </a:cubicBezTo>
                <a:lnTo>
                  <a:pt x="8368770" y="1327"/>
                </a:lnTo>
                <a:cubicBezTo>
                  <a:pt x="8984501" y="1327"/>
                  <a:pt x="9548964" y="-54696"/>
                  <a:pt x="9548964" y="561035"/>
                </a:cubicBezTo>
                <a:cubicBezTo>
                  <a:pt x="9548964" y="2330570"/>
                  <a:pt x="9548963" y="4100105"/>
                  <a:pt x="9548963" y="5869640"/>
                </a:cubicBezTo>
                <a:cubicBezTo>
                  <a:pt x="9548963" y="6485371"/>
                  <a:pt x="8984501" y="6690606"/>
                  <a:pt x="8368770" y="6690606"/>
                </a:cubicBezTo>
                <a:lnTo>
                  <a:pt x="1114880" y="6690606"/>
                </a:lnTo>
                <a:cubicBezTo>
                  <a:pt x="499149" y="6690606"/>
                  <a:pt x="0" y="6615999"/>
                  <a:pt x="0" y="6000268"/>
                </a:cubicBezTo>
                <a:lnTo>
                  <a:pt x="0" y="1116207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3872093-5D68-4C0B-A332-46E205C14959}"/>
              </a:ext>
            </a:extLst>
          </p:cNvPr>
          <p:cNvCxnSpPr/>
          <p:nvPr/>
        </p:nvCxnSpPr>
        <p:spPr bwMode="auto">
          <a:xfrm>
            <a:off x="22290182" y="9593007"/>
            <a:ext cx="956902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97787D6-601E-49E1-BB54-CE60C14EC096}"/>
              </a:ext>
            </a:extLst>
          </p:cNvPr>
          <p:cNvSpPr txBox="1"/>
          <p:nvPr/>
        </p:nvSpPr>
        <p:spPr>
          <a:xfrm>
            <a:off x="24203303" y="8643110"/>
            <a:ext cx="5976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C22E800B-BA84-4F1B-B5CA-722746923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31" y="26913890"/>
            <a:ext cx="20994028" cy="7633417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4BAC129A-1043-46E4-A6DE-26BF172CCDE0}"/>
              </a:ext>
            </a:extLst>
          </p:cNvPr>
          <p:cNvSpPr/>
          <p:nvPr/>
        </p:nvSpPr>
        <p:spPr bwMode="auto">
          <a:xfrm>
            <a:off x="7086528" y="30371537"/>
            <a:ext cx="1612068" cy="34286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486E099D-DFBB-40A0-80E4-583B7CFFB84A}"/>
              </a:ext>
            </a:extLst>
          </p:cNvPr>
          <p:cNvSpPr/>
          <p:nvPr/>
        </p:nvSpPr>
        <p:spPr bwMode="auto">
          <a:xfrm>
            <a:off x="10159961" y="31419415"/>
            <a:ext cx="1612068" cy="34286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E371FF51-9C5D-4D7C-B6C9-30558D529DBC}"/>
              </a:ext>
            </a:extLst>
          </p:cNvPr>
          <p:cNvSpPr/>
          <p:nvPr/>
        </p:nvSpPr>
        <p:spPr bwMode="auto">
          <a:xfrm>
            <a:off x="14669827" y="27868115"/>
            <a:ext cx="1478010" cy="32536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5FC44EB-A14D-4D2B-A04F-AFDB7E4ADCEE}"/>
              </a:ext>
            </a:extLst>
          </p:cNvPr>
          <p:cNvSpPr txBox="1"/>
          <p:nvPr/>
        </p:nvSpPr>
        <p:spPr>
          <a:xfrm>
            <a:off x="3740296" y="29814338"/>
            <a:ext cx="532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Élection présidentielle 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E2C3007-AE0E-4901-B57D-1FFDC19A6485}"/>
              </a:ext>
            </a:extLst>
          </p:cNvPr>
          <p:cNvSpPr txBox="1"/>
          <p:nvPr/>
        </p:nvSpPr>
        <p:spPr>
          <a:xfrm>
            <a:off x="9069168" y="30471231"/>
            <a:ext cx="612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Coupe du monde de football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AC5E391-CEBD-4507-9365-2CF4B63DD45B}"/>
              </a:ext>
            </a:extLst>
          </p:cNvPr>
          <p:cNvSpPr txBox="1"/>
          <p:nvPr/>
        </p:nvSpPr>
        <p:spPr>
          <a:xfrm>
            <a:off x="10965995" y="27665230"/>
            <a:ext cx="356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Épidémie COVID </a:t>
            </a:r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0E7E803-828F-4F63-A8AC-3F689AE79220}"/>
              </a:ext>
            </a:extLst>
          </p:cNvPr>
          <p:cNvSpPr/>
          <p:nvPr/>
        </p:nvSpPr>
        <p:spPr bwMode="auto">
          <a:xfrm>
            <a:off x="8728944" y="30456150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BC8DD41-3D2F-4ACA-9357-D39032A5797E}"/>
              </a:ext>
            </a:extLst>
          </p:cNvPr>
          <p:cNvSpPr/>
          <p:nvPr/>
        </p:nvSpPr>
        <p:spPr bwMode="auto">
          <a:xfrm>
            <a:off x="11776741" y="31479286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20D93A4-07FE-4361-84B5-DFB2168723E9}"/>
              </a:ext>
            </a:extLst>
          </p:cNvPr>
          <p:cNvSpPr/>
          <p:nvPr/>
        </p:nvSpPr>
        <p:spPr bwMode="auto">
          <a:xfrm>
            <a:off x="16121373" y="27890049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1646F-56B5-46D7-8EF7-8E7FB0C4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97" y="9932598"/>
            <a:ext cx="4238227" cy="53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4A25BADF-F34F-4932-B4DA-05CAD4B25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6783" y="19074536"/>
            <a:ext cx="11271857" cy="6862109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C28D9D83-8525-46E0-9F20-116CC19C438F}"/>
              </a:ext>
            </a:extLst>
          </p:cNvPr>
          <p:cNvSpPr txBox="1"/>
          <p:nvPr/>
        </p:nvSpPr>
        <p:spPr>
          <a:xfrm>
            <a:off x="20532118" y="17770622"/>
            <a:ext cx="1127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remarque une certaine proportion des sujets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9771F83-B864-4E26-B686-72EF891136BF}"/>
              </a:ext>
            </a:extLst>
          </p:cNvPr>
          <p:cNvSpPr txBox="1"/>
          <p:nvPr/>
        </p:nvSpPr>
        <p:spPr>
          <a:xfrm>
            <a:off x="1343255" y="34702195"/>
            <a:ext cx="18683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pics des thématiques dans les JT sont cohérents avec l’actualité, lors d’un évènement cette thématiques domine les autres (voir les flèches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mais ensuite cela redevient normal. </a:t>
            </a: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Mais la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crise du COVID a créer un chamboulement des rédactions et la thématique santé domine maintenant tous les autres sujets.</a:t>
            </a:r>
            <a:endParaRPr lang="fr-FR" dirty="0"/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E7236FD9-0912-4D5C-A336-E81CA256B1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47230" y="29055330"/>
            <a:ext cx="8435486" cy="8484031"/>
          </a:xfrm>
          <a:prstGeom prst="rect">
            <a:avLst/>
          </a:prstGeom>
        </p:spPr>
      </p:pic>
      <p:sp>
        <p:nvSpPr>
          <p:cNvPr id="76" name="AutoShape 16">
            <a:extLst>
              <a:ext uri="{FF2B5EF4-FFF2-40B4-BE49-F238E27FC236}">
                <a16:creationId xmlns:a16="http://schemas.microsoft.com/office/drawing/2014/main" id="{8A923966-4436-4044-827A-77740E95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67" y="38685265"/>
            <a:ext cx="31417636" cy="3782480"/>
          </a:xfrm>
          <a:prstGeom prst="roundRect">
            <a:avLst>
              <a:gd name="adj" fmla="val 1667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sz="8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3FB51A99-C3E0-4345-9940-D6327080C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17" y="39742643"/>
            <a:ext cx="31323478" cy="6218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id="{1DF2615D-5625-4EF2-AC78-D26F910F9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08" y="39929445"/>
            <a:ext cx="30921204" cy="23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Certaines chaines de télévisions se diversifient dans leur revue de l'actualité comme par exemple Arte qui ne cible pas la même audience, alors que les autres semblent similaires.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conclure que les JT des chaines de télévisions se distinguent bien par ce qu'elle diffuse.</a:t>
            </a:r>
          </a:p>
        </p:txBody>
      </p:sp>
      <p:sp>
        <p:nvSpPr>
          <p:cNvPr id="79" name="Text Box 19">
            <a:extLst>
              <a:ext uri="{FF2B5EF4-FFF2-40B4-BE49-F238E27FC236}">
                <a16:creationId xmlns:a16="http://schemas.microsoft.com/office/drawing/2014/main" id="{D5F8CA4E-7B58-4BB2-A223-38E7D4264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249" y="38892705"/>
            <a:ext cx="101266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5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5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05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fe105d5a-cd5f-4e27-9d9a-a3e81d04b8a5" xsi:nil="true"/>
    <Owner xmlns="fe105d5a-cd5f-4e27-9d9a-a3e81d04b8a5">
      <UserInfo>
        <DisplayName/>
        <AccountId xsi:nil="true"/>
        <AccountType/>
      </UserInfo>
    </Owner>
    <Students xmlns="fe105d5a-cd5f-4e27-9d9a-a3e81d04b8a5">
      <UserInfo>
        <DisplayName/>
        <AccountId xsi:nil="true"/>
        <AccountType/>
      </UserInfo>
    </Students>
    <LMS_Mappings xmlns="fe105d5a-cd5f-4e27-9d9a-a3e81d04b8a5" xsi:nil="true"/>
    <Is_Collaboration_Space_Locked xmlns="fe105d5a-cd5f-4e27-9d9a-a3e81d04b8a5" xsi:nil="true"/>
    <FolderType xmlns="fe105d5a-cd5f-4e27-9d9a-a3e81d04b8a5" xsi:nil="true"/>
    <CultureName xmlns="fe105d5a-cd5f-4e27-9d9a-a3e81d04b8a5" xsi:nil="true"/>
    <AppVersion xmlns="fe105d5a-cd5f-4e27-9d9a-a3e81d04b8a5" xsi:nil="true"/>
    <Invited_Students xmlns="fe105d5a-cd5f-4e27-9d9a-a3e81d04b8a5" xsi:nil="true"/>
    <Math_Settings xmlns="fe105d5a-cd5f-4e27-9d9a-a3e81d04b8a5" xsi:nil="true"/>
    <Templates xmlns="fe105d5a-cd5f-4e27-9d9a-a3e81d04b8a5" xsi:nil="true"/>
    <Self_Registration_Enabled xmlns="fe105d5a-cd5f-4e27-9d9a-a3e81d04b8a5" xsi:nil="true"/>
    <Distribution_Groups xmlns="fe105d5a-cd5f-4e27-9d9a-a3e81d04b8a5" xsi:nil="true"/>
    <NotebookType xmlns="fe105d5a-cd5f-4e27-9d9a-a3e81d04b8a5" xsi:nil="true"/>
    <Teachers xmlns="fe105d5a-cd5f-4e27-9d9a-a3e81d04b8a5">
      <UserInfo>
        <DisplayName/>
        <AccountId xsi:nil="true"/>
        <AccountType/>
      </UserInfo>
    </Teachers>
    <Student_Groups xmlns="fe105d5a-cd5f-4e27-9d9a-a3e81d04b8a5">
      <UserInfo>
        <DisplayName/>
        <AccountId xsi:nil="true"/>
        <AccountType/>
      </UserInfo>
    </Student_Groups>
    <TeamsChannelId xmlns="fe105d5a-cd5f-4e27-9d9a-a3e81d04b8a5" xsi:nil="true"/>
    <Invited_Teachers xmlns="fe105d5a-cd5f-4e27-9d9a-a3e81d04b8a5" xsi:nil="true"/>
    <IsNotebookLocked xmlns="fe105d5a-cd5f-4e27-9d9a-a3e81d04b8a5" xsi:nil="true"/>
    <DefaultSectionNames xmlns="fe105d5a-cd5f-4e27-9d9a-a3e81d04b8a5" xsi:nil="true"/>
    <Teams_Channel_Section_Location xmlns="fe105d5a-cd5f-4e27-9d9a-a3e81d04b8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F9CF7A2905D488DB3B1E79D5969AB" ma:contentTypeVersion="27" ma:contentTypeDescription="Crée un document." ma:contentTypeScope="" ma:versionID="793d43f1914458619fc16e7d9b9cd8c3">
  <xsd:schema xmlns:xsd="http://www.w3.org/2001/XMLSchema" xmlns:xs="http://www.w3.org/2001/XMLSchema" xmlns:p="http://schemas.microsoft.com/office/2006/metadata/properties" xmlns:ns2="fe105d5a-cd5f-4e27-9d9a-a3e81d04b8a5" targetNamespace="http://schemas.microsoft.com/office/2006/metadata/properties" ma:root="true" ma:fieldsID="c2f8e98b78505f44410b5135536c27c9" ns2:_="">
    <xsd:import namespace="fe105d5a-cd5f-4e27-9d9a-a3e81d04b8a5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5d5a-cd5f-4e27-9d9a-a3e81d04b8a5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B15190-9B0D-4FCF-8B3C-D8CF45199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D056DE-1121-40C3-851F-A506101FD037}">
  <ds:schemaRefs>
    <ds:schemaRef ds:uri="http://schemas.microsoft.com/office/2006/metadata/properties"/>
    <ds:schemaRef ds:uri="http://schemas.microsoft.com/office/infopath/2007/PartnerControls"/>
    <ds:schemaRef ds:uri="fe105d5a-cd5f-4e27-9d9a-a3e81d04b8a5"/>
  </ds:schemaRefs>
</ds:datastoreItem>
</file>

<file path=customXml/itemProps3.xml><?xml version="1.0" encoding="utf-8"?>
<ds:datastoreItem xmlns:ds="http://schemas.openxmlformats.org/officeDocument/2006/customXml" ds:itemID="{ADFDF12C-32D1-4697-B3A1-A82729E18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105d5a-cd5f-4e27-9d9a-a3e81d04b8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297</Words>
  <Application>Microsoft Office PowerPoint</Application>
  <PresentationFormat>Personnalisé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RESEDA</dc:title>
  <dc:creator>Ivan Krivokuca</dc:creator>
  <cp:lastModifiedBy>Ivan Krivokuca</cp:lastModifiedBy>
  <cp:revision>17</cp:revision>
  <cp:lastPrinted>1601-01-01T00:00:00Z</cp:lastPrinted>
  <dcterms:created xsi:type="dcterms:W3CDTF">1601-01-01T00:00:00Z</dcterms:created>
  <dcterms:modified xsi:type="dcterms:W3CDTF">2022-04-15T00:00:51Z</dcterms:modified>
</cp:coreProperties>
</file>