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65" r:id="rId5"/>
    <p:sldId id="266" r:id="rId6"/>
    <p:sldId id="267" r:id="rId7"/>
    <p:sldId id="269" r:id="rId8"/>
    <p:sldId id="273" r:id="rId9"/>
    <p:sldId id="268" r:id="rId10"/>
    <p:sldId id="270" r:id="rId11"/>
    <p:sldId id="271" r:id="rId12"/>
    <p:sldId id="272" r:id="rId13"/>
    <p:sldId id="274" r:id="rId14"/>
    <p:sldId id="275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35" autoAdjust="0"/>
    <p:restoredTop sz="96704" autoAdjust="0"/>
  </p:normalViewPr>
  <p:slideViewPr>
    <p:cSldViewPr snapToGrid="0">
      <p:cViewPr varScale="1">
        <p:scale>
          <a:sx n="126" d="100"/>
          <a:sy n="126" d="100"/>
        </p:scale>
        <p:origin x="5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32D96-8456-47F7-A242-55187C6B57A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5DBB4-C048-45A8-AB17-B93116328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3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5DBB4-C048-45A8-AB17-B93116328A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18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5DBB4-C048-45A8-AB17-B93116328A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86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5DBB4-C048-45A8-AB17-B93116328A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32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Gender: https://github.com/lead-ratings/gender-guesser</a:t>
            </a:r>
          </a:p>
          <a:p>
            <a:r>
              <a:rPr lang="en-US" dirty="0"/>
              <a:t>Race: https://github.com/appeler/ethnicolr (0</a:t>
            </a:r>
            <a:r>
              <a:rPr lang="en-US" b="0" i="0" dirty="0">
                <a:solidFill>
                  <a:srgbClr val="464646"/>
                </a:solidFill>
                <a:effectLst/>
                <a:latin typeface="Source Sans Pro" panose="020B0604020202020204" pitchFamily="34" charset="0"/>
              </a:rPr>
              <a:t>.9 AUC and 83% accuracy)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5DBB4-C048-45A8-AB17-B93116328A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88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Gender guesses: https://pypi.org/project/gender-guesser/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5DBB4-C048-45A8-AB17-B93116328A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14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Gender guesses: https://pypi.org/project/gender-guesser/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5DBB4-C048-45A8-AB17-B93116328A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64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</a:t>
            </a:r>
            <a:r>
              <a:rPr lang="en-US" sz="18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Ding Y. Scientific collaboration and endorsement: Network analysis of </a:t>
            </a:r>
            <a:r>
              <a:rPr lang="en-US" sz="1800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coauthorship</a:t>
            </a:r>
            <a:r>
              <a:rPr lang="en-US" sz="18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citation networks. </a:t>
            </a:r>
            <a:r>
              <a:rPr lang="en-US" sz="1800" i="1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 </a:t>
            </a:r>
            <a:r>
              <a:rPr lang="en-US" sz="1800" i="1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Informetr</a:t>
            </a:r>
            <a:r>
              <a:rPr lang="en-US" sz="18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2011;5(1):187-203. doi:10.1016/j.joi.2010.10.008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5DBB4-C048-45A8-AB17-B93116328A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15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</a:t>
            </a:r>
            <a:r>
              <a:rPr lang="en-US" sz="18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Ding Y. Scientific collaboration and endorsement: Network analysis of </a:t>
            </a:r>
            <a:r>
              <a:rPr lang="en-US" sz="1800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coauthorship</a:t>
            </a:r>
            <a:r>
              <a:rPr lang="en-US" sz="18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citation networks. </a:t>
            </a:r>
            <a:r>
              <a:rPr lang="en-US" sz="1800" i="1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 </a:t>
            </a:r>
            <a:r>
              <a:rPr lang="en-US" sz="1800" i="1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Informetr</a:t>
            </a:r>
            <a:r>
              <a:rPr lang="en-US" sz="18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2011;5(1):187-203. doi:10.1016/j.joi.2010.10.008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5DBB4-C048-45A8-AB17-B93116328A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03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GitHub: https://github.com/ChatterjeeAyan/Spotify_collaboration_network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5DBB4-C048-45A8-AB17-B93116328A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83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2B77-F73C-409F-BD63-D7BD1F754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063CD-81D7-4AF6-BBD0-85CB9FF0D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F9CD9-7C21-4C11-B40E-7888DFDE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0BA6-0CB6-45DD-A48C-44736A96968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70C97-70D5-4DA2-9F66-DA863A03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019FE-D7C4-4E41-ADA6-9C9F417C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FC86-2C79-46D1-9715-A67E7E63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6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60716-4141-4FD9-9C95-7596EF1A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9DA89-264C-4000-91CB-6CE200C47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FDEB7-4C90-4F2E-9291-3C0DCC99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0BA6-0CB6-45DD-A48C-44736A96968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3DE2F-A33D-4E61-8538-B03A3E6D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6B82B-87C7-4933-A33D-B9648E91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FC86-2C79-46D1-9715-A67E7E63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5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03650-D9E5-484E-A0BB-1AECB869F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0672C-99F8-4714-9445-DFC959616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65651-532B-49AB-A725-E511AAB8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0BA6-0CB6-45DD-A48C-44736A96968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DEC50-5817-49CE-9E42-DF5FDCCE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864FE-E025-452C-BB54-E8D511A0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FC86-2C79-46D1-9715-A67E7E63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8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939C-981C-4624-818D-1BB3DD58E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7808-572D-4568-B974-56AECEBC0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F875D-C621-40FD-909A-2F845640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0BA6-0CB6-45DD-A48C-44736A96968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67F7-9D52-4742-9665-26C77C5F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EC18B-6050-4BC1-84FD-B4C6A068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FC86-2C79-46D1-9715-A67E7E63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2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EA0C-1CE4-4868-844C-152AB9F8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7DF9D-C9EE-4728-974A-8F32C118D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E9696-3549-4DAB-A289-E6F7FD4F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0BA6-0CB6-45DD-A48C-44736A96968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E50DC-B4F4-4F9F-90C7-CC30374B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51C06-60A7-44D2-8087-F9F15C4D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FC86-2C79-46D1-9715-A67E7E63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1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0D44-0DBB-44C3-BAE2-390BA478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94B5D-A723-437F-A838-161DB6DB3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62089-D0BB-4864-BE1A-08EF6D4FF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0BD98-3CF8-440B-848E-1EA20E64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0BA6-0CB6-45DD-A48C-44736A96968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D413E-3128-437B-8CCC-54F2462A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8E9AF-97C9-4354-B252-62CD37C0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FC86-2C79-46D1-9715-A67E7E63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6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B026-25FB-4D40-A8D3-58164DECC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211E0-566B-41AA-BF74-7EB4D3FD5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661DE-63DD-4255-9725-79C7B8033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9D63B-E2C1-4EDB-9FFF-96B0F5502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59ECB-F8E5-4050-99B2-7E7F46369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C9E46-C3EC-47BB-ADD1-70BB9B0F4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0BA6-0CB6-45DD-A48C-44736A96968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AE5B5-58F2-4D7E-8635-DA23C226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31A84-21FC-436A-AF24-00893A84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FC86-2C79-46D1-9715-A67E7E63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7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8B1D-1C46-42C5-A9B9-80E3C249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8309E-220F-4EAA-A64C-C4EAD817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0BA6-0CB6-45DD-A48C-44736A96968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55C7D-EE2B-40E1-9A33-12B2D895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D31F4-7F9E-4669-B878-44216CC7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FC86-2C79-46D1-9715-A67E7E63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1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334620-2821-4994-9926-079FAE02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0BA6-0CB6-45DD-A48C-44736A96968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2643A5-9A4F-454F-95D8-076AC2928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D8F40-F560-4CC6-9844-BA573578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FC86-2C79-46D1-9715-A67E7E63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1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B338-8EEC-433D-BD5A-B946D1A1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4EBD1-4C52-46E6-8A3D-FEB300196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69035-F39A-4DA2-B8CE-2DA95DBD6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F1600-2B1F-4F78-9F28-AB2457A7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0BA6-0CB6-45DD-A48C-44736A96968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876E1-2985-4465-9B1C-F6B01A23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2878B-F2EB-40B2-AD65-4D349CF9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FC86-2C79-46D1-9715-A67E7E63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1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16AC-88B4-4547-801B-00FC9FAB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6DA51-6FA0-4772-96F8-13FB11412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43DCA-222B-4CF8-8A31-D224F8413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B360E-775E-4855-8BDD-D287BBD78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0BA6-0CB6-45DD-A48C-44736A96968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E3A2A-14ED-432E-90FD-FB15C747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16631-F7E5-4BE2-80C0-A8CD45C0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FC86-2C79-46D1-9715-A67E7E63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3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FB09A-FE38-47FF-9EC3-A9BF39468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9C59-3213-4A10-B47C-247E94051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CEDFF-26B3-47EC-A948-6833804A0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80BA6-0CB6-45DD-A48C-44736A96968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2C31C-AE4B-4A2E-ADFE-78B5305A2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B7353-152D-4A53-BDDB-E84D875C1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6FC86-2C79-46D1-9715-A67E7E63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1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vrs.amsi.org.au/wp-content/uploads/sites/78/2018/04/tobin_south_vrs-report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500D-E845-4CB0-A585-99C2CC852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650" y="2148839"/>
            <a:ext cx="8648700" cy="72553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Collaboration Network of Spotify Artists </a:t>
            </a:r>
            <a:endParaRPr lang="en-U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BA215-D640-4E59-B49A-A8E8823D2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2400" y="4438284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Ayan Chatterjee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Ph.D. Student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 Science 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98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E743-2AC7-4AC0-9A4C-05C599ED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24" y="284596"/>
            <a:ext cx="7246620" cy="7778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Hypothesis 2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CEF33-9D97-4B8E-B9C2-4C06B11A4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837" y="1363757"/>
            <a:ext cx="3418991" cy="4678161"/>
          </a:xfrm>
        </p:spPr>
        <p:txBody>
          <a:bodyPr>
            <a:normAutofit fontScale="85000" lnSpcReduction="10000"/>
          </a:bodyPr>
          <a:lstStyle/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/>
              <a:t>Scientific Collaboration: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endParaRPr lang="en-US" dirty="0"/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Highly cited authors do not generally coauthor with each other, but closely cite each other [1]. 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/>
              <a:t>Musical Collaboration: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endParaRPr lang="en-US" dirty="0"/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In music, popular artists seem to collaborate among themselves more than collaborating with less popular or budding artists. 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55C4BD-6745-4252-BA62-100DC5174656}"/>
              </a:ext>
            </a:extLst>
          </p:cNvPr>
          <p:cNvSpPr txBox="1"/>
          <p:nvPr/>
        </p:nvSpPr>
        <p:spPr>
          <a:xfrm>
            <a:off x="10732852" y="1487163"/>
            <a:ext cx="13338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Degree correlation exponent: 0.09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2EA75-B5B6-4ED4-9A14-865A7A4F9F03}"/>
              </a:ext>
            </a:extLst>
          </p:cNvPr>
          <p:cNvSpPr/>
          <p:nvPr/>
        </p:nvSpPr>
        <p:spPr>
          <a:xfrm>
            <a:off x="10732852" y="1378500"/>
            <a:ext cx="1212311" cy="95599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31849-60AC-467E-B58B-1062B260E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252" y="153373"/>
            <a:ext cx="6386946" cy="31160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10A09AC-8275-431B-963D-DFAE1E119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717" y="3429000"/>
            <a:ext cx="6386946" cy="33096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4492DC8-4ACE-495C-8B83-F49B3E66614C}"/>
              </a:ext>
            </a:extLst>
          </p:cNvPr>
          <p:cNvSpPr txBox="1"/>
          <p:nvPr/>
        </p:nvSpPr>
        <p:spPr>
          <a:xfrm>
            <a:off x="10833400" y="4421581"/>
            <a:ext cx="13338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Stronger than linear correlation in log-log space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89AB419-6BA4-46A7-82C5-0B4B54BB1503}"/>
              </a:ext>
            </a:extLst>
          </p:cNvPr>
          <p:cNvSpPr/>
          <p:nvPr/>
        </p:nvSpPr>
        <p:spPr>
          <a:xfrm>
            <a:off x="10788211" y="4408322"/>
            <a:ext cx="1278470" cy="105791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AA475DE-6874-4B2E-9140-334497AE6BD3}"/>
              </a:ext>
            </a:extLst>
          </p:cNvPr>
          <p:cNvSpPr/>
          <p:nvPr/>
        </p:nvSpPr>
        <p:spPr>
          <a:xfrm>
            <a:off x="246837" y="1193694"/>
            <a:ext cx="3743007" cy="5018289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AEF346-677E-4927-8714-6CDDED12643A}"/>
              </a:ext>
            </a:extLst>
          </p:cNvPr>
          <p:cNvSpPr txBox="1"/>
          <p:nvPr/>
        </p:nvSpPr>
        <p:spPr>
          <a:xfrm>
            <a:off x="7896965" y="5423222"/>
            <a:ext cx="2395415" cy="773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/>
              <a:t>Artists always want to collaborate with the popular ones.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EB98FEE-57DD-4EF5-9355-9E9014DB3A2D}"/>
              </a:ext>
            </a:extLst>
          </p:cNvPr>
          <p:cNvSpPr/>
          <p:nvPr/>
        </p:nvSpPr>
        <p:spPr>
          <a:xfrm>
            <a:off x="7727952" y="5284622"/>
            <a:ext cx="2564428" cy="105791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01660D-FDF5-4EF1-A16E-B548669CA2CF}"/>
              </a:ext>
            </a:extLst>
          </p:cNvPr>
          <p:cNvSpPr txBox="1"/>
          <p:nvPr/>
        </p:nvSpPr>
        <p:spPr>
          <a:xfrm>
            <a:off x="4897420" y="5172990"/>
            <a:ext cx="13338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Popularity assortativity is stronger than degree assortativity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FE4782F-5ED8-407D-95A8-6E6F237686A2}"/>
              </a:ext>
            </a:extLst>
          </p:cNvPr>
          <p:cNvSpPr/>
          <p:nvPr/>
        </p:nvSpPr>
        <p:spPr>
          <a:xfrm>
            <a:off x="4675484" y="5147950"/>
            <a:ext cx="1740556" cy="127571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6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2036-1E17-4978-8685-5B938F51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01" y="120744"/>
            <a:ext cx="3589020" cy="7397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Hypothesis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A5EE-593E-4421-9931-8070F6C64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29" y="1273747"/>
            <a:ext cx="4907280" cy="171005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ollaboration patterns change based on gender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03BFB5-3A4C-4F04-9DEB-3298FA4F4F57}"/>
              </a:ext>
            </a:extLst>
          </p:cNvPr>
          <p:cNvSpPr/>
          <p:nvPr/>
        </p:nvSpPr>
        <p:spPr>
          <a:xfrm>
            <a:off x="434340" y="998262"/>
            <a:ext cx="4726545" cy="994929"/>
          </a:xfrm>
          <a:prstGeom prst="roundRect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9FDF6-6A6A-4815-9076-6ED70CA6E07A}"/>
              </a:ext>
            </a:extLst>
          </p:cNvPr>
          <p:cNvSpPr txBox="1"/>
          <p:nvPr/>
        </p:nvSpPr>
        <p:spPr>
          <a:xfrm>
            <a:off x="1674885" y="5947928"/>
            <a:ext cx="2561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 inter-gender collaboration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8BACFC-64CE-4003-BEFB-169090D28183}"/>
              </a:ext>
            </a:extLst>
          </p:cNvPr>
          <p:cNvSpPr/>
          <p:nvPr/>
        </p:nvSpPr>
        <p:spPr>
          <a:xfrm>
            <a:off x="835333" y="5762034"/>
            <a:ext cx="4240940" cy="688501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992D68-9E34-4D3A-8C71-4F4B85524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498" y="179296"/>
            <a:ext cx="5651401" cy="3035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815620-878E-4FB4-9A2E-413BD33DF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498" y="3362071"/>
            <a:ext cx="5726107" cy="3083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7B8B3E-D95A-4E51-B211-29F40E472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38" y="2529205"/>
            <a:ext cx="5909558" cy="295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93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2036-1E17-4978-8685-5B938F51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95" y="140451"/>
            <a:ext cx="3589020" cy="7397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Hypothesis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A5EE-593E-4421-9931-8070F6C64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19" y="1336156"/>
            <a:ext cx="4953000" cy="171005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ollaboration patterns change based on gender.</a:t>
            </a:r>
            <a:endParaRPr lang="en-US" sz="1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03BFB5-3A4C-4F04-9DEB-3298FA4F4F57}"/>
              </a:ext>
            </a:extLst>
          </p:cNvPr>
          <p:cNvSpPr/>
          <p:nvPr/>
        </p:nvSpPr>
        <p:spPr>
          <a:xfrm>
            <a:off x="279795" y="1062471"/>
            <a:ext cx="4726545" cy="994929"/>
          </a:xfrm>
          <a:prstGeom prst="roundRect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8BACFC-64CE-4003-BEFB-169090D28183}"/>
              </a:ext>
            </a:extLst>
          </p:cNvPr>
          <p:cNvSpPr/>
          <p:nvPr/>
        </p:nvSpPr>
        <p:spPr>
          <a:xfrm>
            <a:off x="671881" y="5563977"/>
            <a:ext cx="4715459" cy="962435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83204E-0A96-48D2-9116-D70A49246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18" y="3399992"/>
            <a:ext cx="6239809" cy="33175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317F91-9465-41B5-B9AD-799A59053FF5}"/>
              </a:ext>
            </a:extLst>
          </p:cNvPr>
          <p:cNvSpPr txBox="1"/>
          <p:nvPr/>
        </p:nvSpPr>
        <p:spPr>
          <a:xfrm>
            <a:off x="7101840" y="5783585"/>
            <a:ext cx="478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Popularity correlation less strong among androgynous artists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7C7F4BC-0243-4473-931D-EDD8D2295879}"/>
              </a:ext>
            </a:extLst>
          </p:cNvPr>
          <p:cNvSpPr/>
          <p:nvPr/>
        </p:nvSpPr>
        <p:spPr>
          <a:xfrm>
            <a:off x="7055072" y="5631028"/>
            <a:ext cx="4641628" cy="61289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11409E-CF01-4F83-84A0-3BE246CCD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222" y="140451"/>
            <a:ext cx="5914677" cy="31360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42D174-EB3D-419C-97D3-0F49D8B7C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3" y="2574925"/>
            <a:ext cx="5802965" cy="29038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A1AD59-1EB4-4872-B2B5-190FA249D1F3}"/>
              </a:ext>
            </a:extLst>
          </p:cNvPr>
          <p:cNvSpPr txBox="1"/>
          <p:nvPr/>
        </p:nvSpPr>
        <p:spPr>
          <a:xfrm>
            <a:off x="929542" y="5780294"/>
            <a:ext cx="4200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Comparatively less collaboration among male-male and female-female artists</a:t>
            </a:r>
          </a:p>
        </p:txBody>
      </p:sp>
    </p:spTree>
    <p:extLst>
      <p:ext uri="{BB962C8B-B14F-4D97-AF65-F5344CB8AC3E}">
        <p14:creationId xmlns:p14="http://schemas.microsoft.com/office/powerpoint/2010/main" val="3404781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2036-1E17-4978-8685-5B938F51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95" y="140451"/>
            <a:ext cx="3589020" cy="7397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Hypothesis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A5EE-593E-4421-9931-8070F6C64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297554"/>
            <a:ext cx="4427220" cy="171005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ollaboration patterns change based on race. 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03BFB5-3A4C-4F04-9DEB-3298FA4F4F57}"/>
              </a:ext>
            </a:extLst>
          </p:cNvPr>
          <p:cNvSpPr/>
          <p:nvPr/>
        </p:nvSpPr>
        <p:spPr>
          <a:xfrm>
            <a:off x="338017" y="1070587"/>
            <a:ext cx="4726545" cy="994929"/>
          </a:xfrm>
          <a:prstGeom prst="roundRect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9FDF6-6A6A-4815-9076-6ED70CA6E07A}"/>
              </a:ext>
            </a:extLst>
          </p:cNvPr>
          <p:cNvSpPr txBox="1"/>
          <p:nvPr/>
        </p:nvSpPr>
        <p:spPr>
          <a:xfrm>
            <a:off x="1323070" y="5947928"/>
            <a:ext cx="3483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Less collaboration of black artists with others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8BACFC-64CE-4003-BEFB-169090D28183}"/>
              </a:ext>
            </a:extLst>
          </p:cNvPr>
          <p:cNvSpPr/>
          <p:nvPr/>
        </p:nvSpPr>
        <p:spPr>
          <a:xfrm>
            <a:off x="917799" y="5757567"/>
            <a:ext cx="4240940" cy="688501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90DC5-D59C-4FE5-BEB8-C6DF640D7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4" y="2320399"/>
            <a:ext cx="5940086" cy="3240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6CF5D2-BE26-4374-A4A9-51234D76B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2492"/>
            <a:ext cx="5949672" cy="31405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CB72C7-9B01-4405-99FD-6BC8956C8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096" y="3547731"/>
            <a:ext cx="5798576" cy="3074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7CA150-7E35-4BFB-92C5-B1FEE7C11218}"/>
              </a:ext>
            </a:extLst>
          </p:cNvPr>
          <p:cNvSpPr txBox="1"/>
          <p:nvPr/>
        </p:nvSpPr>
        <p:spPr>
          <a:xfrm>
            <a:off x="9146384" y="5686318"/>
            <a:ext cx="2570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Weaker popularity assortativity among races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C2AC76E-AED6-4407-8634-FB0E4AA53FE6}"/>
              </a:ext>
            </a:extLst>
          </p:cNvPr>
          <p:cNvSpPr/>
          <p:nvPr/>
        </p:nvSpPr>
        <p:spPr>
          <a:xfrm>
            <a:off x="9019441" y="5606613"/>
            <a:ext cx="2824635" cy="64909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02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2036-1E17-4978-8685-5B938F51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95" y="140451"/>
            <a:ext cx="3589020" cy="7397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Hypothesis 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A5EE-593E-4421-9931-8070F6C64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22" y="1380931"/>
            <a:ext cx="4396740" cy="52362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ollaboration patterns change over time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03BFB5-3A4C-4F04-9DEB-3298FA4F4F57}"/>
              </a:ext>
            </a:extLst>
          </p:cNvPr>
          <p:cNvSpPr/>
          <p:nvPr/>
        </p:nvSpPr>
        <p:spPr>
          <a:xfrm>
            <a:off x="338017" y="1070587"/>
            <a:ext cx="4726545" cy="994929"/>
          </a:xfrm>
          <a:prstGeom prst="roundRect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92D6D9-56F9-4C2E-A5CC-C91A53B76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95" y="3429000"/>
            <a:ext cx="6273339" cy="32885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F469CC-667C-4261-A10B-7BED001138A9}"/>
              </a:ext>
            </a:extLst>
          </p:cNvPr>
          <p:cNvSpPr txBox="1"/>
          <p:nvPr/>
        </p:nvSpPr>
        <p:spPr>
          <a:xfrm>
            <a:off x="5604131" y="3610524"/>
            <a:ext cx="98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Jay-Z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5C906F-BEA2-46E5-BB7B-B601CFD46706}"/>
              </a:ext>
            </a:extLst>
          </p:cNvPr>
          <p:cNvSpPr/>
          <p:nvPr/>
        </p:nvSpPr>
        <p:spPr>
          <a:xfrm>
            <a:off x="5394719" y="3574045"/>
            <a:ext cx="968220" cy="392926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D1C0D2-1399-42CA-A1EB-9D4EB53B3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269" y="140451"/>
            <a:ext cx="6152714" cy="32107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33AD56C-679B-41E6-B419-A0F782BC180E}"/>
              </a:ext>
            </a:extLst>
          </p:cNvPr>
          <p:cNvSpPr txBox="1"/>
          <p:nvPr/>
        </p:nvSpPr>
        <p:spPr>
          <a:xfrm>
            <a:off x="10432444" y="409933"/>
            <a:ext cx="123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Snoop Dogg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9256D3-1CB6-4611-B09D-A7E12A6C8646}"/>
              </a:ext>
            </a:extLst>
          </p:cNvPr>
          <p:cNvSpPr/>
          <p:nvPr/>
        </p:nvSpPr>
        <p:spPr>
          <a:xfrm>
            <a:off x="10354646" y="374679"/>
            <a:ext cx="1098214" cy="43962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2E29E9-D32D-43FE-90C1-F08B9C726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351" y="3572713"/>
            <a:ext cx="5560699" cy="29106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072F766-38B9-4B93-B4BF-0C9D8D43BB37}"/>
              </a:ext>
            </a:extLst>
          </p:cNvPr>
          <p:cNvSpPr txBox="1"/>
          <p:nvPr/>
        </p:nvSpPr>
        <p:spPr>
          <a:xfrm>
            <a:off x="11050250" y="3813081"/>
            <a:ext cx="123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Ludacris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506A7D-D93B-46C6-BABF-A9951AC105EE}"/>
              </a:ext>
            </a:extLst>
          </p:cNvPr>
          <p:cNvSpPr/>
          <p:nvPr/>
        </p:nvSpPr>
        <p:spPr>
          <a:xfrm>
            <a:off x="10903753" y="3747159"/>
            <a:ext cx="1098214" cy="43962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2C0308-99EF-465B-9FD1-39B7845312E3}"/>
              </a:ext>
            </a:extLst>
          </p:cNvPr>
          <p:cNvSpPr txBox="1"/>
          <p:nvPr/>
        </p:nvSpPr>
        <p:spPr>
          <a:xfrm>
            <a:off x="338017" y="2404669"/>
            <a:ext cx="49807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an early phase of career any artist wants exposure, and during the later phase have nothing to prove and can do it for fun/novelty</a:t>
            </a:r>
            <a:endParaRPr lang="en-US" sz="1400" i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FCDF56C-603E-47B8-B5CB-8CBAA6BF1699}"/>
              </a:ext>
            </a:extLst>
          </p:cNvPr>
          <p:cNvSpPr/>
          <p:nvPr/>
        </p:nvSpPr>
        <p:spPr>
          <a:xfrm>
            <a:off x="311050" y="2305526"/>
            <a:ext cx="5110284" cy="797569"/>
          </a:xfrm>
          <a:prstGeom prst="round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43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8895-4538-4DEB-BE6D-94B83F95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46" y="177556"/>
            <a:ext cx="9884508" cy="783737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D5699-BD9C-4B8A-A4ED-6C5157F20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346" y="1208209"/>
            <a:ext cx="11205307" cy="5333268"/>
          </a:xfrm>
        </p:spPr>
        <p:txBody>
          <a:bodyPr>
            <a:normAutofit fontScale="85000" lnSpcReduction="20000"/>
          </a:bodyPr>
          <a:lstStyle/>
          <a:p>
            <a:pPr marL="0" marR="0" indent="0">
              <a:spcAft>
                <a:spcPts val="800"/>
              </a:spcAft>
              <a:buNone/>
            </a:pPr>
            <a:r>
              <a:rPr lang="en-US" dirty="0"/>
              <a:t>[1] Network Analysis of the Spotify Artist Collaboration Graph, Tobin South, Australian Mathematical Sciences Institute, 2017-2018.</a:t>
            </a:r>
          </a:p>
          <a:p>
            <a:pPr marL="0" marR="0" indent="0">
              <a:spcAft>
                <a:spcPts val="800"/>
              </a:spcAft>
              <a:buNone/>
            </a:pPr>
            <a:r>
              <a:rPr lang="en-US" dirty="0"/>
              <a:t>URL: </a:t>
            </a:r>
            <a:r>
              <a:rPr lang="en-US" dirty="0">
                <a:hlinkClick r:id="rId3"/>
              </a:rPr>
              <a:t>https://vrs.amsi.org.au/wp-content/uploads/sites/78/2018/04/tobin_south_vrs-report.pdf</a:t>
            </a:r>
            <a:r>
              <a:rPr lang="en-US" dirty="0"/>
              <a:t> </a:t>
            </a:r>
          </a:p>
          <a:p>
            <a:pPr marL="0" marR="0" indent="0">
              <a:spcAft>
                <a:spcPts val="800"/>
              </a:spcAft>
              <a:buNone/>
            </a:pPr>
            <a:r>
              <a:rPr lang="en-US" dirty="0"/>
              <a:t>[2] Musical trends and predictability of success in contemporary songs in and out of the top charts, Myra Interiano, Kamyar Kazemi, Lijia Wang,Jienian Yang, Zhaoxia Yu2and Natalia L. Komarova, R.Soc.opensci.5:171274.http://dx.doi.org/10.1098/rsos.171274. </a:t>
            </a:r>
          </a:p>
          <a:p>
            <a:pPr marL="0" marR="0" indent="0">
              <a:spcAft>
                <a:spcPts val="800"/>
              </a:spcAft>
              <a:buNone/>
            </a:pPr>
            <a:r>
              <a:rPr lang="en-US" dirty="0"/>
              <a:t>[3] Community structure in social and biological networks, M. Girvan, M. E. J. Newman, Proceedings of the National Academy of Sciences Jun 2002, 99 (12) 7821-7826; DOI: 10.1073/pnas.122653799. </a:t>
            </a:r>
          </a:p>
          <a:p>
            <a:pPr marL="0" marR="0" indent="0">
              <a:spcAft>
                <a:spcPts val="800"/>
              </a:spcAft>
              <a:buNone/>
            </a:pPr>
            <a:r>
              <a:rPr lang="en-US" dirty="0"/>
              <a:t>[4] Networking data. A network analysis of Spotify's socio- technical related artist network, Silvia Donker, International Journal of Music Business Research, April 2019, vol. 8 no. 1. </a:t>
            </a:r>
          </a:p>
          <a:p>
            <a:pPr marL="0" marR="0" indent="0">
              <a:spcAft>
                <a:spcPts val="800"/>
              </a:spcAft>
              <a:buNone/>
            </a:pPr>
            <a:r>
              <a:rPr lang="en-US" dirty="0"/>
              <a:t>[5] Newman, M.E.J. Networks: An Introduction. Oxford University Press. 2010. 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050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8895-4538-4DEB-BE6D-94B83F95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07" y="179631"/>
            <a:ext cx="9884508" cy="783737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D5699-BD9C-4B8A-A4ED-6C5157F20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346" y="1085789"/>
            <a:ext cx="11205307" cy="1649792"/>
          </a:xfrm>
        </p:spPr>
        <p:txBody>
          <a:bodyPr>
            <a:normAutofit/>
          </a:bodyPr>
          <a:lstStyle/>
          <a:p>
            <a:r>
              <a:rPr lang="en-US" dirty="0"/>
              <a:t>Spotify Artist Collaboration Network (Undirected, Unipartite)</a:t>
            </a:r>
          </a:p>
          <a:p>
            <a:r>
              <a:rPr lang="en-US" dirty="0"/>
              <a:t>Nodes: Artists </a:t>
            </a:r>
          </a:p>
          <a:p>
            <a:r>
              <a:rPr lang="en-US" dirty="0"/>
              <a:t>Links: Songs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C8720D-BE32-4790-A231-AC415CA2742E}"/>
              </a:ext>
            </a:extLst>
          </p:cNvPr>
          <p:cNvSpPr txBox="1">
            <a:spLocks/>
          </p:cNvSpPr>
          <p:nvPr/>
        </p:nvSpPr>
        <p:spPr>
          <a:xfrm>
            <a:off x="493346" y="4084320"/>
            <a:ext cx="11205307" cy="20302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Spotify Web API curated data of artists and songs released between 1921-2020</a:t>
            </a:r>
          </a:p>
          <a:p>
            <a:r>
              <a:rPr lang="en-US" dirty="0"/>
              <a:t>Includes information about more than 160,000 songs</a:t>
            </a:r>
          </a:p>
          <a:p>
            <a:r>
              <a:rPr lang="en-US" dirty="0"/>
              <a:t>Information about the songs like acousticness, duration, tempo and loudness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ED6A95-B27E-4F8B-B05E-2E6C0EAA845F}"/>
              </a:ext>
            </a:extLst>
          </p:cNvPr>
          <p:cNvSpPr txBox="1">
            <a:spLocks/>
          </p:cNvSpPr>
          <p:nvPr/>
        </p:nvSpPr>
        <p:spPr>
          <a:xfrm>
            <a:off x="401907" y="3037131"/>
            <a:ext cx="9884508" cy="783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04639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8895-4538-4DEB-BE6D-94B83F95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07" y="179631"/>
            <a:ext cx="9884508" cy="783737"/>
          </a:xfrm>
        </p:spPr>
        <p:txBody>
          <a:bodyPr/>
          <a:lstStyle/>
          <a:p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Song Attributes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D5699-BD9C-4B8A-A4ED-6C5157F20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07" y="1108649"/>
            <a:ext cx="11205307" cy="1649792"/>
          </a:xfrm>
        </p:spPr>
        <p:txBody>
          <a:bodyPr>
            <a:normAutofit/>
          </a:bodyPr>
          <a:lstStyle/>
          <a:p>
            <a:r>
              <a:rPr lang="en-US"/>
              <a:t>Genre of music: Obtained using Spotify API</a:t>
            </a:r>
          </a:p>
          <a:p>
            <a:r>
              <a:rPr lang="en-US"/>
              <a:t>All songs divided into 12 major genres</a:t>
            </a:r>
          </a:p>
          <a:p>
            <a:endParaRPr lang="en-US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954144-4896-493F-A996-6DD0CC36E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738" y="2356725"/>
            <a:ext cx="8527644" cy="450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8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8895-4538-4DEB-BE6D-94B83F95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07" y="179631"/>
            <a:ext cx="9884508" cy="783737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Artist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D5699-BD9C-4B8A-A4ED-6C5157F20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07" y="1108649"/>
            <a:ext cx="5927483" cy="1649792"/>
          </a:xfrm>
        </p:spPr>
        <p:txBody>
          <a:bodyPr>
            <a:normAutofit/>
          </a:bodyPr>
          <a:lstStyle/>
          <a:p>
            <a:r>
              <a:rPr lang="en-US" dirty="0"/>
              <a:t>Gender: Derived using NLP technique</a:t>
            </a:r>
          </a:p>
          <a:p>
            <a:r>
              <a:rPr lang="en-US" dirty="0"/>
              <a:t>Race: Derived using NLP technique</a:t>
            </a:r>
          </a:p>
          <a:p>
            <a:r>
              <a:rPr lang="en-US" dirty="0"/>
              <a:t>Popularity: Normalized total streams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5E7D9D-7406-4A80-8AAF-297E0119A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525" y="358858"/>
            <a:ext cx="5197800" cy="3149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D676AA-5506-42D8-B88B-CB0000ABB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525" y="3632661"/>
            <a:ext cx="5369166" cy="3045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434212-530E-4097-9A27-67FF18D05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686" y="3632661"/>
            <a:ext cx="5470704" cy="280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9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8895-4538-4DEB-BE6D-94B83F95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23" y="0"/>
            <a:ext cx="5520218" cy="7837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Network Visualizations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D5699-BD9C-4B8A-A4ED-6C5157F20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578" y="837989"/>
            <a:ext cx="4571999" cy="55275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Nodes: 5,142 and Edges: 12,905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2D894D-208D-4EAA-AFBB-41CED4664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23" y="1345346"/>
            <a:ext cx="6806150" cy="49510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53E834-7CA5-4030-A8A4-D3BB4E888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" y="4412818"/>
            <a:ext cx="762000" cy="2114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8D596C-9EE4-41D1-B5EC-4E8EE45B3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839" y="4804497"/>
            <a:ext cx="3717163" cy="19992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F587571-5AED-4484-9BDC-79531235A733}"/>
              </a:ext>
            </a:extLst>
          </p:cNvPr>
          <p:cNvSpPr txBox="1">
            <a:spLocks/>
          </p:cNvSpPr>
          <p:nvPr/>
        </p:nvSpPr>
        <p:spPr>
          <a:xfrm>
            <a:off x="3282320" y="6135499"/>
            <a:ext cx="1678353" cy="783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Genre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0FB575F-7C5B-4CA9-984C-7D2730A2EA60}"/>
              </a:ext>
            </a:extLst>
          </p:cNvPr>
          <p:cNvSpPr/>
          <p:nvPr/>
        </p:nvSpPr>
        <p:spPr>
          <a:xfrm>
            <a:off x="1623061" y="792588"/>
            <a:ext cx="4571999" cy="552758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30FE27-6166-452B-B712-953AB57553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0988" y="175259"/>
            <a:ext cx="3544990" cy="373843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B1439E11-53F4-44B8-8F5A-18A5E30554CA}"/>
              </a:ext>
            </a:extLst>
          </p:cNvPr>
          <p:cNvSpPr txBox="1">
            <a:spLocks/>
          </p:cNvSpPr>
          <p:nvPr/>
        </p:nvSpPr>
        <p:spPr>
          <a:xfrm>
            <a:off x="9337625" y="3629081"/>
            <a:ext cx="1678353" cy="783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Popularity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E5CC8B9-EFD4-45E3-B6B1-1D77D0ACCF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77002" y="4309437"/>
            <a:ext cx="1666875" cy="2667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511E0B07-840A-46AE-851D-06FF88DD41A5}"/>
              </a:ext>
            </a:extLst>
          </p:cNvPr>
          <p:cNvSpPr txBox="1">
            <a:spLocks/>
          </p:cNvSpPr>
          <p:nvPr/>
        </p:nvSpPr>
        <p:spPr>
          <a:xfrm>
            <a:off x="10277002" y="4675211"/>
            <a:ext cx="472069" cy="266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0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52931DA-9F4D-4FB5-A07C-89CF78177DE6}"/>
              </a:ext>
            </a:extLst>
          </p:cNvPr>
          <p:cNvSpPr txBox="1">
            <a:spLocks/>
          </p:cNvSpPr>
          <p:nvPr/>
        </p:nvSpPr>
        <p:spPr>
          <a:xfrm>
            <a:off x="11610502" y="4683172"/>
            <a:ext cx="472069" cy="266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100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16A92A-E7A5-4DE2-887D-5D9721C8C5A0}"/>
              </a:ext>
            </a:extLst>
          </p:cNvPr>
          <p:cNvCxnSpPr/>
          <p:nvPr/>
        </p:nvCxnSpPr>
        <p:spPr>
          <a:xfrm>
            <a:off x="10620138" y="4808561"/>
            <a:ext cx="9806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286052-F81C-41B1-8682-D54096E8F10B}"/>
              </a:ext>
            </a:extLst>
          </p:cNvPr>
          <p:cNvCxnSpPr>
            <a:cxnSpLocks/>
          </p:cNvCxnSpPr>
          <p:nvPr/>
        </p:nvCxnSpPr>
        <p:spPr>
          <a:xfrm>
            <a:off x="7367015" y="41909"/>
            <a:ext cx="13546" cy="464126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30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8895-4538-4DEB-BE6D-94B83F95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1" y="71564"/>
            <a:ext cx="5497351" cy="7837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Network Visualizations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F587571-5AED-4484-9BDC-79531235A733}"/>
              </a:ext>
            </a:extLst>
          </p:cNvPr>
          <p:cNvSpPr txBox="1">
            <a:spLocks/>
          </p:cNvSpPr>
          <p:nvPr/>
        </p:nvSpPr>
        <p:spPr>
          <a:xfrm>
            <a:off x="3068960" y="6002699"/>
            <a:ext cx="1678353" cy="783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Gender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3708B-5EFB-4692-864E-38D0749A0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1318488"/>
            <a:ext cx="6739890" cy="45960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7E6DAE-78F5-471E-94CA-735756FF7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24" y="1541508"/>
            <a:ext cx="1085850" cy="847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25D20E-BB73-4598-8F17-7604F8EE8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1560" y="392312"/>
            <a:ext cx="3975160" cy="531853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9028F41-B90D-4DD8-8FC9-CF3DB3834BC1}"/>
              </a:ext>
            </a:extLst>
          </p:cNvPr>
          <p:cNvSpPr txBox="1">
            <a:spLocks/>
          </p:cNvSpPr>
          <p:nvPr/>
        </p:nvSpPr>
        <p:spPr>
          <a:xfrm>
            <a:off x="9622160" y="5914519"/>
            <a:ext cx="1678353" cy="783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Race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972F0B-7D9E-4E77-B2A1-701D2DBD05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2470" y="5407869"/>
            <a:ext cx="742950" cy="80962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2F07DE-BD75-4C7C-90C7-282C4D9D4817}"/>
              </a:ext>
            </a:extLst>
          </p:cNvPr>
          <p:cNvCxnSpPr/>
          <p:nvPr/>
        </p:nvCxnSpPr>
        <p:spPr>
          <a:xfrm>
            <a:off x="7498080" y="129540"/>
            <a:ext cx="0" cy="646938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9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9FA5-6AB5-41A5-8359-183258E79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323" y="253999"/>
            <a:ext cx="7352323" cy="85407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Inter Group Collaboration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FD3E2-CBD8-4DF5-BC4E-4AD7D18BC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22" y="1426308"/>
            <a:ext cx="11479823" cy="448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Collaboration Fraction = Existing links between groups / Possible link between the groups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711B32-DA6B-44B8-A67A-2722BA697842}"/>
              </a:ext>
            </a:extLst>
          </p:cNvPr>
          <p:cNvSpPr/>
          <p:nvPr/>
        </p:nvSpPr>
        <p:spPr>
          <a:xfrm>
            <a:off x="532423" y="1262917"/>
            <a:ext cx="11127154" cy="77543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BD4BB1-6232-41FE-B2EC-8224B6D9DE9B}"/>
              </a:ext>
            </a:extLst>
          </p:cNvPr>
          <p:cNvSpPr/>
          <p:nvPr/>
        </p:nvSpPr>
        <p:spPr>
          <a:xfrm>
            <a:off x="1750646" y="2837471"/>
            <a:ext cx="453293" cy="4532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447C0A-7EDF-4486-BB37-282D02798AEB}"/>
              </a:ext>
            </a:extLst>
          </p:cNvPr>
          <p:cNvSpPr/>
          <p:nvPr/>
        </p:nvSpPr>
        <p:spPr>
          <a:xfrm>
            <a:off x="1754553" y="3636591"/>
            <a:ext cx="453293" cy="4532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400429-BC69-458D-B093-499F5BCE224E}"/>
              </a:ext>
            </a:extLst>
          </p:cNvPr>
          <p:cNvSpPr/>
          <p:nvPr/>
        </p:nvSpPr>
        <p:spPr>
          <a:xfrm>
            <a:off x="1750645" y="4435711"/>
            <a:ext cx="453293" cy="4532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8E7213-5B10-4FB0-8AE0-8C5627C47941}"/>
              </a:ext>
            </a:extLst>
          </p:cNvPr>
          <p:cNvSpPr/>
          <p:nvPr/>
        </p:nvSpPr>
        <p:spPr>
          <a:xfrm>
            <a:off x="1750644" y="5298831"/>
            <a:ext cx="453293" cy="4532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4913D4-6E98-4BCF-A069-6DC6AB9F6EBE}"/>
              </a:ext>
            </a:extLst>
          </p:cNvPr>
          <p:cNvSpPr/>
          <p:nvPr/>
        </p:nvSpPr>
        <p:spPr>
          <a:xfrm>
            <a:off x="3290273" y="3192339"/>
            <a:ext cx="453293" cy="4532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238877-57B9-4C64-B66B-775859A03901}"/>
              </a:ext>
            </a:extLst>
          </p:cNvPr>
          <p:cNvSpPr/>
          <p:nvPr/>
        </p:nvSpPr>
        <p:spPr>
          <a:xfrm>
            <a:off x="3290274" y="3990229"/>
            <a:ext cx="453293" cy="4532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95D237-DF1D-4E5D-B334-2AD853AB2C5C}"/>
              </a:ext>
            </a:extLst>
          </p:cNvPr>
          <p:cNvSpPr/>
          <p:nvPr/>
        </p:nvSpPr>
        <p:spPr>
          <a:xfrm>
            <a:off x="3290275" y="4845539"/>
            <a:ext cx="453293" cy="4532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8F378E-0854-4B69-887C-04AFCED92AF6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>
            <a:off x="2137556" y="3224380"/>
            <a:ext cx="1219101" cy="832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F8E7AD-2643-4CCB-87D6-6EF955D4A3D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2203937" y="3902068"/>
            <a:ext cx="1086337" cy="314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701353-1A04-447C-90C4-A0F63292F081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2203938" y="4662357"/>
            <a:ext cx="1086337" cy="409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53CB0CD-CC1A-4EC8-8BD0-00FD2DE74B0B}"/>
              </a:ext>
            </a:extLst>
          </p:cNvPr>
          <p:cNvSpPr txBox="1">
            <a:spLocks/>
          </p:cNvSpPr>
          <p:nvPr/>
        </p:nvSpPr>
        <p:spPr>
          <a:xfrm>
            <a:off x="1528394" y="5937625"/>
            <a:ext cx="897792" cy="44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m = 4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C8B33AC-BD7D-4D40-AA84-D5C7D4EF22EB}"/>
              </a:ext>
            </a:extLst>
          </p:cNvPr>
          <p:cNvSpPr txBox="1">
            <a:spLocks/>
          </p:cNvSpPr>
          <p:nvPr/>
        </p:nvSpPr>
        <p:spPr>
          <a:xfrm>
            <a:off x="3068023" y="5937625"/>
            <a:ext cx="897792" cy="44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n = 3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FFD72DC-6F58-4303-9EE6-5C8E77FB4EA7}"/>
              </a:ext>
            </a:extLst>
          </p:cNvPr>
          <p:cNvSpPr txBox="1">
            <a:spLocks/>
          </p:cNvSpPr>
          <p:nvPr/>
        </p:nvSpPr>
        <p:spPr>
          <a:xfrm>
            <a:off x="5643683" y="2494936"/>
            <a:ext cx="5876193" cy="44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Possible link between the groups = m*n = 12 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AC88969-47FC-4F41-947D-7307FCA56F4A}"/>
              </a:ext>
            </a:extLst>
          </p:cNvPr>
          <p:cNvSpPr txBox="1">
            <a:spLocks/>
          </p:cNvSpPr>
          <p:nvPr/>
        </p:nvSpPr>
        <p:spPr>
          <a:xfrm>
            <a:off x="5643683" y="3204674"/>
            <a:ext cx="5876193" cy="44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Existing links between groups = 4 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567506B-21F1-4575-A902-30D5AE2E2C76}"/>
              </a:ext>
            </a:extLst>
          </p:cNvPr>
          <p:cNvSpPr txBox="1">
            <a:spLocks/>
          </p:cNvSpPr>
          <p:nvPr/>
        </p:nvSpPr>
        <p:spPr>
          <a:xfrm>
            <a:off x="5643682" y="3914412"/>
            <a:ext cx="5876193" cy="44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Collaboration Fraction = 4/12 = 0.33 </a:t>
            </a:r>
          </a:p>
        </p:txBody>
      </p:sp>
    </p:spTree>
    <p:extLst>
      <p:ext uri="{BB962C8B-B14F-4D97-AF65-F5344CB8AC3E}">
        <p14:creationId xmlns:p14="http://schemas.microsoft.com/office/powerpoint/2010/main" val="317469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9FA5-6AB5-41A5-8359-183258E79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57" y="211899"/>
            <a:ext cx="5075897" cy="85407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Degree VS Popularity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FD3E2-CBD8-4DF5-BC4E-4AD7D18BC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23" y="1453329"/>
            <a:ext cx="6119838" cy="1088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Degree, betweenness and Eigen vector centralities are not correlated with the popularity of an artist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711B32-DA6B-44B8-A67A-2722BA697842}"/>
              </a:ext>
            </a:extLst>
          </p:cNvPr>
          <p:cNvSpPr/>
          <p:nvPr/>
        </p:nvSpPr>
        <p:spPr>
          <a:xfrm>
            <a:off x="238197" y="1276384"/>
            <a:ext cx="5492043" cy="1442183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C674FB-748F-42AA-939D-514E9D18D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57" y="3131733"/>
            <a:ext cx="5354883" cy="32657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BE8403-3599-4BB8-A3F9-9CEDCB692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083" y="178434"/>
            <a:ext cx="5857803" cy="31618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064A9C-3114-44D4-8815-27B66D74D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667" y="3459627"/>
            <a:ext cx="5925219" cy="319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91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E743-2AC7-4AC0-9A4C-05C599ED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95" y="84266"/>
            <a:ext cx="4052246" cy="7778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Hypothesis 1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CEF33-9D97-4B8E-B9C2-4C06B11A4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69" y="1303539"/>
            <a:ext cx="3859565" cy="5129214"/>
          </a:xfrm>
        </p:spPr>
        <p:txBody>
          <a:bodyPr>
            <a:normAutofit fontScale="70000" lnSpcReduction="20000"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Scientific Collaboration: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	In academia, productive authors tend to directly coauthor with and closely cite colleagues sharing the same research interests; they do not generally collaborate directly with colleagues having different research topics, but instead directly or indirectly cite them [1]. 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/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/>
              <a:t>Musical Collaboration: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	</a:t>
            </a:r>
            <a:r>
              <a:rPr lang="en-US" sz="2400" dirty="0"/>
              <a:t> Musicians from different genres tend to collaborate more with each other. </a:t>
            </a:r>
            <a:r>
              <a:rPr lang="en-US" dirty="0"/>
              <a:t>I</a:t>
            </a:r>
            <a:r>
              <a:rPr lang="en-US" sz="2400" dirty="0"/>
              <a:t>nter-genre collaborations tend to be more successful compared to intra-genre music.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E6D5C5-D2D8-42A5-BD56-8E9D3A0B8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041" y="55431"/>
            <a:ext cx="6955120" cy="390875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3F9F323-4216-4DEB-9AFD-7BAB9F6F9383}"/>
              </a:ext>
            </a:extLst>
          </p:cNvPr>
          <p:cNvSpPr/>
          <p:nvPr/>
        </p:nvSpPr>
        <p:spPr>
          <a:xfrm>
            <a:off x="8242717" y="3252093"/>
            <a:ext cx="121139" cy="6096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46A15F-30D5-43A1-9149-AB9D861D4BF1}"/>
              </a:ext>
            </a:extLst>
          </p:cNvPr>
          <p:cNvSpPr/>
          <p:nvPr/>
        </p:nvSpPr>
        <p:spPr>
          <a:xfrm>
            <a:off x="8838570" y="3249664"/>
            <a:ext cx="121139" cy="6096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E4FC8A-E646-4FA6-869F-7BEEED6F0D56}"/>
              </a:ext>
            </a:extLst>
          </p:cNvPr>
          <p:cNvSpPr/>
          <p:nvPr/>
        </p:nvSpPr>
        <p:spPr>
          <a:xfrm>
            <a:off x="9053489" y="3249664"/>
            <a:ext cx="121139" cy="6096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C75994-5E1C-4343-AD61-8BFE8CFC8677}"/>
              </a:ext>
            </a:extLst>
          </p:cNvPr>
          <p:cNvSpPr/>
          <p:nvPr/>
        </p:nvSpPr>
        <p:spPr>
          <a:xfrm>
            <a:off x="9390251" y="3258546"/>
            <a:ext cx="121139" cy="6096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862E0F-2629-4D70-8215-13F1202B76C3}"/>
              </a:ext>
            </a:extLst>
          </p:cNvPr>
          <p:cNvSpPr/>
          <p:nvPr/>
        </p:nvSpPr>
        <p:spPr>
          <a:xfrm>
            <a:off x="10032976" y="3280714"/>
            <a:ext cx="121139" cy="6096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9FAED0-3408-423F-8205-1A5C6AF1591C}"/>
              </a:ext>
            </a:extLst>
          </p:cNvPr>
          <p:cNvSpPr/>
          <p:nvPr/>
        </p:nvSpPr>
        <p:spPr>
          <a:xfrm>
            <a:off x="9675589" y="3237159"/>
            <a:ext cx="121139" cy="6096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E65CEC-ECC4-480F-BFB2-E7C966796298}"/>
              </a:ext>
            </a:extLst>
          </p:cNvPr>
          <p:cNvSpPr/>
          <p:nvPr/>
        </p:nvSpPr>
        <p:spPr>
          <a:xfrm>
            <a:off x="9571960" y="3266815"/>
            <a:ext cx="121139" cy="6096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55C4BD-6745-4252-BA62-100DC5174656}"/>
              </a:ext>
            </a:extLst>
          </p:cNvPr>
          <p:cNvSpPr txBox="1"/>
          <p:nvPr/>
        </p:nvSpPr>
        <p:spPr>
          <a:xfrm>
            <a:off x="10145693" y="3987416"/>
            <a:ext cx="18991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Less collaboration of classical musicians with other genres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2EA75-B5B6-4ED4-9A14-865A7A4F9F03}"/>
              </a:ext>
            </a:extLst>
          </p:cNvPr>
          <p:cNvSpPr/>
          <p:nvPr/>
        </p:nvSpPr>
        <p:spPr>
          <a:xfrm>
            <a:off x="10050486" y="3948382"/>
            <a:ext cx="2020277" cy="78935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2516BF1-B813-40B4-A679-793FFCF38646}"/>
              </a:ext>
            </a:extLst>
          </p:cNvPr>
          <p:cNvSpPr/>
          <p:nvPr/>
        </p:nvSpPr>
        <p:spPr>
          <a:xfrm>
            <a:off x="279795" y="1062471"/>
            <a:ext cx="3743007" cy="5018289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562789F-CF5C-4838-A3E1-37E56224C213}"/>
              </a:ext>
            </a:extLst>
          </p:cNvPr>
          <p:cNvSpPr/>
          <p:nvPr/>
        </p:nvSpPr>
        <p:spPr>
          <a:xfrm>
            <a:off x="10154115" y="3266815"/>
            <a:ext cx="850717" cy="474605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61F395-A5C2-4667-8CD7-B9CB848E4BD0}"/>
              </a:ext>
            </a:extLst>
          </p:cNvPr>
          <p:cNvSpPr txBox="1"/>
          <p:nvPr/>
        </p:nvSpPr>
        <p:spPr>
          <a:xfrm>
            <a:off x="9434151" y="1901374"/>
            <a:ext cx="1899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Communities that don’t collaborate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A150F08-5F55-4324-8056-811375C87D91}"/>
              </a:ext>
            </a:extLst>
          </p:cNvPr>
          <p:cNvSpPr/>
          <p:nvPr/>
        </p:nvSpPr>
        <p:spPr>
          <a:xfrm>
            <a:off x="9174628" y="1785467"/>
            <a:ext cx="2020277" cy="789354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BF013E-DAF4-4F04-9AED-6287714A6B5D}"/>
              </a:ext>
            </a:extLst>
          </p:cNvPr>
          <p:cNvCxnSpPr>
            <a:cxnSpLocks/>
          </p:cNvCxnSpPr>
          <p:nvPr/>
        </p:nvCxnSpPr>
        <p:spPr>
          <a:xfrm>
            <a:off x="10200006" y="2581773"/>
            <a:ext cx="407810" cy="667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6EF7184F-80EA-446A-8068-B98966C37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325" y="3796851"/>
            <a:ext cx="5943651" cy="3061149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922BF30E-FD92-4B7F-BE16-1BA472EBA7FE}"/>
              </a:ext>
            </a:extLst>
          </p:cNvPr>
          <p:cNvSpPr/>
          <p:nvPr/>
        </p:nvSpPr>
        <p:spPr>
          <a:xfrm>
            <a:off x="9920593" y="3280714"/>
            <a:ext cx="112384" cy="56604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6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810</Words>
  <Application>Microsoft Office PowerPoint</Application>
  <PresentationFormat>Widescreen</PresentationFormat>
  <Paragraphs>99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Source Sans Pro</vt:lpstr>
      <vt:lpstr>Office Theme</vt:lpstr>
      <vt:lpstr>Collaboration Network of Spotify Artists </vt:lpstr>
      <vt:lpstr>Network</vt:lpstr>
      <vt:lpstr>Song Attributes</vt:lpstr>
      <vt:lpstr>Artist Attributes</vt:lpstr>
      <vt:lpstr>Network Visualizations </vt:lpstr>
      <vt:lpstr>Network Visualizations </vt:lpstr>
      <vt:lpstr>Inter Group Collaboration</vt:lpstr>
      <vt:lpstr>Degree VS Popularity</vt:lpstr>
      <vt:lpstr>Hypothesis 1 </vt:lpstr>
      <vt:lpstr>Hypothesis 2 </vt:lpstr>
      <vt:lpstr>Hypothesis 3</vt:lpstr>
      <vt:lpstr>Hypothesis 3</vt:lpstr>
      <vt:lpstr>Hypothesis 4</vt:lpstr>
      <vt:lpstr>Hypothesis 5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Communities and Weak Ties in Spotify Artist Collaboration Network </dc:title>
  <dc:creator>Ayan Chatterjee</dc:creator>
  <cp:lastModifiedBy>Ayan Chatterjee</cp:lastModifiedBy>
  <cp:revision>123</cp:revision>
  <dcterms:created xsi:type="dcterms:W3CDTF">2020-10-15T04:09:01Z</dcterms:created>
  <dcterms:modified xsi:type="dcterms:W3CDTF">2020-12-10T03:03:54Z</dcterms:modified>
</cp:coreProperties>
</file>