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73" r:id="rId9"/>
    <p:sldId id="268" r:id="rId10"/>
    <p:sldId id="270" r:id="rId11"/>
    <p:sldId id="271" r:id="rId12"/>
    <p:sldId id="272" r:id="rId13"/>
    <p:sldId id="274" r:id="rId14"/>
    <p:sldId id="27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6704" autoAdjust="0"/>
  </p:normalViewPr>
  <p:slideViewPr>
    <p:cSldViewPr snapToGrid="0">
      <p:cViewPr varScale="1">
        <p:scale>
          <a:sx n="126" d="100"/>
          <a:sy n="126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2D96-8456-47F7-A242-55187C6B57A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DBB4-C048-45A8-AB17-B9311632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Gender: https://github.com/lead-ratings/gender-guesser</a:t>
            </a:r>
          </a:p>
          <a:p>
            <a:r>
              <a:rPr lang="en-US" dirty="0"/>
              <a:t>Race: https://github.com/appeler/ethnicolr (0</a:t>
            </a:r>
            <a:r>
              <a:rPr lang="en-US" b="0" i="0" dirty="0">
                <a:solidFill>
                  <a:srgbClr val="464646"/>
                </a:solidFill>
                <a:effectLst/>
                <a:latin typeface="Source Sans Pro" panose="020B0604020202020204" pitchFamily="34" charset="0"/>
              </a:rPr>
              <a:t>.9 AUC and 83% accuracy)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 guesses: https://pypi.org/project/gender-guesser/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Gender guesses: https://pypi.org/project/gender-guesser/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Ding Y. Scientific collaboration and endorsement: Network analysis of </a:t>
            </a:r>
            <a:r>
              <a:rPr lang="en-US" sz="18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coauthorship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citation networks. </a:t>
            </a:r>
            <a:r>
              <a:rPr lang="en-US" sz="1800" i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sz="1800" i="1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Informetr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2011;5(1):187-203. doi:10.1016/j.joi.2010.10.008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Ding Y. Scientific collaboration and endorsement: Network analysis of </a:t>
            </a:r>
            <a:r>
              <a:rPr lang="en-US" sz="1800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coauthorship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citation networks. </a:t>
            </a:r>
            <a:r>
              <a:rPr lang="en-US" sz="1800" i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sz="1800" i="1" dirty="0" err="1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Informetr</a:t>
            </a:r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2011;5(1):187-203. doi:10.1016/j.joi.2010.10.008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GitHub: https://github.com/ChatterjeeAyan/Spotify_collaboration_network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DBB4-C048-45A8-AB17-B93116328A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2B77-F73C-409F-BD63-D7BD1F75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063CD-81D7-4AF6-BBD0-85CB9FF0D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9CD9-7C21-4C11-B40E-7888DFDE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0C97-70D5-4DA2-9F66-DA863A0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19FE-D7C4-4E41-ADA6-9C9F417C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0716-4141-4FD9-9C95-7596EF1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DA89-264C-4000-91CB-6CE200C4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DEB7-4C90-4F2E-9291-3C0DCC9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DE2F-A33D-4E61-8538-B03A3E6D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B82B-87C7-4933-A33D-B9648E91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03650-D9E5-484E-A0BB-1AECB869F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0672C-99F8-4714-9445-DFC95961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5651-532B-49AB-A725-E511AAB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EC50-5817-49CE-9E42-DF5FDCCE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64FE-E025-452C-BB54-E8D511A0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939C-981C-4624-818D-1BB3DD58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7808-572D-4568-B974-56AECEBC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875D-C621-40FD-909A-2F845640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67F7-9D52-4742-9665-26C77C5F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C18B-6050-4BC1-84FD-B4C6A068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EA0C-1CE4-4868-844C-152AB9F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DF9D-C9EE-4728-974A-8F32C118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9696-3549-4DAB-A289-E6F7FD4F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50DC-B4F4-4F9F-90C7-CC30374B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1C06-60A7-44D2-8087-F9F15C4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0D44-0DBB-44C3-BAE2-390BA478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4B5D-A723-437F-A838-161DB6DB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62089-D0BB-4864-BE1A-08EF6D4F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BD98-3CF8-440B-848E-1EA20E64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413E-3128-437B-8CCC-54F2462A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E9AF-97C9-4354-B252-62CD37C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026-25FB-4D40-A8D3-58164DEC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11E0-566B-41AA-BF74-7EB4D3FD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61DE-63DD-4255-9725-79C7B803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9D63B-E2C1-4EDB-9FFF-96B0F5502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59ECB-F8E5-4050-99B2-7E7F46369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C9E46-C3EC-47BB-ADD1-70BB9B0F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AE5B5-58F2-4D7E-8635-DA23C22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31A84-21FC-436A-AF24-00893A84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8B1D-1C46-42C5-A9B9-80E3C24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8309E-220F-4EAA-A64C-C4EAD8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5C7D-EE2B-40E1-9A33-12B2D895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D31F4-7F9E-4669-B878-44216CC7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34620-2821-4994-9926-079FAE02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643A5-9A4F-454F-95D8-076AC292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D8F40-F560-4CC6-9844-BA57357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B338-8EEC-433D-BD5A-B946D1A1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EBD1-4C52-46E6-8A3D-FEB30019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69035-F39A-4DA2-B8CE-2DA95DBD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1600-2B1F-4F78-9F28-AB2457A7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76E1-2985-4465-9B1C-F6B01A2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878B-F2EB-40B2-AD65-4D349CF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16AC-88B4-4547-801B-00FC9FAB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6DA51-6FA0-4772-96F8-13FB11412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3DCA-222B-4CF8-8A31-D224F841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360E-775E-4855-8BDD-D287BBD7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3A2A-14ED-432E-90FD-FB15C74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6631-F7E5-4BE2-80C0-A8CD45C0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FB09A-FE38-47FF-9EC3-A9BF3946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9C59-3213-4A10-B47C-247E9405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EDFF-26B3-47EC-A948-6833804A0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0BA6-0CB6-45DD-A48C-44736A9696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C31C-AE4B-4A2E-ADFE-78B5305A2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7353-152D-4A53-BDDB-E84D875C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FC86-2C79-46D1-9715-A67E7E6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rs.amsi.org.au/wp-content/uploads/sites/78/2018/04/tobin_south_vrs-repor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00D-E845-4CB0-A585-99C2CC852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2148839"/>
            <a:ext cx="8648700" cy="7255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Collaboration Network of Spotify Artists 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BA215-D640-4E59-B49A-A8E8823D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443828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Ayan Chatterjee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Ph.D. Student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Science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9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E743-2AC7-4AC0-9A4C-05C599E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24" y="284596"/>
            <a:ext cx="7246620" cy="777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EF33-9D97-4B8E-B9C2-4C06B11A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37" y="1363757"/>
            <a:ext cx="3418991" cy="4678161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/>
              <a:t>Scientific Collaboration: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Highly cited authors do not generally coauthor with each other, but closely cite each other [1]. 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/>
              <a:t>Musical Collaboration: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music, popular artists seem to collaborate among themselves more than collaborating with less popular or budding artists.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C4BD-6745-4252-BA62-100DC5174656}"/>
              </a:ext>
            </a:extLst>
          </p:cNvPr>
          <p:cNvSpPr txBox="1"/>
          <p:nvPr/>
        </p:nvSpPr>
        <p:spPr>
          <a:xfrm>
            <a:off x="10732852" y="1487163"/>
            <a:ext cx="1333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Degree correlation exponent: 0.09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2EA75-B5B6-4ED4-9A14-865A7A4F9F03}"/>
              </a:ext>
            </a:extLst>
          </p:cNvPr>
          <p:cNvSpPr/>
          <p:nvPr/>
        </p:nvSpPr>
        <p:spPr>
          <a:xfrm>
            <a:off x="10732852" y="1378500"/>
            <a:ext cx="1212311" cy="9559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31849-60AC-467E-B58B-1062B260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52" y="153373"/>
            <a:ext cx="6386946" cy="3116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0A09AC-8275-431B-963D-DFAE1E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17" y="3429000"/>
            <a:ext cx="6386946" cy="3309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492DC8-4ACE-495C-8B83-F49B3E66614C}"/>
              </a:ext>
            </a:extLst>
          </p:cNvPr>
          <p:cNvSpPr txBox="1"/>
          <p:nvPr/>
        </p:nvSpPr>
        <p:spPr>
          <a:xfrm>
            <a:off x="10833400" y="4421581"/>
            <a:ext cx="1333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Stronger than linear correlation in log-log space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9AB419-6BA4-46A7-82C5-0B4B54BB1503}"/>
              </a:ext>
            </a:extLst>
          </p:cNvPr>
          <p:cNvSpPr/>
          <p:nvPr/>
        </p:nvSpPr>
        <p:spPr>
          <a:xfrm>
            <a:off x="10788211" y="4408322"/>
            <a:ext cx="1278470" cy="10579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A475DE-6874-4B2E-9140-334497AE6BD3}"/>
              </a:ext>
            </a:extLst>
          </p:cNvPr>
          <p:cNvSpPr/>
          <p:nvPr/>
        </p:nvSpPr>
        <p:spPr>
          <a:xfrm>
            <a:off x="246837" y="1193694"/>
            <a:ext cx="3743007" cy="501828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AEF346-677E-4927-8714-6CDDED12643A}"/>
              </a:ext>
            </a:extLst>
          </p:cNvPr>
          <p:cNvSpPr txBox="1"/>
          <p:nvPr/>
        </p:nvSpPr>
        <p:spPr>
          <a:xfrm>
            <a:off x="7896965" y="5423222"/>
            <a:ext cx="2395415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Artists always want to collaborate with the popular ones.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B98FEE-57DD-4EF5-9355-9E9014DB3A2D}"/>
              </a:ext>
            </a:extLst>
          </p:cNvPr>
          <p:cNvSpPr/>
          <p:nvPr/>
        </p:nvSpPr>
        <p:spPr>
          <a:xfrm>
            <a:off x="7727952" y="5284622"/>
            <a:ext cx="2564428" cy="10579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1660D-FDF5-4EF1-A16E-B548669CA2CF}"/>
              </a:ext>
            </a:extLst>
          </p:cNvPr>
          <p:cNvSpPr txBox="1"/>
          <p:nvPr/>
        </p:nvSpPr>
        <p:spPr>
          <a:xfrm>
            <a:off x="4897420" y="5172990"/>
            <a:ext cx="1333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Popularity assortativity is stronger than degree assortativity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E4782F-5ED8-407D-95A8-6E6F237686A2}"/>
              </a:ext>
            </a:extLst>
          </p:cNvPr>
          <p:cNvSpPr/>
          <p:nvPr/>
        </p:nvSpPr>
        <p:spPr>
          <a:xfrm>
            <a:off x="4675484" y="5147950"/>
            <a:ext cx="1740556" cy="12757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01" y="120744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29" y="1273747"/>
            <a:ext cx="4907280" cy="17100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based on gender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434340" y="998262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FDF6-6A6A-4815-9076-6ED70CA6E07A}"/>
              </a:ext>
            </a:extLst>
          </p:cNvPr>
          <p:cNvSpPr txBox="1"/>
          <p:nvPr/>
        </p:nvSpPr>
        <p:spPr>
          <a:xfrm>
            <a:off x="1674885" y="5947928"/>
            <a:ext cx="256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inter-gender collaboration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ACFC-64CE-4003-BEFB-169090D28183}"/>
              </a:ext>
            </a:extLst>
          </p:cNvPr>
          <p:cNvSpPr/>
          <p:nvPr/>
        </p:nvSpPr>
        <p:spPr>
          <a:xfrm>
            <a:off x="835333" y="5762034"/>
            <a:ext cx="4240940" cy="68850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92D68-9E34-4D3A-8C71-4F4B8552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98" y="179296"/>
            <a:ext cx="5651401" cy="3035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815620-878E-4FB4-9A2E-413BD33D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98" y="3362071"/>
            <a:ext cx="5726107" cy="3083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B8B3E-D95A-4E51-B211-29F40E47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38" y="2529205"/>
            <a:ext cx="5909558" cy="29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140451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9" y="1336156"/>
            <a:ext cx="4953000" cy="17100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based on gender.</a:t>
            </a:r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279795" y="1062471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ACFC-64CE-4003-BEFB-169090D28183}"/>
              </a:ext>
            </a:extLst>
          </p:cNvPr>
          <p:cNvSpPr/>
          <p:nvPr/>
        </p:nvSpPr>
        <p:spPr>
          <a:xfrm>
            <a:off x="671881" y="5563977"/>
            <a:ext cx="4715459" cy="96243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3204E-0A96-48D2-9116-D70A4924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18" y="3399992"/>
            <a:ext cx="6239809" cy="3317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17F91-9465-41B5-B9AD-799A59053FF5}"/>
              </a:ext>
            </a:extLst>
          </p:cNvPr>
          <p:cNvSpPr txBox="1"/>
          <p:nvPr/>
        </p:nvSpPr>
        <p:spPr>
          <a:xfrm>
            <a:off x="7101840" y="5783585"/>
            <a:ext cx="478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Popularity correlation less strong among androgynous artists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C7F4BC-0243-4473-931D-EDD8D2295879}"/>
              </a:ext>
            </a:extLst>
          </p:cNvPr>
          <p:cNvSpPr/>
          <p:nvPr/>
        </p:nvSpPr>
        <p:spPr>
          <a:xfrm>
            <a:off x="7055072" y="5631028"/>
            <a:ext cx="4641628" cy="612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1409E-CF01-4F83-84A0-3BE246CC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22" y="140451"/>
            <a:ext cx="5914677" cy="313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2D174-EB3D-419C-97D3-0F49D8B7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3" y="2574925"/>
            <a:ext cx="5802965" cy="29038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A1AD59-1EB4-4872-B2B5-190FA249D1F3}"/>
              </a:ext>
            </a:extLst>
          </p:cNvPr>
          <p:cNvSpPr txBox="1"/>
          <p:nvPr/>
        </p:nvSpPr>
        <p:spPr>
          <a:xfrm>
            <a:off x="929542" y="5780294"/>
            <a:ext cx="420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Comparatively less collaboration among male-male and female-female artists</a:t>
            </a:r>
          </a:p>
        </p:txBody>
      </p:sp>
    </p:spTree>
    <p:extLst>
      <p:ext uri="{BB962C8B-B14F-4D97-AF65-F5344CB8AC3E}">
        <p14:creationId xmlns:p14="http://schemas.microsoft.com/office/powerpoint/2010/main" val="34047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140451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297554"/>
            <a:ext cx="4427220" cy="17100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based on race.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338017" y="1070587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FDF6-6A6A-4815-9076-6ED70CA6E07A}"/>
              </a:ext>
            </a:extLst>
          </p:cNvPr>
          <p:cNvSpPr txBox="1"/>
          <p:nvPr/>
        </p:nvSpPr>
        <p:spPr>
          <a:xfrm>
            <a:off x="1323070" y="5947928"/>
            <a:ext cx="34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Less collaboration of black artists with others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ACFC-64CE-4003-BEFB-169090D28183}"/>
              </a:ext>
            </a:extLst>
          </p:cNvPr>
          <p:cNvSpPr/>
          <p:nvPr/>
        </p:nvSpPr>
        <p:spPr>
          <a:xfrm>
            <a:off x="917799" y="5757567"/>
            <a:ext cx="4240940" cy="68850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0DC5-D59C-4FE5-BEB8-C6DF640D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4" y="2320399"/>
            <a:ext cx="5940086" cy="3240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CF5D2-BE26-4374-A4A9-51234D76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492"/>
            <a:ext cx="5949672" cy="3140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B72C7-9B01-4405-99FD-6BC8956C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96" y="3547731"/>
            <a:ext cx="5798576" cy="3074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7CA150-7E35-4BFB-92C5-B1FEE7C11218}"/>
              </a:ext>
            </a:extLst>
          </p:cNvPr>
          <p:cNvSpPr txBox="1"/>
          <p:nvPr/>
        </p:nvSpPr>
        <p:spPr>
          <a:xfrm>
            <a:off x="9146384" y="5686318"/>
            <a:ext cx="25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Weaker popularity assortativity among races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2AC76E-AED6-4407-8634-FB0E4AA53FE6}"/>
              </a:ext>
            </a:extLst>
          </p:cNvPr>
          <p:cNvSpPr/>
          <p:nvPr/>
        </p:nvSpPr>
        <p:spPr>
          <a:xfrm>
            <a:off x="9019441" y="5606613"/>
            <a:ext cx="2824635" cy="6490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2036-1E17-4978-8685-5B938F5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140451"/>
            <a:ext cx="3589020" cy="739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A5EE-593E-4421-9931-8070F6C6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2" y="1380931"/>
            <a:ext cx="4396740" cy="52362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ollaboration patterns change over time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3BFB5-3A4C-4F04-9DEB-3298FA4F4F57}"/>
              </a:ext>
            </a:extLst>
          </p:cNvPr>
          <p:cNvSpPr/>
          <p:nvPr/>
        </p:nvSpPr>
        <p:spPr>
          <a:xfrm>
            <a:off x="338017" y="1070587"/>
            <a:ext cx="4726545" cy="99492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2D6D9-56F9-4C2E-A5CC-C91A53B7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5" y="3429000"/>
            <a:ext cx="6273339" cy="3288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469CC-667C-4261-A10B-7BED001138A9}"/>
              </a:ext>
            </a:extLst>
          </p:cNvPr>
          <p:cNvSpPr txBox="1"/>
          <p:nvPr/>
        </p:nvSpPr>
        <p:spPr>
          <a:xfrm>
            <a:off x="5604131" y="3610524"/>
            <a:ext cx="9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Jay-Z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5C906F-BEA2-46E5-BB7B-B601CFD46706}"/>
              </a:ext>
            </a:extLst>
          </p:cNvPr>
          <p:cNvSpPr/>
          <p:nvPr/>
        </p:nvSpPr>
        <p:spPr>
          <a:xfrm>
            <a:off x="5394719" y="3574045"/>
            <a:ext cx="968220" cy="39292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1C0D2-1399-42CA-A1EB-9D4EB53B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69" y="140451"/>
            <a:ext cx="6152714" cy="32107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3AD56C-679B-41E6-B419-A0F782BC180E}"/>
              </a:ext>
            </a:extLst>
          </p:cNvPr>
          <p:cNvSpPr txBox="1"/>
          <p:nvPr/>
        </p:nvSpPr>
        <p:spPr>
          <a:xfrm>
            <a:off x="10354646" y="440603"/>
            <a:ext cx="123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Snoop Dogg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9256D3-1CB6-4611-B09D-A7E12A6C8646}"/>
              </a:ext>
            </a:extLst>
          </p:cNvPr>
          <p:cNvSpPr/>
          <p:nvPr/>
        </p:nvSpPr>
        <p:spPr>
          <a:xfrm>
            <a:off x="10354646" y="374679"/>
            <a:ext cx="1098214" cy="43962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2E29E9-D32D-43FE-90C1-F08B9C72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51" y="3572713"/>
            <a:ext cx="5560699" cy="29106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72F766-38B9-4B93-B4BF-0C9D8D43BB37}"/>
              </a:ext>
            </a:extLst>
          </p:cNvPr>
          <p:cNvSpPr txBox="1"/>
          <p:nvPr/>
        </p:nvSpPr>
        <p:spPr>
          <a:xfrm>
            <a:off x="11050251" y="3764412"/>
            <a:ext cx="123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Ludacris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6A7D-D93B-46C6-BABF-A9951AC105EE}"/>
              </a:ext>
            </a:extLst>
          </p:cNvPr>
          <p:cNvSpPr/>
          <p:nvPr/>
        </p:nvSpPr>
        <p:spPr>
          <a:xfrm>
            <a:off x="10903753" y="3747159"/>
            <a:ext cx="1098214" cy="43962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C0308-99EF-465B-9FD1-39B7845312E3}"/>
              </a:ext>
            </a:extLst>
          </p:cNvPr>
          <p:cNvSpPr txBox="1"/>
          <p:nvPr/>
        </p:nvSpPr>
        <p:spPr>
          <a:xfrm>
            <a:off x="338017" y="2404669"/>
            <a:ext cx="4980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an early phase of career any artist wants exposure, and during the later phase have nothing to prove and can do it for fun/novelty</a:t>
            </a:r>
            <a:endParaRPr lang="en-US" sz="1400" i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DF56C-603E-47B8-B5CB-8CBAA6BF1699}"/>
              </a:ext>
            </a:extLst>
          </p:cNvPr>
          <p:cNvSpPr/>
          <p:nvPr/>
        </p:nvSpPr>
        <p:spPr>
          <a:xfrm>
            <a:off x="311050" y="2305526"/>
            <a:ext cx="5110284" cy="797569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6" y="177556"/>
            <a:ext cx="9884508" cy="78373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6" y="1208209"/>
            <a:ext cx="11205307" cy="5333268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[1] Network Analysis of the Spotify Artist Collaboration Graph, Tobin South, Australian Mathematical Sciences Institute, 2017-2018.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https://vrs.amsi.org.au/wp-content/uploads/sites/78/2018/04/tobin_south_vrs-report.pdf</a:t>
            </a:r>
            <a:r>
              <a:rPr lang="en-US" dirty="0"/>
              <a:t>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[2] Musical trends and predictability of success in contemporary songs in and out of the top charts, Myra Interiano, Kamyar Kazemi, Lijia Wang,Jienian Yang, Zhaoxia Yu2and Natalia L. Komarova, R.Soc.opensci.5:171274.http://dx.doi.org/10.1098/rsos.171274.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[3] Community structure in social and biological networks, M. Girvan, M. E. J. Newman, Proceedings of the National Academy of Sciences Jun 2002, 99 (12) 7821-7826; DOI: 10.1073/pnas.122653799.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[4] Networking data. A network analysis of Spotify's socio- technical related artist network, Silvia Donker, International Journal of Music Business Research, April 2019, vol. 8 no. 1.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dirty="0"/>
              <a:t>[5] Newman, M.E.J. Networks: An Introduction. Oxford University Press. 2010.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5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7" y="179631"/>
            <a:ext cx="9884508" cy="78373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6" y="1085789"/>
            <a:ext cx="11205307" cy="1649792"/>
          </a:xfrm>
        </p:spPr>
        <p:txBody>
          <a:bodyPr>
            <a:normAutofit/>
          </a:bodyPr>
          <a:lstStyle/>
          <a:p>
            <a:r>
              <a:rPr lang="en-US" dirty="0"/>
              <a:t>Spotify Artist Collaboration Network (Undirected, Unipartite)</a:t>
            </a:r>
          </a:p>
          <a:p>
            <a:r>
              <a:rPr lang="en-US" dirty="0"/>
              <a:t>Nodes: Artists </a:t>
            </a:r>
          </a:p>
          <a:p>
            <a:r>
              <a:rPr lang="en-US" dirty="0"/>
              <a:t>Links: Songs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8720D-BE32-4790-A231-AC415CA2742E}"/>
              </a:ext>
            </a:extLst>
          </p:cNvPr>
          <p:cNvSpPr txBox="1">
            <a:spLocks/>
          </p:cNvSpPr>
          <p:nvPr/>
        </p:nvSpPr>
        <p:spPr>
          <a:xfrm>
            <a:off x="493346" y="4084320"/>
            <a:ext cx="11205307" cy="2030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Web API curated data of artists and songs released between 1921-2020</a:t>
            </a:r>
          </a:p>
          <a:p>
            <a:r>
              <a:rPr lang="en-US" dirty="0"/>
              <a:t>Includes information about more than 160,000 songs</a:t>
            </a:r>
          </a:p>
          <a:p>
            <a:r>
              <a:rPr lang="en-US" dirty="0"/>
              <a:t>Information about the songs like acousticness, duration, tempo and loudness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ED6A95-B27E-4F8B-B05E-2E6C0EAA845F}"/>
              </a:ext>
            </a:extLst>
          </p:cNvPr>
          <p:cNvSpPr txBox="1">
            <a:spLocks/>
          </p:cNvSpPr>
          <p:nvPr/>
        </p:nvSpPr>
        <p:spPr>
          <a:xfrm>
            <a:off x="401907" y="3037131"/>
            <a:ext cx="9884508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4639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7" y="179631"/>
            <a:ext cx="9884508" cy="783737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Song Attributes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07" y="1108649"/>
            <a:ext cx="11205307" cy="1649792"/>
          </a:xfrm>
        </p:spPr>
        <p:txBody>
          <a:bodyPr>
            <a:normAutofit/>
          </a:bodyPr>
          <a:lstStyle/>
          <a:p>
            <a:r>
              <a:rPr lang="en-US"/>
              <a:t>Genre of music: Obtained using Spotify API</a:t>
            </a:r>
          </a:p>
          <a:p>
            <a:r>
              <a:rPr lang="en-US"/>
              <a:t>All songs divided into 12 major genres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54144-4896-493F-A996-6DD0CC36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38" y="2356725"/>
            <a:ext cx="8527644" cy="45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7" y="179631"/>
            <a:ext cx="9884508" cy="78373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Artist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07" y="1108649"/>
            <a:ext cx="5927483" cy="1649792"/>
          </a:xfrm>
        </p:spPr>
        <p:txBody>
          <a:bodyPr>
            <a:normAutofit/>
          </a:bodyPr>
          <a:lstStyle/>
          <a:p>
            <a:r>
              <a:rPr lang="en-US" dirty="0"/>
              <a:t>Gender: Derived using NLP technique</a:t>
            </a:r>
          </a:p>
          <a:p>
            <a:r>
              <a:rPr lang="en-US" dirty="0"/>
              <a:t>Race: Derived using NLP technique</a:t>
            </a:r>
          </a:p>
          <a:p>
            <a:r>
              <a:rPr lang="en-US" dirty="0"/>
              <a:t>Popularity: Normalized total streams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E7D9D-7406-4A80-8AAF-297E0119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25" y="358858"/>
            <a:ext cx="5197800" cy="314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676AA-5506-42D8-B88B-CB0000AB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25" y="3632661"/>
            <a:ext cx="5369166" cy="304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34212-530E-4097-9A27-67FF18D0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86" y="3632661"/>
            <a:ext cx="5470704" cy="28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23" y="0"/>
            <a:ext cx="5520218" cy="783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Network 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699-BD9C-4B8A-A4ED-6C5157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578" y="837989"/>
            <a:ext cx="4571999" cy="5527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Nodes: 5,142 and Edges: 12,905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D894D-208D-4EAA-AFBB-41CED466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3" y="1345346"/>
            <a:ext cx="6806150" cy="4951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3E834-7CA5-4030-A8A4-D3BB4E88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4412818"/>
            <a:ext cx="762000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D596C-9EE4-41D1-B5EC-4E8EE45B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9" y="4804497"/>
            <a:ext cx="3717163" cy="19992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587571-5AED-4484-9BDC-79531235A733}"/>
              </a:ext>
            </a:extLst>
          </p:cNvPr>
          <p:cNvSpPr txBox="1">
            <a:spLocks/>
          </p:cNvSpPr>
          <p:nvPr/>
        </p:nvSpPr>
        <p:spPr>
          <a:xfrm>
            <a:off x="3282320" y="6135499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FB575F-7C5B-4CA9-984C-7D2730A2EA60}"/>
              </a:ext>
            </a:extLst>
          </p:cNvPr>
          <p:cNvSpPr/>
          <p:nvPr/>
        </p:nvSpPr>
        <p:spPr>
          <a:xfrm>
            <a:off x="1623061" y="792588"/>
            <a:ext cx="4571999" cy="5527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0FE27-6166-452B-B712-953AB575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988" y="175259"/>
            <a:ext cx="3544990" cy="373843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439E11-53F4-44B8-8F5A-18A5E30554CA}"/>
              </a:ext>
            </a:extLst>
          </p:cNvPr>
          <p:cNvSpPr txBox="1">
            <a:spLocks/>
          </p:cNvSpPr>
          <p:nvPr/>
        </p:nvSpPr>
        <p:spPr>
          <a:xfrm>
            <a:off x="9337625" y="3629081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Popularity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5CC8B9-EFD4-45E3-B6B1-1D77D0ACC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7002" y="4309437"/>
            <a:ext cx="1666875" cy="2667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11E0B07-840A-46AE-851D-06FF88DD41A5}"/>
              </a:ext>
            </a:extLst>
          </p:cNvPr>
          <p:cNvSpPr txBox="1">
            <a:spLocks/>
          </p:cNvSpPr>
          <p:nvPr/>
        </p:nvSpPr>
        <p:spPr>
          <a:xfrm>
            <a:off x="10277002" y="4675211"/>
            <a:ext cx="472069" cy="26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0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2931DA-9F4D-4FB5-A07C-89CF78177DE6}"/>
              </a:ext>
            </a:extLst>
          </p:cNvPr>
          <p:cNvSpPr txBox="1">
            <a:spLocks/>
          </p:cNvSpPr>
          <p:nvPr/>
        </p:nvSpPr>
        <p:spPr>
          <a:xfrm>
            <a:off x="11610502" y="4683172"/>
            <a:ext cx="472069" cy="26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100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6A92A-E7A5-4DE2-887D-5D9721C8C5A0}"/>
              </a:ext>
            </a:extLst>
          </p:cNvPr>
          <p:cNvCxnSpPr/>
          <p:nvPr/>
        </p:nvCxnSpPr>
        <p:spPr>
          <a:xfrm>
            <a:off x="10620138" y="4808561"/>
            <a:ext cx="980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286052-F81C-41B1-8682-D54096E8F10B}"/>
              </a:ext>
            </a:extLst>
          </p:cNvPr>
          <p:cNvCxnSpPr>
            <a:cxnSpLocks/>
          </p:cNvCxnSpPr>
          <p:nvPr/>
        </p:nvCxnSpPr>
        <p:spPr>
          <a:xfrm>
            <a:off x="7367015" y="41909"/>
            <a:ext cx="13546" cy="464126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0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95-4538-4DEB-BE6D-94B83F9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1" y="71564"/>
            <a:ext cx="5497351" cy="783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Network Visualizations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587571-5AED-4484-9BDC-79531235A733}"/>
              </a:ext>
            </a:extLst>
          </p:cNvPr>
          <p:cNvSpPr txBox="1">
            <a:spLocks/>
          </p:cNvSpPr>
          <p:nvPr/>
        </p:nvSpPr>
        <p:spPr>
          <a:xfrm>
            <a:off x="3068960" y="6002699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3708B-5EFB-4692-864E-38D0749A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318488"/>
            <a:ext cx="6739890" cy="4596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E6DAE-78F5-471E-94CA-735756FF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24" y="1541508"/>
            <a:ext cx="1085850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5D20E-BB73-4598-8F17-7604F8EE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560" y="392312"/>
            <a:ext cx="3975160" cy="531853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9028F41-B90D-4DD8-8FC9-CF3DB3834BC1}"/>
              </a:ext>
            </a:extLst>
          </p:cNvPr>
          <p:cNvSpPr txBox="1">
            <a:spLocks/>
          </p:cNvSpPr>
          <p:nvPr/>
        </p:nvSpPr>
        <p:spPr>
          <a:xfrm>
            <a:off x="9622160" y="5914519"/>
            <a:ext cx="1678353" cy="78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Race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972F0B-7D9E-4E77-B2A1-701D2DBD0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470" y="5407869"/>
            <a:ext cx="742950" cy="80962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F07DE-BD75-4C7C-90C7-282C4D9D4817}"/>
              </a:ext>
            </a:extLst>
          </p:cNvPr>
          <p:cNvCxnSpPr/>
          <p:nvPr/>
        </p:nvCxnSpPr>
        <p:spPr>
          <a:xfrm>
            <a:off x="7498080" y="129540"/>
            <a:ext cx="0" cy="64693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FA5-6AB5-41A5-8359-183258E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23" y="253999"/>
            <a:ext cx="7352323" cy="8540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Inter Group 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D3E2-CBD8-4DF5-BC4E-4AD7D18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2" y="1426308"/>
            <a:ext cx="11479823" cy="448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Collaboration Fraction = Existing links between groups / Possible link between the groups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11B32-DA6B-44B8-A67A-2722BA697842}"/>
              </a:ext>
            </a:extLst>
          </p:cNvPr>
          <p:cNvSpPr/>
          <p:nvPr/>
        </p:nvSpPr>
        <p:spPr>
          <a:xfrm>
            <a:off x="532423" y="1262917"/>
            <a:ext cx="11127154" cy="77543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BD4BB1-6232-41FE-B2EC-8224B6D9DE9B}"/>
              </a:ext>
            </a:extLst>
          </p:cNvPr>
          <p:cNvSpPr/>
          <p:nvPr/>
        </p:nvSpPr>
        <p:spPr>
          <a:xfrm>
            <a:off x="1750646" y="283747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447C0A-7EDF-4486-BB37-282D02798AEB}"/>
              </a:ext>
            </a:extLst>
          </p:cNvPr>
          <p:cNvSpPr/>
          <p:nvPr/>
        </p:nvSpPr>
        <p:spPr>
          <a:xfrm>
            <a:off x="1754553" y="363659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400429-BC69-458D-B093-499F5BCE224E}"/>
              </a:ext>
            </a:extLst>
          </p:cNvPr>
          <p:cNvSpPr/>
          <p:nvPr/>
        </p:nvSpPr>
        <p:spPr>
          <a:xfrm>
            <a:off x="1750645" y="443571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8E7213-5B10-4FB0-8AE0-8C5627C47941}"/>
              </a:ext>
            </a:extLst>
          </p:cNvPr>
          <p:cNvSpPr/>
          <p:nvPr/>
        </p:nvSpPr>
        <p:spPr>
          <a:xfrm>
            <a:off x="1750644" y="5298831"/>
            <a:ext cx="453293" cy="453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4913D4-6E98-4BCF-A069-6DC6AB9F6EBE}"/>
              </a:ext>
            </a:extLst>
          </p:cNvPr>
          <p:cNvSpPr/>
          <p:nvPr/>
        </p:nvSpPr>
        <p:spPr>
          <a:xfrm>
            <a:off x="3290273" y="3192339"/>
            <a:ext cx="453293" cy="453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8877-57B9-4C64-B66B-775859A03901}"/>
              </a:ext>
            </a:extLst>
          </p:cNvPr>
          <p:cNvSpPr/>
          <p:nvPr/>
        </p:nvSpPr>
        <p:spPr>
          <a:xfrm>
            <a:off x="3290274" y="3990229"/>
            <a:ext cx="453293" cy="453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95D237-DF1D-4E5D-B334-2AD853AB2C5C}"/>
              </a:ext>
            </a:extLst>
          </p:cNvPr>
          <p:cNvSpPr/>
          <p:nvPr/>
        </p:nvSpPr>
        <p:spPr>
          <a:xfrm>
            <a:off x="3290275" y="4845539"/>
            <a:ext cx="453293" cy="4532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F378E-0854-4B69-887C-04AFCED92AF6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2137556" y="3224380"/>
            <a:ext cx="1219101" cy="832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F8E7AD-2643-4CCB-87D6-6EF955D4A3D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203937" y="3902068"/>
            <a:ext cx="1086337" cy="31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701353-1A04-447C-90C4-A0F63292F08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203938" y="4662357"/>
            <a:ext cx="1086337" cy="40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3CB0CD-CC1A-4EC8-8BD0-00FD2DE74B0B}"/>
              </a:ext>
            </a:extLst>
          </p:cNvPr>
          <p:cNvSpPr txBox="1">
            <a:spLocks/>
          </p:cNvSpPr>
          <p:nvPr/>
        </p:nvSpPr>
        <p:spPr>
          <a:xfrm>
            <a:off x="1528394" y="5937625"/>
            <a:ext cx="897792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 = 4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8B33AC-BD7D-4D40-AA84-D5C7D4EF22EB}"/>
              </a:ext>
            </a:extLst>
          </p:cNvPr>
          <p:cNvSpPr txBox="1">
            <a:spLocks/>
          </p:cNvSpPr>
          <p:nvPr/>
        </p:nvSpPr>
        <p:spPr>
          <a:xfrm>
            <a:off x="3068023" y="5937625"/>
            <a:ext cx="897792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 =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FD72DC-6F58-4303-9EE6-5C8E77FB4EA7}"/>
              </a:ext>
            </a:extLst>
          </p:cNvPr>
          <p:cNvSpPr txBox="1">
            <a:spLocks/>
          </p:cNvSpPr>
          <p:nvPr/>
        </p:nvSpPr>
        <p:spPr>
          <a:xfrm>
            <a:off x="5643683" y="2494936"/>
            <a:ext cx="5876193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Possible link between the groups = m*n = 12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AC88969-47FC-4F41-947D-7307FCA56F4A}"/>
              </a:ext>
            </a:extLst>
          </p:cNvPr>
          <p:cNvSpPr txBox="1">
            <a:spLocks/>
          </p:cNvSpPr>
          <p:nvPr/>
        </p:nvSpPr>
        <p:spPr>
          <a:xfrm>
            <a:off x="5643683" y="3204674"/>
            <a:ext cx="5876193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Existing links between groups = 4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67506B-21F1-4575-A902-30D5AE2E2C76}"/>
              </a:ext>
            </a:extLst>
          </p:cNvPr>
          <p:cNvSpPr txBox="1">
            <a:spLocks/>
          </p:cNvSpPr>
          <p:nvPr/>
        </p:nvSpPr>
        <p:spPr>
          <a:xfrm>
            <a:off x="5643682" y="3914412"/>
            <a:ext cx="5876193" cy="44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Collaboration Fraction = 4/12 = 0.33 </a:t>
            </a:r>
          </a:p>
        </p:txBody>
      </p:sp>
    </p:spTree>
    <p:extLst>
      <p:ext uri="{BB962C8B-B14F-4D97-AF65-F5344CB8AC3E}">
        <p14:creationId xmlns:p14="http://schemas.microsoft.com/office/powerpoint/2010/main" val="31746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FA5-6AB5-41A5-8359-183258E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57" y="211899"/>
            <a:ext cx="5075897" cy="8540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Degree VS Popularity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D3E2-CBD8-4DF5-BC4E-4AD7D18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23" y="1453329"/>
            <a:ext cx="6119838" cy="108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Degree, betweenness and Eigen vector centralities are not correlated with the popularity of an artist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11B32-DA6B-44B8-A67A-2722BA697842}"/>
              </a:ext>
            </a:extLst>
          </p:cNvPr>
          <p:cNvSpPr/>
          <p:nvPr/>
        </p:nvSpPr>
        <p:spPr>
          <a:xfrm>
            <a:off x="238197" y="1276384"/>
            <a:ext cx="5492043" cy="144218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74FB-748F-42AA-939D-514E9D18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7" y="3131733"/>
            <a:ext cx="5354883" cy="3265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BE8403-3599-4BB8-A3F9-9CEDCB69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83" y="178434"/>
            <a:ext cx="5857803" cy="31618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64A9C-3114-44D4-8815-27B66D74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667" y="3459627"/>
            <a:ext cx="5925219" cy="31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9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E743-2AC7-4AC0-9A4C-05C599E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" y="84266"/>
            <a:ext cx="4052246" cy="777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Hypothesis 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EF33-9D97-4B8E-B9C2-4C06B11A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9" y="1303539"/>
            <a:ext cx="3859565" cy="5129214"/>
          </a:xfrm>
        </p:spPr>
        <p:txBody>
          <a:bodyPr>
            <a:normAutofit fontScale="70000" lnSpcReduction="20000"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Scientific Collaboration: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	In academia, productive authors tend to directly coauthor with and closely cite colleagues sharing the same research interests; they do not generally collaborate directly with colleagues having different research topics, but instead directly or indirectly cite them [1]. 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/>
              <a:t>Musical Collaboration: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	</a:t>
            </a:r>
            <a:r>
              <a:rPr lang="en-US" sz="2400" dirty="0"/>
              <a:t> Musicians from different genres tend to collaborate more with each other. </a:t>
            </a:r>
            <a:r>
              <a:rPr lang="en-US" dirty="0"/>
              <a:t>I</a:t>
            </a:r>
            <a:r>
              <a:rPr lang="en-US" sz="2400" dirty="0"/>
              <a:t>nter-genre collaborations tend to be more successful compared to intra-genre music.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6D5C5-D2D8-42A5-BD56-8E9D3A0B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41" y="55431"/>
            <a:ext cx="6955120" cy="39087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3F9F323-4216-4DEB-9AFD-7BAB9F6F9383}"/>
              </a:ext>
            </a:extLst>
          </p:cNvPr>
          <p:cNvSpPr/>
          <p:nvPr/>
        </p:nvSpPr>
        <p:spPr>
          <a:xfrm>
            <a:off x="8242717" y="3252093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46A15F-30D5-43A1-9149-AB9D861D4BF1}"/>
              </a:ext>
            </a:extLst>
          </p:cNvPr>
          <p:cNvSpPr/>
          <p:nvPr/>
        </p:nvSpPr>
        <p:spPr>
          <a:xfrm>
            <a:off x="8838570" y="3249664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E4FC8A-E646-4FA6-869F-7BEEED6F0D56}"/>
              </a:ext>
            </a:extLst>
          </p:cNvPr>
          <p:cNvSpPr/>
          <p:nvPr/>
        </p:nvSpPr>
        <p:spPr>
          <a:xfrm>
            <a:off x="9053489" y="3249664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C75994-5E1C-4343-AD61-8BFE8CFC8677}"/>
              </a:ext>
            </a:extLst>
          </p:cNvPr>
          <p:cNvSpPr/>
          <p:nvPr/>
        </p:nvSpPr>
        <p:spPr>
          <a:xfrm>
            <a:off x="9390251" y="3258546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862E0F-2629-4D70-8215-13F1202B76C3}"/>
              </a:ext>
            </a:extLst>
          </p:cNvPr>
          <p:cNvSpPr/>
          <p:nvPr/>
        </p:nvSpPr>
        <p:spPr>
          <a:xfrm>
            <a:off x="10032976" y="3280714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9FAED0-3408-423F-8205-1A5C6AF1591C}"/>
              </a:ext>
            </a:extLst>
          </p:cNvPr>
          <p:cNvSpPr/>
          <p:nvPr/>
        </p:nvSpPr>
        <p:spPr>
          <a:xfrm>
            <a:off x="9675589" y="3237159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E65CEC-ECC4-480F-BFB2-E7C966796298}"/>
              </a:ext>
            </a:extLst>
          </p:cNvPr>
          <p:cNvSpPr/>
          <p:nvPr/>
        </p:nvSpPr>
        <p:spPr>
          <a:xfrm>
            <a:off x="9571960" y="3266815"/>
            <a:ext cx="121139" cy="609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C4BD-6745-4252-BA62-100DC5174656}"/>
              </a:ext>
            </a:extLst>
          </p:cNvPr>
          <p:cNvSpPr txBox="1"/>
          <p:nvPr/>
        </p:nvSpPr>
        <p:spPr>
          <a:xfrm>
            <a:off x="10145693" y="3987416"/>
            <a:ext cx="1899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Less collaboration of classical musicians with other genres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2EA75-B5B6-4ED4-9A14-865A7A4F9F03}"/>
              </a:ext>
            </a:extLst>
          </p:cNvPr>
          <p:cNvSpPr/>
          <p:nvPr/>
        </p:nvSpPr>
        <p:spPr>
          <a:xfrm>
            <a:off x="10050486" y="3948382"/>
            <a:ext cx="2020277" cy="7893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516BF1-B813-40B4-A679-793FFCF38646}"/>
              </a:ext>
            </a:extLst>
          </p:cNvPr>
          <p:cNvSpPr/>
          <p:nvPr/>
        </p:nvSpPr>
        <p:spPr>
          <a:xfrm>
            <a:off x="279795" y="1062471"/>
            <a:ext cx="3743007" cy="501828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62789F-CF5C-4838-A3E1-37E56224C213}"/>
              </a:ext>
            </a:extLst>
          </p:cNvPr>
          <p:cNvSpPr/>
          <p:nvPr/>
        </p:nvSpPr>
        <p:spPr>
          <a:xfrm>
            <a:off x="10154115" y="3266815"/>
            <a:ext cx="850717" cy="474605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1F395-A5C2-4667-8CD7-B9CB848E4BD0}"/>
              </a:ext>
            </a:extLst>
          </p:cNvPr>
          <p:cNvSpPr txBox="1"/>
          <p:nvPr/>
        </p:nvSpPr>
        <p:spPr>
          <a:xfrm>
            <a:off x="9434151" y="1901374"/>
            <a:ext cx="18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Communities that don’t collaborate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150F08-5F55-4324-8056-811375C87D91}"/>
              </a:ext>
            </a:extLst>
          </p:cNvPr>
          <p:cNvSpPr/>
          <p:nvPr/>
        </p:nvSpPr>
        <p:spPr>
          <a:xfrm>
            <a:off x="9174628" y="1785467"/>
            <a:ext cx="2020277" cy="78935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BF013E-DAF4-4F04-9AED-6287714A6B5D}"/>
              </a:ext>
            </a:extLst>
          </p:cNvPr>
          <p:cNvCxnSpPr>
            <a:cxnSpLocks/>
          </p:cNvCxnSpPr>
          <p:nvPr/>
        </p:nvCxnSpPr>
        <p:spPr>
          <a:xfrm>
            <a:off x="10200006" y="2581773"/>
            <a:ext cx="407810" cy="667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EF7184F-80EA-446A-8068-B98966C3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25" y="3796851"/>
            <a:ext cx="5943651" cy="306114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22BF30E-FD92-4B7F-BE16-1BA472EBA7FE}"/>
              </a:ext>
            </a:extLst>
          </p:cNvPr>
          <p:cNvSpPr/>
          <p:nvPr/>
        </p:nvSpPr>
        <p:spPr>
          <a:xfrm>
            <a:off x="9920593" y="3280714"/>
            <a:ext cx="112384" cy="56604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810</Words>
  <Application>Microsoft Office PowerPoint</Application>
  <PresentationFormat>Widescreen</PresentationFormat>
  <Paragraphs>99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Office Theme</vt:lpstr>
      <vt:lpstr>Collaboration Network of Spotify Artists </vt:lpstr>
      <vt:lpstr>Network</vt:lpstr>
      <vt:lpstr>Song Attributes</vt:lpstr>
      <vt:lpstr>Artist Attributes</vt:lpstr>
      <vt:lpstr>Network Visualizations </vt:lpstr>
      <vt:lpstr>Network Visualizations </vt:lpstr>
      <vt:lpstr>Inter Group Collaboration</vt:lpstr>
      <vt:lpstr>Degree VS Popularity</vt:lpstr>
      <vt:lpstr>Hypothesis 1 </vt:lpstr>
      <vt:lpstr>Hypothesis 2 </vt:lpstr>
      <vt:lpstr>Hypothesis 3</vt:lpstr>
      <vt:lpstr>Hypothesis 3</vt:lpstr>
      <vt:lpstr>Hypothesis 4</vt:lpstr>
      <vt:lpstr>Hypothesis 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Communities and Weak Ties in Spotify Artist Collaboration Network </dc:title>
  <dc:creator>Ayan Chatterjee</dc:creator>
  <cp:lastModifiedBy>Ayan Chatterjee</cp:lastModifiedBy>
  <cp:revision>122</cp:revision>
  <dcterms:created xsi:type="dcterms:W3CDTF">2020-10-15T04:09:01Z</dcterms:created>
  <dcterms:modified xsi:type="dcterms:W3CDTF">2020-12-10T03:01:41Z</dcterms:modified>
</cp:coreProperties>
</file>