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0" r:id="rId6"/>
    <p:sldId id="261" r:id="rId7"/>
    <p:sldId id="263" r:id="rId8"/>
    <p:sldId id="262" r:id="rId9"/>
    <p:sldId id="270" r:id="rId10"/>
    <p:sldId id="271" r:id="rId11"/>
    <p:sldId id="264" r:id="rId12"/>
    <p:sldId id="289" r:id="rId13"/>
    <p:sldId id="26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5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49" autoAdjust="0"/>
  </p:normalViewPr>
  <p:slideViewPr>
    <p:cSldViewPr snapToGrid="0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3E21B6-67C2-405B-A3E1-A02C91DB6D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Covid 19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9277F-97F9-45F0-BFF7-B0E4987C0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F871-5748-4937-9888-8B13E32904F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21FAB-C2ED-4386-92C2-7699921250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45DB-E68D-4678-8DF8-F8232F1A71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35536-30C3-421A-852A-EDBDEA8BC4B4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69922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Covid 19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DEB35-BF79-41B2-8047-BC335AC00B4E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922ED-7A8D-4C69-8218-E4C494E5BDD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93767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32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3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987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43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3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3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51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98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060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7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699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2D8A-2290-458E-B00D-18399EA4E08D}" type="datetimeFigureOut">
              <a:rPr lang="el-GR" smtClean="0"/>
              <a:pPr/>
              <a:t>24/6/2022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989E-015B-4B73-ABE2-38E880DC361D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253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chatziemmanouil-antonios/eap-plhpro/main/data.py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4.jpeg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5B1345-47C0-4FFF-B231-DC2836F1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337" y="2233613"/>
            <a:ext cx="6251327" cy="2631761"/>
          </a:xfrm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/>
          <a:p>
            <a:pPr algn="l" rtl="0" fontAlgn="base"/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Θεματική Ενότητα:       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ΠΛΗ ΠΡΟ</a:t>
            </a:r>
            <a:b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alt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Σ.Ε.Π:		         </a:t>
            </a:r>
            <a:r>
              <a:rPr lang="el-GR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Αντωνία Στεφανή</a:t>
            </a:r>
            <a:b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Εργασία:                  	        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Ομαδικό Προγραμματιστικό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Project </a:t>
            </a:r>
            <a:b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Ακαδημαϊκό Έτος : 	        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2021-2022 </a:t>
            </a:r>
            <a:br>
              <a:rPr lang="el-GR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Τίτλος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Project: </a:t>
            </a: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1800" i="1" dirty="0">
                <a:solidFill>
                  <a:srgbClr val="000000"/>
                </a:solidFill>
                <a:latin typeface="Calibri" panose="020F0502020204030204" pitchFamily="34" charset="0"/>
              </a:rPr>
              <a:t>COVID-19 Data Dashboard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b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ID Project: </a:t>
            </a: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             	        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13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Ομάδα Α: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	         Μαρία Αρβανιτίδου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    </a:t>
            </a: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std154844)</a:t>
            </a:r>
            <a:b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		         Αντώνης Χατζηεμμανουήλ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(std156658)</a:t>
            </a:r>
            <a:b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l-GR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Γιώργος Σμπώκος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(std156603)</a:t>
            </a:r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0568B1-FAA1-4A6F-AEFA-6E4B195E14C5}"/>
              </a:ext>
            </a:extLst>
          </p:cNvPr>
          <p:cNvSpPr txBox="1">
            <a:spLocks noChangeArrowheads="1"/>
          </p:cNvSpPr>
          <p:nvPr/>
        </p:nvSpPr>
        <p:spPr>
          <a:xfrm>
            <a:off x="3433515" y="1282809"/>
            <a:ext cx="4751784" cy="9009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pPr>
              <a:defRPr/>
            </a:pPr>
            <a:r>
              <a:rPr lang="el-GR" sz="3000" b="1" dirty="0"/>
              <a:t>ΕΛΛΗΝΙΚΟ ΑΝΟΙΚΤΟ ΠΑΝΕΠΙΣΤΗΜΙΟ</a:t>
            </a:r>
          </a:p>
        </p:txBody>
      </p:sp>
      <p:pic>
        <p:nvPicPr>
          <p:cNvPr id="9" name="7 - Εικόνα" descr="new_eap_logo.jpg">
            <a:extLst>
              <a:ext uri="{FF2B5EF4-FFF2-40B4-BE49-F238E27FC236}">
                <a16:creationId xmlns:a16="http://schemas.microsoft.com/office/drawing/2014/main" id="{A3A31377-C9CB-45BF-873F-8191F2B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6" y="1370728"/>
            <a:ext cx="1764506" cy="7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AB8155D4-804A-4B34-92FD-C365F8C3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78" y="5333434"/>
            <a:ext cx="544719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9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Πρώτη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Tkinter </a:t>
            </a:r>
            <a:r>
              <a:rPr lang="el-GR" sz="1600" dirty="0">
                <a:latin typeface="Times New Roman" panose="02020603050405020304" pitchFamily="18" charset="0"/>
              </a:rPr>
              <a:t>(πίνακες εναλλάξ)</a:t>
            </a:r>
            <a:r>
              <a:rPr lang="en-US" sz="1600" dirty="0">
                <a:latin typeface="Times New Roman" panose="02020603050405020304" pitchFamily="18" charset="0"/>
              </a:rPr>
              <a:t>_</a:t>
            </a:r>
            <a:r>
              <a:rPr lang="el-GR" sz="1600" dirty="0">
                <a:latin typeface="Times New Roman" panose="02020603050405020304" pitchFamily="18" charset="0"/>
              </a:rPr>
              <a:t>Στατική βάση δεδομένων</a:t>
            </a: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21" name="20 - Εικόνα" descr="Νέα περιστατικά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398" y="2672221"/>
            <a:ext cx="3940447" cy="3424649"/>
          </a:xfrm>
          <a:prstGeom prst="rect">
            <a:avLst/>
          </a:prstGeom>
        </p:spPr>
      </p:pic>
      <p:pic>
        <p:nvPicPr>
          <p:cNvPr id="22" name="21 - Εικόνα" descr="Figure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86" y="2700379"/>
            <a:ext cx="4566199" cy="3424649"/>
          </a:xfrm>
          <a:prstGeom prst="rect">
            <a:avLst/>
          </a:prstGeom>
        </p:spPr>
      </p:pic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10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2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Δεύτερη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Tkinter </a:t>
            </a:r>
            <a:r>
              <a:rPr lang="el-GR" sz="1600" dirty="0">
                <a:latin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</a:rPr>
              <a:t>Dashboard</a:t>
            </a:r>
            <a:r>
              <a:rPr lang="el-GR" sz="1600" dirty="0">
                <a:latin typeface="Times New Roman" panose="02020603050405020304" pitchFamily="18" charset="0"/>
              </a:rPr>
              <a:t>)</a:t>
            </a:r>
            <a:r>
              <a:rPr lang="en-US" sz="1600" dirty="0">
                <a:latin typeface="Times New Roman" panose="02020603050405020304" pitchFamily="18" charset="0"/>
              </a:rPr>
              <a:t>_</a:t>
            </a:r>
            <a:r>
              <a:rPr lang="el-GR" sz="1600" dirty="0">
                <a:latin typeface="Times New Roman" panose="02020603050405020304" pitchFamily="18" charset="0"/>
              </a:rPr>
              <a:t> Δυναμική βάση δεδομένων</a:t>
            </a:r>
            <a:r>
              <a:rPr lang="en-US" sz="1600" dirty="0">
                <a:latin typeface="Times New Roman" panose="02020603050405020304" pitchFamily="18" charset="0"/>
              </a:rPr>
              <a:t> (</a:t>
            </a:r>
            <a:r>
              <a:rPr lang="el-GR" sz="1600" dirty="0">
                <a:latin typeface="Times New Roman" panose="02020603050405020304" pitchFamily="18" charset="0"/>
              </a:rPr>
              <a:t>πρόβλημα με </a:t>
            </a:r>
            <a:r>
              <a:rPr lang="en-US" sz="1600" dirty="0">
                <a:latin typeface="Times New Roman" panose="02020603050405020304" pitchFamily="18" charset="0"/>
              </a:rPr>
              <a:t>format)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11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22 - Εικόνα">
            <a:extLst>
              <a:ext uri="{FF2B5EF4-FFF2-40B4-BE49-F238E27FC236}">
                <a16:creationId xmlns:a16="http://schemas.microsoft.com/office/drawing/2014/main" id="{B40FB408-664E-4DD2-AE3A-F650232C27A2}"/>
              </a:ext>
            </a:extLst>
          </p:cNvPr>
          <p:cNvPicPr/>
          <p:nvPr/>
        </p:nvPicPr>
        <p:blipFill>
          <a:blip r:embed="rId5"/>
          <a:srcRect l="5598" t="11561" r="9004" b="28902"/>
          <a:stretch>
            <a:fillRect/>
          </a:stretch>
        </p:blipFill>
        <p:spPr bwMode="auto">
          <a:xfrm>
            <a:off x="885370" y="2525484"/>
            <a:ext cx="7625584" cy="370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70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Τρίτη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Matplotlib_Jupyter Notebook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12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19 - Εικόνα" descr="Matplotlib.png">
            <a:extLst>
              <a:ext uri="{FF2B5EF4-FFF2-40B4-BE49-F238E27FC236}">
                <a16:creationId xmlns:a16="http://schemas.microsoft.com/office/drawing/2014/main" id="{40D8175E-656F-4979-8379-434E12426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21" y="2379508"/>
            <a:ext cx="7005522" cy="37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Τέταρτη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Pyechart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13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19 - TextBox">
            <a:extLst>
              <a:ext uri="{FF2B5EF4-FFF2-40B4-BE49-F238E27FC236}">
                <a16:creationId xmlns:a16="http://schemas.microsoft.com/office/drawing/2014/main" id="{63B922E3-FF17-4C25-A2ED-C9B4F4093A52}"/>
              </a:ext>
            </a:extLst>
          </p:cNvPr>
          <p:cNvSpPr txBox="1"/>
          <p:nvPr/>
        </p:nvSpPr>
        <p:spPr>
          <a:xfrm>
            <a:off x="1233714" y="2474968"/>
            <a:ext cx="6676572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		</a:t>
            </a:r>
            <a:r>
              <a:rPr lang="el-GR" sz="1600" dirty="0"/>
              <a:t>Δεν κατέστη εφικτή η οπτικοποίηση του κώδικα</a:t>
            </a:r>
          </a:p>
        </p:txBody>
      </p:sp>
      <p:pic>
        <p:nvPicPr>
          <p:cNvPr id="22" name="20 - Εικόνα">
            <a:extLst>
              <a:ext uri="{FF2B5EF4-FFF2-40B4-BE49-F238E27FC236}">
                <a16:creationId xmlns:a16="http://schemas.microsoft.com/office/drawing/2014/main" id="{0784740E-420F-4328-AA68-1FE5294E2616}"/>
              </a:ext>
            </a:extLst>
          </p:cNvPr>
          <p:cNvPicPr/>
          <p:nvPr/>
        </p:nvPicPr>
        <p:blipFill>
          <a:blip r:embed="rId5"/>
          <a:srcRect l="14808" t="21676" r="35866" b="13584"/>
          <a:stretch>
            <a:fillRect/>
          </a:stretch>
        </p:blipFill>
        <p:spPr bwMode="auto">
          <a:xfrm>
            <a:off x="2369759" y="3006970"/>
            <a:ext cx="4404483" cy="323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10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14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20 - Εικόνα">
            <a:extLst>
              <a:ext uri="{FF2B5EF4-FFF2-40B4-BE49-F238E27FC236}">
                <a16:creationId xmlns:a16="http://schemas.microsoft.com/office/drawing/2014/main" id="{39CAE9DF-AE72-4289-8BB9-C87BFB667356}"/>
              </a:ext>
            </a:extLst>
          </p:cNvPr>
          <p:cNvPicPr/>
          <p:nvPr/>
        </p:nvPicPr>
        <p:blipFill>
          <a:blip r:embed="rId5"/>
          <a:srcRect l="4334" t="20809" r="17084" b="26012"/>
          <a:stretch>
            <a:fillRect/>
          </a:stretch>
        </p:blipFill>
        <p:spPr bwMode="auto">
          <a:xfrm>
            <a:off x="812800" y="2552699"/>
            <a:ext cx="7620000" cy="339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573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15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19 - Εικόνα">
            <a:extLst>
              <a:ext uri="{FF2B5EF4-FFF2-40B4-BE49-F238E27FC236}">
                <a16:creationId xmlns:a16="http://schemas.microsoft.com/office/drawing/2014/main" id="{72270E49-23F5-461C-AD91-BBE6465A7428}"/>
              </a:ext>
            </a:extLst>
          </p:cNvPr>
          <p:cNvPicPr/>
          <p:nvPr/>
        </p:nvPicPr>
        <p:blipFill>
          <a:blip r:embed="rId5"/>
          <a:srcRect l="5600" t="24855" r="6429" b="29172"/>
          <a:stretch>
            <a:fillRect/>
          </a:stretch>
        </p:blipFill>
        <p:spPr bwMode="auto">
          <a:xfrm>
            <a:off x="870856" y="2381157"/>
            <a:ext cx="7765143" cy="365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16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1" name="20 - Εικόνα">
            <a:extLst>
              <a:ext uri="{FF2B5EF4-FFF2-40B4-BE49-F238E27FC236}">
                <a16:creationId xmlns:a16="http://schemas.microsoft.com/office/drawing/2014/main" id="{36C58AE8-C0CB-4488-9CC2-B04B060CE159}"/>
              </a:ext>
            </a:extLst>
          </p:cNvPr>
          <p:cNvPicPr/>
          <p:nvPr/>
        </p:nvPicPr>
        <p:blipFill>
          <a:blip r:embed="rId5"/>
          <a:srcRect l="5600" t="24855" r="6068" b="29172"/>
          <a:stretch>
            <a:fillRect/>
          </a:stretch>
        </p:blipFill>
        <p:spPr bwMode="auto">
          <a:xfrm>
            <a:off x="852853" y="2400300"/>
            <a:ext cx="776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8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13427"/>
            <a:ext cx="8193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</a:rPr>
              <a:t>Τελική προσέγγιση</a:t>
            </a:r>
            <a:r>
              <a:rPr lang="el-GR" sz="1600" dirty="0">
                <a:latin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</a:rPr>
              <a:t>Streamlit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l-GR" sz="1600" dirty="0">
              <a:latin typeface="Times New Roman" panose="02020603050405020304" pitchFamily="18" charset="0"/>
            </a:endParaRPr>
          </a:p>
          <a:p>
            <a:pPr marL="742950" lvl="1" indent="-285750"/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</a:endParaRPr>
          </a:p>
          <a:p>
            <a:pPr lvl="5"/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hlinkClick r:id="rId3"/>
              </a:rPr>
              <a:t>https://share.streamlit.io/chatziemmanouil-antonios/eap-plhpro/main/data.py</a:t>
            </a:r>
            <a:endParaRPr lang="el-GR" sz="1600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17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pic>
        <p:nvPicPr>
          <p:cNvPr id="23" name="22 - Εικόνα" descr="shutterstock_1679767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4C5A295-2F83-42E1-8E92-B3E26FA6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20 - Εικόνα">
            <a:extLst>
              <a:ext uri="{FF2B5EF4-FFF2-40B4-BE49-F238E27FC236}">
                <a16:creationId xmlns:a16="http://schemas.microsoft.com/office/drawing/2014/main" id="{D76102E9-C67C-46EC-A605-E2F5CA6CEF60}"/>
              </a:ext>
            </a:extLst>
          </p:cNvPr>
          <p:cNvPicPr/>
          <p:nvPr/>
        </p:nvPicPr>
        <p:blipFill>
          <a:blip r:embed="rId6"/>
          <a:srcRect l="5600" t="27168" r="7152" b="26300"/>
          <a:stretch>
            <a:fillRect/>
          </a:stretch>
        </p:blipFill>
        <p:spPr bwMode="auto">
          <a:xfrm>
            <a:off x="856343" y="2386464"/>
            <a:ext cx="7736114" cy="34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51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0817ADC-1F6F-492B-8DD8-1452AC6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18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Έλεγχος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 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Αποδοχή Λογισμικού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Δοκιμές </a:t>
            </a:r>
            <a:r>
              <a:rPr lang="en-US" sz="1600" dirty="0">
                <a:latin typeface="Times New Roman" panose="02020603050405020304" pitchFamily="18" charset="0"/>
              </a:rPr>
              <a:t>Alpha: </a:t>
            </a:r>
            <a:r>
              <a:rPr lang="el-GR" sz="1600" dirty="0">
                <a:latin typeface="Times New Roman" panose="02020603050405020304" pitchFamily="18" charset="0"/>
              </a:rPr>
              <a:t>Τελική Μορφοποίηση_Έλεγχος Διεπαφής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spc="-15" dirty="0">
                <a:cs typeface="Calibri"/>
              </a:rPr>
              <a:t>(interface</a:t>
            </a:r>
            <a:r>
              <a:rPr lang="en-US" sz="1600" spc="10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testing)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Δοκιμές </a:t>
            </a:r>
            <a:r>
              <a:rPr lang="en-US" sz="1600" dirty="0">
                <a:latin typeface="Times New Roman" panose="02020603050405020304" pitchFamily="18" charset="0"/>
              </a:rPr>
              <a:t>Beta :   </a:t>
            </a:r>
            <a:r>
              <a:rPr lang="el-GR" sz="1600" dirty="0">
                <a:latin typeface="Times New Roman" panose="02020603050405020304" pitchFamily="18" charset="0"/>
              </a:rPr>
              <a:t>Επιβεβαίωση Ορθής Λειτουργίας από άλλο χρήστη</a:t>
            </a:r>
            <a:r>
              <a:rPr lang="en-US" sz="1600" dirty="0">
                <a:latin typeface="Times New Roman" panose="02020603050405020304" pitchFamily="18" charset="0"/>
              </a:rPr>
              <a:t> (</a:t>
            </a:r>
            <a:r>
              <a:rPr lang="el-GR" sz="1600" spc="-5" dirty="0">
                <a:cs typeface="Calibri"/>
              </a:rPr>
              <a:t>functional </a:t>
            </a:r>
            <a:r>
              <a:rPr lang="el-GR" sz="1600" spc="-10" dirty="0">
                <a:cs typeface="Calibri"/>
              </a:rPr>
              <a:t>testing</a:t>
            </a:r>
            <a:r>
              <a:rPr lang="en-US" sz="1600" spc="-10" dirty="0">
                <a:cs typeface="Calibri"/>
              </a:rPr>
              <a:t>)</a:t>
            </a:r>
            <a:endParaRPr lang="el-GR" sz="1600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spc="-10" dirty="0">
              <a:latin typeface="Times New Roman" panose="02020603050405020304" pitchFamily="18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0" dirty="0">
                <a:latin typeface="Times New Roman" panose="02020603050405020304" pitchFamily="18" charset="0"/>
                <a:cs typeface="Calibri"/>
              </a:rPr>
              <a:t>System Testing</a:t>
            </a:r>
            <a:r>
              <a:rPr lang="el-GR" sz="1600" spc="-10" dirty="0">
                <a:latin typeface="Times New Roman" panose="02020603050405020304" pitchFamily="18" charset="0"/>
                <a:cs typeface="Calibri"/>
              </a:rPr>
              <a:t>:  Τα αποτελέσματα επηρεάζονται από την ορθότητα των κρατικών στοιχείων</a:t>
            </a: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/>
            <a:endParaRPr lang="el-GR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19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Μελλοντικά Βήματα &amp; Βελτίωση Λογισμικού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Καθαρισμός Δείγματος (</a:t>
            </a:r>
            <a:r>
              <a:rPr lang="en-US" sz="1600" dirty="0">
                <a:latin typeface="Times New Roman" panose="02020603050405020304" pitchFamily="18" charset="0"/>
              </a:rPr>
              <a:t>Data cleansing)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Αναζήτηση πηγής πιο αξιόπιστων δεδομένων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Πολυωνυμική Προσέγγιση για Πρόβλεψη</a:t>
            </a: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45F89DC-C55C-42EE-8A57-F731927E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2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145525" y="6363146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9A91F-6BF7-4AF2-A290-DD56FAB5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l-GR" sz="1600" b="1" dirty="0">
                <a:latin typeface="+mn-lt"/>
                <a:ea typeface="+mn-ea"/>
                <a:cs typeface="+mn-cs"/>
              </a:rPr>
              <a:t>Περιεχόμενα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39816-C277-4347-8EB2-CFFE54CF8E74}"/>
              </a:ext>
            </a:extLst>
          </p:cNvPr>
          <p:cNvSpPr txBox="1"/>
          <p:nvPr/>
        </p:nvSpPr>
        <p:spPr>
          <a:xfrm>
            <a:off x="1310637" y="1608635"/>
            <a:ext cx="65227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Γενικά</a:t>
            </a:r>
          </a:p>
          <a:p>
            <a:endParaRPr lang="el-GR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isease – 19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l-GR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13</a:t>
            </a:r>
            <a:endParaRPr lang="el-GR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Προδιαγραφές απαιτήσεων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Στάδια Υλοποίησης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1"/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Ορισμός Προγραμματιστικών Προδιαγραφών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Τεχνικές Λεπτομέρειες Υλοποίησης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Ανάπτυξη Λογισμικού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Έλεγχος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 </a:t>
            </a: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Αποδοχή Λογισμικού</a:t>
            </a:r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l-GR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Μελλοντικά Βήματα &amp; Βελτίωση Λογισμικού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l-GR" sz="1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17 - Εικόνα" descr="shutterstock_167976711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2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70568B1-FAA1-4A6F-AEFA-6E4B195E14C5}"/>
              </a:ext>
            </a:extLst>
          </p:cNvPr>
          <p:cNvSpPr txBox="1">
            <a:spLocks noChangeArrowheads="1"/>
          </p:cNvSpPr>
          <p:nvPr/>
        </p:nvSpPr>
        <p:spPr>
          <a:xfrm>
            <a:off x="3433515" y="1282809"/>
            <a:ext cx="4751784" cy="90093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pPr>
              <a:defRPr/>
            </a:pPr>
            <a:r>
              <a:rPr lang="el-GR" sz="3000" b="1" dirty="0"/>
              <a:t>ΕΛΛΗΝΙΚΟ ΑΝΟΙΚΤΟ ΠΑΝΕΠΙΣΤΗΜΙΟ</a:t>
            </a:r>
          </a:p>
        </p:txBody>
      </p:sp>
      <p:pic>
        <p:nvPicPr>
          <p:cNvPr id="9" name="7 - Εικόνα" descr="new_eap_logo.jpg">
            <a:extLst>
              <a:ext uri="{FF2B5EF4-FFF2-40B4-BE49-F238E27FC236}">
                <a16:creationId xmlns:a16="http://schemas.microsoft.com/office/drawing/2014/main" id="{A3A31377-C9CB-45BF-873F-8191F2B0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6" y="1370728"/>
            <a:ext cx="1764506" cy="71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AB8155D4-804A-4B34-92FD-C365F8C3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7" y="5711520"/>
            <a:ext cx="544719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- TextBox"/>
          <p:cNvSpPr txBox="1"/>
          <p:nvPr/>
        </p:nvSpPr>
        <p:spPr>
          <a:xfrm>
            <a:off x="2428875" y="2286000"/>
            <a:ext cx="428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l-GR" sz="2400" dirty="0"/>
              <a:t>Ευχαριστούμε για την ακρόαση!</a:t>
            </a:r>
          </a:p>
        </p:txBody>
      </p:sp>
      <p:pic>
        <p:nvPicPr>
          <p:cNvPr id="13" name="12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0300" y="2951709"/>
            <a:ext cx="4343401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3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rona 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 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isease </a:t>
            </a:r>
            <a:r>
              <a:rPr lang="el-GR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-19</a:t>
            </a:r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Παγκόσμιο φαινόμενο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εκατομμύρια θάνατοι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418 εκατομμύρια περιστατικά</a:t>
            </a: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Ανάγκη Καταγραφής Επιδημιολογικών Δεδομένων με σκοπό:</a:t>
            </a: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lvl="8"/>
            <a:endParaRPr lang="el-GR" sz="1600" dirty="0">
              <a:latin typeface="Times New Roman" panose="02020603050405020304" pitchFamily="18" charset="0"/>
            </a:endParaRP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Χώρα ενδιαφέροντος: Ελλάδα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9B3DB-B352-4D19-B4B5-BEB19744DCB6}"/>
              </a:ext>
            </a:extLst>
          </p:cNvPr>
          <p:cNvSpPr txBox="1"/>
          <p:nvPr/>
        </p:nvSpPr>
        <p:spPr>
          <a:xfrm>
            <a:off x="5949142" y="3680958"/>
            <a:ext cx="2218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Ανάλυση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Κατανόηση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Μοντελοποίηση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l-GR" sz="1600" dirty="0">
                <a:latin typeface="Times New Roman" panose="02020603050405020304" pitchFamily="18" charset="0"/>
              </a:rPr>
              <a:t>Λήψη αποφάσεων</a:t>
            </a:r>
          </a:p>
        </p:txBody>
      </p:sp>
      <p:pic>
        <p:nvPicPr>
          <p:cNvPr id="18" name="17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0E14226-2657-4EF4-9887-83C82875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l-GR" sz="1600" b="1" dirty="0">
                <a:latin typeface="+mn-lt"/>
                <a:ea typeface="+mn-ea"/>
                <a:cs typeface="+mn-cs"/>
              </a:rPr>
              <a:t>Γενικά</a:t>
            </a:r>
          </a:p>
        </p:txBody>
      </p:sp>
    </p:spTree>
    <p:extLst>
      <p:ext uri="{BB962C8B-B14F-4D97-AF65-F5344CB8AC3E}">
        <p14:creationId xmlns:p14="http://schemas.microsoft.com/office/powerpoint/2010/main" val="33142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4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Προδιαγραφές απαιτήσεων</a:t>
            </a:r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Επίσημα Κρατικά στοιχεία (ιστοσελίδα του αρμόδιου Υπουργείου)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Οπτική απεικόνιση των δεδομένων (</a:t>
            </a:r>
            <a:r>
              <a:rPr lang="en-US" sz="1600" dirty="0">
                <a:latin typeface="Times New Roman" panose="02020603050405020304" pitchFamily="18" charset="0"/>
              </a:rPr>
              <a:t>Data visualization)</a:t>
            </a: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Εμφάνιση δεικτών για ανάλυση και εξαγωγή συμπερασμάτων</a:t>
            </a: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Μοντέλο προβολής της εξέλιξης στο κοντινό μέλλον (πρόβλεψη)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8DD8621-5CAD-466E-AA6E-B42FCF3A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5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</a:t>
            </a:r>
            <a:r>
              <a:rPr lang="el-G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Προδιαγραφές απαιτήσεων</a:t>
            </a:r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Δημιουργία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Dashboard:</a:t>
            </a:r>
          </a:p>
          <a:p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Επιδημιολογικοί δείκτες</a:t>
            </a:r>
          </a:p>
          <a:p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Εξέλιξη Εμβολιασμών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Εξέλιξη θανάτων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Εξάπλωση της νόσου</a:t>
            </a:r>
          </a:p>
          <a:p>
            <a:endParaRPr lang="el-G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Μελλοντική Πρόβλεψη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l-GR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Πλήθος Κρουσμάτων)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18C094A-BCE0-4F49-B2C3-71392BD8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89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6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624435"/>
            <a:ext cx="81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Στάδια Υλοποίησης</a:t>
            </a: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1662F-E870-489E-8A53-7BE00332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9" y="2249059"/>
            <a:ext cx="8334103" cy="23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8371BA6-68CE-4A27-8F21-937BAD39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76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7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358964"/>
            <a:ext cx="81933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b="1" dirty="0">
                <a:latin typeface="Times New Roman" panose="02020603050405020304" pitchFamily="18" charset="0"/>
                <a:ea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Ορισμός Προγραμματιστικών Προδιαγραφών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l-GR" b="1" spc="-10" dirty="0">
              <a:cs typeface="Calibri"/>
            </a:endParaRPr>
          </a:p>
          <a:p>
            <a:endParaRPr lang="el-GR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/>
                <a:cs typeface="Times New Roman"/>
              </a:rPr>
              <a:t>Απαίτηση συγκεκριμένων </a:t>
            </a:r>
            <a:r>
              <a:rPr lang="el-GR" sz="1600" dirty="0" err="1">
                <a:latin typeface="Times New Roman"/>
                <a:cs typeface="Times New Roman"/>
              </a:rPr>
              <a:t>προαπαιτούμενων</a:t>
            </a:r>
            <a:r>
              <a:rPr lang="el-GR" sz="1600" dirty="0">
                <a:latin typeface="Times New Roman"/>
                <a:cs typeface="Times New Roman"/>
              </a:rPr>
              <a:t> για την υλοποίηση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Data Frame (</a:t>
            </a:r>
            <a:r>
              <a:rPr lang="el-GR" sz="1600" dirty="0">
                <a:latin typeface="Times New Roman"/>
                <a:cs typeface="Times New Roman"/>
              </a:rPr>
              <a:t>Δομή Δεδομένων Πίνακα)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Numeric Data (Integers) - </a:t>
            </a:r>
            <a:r>
              <a:rPr lang="en-US" sz="1600" dirty="0" err="1">
                <a:latin typeface="Times New Roman"/>
                <a:cs typeface="Times New Roman"/>
              </a:rPr>
              <a:t>Έξοδος</a:t>
            </a:r>
            <a:r>
              <a:rPr lang="en-US" sz="1600" dirty="0">
                <a:latin typeface="Times New Roman"/>
                <a:cs typeface="Times New Roman"/>
              </a:rPr>
              <a:t> και </a:t>
            </a:r>
            <a:r>
              <a:rPr lang="en-US" sz="1600" dirty="0" err="1">
                <a:latin typeface="Times New Roman"/>
                <a:cs typeface="Times New Roman"/>
              </a:rPr>
              <a:t>δεκ</a:t>
            </a:r>
            <a:r>
              <a:rPr lang="en-US" sz="1600" dirty="0">
                <a:latin typeface="Times New Roman"/>
                <a:cs typeface="Times New Roman"/>
              </a:rPr>
              <a:t>αδικών δεδομένων (float)</a:t>
            </a:r>
            <a:endParaRPr lang="en-US" sz="1600" dirty="0">
              <a:latin typeface="Times New Roman" panose="02020603050405020304" pitchFamily="18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Είσοδος: Κρατικά Δεδομένα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Έξοδος: </a:t>
            </a:r>
            <a:r>
              <a:rPr lang="el-GR" sz="1600" dirty="0" err="1">
                <a:latin typeface="Times New Roman" panose="02020603050405020304" pitchFamily="18" charset="0"/>
              </a:rPr>
              <a:t>Οπτικοποίηση</a:t>
            </a:r>
            <a:r>
              <a:rPr lang="el-GR" sz="1600" dirty="0">
                <a:latin typeface="Times New Roman" panose="02020603050405020304" pitchFamily="18" charset="0"/>
              </a:rPr>
              <a:t> Δεδομένων </a:t>
            </a:r>
            <a:r>
              <a:rPr lang="en-US" sz="1600" dirty="0">
                <a:latin typeface="Times New Roman" panose="02020603050405020304" pitchFamily="18" charset="0"/>
              </a:rPr>
              <a:t>(</a:t>
            </a:r>
            <a:r>
              <a:rPr lang="el-GR" sz="1600" dirty="0">
                <a:latin typeface="Times New Roman" panose="02020603050405020304" pitchFamily="18" charset="0"/>
              </a:rPr>
              <a:t>με χρήση εξομάλυνσης)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Συναρτησιακός Προγραμματισμός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/>
                <a:cs typeface="Times New Roman"/>
              </a:rPr>
              <a:t>Απαιτήσεις  </a:t>
            </a:r>
            <a:r>
              <a:rPr lang="en-US" sz="1600" dirty="0">
                <a:latin typeface="Times New Roman"/>
                <a:cs typeface="Times New Roman"/>
              </a:rPr>
              <a:t>Hardware:</a:t>
            </a:r>
            <a:r>
              <a:rPr lang="el-GR" sz="1600" dirty="0">
                <a:latin typeface="Times New Roman"/>
                <a:cs typeface="Times New Roman"/>
              </a:rPr>
              <a:t>  Ηλεκτρονικός Υπολογιστής, Σύνδεση στο Διαδίκτυο, Περιηγητής</a:t>
            </a:r>
            <a:endParaRPr lang="el-GR" sz="1600" dirty="0">
              <a:latin typeface="Times New Roman" panose="02020603050405020304" pitchFamily="18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B3159E1-7640-4BB7-8311-3A5EBD93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8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47455"/>
            <a:ext cx="819339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Τεχνικές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5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Λεπτομέρειες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Υλοποίησης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(Βιβλιοθήκες)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Pandas library</a:t>
            </a:r>
            <a:endParaRPr lang="el-GR" sz="1600" dirty="0">
              <a:latin typeface="Times New Roman"/>
              <a:cs typeface="Times New Roman"/>
            </a:endParaRPr>
          </a:p>
          <a:p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Tkinter</a:t>
            </a:r>
            <a:r>
              <a:rPr lang="en-US" sz="1600" dirty="0">
                <a:latin typeface="Times New Roman"/>
                <a:cs typeface="Times New Roman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PlotLy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Matplotlib Library*</a:t>
            </a:r>
            <a:endParaRPr lang="en-US" sz="1600" dirty="0">
              <a:latin typeface="Times New Roman" panose="02020603050405020304" pitchFamily="18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Pyechart</a:t>
            </a:r>
            <a:r>
              <a:rPr lang="en-US" sz="1600" dirty="0">
                <a:latin typeface="Times New Roman"/>
                <a:cs typeface="Times New Roman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Scikit –learn library*</a:t>
            </a:r>
            <a:endParaRPr lang="en-US" sz="1600" dirty="0">
              <a:latin typeface="Times New Roman" panose="02020603050405020304" pitchFamily="18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Dashboard app (</a:t>
            </a:r>
            <a:r>
              <a:rPr lang="en-US" sz="1600" dirty="0" err="1">
                <a:latin typeface="Times New Roman"/>
                <a:cs typeface="Times New Roman"/>
              </a:rPr>
              <a:t>Streamlit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GitHub</a:t>
            </a:r>
            <a:r>
              <a:rPr lang="el-GR" sz="1600" dirty="0">
                <a:latin typeface="Times New Roman" panose="02020603050405020304" pitchFamily="18" charset="0"/>
              </a:rPr>
              <a:t> (Διασύνδεση με τρίτο Σύστημα)</a:t>
            </a:r>
            <a:endParaRPr lang="en-US" sz="1600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0771B37-916C-4F05-B01E-EAFCBE2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7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.cnngreece.gr/media/com_news/story/2016/10/23/51530/main/LOGO_eap_high-1.png">
            <a:extLst>
              <a:ext uri="{FF2B5EF4-FFF2-40B4-BE49-F238E27FC236}">
                <a16:creationId xmlns:a16="http://schemas.microsoft.com/office/drawing/2014/main" id="{76EDE30D-666C-4223-AABA-8522B726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" y="339134"/>
            <a:ext cx="937114" cy="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hape 271">
            <a:extLst>
              <a:ext uri="{FF2B5EF4-FFF2-40B4-BE49-F238E27FC236}">
                <a16:creationId xmlns:a16="http://schemas.microsoft.com/office/drawing/2014/main" id="{B984ACF2-EC7A-4051-85F7-4B112DCB71BF}"/>
              </a:ext>
            </a:extLst>
          </p:cNvPr>
          <p:cNvCxnSpPr>
            <a:cxnSpLocks/>
          </p:cNvCxnSpPr>
          <p:nvPr/>
        </p:nvCxnSpPr>
        <p:spPr>
          <a:xfrm>
            <a:off x="212636" y="6347312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hape 271">
            <a:extLst>
              <a:ext uri="{FF2B5EF4-FFF2-40B4-BE49-F238E27FC236}">
                <a16:creationId xmlns:a16="http://schemas.microsoft.com/office/drawing/2014/main" id="{8F7A7D2D-AFA3-4897-A9CE-061F50AA9C9A}"/>
              </a:ext>
            </a:extLst>
          </p:cNvPr>
          <p:cNvCxnSpPr>
            <a:cxnSpLocks/>
          </p:cNvCxnSpPr>
          <p:nvPr/>
        </p:nvCxnSpPr>
        <p:spPr>
          <a:xfrm>
            <a:off x="212635" y="6382428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hape 271">
            <a:extLst>
              <a:ext uri="{FF2B5EF4-FFF2-40B4-BE49-F238E27FC236}">
                <a16:creationId xmlns:a16="http://schemas.microsoft.com/office/drawing/2014/main" id="{5B339922-9A75-4DEB-AEE3-39EC5DFB676E}"/>
              </a:ext>
            </a:extLst>
          </p:cNvPr>
          <p:cNvCxnSpPr>
            <a:cxnSpLocks/>
          </p:cNvCxnSpPr>
          <p:nvPr/>
        </p:nvCxnSpPr>
        <p:spPr>
          <a:xfrm>
            <a:off x="212637" y="687885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271">
            <a:extLst>
              <a:ext uri="{FF2B5EF4-FFF2-40B4-BE49-F238E27FC236}">
                <a16:creationId xmlns:a16="http://schemas.microsoft.com/office/drawing/2014/main" id="{98154527-E670-48D6-ABB4-33A2C05909AD}"/>
              </a:ext>
            </a:extLst>
          </p:cNvPr>
          <p:cNvCxnSpPr>
            <a:cxnSpLocks/>
          </p:cNvCxnSpPr>
          <p:nvPr/>
        </p:nvCxnSpPr>
        <p:spPr>
          <a:xfrm>
            <a:off x="212637" y="717766"/>
            <a:ext cx="8718725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2FB4E6-04FB-436A-8E6A-E203011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3757"/>
            <a:ext cx="3086100" cy="365125"/>
          </a:xfrm>
        </p:spPr>
        <p:txBody>
          <a:bodyPr/>
          <a:lstStyle/>
          <a:p>
            <a:r>
              <a:rPr lang="en-US" sz="900" dirty="0"/>
              <a:t>Project 13</a:t>
            </a:r>
            <a:endParaRPr lang="el-GR" sz="9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30E8820-78CC-4ACC-9FE2-E548A65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069" y="6321599"/>
            <a:ext cx="2057400" cy="365125"/>
          </a:xfrm>
        </p:spPr>
        <p:txBody>
          <a:bodyPr/>
          <a:lstStyle/>
          <a:p>
            <a:fld id="{17DC989E-015B-4B73-ABE2-38E880DC361D}" type="slidenum">
              <a:rPr lang="el-GR" sz="900" smtClean="0"/>
              <a:pPr/>
              <a:t>9</a:t>
            </a:fld>
            <a:endParaRPr lang="el-GR" sz="900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36681389-6DA8-436A-A29A-31CE0D8C8584}"/>
              </a:ext>
            </a:extLst>
          </p:cNvPr>
          <p:cNvSpPr txBox="1">
            <a:spLocks/>
          </p:cNvSpPr>
          <p:nvPr/>
        </p:nvSpPr>
        <p:spPr>
          <a:xfrm>
            <a:off x="255039" y="6358349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900" dirty="0"/>
              <a:t>ΠΛΗΠΡΟ 2021-22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F311B-CDCB-4B58-A43B-D8B1618D649B}"/>
              </a:ext>
            </a:extLst>
          </p:cNvPr>
          <p:cNvSpPr txBox="1"/>
          <p:nvPr/>
        </p:nvSpPr>
        <p:spPr>
          <a:xfrm>
            <a:off x="3610543" y="431729"/>
            <a:ext cx="192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Covid_19 Data Dashboard </a:t>
            </a:r>
            <a:endParaRPr lang="el-G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99D54-0871-42F9-BD44-354A4640249C}"/>
              </a:ext>
            </a:extLst>
          </p:cNvPr>
          <p:cNvSpPr txBox="1"/>
          <p:nvPr/>
        </p:nvSpPr>
        <p:spPr>
          <a:xfrm>
            <a:off x="475303" y="1447455"/>
            <a:ext cx="81933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Τεχνικές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5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Λεπτομέρειες</a:t>
            </a:r>
            <a:r>
              <a:rPr lang="el-GR" b="1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l-GR" b="1" spc="-10" dirty="0">
                <a:cs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Υλοποίησης</a:t>
            </a:r>
            <a:endParaRPr lang="el-GR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Καλή Ασφάλεια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Μέτρια Πολυπλοκότητα – Καλή Απόδοση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Times New Roman" panose="02020603050405020304" pitchFamily="18" charset="0"/>
              </a:rPr>
              <a:t>Διεπαφή Φιλική προς το Χρήστη  (ελαχιστοποίηση πιθανότητας λάθους χρήσης)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lvl="8"/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0" name="19 - Εικόνα" descr="shutterstock_16797671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8393" y="263769"/>
            <a:ext cx="679941" cy="38246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0771B37-916C-4F05-B01E-EAFCBE2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46" y="967455"/>
            <a:ext cx="1553718" cy="338554"/>
          </a:xfrm>
        </p:spPr>
        <p:txBody>
          <a:bodyPr/>
          <a:lstStyle/>
          <a:p>
            <a:pPr defTabSz="457200"/>
            <a:r>
              <a:rPr lang="en-US" sz="1600" b="1" dirty="0">
                <a:latin typeface="+mn-lt"/>
                <a:ea typeface="+mn-ea"/>
                <a:cs typeface="+mn-cs"/>
              </a:rPr>
              <a:t>Project 13</a:t>
            </a:r>
            <a:endParaRPr lang="el-GR" sz="16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8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B6677C01EE94DBDBC1CE413E8339A" ma:contentTypeVersion="4" ma:contentTypeDescription="Create a new document." ma:contentTypeScope="" ma:versionID="02cccfded9c6957a8e0819f7b1c2c8f0">
  <xsd:schema xmlns:xsd="http://www.w3.org/2001/XMLSchema" xmlns:xs="http://www.w3.org/2001/XMLSchema" xmlns:p="http://schemas.microsoft.com/office/2006/metadata/properties" xmlns:ns2="11faf566-31df-4033-bdaf-722090ddbcf6" targetNamespace="http://schemas.microsoft.com/office/2006/metadata/properties" ma:root="true" ma:fieldsID="0734ee9c427243f562677950f8f9994e" ns2:_="">
    <xsd:import namespace="11faf566-31df-4033-bdaf-722090ddbc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af566-31df-4033-bdaf-722090ddbc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9E6C46-8E80-4ECB-8660-41D73ECCC3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A625A8-980D-475F-9EFE-CC8BA1768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faf566-31df-4033-bdaf-722090ddbc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ADCFA3-DCA9-4F92-98AB-C90200231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2200</TotalTime>
  <Words>838</Words>
  <Application>Microsoft Office PowerPoint</Application>
  <PresentationFormat>On-screen Show (4:3)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Noto Sans</vt:lpstr>
      <vt:lpstr>Segoe UI</vt:lpstr>
      <vt:lpstr>Times New Roman</vt:lpstr>
      <vt:lpstr>Wingdings</vt:lpstr>
      <vt:lpstr>Office Theme</vt:lpstr>
      <vt:lpstr>Θεματική Ενότητα:         ΠΛΗ ΠΡΟ Σ.Ε.Π:           Αντωνία Στεφανή Εργασία:                            Ομαδικό Προγραμματιστικό Project  Ακαδημαϊκό Έτος :           2021-2022  Τίτλος Project:                 COVID-19 Data Dashboard  ID Project:                         13 Ομάδα Α:           Μαρία Αρβανιτίδου      (std154844)            Αντώνης Χατζηεμμανουήλ (std156658)                                             Γιώργος Σμπώκος                 (std156603)</vt:lpstr>
      <vt:lpstr>Περιεχόμενα</vt:lpstr>
      <vt:lpstr>Γενικά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Project 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Θεματική Ενότητα:         ΠΛΗ ΠΡΟ Σ.Ε.Π:           Αντωνία Στεφανή Εργασία:                            Ομαδικό Προγραμματιστικό Project  Ακαδημαϊκό Έτος :           2021-2022  ΤίτλοςProject:                   COVID-19 Data Dashboard  ID Project:                         13</dc:title>
  <dc:creator>Σμπώκος Γεώργιος</dc:creator>
  <cp:lastModifiedBy>ADMIN</cp:lastModifiedBy>
  <cp:revision>102</cp:revision>
  <dcterms:created xsi:type="dcterms:W3CDTF">2022-06-07T13:26:05Z</dcterms:created>
  <dcterms:modified xsi:type="dcterms:W3CDTF">2022-06-24T10:07:00Z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0x01010048DB6677C01EE94DBDBC1CE413E8339A</vt:lpwstr>
  </property>
</Properties>
</file>