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3" r:id="rId6"/>
    <p:sldId id="265" r:id="rId7"/>
    <p:sldId id="267" r:id="rId8"/>
    <p:sldId id="266" r:id="rId9"/>
    <p:sldId id="269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alphaModFix amt="92000"/>
            <a:lum/>
          </a:blip>
          <a:srcRect/>
          <a:stretch>
            <a:fillRect l="-4000" t="-3000" r="-1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6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A619-30B2-4025-B64C-55FB6E385EAC}" type="datetimeFigureOut">
              <a:rPr lang="en-US" smtClean="0"/>
              <a:t>22/2/2023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CFDD-C16A-4F9C-BFD9-02CB1EA1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20"/>
                    </a14:imgEffect>
                    <a14:imgEffect>
                      <a14:saturation sat="104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0A2462-7C86-34B8-1E58-8A713972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947087" cy="1819373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903FF-5AAF-56E0-193C-C53E635F9B48}"/>
              </a:ext>
            </a:extLst>
          </p:cNvPr>
          <p:cNvSpPr txBox="1"/>
          <p:nvPr/>
        </p:nvSpPr>
        <p:spPr>
          <a:xfrm>
            <a:off x="2043485" y="156987"/>
            <a:ext cx="97850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ƯỜNG ĐẠI </a:t>
            </a:r>
            <a:r>
              <a:rPr lang="vi-V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vi-V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 TẾ - KỸ THUẬT CÔNG NGHIỆP</a:t>
            </a:r>
          </a:p>
          <a:p>
            <a:r>
              <a:rPr lang="vi-V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ECONOMICS – TECHNOLOGY FOR INDUSTRIES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9F80B-36F5-1784-99AB-E6A8BFBB709A}"/>
              </a:ext>
            </a:extLst>
          </p:cNvPr>
          <p:cNvSpPr txBox="1"/>
          <p:nvPr/>
        </p:nvSpPr>
        <p:spPr>
          <a:xfrm>
            <a:off x="2043485" y="933536"/>
            <a:ext cx="100521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216FEABB-1B7B-F2C0-3F58-D28D65BC726F}"/>
              </a:ext>
            </a:extLst>
          </p:cNvPr>
          <p:cNvSpPr txBox="1"/>
          <p:nvPr/>
        </p:nvSpPr>
        <p:spPr>
          <a:xfrm>
            <a:off x="0" y="1219138"/>
            <a:ext cx="1219200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 NGHIÊN CỨU KHOA HỌC SINH VIÊN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8BBCA3F5-E006-68D9-6AC8-3DDD255C9A96}"/>
              </a:ext>
            </a:extLst>
          </p:cNvPr>
          <p:cNvSpPr txBox="1"/>
          <p:nvPr/>
        </p:nvSpPr>
        <p:spPr>
          <a:xfrm>
            <a:off x="67362" y="2229619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6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6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pt-BR" sz="3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Thúc đẩy phát triển và sử dụng nền tảng số quốc gia về trợ lý 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21" y="3038511"/>
            <a:ext cx="8346558" cy="37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3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6689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 SỬ PHÁT TRIỂN</a:t>
            </a:r>
            <a:endParaRPr lang="en-US" sz="4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codelearn.io/Media/Default/Users/hungdhv97_40gmail_2Ecom/ALEX/1_mpAWrJi4tHws4L4tyq7g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29" y="2310720"/>
            <a:ext cx="8817062" cy="360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delearn.io/Media/Default/Users/hungdhv97_40gmail_2Ecom/ALEX/Working-Of-Speech-Recognition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4" y="1842074"/>
            <a:ext cx="6558734" cy="45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86689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VĂN BẢN THÀNH GIỌNG NÓI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431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SỐ LOẠI TRỢ LÝ ẢO HIỆN CÓ</a:t>
            </a:r>
            <a:endParaRPr lang="en-US" sz="4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9340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OBD II </a:t>
            </a:r>
            <a:endParaRPr lang="en-US" sz="2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board diagnostic system, generation 2)</a:t>
            </a:r>
            <a: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</p:txBody>
      </p:sp>
      <p:pic>
        <p:nvPicPr>
          <p:cNvPr id="3074" name="Picture 2" descr="dvt_1289329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80" y="1886725"/>
            <a:ext cx="6608690" cy="36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16-Nov-06-huioto20100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93" y="393405"/>
            <a:ext cx="6687879" cy="61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16-Nov-06-huioto201001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13" y="632084"/>
            <a:ext cx="5996052" cy="52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16-Nov-06-huioto20100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923" y="1316735"/>
            <a:ext cx="8970156" cy="46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 rot="19371920">
            <a:off x="-850052" y="816193"/>
            <a:ext cx="4194858" cy="850476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 rot="19371920">
            <a:off x="-299654" y="2110994"/>
            <a:ext cx="2708363" cy="931488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 rot="19371920">
            <a:off x="1892088" y="442435"/>
            <a:ext cx="2668939" cy="941947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 rot="19371920">
            <a:off x="3511326" y="494235"/>
            <a:ext cx="2488733" cy="918284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 rot="19371920">
            <a:off x="2359126" y="1562462"/>
            <a:ext cx="5138222" cy="824609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 rot="19371920">
            <a:off x="216020" y="4409478"/>
            <a:ext cx="4753703" cy="967112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76" y="2094484"/>
            <a:ext cx="371543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 useBgFill="1">
        <p:nvSpPr>
          <p:cNvPr id="23" name="Rounded Rectangle 22"/>
          <p:cNvSpPr/>
          <p:nvPr/>
        </p:nvSpPr>
        <p:spPr>
          <a:xfrm rot="19371920">
            <a:off x="-322965" y="4187164"/>
            <a:ext cx="3512484" cy="823293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24" name="Rounded Rectangle 23"/>
          <p:cNvSpPr/>
          <p:nvPr/>
        </p:nvSpPr>
        <p:spPr>
          <a:xfrm rot="19371920">
            <a:off x="-583439" y="2746175"/>
            <a:ext cx="4789882" cy="884109"/>
          </a:xfrm>
          <a:prstGeom prst="roundRect">
            <a:avLst>
              <a:gd name="adj" fmla="val 45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9104" y="2805643"/>
            <a:ext cx="7522896" cy="959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C46359E-6045-A32D-4FF6-52E27096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49" y="4500561"/>
            <a:ext cx="2558263" cy="215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22;p47">
            <a:extLst>
              <a:ext uri="{FF2B5EF4-FFF2-40B4-BE49-F238E27FC236}">
                <a16:creationId xmlns:a16="http://schemas.microsoft.com/office/drawing/2014/main" id="{671911C1-AB2C-22CD-B00C-18F299E71B80}"/>
              </a:ext>
            </a:extLst>
          </p:cNvPr>
          <p:cNvSpPr txBox="1"/>
          <p:nvPr/>
        </p:nvSpPr>
        <p:spPr>
          <a:xfrm>
            <a:off x="6862712" y="4678216"/>
            <a:ext cx="5008485" cy="1308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1. </a:t>
            </a:r>
            <a:r>
              <a:rPr lang="vi-V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THẦY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Bùi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Ánh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Hưng</a:t>
            </a:r>
            <a:endParaRPr lang="vi-V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Hind"/>
              <a:cs typeface="Times New Roman" panose="02020603050405020304" pitchFamily="18" charset="0"/>
              <a:sym typeface="Hin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2.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Thầy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Nguyễn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Tiến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>Dũng</a:t>
            </a:r>
            <a:r>
              <a:rPr lang="vi-VN" sz="2400" dirty="0"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  <a:t/>
            </a:r>
            <a:br>
              <a:rPr lang="vi-VN" sz="2400" dirty="0">
                <a:latin typeface="Times New Roman" panose="02020603050405020304" pitchFamily="18" charset="0"/>
                <a:ea typeface="Hind"/>
                <a:cs typeface="Times New Roman" panose="02020603050405020304" pitchFamily="18" charset="0"/>
                <a:sym typeface="Hind"/>
              </a:rPr>
            </a:br>
            <a:endParaRPr lang="vi-VN" sz="2400" dirty="0">
              <a:latin typeface="Times New Roman" panose="02020603050405020304" pitchFamily="18" charset="0"/>
              <a:ea typeface="Hind"/>
              <a:cs typeface="Times New Roman" panose="02020603050405020304" pitchFamily="18" charset="0"/>
              <a:sym typeface="Hind"/>
            </a:endParaRPr>
          </a:p>
        </p:txBody>
      </p:sp>
      <p:sp>
        <p:nvSpPr>
          <p:cNvPr id="18" name="Google Shape;619;p47">
            <a:extLst>
              <a:ext uri="{FF2B5EF4-FFF2-40B4-BE49-F238E27FC236}">
                <a16:creationId xmlns:a16="http://schemas.microsoft.com/office/drawing/2014/main" id="{C693173C-8B39-60C8-B275-9E75C6070309}"/>
              </a:ext>
            </a:extLst>
          </p:cNvPr>
          <p:cNvSpPr txBox="1">
            <a:spLocks/>
          </p:cNvSpPr>
          <p:nvPr/>
        </p:nvSpPr>
        <p:spPr>
          <a:xfrm>
            <a:off x="6862712" y="3927316"/>
            <a:ext cx="5329288" cy="671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</a:t>
            </a:r>
          </a:p>
        </p:txBody>
      </p:sp>
    </p:spTree>
    <p:extLst>
      <p:ext uri="{BB962C8B-B14F-4D97-AF65-F5344CB8AC3E}">
        <p14:creationId xmlns:p14="http://schemas.microsoft.com/office/powerpoint/2010/main" val="3536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15" dur="3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16" dur="3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19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20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23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24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27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28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31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32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 p14:presetBounceEnd="8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857">
                                          <p:cBhvr additive="base">
                                            <p:cTn id="35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857">
                                          <p:cBhvr additive="base">
                                            <p:cTn id="3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2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" presetClass="entr" presetSubtype="2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10" grpId="0" animBg="1"/>
          <p:bldP spid="12" grpId="0" animBg="1"/>
          <p:bldP spid="14" grpId="0" animBg="1"/>
          <p:bldP spid="23" grpId="0" animBg="1"/>
          <p:bldP spid="24" grpId="0" animBg="1"/>
          <p:bldP spid="25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2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" presetClass="entr" presetSubtype="2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10" grpId="0" animBg="1"/>
          <p:bldP spid="12" grpId="0" animBg="1"/>
          <p:bldP spid="14" grpId="0" animBg="1"/>
          <p:bldP spid="23" grpId="0" animBg="1"/>
          <p:bldP spid="24" grpId="0" animBg="1"/>
          <p:bldP spid="25" grpId="0" animBg="1"/>
          <p:bldP spid="17" grpId="0" animBg="1"/>
          <p:bldP spid="1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4720" y="477520"/>
            <a:ext cx="37388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80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600" y="477520"/>
            <a:ext cx="6248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sz="80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" y="2115016"/>
            <a:ext cx="2294255" cy="322691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72" y="2115017"/>
            <a:ext cx="2294255" cy="3226919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65" y="2115018"/>
            <a:ext cx="2294255" cy="3226919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92" y="2115017"/>
            <a:ext cx="2294255" cy="3226919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24864" y="4612640"/>
            <a:ext cx="22942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9671" y="4612640"/>
            <a:ext cx="229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2064" y="4612640"/>
            <a:ext cx="22942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34791" y="4612640"/>
            <a:ext cx="229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549" y="2248935"/>
            <a:ext cx="1929284" cy="1942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53" y="2421118"/>
            <a:ext cx="1524275" cy="2034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62" y="2352651"/>
            <a:ext cx="1644113" cy="19459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8;p38"/>
          <p:cNvSpPr/>
          <p:nvPr/>
        </p:nvSpPr>
        <p:spPr>
          <a:xfrm>
            <a:off x="6244619" y="2682174"/>
            <a:ext cx="1152144" cy="109728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oogle Shape;499;p38"/>
          <p:cNvCxnSpPr/>
          <p:nvPr/>
        </p:nvCxnSpPr>
        <p:spPr>
          <a:xfrm>
            <a:off x="7396763" y="3578241"/>
            <a:ext cx="2186400" cy="0"/>
          </a:xfrm>
          <a:prstGeom prst="straightConnector1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00;p38"/>
          <p:cNvSpPr/>
          <p:nvPr/>
        </p:nvSpPr>
        <p:spPr>
          <a:xfrm>
            <a:off x="591804" y="4372917"/>
            <a:ext cx="1152144" cy="109728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501;p38"/>
          <p:cNvCxnSpPr/>
          <p:nvPr/>
        </p:nvCxnSpPr>
        <p:spPr>
          <a:xfrm>
            <a:off x="1916501" y="3828147"/>
            <a:ext cx="2186400" cy="0"/>
          </a:xfrm>
          <a:prstGeom prst="straightConnector1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04;p38"/>
          <p:cNvSpPr/>
          <p:nvPr/>
        </p:nvSpPr>
        <p:spPr>
          <a:xfrm>
            <a:off x="586262" y="1755004"/>
            <a:ext cx="1153941" cy="109546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05;p38"/>
          <p:cNvSpPr txBox="1">
            <a:spLocks/>
          </p:cNvSpPr>
          <p:nvPr/>
        </p:nvSpPr>
        <p:spPr>
          <a:xfrm>
            <a:off x="0" y="567553"/>
            <a:ext cx="121920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36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NGHIÊN CỨU KHOA HỌC</a:t>
            </a:r>
            <a:endParaRPr lang="vi-VN" sz="36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06;p38"/>
          <p:cNvSpPr txBox="1">
            <a:spLocks/>
          </p:cNvSpPr>
          <p:nvPr/>
        </p:nvSpPr>
        <p:spPr>
          <a:xfrm>
            <a:off x="1994462" y="1958532"/>
            <a:ext cx="4384152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sz="28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508;p38"/>
          <p:cNvSpPr txBox="1">
            <a:spLocks/>
          </p:cNvSpPr>
          <p:nvPr/>
        </p:nvSpPr>
        <p:spPr>
          <a:xfrm>
            <a:off x="623573" y="1901630"/>
            <a:ext cx="1080867" cy="7763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Google Shape;509;p38"/>
          <p:cNvCxnSpPr/>
          <p:nvPr/>
        </p:nvCxnSpPr>
        <p:spPr>
          <a:xfrm>
            <a:off x="2000138" y="2425368"/>
            <a:ext cx="2186400" cy="0"/>
          </a:xfrm>
          <a:prstGeom prst="straightConnector1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10;p38"/>
          <p:cNvSpPr txBox="1">
            <a:spLocks/>
          </p:cNvSpPr>
          <p:nvPr/>
        </p:nvSpPr>
        <p:spPr>
          <a:xfrm>
            <a:off x="1704441" y="4440663"/>
            <a:ext cx="5619468" cy="93947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TIỀM NĂNG PHÁT TRIỂN</a:t>
            </a:r>
            <a:endParaRPr lang="vi-VN" sz="28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512;p38"/>
          <p:cNvSpPr txBox="1">
            <a:spLocks/>
          </p:cNvSpPr>
          <p:nvPr/>
        </p:nvSpPr>
        <p:spPr>
          <a:xfrm>
            <a:off x="6206196" y="2844385"/>
            <a:ext cx="1228989" cy="82993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513;p38"/>
          <p:cNvSpPr txBox="1">
            <a:spLocks/>
          </p:cNvSpPr>
          <p:nvPr/>
        </p:nvSpPr>
        <p:spPr>
          <a:xfrm>
            <a:off x="7489564" y="2934281"/>
            <a:ext cx="4384152" cy="426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sz="28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PHƯƠNG ÁN THIẾT KẾ</a:t>
            </a:r>
            <a:endParaRPr lang="vi-VN" sz="28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15;p38"/>
          <p:cNvSpPr txBox="1">
            <a:spLocks/>
          </p:cNvSpPr>
          <p:nvPr/>
        </p:nvSpPr>
        <p:spPr>
          <a:xfrm>
            <a:off x="623574" y="4461121"/>
            <a:ext cx="1153940" cy="90288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520;p38">
            <a:hlinkClick r:id="" action="ppaction://hlinkshowjump?jump=nextslide"/>
          </p:cNvPr>
          <p:cNvSpPr/>
          <p:nvPr/>
        </p:nvSpPr>
        <p:spPr>
          <a:xfrm rot="5400000">
            <a:off x="11486597" y="5917891"/>
            <a:ext cx="227548" cy="54668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639170" y="5917889"/>
            <a:ext cx="227549" cy="546690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oogle Shape;525;p38"/>
          <p:cNvGrpSpPr/>
          <p:nvPr/>
        </p:nvGrpSpPr>
        <p:grpSpPr>
          <a:xfrm>
            <a:off x="634493" y="182798"/>
            <a:ext cx="297287" cy="289370"/>
            <a:chOff x="2741000" y="199475"/>
            <a:chExt cx="191953" cy="192210"/>
          </a:xfrm>
        </p:grpSpPr>
        <p:sp>
          <p:nvSpPr>
            <p:cNvPr id="18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Google Shape;535;p38">
            <a:hlinkClick r:id="rId2" action="ppaction://hlinksldjump"/>
          </p:cNvPr>
          <p:cNvSpPr/>
          <p:nvPr/>
        </p:nvSpPr>
        <p:spPr>
          <a:xfrm>
            <a:off x="243821" y="198936"/>
            <a:ext cx="759504" cy="39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30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noFill/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noFill/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noFill/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noFill/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noFill/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noFill/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noFill/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noFill/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noFill/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oogle Shape;509;p38"/>
          <p:cNvCxnSpPr/>
          <p:nvPr/>
        </p:nvCxnSpPr>
        <p:spPr>
          <a:xfrm flipV="1">
            <a:off x="706038" y="553450"/>
            <a:ext cx="10307402" cy="7288"/>
          </a:xfrm>
          <a:prstGeom prst="straightConnector1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traight Connector 44"/>
          <p:cNvCxnSpPr>
            <a:stCxn id="27" idx="2"/>
          </p:cNvCxnSpPr>
          <p:nvPr/>
        </p:nvCxnSpPr>
        <p:spPr>
          <a:xfrm>
            <a:off x="623573" y="591230"/>
            <a:ext cx="9019237" cy="43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413" y="1083840"/>
            <a:ext cx="9773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</p:txBody>
      </p:sp>
      <p:grpSp>
        <p:nvGrpSpPr>
          <p:cNvPr id="3" name="Google Shape;259;p34"/>
          <p:cNvGrpSpPr/>
          <p:nvPr/>
        </p:nvGrpSpPr>
        <p:grpSpPr>
          <a:xfrm>
            <a:off x="6679474" y="2116184"/>
            <a:ext cx="5408023" cy="4476206"/>
            <a:chOff x="5041963" y="757530"/>
            <a:chExt cx="3701872" cy="3762679"/>
          </a:xfrm>
        </p:grpSpPr>
        <p:sp>
          <p:nvSpPr>
            <p:cNvPr id="4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61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47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42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39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3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5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6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ews.oto-hui.com/wp-content/uploads/2021/06/nhung-dau-moc-dang-nho-ve-lich-su-phat-trien-cong-nghe-o-t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45" y="1113155"/>
            <a:ext cx="75628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ews.oto-hui.com/wp-content/uploads/2021/06/nhung-dau-moc-dang-nho-ve-lich-su-phat-trien-cong-nghe-o-to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660717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ews.oto-hui.com/wp-content/uploads/2021/06/nhung-dau-moc-dang-nho-ve-lich-su-phat-trien-cong-nghe-o-to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85" y="784974"/>
            <a:ext cx="6260226" cy="53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news.oto-hui.com/wp-content/uploads/2021/06/nhung-dau-moc-dang-nho-ve-lich-su-phat-trien-cong-nghe-o-to-7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660717"/>
            <a:ext cx="9518212" cy="59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685" y="966652"/>
            <a:ext cx="103283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endParaRPr lang="en-US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 viện chuẩn đoán cho phép sử dụng lượng thông tin đa dạng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áp dụng máy tính trong tự động hóa chuẩn đoán thông qua phần mềm thông minh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Tận dụng trí tuệ chuyên gia để tham gia vào công tác chuẩn đoán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 quả chuẩn đoán cao và tốc độ chuẩn đoán nhanh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83771" y="1672047"/>
            <a:ext cx="7772400" cy="8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6685" y="3336532"/>
            <a:ext cx="98493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83771" y="4041927"/>
            <a:ext cx="7772400" cy="8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760" y="566057"/>
            <a:ext cx="8722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ÁN THIẾT KẾ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9636" y="2401381"/>
            <a:ext cx="372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LÝ ẢO LÀ GÌ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9636" y="3386360"/>
            <a:ext cx="3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 SỬ PHÁT TRIỂN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9636" y="4371339"/>
            <a:ext cx="415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SỐ LOẠI TRỢ LÝ ẢO HIỆN CÓ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9636" y="5560332"/>
            <a:ext cx="72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504;p38"/>
          <p:cNvSpPr/>
          <p:nvPr/>
        </p:nvSpPr>
        <p:spPr>
          <a:xfrm>
            <a:off x="2023760" y="206315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504;p38"/>
          <p:cNvSpPr/>
          <p:nvPr/>
        </p:nvSpPr>
        <p:spPr>
          <a:xfrm>
            <a:off x="2023760" y="319485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504;p38"/>
          <p:cNvSpPr/>
          <p:nvPr/>
        </p:nvSpPr>
        <p:spPr>
          <a:xfrm>
            <a:off x="2023760" y="414200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504;p38"/>
          <p:cNvSpPr/>
          <p:nvPr/>
        </p:nvSpPr>
        <p:spPr>
          <a:xfrm>
            <a:off x="2023760" y="528779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3758" y="2202149"/>
            <a:ext cx="91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3760" y="3328591"/>
            <a:ext cx="91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3759" y="4259545"/>
            <a:ext cx="914399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3760" y="5424065"/>
            <a:ext cx="914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143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TRỢ </a:t>
            </a:r>
            <a:r>
              <a:rPr lang="en-US" sz="4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ẢO LÀ GÌ</a:t>
            </a:r>
            <a:endParaRPr lang="en-US" sz="4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Lập Trình Trợ Lý Ảo Tiếng Việt Toàn Diện Với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18" y="1858191"/>
            <a:ext cx="77819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7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256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Hind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2023-02-20T15:22:57Z</dcterms:created>
  <dcterms:modified xsi:type="dcterms:W3CDTF">2023-02-22T16:12:28Z</dcterms:modified>
</cp:coreProperties>
</file>