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59" r:id="rId4"/>
    <p:sldId id="262" r:id="rId5"/>
    <p:sldId id="381" r:id="rId6"/>
    <p:sldId id="382" r:id="rId7"/>
    <p:sldId id="266" r:id="rId8"/>
    <p:sldId id="263" r:id="rId9"/>
    <p:sldId id="364" r:id="rId10"/>
    <p:sldId id="365" r:id="rId11"/>
    <p:sldId id="366" r:id="rId12"/>
    <p:sldId id="367" r:id="rId13"/>
    <p:sldId id="368" r:id="rId14"/>
    <p:sldId id="383" r:id="rId15"/>
    <p:sldId id="369" r:id="rId16"/>
    <p:sldId id="370" r:id="rId17"/>
    <p:sldId id="371" r:id="rId18"/>
    <p:sldId id="372" r:id="rId19"/>
    <p:sldId id="373" r:id="rId20"/>
    <p:sldId id="374" r:id="rId21"/>
    <p:sldId id="261" r:id="rId22"/>
    <p:sldId id="375" r:id="rId23"/>
    <p:sldId id="376" r:id="rId24"/>
    <p:sldId id="276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mbria Math" panose="02040503050406030204" pitchFamily="18" charset="0"/>
      <p:regular r:id="rId32"/>
    </p:embeddedFont>
    <p:embeddedFont>
      <p:font typeface="Nunito" pitchFamily="2" charset="0"/>
      <p:regular r:id="rId33"/>
      <p:bold r:id="rId34"/>
      <p:italic r:id="rId35"/>
      <p:boldItalic r:id="rId36"/>
    </p:embeddedFont>
    <p:embeddedFont>
      <p:font typeface="Thasadith" panose="020B0604020202020204" charset="-34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90" autoAdjust="0"/>
  </p:normalViewPr>
  <p:slideViewPr>
    <p:cSldViewPr snapToGrid="0">
      <p:cViewPr varScale="1">
        <p:scale>
          <a:sx n="105" d="100"/>
          <a:sy n="105" d="100"/>
        </p:scale>
        <p:origin x="8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0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GB"/>
              <a:t>BIỂU ĐỒ SO SÁNH ĐỘ CHÍNH XÁC GIỮA CÁC GIẢI THUẬT </a:t>
            </a:r>
          </a:p>
        </c:rich>
      </c:tx>
      <c:layout>
        <c:manualLayout>
          <c:xMode val="edge"/>
          <c:yMode val="edge"/>
          <c:x val="0.24342040413996999"/>
          <c:y val="1.21238054485808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Decision Tree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Lần 1</c:v>
                </c:pt>
                <c:pt idx="1">
                  <c:v>Lần 2</c:v>
                </c:pt>
                <c:pt idx="2">
                  <c:v>Lần 3</c:v>
                </c:pt>
                <c:pt idx="3">
                  <c:v>Lần 4</c:v>
                </c:pt>
                <c:pt idx="4">
                  <c:v>Lần 5</c:v>
                </c:pt>
                <c:pt idx="5">
                  <c:v>Lần 6</c:v>
                </c:pt>
                <c:pt idx="6">
                  <c:v>Lần 7</c:v>
                </c:pt>
                <c:pt idx="7">
                  <c:v>Lần 8</c:v>
                </c:pt>
                <c:pt idx="8">
                  <c:v>Lần 9</c:v>
                </c:pt>
                <c:pt idx="9">
                  <c:v>Lần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91.12</c:v>
                </c:pt>
                <c:pt idx="1">
                  <c:v>90.01</c:v>
                </c:pt>
                <c:pt idx="2">
                  <c:v>89.23</c:v>
                </c:pt>
                <c:pt idx="3">
                  <c:v>90.12</c:v>
                </c:pt>
                <c:pt idx="4">
                  <c:v>91.18</c:v>
                </c:pt>
                <c:pt idx="5">
                  <c:v>92.44</c:v>
                </c:pt>
                <c:pt idx="6">
                  <c:v>91</c:v>
                </c:pt>
                <c:pt idx="7">
                  <c:v>90.01</c:v>
                </c:pt>
                <c:pt idx="8">
                  <c:v>89.2</c:v>
                </c:pt>
                <c:pt idx="9">
                  <c:v>85.15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85-408B-B9C8-BA0A3271C1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KNN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Lần 1</c:v>
                </c:pt>
                <c:pt idx="1">
                  <c:v>Lần 2</c:v>
                </c:pt>
                <c:pt idx="2">
                  <c:v>Lần 3</c:v>
                </c:pt>
                <c:pt idx="3">
                  <c:v>Lần 4</c:v>
                </c:pt>
                <c:pt idx="4">
                  <c:v>Lần 5</c:v>
                </c:pt>
                <c:pt idx="5">
                  <c:v>Lần 6</c:v>
                </c:pt>
                <c:pt idx="6">
                  <c:v>Lần 7</c:v>
                </c:pt>
                <c:pt idx="7">
                  <c:v>Lần 8</c:v>
                </c:pt>
                <c:pt idx="8">
                  <c:v>Lần 9</c:v>
                </c:pt>
                <c:pt idx="9">
                  <c:v>Lần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87.22</c:v>
                </c:pt>
                <c:pt idx="1">
                  <c:v>86.86</c:v>
                </c:pt>
                <c:pt idx="2">
                  <c:v>86.68</c:v>
                </c:pt>
                <c:pt idx="3">
                  <c:v>87.58</c:v>
                </c:pt>
                <c:pt idx="4">
                  <c:v>87.49</c:v>
                </c:pt>
                <c:pt idx="5">
                  <c:v>86.68</c:v>
                </c:pt>
                <c:pt idx="6">
                  <c:v>86.59</c:v>
                </c:pt>
                <c:pt idx="7">
                  <c:v>85.6</c:v>
                </c:pt>
                <c:pt idx="8">
                  <c:v>85.78</c:v>
                </c:pt>
                <c:pt idx="9">
                  <c:v>86.86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85-408B-B9C8-BA0A3271C1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Bayes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Lần 1</c:v>
                </c:pt>
                <c:pt idx="1">
                  <c:v>Lần 2</c:v>
                </c:pt>
                <c:pt idx="2">
                  <c:v>Lần 3</c:v>
                </c:pt>
                <c:pt idx="3">
                  <c:v>Lần 4</c:v>
                </c:pt>
                <c:pt idx="4">
                  <c:v>Lần 5</c:v>
                </c:pt>
                <c:pt idx="5">
                  <c:v>Lần 6</c:v>
                </c:pt>
                <c:pt idx="6">
                  <c:v>Lần 7</c:v>
                </c:pt>
                <c:pt idx="7">
                  <c:v>Lần 8</c:v>
                </c:pt>
                <c:pt idx="8">
                  <c:v>Lần 9</c:v>
                </c:pt>
                <c:pt idx="9">
                  <c:v>Lần 10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86.77</c:v>
                </c:pt>
                <c:pt idx="1">
                  <c:v>86.14</c:v>
                </c:pt>
                <c:pt idx="2">
                  <c:v>87.22</c:v>
                </c:pt>
                <c:pt idx="3">
                  <c:v>88.34</c:v>
                </c:pt>
                <c:pt idx="4">
                  <c:v>86.14</c:v>
                </c:pt>
                <c:pt idx="5">
                  <c:v>87.76</c:v>
                </c:pt>
                <c:pt idx="6">
                  <c:v>87.31</c:v>
                </c:pt>
                <c:pt idx="7">
                  <c:v>86.41</c:v>
                </c:pt>
                <c:pt idx="8">
                  <c:v>86.68</c:v>
                </c:pt>
                <c:pt idx="9">
                  <c:v>85.15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85-408B-B9C8-BA0A3271C1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02615770"/>
        <c:axId val="506572177"/>
      </c:barChart>
      <c:catAx>
        <c:axId val="70261577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506572177"/>
        <c:crosses val="autoZero"/>
        <c:auto val="1"/>
        <c:lblAlgn val="ctr"/>
        <c:lblOffset val="100"/>
        <c:noMultiLvlLbl val="0"/>
      </c:catAx>
      <c:valAx>
        <c:axId val="506572177"/>
        <c:scaling>
          <c:orientation val="minMax"/>
          <c:max val="95"/>
          <c:min val="8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en-GB"/>
                  <a:t>ĐỘ CHÍNH XÁC (%)</a:t>
                </a:r>
              </a:p>
            </c:rich>
          </c:tx>
          <c:layout>
            <c:manualLayout>
              <c:xMode val="edge"/>
              <c:yMode val="edge"/>
              <c:x val="5.4960538511925401E-2"/>
              <c:y val="0.262086321647758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702615770"/>
        <c:crosses val="autoZero"/>
        <c:crossBetween val="between"/>
        <c:majorUnit val="2"/>
        <c:minorUnit val="1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6">
        <a:lumMod val="95000"/>
      </a:schemeClr>
    </a:solidFill>
    <a:ln w="12700" cmpd="sng">
      <a:solidFill>
        <a:schemeClr val="bg1"/>
      </a:solidFill>
      <a:prstDash val="solid"/>
    </a:ln>
    <a:effectLst/>
  </c:spPr>
  <c:txPr>
    <a:bodyPr/>
    <a:lstStyle/>
    <a:p>
      <a:pPr>
        <a:defRPr lang="en-US" sz="900">
          <a:latin typeface="+mj-lt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11/18/2022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4eb182ff5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4eb182ff5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4eb182ff5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4eb182ff5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4eb182ff5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4eb182ff5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4eb182ff5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4eb182ff5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4eb182ff5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4eb182ff5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3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4eb182ff5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4eb182ff5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4eb182ff5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4eb182ff5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4eb182ff5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4eb182ff5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4eb182ff5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4eb182ff5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4eb182ff5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4eb182ff5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4eac207c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4eac207c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4eb182ff5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4eb182ff5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4eb182ff5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4eb182ff5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4eb182ff5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4eb182ff5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4eb182ff5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4eb182ff5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e504822b0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e504822b0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4eac207c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4eac207c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4eb182ff5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4eb182ff5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4eb182ff5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4eb182ff5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05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4eb182ff5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4eb182ff5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005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4eb182ff5_3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e4eb182ff5_3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4eb182ff5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4eb182ff5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4eb182ff5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4eb182ff5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79300" y="1360200"/>
            <a:ext cx="73854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00" y="337380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2107800" y="15903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 hasCustomPrompt="1"/>
          </p:nvPr>
        </p:nvSpPr>
        <p:spPr>
          <a:xfrm>
            <a:off x="1289700" y="1883925"/>
            <a:ext cx="7629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2107800" y="210997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3"/>
          </p:nvPr>
        </p:nvSpPr>
        <p:spPr>
          <a:xfrm>
            <a:off x="5667900" y="15903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4" hasCustomPrompt="1"/>
          </p:nvPr>
        </p:nvSpPr>
        <p:spPr>
          <a:xfrm>
            <a:off x="4804300" y="1883925"/>
            <a:ext cx="7629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5"/>
          </p:nvPr>
        </p:nvSpPr>
        <p:spPr>
          <a:xfrm>
            <a:off x="5667900" y="210997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6"/>
          </p:nvPr>
        </p:nvSpPr>
        <p:spPr>
          <a:xfrm>
            <a:off x="2107800" y="3379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7" hasCustomPrompt="1"/>
          </p:nvPr>
        </p:nvSpPr>
        <p:spPr>
          <a:xfrm>
            <a:off x="1289700" y="3572138"/>
            <a:ext cx="7629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8"/>
          </p:nvPr>
        </p:nvSpPr>
        <p:spPr>
          <a:xfrm>
            <a:off x="2107800" y="389937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9"/>
          </p:nvPr>
        </p:nvSpPr>
        <p:spPr>
          <a:xfrm>
            <a:off x="5667900" y="3379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3" hasCustomPrompt="1"/>
          </p:nvPr>
        </p:nvSpPr>
        <p:spPr>
          <a:xfrm>
            <a:off x="4804300" y="3572138"/>
            <a:ext cx="7629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4"/>
          </p:nvPr>
        </p:nvSpPr>
        <p:spPr>
          <a:xfrm>
            <a:off x="5667900" y="389937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4048925" y="32403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4317725" y="1416700"/>
            <a:ext cx="42951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1101000" y="3260917"/>
            <a:ext cx="3599700" cy="9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1101000" y="1053175"/>
            <a:ext cx="3863100" cy="18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subTitle" idx="1"/>
          </p:nvPr>
        </p:nvSpPr>
        <p:spPr>
          <a:xfrm>
            <a:off x="1443163" y="31413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 panose="00000500000000000000"/>
              <a:buNone/>
              <a:defRPr sz="2500" b="1"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 panose="00000500000000000000"/>
              <a:buNone/>
              <a:defRPr sz="2500" b="1"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 panose="00000500000000000000"/>
              <a:buNone/>
              <a:defRPr sz="2500" b="1"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 panose="00000500000000000000"/>
              <a:buNone/>
              <a:defRPr sz="2500" b="1"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 panose="00000500000000000000"/>
              <a:buNone/>
              <a:defRPr sz="2500" b="1"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 panose="00000500000000000000"/>
              <a:buNone/>
              <a:defRPr sz="2500" b="1"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 panose="00000500000000000000"/>
              <a:buNone/>
              <a:defRPr sz="2500" b="1"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 panose="00000500000000000000"/>
              <a:buNone/>
              <a:defRPr sz="2500" b="1"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 panose="00000500000000000000"/>
              <a:buNone/>
              <a:defRPr sz="2500" b="1"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2"/>
          </p:nvPr>
        </p:nvSpPr>
        <p:spPr>
          <a:xfrm>
            <a:off x="4793238" y="31413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 panose="00000500000000000000"/>
              <a:buNone/>
              <a:defRPr sz="2500" b="1"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 panose="00000500000000000000"/>
              <a:buNone/>
              <a:defRPr sz="2500" b="1"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 panose="00000500000000000000"/>
              <a:buNone/>
              <a:defRPr sz="2500" b="1"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 panose="00000500000000000000"/>
              <a:buNone/>
              <a:defRPr sz="2500" b="1"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 panose="00000500000000000000"/>
              <a:buNone/>
              <a:defRPr sz="2500" b="1"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 panose="00000500000000000000"/>
              <a:buNone/>
              <a:defRPr sz="2500" b="1"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 panose="00000500000000000000"/>
              <a:buNone/>
              <a:defRPr sz="2500" b="1"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 panose="00000500000000000000"/>
              <a:buNone/>
              <a:defRPr sz="2500" b="1"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 panose="00000500000000000000"/>
              <a:buNone/>
              <a:defRPr sz="2500" b="1"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ubTitle" idx="3"/>
          </p:nvPr>
        </p:nvSpPr>
        <p:spPr>
          <a:xfrm>
            <a:off x="1673113" y="3679150"/>
            <a:ext cx="24477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ubTitle" idx="4"/>
          </p:nvPr>
        </p:nvSpPr>
        <p:spPr>
          <a:xfrm>
            <a:off x="5023196" y="3679150"/>
            <a:ext cx="24477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720000" y="26519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ubTitle" idx="1"/>
          </p:nvPr>
        </p:nvSpPr>
        <p:spPr>
          <a:xfrm>
            <a:off x="720000" y="3171534"/>
            <a:ext cx="2336400" cy="8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title" idx="2"/>
          </p:nvPr>
        </p:nvSpPr>
        <p:spPr>
          <a:xfrm>
            <a:off x="3403800" y="26519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3"/>
          </p:nvPr>
        </p:nvSpPr>
        <p:spPr>
          <a:xfrm>
            <a:off x="3403800" y="3171534"/>
            <a:ext cx="2336400" cy="8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 idx="4"/>
          </p:nvPr>
        </p:nvSpPr>
        <p:spPr>
          <a:xfrm>
            <a:off x="6087600" y="26519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ubTitle" idx="5"/>
          </p:nvPr>
        </p:nvSpPr>
        <p:spPr>
          <a:xfrm>
            <a:off x="6087600" y="3171534"/>
            <a:ext cx="2336400" cy="8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720000" y="31091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ubTitle" idx="1"/>
          </p:nvPr>
        </p:nvSpPr>
        <p:spPr>
          <a:xfrm>
            <a:off x="720000" y="3615173"/>
            <a:ext cx="2336400" cy="6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title" idx="2"/>
          </p:nvPr>
        </p:nvSpPr>
        <p:spPr>
          <a:xfrm>
            <a:off x="3403800" y="31091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ubTitle" idx="3"/>
          </p:nvPr>
        </p:nvSpPr>
        <p:spPr>
          <a:xfrm>
            <a:off x="3403800" y="3615173"/>
            <a:ext cx="2336400" cy="6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title" idx="4"/>
          </p:nvPr>
        </p:nvSpPr>
        <p:spPr>
          <a:xfrm>
            <a:off x="6087600" y="31091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subTitle" idx="5"/>
          </p:nvPr>
        </p:nvSpPr>
        <p:spPr>
          <a:xfrm>
            <a:off x="6087600" y="3615173"/>
            <a:ext cx="2336400" cy="6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785000" y="2332025"/>
            <a:ext cx="557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109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91925" y="33607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title"/>
          </p:nvPr>
        </p:nvSpPr>
        <p:spPr>
          <a:xfrm>
            <a:off x="672683" y="1620761"/>
            <a:ext cx="242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672683" y="2042792"/>
            <a:ext cx="2424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title" idx="2"/>
          </p:nvPr>
        </p:nvSpPr>
        <p:spPr>
          <a:xfrm>
            <a:off x="3359546" y="1620761"/>
            <a:ext cx="242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5" name="Google Shape;105;p24"/>
          <p:cNvSpPr txBox="1">
            <a:spLocks noGrp="1"/>
          </p:cNvSpPr>
          <p:nvPr>
            <p:ph type="subTitle" idx="3"/>
          </p:nvPr>
        </p:nvSpPr>
        <p:spPr>
          <a:xfrm>
            <a:off x="3359546" y="2042792"/>
            <a:ext cx="2424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title" idx="4"/>
          </p:nvPr>
        </p:nvSpPr>
        <p:spPr>
          <a:xfrm>
            <a:off x="672683" y="3435168"/>
            <a:ext cx="242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subTitle" idx="5"/>
          </p:nvPr>
        </p:nvSpPr>
        <p:spPr>
          <a:xfrm>
            <a:off x="672683" y="3857200"/>
            <a:ext cx="2424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 idx="6"/>
          </p:nvPr>
        </p:nvSpPr>
        <p:spPr>
          <a:xfrm>
            <a:off x="3359546" y="3435168"/>
            <a:ext cx="242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subTitle" idx="7"/>
          </p:nvPr>
        </p:nvSpPr>
        <p:spPr>
          <a:xfrm>
            <a:off x="3359546" y="3857200"/>
            <a:ext cx="2424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title" idx="8"/>
          </p:nvPr>
        </p:nvSpPr>
        <p:spPr>
          <a:xfrm>
            <a:off x="6046417" y="1620761"/>
            <a:ext cx="242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subTitle" idx="9"/>
          </p:nvPr>
        </p:nvSpPr>
        <p:spPr>
          <a:xfrm>
            <a:off x="6046417" y="2042792"/>
            <a:ext cx="2424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title" idx="13"/>
          </p:nvPr>
        </p:nvSpPr>
        <p:spPr>
          <a:xfrm>
            <a:off x="6046417" y="3435168"/>
            <a:ext cx="242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subTitle" idx="14"/>
          </p:nvPr>
        </p:nvSpPr>
        <p:spPr>
          <a:xfrm>
            <a:off x="6046417" y="3857200"/>
            <a:ext cx="2424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>
            <a:spLocks noGrp="1"/>
          </p:cNvSpPr>
          <p:nvPr>
            <p:ph type="title" hasCustomPrompt="1"/>
          </p:nvPr>
        </p:nvSpPr>
        <p:spPr>
          <a:xfrm>
            <a:off x="2045213" y="2137637"/>
            <a:ext cx="1499400" cy="10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7" name="Google Shape;117;p25"/>
          <p:cNvSpPr txBox="1">
            <a:spLocks noGrp="1"/>
          </p:cNvSpPr>
          <p:nvPr>
            <p:ph type="subTitle" idx="1"/>
          </p:nvPr>
        </p:nvSpPr>
        <p:spPr>
          <a:xfrm>
            <a:off x="4929788" y="3661850"/>
            <a:ext cx="2838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title" idx="2" hasCustomPrompt="1"/>
          </p:nvPr>
        </p:nvSpPr>
        <p:spPr>
          <a:xfrm>
            <a:off x="5599388" y="2137637"/>
            <a:ext cx="1499400" cy="10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9" name="Google Shape;119;p25"/>
          <p:cNvSpPr txBox="1">
            <a:spLocks noGrp="1"/>
          </p:cNvSpPr>
          <p:nvPr>
            <p:ph type="subTitle" idx="3"/>
          </p:nvPr>
        </p:nvSpPr>
        <p:spPr>
          <a:xfrm>
            <a:off x="1375613" y="3661850"/>
            <a:ext cx="2838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title" idx="4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>
            <a:spLocks noGrp="1"/>
          </p:cNvSpPr>
          <p:nvPr>
            <p:ph type="ctrTitle"/>
          </p:nvPr>
        </p:nvSpPr>
        <p:spPr>
          <a:xfrm>
            <a:off x="2429950" y="6698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subTitle" idx="1"/>
          </p:nvPr>
        </p:nvSpPr>
        <p:spPr>
          <a:xfrm>
            <a:off x="2425075" y="1704550"/>
            <a:ext cx="4293900" cy="13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" name="Google Shape;124;p26"/>
          <p:cNvSpPr txBox="1"/>
          <p:nvPr/>
        </p:nvSpPr>
        <p:spPr>
          <a:xfrm>
            <a:off x="2212650" y="3554700"/>
            <a:ext cx="471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-GB" sz="1000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/>
              </a:rPr>
              <a:t>Slidesgo</a:t>
            </a:r>
            <a:r>
              <a:rPr lang="en-GB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-GB" sz="1000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/>
              </a:rPr>
              <a:t>Flaticon</a:t>
            </a:r>
            <a:r>
              <a:rPr lang="en-GB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, infographics &amp; images by </a:t>
            </a:r>
            <a:r>
              <a:rPr lang="en-GB" sz="1000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/>
              </a:rPr>
              <a:t>Freepik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720000" y="1225775"/>
            <a:ext cx="508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720000" y="2009425"/>
            <a:ext cx="5477700" cy="18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/>
        </p:nvSpPr>
        <p:spPr>
          <a:xfrm>
            <a:off x="-28225" y="0"/>
            <a:ext cx="9172200" cy="5143500"/>
          </a:xfrm>
          <a:prstGeom prst="rect">
            <a:avLst/>
          </a:prstGeom>
          <a:gradFill>
            <a:gsLst>
              <a:gs pos="0">
                <a:srgbClr val="23193E">
                  <a:alpha val="60000"/>
                </a:srgbClr>
              </a:gs>
              <a:gs pos="24000">
                <a:srgbClr val="23193E">
                  <a:alpha val="35686"/>
                </a:srgbClr>
              </a:gs>
              <a:gs pos="46000">
                <a:srgbClr val="19343E">
                  <a:alpha val="18039"/>
                </a:srgbClr>
              </a:gs>
              <a:gs pos="75000">
                <a:srgbClr val="FFFFFF">
                  <a:alpha val="0"/>
                </a:srgbClr>
              </a:gs>
              <a:gs pos="100000">
                <a:srgbClr val="CF4E8B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2341875" y="617800"/>
            <a:ext cx="6268800" cy="1493100"/>
          </a:xfrm>
          <a:prstGeom prst="rect">
            <a:avLst/>
          </a:prstGeom>
          <a:effectLst>
            <a:outerShdw blurRad="1157288" dist="19050" dir="5400000" algn="bl" rotWithShape="0">
              <a:schemeClr val="l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9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6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■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■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Nunito"/>
              <a:buChar char="■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3"/>
          <p:cNvSpPr txBox="1">
            <a:spLocks noGrp="1"/>
          </p:cNvSpPr>
          <p:nvPr>
            <p:ph type="ctrTitle"/>
          </p:nvPr>
        </p:nvSpPr>
        <p:spPr>
          <a:xfrm>
            <a:off x="0" y="1417433"/>
            <a:ext cx="9144000" cy="14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CHURN</a:t>
            </a:r>
            <a:b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</a:t>
            </a:r>
          </a:p>
        </p:txBody>
      </p:sp>
      <p:sp>
        <p:nvSpPr>
          <p:cNvPr id="140" name="Google Shape;140;p33"/>
          <p:cNvSpPr txBox="1">
            <a:spLocks noGrp="1"/>
          </p:cNvSpPr>
          <p:nvPr>
            <p:ph type="subTitle" idx="1"/>
          </p:nvPr>
        </p:nvSpPr>
        <p:spPr>
          <a:xfrm>
            <a:off x="2392500" y="921217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GB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GB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GB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Google Shape;141;p33"/>
          <p:cNvSpPr/>
          <p:nvPr/>
        </p:nvSpPr>
        <p:spPr>
          <a:xfrm>
            <a:off x="5668225" y="523045"/>
            <a:ext cx="685800" cy="685800"/>
          </a:xfrm>
          <a:prstGeom prst="ellipse">
            <a:avLst/>
          </a:prstGeom>
          <a:gradFill>
            <a:gsLst>
              <a:gs pos="0">
                <a:srgbClr val="CF4E8B">
                  <a:alpha val="70980"/>
                </a:srgbClr>
              </a:gs>
              <a:gs pos="31000">
                <a:srgbClr val="CF4E8B">
                  <a:alpha val="32549"/>
                </a:srgbClr>
              </a:gs>
              <a:gs pos="100000">
                <a:srgbClr val="CF4E8B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8558" y="3839451"/>
            <a:ext cx="332126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 HƯỚNG DẪN: </a:t>
            </a:r>
          </a:p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</a:t>
            </a:r>
            <a:r>
              <a:rPr lang="en-US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16996" y="3309466"/>
            <a:ext cx="48090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8: </a:t>
            </a:r>
            <a:r>
              <a:rPr lang="en-US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</a:p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1. </a:t>
            </a:r>
            <a:r>
              <a:rPr lang="en-US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Mỹ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Duyên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B1910046</a:t>
            </a:r>
          </a:p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2. </a:t>
            </a:r>
            <a:r>
              <a:rPr lang="en-US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B1910199</a:t>
            </a:r>
          </a:p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3. Châu Hồng Anh – B1910338</a:t>
            </a:r>
          </a:p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4. </a:t>
            </a:r>
            <a:r>
              <a:rPr lang="en-US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Kil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B1910398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8558" y="3309466"/>
            <a:ext cx="285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MHP: </a:t>
            </a:r>
            <a:r>
              <a:rPr lang="en-US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CT294</a:t>
            </a:r>
            <a:r>
              <a:rPr lang="en-US"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-01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7822;p68"/>
          <p:cNvGrpSpPr/>
          <p:nvPr/>
        </p:nvGrpSpPr>
        <p:grpSpPr>
          <a:xfrm rot="10800000" flipH="1">
            <a:off x="670560" y="582295"/>
            <a:ext cx="7841615" cy="129282"/>
            <a:chOff x="219558" y="4738465"/>
            <a:chExt cx="5852400" cy="102300"/>
          </a:xfrm>
        </p:grpSpPr>
        <p:cxnSp>
          <p:nvCxnSpPr>
            <p:cNvPr id="6" name="Google Shape;7823;p68"/>
            <p:cNvCxnSpPr/>
            <p:nvPr/>
          </p:nvCxnSpPr>
          <p:spPr>
            <a:xfrm>
              <a:off x="219558" y="4789684"/>
              <a:ext cx="5852400" cy="0"/>
            </a:xfrm>
            <a:prstGeom prst="straightConnector1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7" name="Google Shape;7824;p68"/>
            <p:cNvSpPr/>
            <p:nvPr/>
          </p:nvSpPr>
          <p:spPr>
            <a:xfrm>
              <a:off x="1200298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Google Shape;7825;p68"/>
            <p:cNvSpPr/>
            <p:nvPr/>
          </p:nvSpPr>
          <p:spPr>
            <a:xfrm>
              <a:off x="2175146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Google Shape;7826;p68"/>
            <p:cNvSpPr/>
            <p:nvPr/>
          </p:nvSpPr>
          <p:spPr>
            <a:xfrm>
              <a:off x="3040751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Google Shape;7827;p68"/>
            <p:cNvSpPr/>
            <p:nvPr/>
          </p:nvSpPr>
          <p:spPr>
            <a:xfrm>
              <a:off x="402815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Google Shape;7828;p68"/>
            <p:cNvSpPr/>
            <p:nvPr/>
          </p:nvSpPr>
          <p:spPr>
            <a:xfrm>
              <a:off x="504082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Google Shape;218;p40"/>
          <p:cNvSpPr txBox="1">
            <a:spLocks noGrp="1"/>
          </p:cNvSpPr>
          <p:nvPr/>
        </p:nvSpPr>
        <p:spPr>
          <a:xfrm>
            <a:off x="3334527" y="120351"/>
            <a:ext cx="2778322" cy="501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>
                <a:solidFill>
                  <a:schemeClr val="bg1"/>
                </a:solidFill>
                <a:latin typeface="+mj-lt"/>
              </a:rPr>
              <a:t>Ví dụ minh họa </a:t>
            </a:r>
          </a:p>
        </p:txBody>
      </p:sp>
      <p:sp>
        <p:nvSpPr>
          <p:cNvPr id="13" name="Google Shape;199;p39"/>
          <p:cNvSpPr txBox="1"/>
          <p:nvPr/>
        </p:nvSpPr>
        <p:spPr>
          <a:xfrm>
            <a:off x="666932" y="895784"/>
            <a:ext cx="6391093" cy="3869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39700" algn="just"/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1.2.  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Tính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sẵn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xác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suất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xuất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hiện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của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tất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cả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các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trường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hợp</a:t>
            </a:r>
            <a:endParaRPr lang="en-US" b="1" dirty="0">
              <a:solidFill>
                <a:schemeClr val="bg1"/>
              </a:solidFill>
              <a:latin typeface="+mj-lt"/>
              <a:cs typeface="Thasadith" panose="00000500000000000000" charset="-34"/>
            </a:endParaRPr>
          </a:p>
          <a:p>
            <a:pPr marL="139700" algn="just"/>
            <a:endParaRPr lang="en-US" b="1" dirty="0">
              <a:solidFill>
                <a:schemeClr val="bg1"/>
              </a:solidFill>
              <a:latin typeface="+mj-lt"/>
              <a:cs typeface="Thasadith" panose="00000500000000000000" charset="-34"/>
            </a:endParaRPr>
          </a:p>
          <a:p>
            <a:pPr marL="139700" algn="just"/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Thuộc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tính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Churn do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giá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trị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của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thuộc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tính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là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rời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rạc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nên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theo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định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lý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Bayes :</a:t>
            </a:r>
          </a:p>
          <a:p>
            <a:pPr marL="4254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  <a:latin typeface="+mj-lt"/>
                <a:sym typeface="+mn-ea"/>
              </a:rPr>
              <a:t>Giá</a:t>
            </a:r>
            <a:r>
              <a:rPr lang="en-US" b="1" dirty="0">
                <a:solidFill>
                  <a:schemeClr val="bg1"/>
                </a:solidFill>
                <a:latin typeface="+mj-lt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sym typeface="+mn-ea"/>
              </a:rPr>
              <a:t>trị</a:t>
            </a:r>
            <a:r>
              <a:rPr lang="en-US" b="1" dirty="0">
                <a:solidFill>
                  <a:schemeClr val="bg1"/>
                </a:solidFill>
                <a:latin typeface="+mj-lt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sym typeface="+mn-ea"/>
              </a:rPr>
              <a:t>nhãn</a:t>
            </a:r>
            <a:r>
              <a:rPr lang="en-US" b="1" dirty="0">
                <a:solidFill>
                  <a:schemeClr val="bg1"/>
                </a:solidFill>
                <a:latin typeface="+mj-lt"/>
                <a:sym typeface="+mn-ea"/>
              </a:rPr>
              <a:t> 0 </a:t>
            </a:r>
            <a:r>
              <a:rPr lang="en-US" b="1" dirty="0" err="1">
                <a:solidFill>
                  <a:schemeClr val="bg1"/>
                </a:solidFill>
                <a:latin typeface="+mj-lt"/>
                <a:sym typeface="+mn-ea"/>
              </a:rPr>
              <a:t>có</a:t>
            </a:r>
            <a:r>
              <a:rPr lang="en-US" b="1" dirty="0">
                <a:solidFill>
                  <a:schemeClr val="bg1"/>
                </a:solidFill>
                <a:latin typeface="+mj-lt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sym typeface="+mn-ea"/>
              </a:rPr>
              <a:t>xác</a:t>
            </a:r>
            <a:r>
              <a:rPr lang="en-US" b="1" dirty="0">
                <a:solidFill>
                  <a:schemeClr val="bg1"/>
                </a:solidFill>
                <a:latin typeface="+mj-lt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sym typeface="+mn-ea"/>
              </a:rPr>
              <a:t>suất</a:t>
            </a:r>
            <a:r>
              <a:rPr lang="en-US" b="1" dirty="0">
                <a:solidFill>
                  <a:schemeClr val="bg1"/>
                </a:solidFill>
                <a:latin typeface="+mj-lt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sym typeface="+mn-ea"/>
              </a:rPr>
              <a:t>xuất</a:t>
            </a:r>
            <a:r>
              <a:rPr lang="en-US" b="1" dirty="0">
                <a:solidFill>
                  <a:schemeClr val="bg1"/>
                </a:solidFill>
                <a:latin typeface="+mj-lt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sym typeface="+mn-ea"/>
              </a:rPr>
              <a:t>hiện</a:t>
            </a:r>
            <a:r>
              <a:rPr lang="en-US" b="1" dirty="0">
                <a:solidFill>
                  <a:schemeClr val="bg1"/>
                </a:solidFill>
                <a:latin typeface="+mj-lt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sym typeface="+mn-ea"/>
              </a:rPr>
              <a:t>là</a:t>
            </a:r>
            <a:r>
              <a:rPr lang="en-US" b="1" dirty="0">
                <a:solidFill>
                  <a:schemeClr val="bg1"/>
                </a:solidFill>
                <a:latin typeface="+mj-lt"/>
                <a:sym typeface="+mn-ea"/>
              </a:rPr>
              <a:t>: 8/10</a:t>
            </a:r>
          </a:p>
          <a:p>
            <a:pPr marL="4254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  <a:latin typeface="+mj-lt"/>
                <a:sym typeface="+mn-ea"/>
              </a:rPr>
              <a:t>Giá</a:t>
            </a:r>
            <a:r>
              <a:rPr lang="en-US" b="1" dirty="0">
                <a:solidFill>
                  <a:schemeClr val="bg1"/>
                </a:solidFill>
                <a:latin typeface="+mj-lt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sym typeface="+mn-ea"/>
              </a:rPr>
              <a:t>trị</a:t>
            </a:r>
            <a:r>
              <a:rPr lang="en-US" b="1" dirty="0">
                <a:solidFill>
                  <a:schemeClr val="bg1"/>
                </a:solidFill>
                <a:latin typeface="+mj-lt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sym typeface="+mn-ea"/>
              </a:rPr>
              <a:t>nhãn</a:t>
            </a:r>
            <a:r>
              <a:rPr lang="en-US" b="1" dirty="0">
                <a:solidFill>
                  <a:schemeClr val="bg1"/>
                </a:solidFill>
                <a:latin typeface="+mj-lt"/>
                <a:sym typeface="+mn-ea"/>
              </a:rPr>
              <a:t> 1 </a:t>
            </a:r>
            <a:r>
              <a:rPr lang="en-US" b="1" dirty="0" err="1">
                <a:solidFill>
                  <a:schemeClr val="bg1"/>
                </a:solidFill>
                <a:latin typeface="+mj-lt"/>
                <a:sym typeface="+mn-ea"/>
              </a:rPr>
              <a:t>có</a:t>
            </a:r>
            <a:r>
              <a:rPr lang="en-US" b="1" dirty="0">
                <a:solidFill>
                  <a:schemeClr val="bg1"/>
                </a:solidFill>
                <a:latin typeface="+mj-lt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sym typeface="+mn-ea"/>
              </a:rPr>
              <a:t>xác</a:t>
            </a:r>
            <a:r>
              <a:rPr lang="en-US" b="1" dirty="0">
                <a:solidFill>
                  <a:schemeClr val="bg1"/>
                </a:solidFill>
                <a:latin typeface="+mj-lt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sym typeface="+mn-ea"/>
              </a:rPr>
              <a:t>suất</a:t>
            </a:r>
            <a:r>
              <a:rPr lang="en-US" b="1" dirty="0">
                <a:solidFill>
                  <a:schemeClr val="bg1"/>
                </a:solidFill>
                <a:latin typeface="+mj-lt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sym typeface="+mn-ea"/>
              </a:rPr>
              <a:t>xuất</a:t>
            </a:r>
            <a:r>
              <a:rPr lang="en-US" b="1" dirty="0">
                <a:solidFill>
                  <a:schemeClr val="bg1"/>
                </a:solidFill>
                <a:latin typeface="+mj-lt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sym typeface="+mn-ea"/>
              </a:rPr>
              <a:t>hiện</a:t>
            </a:r>
            <a:r>
              <a:rPr lang="en-US" b="1" dirty="0">
                <a:solidFill>
                  <a:schemeClr val="bg1"/>
                </a:solidFill>
                <a:latin typeface="+mj-lt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sym typeface="+mn-ea"/>
              </a:rPr>
              <a:t>là</a:t>
            </a:r>
            <a:r>
              <a:rPr lang="en-US" b="1" dirty="0">
                <a:solidFill>
                  <a:schemeClr val="bg1"/>
                </a:solidFill>
                <a:latin typeface="+mj-lt"/>
                <a:sym typeface="+mn-ea"/>
              </a:rPr>
              <a:t>: 2/10</a:t>
            </a:r>
          </a:p>
          <a:p>
            <a:pPr marL="4254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+mj-lt"/>
              <a:sym typeface="+mn-ea"/>
            </a:endParaRPr>
          </a:p>
          <a:p>
            <a:pPr marL="139700" algn="just"/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Vì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giá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trị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của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các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thuộc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tính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AccountWeeks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,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DayMins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,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MonthlyCharge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,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OverageFee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là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giá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trị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liên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tục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nên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:</a:t>
            </a:r>
          </a:p>
          <a:p>
            <a:pPr marL="139700" algn="just"/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Lần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lượt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tính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giá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trị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trung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bình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,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phương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sai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,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độ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lệch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chuần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của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các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giá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trị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tương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ứng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với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các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nhãn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.</a:t>
            </a:r>
          </a:p>
          <a:p>
            <a:pPr marL="425450" indent="-285750" algn="just">
              <a:buFontTx/>
              <a:buChar char="-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Mean 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Symbol" panose="05050102010706020507" charset="0"/>
              </a:rPr>
              <a:t>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:</a:t>
            </a:r>
          </a:p>
          <a:p>
            <a:pPr marL="425450" indent="-285750" algn="just">
              <a:buFontTx/>
              <a:buChar char="-"/>
            </a:pP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marL="425450" indent="-285750" algn="just">
              <a:buFontTx/>
              <a:buChar char="-"/>
            </a:pP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marL="425450" indent="-285750" algn="just">
              <a:buFontTx/>
              <a:buChar char="-"/>
            </a:pPr>
            <a:r>
              <a:rPr lang="en-US" b="1" dirty="0" err="1">
                <a:solidFill>
                  <a:schemeClr val="bg1"/>
                </a:solidFill>
                <a:latin typeface="+mj-lt"/>
              </a:rPr>
              <a:t>Phương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sai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:</a:t>
            </a:r>
          </a:p>
          <a:p>
            <a:pPr marL="425450" indent="-285750" algn="just">
              <a:buFontTx/>
              <a:buChar char="-"/>
            </a:pP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marL="425450" indent="-285750" algn="just">
              <a:buFontTx/>
              <a:buChar char="-"/>
            </a:pP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marL="425450" indent="-285750" algn="just">
              <a:buFontTx/>
              <a:buChar char="-"/>
            </a:pPr>
            <a:r>
              <a:rPr lang="en-US" b="1" dirty="0" err="1">
                <a:solidFill>
                  <a:schemeClr val="bg1"/>
                </a:solidFill>
                <a:latin typeface="+mj-lt"/>
              </a:rPr>
              <a:t>Độ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lệch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chuẩn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:</a:t>
            </a:r>
          </a:p>
          <a:p>
            <a:pPr marL="139700" algn="just"/>
            <a:endParaRPr lang="en-US" b="1" dirty="0">
              <a:solidFill>
                <a:schemeClr val="bg1"/>
              </a:solidFill>
              <a:latin typeface="+mj-lt"/>
              <a:cs typeface="Thasadith" panose="00000500000000000000" charset="-34"/>
            </a:endParaRPr>
          </a:p>
        </p:txBody>
      </p:sp>
      <p:sp>
        <p:nvSpPr>
          <p:cNvPr id="19" name="Google Shape;218;p40"/>
          <p:cNvSpPr txBox="1">
            <a:spLocks noGrp="1"/>
          </p:cNvSpPr>
          <p:nvPr>
            <p:ph type="title"/>
          </p:nvPr>
        </p:nvSpPr>
        <p:spPr>
          <a:xfrm>
            <a:off x="670560" y="89371"/>
            <a:ext cx="2106930" cy="5727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 err="1">
                <a:latin typeface="+mj-lt"/>
              </a:rPr>
              <a:t>Mô</a:t>
            </a:r>
            <a:r>
              <a:rPr lang="en-GB" sz="2500" dirty="0">
                <a:latin typeface="+mj-lt"/>
              </a:rPr>
              <a:t> </a:t>
            </a:r>
            <a:r>
              <a:rPr lang="en-GB" sz="2500" dirty="0" err="1">
                <a:latin typeface="+mj-lt"/>
              </a:rPr>
              <a:t>hình</a:t>
            </a:r>
            <a:endParaRPr lang="en-GB" sz="2500" dirty="0">
              <a:latin typeface="+mj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690927" y="4709982"/>
            <a:ext cx="295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A0DB2DC-4C9A-4742-B13C-FB6460FD3503}" type="slidenum">
              <a:rPr 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 descr="Không có mô tả.">
            <a:extLst>
              <a:ext uri="{FF2B5EF4-FFF2-40B4-BE49-F238E27FC236}">
                <a16:creationId xmlns:a16="http://schemas.microsoft.com/office/drawing/2014/main" id="{9EB4EC0C-76AD-9B27-42CD-7ACADBA11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426" y="3105731"/>
            <a:ext cx="885825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ở ảnh">
            <a:extLst>
              <a:ext uri="{FF2B5EF4-FFF2-40B4-BE49-F238E27FC236}">
                <a16:creationId xmlns:a16="http://schemas.microsoft.com/office/drawing/2014/main" id="{890AB4F9-B911-D798-DBB2-58CE6AAD6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952" y="3712184"/>
            <a:ext cx="16287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14" descr="Mở ảnh">
            <a:extLst>
              <a:ext uri="{FF2B5EF4-FFF2-40B4-BE49-F238E27FC236}">
                <a16:creationId xmlns:a16="http://schemas.microsoft.com/office/drawing/2014/main" id="{2E37A277-64AC-93BF-C69A-21D01640A4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Mở ảnh">
            <a:extLst>
              <a:ext uri="{FF2B5EF4-FFF2-40B4-BE49-F238E27FC236}">
                <a16:creationId xmlns:a16="http://schemas.microsoft.com/office/drawing/2014/main" id="{DFC68EC8-F1C8-D271-9ACE-51361BBCE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90" y="4376607"/>
            <a:ext cx="80010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7ADD6A-3769-30E3-8EF0-8D7845D73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3673" y="1135146"/>
            <a:ext cx="823031" cy="1204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>
            <a:spLocks noGrp="1"/>
          </p:cNvSpPr>
          <p:nvPr>
            <p:ph type="title"/>
          </p:nvPr>
        </p:nvSpPr>
        <p:spPr>
          <a:xfrm>
            <a:off x="670560" y="89371"/>
            <a:ext cx="2106930" cy="5727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 err="1">
                <a:latin typeface="+mj-lt"/>
              </a:rPr>
              <a:t>Mô</a:t>
            </a:r>
            <a:r>
              <a:rPr lang="en-GB" sz="2500" dirty="0">
                <a:latin typeface="+mj-lt"/>
              </a:rPr>
              <a:t> </a:t>
            </a:r>
            <a:r>
              <a:rPr lang="en-GB" sz="2500" dirty="0" err="1">
                <a:latin typeface="+mj-lt"/>
              </a:rPr>
              <a:t>hình</a:t>
            </a:r>
            <a:endParaRPr lang="en-GB" sz="2500" dirty="0">
              <a:latin typeface="+mj-lt"/>
            </a:endParaRPr>
          </a:p>
        </p:txBody>
      </p:sp>
      <p:grpSp>
        <p:nvGrpSpPr>
          <p:cNvPr id="5" name="Google Shape;7822;p68"/>
          <p:cNvGrpSpPr/>
          <p:nvPr/>
        </p:nvGrpSpPr>
        <p:grpSpPr>
          <a:xfrm rot="10800000" flipH="1">
            <a:off x="670560" y="582295"/>
            <a:ext cx="7841615" cy="129282"/>
            <a:chOff x="219558" y="4738465"/>
            <a:chExt cx="5852400" cy="102300"/>
          </a:xfrm>
        </p:grpSpPr>
        <p:cxnSp>
          <p:nvCxnSpPr>
            <p:cNvPr id="6" name="Google Shape;7823;p68"/>
            <p:cNvCxnSpPr/>
            <p:nvPr/>
          </p:nvCxnSpPr>
          <p:spPr>
            <a:xfrm>
              <a:off x="219558" y="4789684"/>
              <a:ext cx="5852400" cy="0"/>
            </a:xfrm>
            <a:prstGeom prst="straightConnector1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7" name="Google Shape;7824;p68"/>
            <p:cNvSpPr/>
            <p:nvPr/>
          </p:nvSpPr>
          <p:spPr>
            <a:xfrm>
              <a:off x="1200298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8" name="Google Shape;7825;p68"/>
            <p:cNvSpPr/>
            <p:nvPr/>
          </p:nvSpPr>
          <p:spPr>
            <a:xfrm>
              <a:off x="2175146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9" name="Google Shape;7826;p68"/>
            <p:cNvSpPr/>
            <p:nvPr/>
          </p:nvSpPr>
          <p:spPr>
            <a:xfrm>
              <a:off x="3040751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0" name="Google Shape;7827;p68"/>
            <p:cNvSpPr/>
            <p:nvPr/>
          </p:nvSpPr>
          <p:spPr>
            <a:xfrm>
              <a:off x="402815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1" name="Google Shape;7828;p68"/>
            <p:cNvSpPr/>
            <p:nvPr/>
          </p:nvSpPr>
          <p:spPr>
            <a:xfrm>
              <a:off x="504082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Google Shape;218;p40"/>
          <p:cNvSpPr txBox="1">
            <a:spLocks noGrp="1"/>
          </p:cNvSpPr>
          <p:nvPr/>
        </p:nvSpPr>
        <p:spPr>
          <a:xfrm>
            <a:off x="3334527" y="120351"/>
            <a:ext cx="3552048" cy="501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 dirty="0" err="1">
                <a:solidFill>
                  <a:schemeClr val="bg1"/>
                </a:solidFill>
                <a:latin typeface="+mj-lt"/>
              </a:rPr>
              <a:t>Ví</a:t>
            </a:r>
            <a:r>
              <a:rPr lang="en-US" altLang="en-GB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en-GB" sz="2800" dirty="0" err="1">
                <a:solidFill>
                  <a:schemeClr val="bg1"/>
                </a:solidFill>
                <a:latin typeface="+mj-lt"/>
              </a:rPr>
              <a:t>dụ</a:t>
            </a:r>
            <a:r>
              <a:rPr lang="en-US" altLang="en-GB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en-GB" sz="2800" dirty="0" err="1">
                <a:solidFill>
                  <a:schemeClr val="bg1"/>
                </a:solidFill>
                <a:latin typeface="+mj-lt"/>
              </a:rPr>
              <a:t>minh</a:t>
            </a:r>
            <a:r>
              <a:rPr lang="en-US" altLang="en-GB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en-GB" sz="2800" dirty="0" err="1">
                <a:solidFill>
                  <a:schemeClr val="bg1"/>
                </a:solidFill>
                <a:latin typeface="+mj-lt"/>
              </a:rPr>
              <a:t>họa</a:t>
            </a:r>
            <a:r>
              <a:rPr lang="en-US" altLang="en-GB" sz="28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199;p39"/>
              <p:cNvSpPr txBox="1"/>
              <p:nvPr/>
            </p:nvSpPr>
            <p:spPr>
              <a:xfrm>
                <a:off x="676235" y="894304"/>
                <a:ext cx="7841616" cy="37085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139700" algn="just"/>
                <a:endParaRPr lang="en-US" b="1" dirty="0">
                  <a:solidFill>
                    <a:schemeClr val="bg1"/>
                  </a:solidFill>
                  <a:latin typeface="+mj-lt"/>
                  <a:cs typeface="Thasadith" panose="00000500000000000000" charset="-34"/>
                  <a:sym typeface="+mn-ea"/>
                </a:endParaRPr>
              </a:p>
              <a:p>
                <a:pPr marL="139700" algn="just"/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-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Thuộc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tính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AccountWeeks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:</a:t>
                </a:r>
              </a:p>
              <a:p>
                <a:pPr marL="139700" algn="just"/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 +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Với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giá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trị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các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thuộc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tính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thuộc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nhãn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0,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có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:</a:t>
                </a:r>
              </a:p>
              <a:p>
                <a:pPr marL="139700" algn="just">
                  <a:spcAft>
                    <a:spcPts val="200"/>
                  </a:spcAft>
                </a:pP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 = (141 + 74 + 168 + 95 + 62 + 85 + 93 + 76)/8 = 99.25</a:t>
                </a:r>
              </a:p>
              <a:p>
                <a:pPr marL="139700" algn="just">
                  <a:spcAft>
                    <a:spcPts val="200"/>
                  </a:spcAft>
                </a:pP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</a:t>
                </a:r>
                <a:r>
                  <a:rPr lang="en-US" b="1" baseline="300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2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= 1/(8-1) x ( (141 - 99.25)</a:t>
                </a:r>
                <a:r>
                  <a:rPr lang="en-US" b="1" baseline="300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2 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+ (74 - 99.25)</a:t>
                </a:r>
                <a:r>
                  <a:rPr lang="en-US" b="1" baseline="300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2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+ (168 - 99.25)</a:t>
                </a:r>
                <a:r>
                  <a:rPr lang="en-US" b="1" baseline="300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2 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+ (95 – 99.25)</a:t>
                </a:r>
                <a:r>
                  <a:rPr lang="en-US" b="1" baseline="300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2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+</a:t>
                </a:r>
              </a:p>
              <a:p>
                <a:pPr marL="139700" algn="just">
                  <a:spcAft>
                    <a:spcPts val="200"/>
                  </a:spcAft>
                </a:pP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(62 – 99.25)</a:t>
                </a:r>
                <a:r>
                  <a:rPr lang="en-US" b="1" baseline="300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2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+ (85 – 99.25)</a:t>
                </a:r>
                <a:r>
                  <a:rPr lang="en-US" b="1" baseline="300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2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+ (93 – 99.25)</a:t>
                </a:r>
                <a:r>
                  <a:rPr lang="en-US" b="1" baseline="300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2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+ (76 – 99.25)</a:t>
                </a:r>
                <a:r>
                  <a:rPr lang="en-US" b="1" baseline="300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2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) =  1327.9</a:t>
                </a:r>
              </a:p>
              <a:p>
                <a:pPr marL="139700" algn="just">
                  <a:spcAft>
                    <a:spcPts val="200"/>
                  </a:spcAft>
                </a:pP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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  <a:sym typeface="Symbol" panose="05050102010706020507" charset="0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  <a:sym typeface="Symbol" panose="05050102010706020507" charset="0"/>
                          </a:rPr>
                          <m:t>𝟏𝟑𝟐𝟕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  <a:sym typeface="Symbol" panose="05050102010706020507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  <a:sym typeface="Symbol" panose="05050102010706020507" charset="0"/>
                          </a:rPr>
                          <m:t>𝟗</m:t>
                        </m:r>
                      </m:e>
                    </m:rad>
                  </m:oMath>
                </a14:m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= 36.44</a:t>
                </a:r>
              </a:p>
              <a:p>
                <a:pPr marL="139700" algn="just"/>
                <a:endParaRPr lang="en-US" b="1" dirty="0">
                  <a:solidFill>
                    <a:schemeClr val="bg1"/>
                  </a:solidFill>
                  <a:latin typeface="+mj-lt"/>
                  <a:cs typeface="Thasadith" panose="00000500000000000000" charset="-34"/>
                  <a:sym typeface="Symbol" panose="05050102010706020507" charset="0"/>
                </a:endParaRPr>
              </a:p>
              <a:p>
                <a:pPr marL="139700" algn="just"/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  +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Với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giá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trị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các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thuộc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tính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thuộc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nhãn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1,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có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:</a:t>
                </a:r>
              </a:p>
              <a:p>
                <a:pPr marL="139700" algn="just">
                  <a:spcAft>
                    <a:spcPts val="200"/>
                  </a:spcAft>
                </a:pP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 = (65+161)/2 = 113</a:t>
                </a:r>
              </a:p>
              <a:p>
                <a:pPr marL="139700" algn="just">
                  <a:spcAft>
                    <a:spcPts val="200"/>
                  </a:spcAft>
                </a:pP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</a:t>
                </a:r>
                <a:r>
                  <a:rPr lang="en-US" b="1" baseline="300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2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= 1/(2-1) x ((141 - 99.25)</a:t>
                </a:r>
                <a:r>
                  <a:rPr lang="en-US" b="1" baseline="300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2 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+ (141 - 99.25)</a:t>
                </a:r>
                <a:r>
                  <a:rPr lang="en-US" b="1" baseline="300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2 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) = 4608</a:t>
                </a:r>
              </a:p>
              <a:p>
                <a:pPr marL="139700" algn="just">
                  <a:spcAft>
                    <a:spcPts val="200"/>
                  </a:spcAft>
                </a:pP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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  <a:sym typeface="Symbol" panose="05050102010706020507" charset="0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  <a:sym typeface="Symbol" panose="05050102010706020507" charset="0"/>
                          </a:rPr>
                          <m:t>𝟒𝟔𝟎𝟖</m:t>
                        </m:r>
                      </m:e>
                    </m:rad>
                    <m:r>
                      <a:rPr lang="en-U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mbria Math" panose="02040503050406030204" charset="0"/>
                        <a:sym typeface="Symbol" panose="05050102010706020507" charset="0"/>
                      </a:rPr>
                      <m:t> = </m:t>
                    </m:r>
                  </m:oMath>
                </a14:m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67.88</a:t>
                </a:r>
              </a:p>
              <a:p>
                <a:pPr algn="just"/>
                <a:b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</a:br>
                <a:endParaRPr lang="en-US" b="1" dirty="0">
                  <a:solidFill>
                    <a:schemeClr val="bg1"/>
                  </a:solidFill>
                  <a:latin typeface="+mj-lt"/>
                  <a:cs typeface="Thasadith" panose="00000500000000000000" charset="-34"/>
                </a:endParaRPr>
              </a:p>
            </p:txBody>
          </p:sp>
        </mc:Choice>
        <mc:Fallback xmlns="">
          <p:sp>
            <p:nvSpPr>
              <p:cNvPr id="15" name="Google Shape;199;p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35" y="894304"/>
                <a:ext cx="7841616" cy="37085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1"/>
          <p:cNvSpPr txBox="1"/>
          <p:nvPr/>
        </p:nvSpPr>
        <p:spPr>
          <a:xfrm>
            <a:off x="8754744" y="4680169"/>
            <a:ext cx="389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A0DB2DC-4C9A-4742-B13C-FB6460FD3503}" type="slidenum">
              <a:rPr 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AC9CC6-ABA4-D6A6-E6A5-C4308C151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182" y="1269054"/>
            <a:ext cx="1767993" cy="28425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7822;p68"/>
          <p:cNvGrpSpPr/>
          <p:nvPr/>
        </p:nvGrpSpPr>
        <p:grpSpPr>
          <a:xfrm rot="10800000" flipH="1">
            <a:off x="670560" y="582295"/>
            <a:ext cx="7841615" cy="129282"/>
            <a:chOff x="219558" y="4738465"/>
            <a:chExt cx="5852400" cy="102300"/>
          </a:xfrm>
        </p:grpSpPr>
        <p:cxnSp>
          <p:nvCxnSpPr>
            <p:cNvPr id="6" name="Google Shape;7823;p68"/>
            <p:cNvCxnSpPr/>
            <p:nvPr/>
          </p:nvCxnSpPr>
          <p:spPr>
            <a:xfrm>
              <a:off x="219558" y="4789684"/>
              <a:ext cx="5852400" cy="0"/>
            </a:xfrm>
            <a:prstGeom prst="straightConnector1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7" name="Google Shape;7824;p68"/>
            <p:cNvSpPr/>
            <p:nvPr/>
          </p:nvSpPr>
          <p:spPr>
            <a:xfrm>
              <a:off x="1200298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8" name="Google Shape;7825;p68"/>
            <p:cNvSpPr/>
            <p:nvPr/>
          </p:nvSpPr>
          <p:spPr>
            <a:xfrm>
              <a:off x="2175146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9" name="Google Shape;7826;p68"/>
            <p:cNvSpPr/>
            <p:nvPr/>
          </p:nvSpPr>
          <p:spPr>
            <a:xfrm>
              <a:off x="3040751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0" name="Google Shape;7827;p68"/>
            <p:cNvSpPr/>
            <p:nvPr/>
          </p:nvSpPr>
          <p:spPr>
            <a:xfrm>
              <a:off x="402815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1" name="Google Shape;7828;p68"/>
            <p:cNvSpPr/>
            <p:nvPr/>
          </p:nvSpPr>
          <p:spPr>
            <a:xfrm>
              <a:off x="504082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Google Shape;218;p40"/>
          <p:cNvSpPr txBox="1">
            <a:spLocks noGrp="1"/>
          </p:cNvSpPr>
          <p:nvPr/>
        </p:nvSpPr>
        <p:spPr>
          <a:xfrm>
            <a:off x="3334526" y="120351"/>
            <a:ext cx="3031985" cy="501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 dirty="0" err="1">
                <a:solidFill>
                  <a:schemeClr val="bg1"/>
                </a:solidFill>
                <a:latin typeface="+mj-lt"/>
              </a:rPr>
              <a:t>Ví</a:t>
            </a:r>
            <a:r>
              <a:rPr lang="en-US" altLang="en-GB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en-GB" sz="2800" dirty="0" err="1">
                <a:solidFill>
                  <a:schemeClr val="bg1"/>
                </a:solidFill>
                <a:latin typeface="+mj-lt"/>
              </a:rPr>
              <a:t>dụ</a:t>
            </a:r>
            <a:r>
              <a:rPr lang="en-US" altLang="en-GB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en-GB" sz="2800" dirty="0" err="1">
                <a:solidFill>
                  <a:schemeClr val="bg1"/>
                </a:solidFill>
                <a:latin typeface="+mj-lt"/>
              </a:rPr>
              <a:t>minh</a:t>
            </a:r>
            <a:r>
              <a:rPr lang="en-US" altLang="en-GB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en-GB" sz="2800" dirty="0" err="1">
                <a:solidFill>
                  <a:schemeClr val="bg1"/>
                </a:solidFill>
                <a:latin typeface="+mj-lt"/>
              </a:rPr>
              <a:t>họa</a:t>
            </a:r>
            <a:r>
              <a:rPr lang="en-US" altLang="en-GB" sz="28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199;p39"/>
              <p:cNvSpPr txBox="1"/>
              <p:nvPr/>
            </p:nvSpPr>
            <p:spPr>
              <a:xfrm>
                <a:off x="169035" y="985977"/>
                <a:ext cx="7841615" cy="333910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139700" algn="just"/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-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Thuộc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tính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DayMins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:</a:t>
                </a:r>
              </a:p>
              <a:p>
                <a:pPr marL="139700" algn="just"/>
                <a:endParaRPr lang="en-US" b="1" dirty="0">
                  <a:solidFill>
                    <a:schemeClr val="bg1"/>
                  </a:solidFill>
                  <a:latin typeface="+mj-lt"/>
                  <a:cs typeface="Thasadith" panose="00000500000000000000" charset="-34"/>
                  <a:sym typeface="+mn-ea"/>
                </a:endParaRPr>
              </a:p>
              <a:p>
                <a:pPr marL="139700" algn="just"/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 +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Với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giá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trị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các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thuộc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tính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thuộc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nhãn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0,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có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:</a:t>
                </a:r>
              </a:p>
              <a:p>
                <a:pPr marL="139700" algn="just"/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 = (258.6 + 187.7 + 128.8 + 156.6 + 120.7 + 196.4 + 190.7 + 189.7)/8 = 178.65</a:t>
                </a:r>
              </a:p>
              <a:p>
                <a:pPr marL="139700" algn="just">
                  <a:spcAft>
                    <a:spcPts val="200"/>
                  </a:spcAft>
                </a:pP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</a:t>
                </a:r>
                <a:r>
                  <a:rPr lang="en-US" b="1" baseline="300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2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= 1/(8-1) x ( (258.6 – 178.65)</a:t>
                </a:r>
                <a:r>
                  <a:rPr lang="en-US" b="1" baseline="300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2 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+ (187.7 – 178.65)</a:t>
                </a:r>
                <a:r>
                  <a:rPr lang="en-US" b="1" baseline="300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2 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+ (128.8 – 178.65)</a:t>
                </a:r>
                <a:r>
                  <a:rPr lang="en-US" b="1" baseline="300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2 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+ (156.6 – 178.65)</a:t>
                </a:r>
                <a:r>
                  <a:rPr lang="en-US" b="1" baseline="300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2 </a:t>
                </a:r>
              </a:p>
              <a:p>
                <a:pPr marL="139700" algn="just">
                  <a:spcAft>
                    <a:spcPts val="200"/>
                  </a:spcAft>
                </a:pP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+ (120.7 – 178.65)</a:t>
                </a:r>
                <a:r>
                  <a:rPr lang="en-US" b="1" baseline="300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2 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+ (196.4 – 178.65)</a:t>
                </a:r>
                <a:r>
                  <a:rPr lang="en-US" b="1" baseline="300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2 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+ (190.7 – 178.65)</a:t>
                </a:r>
                <a:r>
                  <a:rPr lang="en-US" b="1" baseline="300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2 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+ (189.7 – 178.65)</a:t>
                </a:r>
                <a:r>
                  <a:rPr lang="en-US" b="1" baseline="300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2 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) = 1912.24</a:t>
                </a:r>
              </a:p>
              <a:p>
                <a:pPr marL="139700" algn="just">
                  <a:spcAft>
                    <a:spcPts val="200"/>
                  </a:spcAft>
                </a:pP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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  <a:sym typeface="Symbol" panose="05050102010706020507" charset="0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  <a:sym typeface="Symbol" panose="05050102010706020507" charset="0"/>
                          </a:rPr>
                          <m:t>𝟏𝟗𝟏𝟐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  <a:sym typeface="Symbol" panose="05050102010706020507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  <a:sym typeface="Symbol" panose="05050102010706020507" charset="0"/>
                          </a:rPr>
                          <m:t>𝟐𝟒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  <m:r>
                      <a:rPr lang="en-U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mbria Math" panose="02040503050406030204" charset="0"/>
                        <a:sym typeface="Symbol" panose="05050102010706020507" charset="0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43.73</a:t>
                </a:r>
              </a:p>
              <a:p>
                <a:pPr marL="139700" algn="just"/>
                <a:endParaRPr lang="en-US" b="1" dirty="0">
                  <a:solidFill>
                    <a:schemeClr val="bg1"/>
                  </a:solidFill>
                  <a:latin typeface="+mj-lt"/>
                  <a:cs typeface="Thasadith" panose="00000500000000000000" charset="-34"/>
                  <a:sym typeface="Symbol" panose="05050102010706020507" charset="0"/>
                </a:endParaRPr>
              </a:p>
              <a:p>
                <a:pPr marL="139700" algn="just"/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 +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Với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giá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trị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các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thuộc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tính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thuộc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nhãn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1,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có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:</a:t>
                </a:r>
              </a:p>
              <a:p>
                <a:pPr marL="139700" algn="just">
                  <a:spcAft>
                    <a:spcPts val="200"/>
                  </a:spcAft>
                </a:pP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 = (129.1 + 332.9)/2 = 231</a:t>
                </a:r>
              </a:p>
              <a:p>
                <a:pPr marL="139700" algn="just">
                  <a:spcAft>
                    <a:spcPts val="200"/>
                  </a:spcAft>
                </a:pP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</a:t>
                </a:r>
                <a:r>
                  <a:rPr lang="en-US" b="1" baseline="300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2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= 1/(2-1) x ( (129.1 - 231)</a:t>
                </a:r>
                <a:r>
                  <a:rPr lang="en-US" b="1" baseline="300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2 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+ (332.9 – 231)</a:t>
                </a:r>
                <a:r>
                  <a:rPr lang="en-US" b="1" baseline="300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2  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) = 20767.22</a:t>
                </a:r>
              </a:p>
              <a:p>
                <a:pPr marL="139700" algn="just">
                  <a:spcAft>
                    <a:spcPts val="200"/>
                  </a:spcAft>
                </a:pP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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  <a:sym typeface="Symbol" panose="05050102010706020507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𝟎𝟎𝟑𝟑</m:t>
                        </m:r>
                      </m:e>
                    </m:rad>
                  </m:oMath>
                </a14:m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= 144.11</a:t>
                </a:r>
              </a:p>
            </p:txBody>
          </p:sp>
        </mc:Choice>
        <mc:Fallback xmlns="">
          <p:sp>
            <p:nvSpPr>
              <p:cNvPr id="12" name="Google Shape;199;p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35" y="985977"/>
                <a:ext cx="7841615" cy="33391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Google Shape;218;p40"/>
          <p:cNvSpPr txBox="1">
            <a:spLocks noGrp="1"/>
          </p:cNvSpPr>
          <p:nvPr>
            <p:ph type="title"/>
          </p:nvPr>
        </p:nvSpPr>
        <p:spPr>
          <a:xfrm>
            <a:off x="670560" y="89371"/>
            <a:ext cx="2106930" cy="5727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 err="1">
                <a:latin typeface="+mj-lt"/>
              </a:rPr>
              <a:t>Mô</a:t>
            </a:r>
            <a:r>
              <a:rPr lang="en-GB" sz="2500" dirty="0">
                <a:latin typeface="+mj-lt"/>
              </a:rPr>
              <a:t> </a:t>
            </a:r>
            <a:r>
              <a:rPr lang="en-GB" sz="2500" dirty="0" err="1">
                <a:latin typeface="+mj-lt"/>
              </a:rPr>
              <a:t>hình</a:t>
            </a:r>
            <a:endParaRPr lang="en-GB" sz="2500" dirty="0">
              <a:latin typeface="+mj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642191" y="469201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1399C1-3538-0F10-2777-9AD5BE67E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404" y="1292155"/>
            <a:ext cx="1470787" cy="28653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7822;p68"/>
          <p:cNvGrpSpPr/>
          <p:nvPr/>
        </p:nvGrpSpPr>
        <p:grpSpPr>
          <a:xfrm rot="10800000" flipH="1">
            <a:off x="670560" y="582295"/>
            <a:ext cx="7841615" cy="129282"/>
            <a:chOff x="219558" y="4738465"/>
            <a:chExt cx="5852400" cy="102300"/>
          </a:xfrm>
        </p:grpSpPr>
        <p:cxnSp>
          <p:nvCxnSpPr>
            <p:cNvPr id="6" name="Google Shape;7823;p68"/>
            <p:cNvCxnSpPr/>
            <p:nvPr/>
          </p:nvCxnSpPr>
          <p:spPr>
            <a:xfrm>
              <a:off x="219558" y="4789684"/>
              <a:ext cx="5852400" cy="0"/>
            </a:xfrm>
            <a:prstGeom prst="straightConnector1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7" name="Google Shape;7824;p68"/>
            <p:cNvSpPr/>
            <p:nvPr/>
          </p:nvSpPr>
          <p:spPr>
            <a:xfrm>
              <a:off x="1200298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8" name="Google Shape;7825;p68"/>
            <p:cNvSpPr/>
            <p:nvPr/>
          </p:nvSpPr>
          <p:spPr>
            <a:xfrm>
              <a:off x="2175146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9" name="Google Shape;7826;p68"/>
            <p:cNvSpPr/>
            <p:nvPr/>
          </p:nvSpPr>
          <p:spPr>
            <a:xfrm>
              <a:off x="3040751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0" name="Google Shape;7827;p68"/>
            <p:cNvSpPr/>
            <p:nvPr/>
          </p:nvSpPr>
          <p:spPr>
            <a:xfrm>
              <a:off x="402815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1" name="Google Shape;7828;p68"/>
            <p:cNvSpPr/>
            <p:nvPr/>
          </p:nvSpPr>
          <p:spPr>
            <a:xfrm>
              <a:off x="504082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Google Shape;218;p40"/>
          <p:cNvSpPr txBox="1">
            <a:spLocks noGrp="1"/>
          </p:cNvSpPr>
          <p:nvPr/>
        </p:nvSpPr>
        <p:spPr>
          <a:xfrm>
            <a:off x="3334527" y="120351"/>
            <a:ext cx="2930542" cy="501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 dirty="0" err="1">
                <a:solidFill>
                  <a:schemeClr val="bg1"/>
                </a:solidFill>
                <a:latin typeface="+mj-lt"/>
              </a:rPr>
              <a:t>Ví</a:t>
            </a:r>
            <a:r>
              <a:rPr lang="en-US" altLang="en-GB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en-GB" sz="2800" dirty="0" err="1">
                <a:solidFill>
                  <a:schemeClr val="bg1"/>
                </a:solidFill>
                <a:latin typeface="+mj-lt"/>
              </a:rPr>
              <a:t>dụ</a:t>
            </a:r>
            <a:r>
              <a:rPr lang="en-US" altLang="en-GB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en-GB" sz="2800" dirty="0" err="1">
                <a:solidFill>
                  <a:schemeClr val="bg1"/>
                </a:solidFill>
                <a:latin typeface="+mj-lt"/>
              </a:rPr>
              <a:t>minh</a:t>
            </a:r>
            <a:r>
              <a:rPr lang="en-US" altLang="en-GB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en-GB" sz="2800" dirty="0" err="1">
                <a:solidFill>
                  <a:schemeClr val="bg1"/>
                </a:solidFill>
                <a:latin typeface="+mj-lt"/>
              </a:rPr>
              <a:t>họa</a:t>
            </a:r>
            <a:r>
              <a:rPr lang="en-US" altLang="en-GB" sz="28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199;p39"/>
              <p:cNvSpPr txBox="1"/>
              <p:nvPr/>
            </p:nvSpPr>
            <p:spPr>
              <a:xfrm>
                <a:off x="529861" y="1113873"/>
                <a:ext cx="7841615" cy="308903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139700" indent="0" algn="just">
                  <a:buNone/>
                </a:pP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-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Thuộc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tính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MonthyCharge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:</a:t>
                </a:r>
              </a:p>
              <a:p>
                <a:pPr marL="139700" indent="0" algn="just">
                  <a:buNone/>
                </a:pPr>
                <a:endParaRPr lang="en-US" b="1" dirty="0">
                  <a:solidFill>
                    <a:schemeClr val="bg1"/>
                  </a:solidFill>
                  <a:latin typeface="+mj-lt"/>
                  <a:cs typeface="Thasadith" panose="00000500000000000000" charset="-34"/>
                  <a:sym typeface="+mn-ea"/>
                </a:endParaRPr>
              </a:p>
              <a:p>
                <a:pPr marL="139700" indent="0" algn="just">
                  <a:buNone/>
                </a:pP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 +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Với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giá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trị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các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thuộc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tính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thuộc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nhãn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0,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có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:</a:t>
                </a:r>
              </a:p>
              <a:p>
                <a:pPr marL="139700" indent="0" algn="just">
                  <a:spcAft>
                    <a:spcPts val="200"/>
                  </a:spcAft>
                  <a:buNone/>
                </a:pP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 = (93.2 + 49.4 + 51 + 52.4 + 47 + 95.3 + 51 + 78)/8 = 64.66 </a:t>
                </a:r>
              </a:p>
              <a:p>
                <a:pPr marL="139700" indent="0" algn="just">
                  <a:spcAft>
                    <a:spcPts val="200"/>
                  </a:spcAft>
                  <a:buNone/>
                </a:pP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</a:t>
                </a:r>
                <a:r>
                  <a:rPr lang="en-US" b="1" baseline="300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2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= 1/(8-1) x ( (93.2 – 64.66)</a:t>
                </a:r>
                <a:r>
                  <a:rPr lang="en-US" b="1" baseline="300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2 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+ (49.4 – 64.66)</a:t>
                </a:r>
                <a:r>
                  <a:rPr lang="en-US" b="1" baseline="300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2 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+ (51 – 64.66)</a:t>
                </a:r>
                <a:r>
                  <a:rPr lang="en-US" b="1" baseline="300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2 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+ (52.4 – 64.66)</a:t>
                </a:r>
                <a:r>
                  <a:rPr lang="en-US" b="1" baseline="300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2 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+ </a:t>
                </a:r>
              </a:p>
              <a:p>
                <a:pPr marL="139700" indent="0" algn="just">
                  <a:spcAft>
                    <a:spcPts val="200"/>
                  </a:spcAft>
                  <a:buNone/>
                </a:pP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(47 – 64.66)</a:t>
                </a:r>
                <a:r>
                  <a:rPr lang="en-US" b="1" baseline="300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2 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+ (95.3 – 64.66)</a:t>
                </a:r>
                <a:r>
                  <a:rPr lang="en-US" b="1" baseline="300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2 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+ (51 – 64.66)</a:t>
                </a:r>
                <a:r>
                  <a:rPr lang="en-US" b="1" baseline="300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2 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+ (78 – 64.66)</a:t>
                </a:r>
                <a:r>
                  <a:rPr lang="en-US" b="1" baseline="300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2 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) = 428.51</a:t>
                </a:r>
              </a:p>
              <a:p>
                <a:pPr marL="139700" indent="0" algn="just">
                  <a:spcAft>
                    <a:spcPts val="200"/>
                  </a:spcAft>
                  <a:buNone/>
                </a:pP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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  <a:sym typeface="Symbol" panose="05050102010706020507" charset="0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  <a:sym typeface="Symbol" panose="05050102010706020507" charset="0"/>
                          </a:rPr>
                          <m:t>𝟒𝟐𝟖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  <a:sym typeface="Symbol" panose="05050102010706020507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  <a:sym typeface="Symbol" panose="05050102010706020507" charset="0"/>
                          </a:rPr>
                          <m:t>𝟓𝟏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  <m:r>
                      <a:rPr lang="en-U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𝟕𝟎</m:t>
                    </m:r>
                  </m:oMath>
                </a14:m>
                <a:endParaRPr lang="en-US" b="1" dirty="0">
                  <a:solidFill>
                    <a:schemeClr val="bg1"/>
                  </a:solidFill>
                  <a:latin typeface="+mj-lt"/>
                  <a:cs typeface="Thasadith" panose="00000500000000000000" charset="-34"/>
                </a:endParaRPr>
              </a:p>
              <a:p>
                <a:pPr marL="139700" indent="0" algn="just">
                  <a:buNone/>
                </a:pPr>
                <a:endParaRPr lang="en-US" b="1" dirty="0">
                  <a:solidFill>
                    <a:schemeClr val="bg1"/>
                  </a:solidFill>
                  <a:latin typeface="+mj-lt"/>
                  <a:cs typeface="Thasadith" panose="00000500000000000000" charset="-34"/>
                </a:endParaRPr>
              </a:p>
              <a:p>
                <a:pPr marL="139700" indent="0" algn="just">
                  <a:buNone/>
                </a:pP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  +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Với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giá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trị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các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thuộc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tính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thuộc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nhãn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1,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có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:</a:t>
                </a:r>
              </a:p>
              <a:p>
                <a:pPr marL="139700" indent="0" algn="just">
                  <a:spcAft>
                    <a:spcPts val="200"/>
                  </a:spcAft>
                  <a:buNone/>
                </a:pP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 = (44.9 + 84)/2 = 64.45</a:t>
                </a:r>
              </a:p>
              <a:p>
                <a:pPr marL="139700" indent="0" algn="just">
                  <a:spcAft>
                    <a:spcPts val="200"/>
                  </a:spcAft>
                  <a:buNone/>
                </a:pP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</a:t>
                </a:r>
                <a:r>
                  <a:rPr lang="en-US" b="1" baseline="300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2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= 1/(2-1) x ( (44.9 – 64.45)</a:t>
                </a:r>
                <a:r>
                  <a:rPr lang="en-US" b="1" baseline="300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2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+ (84 – 64.45)</a:t>
                </a:r>
                <a:r>
                  <a:rPr lang="en-US" b="1" baseline="300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2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) = 764.41 </a:t>
                </a:r>
              </a:p>
              <a:p>
                <a:pPr marL="139700" indent="0" algn="just">
                  <a:spcAft>
                    <a:spcPts val="200"/>
                  </a:spcAft>
                  <a:buNone/>
                </a:pP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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  <a:sym typeface="Symbol" panose="05050102010706020507" charset="0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  <a:sym typeface="Symbol" panose="05050102010706020507" charset="0"/>
                          </a:rPr>
                          <m:t>𝟕𝟔𝟒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  <a:sym typeface="Symbol" panose="05050102010706020507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  <a:sym typeface="Symbol" panose="05050102010706020507" charset="0"/>
                          </a:rPr>
                          <m:t>𝟒𝟏</m:t>
                        </m:r>
                      </m:e>
                    </m:rad>
                  </m:oMath>
                </a14:m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= 27.65</a:t>
                </a:r>
                <a:endParaRPr lang="en-US" b="1" dirty="0">
                  <a:solidFill>
                    <a:schemeClr val="bg1"/>
                  </a:solidFill>
                  <a:latin typeface="+mj-lt"/>
                  <a:cs typeface="Thasadith" panose="00000500000000000000" charset="-34"/>
                  <a:sym typeface="+mn-ea"/>
                </a:endParaRPr>
              </a:p>
              <a:p>
                <a:pPr marL="139700" algn="just"/>
                <a:endParaRPr lang="en-US" b="1" dirty="0">
                  <a:solidFill>
                    <a:schemeClr val="bg1"/>
                  </a:solidFill>
                  <a:latin typeface="+mj-lt"/>
                  <a:cs typeface="Thasadith" panose="00000500000000000000" charset="-34"/>
                </a:endParaRPr>
              </a:p>
              <a:p>
                <a:pPr algn="just"/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	</a:t>
                </a:r>
                <a:b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</a:br>
                <a:endParaRPr lang="en-US" b="1" dirty="0">
                  <a:solidFill>
                    <a:schemeClr val="bg1"/>
                  </a:solidFill>
                  <a:latin typeface="+mj-lt"/>
                  <a:cs typeface="Thasadith" panose="00000500000000000000" charset="-34"/>
                </a:endParaRPr>
              </a:p>
            </p:txBody>
          </p:sp>
        </mc:Choice>
        <mc:Fallback xmlns="">
          <p:sp>
            <p:nvSpPr>
              <p:cNvPr id="12" name="Google Shape;199;p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61" y="1113873"/>
                <a:ext cx="7841615" cy="30890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Google Shape;218;p40"/>
          <p:cNvSpPr txBox="1">
            <a:spLocks noGrp="1"/>
          </p:cNvSpPr>
          <p:nvPr>
            <p:ph type="title"/>
          </p:nvPr>
        </p:nvSpPr>
        <p:spPr>
          <a:xfrm>
            <a:off x="670560" y="89371"/>
            <a:ext cx="2106930" cy="5727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 err="1">
                <a:latin typeface="+mj-lt"/>
              </a:rPr>
              <a:t>Mô</a:t>
            </a:r>
            <a:r>
              <a:rPr lang="en-GB" sz="2500" dirty="0">
                <a:latin typeface="+mj-lt"/>
              </a:rPr>
              <a:t> </a:t>
            </a:r>
            <a:r>
              <a:rPr lang="en-GB" sz="2500" dirty="0" err="1">
                <a:latin typeface="+mj-lt"/>
              </a:rPr>
              <a:t>hình</a:t>
            </a:r>
            <a:endParaRPr lang="en-GB" sz="2500" dirty="0">
              <a:latin typeface="+mj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670766" y="464200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5784EA-A23E-F64D-0CDD-1C29AF24E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766" y="1204327"/>
            <a:ext cx="1943268" cy="28729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7822;p68"/>
          <p:cNvGrpSpPr/>
          <p:nvPr/>
        </p:nvGrpSpPr>
        <p:grpSpPr>
          <a:xfrm rot="10800000" flipH="1">
            <a:off x="670560" y="582295"/>
            <a:ext cx="7841615" cy="129282"/>
            <a:chOff x="219558" y="4738465"/>
            <a:chExt cx="5852400" cy="102300"/>
          </a:xfrm>
        </p:grpSpPr>
        <p:cxnSp>
          <p:nvCxnSpPr>
            <p:cNvPr id="6" name="Google Shape;7823;p68"/>
            <p:cNvCxnSpPr/>
            <p:nvPr/>
          </p:nvCxnSpPr>
          <p:spPr>
            <a:xfrm>
              <a:off x="219558" y="4789684"/>
              <a:ext cx="5852400" cy="0"/>
            </a:xfrm>
            <a:prstGeom prst="straightConnector1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7" name="Google Shape;7824;p68"/>
            <p:cNvSpPr/>
            <p:nvPr/>
          </p:nvSpPr>
          <p:spPr>
            <a:xfrm>
              <a:off x="1200298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8" name="Google Shape;7825;p68"/>
            <p:cNvSpPr/>
            <p:nvPr/>
          </p:nvSpPr>
          <p:spPr>
            <a:xfrm>
              <a:off x="2175146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9" name="Google Shape;7826;p68"/>
            <p:cNvSpPr/>
            <p:nvPr/>
          </p:nvSpPr>
          <p:spPr>
            <a:xfrm>
              <a:off x="3040751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0" name="Google Shape;7827;p68"/>
            <p:cNvSpPr/>
            <p:nvPr/>
          </p:nvSpPr>
          <p:spPr>
            <a:xfrm>
              <a:off x="402815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1" name="Google Shape;7828;p68"/>
            <p:cNvSpPr/>
            <p:nvPr/>
          </p:nvSpPr>
          <p:spPr>
            <a:xfrm>
              <a:off x="504082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Google Shape;218;p40"/>
          <p:cNvSpPr txBox="1">
            <a:spLocks noGrp="1"/>
          </p:cNvSpPr>
          <p:nvPr/>
        </p:nvSpPr>
        <p:spPr>
          <a:xfrm>
            <a:off x="3334527" y="120351"/>
            <a:ext cx="2930542" cy="501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 dirty="0" err="1">
                <a:solidFill>
                  <a:schemeClr val="bg1"/>
                </a:solidFill>
                <a:latin typeface="+mj-lt"/>
              </a:rPr>
              <a:t>Ví</a:t>
            </a:r>
            <a:r>
              <a:rPr lang="en-US" altLang="en-GB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en-GB" sz="2800" dirty="0" err="1">
                <a:solidFill>
                  <a:schemeClr val="bg1"/>
                </a:solidFill>
                <a:latin typeface="+mj-lt"/>
              </a:rPr>
              <a:t>dụ</a:t>
            </a:r>
            <a:r>
              <a:rPr lang="en-US" altLang="en-GB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en-GB" sz="2800" dirty="0" err="1">
                <a:solidFill>
                  <a:schemeClr val="bg1"/>
                </a:solidFill>
                <a:latin typeface="+mj-lt"/>
              </a:rPr>
              <a:t>minh</a:t>
            </a:r>
            <a:r>
              <a:rPr lang="en-US" altLang="en-GB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en-GB" sz="2800" dirty="0" err="1">
                <a:solidFill>
                  <a:schemeClr val="bg1"/>
                </a:solidFill>
                <a:latin typeface="+mj-lt"/>
              </a:rPr>
              <a:t>họa</a:t>
            </a:r>
            <a:r>
              <a:rPr lang="en-US" altLang="en-GB" sz="28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199;p39"/>
              <p:cNvSpPr txBox="1"/>
              <p:nvPr/>
            </p:nvSpPr>
            <p:spPr>
              <a:xfrm>
                <a:off x="666932" y="918601"/>
                <a:ext cx="7841615" cy="366367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139700" indent="0" algn="just">
                  <a:buNone/>
                </a:pP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-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Thuộc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tính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OverageFee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:</a:t>
                </a:r>
              </a:p>
              <a:p>
                <a:pPr marL="139700" indent="0" algn="just">
                  <a:buNone/>
                </a:pPr>
                <a:endParaRPr lang="en-US" b="1" dirty="0">
                  <a:solidFill>
                    <a:schemeClr val="bg1"/>
                  </a:solidFill>
                  <a:latin typeface="+mj-lt"/>
                  <a:cs typeface="Thasadith" panose="00000500000000000000" charset="-34"/>
                  <a:sym typeface="+mn-ea"/>
                </a:endParaRPr>
              </a:p>
              <a:p>
                <a:pPr marL="139700" indent="0" algn="just">
                  <a:buNone/>
                </a:pP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 +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Với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giá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trị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các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thuộc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tính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thuộc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nhãn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0,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có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:</a:t>
                </a:r>
              </a:p>
              <a:p>
                <a:pPr marL="139700" indent="0" algn="just">
                  <a:spcAft>
                    <a:spcPts val="200"/>
                  </a:spcAft>
                  <a:buNone/>
                </a:pP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 = (11.1 + 8.7 + 5.25 + 12.38 + 15.36 + 14.65 + 10.91 + 10.64)/8 = 11.05 </a:t>
                </a:r>
              </a:p>
              <a:p>
                <a:pPr marL="139700" indent="0" algn="just">
                  <a:spcAft>
                    <a:spcPts val="200"/>
                  </a:spcAft>
                  <a:buNone/>
                </a:pP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</a:t>
                </a:r>
                <a:r>
                  <a:rPr lang="en-US" b="1" baseline="300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2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= 1/(8-1) x ( (11.1 – 11.05)</a:t>
                </a:r>
                <a:r>
                  <a:rPr lang="en-US" b="1" baseline="300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2 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+ (8.7 – 11.05)</a:t>
                </a:r>
                <a:r>
                  <a:rPr lang="en-US" b="1" baseline="300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2 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+ (5.25 – 11.05)</a:t>
                </a:r>
                <a:r>
                  <a:rPr lang="en-US" b="1" baseline="300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2 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+ (12.38 – 11.05)</a:t>
                </a:r>
                <a:r>
                  <a:rPr lang="en-US" b="1" baseline="300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2 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+ </a:t>
                </a:r>
              </a:p>
              <a:p>
                <a:pPr marL="139700" indent="0" algn="just">
                  <a:spcAft>
                    <a:spcPts val="200"/>
                  </a:spcAft>
                  <a:buNone/>
                </a:pP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(15.36 – 11.05)</a:t>
                </a:r>
                <a:r>
                  <a:rPr lang="en-US" b="1" baseline="300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2 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+ (14.65 – 11.05)</a:t>
                </a:r>
                <a:r>
                  <a:rPr lang="en-US" b="1" baseline="300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2 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+ (10.91 – 11.05)</a:t>
                </a:r>
                <a:r>
                  <a:rPr lang="en-US" b="1" baseline="300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2 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+ (10.64 – 11.05)</a:t>
                </a:r>
                <a:r>
                  <a:rPr lang="en-US" b="1" baseline="300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2 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) = 9.81</a:t>
                </a:r>
              </a:p>
              <a:p>
                <a:pPr marL="139700" indent="0" algn="just">
                  <a:spcAft>
                    <a:spcPts val="200"/>
                  </a:spcAft>
                  <a:buNone/>
                </a:pP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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  <a:sym typeface="Symbol" panose="05050102010706020507" charset="0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  <a:sym typeface="Symbol" panose="05050102010706020507" charset="0"/>
                          </a:rPr>
                          <m:t>𝟗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  <a:sym typeface="Symbol" panose="05050102010706020507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  <a:sym typeface="Symbol" panose="05050102010706020507" charset="0"/>
                          </a:rPr>
                          <m:t>𝟖𝟏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</m:oMath>
                </a14:m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 = 3.13</a:t>
                </a:r>
              </a:p>
              <a:p>
                <a:pPr marL="139700" indent="0" algn="just">
                  <a:buNone/>
                </a:pPr>
                <a:endParaRPr lang="en-US" b="1" dirty="0">
                  <a:solidFill>
                    <a:schemeClr val="bg1"/>
                  </a:solidFill>
                  <a:latin typeface="+mj-lt"/>
                  <a:cs typeface="Thasadith" panose="00000500000000000000" charset="-34"/>
                </a:endParaRPr>
              </a:p>
              <a:p>
                <a:pPr marL="139700" indent="0" algn="just">
                  <a:buNone/>
                </a:pP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  +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Với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giá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trị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các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thuộc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tính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thuộc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nhãn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1,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có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:</a:t>
                </a:r>
              </a:p>
              <a:p>
                <a:pPr marL="139700" indent="0" algn="just">
                  <a:spcAft>
                    <a:spcPts val="200"/>
                  </a:spcAft>
                  <a:buNone/>
                </a:pP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 = (11.43 + 15.89)/2 = 13.66</a:t>
                </a:r>
              </a:p>
              <a:p>
                <a:pPr marL="139700" indent="0" algn="just">
                  <a:spcAft>
                    <a:spcPts val="200"/>
                  </a:spcAft>
                  <a:buNone/>
                </a:pP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</a:t>
                </a:r>
                <a:r>
                  <a:rPr lang="en-US" b="1" baseline="300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2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= 1/(2-1) x ( (11.43 – 13.66)</a:t>
                </a:r>
                <a:r>
                  <a:rPr lang="en-US" b="1" baseline="300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2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+ (15.89 – 13.66)</a:t>
                </a:r>
                <a:r>
                  <a:rPr lang="en-US" b="1" baseline="300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2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) = 9.94 </a:t>
                </a:r>
              </a:p>
              <a:p>
                <a:pPr marL="139700" indent="0" algn="just">
                  <a:spcAft>
                    <a:spcPts val="200"/>
                  </a:spcAft>
                  <a:buNone/>
                </a:pP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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  <a:sym typeface="Symbol" panose="05050102010706020507" charset="0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  <a:sym typeface="Symbol" panose="05050102010706020507" charset="0"/>
                          </a:rPr>
                          <m:t>𝟗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  <a:sym typeface="Symbol" panose="05050102010706020507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  <a:sym typeface="Symbol" panose="05050102010706020507" charset="0"/>
                          </a:rPr>
                          <m:t>𝟗𝟒</m:t>
                        </m:r>
                      </m:e>
                    </m:rad>
                  </m:oMath>
                </a14:m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= 3.15</a:t>
                </a:r>
              </a:p>
              <a:p>
                <a:pPr marL="139700" indent="0" algn="just">
                  <a:buNone/>
                </a:pPr>
                <a:endParaRPr lang="en-US" b="1" dirty="0">
                  <a:solidFill>
                    <a:schemeClr val="bg1"/>
                  </a:solidFill>
                  <a:latin typeface="+mj-lt"/>
                  <a:cs typeface="Thasadith" panose="00000500000000000000" charset="-34"/>
                  <a:sym typeface="Symbol" panose="05050102010706020507" charset="0"/>
                </a:endParaRPr>
              </a:p>
              <a:p>
                <a:pPr marL="139700" indent="0" algn="just">
                  <a:buNone/>
                </a:pP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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Xác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xuất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,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giá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trị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trung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bình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,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phương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sai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,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độ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lệch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chuẩn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của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các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thuộc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tính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được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ghi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vào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bảng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sau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Symbol" panose="05050102010706020507" charset="0"/>
                  </a:rPr>
                  <a:t>:</a:t>
                </a:r>
                <a:endParaRPr lang="en-US" b="1" dirty="0">
                  <a:solidFill>
                    <a:schemeClr val="bg1"/>
                  </a:solidFill>
                  <a:latin typeface="+mj-lt"/>
                  <a:cs typeface="Thasadith" panose="00000500000000000000" charset="-34"/>
                  <a:sym typeface="+mn-ea"/>
                </a:endParaRPr>
              </a:p>
            </p:txBody>
          </p:sp>
        </mc:Choice>
        <mc:Fallback xmlns="">
          <p:sp>
            <p:nvSpPr>
              <p:cNvPr id="12" name="Google Shape;199;p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32" y="918601"/>
                <a:ext cx="7841615" cy="3663673"/>
              </a:xfrm>
              <a:prstGeom prst="rect">
                <a:avLst/>
              </a:prstGeom>
              <a:blipFill>
                <a:blip r:embed="rId3"/>
                <a:stretch>
                  <a:fillRect r="-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Google Shape;218;p40"/>
          <p:cNvSpPr txBox="1">
            <a:spLocks noGrp="1"/>
          </p:cNvSpPr>
          <p:nvPr>
            <p:ph type="title"/>
          </p:nvPr>
        </p:nvSpPr>
        <p:spPr>
          <a:xfrm>
            <a:off x="670560" y="89371"/>
            <a:ext cx="2106930" cy="5727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 err="1">
                <a:latin typeface="+mj-lt"/>
              </a:rPr>
              <a:t>Mô</a:t>
            </a:r>
            <a:r>
              <a:rPr lang="en-GB" sz="2500" dirty="0">
                <a:latin typeface="+mj-lt"/>
              </a:rPr>
              <a:t> </a:t>
            </a:r>
            <a:r>
              <a:rPr lang="en-GB" sz="2500" dirty="0" err="1">
                <a:latin typeface="+mj-lt"/>
              </a:rPr>
              <a:t>hình</a:t>
            </a:r>
            <a:endParaRPr lang="en-GB" sz="2500" dirty="0">
              <a:latin typeface="+mj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685053" y="467772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33C1F1-B629-390E-03AD-D9716CADC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852" y="1055426"/>
            <a:ext cx="1623201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2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>
            <a:spLocks noGrp="1"/>
          </p:cNvSpPr>
          <p:nvPr>
            <p:ph type="title"/>
          </p:nvPr>
        </p:nvSpPr>
        <p:spPr>
          <a:xfrm>
            <a:off x="670560" y="89371"/>
            <a:ext cx="2106930" cy="5727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 err="1">
                <a:latin typeface="+mj-lt"/>
              </a:rPr>
              <a:t>Mô</a:t>
            </a:r>
            <a:r>
              <a:rPr lang="en-GB" sz="2500" dirty="0">
                <a:latin typeface="+mj-lt"/>
              </a:rPr>
              <a:t> </a:t>
            </a:r>
            <a:r>
              <a:rPr lang="en-GB" sz="2500" dirty="0" err="1">
                <a:latin typeface="+mj-lt"/>
              </a:rPr>
              <a:t>hình</a:t>
            </a:r>
            <a:endParaRPr lang="en-GB" sz="2500" dirty="0">
              <a:latin typeface="+mj-lt"/>
            </a:endParaRPr>
          </a:p>
        </p:txBody>
      </p:sp>
      <p:grpSp>
        <p:nvGrpSpPr>
          <p:cNvPr id="5" name="Google Shape;7822;p68"/>
          <p:cNvGrpSpPr/>
          <p:nvPr/>
        </p:nvGrpSpPr>
        <p:grpSpPr>
          <a:xfrm rot="10800000" flipH="1">
            <a:off x="670560" y="582295"/>
            <a:ext cx="7841615" cy="129282"/>
            <a:chOff x="219558" y="4738465"/>
            <a:chExt cx="5852400" cy="102300"/>
          </a:xfrm>
        </p:grpSpPr>
        <p:cxnSp>
          <p:nvCxnSpPr>
            <p:cNvPr id="6" name="Google Shape;7823;p68"/>
            <p:cNvCxnSpPr/>
            <p:nvPr/>
          </p:nvCxnSpPr>
          <p:spPr>
            <a:xfrm>
              <a:off x="219558" y="4789684"/>
              <a:ext cx="5852400" cy="0"/>
            </a:xfrm>
            <a:prstGeom prst="straightConnector1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7" name="Google Shape;7824;p68"/>
            <p:cNvSpPr/>
            <p:nvPr/>
          </p:nvSpPr>
          <p:spPr>
            <a:xfrm>
              <a:off x="1200298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Google Shape;7825;p68"/>
            <p:cNvSpPr/>
            <p:nvPr/>
          </p:nvSpPr>
          <p:spPr>
            <a:xfrm>
              <a:off x="2175146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Google Shape;7826;p68"/>
            <p:cNvSpPr/>
            <p:nvPr/>
          </p:nvSpPr>
          <p:spPr>
            <a:xfrm>
              <a:off x="3040751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Google Shape;7827;p68"/>
            <p:cNvSpPr/>
            <p:nvPr/>
          </p:nvSpPr>
          <p:spPr>
            <a:xfrm>
              <a:off x="402815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Google Shape;7828;p68"/>
            <p:cNvSpPr/>
            <p:nvPr/>
          </p:nvSpPr>
          <p:spPr>
            <a:xfrm>
              <a:off x="504082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Google Shape;218;p40"/>
          <p:cNvSpPr txBox="1">
            <a:spLocks noGrp="1"/>
          </p:cNvSpPr>
          <p:nvPr/>
        </p:nvSpPr>
        <p:spPr>
          <a:xfrm>
            <a:off x="3334526" y="120351"/>
            <a:ext cx="2830529" cy="501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 dirty="0" err="1">
                <a:solidFill>
                  <a:schemeClr val="bg1"/>
                </a:solidFill>
                <a:latin typeface="+mj-lt"/>
              </a:rPr>
              <a:t>Ví</a:t>
            </a:r>
            <a:r>
              <a:rPr lang="en-US" altLang="en-GB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en-GB" sz="2800" dirty="0" err="1">
                <a:solidFill>
                  <a:schemeClr val="bg1"/>
                </a:solidFill>
                <a:latin typeface="+mj-lt"/>
              </a:rPr>
              <a:t>dụ</a:t>
            </a:r>
            <a:r>
              <a:rPr lang="en-US" altLang="en-GB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en-GB" sz="2800" dirty="0" err="1">
                <a:solidFill>
                  <a:schemeClr val="bg1"/>
                </a:solidFill>
                <a:latin typeface="+mj-lt"/>
              </a:rPr>
              <a:t>minh</a:t>
            </a:r>
            <a:r>
              <a:rPr lang="en-US" altLang="en-GB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en-GB" sz="2800" dirty="0" err="1">
                <a:solidFill>
                  <a:schemeClr val="bg1"/>
                </a:solidFill>
                <a:latin typeface="+mj-lt"/>
              </a:rPr>
              <a:t>họa</a:t>
            </a:r>
            <a:r>
              <a:rPr lang="en-US" altLang="en-GB" sz="28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graphicFrame>
        <p:nvGraphicFramePr>
          <p:cNvPr id="13" name="Table 12"/>
          <p:cNvGraphicFramePr/>
          <p:nvPr>
            <p:extLst>
              <p:ext uri="{D42A27DB-BD31-4B8C-83A1-F6EECF244321}">
                <p14:modId xmlns:p14="http://schemas.microsoft.com/office/powerpoint/2010/main" val="1408826380"/>
              </p:ext>
            </p:extLst>
          </p:nvPr>
        </p:nvGraphicFramePr>
        <p:xfrm>
          <a:off x="756801" y="3528405"/>
          <a:ext cx="7521210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1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00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14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29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0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148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2121251522"/>
                    </a:ext>
                  </a:extLst>
                </a:gridCol>
                <a:gridCol w="81993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b="1" dirty="0">
                          <a:latin typeface="+mj-lt"/>
                          <a:cs typeface="Thasadith" panose="00000500000000000000" charset="-34"/>
                        </a:rPr>
                        <a:t>8/10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b="1" dirty="0">
                          <a:latin typeface="+mj-lt"/>
                          <a:cs typeface="Thasadith" panose="00000500000000000000" charset="-34"/>
                        </a:rPr>
                        <a:t>2/10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b="1">
                          <a:latin typeface="+mj-lt"/>
                          <a:cs typeface="Thasadith" panose="00000500000000000000" charset="-34"/>
                          <a:sym typeface="Symbol" panose="05050102010706020507" charset="0"/>
                        </a:rPr>
                        <a:t>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b="1" dirty="0">
                          <a:latin typeface="+mj-lt"/>
                          <a:cs typeface="Thasadith" panose="00000500000000000000" charset="-34"/>
                        </a:rPr>
                        <a:t>99.25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b="1" dirty="0">
                          <a:latin typeface="+mj-lt"/>
                          <a:cs typeface="Thasadith" panose="00000500000000000000" charset="-34"/>
                        </a:rPr>
                        <a:t>113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b="1">
                          <a:latin typeface="+mj-lt"/>
                          <a:cs typeface="Thasadith" panose="00000500000000000000" charset="-34"/>
                          <a:sym typeface="Symbol" panose="05050102010706020507" charset="0"/>
                        </a:rPr>
                        <a:t></a:t>
                      </a:r>
                      <a:endParaRPr lang="en-US" sz="900" b="1">
                        <a:latin typeface="+mj-lt"/>
                        <a:cs typeface="Thasadith" panose="00000500000000000000" charset="-34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b="1" dirty="0">
                          <a:latin typeface="+mj-lt"/>
                          <a:cs typeface="Thasadith" panose="00000500000000000000" charset="-34"/>
                        </a:rPr>
                        <a:t>178.65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b="1" dirty="0">
                          <a:latin typeface="+mj-lt"/>
                          <a:cs typeface="Thasadith" panose="00000500000000000000" charset="-34"/>
                        </a:rPr>
                        <a:t>231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b="1" dirty="0">
                          <a:latin typeface="+mj-lt"/>
                          <a:cs typeface="Thasadith" panose="00000500000000000000" charset="-34"/>
                          <a:sym typeface="Symbol" panose="05050102010706020507" charset="0"/>
                        </a:rPr>
                        <a:t></a:t>
                      </a:r>
                      <a:endParaRPr lang="en-US" sz="900" b="1" dirty="0">
                        <a:latin typeface="+mj-lt"/>
                        <a:cs typeface="Thasadith" panose="00000500000000000000" charset="-34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b="1" dirty="0">
                          <a:latin typeface="+mj-lt"/>
                          <a:cs typeface="Thasadith" panose="00000500000000000000" charset="-34"/>
                        </a:rPr>
                        <a:t>64.66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b="1" dirty="0">
                          <a:latin typeface="+mj-lt"/>
                          <a:cs typeface="Thasadith" panose="00000500000000000000" charset="-34"/>
                        </a:rPr>
                        <a:t>64.45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b="1" dirty="0">
                          <a:latin typeface="+mj-lt"/>
                          <a:cs typeface="Thasadith" panose="00000500000000000000" charset="-34"/>
                          <a:sym typeface="Symbol" panose="05050102010706020507" charset="0"/>
                        </a:rPr>
                        <a:t></a:t>
                      </a:r>
                      <a:endParaRPr lang="en-US" sz="900" b="1" dirty="0">
                        <a:latin typeface="+mj-lt"/>
                        <a:cs typeface="Thasadith" panose="00000500000000000000" charset="-34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b="1" dirty="0">
                          <a:latin typeface="+mj-lt"/>
                          <a:cs typeface="Thasadith" panose="00000500000000000000" charset="-34"/>
                        </a:rPr>
                        <a:t>11.05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b="1" dirty="0">
                          <a:latin typeface="+mj-lt"/>
                          <a:cs typeface="Thasadith" panose="00000500000000000000" charset="-34"/>
                        </a:rPr>
                        <a:t>13.66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900" b="1" dirty="0">
                        <a:latin typeface="+mj-lt"/>
                        <a:cs typeface="Thasadith" panose="00000500000000000000" charset="-34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900" b="1" dirty="0">
                        <a:latin typeface="+mj-lt"/>
                        <a:cs typeface="Thasadith" panose="00000500000000000000" charset="-34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b="1" dirty="0">
                          <a:latin typeface="+mj-lt"/>
                          <a:cs typeface="Thasadith" panose="00000500000000000000" charset="-34"/>
                          <a:sym typeface="Symbol" panose="05050102010706020507" charset="0"/>
                        </a:rPr>
                        <a:t>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b="1" dirty="0">
                          <a:latin typeface="+mj-lt"/>
                          <a:cs typeface="Thasadith" panose="00000500000000000000" charset="-34"/>
                        </a:rPr>
                        <a:t>36.44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b="1" dirty="0">
                          <a:latin typeface="+mj-lt"/>
                          <a:cs typeface="Thasadith" panose="00000500000000000000" charset="-34"/>
                        </a:rPr>
                        <a:t>67.88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b="1" dirty="0">
                          <a:latin typeface="+mj-lt"/>
                          <a:cs typeface="Thasadith" panose="00000500000000000000" charset="-34"/>
                          <a:sym typeface="Symbol" panose="05050102010706020507" charset="0"/>
                        </a:rPr>
                        <a:t></a:t>
                      </a:r>
                      <a:endParaRPr lang="en-US" sz="900" b="1" dirty="0">
                        <a:latin typeface="+mj-lt"/>
                        <a:cs typeface="Thasadith" panose="00000500000000000000" charset="-34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b="1" dirty="0">
                          <a:latin typeface="+mj-lt"/>
                          <a:cs typeface="Thasadith" panose="00000500000000000000" charset="-34"/>
                        </a:rPr>
                        <a:t>43.73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b="1" dirty="0">
                          <a:latin typeface="+mj-lt"/>
                          <a:cs typeface="Thasadith" panose="00000500000000000000" charset="-34"/>
                        </a:rPr>
                        <a:t>144.11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b="1" dirty="0">
                          <a:latin typeface="+mj-lt"/>
                          <a:cs typeface="Thasadith" panose="00000500000000000000" charset="-34"/>
                          <a:sym typeface="Symbol" panose="05050102010706020507" charset="0"/>
                        </a:rPr>
                        <a:t></a:t>
                      </a:r>
                      <a:endParaRPr lang="en-US" sz="900" b="1" dirty="0">
                        <a:latin typeface="+mj-lt"/>
                        <a:cs typeface="Thasadith" panose="00000500000000000000" charset="-34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b="1" dirty="0">
                          <a:latin typeface="+mj-lt"/>
                          <a:cs typeface="Thasadith" panose="00000500000000000000" charset="-34"/>
                        </a:rPr>
                        <a:t>20.70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b="1" dirty="0">
                          <a:latin typeface="+mj-lt"/>
                          <a:cs typeface="Thasadith" panose="00000500000000000000" charset="-34"/>
                        </a:rPr>
                        <a:t>27.65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b="1" dirty="0">
                          <a:latin typeface="+mj-lt"/>
                          <a:cs typeface="Thasadith" panose="00000500000000000000" charset="-34"/>
                          <a:sym typeface="Symbol" panose="05050102010706020507" charset="0"/>
                        </a:rPr>
                        <a:t></a:t>
                      </a:r>
                      <a:endParaRPr lang="en-US" sz="900" b="1" dirty="0">
                        <a:latin typeface="+mj-lt"/>
                        <a:cs typeface="Thasadith" panose="00000500000000000000" charset="-34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b="1" dirty="0">
                          <a:latin typeface="+mj-lt"/>
                          <a:cs typeface="Thasadith" panose="00000500000000000000" charset="-34"/>
                        </a:rPr>
                        <a:t>3.13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b="1" dirty="0">
                          <a:latin typeface="+mj-lt"/>
                          <a:cs typeface="Thasadith" panose="00000500000000000000" charset="-34"/>
                        </a:rPr>
                        <a:t>3.15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88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900" b="1" dirty="0">
                        <a:latin typeface="+mj-lt"/>
                        <a:cs typeface="Thasadith" panose="00000500000000000000" charset="-34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900" b="1" dirty="0">
                        <a:latin typeface="+mj-lt"/>
                        <a:cs typeface="Thasadith" panose="00000500000000000000" charset="-34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b="1">
                          <a:latin typeface="+mj-lt"/>
                          <a:cs typeface="Thasadith" panose="00000500000000000000" charset="-34"/>
                          <a:sym typeface="Symbol" panose="05050102010706020507" charset="0"/>
                        </a:rPr>
                        <a:t></a:t>
                      </a:r>
                      <a:r>
                        <a:rPr lang="en-US" sz="900" b="1" baseline="30000">
                          <a:latin typeface="+mj-lt"/>
                          <a:cs typeface="Thasadith" panose="00000500000000000000" charset="-34"/>
                          <a:sym typeface="Symbol" panose="05050102010706020507" charset="0"/>
                        </a:rPr>
                        <a:t>2</a:t>
                      </a:r>
                      <a:endParaRPr lang="en-US" sz="900" b="1" baseline="30000">
                        <a:latin typeface="+mj-lt"/>
                        <a:cs typeface="Thasadith" panose="00000500000000000000" charset="-34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b="1" dirty="0">
                          <a:latin typeface="+mj-lt"/>
                          <a:cs typeface="Thasadith" panose="00000500000000000000" charset="-34"/>
                        </a:rPr>
                        <a:t>1327.9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b="1" dirty="0">
                          <a:latin typeface="+mj-lt"/>
                          <a:cs typeface="Thasadith" panose="00000500000000000000" charset="-34"/>
                        </a:rPr>
                        <a:t>4608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900" b="1" dirty="0">
                        <a:latin typeface="+mj-lt"/>
                        <a:cs typeface="Thasadith" panose="00000500000000000000" charset="-34"/>
                        <a:sym typeface="Symbol" panose="05050102010706020507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sz="900" b="1" dirty="0">
                          <a:latin typeface="+mj-lt"/>
                          <a:cs typeface="Thasadith" panose="00000500000000000000" charset="-34"/>
                          <a:sym typeface="Symbol" panose="05050102010706020507" charset="0"/>
                        </a:rPr>
                        <a:t></a:t>
                      </a:r>
                      <a:r>
                        <a:rPr lang="en-US" sz="900" b="1" baseline="30000" dirty="0">
                          <a:latin typeface="+mj-lt"/>
                          <a:cs typeface="Thasadith" panose="00000500000000000000" charset="-34"/>
                          <a:sym typeface="Symbol" panose="05050102010706020507" charset="0"/>
                        </a:rPr>
                        <a:t>2</a:t>
                      </a:r>
                      <a:endParaRPr lang="en-US" sz="900" b="1" dirty="0">
                        <a:latin typeface="+mj-lt"/>
                        <a:cs typeface="Thasadith" panose="00000500000000000000" charset="-34"/>
                        <a:sym typeface="Symbol" panose="05050102010706020507" charset="0"/>
                      </a:endParaRPr>
                    </a:p>
                    <a:p>
                      <a:pPr algn="ctr">
                        <a:buNone/>
                      </a:pPr>
                      <a:endParaRPr lang="en-US" sz="900" b="1" dirty="0">
                        <a:latin typeface="+mj-lt"/>
                        <a:cs typeface="Thasadith" panose="00000500000000000000" charset="-34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US" sz="800" b="1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hasadith" panose="00000500000000000000" charset="-34"/>
                          <a:sym typeface="Arial" panose="020B0604020202020204"/>
                        </a:rPr>
                        <a:t>1912.24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endParaRPr lang="en-US" sz="800" b="1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hasadith" panose="00000500000000000000" charset="-34"/>
                        <a:sym typeface="Arial" panose="020B0604020202020204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US" sz="800" b="1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hasadith" panose="00000500000000000000" charset="-34"/>
                          <a:sym typeface="Arial" panose="020B0604020202020204"/>
                        </a:rPr>
                        <a:t>20767.22</a:t>
                      </a:r>
                    </a:p>
                    <a:p>
                      <a:pPr algn="ctr">
                        <a:buNone/>
                      </a:pPr>
                      <a:endParaRPr lang="en-US" sz="900" b="1" dirty="0">
                        <a:latin typeface="+mj-lt"/>
                        <a:cs typeface="Thasadith" panose="00000500000000000000" charset="-34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900" b="1" dirty="0">
                        <a:latin typeface="+mj-lt"/>
                        <a:cs typeface="Thasadith" panose="00000500000000000000" charset="-34"/>
                        <a:sym typeface="Symbol" panose="05050102010706020507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sz="900" b="1" dirty="0">
                          <a:latin typeface="+mj-lt"/>
                          <a:cs typeface="Thasadith" panose="00000500000000000000" charset="-34"/>
                          <a:sym typeface="Symbol" panose="05050102010706020507" charset="0"/>
                        </a:rPr>
                        <a:t></a:t>
                      </a:r>
                      <a:r>
                        <a:rPr lang="en-US" sz="900" b="1" baseline="30000" dirty="0">
                          <a:latin typeface="+mj-lt"/>
                          <a:cs typeface="Thasadith" panose="00000500000000000000" charset="-34"/>
                          <a:sym typeface="Symbol" panose="05050102010706020507" charset="0"/>
                        </a:rPr>
                        <a:t>2</a:t>
                      </a:r>
                      <a:endParaRPr lang="en-US" sz="900" b="1" dirty="0">
                        <a:latin typeface="+mj-lt"/>
                        <a:cs typeface="Thasadith" panose="00000500000000000000" charset="-34"/>
                        <a:sym typeface="Symbol" panose="05050102010706020507" charset="0"/>
                      </a:endParaRPr>
                    </a:p>
                    <a:p>
                      <a:pPr algn="ctr">
                        <a:buNone/>
                      </a:pPr>
                      <a:endParaRPr lang="en-US" sz="900" b="1" dirty="0">
                        <a:latin typeface="+mj-lt"/>
                        <a:cs typeface="Thasadith" panose="00000500000000000000" charset="-34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b="1" dirty="0">
                          <a:latin typeface="+mj-lt"/>
                          <a:cs typeface="Thasadith" panose="00000500000000000000" charset="-34"/>
                        </a:rPr>
                        <a:t>428.51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b="1" dirty="0">
                          <a:latin typeface="+mj-lt"/>
                          <a:cs typeface="Thasadith" panose="00000500000000000000" charset="-34"/>
                        </a:rPr>
                        <a:t>764.41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b="1" dirty="0">
                          <a:latin typeface="+mj-lt"/>
                          <a:cs typeface="Thasadith" panose="00000500000000000000" charset="-34"/>
                          <a:sym typeface="Symbol" panose="05050102010706020507" charset="0"/>
                        </a:rPr>
                        <a:t></a:t>
                      </a:r>
                      <a:r>
                        <a:rPr lang="en-US" sz="900" b="1" baseline="30000" dirty="0">
                          <a:latin typeface="+mj-lt"/>
                          <a:cs typeface="Thasadith" panose="00000500000000000000" charset="-34"/>
                          <a:sym typeface="Symbol" panose="05050102010706020507" charset="0"/>
                        </a:rPr>
                        <a:t>2</a:t>
                      </a:r>
                      <a:endParaRPr lang="en-US" sz="900" b="1" dirty="0">
                        <a:latin typeface="+mj-lt"/>
                        <a:cs typeface="Thasadith" panose="00000500000000000000" charset="-34"/>
                        <a:sym typeface="Symbol" panose="05050102010706020507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b="1" dirty="0">
                          <a:latin typeface="+mj-lt"/>
                          <a:cs typeface="Thasadith" panose="00000500000000000000" charset="-34"/>
                          <a:sym typeface="Symbol" panose="05050102010706020507" charset="0"/>
                        </a:rPr>
                        <a:t>9.81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b="1" dirty="0">
                          <a:latin typeface="+mj-lt"/>
                          <a:cs typeface="Thasadith" panose="00000500000000000000" charset="-34"/>
                        </a:rPr>
                        <a:t>9.94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8735060" y="480631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D42FC90-5E6B-C051-06B5-3F3E62E08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266529"/>
              </p:ext>
            </p:extLst>
          </p:nvPr>
        </p:nvGraphicFramePr>
        <p:xfrm>
          <a:off x="741056" y="837868"/>
          <a:ext cx="7536954" cy="2721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532">
                  <a:extLst>
                    <a:ext uri="{9D8B030D-6E8A-4147-A177-3AD203B41FA5}">
                      <a16:colId xmlns:a16="http://schemas.microsoft.com/office/drawing/2014/main" val="2036532104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3274323707"/>
                    </a:ext>
                  </a:extLst>
                </a:gridCol>
                <a:gridCol w="842963">
                  <a:extLst>
                    <a:ext uri="{9D8B030D-6E8A-4147-A177-3AD203B41FA5}">
                      <a16:colId xmlns:a16="http://schemas.microsoft.com/office/drawing/2014/main" val="3373103606"/>
                    </a:ext>
                  </a:extLst>
                </a:gridCol>
                <a:gridCol w="521017">
                  <a:extLst>
                    <a:ext uri="{9D8B030D-6E8A-4147-A177-3AD203B41FA5}">
                      <a16:colId xmlns:a16="http://schemas.microsoft.com/office/drawing/2014/main" val="3123747460"/>
                    </a:ext>
                  </a:extLst>
                </a:gridCol>
                <a:gridCol w="857726">
                  <a:extLst>
                    <a:ext uri="{9D8B030D-6E8A-4147-A177-3AD203B41FA5}">
                      <a16:colId xmlns:a16="http://schemas.microsoft.com/office/drawing/2014/main" val="2094556337"/>
                    </a:ext>
                  </a:extLst>
                </a:gridCol>
                <a:gridCol w="692944">
                  <a:extLst>
                    <a:ext uri="{9D8B030D-6E8A-4147-A177-3AD203B41FA5}">
                      <a16:colId xmlns:a16="http://schemas.microsoft.com/office/drawing/2014/main" val="4088116589"/>
                    </a:ext>
                  </a:extLst>
                </a:gridCol>
                <a:gridCol w="1021556">
                  <a:extLst>
                    <a:ext uri="{9D8B030D-6E8A-4147-A177-3AD203B41FA5}">
                      <a16:colId xmlns:a16="http://schemas.microsoft.com/office/drawing/2014/main" val="3403310654"/>
                    </a:ext>
                  </a:extLst>
                </a:gridCol>
                <a:gridCol w="700836">
                  <a:extLst>
                    <a:ext uri="{9D8B030D-6E8A-4147-A177-3AD203B41FA5}">
                      <a16:colId xmlns:a16="http://schemas.microsoft.com/office/drawing/2014/main" val="733449742"/>
                    </a:ext>
                  </a:extLst>
                </a:gridCol>
                <a:gridCol w="997334">
                  <a:extLst>
                    <a:ext uri="{9D8B030D-6E8A-4147-A177-3AD203B41FA5}">
                      <a16:colId xmlns:a16="http://schemas.microsoft.com/office/drawing/2014/main" val="2059322834"/>
                    </a:ext>
                  </a:extLst>
                </a:gridCol>
                <a:gridCol w="814834">
                  <a:extLst>
                    <a:ext uri="{9D8B030D-6E8A-4147-A177-3AD203B41FA5}">
                      <a16:colId xmlns:a16="http://schemas.microsoft.com/office/drawing/2014/main" val="4050224096"/>
                    </a:ext>
                  </a:extLst>
                </a:gridCol>
              </a:tblGrid>
              <a:tr h="352451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j-lt"/>
                          <a:cs typeface="Thasadith" panose="00000500000000000000" charset="-34"/>
                          <a:sym typeface="+mn-ea"/>
                        </a:rPr>
                        <a:t>Churn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+mj-lt"/>
                          <a:cs typeface="Thasadith" panose="00000500000000000000" charset="-34"/>
                          <a:sym typeface="+mn-ea"/>
                        </a:rPr>
                        <a:t>AccountWeeks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j-lt"/>
                        <a:cs typeface="Thasadith" panose="00000500000000000000" charset="-34"/>
                        <a:sym typeface="+mn-ea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j-lt"/>
                          <a:cs typeface="Thasadith" panose="00000500000000000000" charset="-34"/>
                          <a:sym typeface="+mn-ea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+mj-lt"/>
                          <a:cs typeface="Thasadith" panose="00000500000000000000" charset="-34"/>
                          <a:sym typeface="+mn-ea"/>
                        </a:rPr>
                        <a:t>DayMins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j-lt"/>
                        <a:cs typeface="Thasadith" panose="00000500000000000000" charset="-34"/>
                        <a:sym typeface="+mn-ea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+mj-lt"/>
                          <a:cs typeface="Thasadith" panose="00000500000000000000" charset="-34"/>
                          <a:sym typeface="+mn-ea"/>
                        </a:rPr>
                        <a:t>MonthlyCharge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j-lt"/>
                        <a:cs typeface="Thasadith" panose="00000500000000000000" charset="-34"/>
                        <a:sym typeface="+mn-ea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+mj-lt"/>
                          <a:cs typeface="Thasadith" panose="00000500000000000000" charset="-34"/>
                          <a:sym typeface="+mn-ea"/>
                        </a:rPr>
                        <a:t>OverageFee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j-lt"/>
                        <a:cs typeface="Thasadith" panose="00000500000000000000" charset="-34"/>
                        <a:sym typeface="+mn-ea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85552"/>
                  </a:ext>
                </a:extLst>
              </a:tr>
              <a:tr h="2631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082329"/>
                  </a:ext>
                </a:extLst>
              </a:tr>
              <a:tr h="2631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141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65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258.6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129.1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93.2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44.9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11.1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11.43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481501"/>
                  </a:ext>
                </a:extLst>
              </a:tr>
              <a:tr h="2631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74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161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187.7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332.9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49.4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84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8.7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15.89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160146"/>
                  </a:ext>
                </a:extLst>
              </a:tr>
              <a:tr h="2631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168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128.8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51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5.25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618317"/>
                  </a:ext>
                </a:extLst>
              </a:tr>
              <a:tr h="2631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95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156.6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52.4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12.38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437880"/>
                  </a:ext>
                </a:extLst>
              </a:tr>
              <a:tr h="2631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62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120.7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47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15.36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013003"/>
                  </a:ext>
                </a:extLst>
              </a:tr>
              <a:tr h="2631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85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196.4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95.3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14.05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40716"/>
                  </a:ext>
                </a:extLst>
              </a:tr>
              <a:tr h="2631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93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190.7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51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10.91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088998"/>
                  </a:ext>
                </a:extLst>
              </a:tr>
              <a:tr h="2631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76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189.7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78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10.64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7371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7822;p68"/>
          <p:cNvGrpSpPr/>
          <p:nvPr/>
        </p:nvGrpSpPr>
        <p:grpSpPr>
          <a:xfrm rot="10800000" flipH="1">
            <a:off x="631825" y="557360"/>
            <a:ext cx="7841615" cy="129282"/>
            <a:chOff x="219558" y="4738465"/>
            <a:chExt cx="5852400" cy="102300"/>
          </a:xfrm>
        </p:grpSpPr>
        <p:cxnSp>
          <p:nvCxnSpPr>
            <p:cNvPr id="6" name="Google Shape;7823;p68"/>
            <p:cNvCxnSpPr/>
            <p:nvPr/>
          </p:nvCxnSpPr>
          <p:spPr>
            <a:xfrm>
              <a:off x="219558" y="4789684"/>
              <a:ext cx="5852400" cy="0"/>
            </a:xfrm>
            <a:prstGeom prst="straightConnector1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7" name="Google Shape;7824;p68"/>
            <p:cNvSpPr/>
            <p:nvPr/>
          </p:nvSpPr>
          <p:spPr>
            <a:xfrm>
              <a:off x="1200298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8" name="Google Shape;7825;p68"/>
            <p:cNvSpPr/>
            <p:nvPr/>
          </p:nvSpPr>
          <p:spPr>
            <a:xfrm>
              <a:off x="2175146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9" name="Google Shape;7826;p68"/>
            <p:cNvSpPr/>
            <p:nvPr/>
          </p:nvSpPr>
          <p:spPr>
            <a:xfrm>
              <a:off x="3040751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0" name="Google Shape;7827;p68"/>
            <p:cNvSpPr/>
            <p:nvPr/>
          </p:nvSpPr>
          <p:spPr>
            <a:xfrm>
              <a:off x="402815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1" name="Google Shape;7828;p68"/>
            <p:cNvSpPr/>
            <p:nvPr/>
          </p:nvSpPr>
          <p:spPr>
            <a:xfrm>
              <a:off x="504082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Google Shape;218;p40"/>
          <p:cNvSpPr txBox="1">
            <a:spLocks noGrp="1"/>
          </p:cNvSpPr>
          <p:nvPr/>
        </p:nvSpPr>
        <p:spPr>
          <a:xfrm>
            <a:off x="3334527" y="120351"/>
            <a:ext cx="2859104" cy="501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 dirty="0" err="1">
                <a:solidFill>
                  <a:schemeClr val="bg1"/>
                </a:solidFill>
                <a:latin typeface="+mj-lt"/>
              </a:rPr>
              <a:t>Ví</a:t>
            </a:r>
            <a:r>
              <a:rPr lang="en-US" altLang="en-GB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en-GB" sz="2800" dirty="0" err="1">
                <a:solidFill>
                  <a:schemeClr val="bg1"/>
                </a:solidFill>
                <a:latin typeface="+mj-lt"/>
              </a:rPr>
              <a:t>dụ</a:t>
            </a:r>
            <a:r>
              <a:rPr lang="en-US" altLang="en-GB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en-GB" sz="2800" dirty="0" err="1">
                <a:solidFill>
                  <a:schemeClr val="bg1"/>
                </a:solidFill>
                <a:latin typeface="+mj-lt"/>
              </a:rPr>
              <a:t>minh</a:t>
            </a:r>
            <a:r>
              <a:rPr lang="en-US" altLang="en-GB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en-GB" sz="2800" dirty="0" err="1">
                <a:solidFill>
                  <a:schemeClr val="bg1"/>
                </a:solidFill>
                <a:latin typeface="+mj-lt"/>
              </a:rPr>
              <a:t>họa</a:t>
            </a:r>
            <a:r>
              <a:rPr lang="en-US" altLang="en-GB" sz="28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12" name="Google Shape;199;p39"/>
          <p:cNvSpPr txBox="1"/>
          <p:nvPr/>
        </p:nvSpPr>
        <p:spPr>
          <a:xfrm>
            <a:off x="651192" y="792518"/>
            <a:ext cx="784161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800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Bước</a:t>
            </a:r>
            <a:r>
              <a:rPr lang="en-US" sz="1800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2: </a:t>
            </a:r>
            <a:r>
              <a:rPr lang="en-US" sz="1800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Dự</a:t>
            </a:r>
            <a:r>
              <a:rPr lang="en-US" sz="1800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đoán</a:t>
            </a:r>
            <a:r>
              <a:rPr lang="en-US" sz="1800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nhãn</a:t>
            </a:r>
            <a:r>
              <a:rPr lang="en-US" sz="1800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cho</a:t>
            </a:r>
            <a:r>
              <a:rPr lang="en-US" sz="1800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phần</a:t>
            </a:r>
            <a:r>
              <a:rPr lang="en-US" sz="1800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tử</a:t>
            </a:r>
            <a:r>
              <a:rPr lang="en-US" sz="1800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mới</a:t>
            </a:r>
            <a:r>
              <a:rPr lang="en-US" sz="1800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tới</a:t>
            </a:r>
            <a:endParaRPr lang="en-US" sz="1800" b="1" dirty="0">
              <a:solidFill>
                <a:schemeClr val="bg1"/>
              </a:solidFill>
              <a:latin typeface="+mj-lt"/>
              <a:cs typeface="Thasadith" panose="00000500000000000000" charset="-34"/>
            </a:endParaRPr>
          </a:p>
          <a:p>
            <a:endParaRPr lang="en-US" b="1" dirty="0">
              <a:solidFill>
                <a:schemeClr val="bg1"/>
              </a:solidFill>
              <a:latin typeface="+mj-lt"/>
              <a:cs typeface="Thasadith" panose="00000500000000000000" charset="-34"/>
            </a:endParaRPr>
          </a:p>
          <a:p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	Cho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phần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tử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mới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tới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có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giá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trị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của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các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thuộc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tính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như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bảng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sau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:</a:t>
            </a:r>
          </a:p>
          <a:p>
            <a:pPr marL="139700" algn="just"/>
            <a:endParaRPr lang="en-US" b="1" dirty="0">
              <a:solidFill>
                <a:schemeClr val="bg1"/>
              </a:solidFill>
              <a:latin typeface="+mj-lt"/>
              <a:cs typeface="Thasadith" panose="00000500000000000000" charset="-34"/>
              <a:sym typeface="+mn-ea"/>
            </a:endParaRPr>
          </a:p>
          <a:p>
            <a:pPr marL="139700" algn="just"/>
            <a:endParaRPr lang="en-US" b="1" dirty="0">
              <a:solidFill>
                <a:schemeClr val="bg1"/>
              </a:solidFill>
              <a:latin typeface="+mj-lt"/>
              <a:cs typeface="Thasadith" panose="00000500000000000000" charset="-34"/>
            </a:endParaRPr>
          </a:p>
          <a:p>
            <a:pPr algn="just"/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	</a:t>
            </a:r>
            <a:b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</a:br>
            <a:endParaRPr lang="en-US" b="1" dirty="0">
              <a:solidFill>
                <a:schemeClr val="bg1"/>
              </a:solidFill>
              <a:latin typeface="+mj-lt"/>
              <a:cs typeface="Thasadith" panose="00000500000000000000" charset="-34"/>
            </a:endParaRPr>
          </a:p>
        </p:txBody>
      </p:sp>
      <p:graphicFrame>
        <p:nvGraphicFramePr>
          <p:cNvPr id="13" name="Table 12"/>
          <p:cNvGraphicFramePr/>
          <p:nvPr>
            <p:extLst>
              <p:ext uri="{D42A27DB-BD31-4B8C-83A1-F6EECF244321}">
                <p14:modId xmlns:p14="http://schemas.microsoft.com/office/powerpoint/2010/main" val="640123671"/>
              </p:ext>
            </p:extLst>
          </p:nvPr>
        </p:nvGraphicFramePr>
        <p:xfrm>
          <a:off x="942450" y="1921573"/>
          <a:ext cx="7259098" cy="1037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4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3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8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j-lt"/>
                          <a:cs typeface="Thasadith" panose="00000500000000000000" charset="-34"/>
                          <a:sym typeface="+mn-ea"/>
                        </a:rPr>
                        <a:t>Churn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+mj-lt"/>
                          <a:cs typeface="Thasadith" panose="00000500000000000000" charset="-34"/>
                          <a:sym typeface="+mn-ea"/>
                        </a:rPr>
                        <a:t>AccountWeeks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j-lt"/>
                        <a:cs typeface="Thasadith" panose="00000500000000000000" charset="-34"/>
                        <a:sym typeface="+mn-ea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j-lt"/>
                          <a:cs typeface="Thasadith" panose="00000500000000000000" charset="-34"/>
                          <a:sym typeface="+mn-ea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+mj-lt"/>
                          <a:cs typeface="Thasadith" panose="00000500000000000000" charset="-34"/>
                          <a:sym typeface="+mn-ea"/>
                        </a:rPr>
                        <a:t>DayMins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j-lt"/>
                        <a:cs typeface="Thasadith" panose="00000500000000000000" charset="-34"/>
                        <a:sym typeface="+mn-ea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+mj-lt"/>
                          <a:cs typeface="Thasadith" panose="00000500000000000000" charset="-34"/>
                          <a:sym typeface="+mn-ea"/>
                        </a:rPr>
                        <a:t>MonthlyCharge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j-lt"/>
                        <a:cs typeface="Thasadith" panose="00000500000000000000" charset="-34"/>
                        <a:sym typeface="+mn-ea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+mj-lt"/>
                          <a:cs typeface="Thasadith" panose="00000500000000000000" charset="-34"/>
                          <a:sym typeface="+mn-ea"/>
                        </a:rPr>
                        <a:t>OverageFee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j-lt"/>
                        <a:cs typeface="Thasadith" panose="00000500000000000000" charset="-34"/>
                        <a:sym typeface="+mn-ea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>
                          <a:latin typeface="+mj-lt"/>
                          <a:cs typeface="Thasadith" panose="00000500000000000000" charset="-34"/>
                        </a:rPr>
                        <a:t>?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>
                          <a:latin typeface="+mj-lt"/>
                          <a:cs typeface="Thasadith" panose="00000500000000000000" charset="-34"/>
                        </a:rPr>
                        <a:t>90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>
                          <a:latin typeface="+mj-lt"/>
                          <a:cs typeface="Thasadith" panose="00000500000000000000" charset="-34"/>
                        </a:rPr>
                        <a:t>111.1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>
                          <a:latin typeface="+mj-lt"/>
                          <a:cs typeface="Thasadith" panose="00000500000000000000" charset="-34"/>
                        </a:rPr>
                        <a:t>50.5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9.5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218;p40"/>
          <p:cNvSpPr txBox="1">
            <a:spLocks noGrp="1"/>
          </p:cNvSpPr>
          <p:nvPr>
            <p:ph type="title"/>
          </p:nvPr>
        </p:nvSpPr>
        <p:spPr>
          <a:xfrm>
            <a:off x="670560" y="89371"/>
            <a:ext cx="2106930" cy="5727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+mj-lt"/>
              </a:rPr>
              <a:t>Mô hình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8649335" y="465562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65FD69-7CDA-F0E3-1B36-43DFA777CD17}"/>
              </a:ext>
            </a:extLst>
          </p:cNvPr>
          <p:cNvSpPr>
            <a:spLocks noGrp="1"/>
          </p:cNvSpPr>
          <p:nvPr/>
        </p:nvSpPr>
        <p:spPr>
          <a:xfrm>
            <a:off x="670560" y="3267740"/>
            <a:ext cx="7841615" cy="482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9pPr>
          </a:lstStyle>
          <a:p>
            <a:pPr algn="just"/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Theo </a:t>
            </a:r>
            <a:r>
              <a:rPr lang="en-US" sz="1400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định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lý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xác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suất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Bayes ta </a:t>
            </a:r>
            <a:r>
              <a:rPr lang="en-US" sz="1400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có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4">
                <a:extLst>
                  <a:ext uri="{FF2B5EF4-FFF2-40B4-BE49-F238E27FC236}">
                    <a16:creationId xmlns:a16="http://schemas.microsoft.com/office/drawing/2014/main" id="{8EC1C2D3-028D-463A-90AD-4036FD8E20C1}"/>
                  </a:ext>
                </a:extLst>
              </p:cNvPr>
              <p:cNvSpPr txBox="1"/>
              <p:nvPr/>
            </p:nvSpPr>
            <p:spPr>
              <a:xfrm>
                <a:off x="2341427" y="4059203"/>
                <a:ext cx="4415155" cy="58355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t">
                <a:spAutoFit/>
              </a:bodyPr>
              <a:lstStyle/>
              <a:p>
                <a:pPr algn="l"/>
                <a:r>
                  <a:rPr lang="en-US" sz="2000" dirty="0">
                    <a:latin typeface="Cambria Math" panose="02040503050406030204" charset="0"/>
                    <a:cs typeface="Cambria Math" panose="02040503050406030204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charset="0"/>
                        <a:cs typeface="Cambria Math" panose="02040503050406030204" charset="0"/>
                      </a:rPr>
                      <m:t>H</m:t>
                    </m:r>
                    <m:r>
                      <a:rPr lang="en-US" sz="2000">
                        <a:latin typeface="Cambria Math" panose="02040503050406030204" charset="0"/>
                        <a:cs typeface="Cambria Math" panose="02040503050406030204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charset="0"/>
                        <a:cs typeface="Cambria Math" panose="02040503050406030204" charset="0"/>
                      </a:rPr>
                      <m:t>E</m:t>
                    </m:r>
                    <m:r>
                      <a:rPr lang="en-US" sz="2000">
                        <a:latin typeface="Cambria Math" panose="02040503050406030204" charset="0"/>
                        <a:cs typeface="Cambria Math" panose="02040503050406030204" charset="0"/>
                      </a:rPr>
                      <m:t>]=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  <m:r>
                          <a:rPr lang="en-US" sz="20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\</m:t>
                        </m:r>
                        <m:r>
                          <a:rPr lang="en-US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  <m:r>
                          <a:rPr lang="en-US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]∗</m:t>
                        </m:r>
                        <m:r>
                          <a:rPr lang="en-US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  <m:r>
                          <a:rPr lang="en-US" sz="20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\</m:t>
                        </m:r>
                        <m:r>
                          <a:rPr lang="en-US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  <m:r>
                          <a:rPr lang="en-US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]∗...∗</m:t>
                        </m:r>
                        <m:r>
                          <a:rPr lang="en-US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𝐸𝑛</m:t>
                        </m:r>
                        <m:r>
                          <a:rPr lang="en-US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\</m:t>
                        </m:r>
                        <m:r>
                          <a:rPr lang="en-US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  <m:r>
                          <a:rPr lang="en-US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]∗</m:t>
                        </m:r>
                        <m:r>
                          <a:rPr lang="en-US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  <m:r>
                          <a:rPr lang="en-US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den>
                    </m:f>
                  </m:oMath>
                </a14:m>
                <a:endParaRPr lang="en-US" sz="2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 Box 4">
                <a:extLst>
                  <a:ext uri="{FF2B5EF4-FFF2-40B4-BE49-F238E27FC236}">
                    <a16:creationId xmlns:a16="http://schemas.microsoft.com/office/drawing/2014/main" id="{8EC1C2D3-028D-463A-90AD-4036FD8E2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427" y="4059203"/>
                <a:ext cx="4415155" cy="583558"/>
              </a:xfrm>
              <a:prstGeom prst="rect">
                <a:avLst/>
              </a:prstGeom>
              <a:blipFill>
                <a:blip r:embed="rId3"/>
                <a:stretch>
                  <a:fillRect l="-1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>
            <a:spLocks noGrp="1"/>
          </p:cNvSpPr>
          <p:nvPr>
            <p:ph type="title"/>
          </p:nvPr>
        </p:nvSpPr>
        <p:spPr>
          <a:xfrm>
            <a:off x="670560" y="89371"/>
            <a:ext cx="2106930" cy="5727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oogle Shape;7822;p68"/>
          <p:cNvGrpSpPr/>
          <p:nvPr/>
        </p:nvGrpSpPr>
        <p:grpSpPr>
          <a:xfrm rot="10800000" flipH="1">
            <a:off x="670560" y="582295"/>
            <a:ext cx="7841615" cy="129282"/>
            <a:chOff x="219558" y="4738465"/>
            <a:chExt cx="5852400" cy="102300"/>
          </a:xfrm>
        </p:grpSpPr>
        <p:cxnSp>
          <p:nvCxnSpPr>
            <p:cNvPr id="6" name="Google Shape;7823;p68"/>
            <p:cNvCxnSpPr/>
            <p:nvPr/>
          </p:nvCxnSpPr>
          <p:spPr>
            <a:xfrm>
              <a:off x="219558" y="4789684"/>
              <a:ext cx="5852400" cy="0"/>
            </a:xfrm>
            <a:prstGeom prst="straightConnector1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7" name="Google Shape;7824;p68"/>
            <p:cNvSpPr/>
            <p:nvPr/>
          </p:nvSpPr>
          <p:spPr>
            <a:xfrm>
              <a:off x="1200298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Google Shape;7825;p68"/>
            <p:cNvSpPr/>
            <p:nvPr/>
          </p:nvSpPr>
          <p:spPr>
            <a:xfrm>
              <a:off x="2175146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Google Shape;7826;p68"/>
            <p:cNvSpPr/>
            <p:nvPr/>
          </p:nvSpPr>
          <p:spPr>
            <a:xfrm>
              <a:off x="3040751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Google Shape;7827;p68"/>
            <p:cNvSpPr/>
            <p:nvPr/>
          </p:nvSpPr>
          <p:spPr>
            <a:xfrm>
              <a:off x="402815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Google Shape;7828;p68"/>
            <p:cNvSpPr/>
            <p:nvPr/>
          </p:nvSpPr>
          <p:spPr>
            <a:xfrm>
              <a:off x="504082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Google Shape;218;p40"/>
          <p:cNvSpPr txBox="1">
            <a:spLocks noGrp="1"/>
          </p:cNvSpPr>
          <p:nvPr/>
        </p:nvSpPr>
        <p:spPr>
          <a:xfrm>
            <a:off x="3334527" y="120351"/>
            <a:ext cx="2930542" cy="501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 dirty="0" err="1">
                <a:solidFill>
                  <a:schemeClr val="bg1"/>
                </a:solidFill>
                <a:latin typeface="+mj-lt"/>
              </a:rPr>
              <a:t>Ví</a:t>
            </a:r>
            <a:r>
              <a:rPr lang="en-US" altLang="en-GB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en-GB" sz="2800" dirty="0" err="1">
                <a:solidFill>
                  <a:schemeClr val="bg1"/>
                </a:solidFill>
                <a:latin typeface="+mj-lt"/>
              </a:rPr>
              <a:t>dụ</a:t>
            </a:r>
            <a:r>
              <a:rPr lang="en-US" altLang="en-GB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en-GB" sz="2800" dirty="0" err="1">
                <a:solidFill>
                  <a:schemeClr val="bg1"/>
                </a:solidFill>
                <a:latin typeface="+mj-lt"/>
              </a:rPr>
              <a:t>minh</a:t>
            </a:r>
            <a:r>
              <a:rPr lang="en-US" altLang="en-GB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en-GB" sz="2800" dirty="0" err="1">
                <a:solidFill>
                  <a:schemeClr val="bg1"/>
                </a:solidFill>
                <a:latin typeface="+mj-lt"/>
              </a:rPr>
              <a:t>họa</a:t>
            </a:r>
            <a:r>
              <a:rPr lang="en-US" altLang="en-GB" sz="28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8649335" y="469915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FD60F396-BA19-5A5D-AD39-16A98B1A2FD5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651192" y="1991640"/>
                <a:ext cx="7841616" cy="18445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500"/>
                  <a:buFont typeface="Thasadith" panose="00000500000000000000"/>
                  <a:buNone/>
                  <a:defRPr sz="3500" b="1" i="0" u="none" strike="noStrike" cap="none">
                    <a:solidFill>
                      <a:schemeClr val="lt1"/>
                    </a:solidFill>
                    <a:latin typeface="Thasadith" panose="00000500000000000000"/>
                    <a:ea typeface="Thasadith" panose="00000500000000000000"/>
                    <a:cs typeface="Thasadith" panose="00000500000000000000"/>
                    <a:sym typeface="Thasadith" panose="00000500000000000000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500"/>
                  <a:buFont typeface="Thasadith" panose="00000500000000000000"/>
                  <a:buNone/>
                  <a:defRPr sz="3500" b="1" i="0" u="none" strike="noStrike" cap="none">
                    <a:solidFill>
                      <a:schemeClr val="lt1"/>
                    </a:solidFill>
                    <a:latin typeface="Thasadith" panose="00000500000000000000"/>
                    <a:ea typeface="Thasadith" panose="00000500000000000000"/>
                    <a:cs typeface="Thasadith" panose="00000500000000000000"/>
                    <a:sym typeface="Thasadith" panose="00000500000000000000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500"/>
                  <a:buFont typeface="Thasadith" panose="00000500000000000000"/>
                  <a:buNone/>
                  <a:defRPr sz="3500" b="1" i="0" u="none" strike="noStrike" cap="none">
                    <a:solidFill>
                      <a:schemeClr val="lt1"/>
                    </a:solidFill>
                    <a:latin typeface="Thasadith" panose="00000500000000000000"/>
                    <a:ea typeface="Thasadith" panose="00000500000000000000"/>
                    <a:cs typeface="Thasadith" panose="00000500000000000000"/>
                    <a:sym typeface="Thasadith" panose="00000500000000000000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500"/>
                  <a:buFont typeface="Thasadith" panose="00000500000000000000"/>
                  <a:buNone/>
                  <a:defRPr sz="3500" b="1" i="0" u="none" strike="noStrike" cap="none">
                    <a:solidFill>
                      <a:schemeClr val="lt1"/>
                    </a:solidFill>
                    <a:latin typeface="Thasadith" panose="00000500000000000000"/>
                    <a:ea typeface="Thasadith" panose="00000500000000000000"/>
                    <a:cs typeface="Thasadith" panose="00000500000000000000"/>
                    <a:sym typeface="Thasadith" panose="00000500000000000000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500"/>
                  <a:buFont typeface="Thasadith" panose="00000500000000000000"/>
                  <a:buNone/>
                  <a:defRPr sz="3500" b="1" i="0" u="none" strike="noStrike" cap="none">
                    <a:solidFill>
                      <a:schemeClr val="lt1"/>
                    </a:solidFill>
                    <a:latin typeface="Thasadith" panose="00000500000000000000"/>
                    <a:ea typeface="Thasadith" panose="00000500000000000000"/>
                    <a:cs typeface="Thasadith" panose="00000500000000000000"/>
                    <a:sym typeface="Thasadith" panose="00000500000000000000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500"/>
                  <a:buFont typeface="Thasadith" panose="00000500000000000000"/>
                  <a:buNone/>
                  <a:defRPr sz="3500" b="1" i="0" u="none" strike="noStrike" cap="none">
                    <a:solidFill>
                      <a:schemeClr val="lt1"/>
                    </a:solidFill>
                    <a:latin typeface="Thasadith" panose="00000500000000000000"/>
                    <a:ea typeface="Thasadith" panose="00000500000000000000"/>
                    <a:cs typeface="Thasadith" panose="00000500000000000000"/>
                    <a:sym typeface="Thasadith" panose="00000500000000000000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500"/>
                  <a:buFont typeface="Thasadith" panose="00000500000000000000"/>
                  <a:buNone/>
                  <a:defRPr sz="3500" b="1" i="0" u="none" strike="noStrike" cap="none">
                    <a:solidFill>
                      <a:schemeClr val="lt1"/>
                    </a:solidFill>
                    <a:latin typeface="Thasadith" panose="00000500000000000000"/>
                    <a:ea typeface="Thasadith" panose="00000500000000000000"/>
                    <a:cs typeface="Thasadith" panose="00000500000000000000"/>
                    <a:sym typeface="Thasadith" panose="00000500000000000000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500"/>
                  <a:buFont typeface="Thasadith" panose="00000500000000000000"/>
                  <a:buNone/>
                  <a:defRPr sz="3500" b="1" i="0" u="none" strike="noStrike" cap="none">
                    <a:solidFill>
                      <a:schemeClr val="lt1"/>
                    </a:solidFill>
                    <a:latin typeface="Thasadith" panose="00000500000000000000"/>
                    <a:ea typeface="Thasadith" panose="00000500000000000000"/>
                    <a:cs typeface="Thasadith" panose="00000500000000000000"/>
                    <a:sym typeface="Thasadith" panose="00000500000000000000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500"/>
                  <a:buFont typeface="Thasadith" panose="00000500000000000000"/>
                  <a:buNone/>
                  <a:defRPr sz="3500" b="1" i="0" u="none" strike="noStrike" cap="none">
                    <a:solidFill>
                      <a:schemeClr val="lt1"/>
                    </a:solidFill>
                    <a:latin typeface="Thasadith" panose="00000500000000000000"/>
                    <a:ea typeface="Thasadith" panose="00000500000000000000"/>
                    <a:cs typeface="Thasadith" panose="00000500000000000000"/>
                    <a:sym typeface="Thasadith" panose="00000500000000000000"/>
                  </a:defRPr>
                </a:lvl9pPr>
              </a:lstStyle>
              <a:p>
                <a:pPr algn="just"/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Với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giá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trị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nhãn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là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 0,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có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:</a:t>
                </a:r>
              </a:p>
              <a:p>
                <a:pPr algn="just"/>
                <a:endParaRPr lang="en-US" sz="1400" dirty="0">
                  <a:solidFill>
                    <a:schemeClr val="bg1"/>
                  </a:solidFill>
                  <a:latin typeface="+mj-lt"/>
                  <a:cs typeface="Thasadith" panose="00000500000000000000" charset="-34"/>
                </a:endParaRPr>
              </a:p>
              <a:p>
                <a:pPr>
                  <a:spcAft>
                    <a:spcPts val="200"/>
                  </a:spcAft>
                </a:pP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P</a:t>
                </a:r>
                <a14:m>
                  <m:oMath xmlns:m="http://schemas.openxmlformats.org/officeDocument/2006/math">
                    <m:r>
                      <a:rPr lang="en-US" sz="14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mbria Math" panose="02040503050406030204" charset="0"/>
                      </a:rPr>
                      <m:t>[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0|E] = ( P[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AccountWeeks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=90 | Churn=0] x P[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DayMins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=111.1 | Churn=0] x 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               P[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MonthlyCharge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=50.5 | Churn=0] x P[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OverageFee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=9.5 | Churn=0] x P[Churn=0] ) / P[E]</a:t>
                </a:r>
              </a:p>
              <a:p>
                <a:pPr>
                  <a:spcAft>
                    <a:spcPts val="200"/>
                  </a:spcAft>
                </a:pPr>
                <a:endParaRPr lang="en-US" sz="1400" dirty="0">
                  <a:solidFill>
                    <a:schemeClr val="bg1"/>
                  </a:solidFill>
                  <a:latin typeface="+mj-lt"/>
                  <a:cs typeface="Thasadith" panose="00000500000000000000" charset="-34"/>
                </a:endParaRPr>
              </a:p>
              <a:p>
                <a:pPr>
                  <a:spcAft>
                    <a:spcPts val="200"/>
                  </a:spcAft>
                </a:pP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-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Hàm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mật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độ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xác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suất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 f(x)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khi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có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phần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tử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mới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xuất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hiện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:</a:t>
                </a:r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FD60F396-BA19-5A5D-AD39-16A98B1A2F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92" y="1991640"/>
                <a:ext cx="7841616" cy="1844546"/>
              </a:xfrm>
              <a:prstGeom prst="rect">
                <a:avLst/>
              </a:prstGeom>
              <a:blipFill>
                <a:blip r:embed="rId3"/>
                <a:stretch>
                  <a:fillRect l="-2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5AA9F27-3078-ABBB-692B-8AE0259FF2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2883853"/>
              </p:ext>
            </p:extLst>
          </p:nvPr>
        </p:nvGraphicFramePr>
        <p:xfrm>
          <a:off x="1049606" y="905263"/>
          <a:ext cx="7259098" cy="1037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4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3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8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j-lt"/>
                          <a:cs typeface="Thasadith" panose="00000500000000000000" charset="-34"/>
                          <a:sym typeface="+mn-ea"/>
                        </a:rPr>
                        <a:t>Churn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+mj-lt"/>
                          <a:cs typeface="Thasadith" panose="00000500000000000000" charset="-34"/>
                          <a:sym typeface="+mn-ea"/>
                        </a:rPr>
                        <a:t>AccountWeeks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j-lt"/>
                        <a:cs typeface="Thasadith" panose="00000500000000000000" charset="-34"/>
                        <a:sym typeface="+mn-ea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j-lt"/>
                          <a:cs typeface="Thasadith" panose="00000500000000000000" charset="-34"/>
                          <a:sym typeface="+mn-ea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+mj-lt"/>
                          <a:cs typeface="Thasadith" panose="00000500000000000000" charset="-34"/>
                          <a:sym typeface="+mn-ea"/>
                        </a:rPr>
                        <a:t>DayMins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j-lt"/>
                        <a:cs typeface="Thasadith" panose="00000500000000000000" charset="-34"/>
                        <a:sym typeface="+mn-ea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+mj-lt"/>
                          <a:cs typeface="Thasadith" panose="00000500000000000000" charset="-34"/>
                          <a:sym typeface="+mn-ea"/>
                        </a:rPr>
                        <a:t>MonthlyCharge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j-lt"/>
                        <a:cs typeface="Thasadith" panose="00000500000000000000" charset="-34"/>
                        <a:sym typeface="+mn-ea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+mj-lt"/>
                          <a:cs typeface="Thasadith" panose="00000500000000000000" charset="-34"/>
                          <a:sym typeface="+mn-ea"/>
                        </a:rPr>
                        <a:t>OverageFee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j-lt"/>
                        <a:cs typeface="Thasadith" panose="00000500000000000000" charset="-34"/>
                        <a:sym typeface="+mn-ea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>
                          <a:latin typeface="+mj-lt"/>
                          <a:cs typeface="Thasadith" panose="00000500000000000000" charset="-34"/>
                        </a:rPr>
                        <a:t>?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>
                          <a:latin typeface="+mj-lt"/>
                          <a:cs typeface="Thasadith" panose="00000500000000000000" charset="-34"/>
                        </a:rPr>
                        <a:t>90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>
                          <a:latin typeface="+mj-lt"/>
                          <a:cs typeface="Thasadith" panose="00000500000000000000" charset="-34"/>
                        </a:rPr>
                        <a:t>111.1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>
                          <a:latin typeface="+mj-lt"/>
                          <a:cs typeface="Thasadith" panose="00000500000000000000" charset="-34"/>
                        </a:rPr>
                        <a:t>50.5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9.5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23D80333-C425-BD25-3B64-E885150B3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4804" y="3972777"/>
            <a:ext cx="1828800" cy="523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7822;p68"/>
          <p:cNvGrpSpPr/>
          <p:nvPr/>
        </p:nvGrpSpPr>
        <p:grpSpPr>
          <a:xfrm rot="10800000" flipH="1">
            <a:off x="670560" y="582295"/>
            <a:ext cx="7841615" cy="129282"/>
            <a:chOff x="219558" y="4738465"/>
            <a:chExt cx="5852400" cy="102300"/>
          </a:xfrm>
        </p:grpSpPr>
        <p:cxnSp>
          <p:nvCxnSpPr>
            <p:cNvPr id="6" name="Google Shape;7823;p68"/>
            <p:cNvCxnSpPr/>
            <p:nvPr/>
          </p:nvCxnSpPr>
          <p:spPr>
            <a:xfrm>
              <a:off x="219558" y="4789684"/>
              <a:ext cx="5852400" cy="0"/>
            </a:xfrm>
            <a:prstGeom prst="straightConnector1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7" name="Google Shape;7824;p68"/>
            <p:cNvSpPr/>
            <p:nvPr/>
          </p:nvSpPr>
          <p:spPr>
            <a:xfrm>
              <a:off x="1200298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Google Shape;7825;p68"/>
            <p:cNvSpPr/>
            <p:nvPr/>
          </p:nvSpPr>
          <p:spPr>
            <a:xfrm>
              <a:off x="2175146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Google Shape;7826;p68"/>
            <p:cNvSpPr/>
            <p:nvPr/>
          </p:nvSpPr>
          <p:spPr>
            <a:xfrm>
              <a:off x="3040751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Google Shape;7827;p68"/>
            <p:cNvSpPr/>
            <p:nvPr/>
          </p:nvSpPr>
          <p:spPr>
            <a:xfrm>
              <a:off x="402815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Google Shape;7828;p68"/>
            <p:cNvSpPr/>
            <p:nvPr/>
          </p:nvSpPr>
          <p:spPr>
            <a:xfrm>
              <a:off x="504082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Google Shape;218;p40"/>
          <p:cNvSpPr txBox="1">
            <a:spLocks noGrp="1"/>
          </p:cNvSpPr>
          <p:nvPr/>
        </p:nvSpPr>
        <p:spPr>
          <a:xfrm>
            <a:off x="3334527" y="120351"/>
            <a:ext cx="2866248" cy="501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GB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alt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GB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alt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GB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alt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340" y="2201266"/>
            <a:ext cx="1828800" cy="523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3"/>
              <p:cNvSpPr txBox="1"/>
              <p:nvPr/>
            </p:nvSpPr>
            <p:spPr>
              <a:xfrm>
                <a:off x="1047807" y="2839430"/>
                <a:ext cx="6167382" cy="213616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P[</a:t>
                </a:r>
                <a:r>
                  <a:rPr lang="en-US" b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AccountWeeks</a:t>
                </a:r>
                <a:r>
                  <a: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=90 | Churn=0] = (1/(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  <a:sym typeface="Symbol" panose="05050102010706020507" charset="0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  <a:sym typeface="Symbol" panose="05050102010706020507" charset="0"/>
                          </a:rPr>
                          <m:t>𝟐</m:t>
                        </m:r>
                        <m:r>
                          <m:rPr>
                            <m:nor/>
                          </m:rPr>
                          <a:rPr lang="el-GR" b="1">
                            <a:solidFill>
                              <a:schemeClr val="bg1"/>
                            </a:solidFill>
                          </a:rPr>
                          <m:t>π</m:t>
                        </m:r>
                      </m:e>
                    </m:rad>
                  </m:oMath>
                </a14:m>
                <a:r>
                  <a: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x 36.44)) x 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</a:rPr>
                  <a:t>e</a:t>
                </a:r>
                <a:r>
                  <a:rPr lang="en-US" b="1" baseline="30000" dirty="0">
                    <a:solidFill>
                      <a:schemeClr val="bg1"/>
                    </a:solidFill>
                    <a:latin typeface="+mj-lt"/>
                  </a:rPr>
                  <a:t>[-((90-99.25)^2)/(2x1327.9))]</a:t>
                </a:r>
                <a:endParaRPr lang="en-US" b="1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</a:p>
              <a:p>
                <a:r>
                  <a: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P[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DayMins</a:t>
                </a:r>
                <a:r>
                  <a: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=111.1 | Churn =0] = (1/(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  <a:sym typeface="Symbol" panose="05050102010706020507" charset="0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  <a:sym typeface="Symbol" panose="05050102010706020507" charset="0"/>
                          </a:rPr>
                          <m:t>𝟐</m:t>
                        </m:r>
                        <m:r>
                          <m:rPr>
                            <m:nor/>
                          </m:rPr>
                          <a:rPr lang="el-GR" b="1">
                            <a:solidFill>
                              <a:schemeClr val="bg1"/>
                            </a:solidFill>
                          </a:rPr>
                          <m:t>π</m:t>
                        </m:r>
                      </m:e>
                    </m:rad>
                  </m:oMath>
                </a14:m>
                <a:r>
                  <a: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x 43.73)) x 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</a:rPr>
                  <a:t>e</a:t>
                </a:r>
                <a:r>
                  <a:rPr lang="en-US" b="1" baseline="30000" dirty="0">
                    <a:solidFill>
                      <a:schemeClr val="bg1"/>
                    </a:solidFill>
                    <a:latin typeface="+mj-lt"/>
                  </a:rPr>
                  <a:t>[-((111.1-178.65)^2)/(2x1912.24))]</a:t>
                </a:r>
                <a:endPara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  <a:p>
                <a:endPara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  <a:p>
                <a:r>
                  <a: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P[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MonthlyCharge</a:t>
                </a:r>
                <a:r>
                  <a: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=50.5 | Churn=0] = (1/(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  <a:sym typeface="Symbol" panose="05050102010706020507" charset="0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  <a:sym typeface="Symbol" panose="05050102010706020507" charset="0"/>
                          </a:rPr>
                          <m:t>𝟐</m:t>
                        </m:r>
                        <m:r>
                          <m:rPr>
                            <m:nor/>
                          </m:rPr>
                          <a:rPr lang="el-GR" b="1">
                            <a:solidFill>
                              <a:schemeClr val="bg1"/>
                            </a:solidFill>
                          </a:rPr>
                          <m:t>π</m:t>
                        </m:r>
                      </m:e>
                    </m:rad>
                  </m:oMath>
                </a14:m>
                <a:r>
                  <a: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x 20.70)) x 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</a:rPr>
                  <a:t>e</a:t>
                </a:r>
                <a:r>
                  <a:rPr lang="en-US" b="1" baseline="30000" dirty="0">
                    <a:solidFill>
                      <a:schemeClr val="bg1"/>
                    </a:solidFill>
                    <a:latin typeface="+mj-lt"/>
                  </a:rPr>
                  <a:t>[-((50.5-64.66)^2)/(2x428.51))]</a:t>
                </a:r>
                <a:endPara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  <a:p>
                <a:endPara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  <a:p>
                <a:r>
                  <a: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P[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OverageFee</a:t>
                </a:r>
                <a:r>
                  <a: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=9.5 | Churn=0] = (1/(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  <a:sym typeface="Symbol" panose="05050102010706020507" charset="0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  <a:sym typeface="Symbol" panose="05050102010706020507" charset="0"/>
                          </a:rPr>
                          <m:t>𝟐</m:t>
                        </m:r>
                        <m:r>
                          <m:rPr>
                            <m:nor/>
                          </m:rPr>
                          <a:rPr lang="el-GR" b="1">
                            <a:solidFill>
                              <a:schemeClr val="bg1"/>
                            </a:solidFill>
                          </a:rPr>
                          <m:t>π</m:t>
                        </m:r>
                      </m:e>
                    </m:rad>
                  </m:oMath>
                </a14:m>
                <a:r>
                  <a: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x 3.13)) x </a:t>
                </a:r>
                <a:r>
                  <a:rPr lang="en-US" b="1" dirty="0">
                    <a:solidFill>
                      <a:schemeClr val="bg1"/>
                    </a:solidFill>
                    <a:latin typeface="+mj-lt"/>
                  </a:rPr>
                  <a:t>e</a:t>
                </a:r>
                <a:r>
                  <a:rPr lang="en-US" b="1" baseline="30000" dirty="0">
                    <a:solidFill>
                      <a:schemeClr val="bg1"/>
                    </a:solidFill>
                    <a:latin typeface="+mj-lt"/>
                  </a:rPr>
                  <a:t>[-((9.5-11.05)^2)/(2x9.81))]</a:t>
                </a:r>
                <a:endPara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  <a:p>
                <a:endPara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  <a:p>
                <a:r>
                  <a: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P[Churn=0]) = 8/10 </a:t>
                </a:r>
              </a:p>
            </p:txBody>
          </p:sp>
        </mc:Choice>
        <mc:Fallback xmlns="">
          <p:sp>
            <p:nvSpPr>
              <p:cNvPr id="1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807" y="2839430"/>
                <a:ext cx="6167382" cy="2136162"/>
              </a:xfrm>
              <a:prstGeom prst="rect">
                <a:avLst/>
              </a:prstGeom>
              <a:blipFill>
                <a:blip r:embed="rId4"/>
                <a:stretch>
                  <a:fillRect l="-296" b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Google Shape;218;p40"/>
          <p:cNvSpPr txBox="1">
            <a:spLocks noGrp="1"/>
          </p:cNvSpPr>
          <p:nvPr>
            <p:ph type="title"/>
          </p:nvPr>
        </p:nvSpPr>
        <p:spPr>
          <a:xfrm>
            <a:off x="670560" y="89371"/>
            <a:ext cx="2106930" cy="5727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620760" y="463703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7FCB4B-1E27-91F4-5CA6-2DDC7EBCE2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3823625"/>
              </p:ext>
            </p:extLst>
          </p:nvPr>
        </p:nvGraphicFramePr>
        <p:xfrm>
          <a:off x="1049606" y="905263"/>
          <a:ext cx="7259098" cy="1037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4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3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8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j-lt"/>
                          <a:cs typeface="Thasadith" panose="00000500000000000000" charset="-34"/>
                          <a:sym typeface="+mn-ea"/>
                        </a:rPr>
                        <a:t>Churn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+mj-lt"/>
                          <a:cs typeface="Thasadith" panose="00000500000000000000" charset="-34"/>
                          <a:sym typeface="+mn-ea"/>
                        </a:rPr>
                        <a:t>AccountWeeks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j-lt"/>
                        <a:cs typeface="Thasadith" panose="00000500000000000000" charset="-34"/>
                        <a:sym typeface="+mn-ea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j-lt"/>
                          <a:cs typeface="Thasadith" panose="00000500000000000000" charset="-34"/>
                          <a:sym typeface="+mn-ea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+mj-lt"/>
                          <a:cs typeface="Thasadith" panose="00000500000000000000" charset="-34"/>
                          <a:sym typeface="+mn-ea"/>
                        </a:rPr>
                        <a:t>DayMins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j-lt"/>
                        <a:cs typeface="Thasadith" panose="00000500000000000000" charset="-34"/>
                        <a:sym typeface="+mn-ea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+mj-lt"/>
                          <a:cs typeface="Thasadith" panose="00000500000000000000" charset="-34"/>
                          <a:sym typeface="+mn-ea"/>
                        </a:rPr>
                        <a:t>MonthlyCharge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j-lt"/>
                        <a:cs typeface="Thasadith" panose="00000500000000000000" charset="-34"/>
                        <a:sym typeface="+mn-ea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+mj-lt"/>
                          <a:cs typeface="Thasadith" panose="00000500000000000000" charset="-34"/>
                          <a:sym typeface="+mn-ea"/>
                        </a:rPr>
                        <a:t>OverageFee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j-lt"/>
                        <a:cs typeface="Thasadith" panose="00000500000000000000" charset="-34"/>
                        <a:sym typeface="+mn-ea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>
                          <a:latin typeface="+mj-lt"/>
                          <a:cs typeface="Thasadith" panose="00000500000000000000" charset="-34"/>
                        </a:rPr>
                        <a:t>?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>
                          <a:latin typeface="+mj-lt"/>
                          <a:cs typeface="Thasadith" panose="00000500000000000000" charset="-34"/>
                        </a:rPr>
                        <a:t>90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>
                          <a:latin typeface="+mj-lt"/>
                          <a:cs typeface="Thasadith" panose="00000500000000000000" charset="-34"/>
                        </a:rPr>
                        <a:t>111.1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>
                          <a:latin typeface="+mj-lt"/>
                          <a:cs typeface="Thasadith" panose="00000500000000000000" charset="-34"/>
                        </a:rPr>
                        <a:t>50.5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9.5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A9B4DF4-DC22-CE0F-801D-2927C9658C95}"/>
              </a:ext>
            </a:extLst>
          </p:cNvPr>
          <p:cNvSpPr txBox="1"/>
          <p:nvPr/>
        </p:nvSpPr>
        <p:spPr>
          <a:xfrm>
            <a:off x="7130565" y="2891848"/>
            <a:ext cx="11781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= 0.011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= 0.003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= 0.015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= 0.113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= 0.8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>
            <a:spLocks noGrp="1"/>
          </p:cNvSpPr>
          <p:nvPr>
            <p:ph type="title"/>
          </p:nvPr>
        </p:nvSpPr>
        <p:spPr>
          <a:xfrm>
            <a:off x="670560" y="89371"/>
            <a:ext cx="2106930" cy="5727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 err="1">
                <a:latin typeface="+mj-lt"/>
              </a:rPr>
              <a:t>Mô</a:t>
            </a:r>
            <a:r>
              <a:rPr lang="en-GB" sz="2500" dirty="0">
                <a:latin typeface="+mj-lt"/>
              </a:rPr>
              <a:t> </a:t>
            </a:r>
            <a:r>
              <a:rPr lang="en-GB" sz="2500" dirty="0" err="1">
                <a:latin typeface="+mj-lt"/>
              </a:rPr>
              <a:t>hình</a:t>
            </a:r>
            <a:endParaRPr lang="en-GB" sz="2500" dirty="0">
              <a:latin typeface="+mj-lt"/>
            </a:endParaRPr>
          </a:p>
        </p:txBody>
      </p:sp>
      <p:grpSp>
        <p:nvGrpSpPr>
          <p:cNvPr id="5" name="Google Shape;7822;p68"/>
          <p:cNvGrpSpPr/>
          <p:nvPr/>
        </p:nvGrpSpPr>
        <p:grpSpPr>
          <a:xfrm rot="10800000" flipH="1">
            <a:off x="670560" y="582295"/>
            <a:ext cx="7841615" cy="129282"/>
            <a:chOff x="219558" y="4738465"/>
            <a:chExt cx="5852400" cy="102300"/>
          </a:xfrm>
        </p:grpSpPr>
        <p:cxnSp>
          <p:nvCxnSpPr>
            <p:cNvPr id="6" name="Google Shape;7823;p68"/>
            <p:cNvCxnSpPr/>
            <p:nvPr/>
          </p:nvCxnSpPr>
          <p:spPr>
            <a:xfrm>
              <a:off x="219558" y="4789684"/>
              <a:ext cx="5852400" cy="0"/>
            </a:xfrm>
            <a:prstGeom prst="straightConnector1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7" name="Google Shape;7824;p68"/>
            <p:cNvSpPr/>
            <p:nvPr/>
          </p:nvSpPr>
          <p:spPr>
            <a:xfrm>
              <a:off x="1200298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Google Shape;7825;p68"/>
            <p:cNvSpPr/>
            <p:nvPr/>
          </p:nvSpPr>
          <p:spPr>
            <a:xfrm>
              <a:off x="2175146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Google Shape;7826;p68"/>
            <p:cNvSpPr/>
            <p:nvPr/>
          </p:nvSpPr>
          <p:spPr>
            <a:xfrm>
              <a:off x="3040751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Google Shape;7827;p68"/>
            <p:cNvSpPr/>
            <p:nvPr/>
          </p:nvSpPr>
          <p:spPr>
            <a:xfrm>
              <a:off x="402815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Google Shape;7828;p68"/>
            <p:cNvSpPr/>
            <p:nvPr/>
          </p:nvSpPr>
          <p:spPr>
            <a:xfrm>
              <a:off x="504082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Google Shape;218;p40"/>
          <p:cNvSpPr txBox="1">
            <a:spLocks noGrp="1"/>
          </p:cNvSpPr>
          <p:nvPr/>
        </p:nvSpPr>
        <p:spPr>
          <a:xfrm>
            <a:off x="3334527" y="120351"/>
            <a:ext cx="2751948" cy="501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 dirty="0" err="1">
                <a:solidFill>
                  <a:schemeClr val="bg1"/>
                </a:solidFill>
                <a:latin typeface="+mj-lt"/>
              </a:rPr>
              <a:t>Ví</a:t>
            </a:r>
            <a:r>
              <a:rPr lang="en-US" altLang="en-GB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en-GB" sz="2800" dirty="0" err="1">
                <a:solidFill>
                  <a:schemeClr val="bg1"/>
                </a:solidFill>
                <a:latin typeface="+mj-lt"/>
              </a:rPr>
              <a:t>dụ</a:t>
            </a:r>
            <a:r>
              <a:rPr lang="en-US" altLang="en-GB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en-GB" sz="2800" dirty="0" err="1">
                <a:solidFill>
                  <a:schemeClr val="bg1"/>
                </a:solidFill>
                <a:latin typeface="+mj-lt"/>
              </a:rPr>
              <a:t>minh</a:t>
            </a:r>
            <a:r>
              <a:rPr lang="en-US" altLang="en-GB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en-GB" sz="2800" dirty="0" err="1">
                <a:solidFill>
                  <a:schemeClr val="bg1"/>
                </a:solidFill>
                <a:latin typeface="+mj-lt"/>
              </a:rPr>
              <a:t>họa</a:t>
            </a:r>
            <a:r>
              <a:rPr lang="en-US" altLang="en-GB" sz="28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/>
              <p:cNvSpPr>
                <a:spLocks noGrp="1"/>
              </p:cNvSpPr>
              <p:nvPr/>
            </p:nvSpPr>
            <p:spPr>
              <a:xfrm>
                <a:off x="350044" y="2571750"/>
                <a:ext cx="8158503" cy="24349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500"/>
                  <a:buFont typeface="Thasadith" panose="00000500000000000000"/>
                  <a:buNone/>
                  <a:defRPr sz="3500" b="1" i="0" u="none" strike="noStrike" cap="none">
                    <a:solidFill>
                      <a:schemeClr val="lt1"/>
                    </a:solidFill>
                    <a:latin typeface="Thasadith" panose="00000500000000000000"/>
                    <a:ea typeface="Thasadith" panose="00000500000000000000"/>
                    <a:cs typeface="Thasadith" panose="00000500000000000000"/>
                    <a:sym typeface="Thasadith" panose="00000500000000000000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500"/>
                  <a:buFont typeface="Thasadith" panose="00000500000000000000"/>
                  <a:buNone/>
                  <a:defRPr sz="3500" b="1" i="0" u="none" strike="noStrike" cap="none">
                    <a:solidFill>
                      <a:schemeClr val="lt1"/>
                    </a:solidFill>
                    <a:latin typeface="Thasadith" panose="00000500000000000000"/>
                    <a:ea typeface="Thasadith" panose="00000500000000000000"/>
                    <a:cs typeface="Thasadith" panose="00000500000000000000"/>
                    <a:sym typeface="Thasadith" panose="00000500000000000000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500"/>
                  <a:buFont typeface="Thasadith" panose="00000500000000000000"/>
                  <a:buNone/>
                  <a:defRPr sz="3500" b="1" i="0" u="none" strike="noStrike" cap="none">
                    <a:solidFill>
                      <a:schemeClr val="lt1"/>
                    </a:solidFill>
                    <a:latin typeface="Thasadith" panose="00000500000000000000"/>
                    <a:ea typeface="Thasadith" panose="00000500000000000000"/>
                    <a:cs typeface="Thasadith" panose="00000500000000000000"/>
                    <a:sym typeface="Thasadith" panose="00000500000000000000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500"/>
                  <a:buFont typeface="Thasadith" panose="00000500000000000000"/>
                  <a:buNone/>
                  <a:defRPr sz="3500" b="1" i="0" u="none" strike="noStrike" cap="none">
                    <a:solidFill>
                      <a:schemeClr val="lt1"/>
                    </a:solidFill>
                    <a:latin typeface="Thasadith" panose="00000500000000000000"/>
                    <a:ea typeface="Thasadith" panose="00000500000000000000"/>
                    <a:cs typeface="Thasadith" panose="00000500000000000000"/>
                    <a:sym typeface="Thasadith" panose="00000500000000000000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500"/>
                  <a:buFont typeface="Thasadith" panose="00000500000000000000"/>
                  <a:buNone/>
                  <a:defRPr sz="3500" b="1" i="0" u="none" strike="noStrike" cap="none">
                    <a:solidFill>
                      <a:schemeClr val="lt1"/>
                    </a:solidFill>
                    <a:latin typeface="Thasadith" panose="00000500000000000000"/>
                    <a:ea typeface="Thasadith" panose="00000500000000000000"/>
                    <a:cs typeface="Thasadith" panose="00000500000000000000"/>
                    <a:sym typeface="Thasadith" panose="00000500000000000000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500"/>
                  <a:buFont typeface="Thasadith" panose="00000500000000000000"/>
                  <a:buNone/>
                  <a:defRPr sz="3500" b="1" i="0" u="none" strike="noStrike" cap="none">
                    <a:solidFill>
                      <a:schemeClr val="lt1"/>
                    </a:solidFill>
                    <a:latin typeface="Thasadith" panose="00000500000000000000"/>
                    <a:ea typeface="Thasadith" panose="00000500000000000000"/>
                    <a:cs typeface="Thasadith" panose="00000500000000000000"/>
                    <a:sym typeface="Thasadith" panose="00000500000000000000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500"/>
                  <a:buFont typeface="Thasadith" panose="00000500000000000000"/>
                  <a:buNone/>
                  <a:defRPr sz="3500" b="1" i="0" u="none" strike="noStrike" cap="none">
                    <a:solidFill>
                      <a:schemeClr val="lt1"/>
                    </a:solidFill>
                    <a:latin typeface="Thasadith" panose="00000500000000000000"/>
                    <a:ea typeface="Thasadith" panose="00000500000000000000"/>
                    <a:cs typeface="Thasadith" panose="00000500000000000000"/>
                    <a:sym typeface="Thasadith" panose="00000500000000000000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500"/>
                  <a:buFont typeface="Thasadith" panose="00000500000000000000"/>
                  <a:buNone/>
                  <a:defRPr sz="3500" b="1" i="0" u="none" strike="noStrike" cap="none">
                    <a:solidFill>
                      <a:schemeClr val="lt1"/>
                    </a:solidFill>
                    <a:latin typeface="Thasadith" panose="00000500000000000000"/>
                    <a:ea typeface="Thasadith" panose="00000500000000000000"/>
                    <a:cs typeface="Thasadith" panose="00000500000000000000"/>
                    <a:sym typeface="Thasadith" panose="00000500000000000000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500"/>
                  <a:buFont typeface="Thasadith" panose="00000500000000000000"/>
                  <a:buNone/>
                  <a:defRPr sz="3500" b="1" i="0" u="none" strike="noStrike" cap="none">
                    <a:solidFill>
                      <a:schemeClr val="lt1"/>
                    </a:solidFill>
                    <a:latin typeface="Thasadith" panose="00000500000000000000"/>
                    <a:ea typeface="Thasadith" panose="00000500000000000000"/>
                    <a:cs typeface="Thasadith" panose="00000500000000000000"/>
                    <a:sym typeface="Thasadith" panose="00000500000000000000"/>
                  </a:defRPr>
                </a:lvl9pPr>
              </a:lstStyle>
              <a:p>
                <a:pPr algn="just">
                  <a:spcAft>
                    <a:spcPts val="1200"/>
                  </a:spcAft>
                </a:pP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-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Với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giá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trị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nhãn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là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 1,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có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:</a:t>
                </a:r>
              </a:p>
              <a:p>
                <a:pPr algn="just">
                  <a:spcAft>
                    <a:spcPts val="600"/>
                  </a:spcAft>
                </a:pP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     P</a:t>
                </a:r>
                <a14:m>
                  <m:oMath xmlns:m="http://schemas.openxmlformats.org/officeDocument/2006/math">
                    <m:r>
                      <a:rPr lang="en-US" sz="14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mbria Math" panose="02040503050406030204" charset="0"/>
                      </a:rPr>
                      <m:t>[1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|E] = (P[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AccountWeeks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=90 | Churn=1] x P[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DayMins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=111.1 | Churn=1] x </a:t>
                </a:r>
              </a:p>
              <a:p>
                <a:pPr algn="just">
                  <a:spcAft>
                    <a:spcPts val="600"/>
                  </a:spcAft>
                </a:pP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	P[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MonthlyCharge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=50.5 | Churn=1] x P[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OverageFee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</a:rPr>
                  <a:t>=9.2 | Churn=1] x P[Churn=1]) / P[E]</a:t>
                </a:r>
              </a:p>
              <a:p>
                <a:pPr lvl="2" algn="just">
                  <a:spcAft>
                    <a:spcPts val="600"/>
                  </a:spcAft>
                </a:pP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    P[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AccountWeeks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=90 | Churn=1] = </a:t>
                </a:r>
                <a:r>
                  <a:rPr lang="en-US" sz="1400" b="1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  <a:sym typeface="+mn-ea"/>
                  </a:rPr>
                  <a:t>(1/(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  <a:sym typeface="Symbol" panose="05050102010706020507" charset="0"/>
                          </a:rPr>
                        </m:ctrlPr>
                      </m:radPr>
                      <m:deg/>
                      <m:e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  <a:sym typeface="Symbol" panose="05050102010706020507" charset="0"/>
                          </a:rPr>
                          <m:t>𝟐</m:t>
                        </m:r>
                        <m:r>
                          <m:rPr>
                            <m:nor/>
                          </m:rPr>
                          <a:rPr lang="el-GR" sz="1400" b="1">
                            <a:solidFill>
                              <a:schemeClr val="bg1"/>
                            </a:solidFill>
                            <a:latin typeface="+mj-lt"/>
                          </a:rPr>
                          <m:t>π</m:t>
                        </m:r>
                      </m:e>
                    </m:rad>
                  </m:oMath>
                </a14:m>
                <a:r>
                  <a:rPr lang="en-US" sz="1400" b="1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  <a:sym typeface="+mn-ea"/>
                  </a:rPr>
                  <a:t> x 67.88)) x </a:t>
                </a:r>
                <a:r>
                  <a:rPr lang="en-US" sz="1400" b="1" dirty="0">
                    <a:solidFill>
                      <a:schemeClr val="bg1"/>
                    </a:solidFill>
                    <a:latin typeface="+mj-lt"/>
                  </a:rPr>
                  <a:t>e</a:t>
                </a:r>
                <a:r>
                  <a:rPr lang="en-US" sz="1400" b="1" baseline="30000" dirty="0">
                    <a:solidFill>
                      <a:schemeClr val="bg1"/>
                    </a:solidFill>
                    <a:latin typeface="+mj-lt"/>
                  </a:rPr>
                  <a:t>[-((</a:t>
                </a:r>
                <a:r>
                  <a:rPr lang="en-US" sz="1400" baseline="30000" dirty="0">
                    <a:solidFill>
                      <a:schemeClr val="bg1"/>
                    </a:solidFill>
                    <a:latin typeface="+mj-lt"/>
                  </a:rPr>
                  <a:t>90</a:t>
                </a:r>
                <a:r>
                  <a:rPr lang="en-US" sz="1400" b="1" baseline="30000" dirty="0">
                    <a:solidFill>
                      <a:schemeClr val="bg1"/>
                    </a:solidFill>
                    <a:latin typeface="+mj-lt"/>
                  </a:rPr>
                  <a:t>-113)^2)/(2x4608))]</a:t>
                </a:r>
                <a:endParaRPr lang="en-US" sz="1400" dirty="0">
                  <a:solidFill>
                    <a:schemeClr val="bg1"/>
                  </a:solidFill>
                  <a:latin typeface="+mj-lt"/>
                  <a:cs typeface="Thasadith" panose="00000500000000000000" charset="-34"/>
                  <a:sym typeface="+mn-ea"/>
                </a:endParaRPr>
              </a:p>
              <a:p>
                <a:pPr lvl="2" algn="just">
                  <a:spcAft>
                    <a:spcPts val="600"/>
                  </a:spcAft>
                </a:pP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    P[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DayMins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=111.1 | Churn=1] = </a:t>
                </a:r>
                <a:r>
                  <a:rPr lang="en-US" sz="1400" b="1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  <a:sym typeface="+mn-ea"/>
                  </a:rPr>
                  <a:t>(1/(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  <a:sym typeface="Symbol" panose="05050102010706020507" charset="0"/>
                          </a:rPr>
                        </m:ctrlPr>
                      </m:radPr>
                      <m:deg/>
                      <m:e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  <a:sym typeface="Symbol" panose="05050102010706020507" charset="0"/>
                          </a:rPr>
                          <m:t>𝟐</m:t>
                        </m:r>
                        <m:r>
                          <m:rPr>
                            <m:nor/>
                          </m:rPr>
                          <a:rPr lang="el-GR" sz="1400" b="1">
                            <a:solidFill>
                              <a:schemeClr val="bg1"/>
                            </a:solidFill>
                            <a:latin typeface="+mj-lt"/>
                          </a:rPr>
                          <m:t>π</m:t>
                        </m:r>
                      </m:e>
                    </m:rad>
                  </m:oMath>
                </a14:m>
                <a:r>
                  <a:rPr lang="en-US" sz="1400" b="1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  <a:sym typeface="+mn-ea"/>
                  </a:rPr>
                  <a:t> x 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  <a:sym typeface="+mn-ea"/>
                  </a:rPr>
                  <a:t>144.11</a:t>
                </a:r>
                <a:r>
                  <a:rPr lang="en-US" sz="1400" b="1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  <a:sym typeface="+mn-ea"/>
                  </a:rPr>
                  <a:t>)) x </a:t>
                </a:r>
                <a:r>
                  <a:rPr lang="en-US" sz="1400" b="1" dirty="0">
                    <a:solidFill>
                      <a:schemeClr val="bg1"/>
                    </a:solidFill>
                    <a:latin typeface="+mj-lt"/>
                  </a:rPr>
                  <a:t>e</a:t>
                </a:r>
                <a:r>
                  <a:rPr lang="en-US" sz="1400" b="1" baseline="30000" dirty="0">
                    <a:solidFill>
                      <a:schemeClr val="bg1"/>
                    </a:solidFill>
                    <a:latin typeface="+mj-lt"/>
                  </a:rPr>
                  <a:t>[-((</a:t>
                </a:r>
                <a:r>
                  <a:rPr lang="en-US" sz="1400" baseline="30000" dirty="0">
                    <a:solidFill>
                      <a:schemeClr val="bg1"/>
                    </a:solidFill>
                    <a:latin typeface="+mj-lt"/>
                  </a:rPr>
                  <a:t>111.1</a:t>
                </a:r>
                <a:r>
                  <a:rPr lang="en-US" sz="1400" b="1" baseline="30000" dirty="0">
                    <a:solidFill>
                      <a:schemeClr val="bg1"/>
                    </a:solidFill>
                    <a:latin typeface="+mj-lt"/>
                  </a:rPr>
                  <a:t>-231)^2)/(2x20767.22))]	</a:t>
                </a:r>
                <a:endParaRPr lang="en-US" sz="1400" dirty="0">
                  <a:solidFill>
                    <a:schemeClr val="bg1"/>
                  </a:solidFill>
                  <a:latin typeface="+mj-lt"/>
                  <a:cs typeface="Thasadith" panose="00000500000000000000" charset="-34"/>
                  <a:sym typeface="+mn-ea"/>
                </a:endParaRPr>
              </a:p>
              <a:p>
                <a:pPr lvl="2" algn="just">
                  <a:spcAft>
                    <a:spcPts val="600"/>
                  </a:spcAft>
                </a:pP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    P[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MonthlyCharge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=50.5 | Churn=1] = </a:t>
                </a:r>
                <a:r>
                  <a:rPr lang="en-US" sz="1400" b="1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  <a:sym typeface="+mn-ea"/>
                  </a:rPr>
                  <a:t>(1/(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  <a:sym typeface="Symbol" panose="05050102010706020507" charset="0"/>
                          </a:rPr>
                        </m:ctrlPr>
                      </m:radPr>
                      <m:deg/>
                      <m:e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  <a:sym typeface="Symbol" panose="05050102010706020507" charset="0"/>
                          </a:rPr>
                          <m:t>𝟐</m:t>
                        </m:r>
                        <m:r>
                          <m:rPr>
                            <m:nor/>
                          </m:rPr>
                          <a:rPr lang="el-GR" sz="1400" b="1">
                            <a:solidFill>
                              <a:schemeClr val="bg1"/>
                            </a:solidFill>
                            <a:latin typeface="+mj-lt"/>
                          </a:rPr>
                          <m:t>π</m:t>
                        </m:r>
                      </m:e>
                    </m:rad>
                  </m:oMath>
                </a14:m>
                <a:r>
                  <a:rPr lang="en-US" sz="1400" b="1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  <a:sym typeface="+mn-ea"/>
                  </a:rPr>
                  <a:t> x 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  <a:sym typeface="+mn-ea"/>
                  </a:rPr>
                  <a:t>27.65</a:t>
                </a:r>
                <a:r>
                  <a:rPr lang="en-US" sz="1400" b="1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  <a:sym typeface="+mn-ea"/>
                  </a:rPr>
                  <a:t>)) x </a:t>
                </a:r>
                <a:r>
                  <a:rPr lang="en-US" sz="1400" b="1" dirty="0">
                    <a:solidFill>
                      <a:schemeClr val="bg1"/>
                    </a:solidFill>
                    <a:latin typeface="+mj-lt"/>
                  </a:rPr>
                  <a:t>e</a:t>
                </a:r>
                <a:r>
                  <a:rPr lang="en-US" sz="1400" b="1" baseline="30000" dirty="0">
                    <a:solidFill>
                      <a:schemeClr val="bg1"/>
                    </a:solidFill>
                    <a:latin typeface="+mj-lt"/>
                  </a:rPr>
                  <a:t>[-((</a:t>
                </a:r>
                <a:r>
                  <a:rPr lang="en-US" sz="1400" baseline="30000" dirty="0">
                    <a:solidFill>
                      <a:schemeClr val="bg1"/>
                    </a:solidFill>
                    <a:latin typeface="+mj-lt"/>
                  </a:rPr>
                  <a:t>50.5</a:t>
                </a:r>
                <a:r>
                  <a:rPr lang="en-US" sz="1400" b="1" baseline="30000" dirty="0">
                    <a:solidFill>
                      <a:schemeClr val="bg1"/>
                    </a:solidFill>
                    <a:latin typeface="+mj-lt"/>
                  </a:rPr>
                  <a:t>-64.45)^2)/(2x764.41))]</a:t>
                </a:r>
                <a:endParaRPr lang="en-US" sz="1400" dirty="0">
                  <a:solidFill>
                    <a:schemeClr val="bg1"/>
                  </a:solidFill>
                  <a:latin typeface="+mj-lt"/>
                  <a:cs typeface="Thasadith" panose="00000500000000000000" charset="-34"/>
                  <a:sym typeface="+mn-ea"/>
                </a:endParaRPr>
              </a:p>
              <a:p>
                <a:pPr lvl="2" algn="just">
                  <a:spcAft>
                    <a:spcPts val="600"/>
                  </a:spcAft>
                </a:pP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    P[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OverageFee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=9.5 | Churn=1] = </a:t>
                </a:r>
                <a:r>
                  <a:rPr lang="en-US" sz="1400" b="1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  <a:sym typeface="+mn-ea"/>
                  </a:rPr>
                  <a:t>(1/(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  <a:sym typeface="Symbol" panose="05050102010706020507" charset="0"/>
                          </a:rPr>
                        </m:ctrlPr>
                      </m:radPr>
                      <m:deg/>
                      <m:e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  <a:sym typeface="Symbol" panose="05050102010706020507" charset="0"/>
                          </a:rPr>
                          <m:t>𝟐</m:t>
                        </m:r>
                        <m:r>
                          <m:rPr>
                            <m:nor/>
                          </m:rPr>
                          <a:rPr lang="el-GR" sz="1400" b="1">
                            <a:solidFill>
                              <a:schemeClr val="bg1"/>
                            </a:solidFill>
                            <a:latin typeface="+mj-lt"/>
                          </a:rPr>
                          <m:t>π</m:t>
                        </m:r>
                      </m:e>
                    </m:rad>
                  </m:oMath>
                </a14:m>
                <a:r>
                  <a:rPr lang="en-US" sz="1400" b="1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  <a:sym typeface="+mn-ea"/>
                  </a:rPr>
                  <a:t> x 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  <a:sym typeface="+mn-ea"/>
                  </a:rPr>
                  <a:t>3.15</a:t>
                </a:r>
                <a:r>
                  <a:rPr lang="en-US" sz="1400" b="1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  <a:sym typeface="+mn-ea"/>
                  </a:rPr>
                  <a:t>)) x </a:t>
                </a:r>
                <a:r>
                  <a:rPr lang="en-US" sz="1400" b="1" dirty="0">
                    <a:solidFill>
                      <a:schemeClr val="bg1"/>
                    </a:solidFill>
                    <a:latin typeface="+mj-lt"/>
                  </a:rPr>
                  <a:t>e</a:t>
                </a:r>
                <a:r>
                  <a:rPr lang="en-US" sz="1400" b="1" baseline="30000" dirty="0">
                    <a:solidFill>
                      <a:schemeClr val="bg1"/>
                    </a:solidFill>
                    <a:latin typeface="+mj-lt"/>
                  </a:rPr>
                  <a:t>[-((</a:t>
                </a:r>
                <a:r>
                  <a:rPr lang="en-US" sz="1400" baseline="30000" dirty="0">
                    <a:solidFill>
                      <a:schemeClr val="bg1"/>
                    </a:solidFill>
                    <a:latin typeface="+mj-lt"/>
                  </a:rPr>
                  <a:t>9.5</a:t>
                </a:r>
                <a:r>
                  <a:rPr lang="en-US" sz="1400" b="1" baseline="30000" dirty="0">
                    <a:solidFill>
                      <a:schemeClr val="bg1"/>
                    </a:solidFill>
                    <a:latin typeface="+mj-lt"/>
                  </a:rPr>
                  <a:t>-13.66)^2)/(2x9.94))]</a:t>
                </a:r>
                <a:endParaRPr lang="en-US" sz="1400" dirty="0">
                  <a:solidFill>
                    <a:schemeClr val="bg1"/>
                  </a:solidFill>
                  <a:latin typeface="+mj-lt"/>
                  <a:cs typeface="Thasadith" panose="00000500000000000000" charset="-34"/>
                  <a:sym typeface="+mn-ea"/>
                </a:endParaRPr>
              </a:p>
              <a:p>
                <a:pPr lvl="2" algn="just">
                  <a:spcAft>
                    <a:spcPts val="600"/>
                  </a:spcAft>
                </a:pP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Thasadith" panose="00000500000000000000" charset="-34"/>
                    <a:sym typeface="+mn-ea"/>
                  </a:rPr>
                  <a:t>     P[Churn=1]) = 2/10</a:t>
                </a:r>
                <a:endParaRPr lang="en-US" sz="1400" dirty="0">
                  <a:solidFill>
                    <a:schemeClr val="bg1"/>
                  </a:solidFill>
                  <a:latin typeface="+mj-lt"/>
                  <a:cs typeface="Thasadith" panose="00000500000000000000" charset="-34"/>
                </a:endParaRPr>
              </a:p>
            </p:txBody>
          </p:sp>
        </mc:Choice>
        <mc:Fallback xmlns="">
          <p:sp>
            <p:nvSpPr>
              <p:cNvPr id="1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44" y="2571750"/>
                <a:ext cx="8158503" cy="2434975"/>
              </a:xfrm>
              <a:prstGeom prst="rect">
                <a:avLst/>
              </a:prstGeom>
              <a:blipFill>
                <a:blip r:embed="rId3"/>
                <a:stretch>
                  <a:fillRect l="-224" t="-1504" b="-37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1"/>
          <p:cNvSpPr txBox="1"/>
          <p:nvPr/>
        </p:nvSpPr>
        <p:spPr>
          <a:xfrm>
            <a:off x="8517850" y="466344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50E0B4-49A6-B004-9B8E-39E3622F22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7534502"/>
              </p:ext>
            </p:extLst>
          </p:nvPr>
        </p:nvGraphicFramePr>
        <p:xfrm>
          <a:off x="1049606" y="905263"/>
          <a:ext cx="7259098" cy="1037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4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3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8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j-lt"/>
                          <a:cs typeface="Thasadith" panose="00000500000000000000" charset="-34"/>
                          <a:sym typeface="+mn-ea"/>
                        </a:rPr>
                        <a:t>Churn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+mj-lt"/>
                          <a:cs typeface="Thasadith" panose="00000500000000000000" charset="-34"/>
                          <a:sym typeface="+mn-ea"/>
                        </a:rPr>
                        <a:t>AccountWeeks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j-lt"/>
                        <a:cs typeface="Thasadith" panose="00000500000000000000" charset="-34"/>
                        <a:sym typeface="+mn-ea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j-lt"/>
                          <a:cs typeface="Thasadith" panose="00000500000000000000" charset="-34"/>
                          <a:sym typeface="+mn-ea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+mj-lt"/>
                          <a:cs typeface="Thasadith" panose="00000500000000000000" charset="-34"/>
                          <a:sym typeface="+mn-ea"/>
                        </a:rPr>
                        <a:t>DayMins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j-lt"/>
                        <a:cs typeface="Thasadith" panose="00000500000000000000" charset="-34"/>
                        <a:sym typeface="+mn-ea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+mj-lt"/>
                          <a:cs typeface="Thasadith" panose="00000500000000000000" charset="-34"/>
                          <a:sym typeface="+mn-ea"/>
                        </a:rPr>
                        <a:t>MonthlyCharge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j-lt"/>
                        <a:cs typeface="Thasadith" panose="00000500000000000000" charset="-34"/>
                        <a:sym typeface="+mn-ea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+mj-lt"/>
                          <a:cs typeface="Thasadith" panose="00000500000000000000" charset="-34"/>
                          <a:sym typeface="+mn-ea"/>
                        </a:rPr>
                        <a:t>OverageFee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j-lt"/>
                        <a:cs typeface="Thasadith" panose="00000500000000000000" charset="-34"/>
                        <a:sym typeface="+mn-ea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>
                          <a:latin typeface="+mj-lt"/>
                          <a:cs typeface="Thasadith" panose="00000500000000000000" charset="-34"/>
                        </a:rPr>
                        <a:t>?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>
                          <a:latin typeface="+mj-lt"/>
                          <a:cs typeface="Thasadith" panose="00000500000000000000" charset="-34"/>
                        </a:rPr>
                        <a:t>90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>
                          <a:latin typeface="+mj-lt"/>
                          <a:cs typeface="Thasadith" panose="00000500000000000000" charset="-34"/>
                        </a:rPr>
                        <a:t>111.1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>
                          <a:latin typeface="+mj-lt"/>
                          <a:cs typeface="Thasadith" panose="00000500000000000000" charset="-34"/>
                        </a:rPr>
                        <a:t>50.5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9.5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16E99EC8-1F92-7124-B1FF-1E853A990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339" y="2097312"/>
            <a:ext cx="1828800" cy="5238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B3AE4F3-7CA3-FC25-8CEE-F1353C7A60B6}"/>
              </a:ext>
            </a:extLst>
          </p:cNvPr>
          <p:cNvSpPr txBox="1"/>
          <p:nvPr/>
        </p:nvSpPr>
        <p:spPr>
          <a:xfrm>
            <a:off x="6643687" y="3481460"/>
            <a:ext cx="871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= 0.006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12A85B-2342-B049-9D75-A8AD0A7706C6}"/>
              </a:ext>
            </a:extLst>
          </p:cNvPr>
          <p:cNvSpPr txBox="1"/>
          <p:nvPr/>
        </p:nvSpPr>
        <p:spPr>
          <a:xfrm>
            <a:off x="6643688" y="3789237"/>
            <a:ext cx="792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= 0.002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99A71-046B-B541-DB73-7CA63CF0F431}"/>
              </a:ext>
            </a:extLst>
          </p:cNvPr>
          <p:cNvSpPr txBox="1"/>
          <p:nvPr/>
        </p:nvSpPr>
        <p:spPr>
          <a:xfrm>
            <a:off x="6643688" y="4130164"/>
            <a:ext cx="792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= 0.013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FEDFFE-37B0-1090-E664-455EBCC09B2D}"/>
              </a:ext>
            </a:extLst>
          </p:cNvPr>
          <p:cNvSpPr txBox="1"/>
          <p:nvPr/>
        </p:nvSpPr>
        <p:spPr>
          <a:xfrm>
            <a:off x="6643688" y="4420002"/>
            <a:ext cx="871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= 0.053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1B267E-0C26-E905-C1A5-092C794AF49E}"/>
              </a:ext>
            </a:extLst>
          </p:cNvPr>
          <p:cNvSpPr txBox="1"/>
          <p:nvPr/>
        </p:nvSpPr>
        <p:spPr>
          <a:xfrm>
            <a:off x="6643688" y="4745718"/>
            <a:ext cx="742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= 0.2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5"/>
          <p:cNvSpPr/>
          <p:nvPr/>
        </p:nvSpPr>
        <p:spPr>
          <a:xfrm>
            <a:off x="1010181" y="1296264"/>
            <a:ext cx="891900" cy="8919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Google Shape;154;p35"/>
          <p:cNvSpPr/>
          <p:nvPr/>
        </p:nvSpPr>
        <p:spPr>
          <a:xfrm>
            <a:off x="4803228" y="2280394"/>
            <a:ext cx="891900" cy="8919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Google Shape;155;p35"/>
          <p:cNvSpPr/>
          <p:nvPr/>
        </p:nvSpPr>
        <p:spPr>
          <a:xfrm>
            <a:off x="1009546" y="3466322"/>
            <a:ext cx="891900" cy="8919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Google Shape;156;p35"/>
          <p:cNvSpPr txBox="1">
            <a:spLocks noGrp="1"/>
          </p:cNvSpPr>
          <p:nvPr>
            <p:ph type="title"/>
          </p:nvPr>
        </p:nvSpPr>
        <p:spPr>
          <a:xfrm>
            <a:off x="1978281" y="1257413"/>
            <a:ext cx="2336400" cy="484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Google Shape;157;p35"/>
          <p:cNvSpPr txBox="1">
            <a:spLocks noGrp="1"/>
          </p:cNvSpPr>
          <p:nvPr>
            <p:ph type="title" idx="2"/>
          </p:nvPr>
        </p:nvSpPr>
        <p:spPr>
          <a:xfrm>
            <a:off x="1160181" y="1445514"/>
            <a:ext cx="7629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158" name="Google Shape;158;p35"/>
          <p:cNvSpPr txBox="1">
            <a:spLocks noGrp="1"/>
          </p:cNvSpPr>
          <p:nvPr>
            <p:ph type="subTitle" idx="1"/>
          </p:nvPr>
        </p:nvSpPr>
        <p:spPr>
          <a:xfrm>
            <a:off x="1978281" y="167156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Google Shape;159;p35"/>
          <p:cNvSpPr txBox="1">
            <a:spLocks noGrp="1"/>
          </p:cNvSpPr>
          <p:nvPr>
            <p:ph type="title" idx="3"/>
          </p:nvPr>
        </p:nvSpPr>
        <p:spPr>
          <a:xfrm>
            <a:off x="5782778" y="2267662"/>
            <a:ext cx="2336400" cy="3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Google Shape;160;p35"/>
          <p:cNvSpPr txBox="1">
            <a:spLocks noGrp="1"/>
          </p:cNvSpPr>
          <p:nvPr>
            <p:ph type="title" idx="4"/>
          </p:nvPr>
        </p:nvSpPr>
        <p:spPr>
          <a:xfrm>
            <a:off x="4919178" y="2429644"/>
            <a:ext cx="7629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</a:p>
        </p:txBody>
      </p:sp>
      <p:sp>
        <p:nvSpPr>
          <p:cNvPr id="161" name="Google Shape;161;p35"/>
          <p:cNvSpPr txBox="1">
            <a:spLocks noGrp="1"/>
          </p:cNvSpPr>
          <p:nvPr>
            <p:ph type="subTitle" idx="5"/>
          </p:nvPr>
        </p:nvSpPr>
        <p:spPr>
          <a:xfrm>
            <a:off x="5782945" y="2655570"/>
            <a:ext cx="2931795" cy="8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 err="1"/>
              <a:t>Xây</a:t>
            </a:r>
            <a:r>
              <a:rPr lang="en-US" altLang="en-GB" dirty="0"/>
              <a:t> </a:t>
            </a:r>
            <a:r>
              <a:rPr lang="en-US" altLang="en-GB" dirty="0" err="1"/>
              <a:t>dựng</a:t>
            </a:r>
            <a:r>
              <a:rPr lang="en-US" altLang="en-GB" dirty="0"/>
              <a:t> </a:t>
            </a:r>
            <a:r>
              <a:rPr lang="en-US" altLang="en-GB" dirty="0" err="1"/>
              <a:t>mô</a:t>
            </a:r>
            <a:r>
              <a:rPr lang="en-US" altLang="en-GB" dirty="0"/>
              <a:t> </a:t>
            </a:r>
            <a:r>
              <a:rPr lang="en-US" altLang="en-GB" dirty="0" err="1"/>
              <a:t>hình</a:t>
            </a:r>
            <a:r>
              <a:rPr lang="en-US" altLang="en-GB" dirty="0"/>
              <a:t> Naive Bayes </a:t>
            </a:r>
            <a:r>
              <a:rPr lang="en-US" altLang="en-GB" dirty="0" err="1"/>
              <a:t>với</a:t>
            </a:r>
            <a:r>
              <a:rPr lang="en-US" altLang="en-GB" dirty="0"/>
              <a:t> </a:t>
            </a:r>
            <a:r>
              <a:rPr lang="en-US" altLang="en-GB" dirty="0" err="1"/>
              <a:t>tập</a:t>
            </a:r>
            <a:r>
              <a:rPr lang="en-US" altLang="en-GB" dirty="0"/>
              <a:t> </a:t>
            </a:r>
            <a:r>
              <a:rPr lang="en-US" altLang="en-GB" dirty="0" err="1"/>
              <a:t>dữ</a:t>
            </a:r>
            <a:r>
              <a:rPr lang="en-US" altLang="en-GB" dirty="0"/>
              <a:t> </a:t>
            </a:r>
            <a:r>
              <a:rPr lang="en-US" altLang="en-GB" dirty="0" err="1"/>
              <a:t>liệu</a:t>
            </a:r>
            <a:r>
              <a:rPr lang="en-US" altLang="en-GB" dirty="0"/>
              <a:t> </a:t>
            </a:r>
            <a:r>
              <a:rPr lang="en-US" altLang="en-GB" dirty="0" err="1"/>
              <a:t>dự</a:t>
            </a:r>
            <a:r>
              <a:rPr lang="en-US" altLang="en-GB" dirty="0"/>
              <a:t> </a:t>
            </a:r>
            <a:r>
              <a:rPr lang="en-US" altLang="en-GB" dirty="0" err="1"/>
              <a:t>đoán</a:t>
            </a:r>
            <a:r>
              <a:rPr lang="en-US" altLang="en-GB" dirty="0"/>
              <a:t> </a:t>
            </a:r>
            <a:r>
              <a:rPr lang="en-US" altLang="en-GB" dirty="0" err="1"/>
              <a:t>máy</a:t>
            </a:r>
            <a:r>
              <a:rPr lang="en-US" altLang="en-GB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( Customer Churn )</a:t>
            </a:r>
          </a:p>
        </p:txBody>
      </p:sp>
      <p:sp>
        <p:nvSpPr>
          <p:cNvPr id="162" name="Google Shape;162;p35"/>
          <p:cNvSpPr txBox="1">
            <a:spLocks noGrp="1"/>
          </p:cNvSpPr>
          <p:nvPr>
            <p:ph type="title" idx="6"/>
          </p:nvPr>
        </p:nvSpPr>
        <p:spPr>
          <a:xfrm>
            <a:off x="1977646" y="3427179"/>
            <a:ext cx="2336400" cy="481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Google Shape;163;p35"/>
          <p:cNvSpPr txBox="1">
            <a:spLocks noGrp="1"/>
          </p:cNvSpPr>
          <p:nvPr>
            <p:ph type="title" idx="7"/>
          </p:nvPr>
        </p:nvSpPr>
        <p:spPr>
          <a:xfrm>
            <a:off x="1159546" y="3615560"/>
            <a:ext cx="7629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</a:p>
        </p:txBody>
      </p:sp>
      <p:sp>
        <p:nvSpPr>
          <p:cNvPr id="164" name="Google Shape;164;p35"/>
          <p:cNvSpPr txBox="1">
            <a:spLocks noGrp="1"/>
          </p:cNvSpPr>
          <p:nvPr>
            <p:ph type="subTitle" idx="8"/>
          </p:nvPr>
        </p:nvSpPr>
        <p:spPr>
          <a:xfrm>
            <a:off x="1977390" y="3942715"/>
            <a:ext cx="2591435" cy="484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alt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Decision Tree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và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K-Nearest Neighbors 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Google Shape;168;p35"/>
          <p:cNvSpPr txBox="1">
            <a:spLocks noGrp="1"/>
          </p:cNvSpPr>
          <p:nvPr>
            <p:ph type="title" idx="15"/>
          </p:nvPr>
        </p:nvSpPr>
        <p:spPr>
          <a:xfrm>
            <a:off x="512033" y="310519"/>
            <a:ext cx="833605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Predictive Maintenance Classification - Naive Bayes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Google Shape;415;p48"/>
          <p:cNvCxnSpPr/>
          <p:nvPr/>
        </p:nvCxnSpPr>
        <p:spPr>
          <a:xfrm>
            <a:off x="4597518" y="1226621"/>
            <a:ext cx="0" cy="342041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Text Box 7"/>
          <p:cNvSpPr txBox="1"/>
          <p:nvPr/>
        </p:nvSpPr>
        <p:spPr>
          <a:xfrm>
            <a:off x="8740140" y="489966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848090" y="4806315"/>
            <a:ext cx="295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A0DB2DC-4C9A-4742-B13C-FB6460FD3503}" type="slidenum">
              <a:rPr 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7822;p68"/>
          <p:cNvGrpSpPr/>
          <p:nvPr/>
        </p:nvGrpSpPr>
        <p:grpSpPr>
          <a:xfrm rot="10800000" flipH="1">
            <a:off x="670560" y="582295"/>
            <a:ext cx="7841615" cy="129282"/>
            <a:chOff x="219558" y="4738465"/>
            <a:chExt cx="5852400" cy="102300"/>
          </a:xfrm>
        </p:grpSpPr>
        <p:cxnSp>
          <p:nvCxnSpPr>
            <p:cNvPr id="6" name="Google Shape;7823;p68"/>
            <p:cNvCxnSpPr/>
            <p:nvPr/>
          </p:nvCxnSpPr>
          <p:spPr>
            <a:xfrm>
              <a:off x="219558" y="4789684"/>
              <a:ext cx="5852400" cy="0"/>
            </a:xfrm>
            <a:prstGeom prst="straightConnector1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7" name="Google Shape;7824;p68"/>
            <p:cNvSpPr/>
            <p:nvPr/>
          </p:nvSpPr>
          <p:spPr>
            <a:xfrm>
              <a:off x="1200298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Google Shape;7825;p68"/>
            <p:cNvSpPr/>
            <p:nvPr/>
          </p:nvSpPr>
          <p:spPr>
            <a:xfrm>
              <a:off x="2175146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Google Shape;7826;p68"/>
            <p:cNvSpPr/>
            <p:nvPr/>
          </p:nvSpPr>
          <p:spPr>
            <a:xfrm>
              <a:off x="3040751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Google Shape;7827;p68"/>
            <p:cNvSpPr/>
            <p:nvPr/>
          </p:nvSpPr>
          <p:spPr>
            <a:xfrm>
              <a:off x="402815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Google Shape;7828;p68"/>
            <p:cNvSpPr/>
            <p:nvPr/>
          </p:nvSpPr>
          <p:spPr>
            <a:xfrm>
              <a:off x="504082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Google Shape;218;p40"/>
          <p:cNvSpPr txBox="1">
            <a:spLocks noGrp="1"/>
          </p:cNvSpPr>
          <p:nvPr/>
        </p:nvSpPr>
        <p:spPr>
          <a:xfrm>
            <a:off x="3334527" y="120351"/>
            <a:ext cx="2525032" cy="501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>
                <a:solidFill>
                  <a:schemeClr val="bg1"/>
                </a:solidFill>
              </a:rPr>
              <a:t>Ví dụ minh họa </a:t>
            </a:r>
          </a:p>
        </p:txBody>
      </p:sp>
      <p:sp>
        <p:nvSpPr>
          <p:cNvPr id="14" name="Title 1"/>
          <p:cNvSpPr>
            <a:spLocks noGrp="1"/>
          </p:cNvSpPr>
          <p:nvPr/>
        </p:nvSpPr>
        <p:spPr>
          <a:xfrm>
            <a:off x="666932" y="2199405"/>
            <a:ext cx="7841615" cy="1636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9pPr>
          </a:lstStyle>
          <a:p>
            <a:pPr algn="just"/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P[0| E] = (0.011 x  0.003 x 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x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0.015 x  0.113  x 0.8) / P[E] = 4.475 x 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10</a:t>
            </a:r>
            <a:r>
              <a:rPr lang="en-US" sz="1400" baseline="30000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-8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/ P[E] </a:t>
            </a:r>
            <a:endParaRPr lang="en-US" sz="1400" dirty="0">
              <a:solidFill>
                <a:schemeClr val="bg1"/>
              </a:solidFill>
              <a:latin typeface="+mj-lt"/>
              <a:cs typeface="Thasadith" panose="00000500000000000000" charset="-34"/>
              <a:sym typeface="+mn-ea"/>
            </a:endParaRPr>
          </a:p>
          <a:p>
            <a:pPr algn="just"/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P[1|E]  = (0.006 x 0.002 x 0.013 x  0.053 x 0.2 ) / P[E] = 0.165 x 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10</a:t>
            </a:r>
            <a:r>
              <a:rPr lang="en-US" sz="1400" baseline="30000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-8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/ P[E] </a:t>
            </a:r>
            <a:endParaRPr lang="en-US" sz="1400" i="1" dirty="0">
              <a:solidFill>
                <a:schemeClr val="bg1"/>
              </a:solidFill>
              <a:latin typeface="+mj-lt"/>
              <a:cs typeface="Thasadith" panose="00000500000000000000" charset="-34"/>
            </a:endParaRPr>
          </a:p>
          <a:p>
            <a:pPr algn="just"/>
            <a:endParaRPr lang="en-US" sz="1400" dirty="0">
              <a:solidFill>
                <a:schemeClr val="bg1"/>
              </a:solidFill>
              <a:latin typeface="+mj-lt"/>
              <a:cs typeface="Thasadith" panose="00000500000000000000" charset="-34"/>
            </a:endParaRPr>
          </a:p>
          <a:p>
            <a:pPr algn="just"/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Likelihood(0) = ( 4.475 x 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10</a:t>
            </a:r>
            <a:r>
              <a:rPr lang="en-US" sz="1400" baseline="30000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-8 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) /( 4.475 x 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10</a:t>
            </a:r>
            <a:r>
              <a:rPr lang="en-US" sz="1400" baseline="30000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-8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+ 0.165 x 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10</a:t>
            </a:r>
            <a:r>
              <a:rPr lang="en-US" sz="1400" baseline="30000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-8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) = 0.96 = 96%</a:t>
            </a:r>
          </a:p>
          <a:p>
            <a:pPr algn="just"/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Likelihood(1)  = (0.165 x 10</a:t>
            </a:r>
            <a:r>
              <a:rPr lang="en-US" sz="1400" baseline="30000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-8 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) / (4.475 x 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10</a:t>
            </a:r>
            <a:r>
              <a:rPr lang="en-US" sz="1400" baseline="30000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-8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+ 0.165 x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10</a:t>
            </a:r>
            <a:r>
              <a:rPr lang="en-US" sz="1400" baseline="30000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-8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) =  0.04 = 4%</a:t>
            </a:r>
          </a:p>
          <a:p>
            <a:pPr algn="just"/>
            <a:endParaRPr lang="en-US" sz="1400" dirty="0">
              <a:solidFill>
                <a:schemeClr val="bg1"/>
              </a:solidFill>
              <a:latin typeface="+mj-lt"/>
              <a:cs typeface="Thasadith" panose="00000500000000000000" charset="-34"/>
            </a:endParaRPr>
          </a:p>
          <a:p>
            <a:pPr algn="just"/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Symbol" panose="05050102010706020507" charset="0"/>
              </a:rPr>
              <a:t> </a:t>
            </a:r>
            <a:r>
              <a:rPr lang="en-US" sz="1400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Vậy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nhãn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cho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thuộc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tính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mới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được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thêm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vào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là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0.</a:t>
            </a:r>
          </a:p>
        </p:txBody>
      </p:sp>
      <p:sp>
        <p:nvSpPr>
          <p:cNvPr id="17" name="Google Shape;218;p40"/>
          <p:cNvSpPr txBox="1">
            <a:spLocks noGrp="1"/>
          </p:cNvSpPr>
          <p:nvPr>
            <p:ph type="title"/>
          </p:nvPr>
        </p:nvSpPr>
        <p:spPr>
          <a:xfrm>
            <a:off x="670560" y="89371"/>
            <a:ext cx="2106930" cy="5727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Mô hình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8735060" y="480631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83A94C-8451-713F-9A67-33A09D18F3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4424767"/>
              </p:ext>
            </p:extLst>
          </p:nvPr>
        </p:nvGraphicFramePr>
        <p:xfrm>
          <a:off x="1049606" y="905263"/>
          <a:ext cx="7259098" cy="1037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4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3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8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j-lt"/>
                          <a:cs typeface="Thasadith" panose="00000500000000000000" charset="-34"/>
                          <a:sym typeface="+mn-ea"/>
                        </a:rPr>
                        <a:t>Churn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+mj-lt"/>
                          <a:cs typeface="Thasadith" panose="00000500000000000000" charset="-34"/>
                          <a:sym typeface="+mn-ea"/>
                        </a:rPr>
                        <a:t>AccountWeeks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j-lt"/>
                        <a:cs typeface="Thasadith" panose="00000500000000000000" charset="-34"/>
                        <a:sym typeface="+mn-ea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j-lt"/>
                          <a:cs typeface="Thasadith" panose="00000500000000000000" charset="-34"/>
                          <a:sym typeface="+mn-ea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+mj-lt"/>
                          <a:cs typeface="Thasadith" panose="00000500000000000000" charset="-34"/>
                          <a:sym typeface="+mn-ea"/>
                        </a:rPr>
                        <a:t>DayMins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j-lt"/>
                        <a:cs typeface="Thasadith" panose="00000500000000000000" charset="-34"/>
                        <a:sym typeface="+mn-ea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+mj-lt"/>
                          <a:cs typeface="Thasadith" panose="00000500000000000000" charset="-34"/>
                          <a:sym typeface="+mn-ea"/>
                        </a:rPr>
                        <a:t>MonthlyCharge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j-lt"/>
                        <a:cs typeface="Thasadith" panose="00000500000000000000" charset="-34"/>
                        <a:sym typeface="+mn-ea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+mj-lt"/>
                          <a:cs typeface="Thasadith" panose="00000500000000000000" charset="-34"/>
                          <a:sym typeface="+mn-ea"/>
                        </a:rPr>
                        <a:t>OverageFee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j-lt"/>
                        <a:cs typeface="Thasadith" panose="00000500000000000000" charset="-34"/>
                        <a:sym typeface="+mn-ea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>
                          <a:latin typeface="+mj-lt"/>
                          <a:cs typeface="Thasadith" panose="00000500000000000000" charset="-34"/>
                        </a:rPr>
                        <a:t>?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>
                          <a:latin typeface="+mj-lt"/>
                          <a:cs typeface="Thasadith" panose="00000500000000000000" charset="-34"/>
                        </a:rPr>
                        <a:t>90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>
                          <a:latin typeface="+mj-lt"/>
                          <a:cs typeface="Thasadith" panose="00000500000000000000" charset="-34"/>
                        </a:rPr>
                        <a:t>111.1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>
                          <a:latin typeface="+mj-lt"/>
                          <a:cs typeface="Thasadith" panose="00000500000000000000" charset="-34"/>
                        </a:rPr>
                        <a:t>50.5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9.5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28E1C5A-F445-E7C0-1AEC-1463F580FF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5459097"/>
              </p:ext>
            </p:extLst>
          </p:nvPr>
        </p:nvGraphicFramePr>
        <p:xfrm>
          <a:off x="1049606" y="3977857"/>
          <a:ext cx="7259098" cy="1037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4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3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8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j-lt"/>
                          <a:cs typeface="Thasadith" panose="00000500000000000000" charset="-34"/>
                          <a:sym typeface="+mn-ea"/>
                        </a:rPr>
                        <a:t>Churn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+mj-lt"/>
                          <a:cs typeface="Thasadith" panose="00000500000000000000" charset="-34"/>
                          <a:sym typeface="+mn-ea"/>
                        </a:rPr>
                        <a:t>AccountWeeks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j-lt"/>
                        <a:cs typeface="Thasadith" panose="00000500000000000000" charset="-34"/>
                        <a:sym typeface="+mn-ea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j-lt"/>
                          <a:cs typeface="Thasadith" panose="00000500000000000000" charset="-34"/>
                          <a:sym typeface="+mn-ea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+mj-lt"/>
                          <a:cs typeface="Thasadith" panose="00000500000000000000" charset="-34"/>
                          <a:sym typeface="+mn-ea"/>
                        </a:rPr>
                        <a:t>DayMins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j-lt"/>
                        <a:cs typeface="Thasadith" panose="00000500000000000000" charset="-34"/>
                        <a:sym typeface="+mn-ea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+mj-lt"/>
                          <a:cs typeface="Thasadith" panose="00000500000000000000" charset="-34"/>
                          <a:sym typeface="+mn-ea"/>
                        </a:rPr>
                        <a:t>MonthlyCharge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j-lt"/>
                        <a:cs typeface="Thasadith" panose="00000500000000000000" charset="-34"/>
                        <a:sym typeface="+mn-ea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+mj-lt"/>
                          <a:cs typeface="Thasadith" panose="00000500000000000000" charset="-34"/>
                          <a:sym typeface="+mn-ea"/>
                        </a:rPr>
                        <a:t>OverageFee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j-lt"/>
                        <a:cs typeface="Thasadith" panose="00000500000000000000" charset="-34"/>
                        <a:sym typeface="+mn-ea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>
                          <a:latin typeface="+mj-lt"/>
                          <a:cs typeface="Thasadith" panose="00000500000000000000" charset="-34"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>
                          <a:latin typeface="+mj-lt"/>
                          <a:cs typeface="Thasadith" panose="00000500000000000000" charset="-34"/>
                        </a:rPr>
                        <a:t>90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>
                          <a:latin typeface="+mj-lt"/>
                          <a:cs typeface="Thasadith" panose="00000500000000000000" charset="-34"/>
                        </a:rPr>
                        <a:t>111.1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>
                          <a:latin typeface="+mj-lt"/>
                          <a:cs typeface="Thasadith" panose="00000500000000000000" charset="-34"/>
                        </a:rPr>
                        <a:t>50.5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9.5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73;p36"/>
          <p:cNvSpPr/>
          <p:nvPr/>
        </p:nvSpPr>
        <p:spPr>
          <a:xfrm>
            <a:off x="3935550" y="1337035"/>
            <a:ext cx="1271400" cy="12714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174;p36"/>
          <p:cNvSpPr txBox="1">
            <a:spLocks noGrp="1"/>
          </p:cNvSpPr>
          <p:nvPr>
            <p:ph type="title"/>
          </p:nvPr>
        </p:nvSpPr>
        <p:spPr>
          <a:xfrm>
            <a:off x="1785000" y="2773460"/>
            <a:ext cx="557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200" dirty="0" err="1">
                <a:latin typeface="+mj-lt"/>
              </a:rPr>
              <a:t>Thực</a:t>
            </a:r>
            <a:r>
              <a:rPr lang="en-GB" sz="5200" dirty="0">
                <a:latin typeface="+mj-lt"/>
              </a:rPr>
              <a:t> </a:t>
            </a:r>
            <a:r>
              <a:rPr lang="en-GB" sz="5200" dirty="0" err="1">
                <a:latin typeface="+mj-lt"/>
              </a:rPr>
              <a:t>nghiệm</a:t>
            </a:r>
            <a:endParaRPr sz="5200" dirty="0">
              <a:latin typeface="+mj-lt"/>
            </a:endParaRPr>
          </a:p>
        </p:txBody>
      </p:sp>
      <p:sp>
        <p:nvSpPr>
          <p:cNvPr id="13" name="Google Shape;175;p36"/>
          <p:cNvSpPr txBox="1"/>
          <p:nvPr/>
        </p:nvSpPr>
        <p:spPr>
          <a:xfrm>
            <a:off x="3877884" y="1551835"/>
            <a:ext cx="138673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GB" sz="6000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03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8735060" y="480631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7822;p68"/>
          <p:cNvGrpSpPr/>
          <p:nvPr/>
        </p:nvGrpSpPr>
        <p:grpSpPr>
          <a:xfrm rot="10800000" flipH="1">
            <a:off x="670560" y="582295"/>
            <a:ext cx="7841615" cy="129282"/>
            <a:chOff x="219558" y="4738465"/>
            <a:chExt cx="5852400" cy="102300"/>
          </a:xfrm>
        </p:grpSpPr>
        <p:cxnSp>
          <p:nvCxnSpPr>
            <p:cNvPr id="6" name="Google Shape;7823;p68"/>
            <p:cNvCxnSpPr/>
            <p:nvPr/>
          </p:nvCxnSpPr>
          <p:spPr>
            <a:xfrm>
              <a:off x="219558" y="4789684"/>
              <a:ext cx="5852400" cy="0"/>
            </a:xfrm>
            <a:prstGeom prst="straightConnector1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7" name="Google Shape;7824;p68"/>
            <p:cNvSpPr/>
            <p:nvPr/>
          </p:nvSpPr>
          <p:spPr>
            <a:xfrm>
              <a:off x="1200298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Google Shape;7825;p68"/>
            <p:cNvSpPr/>
            <p:nvPr/>
          </p:nvSpPr>
          <p:spPr>
            <a:xfrm>
              <a:off x="2175146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Google Shape;7826;p68"/>
            <p:cNvSpPr/>
            <p:nvPr/>
          </p:nvSpPr>
          <p:spPr>
            <a:xfrm>
              <a:off x="3040751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Google Shape;7827;p68"/>
            <p:cNvSpPr/>
            <p:nvPr/>
          </p:nvSpPr>
          <p:spPr>
            <a:xfrm>
              <a:off x="402815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Google Shape;7828;p68"/>
            <p:cNvSpPr/>
            <p:nvPr/>
          </p:nvSpPr>
          <p:spPr>
            <a:xfrm>
              <a:off x="504082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ext Box 4"/>
          <p:cNvSpPr txBox="1"/>
          <p:nvPr/>
        </p:nvSpPr>
        <p:spPr>
          <a:xfrm>
            <a:off x="650875" y="1267784"/>
            <a:ext cx="7841616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● 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Sử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dụng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nghi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thức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+mj-lt"/>
                <a:cs typeface="Thasadith" panose="00000500000000000000" charset="-34"/>
              </a:rPr>
              <a:t>Hold-out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để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đánh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giá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giải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thuật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học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+mj-lt"/>
              <a:cs typeface="Thasadith" panose="00000500000000000000" charset="-34"/>
            </a:endParaRPr>
          </a:p>
          <a:p>
            <a:pPr marL="742950" lvl="1" indent="-285750">
              <a:buClr>
                <a:srgbClr val="FFFFFF"/>
              </a:buClr>
              <a:buFont typeface="Wingdings" panose="05000000000000000000" charset="0"/>
              <a:buChar char="Ø"/>
            </a:pP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 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Số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lượng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phần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tử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của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tập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dữ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liệu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huấn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luyện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: 2222</a:t>
            </a:r>
          </a:p>
          <a:p>
            <a:pPr marL="742950" lvl="1" indent="-285750">
              <a:buClr>
                <a:srgbClr val="FFFFFF"/>
              </a:buClr>
              <a:buFont typeface="Wingdings" panose="05000000000000000000" charset="0"/>
              <a:buChar char="Ø"/>
            </a:pP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	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Số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lượng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phần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tử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của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tập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dữ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liệu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kiểm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tra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: 1111</a:t>
            </a:r>
          </a:p>
          <a:p>
            <a:pPr marL="0" lvl="1" indent="0">
              <a:buClr>
                <a:srgbClr val="FFFFFF"/>
              </a:buClr>
              <a:buSzPct val="200000"/>
              <a:buNone/>
            </a:pPr>
            <a:endParaRPr lang="en-US" b="1" dirty="0">
              <a:solidFill>
                <a:schemeClr val="bg1"/>
              </a:solidFill>
              <a:latin typeface="+mj-lt"/>
              <a:cs typeface="Thasadith" panose="00000500000000000000" charset="-34"/>
              <a:sym typeface="+mn-ea"/>
            </a:endParaRPr>
          </a:p>
          <a:p>
            <a:pPr marL="0" lvl="1" indent="0">
              <a:buClr>
                <a:srgbClr val="FFFFFF"/>
              </a:buClr>
              <a:buSzPct val="150000"/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● 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Sử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dụng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tham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số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random_state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= range(0,9).</a:t>
            </a:r>
          </a:p>
          <a:p>
            <a:pPr marL="0" lvl="1" indent="0">
              <a:buClr>
                <a:srgbClr val="FFFFFF"/>
              </a:buClr>
              <a:buSzPct val="150000"/>
            </a:pPr>
            <a:endParaRPr lang="en-US" b="1" dirty="0">
              <a:solidFill>
                <a:schemeClr val="bg1"/>
              </a:solidFill>
              <a:latin typeface="+mj-lt"/>
              <a:cs typeface="Thasadith" panose="00000500000000000000" charset="-34"/>
              <a:sym typeface="+mn-ea"/>
            </a:endParaRPr>
          </a:p>
          <a:p>
            <a:pPr marL="0" lvl="1" indent="0">
              <a:buClr>
                <a:srgbClr val="FFFFFF"/>
              </a:buClr>
              <a:buSzPct val="150000"/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● 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Kết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quả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đạt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được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:</a:t>
            </a:r>
          </a:p>
          <a:p>
            <a:pPr marL="0" lvl="1" indent="0">
              <a:buClr>
                <a:srgbClr val="FFFFFF"/>
              </a:buClr>
              <a:buSzPct val="150000"/>
              <a:buNone/>
            </a:pPr>
            <a:endParaRPr lang="en-US" b="1" dirty="0">
              <a:solidFill>
                <a:schemeClr val="bg1"/>
              </a:solidFill>
              <a:latin typeface="+mj-lt"/>
              <a:cs typeface="Thasadith" panose="00000500000000000000" charset="-34"/>
            </a:endParaRPr>
          </a:p>
          <a:p>
            <a:pPr marL="742950" lvl="2" indent="-285750">
              <a:buClr>
                <a:srgbClr val="FFFFFF"/>
              </a:buClr>
              <a:buSzPct val="100000"/>
              <a:buFont typeface="Wingdings" panose="05000000000000000000" charset="0"/>
              <a:buChar char="Ø"/>
            </a:pP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Naive Bayes: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có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độ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chính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xác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trung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bình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qua 10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lần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lặp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là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+mj-lt"/>
                <a:cs typeface="Thasadith" panose="00000500000000000000" charset="-34"/>
                <a:sym typeface="+mn-ea"/>
              </a:rPr>
              <a:t>85.09%</a:t>
            </a:r>
            <a:endParaRPr lang="en-US" b="1" dirty="0">
              <a:solidFill>
                <a:srgbClr val="FFFF00"/>
              </a:solidFill>
              <a:latin typeface="+mj-lt"/>
              <a:cs typeface="Thasadith" panose="00000500000000000000" charset="-34"/>
            </a:endParaRPr>
          </a:p>
          <a:p>
            <a:pPr marL="742950" lvl="2" indent="-285750">
              <a:buClr>
                <a:srgbClr val="FFFFFF"/>
              </a:buClr>
              <a:buSzPct val="100000"/>
              <a:buFont typeface="Wingdings" panose="05000000000000000000" charset="0"/>
              <a:buChar char="Ø"/>
            </a:pP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K-Nearest Neighbors: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có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độ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chính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xác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trung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bình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qua 10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lần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lặp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là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+mj-lt"/>
                <a:cs typeface="Thasadith" panose="00000500000000000000" charset="-34"/>
                <a:sym typeface="+mn-ea"/>
              </a:rPr>
              <a:t>86.76%</a:t>
            </a:r>
            <a:endParaRPr lang="en-US" b="1" dirty="0">
              <a:solidFill>
                <a:srgbClr val="FFFF00"/>
              </a:solidFill>
              <a:latin typeface="+mj-lt"/>
              <a:cs typeface="Thasadith" panose="00000500000000000000" charset="-34"/>
            </a:endParaRPr>
          </a:p>
          <a:p>
            <a:pPr marL="742950" lvl="2" indent="-285750">
              <a:buClr>
                <a:srgbClr val="FFFFFF"/>
              </a:buClr>
              <a:buSzPct val="100000"/>
              <a:buFont typeface="Wingdings" panose="05000000000000000000" charset="0"/>
              <a:buChar char="Ø"/>
            </a:pP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Decision Tree: 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c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ó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độ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chính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xác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trung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bình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qua 10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lần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lặp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là</a:t>
            </a:r>
            <a:r>
              <a:rPr lang="en-US" b="1" dirty="0">
                <a:solidFill>
                  <a:srgbClr val="FFFF00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+mj-lt"/>
                <a:cs typeface="Thasadith" panose="00000500000000000000" charset="-34"/>
                <a:sym typeface="+mn-ea"/>
              </a:rPr>
              <a:t>93%</a:t>
            </a:r>
            <a:endParaRPr lang="en-US" b="1" dirty="0">
              <a:solidFill>
                <a:schemeClr val="bg1"/>
              </a:solidFill>
              <a:latin typeface="+mj-lt"/>
              <a:cs typeface="Thasadith" panose="00000500000000000000" charset="-34"/>
            </a:endParaRPr>
          </a:p>
          <a:p>
            <a:pPr marL="0" lvl="1" indent="0">
              <a:buClr>
                <a:srgbClr val="FFFFFF"/>
              </a:buClr>
              <a:buSzPct val="150000"/>
              <a:buFont typeface="Wingdings" panose="05000000000000000000" charset="0"/>
              <a:buNone/>
            </a:pPr>
            <a:endParaRPr lang="en-US" b="1" dirty="0">
              <a:solidFill>
                <a:schemeClr val="bg1"/>
              </a:solidFill>
              <a:latin typeface="+mj-lt"/>
              <a:cs typeface="Thasadith" panose="00000500000000000000" charset="-34"/>
              <a:sym typeface="+mn-ea"/>
            </a:endParaRPr>
          </a:p>
          <a:p>
            <a:pPr marL="0" lvl="1" indent="0">
              <a:buClr>
                <a:srgbClr val="FFFFFF"/>
              </a:buClr>
              <a:buSzPct val="150000"/>
              <a:buFont typeface="Wingdings" panose="05000000000000000000" charset="0"/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  <a:cs typeface="Times New Roman" panose="02020603050405020304" charset="0"/>
                <a:sym typeface="+mn-ea"/>
              </a:rPr>
              <a:t>⇒</a:t>
            </a:r>
            <a:r>
              <a:rPr lang="en-US" b="1" dirty="0">
                <a:solidFill>
                  <a:schemeClr val="bg1"/>
                </a:solidFill>
                <a:latin typeface="+mj-lt"/>
                <a:cs typeface="Cambria Math" panose="02040503050406030204" charset="0"/>
                <a:sym typeface="+mn-ea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Qua 10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lần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lập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thấy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được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giải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thuật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Decision Tree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là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tối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ưu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nhất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trong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3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giải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thuật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.</a:t>
            </a:r>
            <a:endParaRPr lang="en-US" b="1" dirty="0">
              <a:solidFill>
                <a:schemeClr val="bg1"/>
              </a:solidFill>
              <a:latin typeface="+mj-lt"/>
              <a:cs typeface="Thasadith" panose="00000500000000000000" charset="-34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endParaRPr lang="en-US" b="1" dirty="0">
              <a:solidFill>
                <a:schemeClr val="bg1"/>
              </a:solidFill>
              <a:latin typeface="+mj-lt"/>
              <a:cs typeface="Thasadith" panose="00000500000000000000" charset="-34"/>
            </a:endParaRPr>
          </a:p>
          <a:p>
            <a:endParaRPr lang="en-US" b="1" dirty="0">
              <a:solidFill>
                <a:schemeClr val="bg1"/>
              </a:solidFill>
              <a:latin typeface="+mj-lt"/>
              <a:cs typeface="Thasadith" panose="00000500000000000000" charset="-3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735060" y="480631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13" name="Google Shape;218;p40"/>
          <p:cNvSpPr txBox="1">
            <a:spLocks noGrp="1"/>
          </p:cNvSpPr>
          <p:nvPr>
            <p:ph type="title"/>
          </p:nvPr>
        </p:nvSpPr>
        <p:spPr>
          <a:xfrm>
            <a:off x="670560" y="89371"/>
            <a:ext cx="2106930" cy="5727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+mj-lt"/>
              </a:rPr>
              <a:t>Thực nghiệm</a:t>
            </a:r>
            <a:endParaRPr lang="en-GB" sz="250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7822;p68"/>
          <p:cNvGrpSpPr/>
          <p:nvPr/>
        </p:nvGrpSpPr>
        <p:grpSpPr>
          <a:xfrm rot="10800000" flipH="1">
            <a:off x="344825" y="1813695"/>
            <a:ext cx="7841615" cy="102300"/>
            <a:chOff x="219558" y="4738465"/>
            <a:chExt cx="5852400" cy="102300"/>
          </a:xfrm>
        </p:grpSpPr>
        <p:cxnSp>
          <p:nvCxnSpPr>
            <p:cNvPr id="28" name="Google Shape;7823;p68"/>
            <p:cNvCxnSpPr/>
            <p:nvPr/>
          </p:nvCxnSpPr>
          <p:spPr>
            <a:xfrm>
              <a:off x="219558" y="4789684"/>
              <a:ext cx="5852400" cy="0"/>
            </a:xfrm>
            <a:prstGeom prst="straightConnector1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29" name="Google Shape;7824;p68"/>
            <p:cNvSpPr/>
            <p:nvPr/>
          </p:nvSpPr>
          <p:spPr>
            <a:xfrm>
              <a:off x="1200298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Google Shape;7825;p68"/>
            <p:cNvSpPr/>
            <p:nvPr/>
          </p:nvSpPr>
          <p:spPr>
            <a:xfrm>
              <a:off x="2175146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Google Shape;7826;p68"/>
            <p:cNvSpPr/>
            <p:nvPr/>
          </p:nvSpPr>
          <p:spPr>
            <a:xfrm>
              <a:off x="3040751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Google Shape;7827;p68"/>
            <p:cNvSpPr/>
            <p:nvPr/>
          </p:nvSpPr>
          <p:spPr>
            <a:xfrm>
              <a:off x="402815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Google Shape;7828;p68"/>
            <p:cNvSpPr/>
            <p:nvPr/>
          </p:nvSpPr>
          <p:spPr>
            <a:xfrm>
              <a:off x="504082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4068817281"/>
              </p:ext>
            </p:extLst>
          </p:nvPr>
        </p:nvGraphicFramePr>
        <p:xfrm>
          <a:off x="896508" y="855740"/>
          <a:ext cx="6730993" cy="4074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Text Box 1"/>
          <p:cNvSpPr txBox="1"/>
          <p:nvPr/>
        </p:nvSpPr>
        <p:spPr>
          <a:xfrm>
            <a:off x="8409325" y="476094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</a:p>
        </p:txBody>
      </p:sp>
      <p:sp>
        <p:nvSpPr>
          <p:cNvPr id="27" name="Google Shape;218;p40"/>
          <p:cNvSpPr txBox="1"/>
          <p:nvPr/>
        </p:nvSpPr>
        <p:spPr>
          <a:xfrm>
            <a:off x="344825" y="44001"/>
            <a:ext cx="2106930" cy="5727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2500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Thực</a:t>
            </a:r>
            <a:r>
              <a:rPr lang="en-US" sz="2500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sz="2500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nghiệm</a:t>
            </a:r>
            <a:endParaRPr lang="en-GB" sz="2500" b="1" dirty="0">
              <a:solidFill>
                <a:schemeClr val="bg1"/>
              </a:solidFill>
              <a:latin typeface="+mj-lt"/>
              <a:cs typeface="Thasadith" panose="00000500000000000000" charset="-3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p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022" y="768479"/>
            <a:ext cx="5131317" cy="34443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/>
          <p:nvPr/>
        </p:nvSpPr>
        <p:spPr>
          <a:xfrm>
            <a:off x="3935550" y="1337035"/>
            <a:ext cx="1271400" cy="12714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Google Shape;174;p36"/>
          <p:cNvSpPr txBox="1">
            <a:spLocks noGrp="1"/>
          </p:cNvSpPr>
          <p:nvPr>
            <p:ph type="title"/>
          </p:nvPr>
        </p:nvSpPr>
        <p:spPr>
          <a:xfrm>
            <a:off x="1785000" y="2773460"/>
            <a:ext cx="557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Google Shape;175;p36"/>
          <p:cNvSpPr txBox="1">
            <a:spLocks noGrp="1"/>
          </p:cNvSpPr>
          <p:nvPr>
            <p:ph type="title" idx="2"/>
          </p:nvPr>
        </p:nvSpPr>
        <p:spPr>
          <a:xfrm>
            <a:off x="2996550" y="1550660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8848090" y="4806315"/>
            <a:ext cx="295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A0DB2DC-4C9A-4742-B13C-FB6460FD3503}" type="slidenum">
              <a:rPr 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9"/>
          <p:cNvSpPr txBox="1">
            <a:spLocks noGrp="1"/>
          </p:cNvSpPr>
          <p:nvPr>
            <p:ph type="title" idx="6"/>
          </p:nvPr>
        </p:nvSpPr>
        <p:spPr>
          <a:xfrm>
            <a:off x="746052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Google Shape;199;p39"/>
          <p:cNvSpPr txBox="1">
            <a:spLocks noGrp="1"/>
          </p:cNvSpPr>
          <p:nvPr>
            <p:ph type="subTitle" idx="1"/>
          </p:nvPr>
        </p:nvSpPr>
        <p:spPr>
          <a:xfrm>
            <a:off x="346678" y="1190914"/>
            <a:ext cx="4175317" cy="35596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spcAft>
                <a:spcPts val="600"/>
              </a:spcAf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63575" indent="-523240" algn="just" defTabSz="0">
              <a:spcAft>
                <a:spcPts val="600"/>
              </a:spcAft>
              <a:tabLst>
                <a:tab pos="6858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1. Churn: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3575" indent="-523240" algn="just" defTabSz="0">
              <a:spcAft>
                <a:spcPts val="600"/>
              </a:spcAft>
              <a:tabLst>
                <a:tab pos="6858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(1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hủy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hủy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65455" indent="-325755" algn="just" defTabSz="0">
              <a:spcAft>
                <a:spcPts val="600"/>
              </a:spcAft>
              <a:tabLst>
                <a:tab pos="6858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AccountWeeks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65455" indent="-325755" algn="just" defTabSz="0">
              <a:spcAft>
                <a:spcPts val="600"/>
              </a:spcAft>
              <a:tabLst>
                <a:tab pos="6858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3.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ContractRenewal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65455" indent="-325755" algn="just" defTabSz="0">
              <a:spcAft>
                <a:spcPts val="600"/>
              </a:spcAft>
              <a:tabLst>
                <a:tab pos="6858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DataPlan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65455" indent="-325755" algn="just" defTabSz="0">
              <a:spcAft>
                <a:spcPts val="600"/>
              </a:spcAft>
              <a:tabLst>
                <a:tab pos="6858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(1: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65455" indent="-325755" algn="just" defTabSz="0">
              <a:spcAft>
                <a:spcPts val="600"/>
              </a:spcAft>
              <a:tabLst>
                <a:tab pos="6858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5.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DataUsage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Gigabyte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65455" indent="-325755" algn="just" defTabSz="0">
              <a:spcAft>
                <a:spcPts val="600"/>
              </a:spcAft>
              <a:tabLst>
                <a:tab pos="6858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6.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CustServCalls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spcAft>
                <a:spcPts val="600"/>
              </a:spcAft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Google Shape;204;p39"/>
          <p:cNvSpPr/>
          <p:nvPr/>
        </p:nvSpPr>
        <p:spPr>
          <a:xfrm>
            <a:off x="7974889" y="21916"/>
            <a:ext cx="1167000" cy="1167000"/>
          </a:xfrm>
          <a:prstGeom prst="ellipse">
            <a:avLst/>
          </a:prstGeom>
          <a:gradFill>
            <a:gsLst>
              <a:gs pos="0">
                <a:srgbClr val="CF4E8B">
                  <a:alpha val="70980"/>
                </a:srgbClr>
              </a:gs>
              <a:gs pos="31000">
                <a:srgbClr val="CF4E8B">
                  <a:alpha val="32549"/>
                </a:srgbClr>
              </a:gs>
              <a:gs pos="100000">
                <a:srgbClr val="CF4E8B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Google Shape;7822;p68"/>
          <p:cNvGrpSpPr/>
          <p:nvPr/>
        </p:nvGrpSpPr>
        <p:grpSpPr>
          <a:xfrm rot="10800000" flipH="1">
            <a:off x="661596" y="970744"/>
            <a:ext cx="8035714" cy="185776"/>
            <a:chOff x="219558" y="4738465"/>
            <a:chExt cx="5852400" cy="102300"/>
          </a:xfrm>
        </p:grpSpPr>
        <p:cxnSp>
          <p:nvCxnSpPr>
            <p:cNvPr id="34" name="Google Shape;7823;p68"/>
            <p:cNvCxnSpPr/>
            <p:nvPr/>
          </p:nvCxnSpPr>
          <p:spPr>
            <a:xfrm>
              <a:off x="219558" y="4789684"/>
              <a:ext cx="5852400" cy="0"/>
            </a:xfrm>
            <a:prstGeom prst="straightConnector1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35" name="Google Shape;7824;p68"/>
            <p:cNvSpPr/>
            <p:nvPr/>
          </p:nvSpPr>
          <p:spPr>
            <a:xfrm>
              <a:off x="1200298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Google Shape;7825;p68"/>
            <p:cNvSpPr/>
            <p:nvPr/>
          </p:nvSpPr>
          <p:spPr>
            <a:xfrm>
              <a:off x="2175146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Google Shape;7826;p68"/>
            <p:cNvSpPr/>
            <p:nvPr/>
          </p:nvSpPr>
          <p:spPr>
            <a:xfrm>
              <a:off x="3040751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Google Shape;7827;p68"/>
            <p:cNvSpPr/>
            <p:nvPr/>
          </p:nvSpPr>
          <p:spPr>
            <a:xfrm>
              <a:off x="402815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Google Shape;7828;p68"/>
            <p:cNvSpPr/>
            <p:nvPr/>
          </p:nvSpPr>
          <p:spPr>
            <a:xfrm>
              <a:off x="504082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8848090" y="4806315"/>
            <a:ext cx="295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A0DB2DC-4C9A-4742-B13C-FB6460FD3503}" type="slidenum">
              <a:rPr 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E5A8B1-63D9-1C1B-0BCC-EF71EF2E4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007" y="1841483"/>
            <a:ext cx="4141690" cy="1844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9"/>
          <p:cNvSpPr txBox="1">
            <a:spLocks noGrp="1"/>
          </p:cNvSpPr>
          <p:nvPr>
            <p:ph type="title" idx="6"/>
          </p:nvPr>
        </p:nvSpPr>
        <p:spPr>
          <a:xfrm>
            <a:off x="746052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Google Shape;204;p39"/>
          <p:cNvSpPr/>
          <p:nvPr/>
        </p:nvSpPr>
        <p:spPr>
          <a:xfrm>
            <a:off x="7974889" y="21916"/>
            <a:ext cx="1167000" cy="1167000"/>
          </a:xfrm>
          <a:prstGeom prst="ellipse">
            <a:avLst/>
          </a:prstGeom>
          <a:gradFill>
            <a:gsLst>
              <a:gs pos="0">
                <a:srgbClr val="CF4E8B">
                  <a:alpha val="70980"/>
                </a:srgbClr>
              </a:gs>
              <a:gs pos="31000">
                <a:srgbClr val="CF4E8B">
                  <a:alpha val="32549"/>
                </a:srgbClr>
              </a:gs>
              <a:gs pos="100000">
                <a:srgbClr val="CF4E8B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Google Shape;7822;p68"/>
          <p:cNvGrpSpPr/>
          <p:nvPr/>
        </p:nvGrpSpPr>
        <p:grpSpPr>
          <a:xfrm rot="10800000" flipH="1">
            <a:off x="661596" y="970744"/>
            <a:ext cx="8035714" cy="185776"/>
            <a:chOff x="219558" y="4738465"/>
            <a:chExt cx="5852400" cy="102300"/>
          </a:xfrm>
        </p:grpSpPr>
        <p:cxnSp>
          <p:nvCxnSpPr>
            <p:cNvPr id="34" name="Google Shape;7823;p68"/>
            <p:cNvCxnSpPr/>
            <p:nvPr/>
          </p:nvCxnSpPr>
          <p:spPr>
            <a:xfrm>
              <a:off x="219558" y="4789684"/>
              <a:ext cx="5852400" cy="0"/>
            </a:xfrm>
            <a:prstGeom prst="straightConnector1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35" name="Google Shape;7824;p68"/>
            <p:cNvSpPr/>
            <p:nvPr/>
          </p:nvSpPr>
          <p:spPr>
            <a:xfrm>
              <a:off x="1200298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Google Shape;7825;p68"/>
            <p:cNvSpPr/>
            <p:nvPr/>
          </p:nvSpPr>
          <p:spPr>
            <a:xfrm>
              <a:off x="2175146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Google Shape;7826;p68"/>
            <p:cNvSpPr/>
            <p:nvPr/>
          </p:nvSpPr>
          <p:spPr>
            <a:xfrm>
              <a:off x="3040751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Google Shape;7827;p68"/>
            <p:cNvSpPr/>
            <p:nvPr/>
          </p:nvSpPr>
          <p:spPr>
            <a:xfrm>
              <a:off x="402815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Google Shape;7828;p68"/>
            <p:cNvSpPr/>
            <p:nvPr/>
          </p:nvSpPr>
          <p:spPr>
            <a:xfrm>
              <a:off x="504082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8848090" y="4806315"/>
            <a:ext cx="295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A0DB2DC-4C9A-4742-B13C-FB6460FD3503}" type="slidenum">
              <a:rPr 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F0AD851-6DE5-7655-DB63-7EDE8503F5EF}"/>
              </a:ext>
            </a:extLst>
          </p:cNvPr>
          <p:cNvSpPr txBox="1">
            <a:spLocks/>
          </p:cNvSpPr>
          <p:nvPr/>
        </p:nvSpPr>
        <p:spPr>
          <a:xfrm>
            <a:off x="228600" y="1841821"/>
            <a:ext cx="4500562" cy="2209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139700" indent="0" algn="just">
              <a:spcAft>
                <a:spcPts val="600"/>
              </a:spcAft>
            </a:pP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7.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DayMins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: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Số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phút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 ban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ngày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trung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bình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mỗi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tháng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.</a:t>
            </a:r>
          </a:p>
          <a:p>
            <a:pPr marL="139700" indent="0" algn="just">
              <a:spcAft>
                <a:spcPts val="600"/>
              </a:spcAft>
            </a:pP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8.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DayCalls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: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Số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cuộc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gọi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trung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bình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vào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 ban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ngày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.</a:t>
            </a:r>
          </a:p>
          <a:p>
            <a:pPr marL="139700" indent="0" algn="just">
              <a:spcAft>
                <a:spcPts val="600"/>
              </a:spcAft>
            </a:pP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9.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MonthlyCharge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: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Số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lượng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hóa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đơn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trung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bình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hàng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tháng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.</a:t>
            </a:r>
          </a:p>
          <a:p>
            <a:pPr marL="139700" indent="0" algn="just">
              <a:spcAft>
                <a:spcPts val="600"/>
              </a:spcAft>
            </a:pP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10.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OverageFee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: Chi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phí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trung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bình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lớn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nhất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trong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 12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tháng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 qua.</a:t>
            </a:r>
          </a:p>
          <a:p>
            <a:pPr marL="139700" indent="0" algn="just">
              <a:spcAft>
                <a:spcPts val="600"/>
              </a:spcAft>
            </a:pP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11.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RoamMins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: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Số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phút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chuyển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vùng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trung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bình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.</a:t>
            </a:r>
          </a:p>
          <a:p>
            <a:pPr marL="139700" indent="0" algn="just">
              <a:spcAft>
                <a:spcPts val="600"/>
              </a:spcAft>
            </a:pPr>
            <a:endParaRPr lang="en-US" b="1" dirty="0">
              <a:latin typeface="+mj-lt"/>
              <a:cs typeface="Thasadith" panose="00000500000000000000" charset="-34"/>
              <a:sym typeface="+mn-e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1ECBDE-6910-D758-15B9-98BDCB774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153" y="1870002"/>
            <a:ext cx="3894157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7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9"/>
          <p:cNvSpPr txBox="1">
            <a:spLocks noGrp="1"/>
          </p:cNvSpPr>
          <p:nvPr>
            <p:ph type="title" idx="6"/>
          </p:nvPr>
        </p:nvSpPr>
        <p:spPr>
          <a:xfrm>
            <a:off x="746052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Google Shape;204;p39"/>
          <p:cNvSpPr/>
          <p:nvPr/>
        </p:nvSpPr>
        <p:spPr>
          <a:xfrm>
            <a:off x="7974889" y="21916"/>
            <a:ext cx="1167000" cy="1167000"/>
          </a:xfrm>
          <a:prstGeom prst="ellipse">
            <a:avLst/>
          </a:prstGeom>
          <a:gradFill>
            <a:gsLst>
              <a:gs pos="0">
                <a:srgbClr val="CF4E8B">
                  <a:alpha val="70980"/>
                </a:srgbClr>
              </a:gs>
              <a:gs pos="31000">
                <a:srgbClr val="CF4E8B">
                  <a:alpha val="32549"/>
                </a:srgbClr>
              </a:gs>
              <a:gs pos="100000">
                <a:srgbClr val="CF4E8B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Google Shape;7822;p68"/>
          <p:cNvGrpSpPr/>
          <p:nvPr/>
        </p:nvGrpSpPr>
        <p:grpSpPr>
          <a:xfrm rot="10800000" flipH="1">
            <a:off x="661596" y="970744"/>
            <a:ext cx="8035714" cy="185776"/>
            <a:chOff x="219558" y="4738465"/>
            <a:chExt cx="5852400" cy="102300"/>
          </a:xfrm>
        </p:grpSpPr>
        <p:cxnSp>
          <p:nvCxnSpPr>
            <p:cNvPr id="34" name="Google Shape;7823;p68"/>
            <p:cNvCxnSpPr/>
            <p:nvPr/>
          </p:nvCxnSpPr>
          <p:spPr>
            <a:xfrm>
              <a:off x="219558" y="4789684"/>
              <a:ext cx="5852400" cy="0"/>
            </a:xfrm>
            <a:prstGeom prst="straightConnector1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35" name="Google Shape;7824;p68"/>
            <p:cNvSpPr/>
            <p:nvPr/>
          </p:nvSpPr>
          <p:spPr>
            <a:xfrm>
              <a:off x="1200298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Google Shape;7825;p68"/>
            <p:cNvSpPr/>
            <p:nvPr/>
          </p:nvSpPr>
          <p:spPr>
            <a:xfrm>
              <a:off x="2175146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Google Shape;7826;p68"/>
            <p:cNvSpPr/>
            <p:nvPr/>
          </p:nvSpPr>
          <p:spPr>
            <a:xfrm>
              <a:off x="3040751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Google Shape;7827;p68"/>
            <p:cNvSpPr/>
            <p:nvPr/>
          </p:nvSpPr>
          <p:spPr>
            <a:xfrm>
              <a:off x="402815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Google Shape;7828;p68"/>
            <p:cNvSpPr/>
            <p:nvPr/>
          </p:nvSpPr>
          <p:spPr>
            <a:xfrm>
              <a:off x="504082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8848090" y="4806315"/>
            <a:ext cx="295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A0DB2DC-4C9A-4742-B13C-FB6460FD3503}" type="slidenum">
              <a:rPr 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2271B63-8F92-6C8C-2D3F-8FB1C9CA4D55}"/>
              </a:ext>
            </a:extLst>
          </p:cNvPr>
          <p:cNvSpPr txBox="1">
            <a:spLocks/>
          </p:cNvSpPr>
          <p:nvPr/>
        </p:nvSpPr>
        <p:spPr>
          <a:xfrm>
            <a:off x="289529" y="1508119"/>
            <a:ext cx="2903728" cy="2267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139700" indent="0" algn="just">
              <a:spcAft>
                <a:spcPts val="600"/>
              </a:spcAft>
            </a:pP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Tập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dữ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liệu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gồm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 3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nhãn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: </a:t>
            </a:r>
            <a:endParaRPr lang="en-US" b="1" dirty="0">
              <a:latin typeface="+mj-lt"/>
              <a:cs typeface="Thasadith" panose="00000500000000000000" charset="-34"/>
            </a:endParaRPr>
          </a:p>
          <a:p>
            <a:pPr marL="1120775" lvl="1" indent="-523240" algn="just" defTabSz="0">
              <a:spcAft>
                <a:spcPts val="600"/>
              </a:spcAft>
              <a:buFont typeface="+mj-lt"/>
              <a:buAutoNum type="arabicPeriod"/>
              <a:tabLst>
                <a:tab pos="6858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Churn</a:t>
            </a:r>
          </a:p>
          <a:p>
            <a:pPr marL="1120775" lvl="1" indent="-523240" algn="just" defTabSz="0">
              <a:spcAft>
                <a:spcPts val="600"/>
              </a:spcAft>
              <a:buFont typeface="+mj-lt"/>
              <a:buAutoNum type="arabicPeriod"/>
              <a:tabLst>
                <a:tab pos="685800" algn="l"/>
              </a:tabLs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ContractRenewal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20775" lvl="1" indent="-523240" algn="just" defTabSz="0">
              <a:spcAft>
                <a:spcPts val="600"/>
              </a:spcAft>
              <a:buFont typeface="+mj-lt"/>
              <a:buAutoNum type="arabicPeriod"/>
              <a:tabLst>
                <a:tab pos="685800" algn="l"/>
              </a:tabLs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DataPlan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5450" indent="-285750" algn="just"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b="1" dirty="0" err="1">
                <a:latin typeface="+mj-lt"/>
                <a:cs typeface="Thasadith" panose="00000500000000000000" charset="-34"/>
                <a:sym typeface="Wingdings" panose="05000000000000000000" pitchFamily="2" charset="2"/>
              </a:rPr>
              <a:t>Giá</a:t>
            </a:r>
            <a:r>
              <a:rPr lang="en-US" b="1" dirty="0">
                <a:latin typeface="+mj-lt"/>
                <a:cs typeface="Thasadith" panose="00000500000000000000" charset="-34"/>
                <a:sym typeface="Wingdings" panose="05000000000000000000" pitchFamily="2" charset="2"/>
              </a:rPr>
              <a:t> </a:t>
            </a:r>
            <a:r>
              <a:rPr lang="en-US" b="1" dirty="0" err="1">
                <a:latin typeface="+mj-lt"/>
                <a:cs typeface="Thasadith" panose="00000500000000000000" charset="-34"/>
                <a:sym typeface="Wingdings" panose="05000000000000000000" pitchFamily="2" charset="2"/>
              </a:rPr>
              <a:t>trị</a:t>
            </a:r>
            <a:r>
              <a:rPr lang="en-US" b="1" dirty="0">
                <a:latin typeface="+mj-lt"/>
                <a:cs typeface="Thasadith" panose="00000500000000000000" charset="-34"/>
                <a:sym typeface="Wingdings" panose="05000000000000000000" pitchFamily="2" charset="2"/>
              </a:rPr>
              <a:t> </a:t>
            </a:r>
            <a:r>
              <a:rPr lang="en-US" b="1" dirty="0" err="1">
                <a:latin typeface="+mj-lt"/>
                <a:cs typeface="Thasadith" panose="00000500000000000000" charset="-34"/>
                <a:sym typeface="Wingdings" panose="05000000000000000000" pitchFamily="2" charset="2"/>
              </a:rPr>
              <a:t>nhãn</a:t>
            </a:r>
            <a:r>
              <a:rPr lang="en-US" b="1" dirty="0">
                <a:latin typeface="+mj-lt"/>
                <a:cs typeface="Thasadith" panose="00000500000000000000" charset="-34"/>
                <a:sym typeface="Wingdings" panose="05000000000000000000" pitchFamily="2" charset="2"/>
              </a:rPr>
              <a:t> 0,1 </a:t>
            </a:r>
            <a:r>
              <a:rPr lang="en-US" b="1" dirty="0" err="1">
                <a:latin typeface="+mj-lt"/>
                <a:cs typeface="Thasadith" panose="00000500000000000000" charset="-34"/>
                <a:sym typeface="Wingdings" panose="05000000000000000000" pitchFamily="2" charset="2"/>
              </a:rPr>
              <a:t>kiểu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rời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rạc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EF547E-D056-D955-3D88-FE0BA2152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758" y="1440834"/>
            <a:ext cx="5607713" cy="2217612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B6B4537-3685-C79A-8084-CE1D8815EFCD}"/>
              </a:ext>
            </a:extLst>
          </p:cNvPr>
          <p:cNvSpPr txBox="1">
            <a:spLocks/>
          </p:cNvSpPr>
          <p:nvPr/>
        </p:nvSpPr>
        <p:spPr>
          <a:xfrm>
            <a:off x="1310856" y="4327176"/>
            <a:ext cx="6211514" cy="479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425450" indent="-285750" algn="just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Trong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bài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này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sử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dụng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nhãn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 Churn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để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thực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hiện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đánh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giá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mô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b="1" dirty="0" err="1">
                <a:latin typeface="+mj-lt"/>
                <a:cs typeface="Thasadith" panose="00000500000000000000" charset="-34"/>
                <a:sym typeface="+mn-ea"/>
              </a:rPr>
              <a:t>hình</a:t>
            </a:r>
            <a:r>
              <a:rPr lang="en-US" b="1" dirty="0">
                <a:latin typeface="+mj-lt"/>
                <a:cs typeface="Thasadith" panose="00000500000000000000" charset="-34"/>
                <a:sym typeface="+mn-ea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29DFC9-22F5-7E2F-3F8D-2A7C02B9343A}"/>
              </a:ext>
            </a:extLst>
          </p:cNvPr>
          <p:cNvSpPr txBox="1"/>
          <p:nvPr/>
        </p:nvSpPr>
        <p:spPr>
          <a:xfrm>
            <a:off x="1310856" y="3881883"/>
            <a:ext cx="45827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5450" indent="-285750" algn="just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à"/>
            </a:pP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Wingdings" panose="05000000000000000000" pitchFamily="2" charset="2"/>
              </a:rPr>
              <a:t>Bài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Wingdings" panose="05000000000000000000" pitchFamily="2" charset="2"/>
              </a:rPr>
              <a:t>toán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Wingdings" panose="05000000000000000000" pitchFamily="2" charset="2"/>
              </a:rPr>
              <a:t>phân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Wingdings" panose="05000000000000000000" pitchFamily="2" charset="2"/>
              </a:rPr>
              <a:t>lớp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00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/>
          <p:nvPr/>
        </p:nvSpPr>
        <p:spPr>
          <a:xfrm>
            <a:off x="8306100" y="3408175"/>
            <a:ext cx="701400" cy="701400"/>
          </a:xfrm>
          <a:prstGeom prst="ellipse">
            <a:avLst/>
          </a:prstGeom>
          <a:gradFill>
            <a:gsLst>
              <a:gs pos="0">
                <a:srgbClr val="CF4E8B">
                  <a:alpha val="70980"/>
                </a:srgbClr>
              </a:gs>
              <a:gs pos="31000">
                <a:srgbClr val="CF4E8B">
                  <a:alpha val="32549"/>
                </a:srgbClr>
              </a:gs>
              <a:gs pos="100000">
                <a:srgbClr val="CF4E8B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173;p36"/>
          <p:cNvSpPr/>
          <p:nvPr/>
        </p:nvSpPr>
        <p:spPr>
          <a:xfrm>
            <a:off x="3935550" y="1337035"/>
            <a:ext cx="1271400" cy="12714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Google Shape;174;p36"/>
          <p:cNvSpPr txBox="1">
            <a:spLocks noGrp="1"/>
          </p:cNvSpPr>
          <p:nvPr>
            <p:ph type="title"/>
          </p:nvPr>
        </p:nvSpPr>
        <p:spPr>
          <a:xfrm>
            <a:off x="1785000" y="2773460"/>
            <a:ext cx="557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200" dirty="0" err="1">
                <a:latin typeface="+mj-lt"/>
              </a:rPr>
              <a:t>Mô</a:t>
            </a:r>
            <a:r>
              <a:rPr lang="en-GB" sz="5200" dirty="0">
                <a:latin typeface="+mj-lt"/>
              </a:rPr>
              <a:t> </a:t>
            </a:r>
            <a:r>
              <a:rPr lang="en-GB" sz="5200" dirty="0" err="1">
                <a:latin typeface="+mj-lt"/>
              </a:rPr>
              <a:t>hình</a:t>
            </a:r>
            <a:endParaRPr sz="5200" dirty="0">
              <a:latin typeface="+mj-lt"/>
            </a:endParaRPr>
          </a:p>
        </p:txBody>
      </p:sp>
      <p:sp>
        <p:nvSpPr>
          <p:cNvPr id="11" name="Google Shape;175;p36"/>
          <p:cNvSpPr txBox="1"/>
          <p:nvPr/>
        </p:nvSpPr>
        <p:spPr>
          <a:xfrm>
            <a:off x="2996550" y="1550660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GB" sz="6000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02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8848090" y="480631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>
            <a:spLocks noGrp="1"/>
          </p:cNvSpPr>
          <p:nvPr>
            <p:ph type="title"/>
          </p:nvPr>
        </p:nvSpPr>
        <p:spPr>
          <a:xfrm>
            <a:off x="670560" y="89371"/>
            <a:ext cx="2106930" cy="5727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 err="1">
                <a:latin typeface="+mj-lt"/>
              </a:rPr>
              <a:t>Mô</a:t>
            </a:r>
            <a:r>
              <a:rPr lang="en-GB" sz="2500" dirty="0">
                <a:latin typeface="+mj-lt"/>
              </a:rPr>
              <a:t> </a:t>
            </a:r>
            <a:r>
              <a:rPr lang="en-GB" sz="2500" dirty="0" err="1">
                <a:latin typeface="+mj-lt"/>
              </a:rPr>
              <a:t>hình</a:t>
            </a:r>
            <a:endParaRPr lang="en-GB" sz="2500" dirty="0">
              <a:latin typeface="+mj-lt"/>
            </a:endParaRPr>
          </a:p>
        </p:txBody>
      </p:sp>
      <p:grpSp>
        <p:nvGrpSpPr>
          <p:cNvPr id="5" name="Google Shape;7822;p68"/>
          <p:cNvGrpSpPr/>
          <p:nvPr/>
        </p:nvGrpSpPr>
        <p:grpSpPr>
          <a:xfrm rot="10800000" flipH="1">
            <a:off x="670560" y="582295"/>
            <a:ext cx="7841615" cy="129282"/>
            <a:chOff x="219558" y="4738465"/>
            <a:chExt cx="5852400" cy="102300"/>
          </a:xfrm>
        </p:grpSpPr>
        <p:cxnSp>
          <p:nvCxnSpPr>
            <p:cNvPr id="6" name="Google Shape;7823;p68"/>
            <p:cNvCxnSpPr/>
            <p:nvPr/>
          </p:nvCxnSpPr>
          <p:spPr>
            <a:xfrm>
              <a:off x="219558" y="4789684"/>
              <a:ext cx="5852400" cy="0"/>
            </a:xfrm>
            <a:prstGeom prst="straightConnector1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7" name="Google Shape;7824;p68"/>
            <p:cNvSpPr/>
            <p:nvPr/>
          </p:nvSpPr>
          <p:spPr>
            <a:xfrm>
              <a:off x="1200298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8" name="Google Shape;7825;p68"/>
            <p:cNvSpPr/>
            <p:nvPr/>
          </p:nvSpPr>
          <p:spPr>
            <a:xfrm>
              <a:off x="2175146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9" name="Google Shape;7826;p68"/>
            <p:cNvSpPr/>
            <p:nvPr/>
          </p:nvSpPr>
          <p:spPr>
            <a:xfrm>
              <a:off x="3040751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0" name="Google Shape;7827;p68"/>
            <p:cNvSpPr/>
            <p:nvPr/>
          </p:nvSpPr>
          <p:spPr>
            <a:xfrm>
              <a:off x="402815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1" name="Google Shape;7828;p68"/>
            <p:cNvSpPr/>
            <p:nvPr/>
          </p:nvSpPr>
          <p:spPr>
            <a:xfrm>
              <a:off x="504082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Google Shape;218;p40"/>
          <p:cNvSpPr txBox="1">
            <a:spLocks noGrp="1"/>
          </p:cNvSpPr>
          <p:nvPr/>
        </p:nvSpPr>
        <p:spPr>
          <a:xfrm>
            <a:off x="670560" y="711835"/>
            <a:ext cx="7841615" cy="7278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9pPr>
          </a:lstStyle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400" dirty="0">
                <a:latin typeface="+mj-lt"/>
                <a:cs typeface="Thasadith" panose="00000500000000000000" charset="-34"/>
              </a:rPr>
              <a:t>   </a:t>
            </a:r>
            <a:r>
              <a:rPr lang="en-US" altLang="en-GB" sz="1400" dirty="0" err="1">
                <a:latin typeface="+mj-lt"/>
                <a:cs typeface="Thasadith" panose="00000500000000000000" charset="-34"/>
              </a:rPr>
              <a:t>Chọn</a:t>
            </a:r>
            <a:r>
              <a:rPr lang="en-US" altLang="en-GB" sz="1400" dirty="0">
                <a:latin typeface="+mj-lt"/>
                <a:cs typeface="Thasadith" panose="00000500000000000000" charset="-34"/>
              </a:rPr>
              <a:t> </a:t>
            </a:r>
            <a:r>
              <a:rPr lang="en-US" altLang="en-GB" sz="1400" dirty="0" err="1">
                <a:latin typeface="+mj-lt"/>
                <a:cs typeface="Thasadith" panose="00000500000000000000" charset="-34"/>
              </a:rPr>
              <a:t>từ</a:t>
            </a:r>
            <a:r>
              <a:rPr lang="en-US" altLang="en-GB" sz="1400" dirty="0">
                <a:latin typeface="+mj-lt"/>
                <a:cs typeface="Thasadith" panose="00000500000000000000" charset="-34"/>
              </a:rPr>
              <a:t> </a:t>
            </a:r>
            <a:r>
              <a:rPr lang="en-US" altLang="en-GB" sz="1400" dirty="0" err="1">
                <a:latin typeface="+mj-lt"/>
                <a:cs typeface="Thasadith" panose="00000500000000000000" charset="-34"/>
              </a:rPr>
              <a:t>tập</a:t>
            </a:r>
            <a:r>
              <a:rPr lang="en-US" altLang="en-GB" sz="1400" dirty="0">
                <a:latin typeface="+mj-lt"/>
                <a:cs typeface="Thasadith" panose="00000500000000000000" charset="-34"/>
              </a:rPr>
              <a:t> </a:t>
            </a:r>
            <a:r>
              <a:rPr lang="en-US" altLang="en-GB" sz="1400" dirty="0" err="1">
                <a:latin typeface="+mj-lt"/>
                <a:cs typeface="Thasadith" panose="00000500000000000000" charset="-34"/>
              </a:rPr>
              <a:t>dữ</a:t>
            </a:r>
            <a:r>
              <a:rPr lang="en-US" altLang="en-GB" sz="1400" dirty="0">
                <a:latin typeface="+mj-lt"/>
                <a:cs typeface="Thasadith" panose="00000500000000000000" charset="-34"/>
              </a:rPr>
              <a:t> </a:t>
            </a:r>
            <a:r>
              <a:rPr lang="en-US" altLang="en-GB" sz="1400" dirty="0" err="1">
                <a:latin typeface="+mj-lt"/>
                <a:cs typeface="Thasadith" panose="00000500000000000000" charset="-34"/>
              </a:rPr>
              <a:t>liệu</a:t>
            </a:r>
            <a:r>
              <a:rPr lang="en-US" altLang="en-GB" sz="1400" dirty="0">
                <a:latin typeface="+mj-lt"/>
                <a:cs typeface="Thasadith" panose="00000500000000000000" charset="-34"/>
              </a:rPr>
              <a:t> </a:t>
            </a:r>
            <a:r>
              <a:rPr lang="en-US" altLang="en-GB" sz="1400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Customer Churn 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10 </a:t>
            </a:r>
            <a:r>
              <a:rPr lang="en-US" sz="1400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phần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tử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và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mỗi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phần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tử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bao </a:t>
            </a:r>
            <a:r>
              <a:rPr lang="en-US" sz="1400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gồm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4 </a:t>
            </a:r>
            <a:r>
              <a:rPr lang="en-US" sz="1400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thuộc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tính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là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: </a:t>
            </a:r>
            <a:r>
              <a:rPr lang="en-US" sz="1400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AccountWeeks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DayMins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MothlyCharge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OverageFee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sz="1400" dirty="0" err="1">
                <a:latin typeface="+mj-lt"/>
                <a:cs typeface="Thasadith" panose="00000500000000000000" charset="-34"/>
                <a:sym typeface="+mn-ea"/>
              </a:rPr>
              <a:t>sử</a:t>
            </a:r>
            <a:r>
              <a:rPr lang="en-US" sz="1400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sz="1400" dirty="0" err="1">
                <a:latin typeface="+mj-lt"/>
                <a:cs typeface="Thasadith" panose="00000500000000000000" charset="-34"/>
                <a:sym typeface="+mn-ea"/>
              </a:rPr>
              <a:t>dụng</a:t>
            </a:r>
            <a:r>
              <a:rPr lang="en-US" sz="1400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sz="1400" dirty="0" err="1">
                <a:latin typeface="+mj-lt"/>
                <a:cs typeface="Thasadith" panose="00000500000000000000" charset="-34"/>
                <a:sym typeface="+mn-ea"/>
              </a:rPr>
              <a:t>làm</a:t>
            </a:r>
            <a:r>
              <a:rPr lang="en-US" sz="1400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sz="1400" dirty="0" err="1">
                <a:latin typeface="+mj-lt"/>
                <a:cs typeface="Thasadith" panose="00000500000000000000" charset="-34"/>
                <a:sym typeface="+mn-ea"/>
              </a:rPr>
              <a:t>tập</a:t>
            </a:r>
            <a:r>
              <a:rPr lang="en-US" sz="1400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sz="1400" dirty="0" err="1">
                <a:latin typeface="+mj-lt"/>
                <a:cs typeface="Thasadith" panose="00000500000000000000" charset="-34"/>
                <a:sym typeface="+mn-ea"/>
              </a:rPr>
              <a:t>dữ</a:t>
            </a:r>
            <a:r>
              <a:rPr lang="en-US" sz="1400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sz="1400" dirty="0" err="1">
                <a:latin typeface="+mj-lt"/>
                <a:cs typeface="Thasadith" panose="00000500000000000000" charset="-34"/>
                <a:sym typeface="+mn-ea"/>
              </a:rPr>
              <a:t>liệu</a:t>
            </a:r>
            <a:r>
              <a:rPr lang="en-US" sz="1400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sz="1400" dirty="0" err="1">
                <a:latin typeface="+mj-lt"/>
                <a:cs typeface="Thasadith" panose="00000500000000000000" charset="-34"/>
                <a:sym typeface="+mn-ea"/>
              </a:rPr>
              <a:t>mẫu</a:t>
            </a:r>
            <a:r>
              <a:rPr lang="en-US" sz="1400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sz="1400" dirty="0" err="1">
                <a:latin typeface="+mj-lt"/>
                <a:cs typeface="Thasadith" panose="00000500000000000000" charset="-34"/>
                <a:sym typeface="+mn-ea"/>
              </a:rPr>
              <a:t>để</a:t>
            </a:r>
            <a:r>
              <a:rPr lang="en-US" sz="1400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sz="1400" dirty="0" err="1">
                <a:latin typeface="+mj-lt"/>
                <a:cs typeface="Thasadith" panose="00000500000000000000" charset="-34"/>
                <a:sym typeface="+mn-ea"/>
              </a:rPr>
              <a:t>làm</a:t>
            </a:r>
            <a:r>
              <a:rPr lang="en-US" sz="1400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sz="1400" dirty="0" err="1">
                <a:latin typeface="+mj-lt"/>
                <a:cs typeface="Thasadith" panose="00000500000000000000" charset="-34"/>
                <a:sym typeface="+mn-ea"/>
              </a:rPr>
              <a:t>ví</a:t>
            </a:r>
            <a:r>
              <a:rPr lang="en-US" sz="1400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sz="1400" dirty="0" err="1">
                <a:latin typeface="+mj-lt"/>
                <a:cs typeface="Thasadith" panose="00000500000000000000" charset="-34"/>
                <a:sym typeface="+mn-ea"/>
              </a:rPr>
              <a:t>dụ</a:t>
            </a:r>
            <a:r>
              <a:rPr lang="en-US" sz="1400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sz="1400" dirty="0" err="1">
                <a:latin typeface="+mj-lt"/>
                <a:cs typeface="Thasadith" panose="00000500000000000000" charset="-34"/>
                <a:sym typeface="+mn-ea"/>
              </a:rPr>
              <a:t>minh</a:t>
            </a:r>
            <a:r>
              <a:rPr lang="en-US" sz="1400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sz="1400" dirty="0" err="1">
                <a:latin typeface="+mj-lt"/>
                <a:cs typeface="Thasadith" panose="00000500000000000000" charset="-34"/>
                <a:sym typeface="+mn-ea"/>
              </a:rPr>
              <a:t>họa</a:t>
            </a:r>
            <a:r>
              <a:rPr lang="en-US" sz="1400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sz="1400" dirty="0" err="1">
                <a:latin typeface="+mj-lt"/>
                <a:cs typeface="Thasadith" panose="00000500000000000000" charset="-34"/>
                <a:sym typeface="+mn-ea"/>
              </a:rPr>
              <a:t>cho</a:t>
            </a:r>
            <a:r>
              <a:rPr lang="en-US" sz="1400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sz="1400" dirty="0" err="1">
                <a:latin typeface="+mj-lt"/>
                <a:cs typeface="Thasadith" panose="00000500000000000000" charset="-34"/>
                <a:sym typeface="+mn-ea"/>
              </a:rPr>
              <a:t>mô</a:t>
            </a:r>
            <a:r>
              <a:rPr lang="en-US" sz="1400" dirty="0">
                <a:latin typeface="+mj-lt"/>
                <a:cs typeface="Thasadith" panose="00000500000000000000" charset="-34"/>
                <a:sym typeface="+mn-ea"/>
              </a:rPr>
              <a:t> </a:t>
            </a:r>
            <a:r>
              <a:rPr lang="en-US" sz="1400" dirty="0" err="1">
                <a:latin typeface="+mj-lt"/>
                <a:cs typeface="Thasadith" panose="00000500000000000000" charset="-34"/>
                <a:sym typeface="+mn-ea"/>
              </a:rPr>
              <a:t>hình</a:t>
            </a:r>
            <a:r>
              <a:rPr lang="en-US" sz="1400" dirty="0">
                <a:latin typeface="+mj-lt"/>
                <a:cs typeface="Thasadith" panose="00000500000000000000" charset="-34"/>
                <a:sym typeface="+mn-ea"/>
              </a:rPr>
              <a:t>.</a:t>
            </a:r>
            <a:endParaRPr lang="en-US" altLang="en-GB" sz="1400" dirty="0">
              <a:latin typeface="+mj-lt"/>
              <a:cs typeface="Thasadith" panose="00000500000000000000" charset="-34"/>
            </a:endParaRPr>
          </a:p>
        </p:txBody>
      </p:sp>
      <p:sp>
        <p:nvSpPr>
          <p:cNvPr id="3" name="Google Shape;218;p40"/>
          <p:cNvSpPr txBox="1">
            <a:spLocks noGrp="1"/>
          </p:cNvSpPr>
          <p:nvPr/>
        </p:nvSpPr>
        <p:spPr>
          <a:xfrm>
            <a:off x="3334527" y="120351"/>
            <a:ext cx="4466448" cy="501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>
                <a:solidFill>
                  <a:schemeClr val="bg1"/>
                </a:solidFill>
                <a:latin typeface="+mj-lt"/>
              </a:rPr>
              <a:t>Ví dụ minh họa </a:t>
            </a:r>
          </a:p>
        </p:txBody>
      </p:sp>
      <p:graphicFrame>
        <p:nvGraphicFramePr>
          <p:cNvPr id="13" name="Table 12"/>
          <p:cNvGraphicFramePr/>
          <p:nvPr>
            <p:extLst>
              <p:ext uri="{D42A27DB-BD31-4B8C-83A1-F6EECF244321}">
                <p14:modId xmlns:p14="http://schemas.microsoft.com/office/powerpoint/2010/main" val="920161309"/>
              </p:ext>
            </p:extLst>
          </p:nvPr>
        </p:nvGraphicFramePr>
        <p:xfrm>
          <a:off x="670560" y="1519555"/>
          <a:ext cx="7841615" cy="3352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57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3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16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9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842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j-lt"/>
                          <a:cs typeface="Thasadith" panose="00000500000000000000" charset="-34"/>
                        </a:rPr>
                        <a:t>STT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j-lt"/>
                          <a:cs typeface="Thasadith" panose="00000500000000000000" charset="-34"/>
                          <a:sym typeface="+mn-ea"/>
                        </a:rPr>
                        <a:t>Churn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+mj-lt"/>
                          <a:cs typeface="Thasadith" panose="00000500000000000000" charset="-34"/>
                          <a:sym typeface="+mn-ea"/>
                        </a:rPr>
                        <a:t>AccountWeeks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j-lt"/>
                        <a:cs typeface="Thasadith" panose="00000500000000000000" charset="-34"/>
                        <a:sym typeface="+mn-ea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j-lt"/>
                          <a:cs typeface="Thasadith" panose="00000500000000000000" charset="-34"/>
                          <a:sym typeface="+mn-ea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+mj-lt"/>
                          <a:cs typeface="Thasadith" panose="00000500000000000000" charset="-34"/>
                          <a:sym typeface="+mn-ea"/>
                        </a:rPr>
                        <a:t>DayMins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j-lt"/>
                        <a:cs typeface="Thasadith" panose="00000500000000000000" charset="-34"/>
                        <a:sym typeface="+mn-ea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+mj-lt"/>
                          <a:cs typeface="Thasadith" panose="00000500000000000000" charset="-34"/>
                          <a:sym typeface="+mn-ea"/>
                        </a:rPr>
                        <a:t>MonthlyCharge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j-lt"/>
                        <a:cs typeface="Thasadith" panose="00000500000000000000" charset="-34"/>
                        <a:sym typeface="+mn-ea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+mj-lt"/>
                          <a:cs typeface="Thasadith" panose="00000500000000000000" charset="-34"/>
                          <a:sym typeface="+mn-ea"/>
                        </a:rPr>
                        <a:t>OverageFee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j-lt"/>
                        <a:cs typeface="Thasadith" panose="00000500000000000000" charset="-34"/>
                        <a:sym typeface="+mn-ea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141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258.6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93.2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11.1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latin typeface="+mj-lt"/>
                          <a:cs typeface="Thasadith" panose="00000500000000000000" charset="-34"/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65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129.1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44.9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11.43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latin typeface="+mj-lt"/>
                          <a:cs typeface="Thasadith" panose="00000500000000000000" charset="-34"/>
                        </a:rPr>
                        <a:t>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74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187.7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49.4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8.7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latin typeface="+mj-lt"/>
                          <a:cs typeface="Thasadith" panose="00000500000000000000" charset="-34"/>
                        </a:rPr>
                        <a:t>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168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128.8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51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5.25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latin typeface="+mj-lt"/>
                          <a:cs typeface="Thasadith" panose="00000500000000000000" charset="-34"/>
                        </a:rPr>
                        <a:t>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95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156.6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52.4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12.38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latin typeface="+mj-lt"/>
                          <a:cs typeface="Thasadith" panose="00000500000000000000" charset="-34"/>
                        </a:rPr>
                        <a:t>6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62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120.7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47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15.36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latin typeface="+mj-lt"/>
                          <a:cs typeface="Thasadith" panose="00000500000000000000" charset="-34"/>
                        </a:rPr>
                        <a:t>7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161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332.9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84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15.89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2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latin typeface="+mj-lt"/>
                          <a:cs typeface="Thasadith" panose="00000500000000000000" charset="-34"/>
                        </a:rPr>
                        <a:t>8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85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196.4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95.3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14.05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2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latin typeface="+mj-lt"/>
                          <a:cs typeface="Thasadith" panose="00000500000000000000" charset="-34"/>
                        </a:rPr>
                        <a:t>9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93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190.7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51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10.91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2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10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76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185.7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78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latin typeface="+mj-lt"/>
                          <a:cs typeface="Thasadith" panose="00000500000000000000" charset="-34"/>
                        </a:rPr>
                        <a:t>10.64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8848090" y="480631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7822;p68"/>
          <p:cNvGrpSpPr/>
          <p:nvPr/>
        </p:nvGrpSpPr>
        <p:grpSpPr>
          <a:xfrm rot="10800000" flipH="1">
            <a:off x="670560" y="582295"/>
            <a:ext cx="7841615" cy="129282"/>
            <a:chOff x="219558" y="4738465"/>
            <a:chExt cx="5852400" cy="102300"/>
          </a:xfrm>
        </p:grpSpPr>
        <p:cxnSp>
          <p:nvCxnSpPr>
            <p:cNvPr id="6" name="Google Shape;7823;p68"/>
            <p:cNvCxnSpPr/>
            <p:nvPr/>
          </p:nvCxnSpPr>
          <p:spPr>
            <a:xfrm>
              <a:off x="219558" y="4789684"/>
              <a:ext cx="5852400" cy="0"/>
            </a:xfrm>
            <a:prstGeom prst="straightConnector1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7" name="Google Shape;7824;p68"/>
            <p:cNvSpPr/>
            <p:nvPr/>
          </p:nvSpPr>
          <p:spPr>
            <a:xfrm>
              <a:off x="1200298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Google Shape;7825;p68"/>
            <p:cNvSpPr/>
            <p:nvPr/>
          </p:nvSpPr>
          <p:spPr>
            <a:xfrm>
              <a:off x="2175146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Google Shape;7826;p68"/>
            <p:cNvSpPr/>
            <p:nvPr/>
          </p:nvSpPr>
          <p:spPr>
            <a:xfrm>
              <a:off x="3040751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Google Shape;7827;p68"/>
            <p:cNvSpPr/>
            <p:nvPr/>
          </p:nvSpPr>
          <p:spPr>
            <a:xfrm>
              <a:off x="402815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Google Shape;7828;p68"/>
            <p:cNvSpPr/>
            <p:nvPr/>
          </p:nvSpPr>
          <p:spPr>
            <a:xfrm>
              <a:off x="504082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Google Shape;218;p40"/>
          <p:cNvSpPr txBox="1">
            <a:spLocks noGrp="1"/>
          </p:cNvSpPr>
          <p:nvPr/>
        </p:nvSpPr>
        <p:spPr>
          <a:xfrm>
            <a:off x="3334526" y="120351"/>
            <a:ext cx="2909111" cy="501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 panose="00000500000000000000"/>
              <a:buNone/>
              <a:defRPr sz="35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>
                <a:solidFill>
                  <a:schemeClr val="bg1"/>
                </a:solidFill>
                <a:latin typeface="+mj-lt"/>
              </a:rPr>
              <a:t>Ví dụ minh họa </a:t>
            </a:r>
          </a:p>
        </p:txBody>
      </p:sp>
      <p:sp>
        <p:nvSpPr>
          <p:cNvPr id="15" name="Google Shape;199;p39"/>
          <p:cNvSpPr txBox="1"/>
          <p:nvPr/>
        </p:nvSpPr>
        <p:spPr>
          <a:xfrm>
            <a:off x="712470" y="662141"/>
            <a:ext cx="7868286" cy="10405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39700" algn="just"/>
            <a:r>
              <a:rPr lang="en-US" sz="1800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Bước</a:t>
            </a:r>
            <a:r>
              <a:rPr lang="en-US" sz="1800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1: </a:t>
            </a:r>
            <a:r>
              <a:rPr lang="en-US" sz="1800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Huấn</a:t>
            </a:r>
            <a:r>
              <a:rPr lang="en-US" sz="1800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luyện</a:t>
            </a:r>
            <a:r>
              <a:rPr lang="en-US" sz="1800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mô</a:t>
            </a:r>
            <a:r>
              <a:rPr lang="en-US" sz="1800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hình</a:t>
            </a:r>
            <a:endParaRPr lang="en-US" sz="1800" b="1" dirty="0">
              <a:solidFill>
                <a:schemeClr val="bg1"/>
              </a:solidFill>
              <a:latin typeface="+mj-lt"/>
              <a:cs typeface="Thasadith" panose="00000500000000000000" charset="-34"/>
            </a:endParaRPr>
          </a:p>
          <a:p>
            <a:pPr marL="139700" algn="just"/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    1.1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Xây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dựng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mô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hình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sẵn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dùng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: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Đối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với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Churn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đếm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0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và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1.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Còn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lại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là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dữ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liệu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liên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tục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nên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sẽ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liệt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kê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phần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tử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thuộc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về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giá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trị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nhãn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0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hoặc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giá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trị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nhãn</a:t>
            </a:r>
            <a: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  <a:t> 1	</a:t>
            </a:r>
            <a:br>
              <a:rPr lang="en-US" b="1" dirty="0">
                <a:solidFill>
                  <a:schemeClr val="bg1"/>
                </a:solidFill>
                <a:latin typeface="+mj-lt"/>
                <a:cs typeface="Thasadith" panose="00000500000000000000" charset="-34"/>
              </a:rPr>
            </a:br>
            <a:endParaRPr lang="en-US" b="1" dirty="0">
              <a:solidFill>
                <a:schemeClr val="bg1"/>
              </a:solidFill>
              <a:latin typeface="+mj-lt"/>
              <a:cs typeface="Thasadith" panose="00000500000000000000" charset="-34"/>
            </a:endParaRPr>
          </a:p>
        </p:txBody>
      </p:sp>
      <p:sp>
        <p:nvSpPr>
          <p:cNvPr id="20" name="Google Shape;218;p40"/>
          <p:cNvSpPr txBox="1"/>
          <p:nvPr/>
        </p:nvSpPr>
        <p:spPr>
          <a:xfrm>
            <a:off x="670560" y="89371"/>
            <a:ext cx="2106930" cy="572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Thasadith" panose="00000500000000000000"/>
              <a:buNone/>
              <a:defRPr sz="96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Thasadith" panose="00000500000000000000"/>
              <a:buNone/>
              <a:defRPr sz="96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Thasadith" panose="00000500000000000000"/>
              <a:buNone/>
              <a:defRPr sz="96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Thasadith" panose="00000500000000000000"/>
              <a:buNone/>
              <a:defRPr sz="96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Thasadith" panose="00000500000000000000"/>
              <a:buNone/>
              <a:defRPr sz="96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Thasadith" panose="00000500000000000000"/>
              <a:buNone/>
              <a:defRPr sz="96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Thasadith" panose="00000500000000000000"/>
              <a:buNone/>
              <a:defRPr sz="96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Thasadith" panose="00000500000000000000"/>
              <a:buNone/>
              <a:defRPr sz="96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Thasadith" panose="00000500000000000000"/>
              <a:buNone/>
              <a:defRPr sz="9600" b="1" i="0" u="none" strike="noStrike" cap="none">
                <a:solidFill>
                  <a:schemeClr val="lt1"/>
                </a:solidFill>
                <a:latin typeface="Thasadith" panose="00000500000000000000"/>
                <a:ea typeface="Thasadith" panose="00000500000000000000"/>
                <a:cs typeface="Thasadith" panose="00000500000000000000"/>
                <a:sym typeface="Thasadith" panose="00000500000000000000"/>
              </a:defRPr>
            </a:lvl9pPr>
          </a:lstStyle>
          <a:p>
            <a:pPr algn="l"/>
            <a:r>
              <a:rPr lang="en-GB" sz="2500">
                <a:latin typeface="+mj-lt"/>
              </a:rPr>
              <a:t>Mô hình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8848090" y="4806315"/>
            <a:ext cx="295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A0DB2DC-4C9A-4742-B13C-FB6460FD3503}" type="slidenum">
              <a:rPr 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B49AE4-C3E1-29C7-03C9-BB9A5E01E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282766"/>
              </p:ext>
            </p:extLst>
          </p:nvPr>
        </p:nvGraphicFramePr>
        <p:xfrm>
          <a:off x="1011872" y="1702696"/>
          <a:ext cx="7269482" cy="272116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tx1"/>
                  </a:outerShdw>
                </a:effectLst>
                <a:tableStyleId>{5C22544A-7EE6-4342-B048-85BDC9FD1C3A}</a:tableStyleId>
              </a:tblPr>
              <a:tblGrid>
                <a:gridCol w="396558">
                  <a:extLst>
                    <a:ext uri="{9D8B030D-6E8A-4147-A177-3AD203B41FA5}">
                      <a16:colId xmlns:a16="http://schemas.microsoft.com/office/drawing/2014/main" val="2036532104"/>
                    </a:ext>
                  </a:extLst>
                </a:gridCol>
                <a:gridCol w="396558">
                  <a:extLst>
                    <a:ext uri="{9D8B030D-6E8A-4147-A177-3AD203B41FA5}">
                      <a16:colId xmlns:a16="http://schemas.microsoft.com/office/drawing/2014/main" val="3274323707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3373103606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3123747460"/>
                    </a:ext>
                  </a:extLst>
                </a:gridCol>
                <a:gridCol w="696754">
                  <a:extLst>
                    <a:ext uri="{9D8B030D-6E8A-4147-A177-3AD203B41FA5}">
                      <a16:colId xmlns:a16="http://schemas.microsoft.com/office/drawing/2014/main" val="2094556337"/>
                    </a:ext>
                  </a:extLst>
                </a:gridCol>
                <a:gridCol w="696754">
                  <a:extLst>
                    <a:ext uri="{9D8B030D-6E8A-4147-A177-3AD203B41FA5}">
                      <a16:colId xmlns:a16="http://schemas.microsoft.com/office/drawing/2014/main" val="4088116589"/>
                    </a:ext>
                  </a:extLst>
                </a:gridCol>
                <a:gridCol w="935831">
                  <a:extLst>
                    <a:ext uri="{9D8B030D-6E8A-4147-A177-3AD203B41FA5}">
                      <a16:colId xmlns:a16="http://schemas.microsoft.com/office/drawing/2014/main" val="3403310654"/>
                    </a:ext>
                  </a:extLst>
                </a:gridCol>
                <a:gridCol w="935831">
                  <a:extLst>
                    <a:ext uri="{9D8B030D-6E8A-4147-A177-3AD203B41FA5}">
                      <a16:colId xmlns:a16="http://schemas.microsoft.com/office/drawing/2014/main" val="733449742"/>
                    </a:ext>
                  </a:extLst>
                </a:gridCol>
                <a:gridCol w="769938">
                  <a:extLst>
                    <a:ext uri="{9D8B030D-6E8A-4147-A177-3AD203B41FA5}">
                      <a16:colId xmlns:a16="http://schemas.microsoft.com/office/drawing/2014/main" val="2059322834"/>
                    </a:ext>
                  </a:extLst>
                </a:gridCol>
                <a:gridCol w="769938">
                  <a:extLst>
                    <a:ext uri="{9D8B030D-6E8A-4147-A177-3AD203B41FA5}">
                      <a16:colId xmlns:a16="http://schemas.microsoft.com/office/drawing/2014/main" val="4050224096"/>
                    </a:ext>
                  </a:extLst>
                </a:gridCol>
              </a:tblGrid>
              <a:tr h="352451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j-lt"/>
                          <a:cs typeface="Thasadith" panose="00000500000000000000" charset="-34"/>
                          <a:sym typeface="+mn-ea"/>
                        </a:rPr>
                        <a:t>Churn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+mj-lt"/>
                          <a:cs typeface="Thasadith" panose="00000500000000000000" charset="-34"/>
                          <a:sym typeface="+mn-ea"/>
                        </a:rPr>
                        <a:t>AccountWeeks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j-lt"/>
                        <a:cs typeface="Thasadith" panose="00000500000000000000" charset="-34"/>
                        <a:sym typeface="+mn-ea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j-lt"/>
                          <a:cs typeface="Thasadith" panose="00000500000000000000" charset="-34"/>
                          <a:sym typeface="+mn-ea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+mj-lt"/>
                          <a:cs typeface="Thasadith" panose="00000500000000000000" charset="-34"/>
                          <a:sym typeface="+mn-ea"/>
                        </a:rPr>
                        <a:t>DayMins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j-lt"/>
                        <a:cs typeface="Thasadith" panose="00000500000000000000" charset="-34"/>
                        <a:sym typeface="+mn-ea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+mj-lt"/>
                          <a:cs typeface="Thasadith" panose="00000500000000000000" charset="-34"/>
                          <a:sym typeface="+mn-ea"/>
                        </a:rPr>
                        <a:t>MonthlyCharge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j-lt"/>
                        <a:cs typeface="Thasadith" panose="00000500000000000000" charset="-34"/>
                        <a:sym typeface="+mn-ea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+mj-lt"/>
                          <a:cs typeface="Thasadith" panose="00000500000000000000" charset="-34"/>
                          <a:sym typeface="+mn-ea"/>
                        </a:rPr>
                        <a:t>OverageFee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j-lt"/>
                        <a:cs typeface="Thasadith" panose="00000500000000000000" charset="-34"/>
                        <a:sym typeface="+mn-ea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85552"/>
                  </a:ext>
                </a:extLst>
              </a:tr>
              <a:tr h="2631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082329"/>
                  </a:ext>
                </a:extLst>
              </a:tr>
              <a:tr h="2631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141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65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258.6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129.1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93.2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44.9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11.1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11.43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481501"/>
                  </a:ext>
                </a:extLst>
              </a:tr>
              <a:tr h="2631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74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161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187.7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332.9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49.4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84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8.7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15.89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160146"/>
                  </a:ext>
                </a:extLst>
              </a:tr>
              <a:tr h="2631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168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128.8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51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5.25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618317"/>
                  </a:ext>
                </a:extLst>
              </a:tr>
              <a:tr h="2631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95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156.6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52.4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12.38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437880"/>
                  </a:ext>
                </a:extLst>
              </a:tr>
              <a:tr h="2631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62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120.7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47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15.36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013003"/>
                  </a:ext>
                </a:extLst>
              </a:tr>
              <a:tr h="2631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85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196.4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95.3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14.05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40716"/>
                  </a:ext>
                </a:extLst>
              </a:tr>
              <a:tr h="2631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93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190.7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51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10.91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088998"/>
                  </a:ext>
                </a:extLst>
              </a:tr>
              <a:tr h="2631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76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189.7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78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10.64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7371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euron Functions Breakthrough by Slidesgo">
  <a:themeElements>
    <a:clrScheme name="Simple Light">
      <a:dk1>
        <a:srgbClr val="190236"/>
      </a:dk1>
      <a:lt1>
        <a:srgbClr val="FFFFFF"/>
      </a:lt1>
      <a:dk2>
        <a:srgbClr val="9139B2"/>
      </a:dk2>
      <a:lt2>
        <a:srgbClr val="8F336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2403</Words>
  <Application>Microsoft Office PowerPoint</Application>
  <PresentationFormat>On-screen Show (16:9)</PresentationFormat>
  <Paragraphs>603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Calibri</vt:lpstr>
      <vt:lpstr>Times New Roman</vt:lpstr>
      <vt:lpstr>Wingdings</vt:lpstr>
      <vt:lpstr>Nunito</vt:lpstr>
      <vt:lpstr>Cambria Math</vt:lpstr>
      <vt:lpstr>Thasadith</vt:lpstr>
      <vt:lpstr>Arial</vt:lpstr>
      <vt:lpstr>Neuron Functions Breakthrough by Slidesgo</vt:lpstr>
      <vt:lpstr>CUSTOMER CHURN Naive Bayes</vt:lpstr>
      <vt:lpstr>Giới thiệu</vt:lpstr>
      <vt:lpstr>Giới thiệu</vt:lpstr>
      <vt:lpstr>Giới thiệu</vt:lpstr>
      <vt:lpstr>Giới thiệu</vt:lpstr>
      <vt:lpstr>Giới thiệu</vt:lpstr>
      <vt:lpstr>Mô hình</vt:lpstr>
      <vt:lpstr>Mô hình</vt:lpstr>
      <vt:lpstr>PowerPoint Presentation</vt:lpstr>
      <vt:lpstr>Mô hình</vt:lpstr>
      <vt:lpstr>Mô hình</vt:lpstr>
      <vt:lpstr>Mô hình</vt:lpstr>
      <vt:lpstr>Mô hình</vt:lpstr>
      <vt:lpstr>Mô hình</vt:lpstr>
      <vt:lpstr>Mô hình</vt:lpstr>
      <vt:lpstr>Mô hình</vt:lpstr>
      <vt:lpstr>Mô hình</vt:lpstr>
      <vt:lpstr>Mô hình</vt:lpstr>
      <vt:lpstr>Mô hình</vt:lpstr>
      <vt:lpstr>Mô hình</vt:lpstr>
      <vt:lpstr>Thực nghiệm</vt:lpstr>
      <vt:lpstr>Thực nghiệm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Predictive Maintenance Classification Naive Bayes</dc:title>
  <dc:creator>VanAnh</dc:creator>
  <cp:lastModifiedBy>Châu Hồng Anh</cp:lastModifiedBy>
  <cp:revision>225</cp:revision>
  <dcterms:created xsi:type="dcterms:W3CDTF">2022-04-24T12:02:00Z</dcterms:created>
  <dcterms:modified xsi:type="dcterms:W3CDTF">2022-11-18T05:56:10Z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AF2BE65C54DE4F2F936474523E039EA9</vt:lpwstr>
  </property>
  <property fmtid="{D5CDD505-2E9C-101B-9397-08002B2CF9AE}" pid="3" name="KSOProductBuildVer">
    <vt:lpwstr>1033-11.2.0.11130</vt:lpwstr>
  </property>
</Properties>
</file>