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6858000" cx="12192000"/>
  <p:notesSz cx="6858000" cy="9144000"/>
  <p:embeddedFontLst>
    <p:embeddedFont>
      <p:font typeface="Bodoni"/>
      <p:bold r:id="rId47"/>
      <p:boldItalic r:id="rId48"/>
    </p:embeddedFont>
    <p:embeddedFont>
      <p:font typeface="Gill Sans"/>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Bodoni-boldItalic.fntdata"/><Relationship Id="rId47" Type="http://schemas.openxmlformats.org/officeDocument/2006/relationships/font" Target="fonts/Bodoni-bold.fntdata"/><Relationship Id="rId49" Type="http://schemas.openxmlformats.org/officeDocument/2006/relationships/font" Target="fonts/GillSans-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GillSans-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2"/>
          <p:cNvSpPr txBox="1"/>
          <p:nvPr>
            <p:ph type="ctrTitle"/>
          </p:nvPr>
        </p:nvSpPr>
        <p:spPr>
          <a:xfrm>
            <a:off x="1910080" y="359898"/>
            <a:ext cx="9875520" cy="147218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562214"/>
              </a:buClr>
              <a:buSzPts val="43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 type="subTitle"/>
          </p:nvPr>
        </p:nvSpPr>
        <p:spPr>
          <a:xfrm>
            <a:off x="1910080" y="1850064"/>
            <a:ext cx="9875520" cy="1752600"/>
          </a:xfrm>
          <a:prstGeom prst="rect">
            <a:avLst/>
          </a:prstGeom>
          <a:noFill/>
          <a:ln>
            <a:noFill/>
          </a:ln>
        </p:spPr>
        <p:txBody>
          <a:bodyPr anchorCtr="0" anchor="t" bIns="45700" lIns="91425" spcFirstLastPara="1" rIns="91425" wrap="square" tIns="0">
            <a:norm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23" name="Google Shape;23;p2"/>
          <p:cNvSpPr txBox="1"/>
          <p:nvPr>
            <p:ph idx="10" type="dt"/>
          </p:nvPr>
        </p:nvSpPr>
        <p:spPr>
          <a:xfrm>
            <a:off x="4775200" y="6305550"/>
            <a:ext cx="28448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7620000" y="6305550"/>
            <a:ext cx="38608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2" type="sldNum"/>
          </p:nvPr>
        </p:nvSpPr>
        <p:spPr>
          <a:xfrm>
            <a:off x="11484864" y="6305550"/>
            <a:ext cx="6096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6" name="Google Shape;26;p2"/>
          <p:cNvSpPr/>
          <p:nvPr/>
        </p:nvSpPr>
        <p:spPr>
          <a:xfrm>
            <a:off x="1228577" y="1413802"/>
            <a:ext cx="280416"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7" name="Google Shape;27;p2"/>
          <p:cNvSpPr/>
          <p:nvPr/>
        </p:nvSpPr>
        <p:spPr>
          <a:xfrm>
            <a:off x="1542901" y="1345016"/>
            <a:ext cx="85344" cy="64008"/>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8" name="Shape 88"/>
        <p:cNvGrpSpPr/>
        <p:nvPr/>
      </p:nvGrpSpPr>
      <p:grpSpPr>
        <a:xfrm>
          <a:off x="0" y="0"/>
          <a:ext cx="0" cy="0"/>
          <a:chOff x="0" y="0"/>
          <a:chExt cx="0" cy="0"/>
        </a:xfrm>
      </p:grpSpPr>
      <p:sp>
        <p:nvSpPr>
          <p:cNvPr id="89" name="Google Shape;89;p11"/>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1"/>
          <p:cNvSpPr txBox="1"/>
          <p:nvPr>
            <p:ph idx="1" type="body"/>
          </p:nvPr>
        </p:nvSpPr>
        <p:spPr>
          <a:xfrm rot="5400000">
            <a:off x="4512564" y="-1150620"/>
            <a:ext cx="4800600" cy="999744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1" name="Google Shape;91;p11"/>
          <p:cNvSpPr txBox="1"/>
          <p:nvPr>
            <p:ph idx="10" type="dt"/>
          </p:nvPr>
        </p:nvSpPr>
        <p:spPr>
          <a:xfrm>
            <a:off x="4775200" y="6305550"/>
            <a:ext cx="28448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1" type="ftr"/>
          </p:nvPr>
        </p:nvSpPr>
        <p:spPr>
          <a:xfrm>
            <a:off x="7620000" y="6305550"/>
            <a:ext cx="38608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2" type="sldNum"/>
          </p:nvPr>
        </p:nvSpPr>
        <p:spPr>
          <a:xfrm>
            <a:off x="11484864" y="6305550"/>
            <a:ext cx="6096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12"/>
          <p:cNvSpPr txBox="1"/>
          <p:nvPr>
            <p:ph type="title"/>
          </p:nvPr>
        </p:nvSpPr>
        <p:spPr>
          <a:xfrm rot="5400000">
            <a:off x="7437438" y="1981203"/>
            <a:ext cx="5851525" cy="2438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2"/>
          <p:cNvSpPr txBox="1"/>
          <p:nvPr>
            <p:ph idx="1" type="body"/>
          </p:nvPr>
        </p:nvSpPr>
        <p:spPr>
          <a:xfrm rot="5400000">
            <a:off x="2306638" y="-507996"/>
            <a:ext cx="5851525" cy="74168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7" name="Google Shape;97;p12"/>
          <p:cNvSpPr txBox="1"/>
          <p:nvPr>
            <p:ph idx="10" type="dt"/>
          </p:nvPr>
        </p:nvSpPr>
        <p:spPr>
          <a:xfrm>
            <a:off x="4775200" y="6305550"/>
            <a:ext cx="28448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1" type="ftr"/>
          </p:nvPr>
        </p:nvSpPr>
        <p:spPr>
          <a:xfrm>
            <a:off x="7620000" y="6305550"/>
            <a:ext cx="38608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p:nvPr>
            <p:ph idx="12" type="sldNum"/>
          </p:nvPr>
        </p:nvSpPr>
        <p:spPr>
          <a:xfrm>
            <a:off x="11484864" y="6305550"/>
            <a:ext cx="6096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3"/>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 type="body"/>
          </p:nvPr>
        </p:nvSpPr>
        <p:spPr>
          <a:xfrm>
            <a:off x="1914144" y="1447800"/>
            <a:ext cx="9997440" cy="48006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1" name="Google Shape;31;p3"/>
          <p:cNvSpPr txBox="1"/>
          <p:nvPr>
            <p:ph idx="10" type="dt"/>
          </p:nvPr>
        </p:nvSpPr>
        <p:spPr>
          <a:xfrm>
            <a:off x="4775200" y="6305550"/>
            <a:ext cx="28448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1" type="ftr"/>
          </p:nvPr>
        </p:nvSpPr>
        <p:spPr>
          <a:xfrm>
            <a:off x="7620000" y="6305550"/>
            <a:ext cx="38608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
          <p:cNvSpPr txBox="1"/>
          <p:nvPr>
            <p:ph idx="12" type="sldNum"/>
          </p:nvPr>
        </p:nvSpPr>
        <p:spPr>
          <a:xfrm>
            <a:off x="11484864" y="6305550"/>
            <a:ext cx="6096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4" name="Shape 34"/>
        <p:cNvGrpSpPr/>
        <p:nvPr/>
      </p:nvGrpSpPr>
      <p:grpSpPr>
        <a:xfrm>
          <a:off x="0" y="0"/>
          <a:ext cx="0" cy="0"/>
          <a:chOff x="0" y="0"/>
          <a:chExt cx="0" cy="0"/>
        </a:xfrm>
      </p:grpSpPr>
      <p:sp>
        <p:nvSpPr>
          <p:cNvPr id="35" name="Google Shape;35;p4"/>
          <p:cNvSpPr/>
          <p:nvPr/>
        </p:nvSpPr>
        <p:spPr>
          <a:xfrm>
            <a:off x="3043853" y="-54"/>
            <a:ext cx="9144000" cy="68580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6" name="Google Shape;36;p4"/>
          <p:cNvSpPr txBox="1"/>
          <p:nvPr>
            <p:ph type="title"/>
          </p:nvPr>
        </p:nvSpPr>
        <p:spPr>
          <a:xfrm>
            <a:off x="3437856" y="2600325"/>
            <a:ext cx="8534400" cy="2286000"/>
          </a:xfrm>
          <a:prstGeom prst="rect">
            <a:avLst/>
          </a:prstGeom>
          <a:noFill/>
          <a:ln>
            <a:noFill/>
          </a:ln>
        </p:spPr>
        <p:txBody>
          <a:bodyPr anchorCtr="0" anchor="t" bIns="45700" lIns="91425" spcFirstLastPara="1" rIns="91425" wrap="square" tIns="45700">
            <a:normAutofit/>
          </a:bodyPr>
          <a:lstStyle>
            <a:lvl1pPr lvl="0" algn="l">
              <a:lnSpc>
                <a:spcPct val="112500"/>
              </a:lnSpc>
              <a:spcBef>
                <a:spcPts val="0"/>
              </a:spcBef>
              <a:spcAft>
                <a:spcPts val="0"/>
              </a:spcAft>
              <a:buClr>
                <a:srgbClr val="562214"/>
              </a:buClr>
              <a:buSzPts val="4000"/>
              <a:buFont typeface="Gill Sans"/>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
          <p:cNvSpPr txBox="1"/>
          <p:nvPr>
            <p:ph idx="1" type="body"/>
          </p:nvPr>
        </p:nvSpPr>
        <p:spPr>
          <a:xfrm>
            <a:off x="3437856" y="1066800"/>
            <a:ext cx="8534400" cy="1509712"/>
          </a:xfrm>
          <a:prstGeom prst="rect">
            <a:avLst/>
          </a:prstGeom>
          <a:noFill/>
          <a:ln>
            <a:noFill/>
          </a:ln>
        </p:spPr>
        <p:txBody>
          <a:bodyPr anchorCtr="0" anchor="b" bIns="45700" lIns="91425" spcFirstLastPara="1" rIns="91425" wrap="square" tIns="45700">
            <a:normAutofit/>
          </a:bodyPr>
          <a:lstStyle>
            <a:lvl1pPr indent="-228600" lvl="0" marL="457200" algn="l">
              <a:lnSpc>
                <a:spcPct val="115000"/>
              </a:lnSpc>
              <a:spcBef>
                <a:spcPts val="0"/>
              </a:spcBef>
              <a:spcAft>
                <a:spcPts val="0"/>
              </a:spcAft>
              <a:buSzPts val="1600"/>
              <a:buNone/>
              <a:defRPr sz="2000">
                <a:solidFill>
                  <a:srgbClr val="341108"/>
                </a:solidFill>
              </a:defRPr>
            </a:lvl1pPr>
            <a:lvl2pPr indent="-228600" lvl="1" marL="914400" algn="l">
              <a:lnSpc>
                <a:spcPct val="100000"/>
              </a:lnSpc>
              <a:spcBef>
                <a:spcPts val="550"/>
              </a:spcBef>
              <a:spcAft>
                <a:spcPts val="0"/>
              </a:spcAft>
              <a:buSzPts val="1800"/>
              <a:buNone/>
              <a:defRPr sz="1800">
                <a:solidFill>
                  <a:srgbClr val="888888"/>
                </a:solidFill>
              </a:defRPr>
            </a:lvl2pPr>
            <a:lvl3pPr indent="-228600" lvl="2" marL="1371600" algn="l">
              <a:lnSpc>
                <a:spcPct val="100000"/>
              </a:lnSpc>
              <a:spcBef>
                <a:spcPts val="320"/>
              </a:spcBef>
              <a:spcAft>
                <a:spcPts val="0"/>
              </a:spcAft>
              <a:buSzPts val="1600"/>
              <a:buNone/>
              <a:defRPr sz="1600">
                <a:solidFill>
                  <a:srgbClr val="888888"/>
                </a:solidFill>
              </a:defRPr>
            </a:lvl3pPr>
            <a:lvl4pPr indent="-228600" lvl="3" marL="1828800" algn="l">
              <a:lnSpc>
                <a:spcPct val="100000"/>
              </a:lnSpc>
              <a:spcBef>
                <a:spcPts val="280"/>
              </a:spcBef>
              <a:spcAft>
                <a:spcPts val="0"/>
              </a:spcAft>
              <a:buSzPts val="1400"/>
              <a:buNone/>
              <a:defRPr sz="1400">
                <a:solidFill>
                  <a:srgbClr val="888888"/>
                </a:solidFill>
              </a:defRPr>
            </a:lvl4pPr>
            <a:lvl5pPr indent="-228600" lvl="4" marL="2286000" algn="l">
              <a:lnSpc>
                <a:spcPct val="100000"/>
              </a:lnSpc>
              <a:spcBef>
                <a:spcPts val="280"/>
              </a:spcBef>
              <a:spcAft>
                <a:spcPts val="0"/>
              </a:spcAft>
              <a:buSzPts val="1400"/>
              <a:buNone/>
              <a:defRPr sz="1400">
                <a:solidFill>
                  <a:srgbClr val="888888"/>
                </a:solidFill>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8" name="Google Shape;38;p4"/>
          <p:cNvSpPr txBox="1"/>
          <p:nvPr>
            <p:ph idx="10" type="dt"/>
          </p:nvPr>
        </p:nvSpPr>
        <p:spPr>
          <a:xfrm>
            <a:off x="4775200" y="6305550"/>
            <a:ext cx="28448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1" type="ftr"/>
          </p:nvPr>
        </p:nvSpPr>
        <p:spPr>
          <a:xfrm>
            <a:off x="7620000" y="6305550"/>
            <a:ext cx="38608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2" type="sldNum"/>
          </p:nvPr>
        </p:nvSpPr>
        <p:spPr>
          <a:xfrm>
            <a:off x="11484864" y="6305550"/>
            <a:ext cx="6096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1" name="Google Shape;41;p4"/>
          <p:cNvSpPr/>
          <p:nvPr/>
        </p:nvSpPr>
        <p:spPr>
          <a:xfrm>
            <a:off x="3048000" y="0"/>
            <a:ext cx="101600"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2" name="Google Shape;42;p4"/>
          <p:cNvSpPr/>
          <p:nvPr/>
        </p:nvSpPr>
        <p:spPr>
          <a:xfrm>
            <a:off x="2896428" y="2814656"/>
            <a:ext cx="280416"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43" name="Google Shape;43;p4"/>
          <p:cNvSpPr/>
          <p:nvPr/>
        </p:nvSpPr>
        <p:spPr>
          <a:xfrm>
            <a:off x="3210752" y="2745870"/>
            <a:ext cx="85344" cy="64008"/>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5"/>
          <p:cNvSpPr txBox="1"/>
          <p:nvPr>
            <p:ph type="title"/>
          </p:nvPr>
        </p:nvSpPr>
        <p:spPr>
          <a:xfrm>
            <a:off x="1914144" y="274320"/>
            <a:ext cx="999744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5"/>
          <p:cNvSpPr txBox="1"/>
          <p:nvPr>
            <p:ph idx="1" type="body"/>
          </p:nvPr>
        </p:nvSpPr>
        <p:spPr>
          <a:xfrm>
            <a:off x="1914144" y="1524000"/>
            <a:ext cx="4876800" cy="4663440"/>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55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7" name="Google Shape;47;p5"/>
          <p:cNvSpPr txBox="1"/>
          <p:nvPr>
            <p:ph idx="2" type="body"/>
          </p:nvPr>
        </p:nvSpPr>
        <p:spPr>
          <a:xfrm>
            <a:off x="7034784" y="1524000"/>
            <a:ext cx="4876800" cy="4663440"/>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55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8" name="Google Shape;48;p5"/>
          <p:cNvSpPr txBox="1"/>
          <p:nvPr>
            <p:ph idx="10" type="dt"/>
          </p:nvPr>
        </p:nvSpPr>
        <p:spPr>
          <a:xfrm>
            <a:off x="4775200" y="6305550"/>
            <a:ext cx="28448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txBox="1"/>
          <p:nvPr>
            <p:ph idx="11" type="ftr"/>
          </p:nvPr>
        </p:nvSpPr>
        <p:spPr>
          <a:xfrm>
            <a:off x="7620000" y="6305550"/>
            <a:ext cx="38608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
          <p:cNvSpPr txBox="1"/>
          <p:nvPr>
            <p:ph idx="12" type="sldNum"/>
          </p:nvPr>
        </p:nvSpPr>
        <p:spPr>
          <a:xfrm>
            <a:off x="11484864" y="6305550"/>
            <a:ext cx="6096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51" name="Shape 51"/>
        <p:cNvGrpSpPr/>
        <p:nvPr/>
      </p:nvGrpSpPr>
      <p:grpSpPr>
        <a:xfrm>
          <a:off x="0" y="0"/>
          <a:ext cx="0" cy="0"/>
          <a:chOff x="0" y="0"/>
          <a:chExt cx="0" cy="0"/>
        </a:xfrm>
      </p:grpSpPr>
      <p:sp>
        <p:nvSpPr>
          <p:cNvPr id="52" name="Google Shape;52;p6"/>
          <p:cNvSpPr txBox="1"/>
          <p:nvPr>
            <p:ph type="title"/>
          </p:nvPr>
        </p:nvSpPr>
        <p:spPr>
          <a:xfrm>
            <a:off x="609600" y="5160336"/>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562214"/>
              </a:buClr>
              <a:buSzPts val="4500"/>
              <a:buFont typeface="Gill Sans"/>
              <a:buNone/>
              <a:defRPr b="1" sz="45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6"/>
          <p:cNvSpPr txBox="1"/>
          <p:nvPr>
            <p:ph idx="1" type="body"/>
          </p:nvPr>
        </p:nvSpPr>
        <p:spPr>
          <a:xfrm>
            <a:off x="609600" y="328278"/>
            <a:ext cx="536448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lnSpc>
                <a:spcPct val="100000"/>
              </a:lnSpc>
              <a:spcBef>
                <a:spcPts val="55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4" name="Google Shape;54;p6"/>
          <p:cNvSpPr txBox="1"/>
          <p:nvPr>
            <p:ph idx="2" type="body"/>
          </p:nvPr>
        </p:nvSpPr>
        <p:spPr>
          <a:xfrm>
            <a:off x="6217920" y="328278"/>
            <a:ext cx="536448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lnSpc>
                <a:spcPct val="100000"/>
              </a:lnSpc>
              <a:spcBef>
                <a:spcPts val="55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5" name="Google Shape;55;p6"/>
          <p:cNvSpPr txBox="1"/>
          <p:nvPr>
            <p:ph idx="3" type="body"/>
          </p:nvPr>
        </p:nvSpPr>
        <p:spPr>
          <a:xfrm>
            <a:off x="609600" y="969336"/>
            <a:ext cx="536448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rm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6" name="Google Shape;56;p6"/>
          <p:cNvSpPr txBox="1"/>
          <p:nvPr>
            <p:ph idx="4" type="body"/>
          </p:nvPr>
        </p:nvSpPr>
        <p:spPr>
          <a:xfrm>
            <a:off x="6217920" y="969336"/>
            <a:ext cx="536448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rm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7" name="Google Shape;57;p6"/>
          <p:cNvSpPr txBox="1"/>
          <p:nvPr>
            <p:ph idx="10" type="dt"/>
          </p:nvPr>
        </p:nvSpPr>
        <p:spPr>
          <a:xfrm>
            <a:off x="4775200" y="6305550"/>
            <a:ext cx="28448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
          <p:cNvSpPr txBox="1"/>
          <p:nvPr>
            <p:ph idx="11" type="ftr"/>
          </p:nvPr>
        </p:nvSpPr>
        <p:spPr>
          <a:xfrm>
            <a:off x="7620000" y="6305550"/>
            <a:ext cx="38608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
          <p:cNvSpPr txBox="1"/>
          <p:nvPr>
            <p:ph idx="12" type="sldNum"/>
          </p:nvPr>
        </p:nvSpPr>
        <p:spPr>
          <a:xfrm>
            <a:off x="11484864" y="6305550"/>
            <a:ext cx="6096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7"/>
          <p:cNvSpPr txBox="1"/>
          <p:nvPr>
            <p:ph type="title"/>
          </p:nvPr>
        </p:nvSpPr>
        <p:spPr>
          <a:xfrm>
            <a:off x="1914144" y="274320"/>
            <a:ext cx="999744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7"/>
          <p:cNvSpPr txBox="1"/>
          <p:nvPr>
            <p:ph idx="10" type="dt"/>
          </p:nvPr>
        </p:nvSpPr>
        <p:spPr>
          <a:xfrm>
            <a:off x="4775200" y="6305550"/>
            <a:ext cx="28448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idx="11" type="ftr"/>
          </p:nvPr>
        </p:nvSpPr>
        <p:spPr>
          <a:xfrm>
            <a:off x="7620000" y="6305550"/>
            <a:ext cx="38608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txBox="1"/>
          <p:nvPr>
            <p:ph idx="12" type="sldNum"/>
          </p:nvPr>
        </p:nvSpPr>
        <p:spPr>
          <a:xfrm>
            <a:off x="11484864" y="6305550"/>
            <a:ext cx="6096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5" name="Shape 65"/>
        <p:cNvGrpSpPr/>
        <p:nvPr/>
      </p:nvGrpSpPr>
      <p:grpSpPr>
        <a:xfrm>
          <a:off x="0" y="0"/>
          <a:ext cx="0" cy="0"/>
          <a:chOff x="0" y="0"/>
          <a:chExt cx="0" cy="0"/>
        </a:xfrm>
      </p:grpSpPr>
      <p:sp>
        <p:nvSpPr>
          <p:cNvPr id="66" name="Google Shape;66;p8"/>
          <p:cNvSpPr/>
          <p:nvPr/>
        </p:nvSpPr>
        <p:spPr>
          <a:xfrm>
            <a:off x="1353312" y="0"/>
            <a:ext cx="10838688"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7" name="Google Shape;67;p8"/>
          <p:cNvSpPr txBox="1"/>
          <p:nvPr>
            <p:ph idx="10" type="dt"/>
          </p:nvPr>
        </p:nvSpPr>
        <p:spPr>
          <a:xfrm>
            <a:off x="4775200" y="6305550"/>
            <a:ext cx="28448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1" type="ftr"/>
          </p:nvPr>
        </p:nvSpPr>
        <p:spPr>
          <a:xfrm>
            <a:off x="7620000" y="6305550"/>
            <a:ext cx="38608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2" type="sldNum"/>
          </p:nvPr>
        </p:nvSpPr>
        <p:spPr>
          <a:xfrm>
            <a:off x="11484864" y="6305550"/>
            <a:ext cx="6096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0" name="Google Shape;70;p8"/>
          <p:cNvSpPr/>
          <p:nvPr/>
        </p:nvSpPr>
        <p:spPr>
          <a:xfrm>
            <a:off x="1353312" y="-54"/>
            <a:ext cx="97536"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1" name="Shape 71"/>
        <p:cNvGrpSpPr/>
        <p:nvPr/>
      </p:nvGrpSpPr>
      <p:grpSpPr>
        <a:xfrm>
          <a:off x="0" y="0"/>
          <a:ext cx="0" cy="0"/>
          <a:chOff x="0" y="0"/>
          <a:chExt cx="0" cy="0"/>
        </a:xfrm>
      </p:grpSpPr>
      <p:sp>
        <p:nvSpPr>
          <p:cNvPr id="72" name="Google Shape;72;p9"/>
          <p:cNvSpPr txBox="1"/>
          <p:nvPr>
            <p:ph type="title"/>
          </p:nvPr>
        </p:nvSpPr>
        <p:spPr>
          <a:xfrm>
            <a:off x="609600" y="216778"/>
            <a:ext cx="5080000" cy="1162050"/>
          </a:xfrm>
          <a:prstGeom prst="rect">
            <a:avLst/>
          </a:prstGeom>
          <a:noFill/>
          <a:ln>
            <a:noFill/>
          </a:ln>
        </p:spPr>
        <p:txBody>
          <a:bodyPr anchorCtr="0" anchor="b" bIns="45700" lIns="91425" spcFirstLastPara="1" rIns="91425" wrap="square" tIns="45700">
            <a:normAutofit/>
          </a:bodyPr>
          <a:lstStyle>
            <a:lvl1pPr lvl="0" algn="l">
              <a:lnSpc>
                <a:spcPct val="90909"/>
              </a:lnSpc>
              <a:spcBef>
                <a:spcPts val="0"/>
              </a:spcBef>
              <a:spcAft>
                <a:spcPts val="0"/>
              </a:spcAft>
              <a:buClr>
                <a:srgbClr val="562214"/>
              </a:buClr>
              <a:buSzPts val="2200"/>
              <a:buFont typeface="Gill Sans"/>
              <a:buNone/>
              <a:defRPr b="1" sz="2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9"/>
          <p:cNvSpPr txBox="1"/>
          <p:nvPr>
            <p:ph idx="1" type="body"/>
          </p:nvPr>
        </p:nvSpPr>
        <p:spPr>
          <a:xfrm>
            <a:off x="609600" y="1406964"/>
            <a:ext cx="5080000" cy="6985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1120"/>
              <a:buNone/>
              <a:defRPr sz="1400"/>
            </a:lvl1pPr>
            <a:lvl2pPr indent="-228600" lvl="1" marL="914400" algn="l">
              <a:lnSpc>
                <a:spcPct val="100000"/>
              </a:lnSpc>
              <a:spcBef>
                <a:spcPts val="55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4" name="Google Shape;74;p9"/>
          <p:cNvSpPr txBox="1"/>
          <p:nvPr>
            <p:ph idx="2" type="body"/>
          </p:nvPr>
        </p:nvSpPr>
        <p:spPr>
          <a:xfrm>
            <a:off x="609600" y="2133601"/>
            <a:ext cx="10871200" cy="3992563"/>
          </a:xfrm>
          <a:prstGeom prst="rect">
            <a:avLst/>
          </a:prstGeom>
          <a:noFill/>
          <a:ln>
            <a:noFill/>
          </a:ln>
        </p:spPr>
        <p:txBody>
          <a:bodyPr anchorCtr="0" anchor="t" bIns="45700" lIns="91425" spcFirstLastPara="1" rIns="91425" wrap="square" tIns="45700">
            <a:normAutofit/>
          </a:bodyPr>
          <a:lstStyle>
            <a:lvl1pPr indent="-391160" lvl="0" marL="457200" algn="l">
              <a:lnSpc>
                <a:spcPct val="100000"/>
              </a:lnSpc>
              <a:spcBef>
                <a:spcPts val="600"/>
              </a:spcBef>
              <a:spcAft>
                <a:spcPts val="0"/>
              </a:spcAft>
              <a:buSzPts val="2560"/>
              <a:buChar char="⚫"/>
              <a:defRPr sz="3200"/>
            </a:lvl1pPr>
            <a:lvl2pPr indent="-406400" lvl="1" marL="914400" algn="l">
              <a:lnSpc>
                <a:spcPct val="100000"/>
              </a:lnSpc>
              <a:spcBef>
                <a:spcPts val="550"/>
              </a:spcBef>
              <a:spcAft>
                <a:spcPts val="0"/>
              </a:spcAft>
              <a:buSzPts val="2800"/>
              <a:buChar char="◦"/>
              <a:defRPr sz="2800"/>
            </a:lvl2pPr>
            <a:lvl3pPr indent="-381000" lvl="2" marL="1371600" algn="l">
              <a:lnSpc>
                <a:spcPct val="100000"/>
              </a:lnSpc>
              <a:spcBef>
                <a:spcPts val="480"/>
              </a:spcBef>
              <a:spcAft>
                <a:spcPts val="0"/>
              </a:spcAft>
              <a:buSzPts val="240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400"/>
              </a:spcBef>
              <a:spcAft>
                <a:spcPts val="0"/>
              </a:spcAft>
              <a:buSzPts val="2000"/>
              <a:buChar char="●"/>
              <a:defRPr sz="20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5" name="Google Shape;75;p9"/>
          <p:cNvSpPr txBox="1"/>
          <p:nvPr>
            <p:ph idx="10" type="dt"/>
          </p:nvPr>
        </p:nvSpPr>
        <p:spPr>
          <a:xfrm>
            <a:off x="4775200" y="6305550"/>
            <a:ext cx="28448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1" type="ftr"/>
          </p:nvPr>
        </p:nvSpPr>
        <p:spPr>
          <a:xfrm>
            <a:off x="7620000" y="6305550"/>
            <a:ext cx="38608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ph idx="12" type="sldNum"/>
          </p:nvPr>
        </p:nvSpPr>
        <p:spPr>
          <a:xfrm>
            <a:off x="11484864" y="6305550"/>
            <a:ext cx="6096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10"/>
          <p:cNvSpPr txBox="1"/>
          <p:nvPr>
            <p:ph type="title"/>
          </p:nvPr>
        </p:nvSpPr>
        <p:spPr>
          <a:xfrm>
            <a:off x="7849195" y="1066800"/>
            <a:ext cx="3657600" cy="1981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562214"/>
              </a:buClr>
              <a:buSzPts val="2100"/>
              <a:buFont typeface="Gill Sans"/>
              <a:buNone/>
              <a:defRPr b="1" sz="2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0"/>
          <p:cNvSpPr txBox="1"/>
          <p:nvPr>
            <p:ph idx="10" type="dt"/>
          </p:nvPr>
        </p:nvSpPr>
        <p:spPr>
          <a:xfrm>
            <a:off x="4775200" y="6305550"/>
            <a:ext cx="28448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1" type="ftr"/>
          </p:nvPr>
        </p:nvSpPr>
        <p:spPr>
          <a:xfrm>
            <a:off x="7620000" y="6305550"/>
            <a:ext cx="38608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2" type="sldNum"/>
          </p:nvPr>
        </p:nvSpPr>
        <p:spPr>
          <a:xfrm>
            <a:off x="11484864" y="6305550"/>
            <a:ext cx="6096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3" name="Google Shape;83;p10"/>
          <p:cNvSpPr/>
          <p:nvPr/>
        </p:nvSpPr>
        <p:spPr>
          <a:xfrm>
            <a:off x="1016000" y="1066800"/>
            <a:ext cx="6096000" cy="4572000"/>
          </a:xfrm>
          <a:prstGeom prst="rect">
            <a:avLst/>
          </a:prstGeom>
          <a:solidFill>
            <a:srgbClr val="FFFFFF"/>
          </a:solidFill>
          <a:ln cap="sq" cmpd="sng" w="88900">
            <a:solidFill>
              <a:srgbClr val="FFFFFF"/>
            </a:solidFill>
            <a:prstDash val="solid"/>
            <a:miter lim="800000"/>
            <a:headEnd len="sm" w="sm" type="none"/>
            <a:tailEnd len="sm" w="sm" type="none"/>
          </a:ln>
          <a:effectLst>
            <a:outerShdw blurRad="55500" rotWithShape="0" algn="tl" dir="5400000" dist="18500">
              <a:srgbClr val="000000">
                <a:alpha val="34901"/>
              </a:srgbClr>
            </a:outerShdw>
          </a:effectLst>
        </p:spPr>
        <p:txBody>
          <a:bodyPr anchorCtr="0" anchor="t" bIns="45700" lIns="91425" spcFirstLastPara="1" rIns="91425" wrap="square" tIns="274300">
            <a:noAutofit/>
          </a:bodyPr>
          <a:lstStyle/>
          <a:p>
            <a:pPr indent="0" lvl="0" marL="0" marR="0" rtl="0" algn="l">
              <a:lnSpc>
                <a:spcPct val="93750"/>
              </a:lnSpc>
              <a:spcBef>
                <a:spcPts val="0"/>
              </a:spcBef>
              <a:spcAft>
                <a:spcPts val="0"/>
              </a:spcAft>
              <a:buClr>
                <a:schemeClr val="accent1"/>
              </a:buClr>
              <a:buSzPts val="2560"/>
              <a:buFont typeface="Noto Sans Symbols"/>
              <a:buNone/>
            </a:pPr>
            <a:r>
              <a:t/>
            </a:r>
            <a:endParaRPr sz="3200">
              <a:solidFill>
                <a:schemeClr val="dk1"/>
              </a:solidFill>
              <a:latin typeface="Gill Sans"/>
              <a:ea typeface="Gill Sans"/>
              <a:cs typeface="Gill Sans"/>
              <a:sym typeface="Gill Sans"/>
            </a:endParaRPr>
          </a:p>
        </p:txBody>
      </p:sp>
      <p:sp>
        <p:nvSpPr>
          <p:cNvPr id="84" name="Google Shape;84;p10"/>
          <p:cNvSpPr/>
          <p:nvPr>
            <p:ph idx="2" type="pic"/>
          </p:nvPr>
        </p:nvSpPr>
        <p:spPr>
          <a:xfrm>
            <a:off x="1117600" y="1143004"/>
            <a:ext cx="5892800" cy="3514531"/>
          </a:xfrm>
          <a:prstGeom prst="roundRect">
            <a:avLst>
              <a:gd fmla="val 783" name="adj"/>
            </a:avLst>
          </a:prstGeom>
          <a:solidFill>
            <a:schemeClr val="lt2"/>
          </a:solidFill>
          <a:ln>
            <a:noFill/>
          </a:ln>
        </p:spPr>
      </p:sp>
      <p:sp>
        <p:nvSpPr>
          <p:cNvPr id="85" name="Google Shape;85;p10"/>
          <p:cNvSpPr/>
          <p:nvPr/>
        </p:nvSpPr>
        <p:spPr>
          <a:xfrm rot="-2131329">
            <a:off x="528967" y="954341"/>
            <a:ext cx="914400" cy="204310"/>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rgbClr val="EAD8B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6" name="Google Shape;86;p10"/>
          <p:cNvSpPr/>
          <p:nvPr/>
        </p:nvSpPr>
        <p:spPr>
          <a:xfrm flipH="1" rot="2103354">
            <a:off x="6671556" y="936786"/>
            <a:ext cx="865632" cy="204310"/>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chemeClr val="lt2">
                <a:alpha val="2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7" name="Google Shape;87;p10"/>
          <p:cNvSpPr txBox="1"/>
          <p:nvPr>
            <p:ph idx="1" type="body"/>
          </p:nvPr>
        </p:nvSpPr>
        <p:spPr>
          <a:xfrm>
            <a:off x="1117600" y="4800600"/>
            <a:ext cx="5892800" cy="762000"/>
          </a:xfrm>
          <a:prstGeom prst="rect">
            <a:avLst/>
          </a:prstGeom>
          <a:noFill/>
          <a:ln>
            <a:noFill/>
          </a:ln>
        </p:spPr>
        <p:txBody>
          <a:bodyPr anchorCtr="0" anchor="ctr" bIns="45700" lIns="91425" spcFirstLastPara="1" rIns="91425" wrap="square" tIns="45700">
            <a:normAutofit/>
          </a:bodyPr>
          <a:lstStyle>
            <a:lvl1pPr indent="-228600" lvl="0" marL="457200" algn="l">
              <a:lnSpc>
                <a:spcPct val="114285"/>
              </a:lnSpc>
              <a:spcBef>
                <a:spcPts val="0"/>
              </a:spcBef>
              <a:spcAft>
                <a:spcPts val="0"/>
              </a:spcAft>
              <a:buSzPts val="1120"/>
              <a:buNone/>
              <a:defRPr sz="1400">
                <a:solidFill>
                  <a:srgbClr val="777777"/>
                </a:solidFill>
              </a:defRPr>
            </a:lvl1pPr>
            <a:lvl2pPr indent="-304800" lvl="1" marL="914400" algn="l">
              <a:lnSpc>
                <a:spcPct val="100000"/>
              </a:lnSpc>
              <a:spcBef>
                <a:spcPts val="550"/>
              </a:spcBef>
              <a:spcAft>
                <a:spcPts val="0"/>
              </a:spcAft>
              <a:buSzPts val="1200"/>
              <a:buChar char="◦"/>
              <a:defRPr sz="1200"/>
            </a:lvl2pPr>
            <a:lvl3pPr indent="-292100" lvl="2" marL="1371600" algn="l">
              <a:lnSpc>
                <a:spcPct val="100000"/>
              </a:lnSpc>
              <a:spcBef>
                <a:spcPts val="200"/>
              </a:spcBef>
              <a:spcAft>
                <a:spcPts val="0"/>
              </a:spcAft>
              <a:buSzPts val="1000"/>
              <a:buChar char="●"/>
              <a:defRPr sz="1000"/>
            </a:lvl3pPr>
            <a:lvl4pPr indent="-285750" lvl="3" marL="1828800" algn="l">
              <a:lnSpc>
                <a:spcPct val="100000"/>
              </a:lnSpc>
              <a:spcBef>
                <a:spcPts val="180"/>
              </a:spcBef>
              <a:spcAft>
                <a:spcPts val="0"/>
              </a:spcAft>
              <a:buSzPts val="900"/>
              <a:buChar char="●"/>
              <a:defRPr sz="900"/>
            </a:lvl4pPr>
            <a:lvl5pPr indent="-285750" lvl="4" marL="2286000" algn="l">
              <a:lnSpc>
                <a:spcPct val="100000"/>
              </a:lnSpc>
              <a:spcBef>
                <a:spcPts val="180"/>
              </a:spcBef>
              <a:spcAft>
                <a:spcPts val="0"/>
              </a:spcAft>
              <a:buSzPts val="900"/>
              <a:buChar char="●"/>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xy" tx="0" sx="90000" ty="0" sy="90000"/>
        </a:blipFill>
      </p:bgPr>
    </p:bg>
    <p:spTree>
      <p:nvGrpSpPr>
        <p:cNvPr id="9" name="Shape 9"/>
        <p:cNvGrpSpPr/>
        <p:nvPr/>
      </p:nvGrpSpPr>
      <p:grpSpPr>
        <a:xfrm>
          <a:off x="0" y="0"/>
          <a:ext cx="0" cy="0"/>
          <a:chOff x="0" y="0"/>
          <a:chExt cx="0" cy="0"/>
        </a:xfrm>
      </p:grpSpPr>
      <p:sp>
        <p:nvSpPr>
          <p:cNvPr id="10" name="Google Shape;10;p1"/>
          <p:cNvSpPr/>
          <p:nvPr/>
        </p:nvSpPr>
        <p:spPr>
          <a:xfrm>
            <a:off x="-1087902" y="-815922"/>
            <a:ext cx="2185183" cy="1638887"/>
          </a:xfrm>
          <a:prstGeom prst="pie">
            <a:avLst>
              <a:gd fmla="val 0" name="adj1"/>
              <a:gd fmla="val 5402120" name="adj2"/>
            </a:avLst>
          </a:prstGeom>
          <a:solidFill>
            <a:srgbClr val="FEF9F3">
              <a:alpha val="32941"/>
            </a:srgbClr>
          </a:solidFill>
          <a:ln cap="rnd" cmpd="sng" w="9525">
            <a:solidFill>
              <a:srgbClr val="D1C19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1" name="Google Shape;11;p1"/>
          <p:cNvSpPr/>
          <p:nvPr/>
        </p:nvSpPr>
        <p:spPr>
          <a:xfrm>
            <a:off x="225089" y="21103"/>
            <a:ext cx="2269588" cy="1702191"/>
          </a:xfrm>
          <a:prstGeom prst="ellipse">
            <a:avLst/>
          </a:prstGeom>
          <a:noFill/>
          <a:ln cap="rnd" cmpd="sng" w="27300">
            <a:solidFill>
              <a:srgbClr val="FFF5DB"/>
            </a:solidFill>
            <a:prstDash val="solid"/>
            <a:round/>
            <a:headEnd len="sm" w="sm" type="none"/>
            <a:tailEnd len="sm" w="sm" type="none"/>
          </a:ln>
          <a:effectLst>
            <a:outerShdw blurRad="25400" rotWithShape="0" algn="tl" dir="5400000" dist="25400">
              <a:srgbClr val="ADA48C">
                <a:alpha val="8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2" name="Google Shape;12;p1"/>
          <p:cNvSpPr/>
          <p:nvPr/>
        </p:nvSpPr>
        <p:spPr>
          <a:xfrm rot="2315675">
            <a:off x="243842" y="1055077"/>
            <a:ext cx="1500956" cy="1102624"/>
          </a:xfrm>
          <a:prstGeom prst="donut">
            <a:avLst>
              <a:gd fmla="val 11833" name="adj"/>
            </a:avLst>
          </a:prstGeom>
          <a:gradFill>
            <a:gsLst>
              <a:gs pos="0">
                <a:srgbClr val="FEFBF4">
                  <a:alpha val="69803"/>
                </a:srgbClr>
              </a:gs>
              <a:gs pos="70000">
                <a:srgbClr val="FFFDF8">
                  <a:alpha val="54901"/>
                </a:srgbClr>
              </a:gs>
              <a:gs pos="100000">
                <a:srgbClr val="EDCF8C">
                  <a:alpha val="60000"/>
                </a:srgbClr>
              </a:gs>
            </a:gsLst>
            <a:path path="circle">
              <a:fillToRect b="100%" r="100%"/>
            </a:path>
            <a:tileRect l="-100%" t="-100%"/>
          </a:gradFill>
          <a:ln cap="rnd" cmpd="sng" w="9525">
            <a:solidFill>
              <a:srgbClr val="C5B390"/>
            </a:solidFill>
            <a:prstDash val="solid"/>
            <a:round/>
            <a:headEnd len="sm" w="sm" type="none"/>
            <a:tailEnd len="sm" w="sm" type="none"/>
          </a:ln>
          <a:effectLst>
            <a:outerShdw blurRad="12700" rotWithShape="0" algn="tl" dir="4500000" dist="15000">
              <a:srgbClr val="564E4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3" name="Google Shape;13;p1"/>
          <p:cNvSpPr/>
          <p:nvPr/>
        </p:nvSpPr>
        <p:spPr>
          <a:xfrm>
            <a:off x="1350498" y="-54"/>
            <a:ext cx="10841503" cy="68580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4" name="Google Shape;14;p1"/>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562214"/>
              </a:buClr>
              <a:buSzPts val="4300"/>
              <a:buFont typeface="Gill Sans"/>
              <a:buNone/>
              <a:defRPr b="0" i="0" sz="4300" u="none" cap="none" strike="noStrike">
                <a:solidFill>
                  <a:srgbClr val="562214"/>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
          <p:cNvSpPr txBox="1"/>
          <p:nvPr>
            <p:ph idx="1" type="body"/>
          </p:nvPr>
        </p:nvSpPr>
        <p:spPr>
          <a:xfrm>
            <a:off x="1914144" y="1447800"/>
            <a:ext cx="9997440" cy="4800600"/>
          </a:xfrm>
          <a:prstGeom prst="rect">
            <a:avLst/>
          </a:prstGeom>
          <a:noFill/>
          <a:ln>
            <a:noFill/>
          </a:ln>
        </p:spPr>
        <p:txBody>
          <a:bodyPr anchorCtr="0" anchor="t" bIns="45700" lIns="91425" spcFirstLastPara="1" rIns="91425" wrap="square" tIns="45700">
            <a:normAutofit/>
          </a:bodyPr>
          <a:lstStyle>
            <a:lvl1pPr indent="-391160" lvl="0" marL="457200" marR="0" rtl="0" algn="l">
              <a:lnSpc>
                <a:spcPct val="100000"/>
              </a:lnSpc>
              <a:spcBef>
                <a:spcPts val="600"/>
              </a:spcBef>
              <a:spcAft>
                <a:spcPts val="0"/>
              </a:spcAft>
              <a:buClr>
                <a:schemeClr val="accent1"/>
              </a:buClr>
              <a:buSzPts val="2560"/>
              <a:buFont typeface="Noto Sans Symbols"/>
              <a:buChar char="⚫"/>
              <a:defRPr b="0" i="0" sz="3200" u="none" cap="none" strike="noStrike">
                <a:solidFill>
                  <a:schemeClr val="dk1"/>
                </a:solidFill>
                <a:latin typeface="Gill Sans"/>
                <a:ea typeface="Gill Sans"/>
                <a:cs typeface="Gill Sans"/>
                <a:sym typeface="Gill Sans"/>
              </a:defRPr>
            </a:lvl1pPr>
            <a:lvl2pPr indent="-406400" lvl="1" marL="914400"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Gill Sans"/>
                <a:ea typeface="Gill Sans"/>
                <a:cs typeface="Gill Sans"/>
                <a:sym typeface="Gill Sans"/>
              </a:defRPr>
            </a:lvl2pPr>
            <a:lvl3pPr indent="-381000" lvl="2" marL="1371600"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Gill Sans"/>
                <a:ea typeface="Gill Sans"/>
                <a:cs typeface="Gill Sans"/>
                <a:sym typeface="Gill Sans"/>
              </a:defRPr>
            </a:lvl3pPr>
            <a:lvl4pPr indent="-355600" lvl="3" marL="1828800"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Gill Sans"/>
                <a:ea typeface="Gill Sans"/>
                <a:cs typeface="Gill Sans"/>
                <a:sym typeface="Gill Sans"/>
              </a:defRPr>
            </a:lvl4pPr>
            <a:lvl5pPr indent="-355600" lvl="4" marL="2286000"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Gill Sans"/>
                <a:ea typeface="Gill Sans"/>
                <a:cs typeface="Gill Sans"/>
                <a:sym typeface="Gill Sans"/>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9pPr>
          </a:lstStyle>
          <a:p/>
        </p:txBody>
      </p:sp>
      <p:sp>
        <p:nvSpPr>
          <p:cNvPr id="16" name="Google Shape;16;p1"/>
          <p:cNvSpPr txBox="1"/>
          <p:nvPr>
            <p:ph idx="10" type="dt"/>
          </p:nvPr>
        </p:nvSpPr>
        <p:spPr>
          <a:xfrm>
            <a:off x="4775200" y="6305550"/>
            <a:ext cx="2844800" cy="47625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B3A787"/>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7" name="Google Shape;17;p1"/>
          <p:cNvSpPr txBox="1"/>
          <p:nvPr>
            <p:ph idx="11" type="ftr"/>
          </p:nvPr>
        </p:nvSpPr>
        <p:spPr>
          <a:xfrm>
            <a:off x="7620000" y="6305550"/>
            <a:ext cx="3860800" cy="4762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B3A787"/>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8" name="Google Shape;18;p1"/>
          <p:cNvSpPr txBox="1"/>
          <p:nvPr>
            <p:ph idx="12" type="sldNum"/>
          </p:nvPr>
        </p:nvSpPr>
        <p:spPr>
          <a:xfrm>
            <a:off x="11484864" y="6305550"/>
            <a:ext cx="6096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1200" u="none" cap="none" strike="noStrike">
                <a:solidFill>
                  <a:srgbClr val="B3A787"/>
                </a:solidFill>
                <a:latin typeface="Gill Sans"/>
                <a:ea typeface="Gill Sans"/>
                <a:cs typeface="Gill Sans"/>
                <a:sym typeface="Gill Sans"/>
              </a:defRPr>
            </a:lvl1pPr>
            <a:lvl2pPr indent="0" lvl="1" marL="0" marR="0" rtl="0" algn="ctr">
              <a:spcBef>
                <a:spcPts val="0"/>
              </a:spcBef>
              <a:buNone/>
              <a:defRPr b="0" i="0" sz="1200" u="none" cap="none" strike="noStrike">
                <a:solidFill>
                  <a:srgbClr val="B3A787"/>
                </a:solidFill>
                <a:latin typeface="Gill Sans"/>
                <a:ea typeface="Gill Sans"/>
                <a:cs typeface="Gill Sans"/>
                <a:sym typeface="Gill Sans"/>
              </a:defRPr>
            </a:lvl2pPr>
            <a:lvl3pPr indent="0" lvl="2" marL="0" marR="0" rtl="0" algn="ctr">
              <a:spcBef>
                <a:spcPts val="0"/>
              </a:spcBef>
              <a:buNone/>
              <a:defRPr b="0" i="0" sz="1200" u="none" cap="none" strike="noStrike">
                <a:solidFill>
                  <a:srgbClr val="B3A787"/>
                </a:solidFill>
                <a:latin typeface="Gill Sans"/>
                <a:ea typeface="Gill Sans"/>
                <a:cs typeface="Gill Sans"/>
                <a:sym typeface="Gill Sans"/>
              </a:defRPr>
            </a:lvl3pPr>
            <a:lvl4pPr indent="0" lvl="3" marL="0" marR="0" rtl="0" algn="ctr">
              <a:spcBef>
                <a:spcPts val="0"/>
              </a:spcBef>
              <a:buNone/>
              <a:defRPr b="0" i="0" sz="1200" u="none" cap="none" strike="noStrike">
                <a:solidFill>
                  <a:srgbClr val="B3A787"/>
                </a:solidFill>
                <a:latin typeface="Gill Sans"/>
                <a:ea typeface="Gill Sans"/>
                <a:cs typeface="Gill Sans"/>
                <a:sym typeface="Gill Sans"/>
              </a:defRPr>
            </a:lvl4pPr>
            <a:lvl5pPr indent="0" lvl="4" marL="0" marR="0" rtl="0" algn="ctr">
              <a:spcBef>
                <a:spcPts val="0"/>
              </a:spcBef>
              <a:buNone/>
              <a:defRPr b="0" i="0" sz="1200" u="none" cap="none" strike="noStrike">
                <a:solidFill>
                  <a:srgbClr val="B3A787"/>
                </a:solidFill>
                <a:latin typeface="Gill Sans"/>
                <a:ea typeface="Gill Sans"/>
                <a:cs typeface="Gill Sans"/>
                <a:sym typeface="Gill Sans"/>
              </a:defRPr>
            </a:lvl5pPr>
            <a:lvl6pPr indent="0" lvl="5" marL="0" marR="0" rtl="0" algn="ctr">
              <a:spcBef>
                <a:spcPts val="0"/>
              </a:spcBef>
              <a:buNone/>
              <a:defRPr b="0" i="0" sz="1200" u="none" cap="none" strike="noStrike">
                <a:solidFill>
                  <a:srgbClr val="B3A787"/>
                </a:solidFill>
                <a:latin typeface="Gill Sans"/>
                <a:ea typeface="Gill Sans"/>
                <a:cs typeface="Gill Sans"/>
                <a:sym typeface="Gill Sans"/>
              </a:defRPr>
            </a:lvl6pPr>
            <a:lvl7pPr indent="0" lvl="6" marL="0" marR="0" rtl="0" algn="ctr">
              <a:spcBef>
                <a:spcPts val="0"/>
              </a:spcBef>
              <a:buNone/>
              <a:defRPr b="0" i="0" sz="1200" u="none" cap="none" strike="noStrike">
                <a:solidFill>
                  <a:srgbClr val="B3A787"/>
                </a:solidFill>
                <a:latin typeface="Gill Sans"/>
                <a:ea typeface="Gill Sans"/>
                <a:cs typeface="Gill Sans"/>
                <a:sym typeface="Gill Sans"/>
              </a:defRPr>
            </a:lvl7pPr>
            <a:lvl8pPr indent="0" lvl="7" marL="0" marR="0" rtl="0" algn="ctr">
              <a:spcBef>
                <a:spcPts val="0"/>
              </a:spcBef>
              <a:buNone/>
              <a:defRPr b="0" i="0" sz="1200" u="none" cap="none" strike="noStrike">
                <a:solidFill>
                  <a:srgbClr val="B3A787"/>
                </a:solidFill>
                <a:latin typeface="Gill Sans"/>
                <a:ea typeface="Gill Sans"/>
                <a:cs typeface="Gill Sans"/>
                <a:sym typeface="Gill Sans"/>
              </a:defRPr>
            </a:lvl8pPr>
            <a:lvl9pPr indent="0" lvl="8" marL="0" marR="0" rtl="0" algn="ctr">
              <a:spcBef>
                <a:spcPts val="0"/>
              </a:spcBef>
              <a:buNone/>
              <a:defRPr b="0" i="0" sz="1200" u="none" cap="none" strike="noStrike">
                <a:solidFill>
                  <a:srgbClr val="B3A787"/>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
        <p:nvSpPr>
          <p:cNvPr id="19" name="Google Shape;19;p1"/>
          <p:cNvSpPr/>
          <p:nvPr/>
        </p:nvSpPr>
        <p:spPr>
          <a:xfrm>
            <a:off x="1353312" y="-54"/>
            <a:ext cx="97536"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w3schools.com/python/default.asp" TargetMode="External"/><Relationship Id="rId4" Type="http://schemas.openxmlformats.org/officeDocument/2006/relationships/hyperlink" Target="https://www.w3schools.com/python/python_pip.asp" TargetMode="External"/><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3"/>
          <p:cNvSpPr txBox="1"/>
          <p:nvPr/>
        </p:nvSpPr>
        <p:spPr>
          <a:xfrm>
            <a:off x="1069848" y="850505"/>
            <a:ext cx="7315200" cy="44794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7200"/>
              <a:buFont typeface="Noto Sans Symbols"/>
              <a:buNone/>
            </a:pPr>
            <a:r>
              <a:t/>
            </a:r>
            <a:endParaRPr b="1" i="0" sz="7200" u="none" cap="none" strike="noStrike">
              <a:solidFill>
                <a:srgbClr val="D3E9F0"/>
              </a:solidFill>
              <a:latin typeface="Gill Sans"/>
              <a:ea typeface="Gill Sans"/>
              <a:cs typeface="Gill Sans"/>
              <a:sym typeface="Gill Sans"/>
            </a:endParaRPr>
          </a:p>
        </p:txBody>
      </p:sp>
      <p:sp>
        <p:nvSpPr>
          <p:cNvPr id="105" name="Google Shape;105;p13"/>
          <p:cNvSpPr/>
          <p:nvPr/>
        </p:nvSpPr>
        <p:spPr>
          <a:xfrm>
            <a:off x="1094509" y="0"/>
            <a:ext cx="10656244" cy="34163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5400" u="none" cap="none" strike="noStrike">
                <a:solidFill>
                  <a:srgbClr val="BCE1F0"/>
                </a:solidFill>
                <a:latin typeface="Times New Roman"/>
                <a:ea typeface="Times New Roman"/>
                <a:cs typeface="Times New Roman"/>
                <a:sym typeface="Times New Roman"/>
              </a:rPr>
              <a:t>Atmiya University</a:t>
            </a:r>
            <a:endParaRPr/>
          </a:p>
          <a:p>
            <a:pPr indent="0" lvl="0" marL="0" marR="0" rtl="0" algn="ctr">
              <a:spcBef>
                <a:spcPts val="0"/>
              </a:spcBef>
              <a:spcAft>
                <a:spcPts val="0"/>
              </a:spcAft>
              <a:buNone/>
            </a:pPr>
            <a:r>
              <a:rPr b="1" i="0" lang="en-US" sz="5400" u="none" cap="none" strike="noStrike">
                <a:solidFill>
                  <a:srgbClr val="BCE1F0"/>
                </a:solidFill>
                <a:latin typeface="Times New Roman"/>
                <a:ea typeface="Times New Roman"/>
                <a:cs typeface="Times New Roman"/>
                <a:sym typeface="Times New Roman"/>
              </a:rPr>
              <a:t>Faculty of Science,</a:t>
            </a:r>
            <a:endParaRPr/>
          </a:p>
          <a:p>
            <a:pPr indent="0" lvl="0" marL="0" marR="0" rtl="0" algn="ctr">
              <a:spcBef>
                <a:spcPts val="0"/>
              </a:spcBef>
              <a:spcAft>
                <a:spcPts val="0"/>
              </a:spcAft>
              <a:buNone/>
            </a:pPr>
            <a:r>
              <a:rPr b="1" i="0" lang="en-US" sz="5400" u="none" cap="none" strike="noStrike">
                <a:solidFill>
                  <a:srgbClr val="BCE1F0"/>
                </a:solidFill>
                <a:latin typeface="Times New Roman"/>
                <a:ea typeface="Times New Roman"/>
                <a:cs typeface="Times New Roman"/>
                <a:sym typeface="Times New Roman"/>
              </a:rPr>
              <a:t>Department of Computer Science &amp; I.T.</a:t>
            </a:r>
            <a:endParaRPr b="1" i="0" sz="5400" u="none" cap="none" strike="noStrike">
              <a:solidFill>
                <a:srgbClr val="BCE1F0"/>
              </a:solidFill>
              <a:latin typeface="Gill Sans"/>
              <a:ea typeface="Gill Sans"/>
              <a:cs typeface="Gill Sans"/>
              <a:sym typeface="Gill Sans"/>
            </a:endParaRPr>
          </a:p>
        </p:txBody>
      </p:sp>
      <p:sp>
        <p:nvSpPr>
          <p:cNvPr id="106" name="Google Shape;106;p13"/>
          <p:cNvSpPr txBox="1"/>
          <p:nvPr/>
        </p:nvSpPr>
        <p:spPr>
          <a:xfrm>
            <a:off x="1371600" y="4156364"/>
            <a:ext cx="10460182"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rgbClr val="7030A0"/>
                </a:solidFill>
                <a:latin typeface="Arial Rounded"/>
                <a:ea typeface="Arial Rounded"/>
                <a:cs typeface="Arial Rounded"/>
                <a:sym typeface="Arial Rounded"/>
              </a:rPr>
              <a:t>Subject Name:  </a:t>
            </a:r>
            <a:r>
              <a:rPr b="1" i="0" lang="en-US" sz="2400" u="none" cap="none" strike="noStrike">
                <a:solidFill>
                  <a:schemeClr val="dk1"/>
                </a:solidFill>
                <a:latin typeface="Gill Sans"/>
                <a:ea typeface="Gill Sans"/>
                <a:cs typeface="Gill Sans"/>
                <a:sym typeface="Gill Sans"/>
              </a:rPr>
              <a:t>21UFSDE309</a:t>
            </a:r>
            <a:r>
              <a:rPr b="1" i="0" lang="en-US" sz="2400" u="none" cap="none" strike="noStrike">
                <a:solidFill>
                  <a:srgbClr val="7030A0"/>
                </a:solidFill>
                <a:latin typeface="Arial Rounded"/>
                <a:ea typeface="Arial Rounded"/>
                <a:cs typeface="Arial Rounded"/>
                <a:sym typeface="Arial Rounded"/>
              </a:rPr>
              <a:t>     </a:t>
            </a:r>
            <a:r>
              <a:rPr b="1" i="0" lang="en-US" sz="2400" u="none" cap="none" strike="noStrike">
                <a:solidFill>
                  <a:schemeClr val="dk1"/>
                </a:solidFill>
                <a:latin typeface="Gill Sans"/>
                <a:ea typeface="Gill Sans"/>
                <a:cs typeface="Gill Sans"/>
                <a:sym typeface="Gill Sans"/>
              </a:rPr>
              <a:t>Data Science Using Python</a:t>
            </a:r>
            <a:endParaRPr b="1" sz="2400">
              <a:solidFill>
                <a:srgbClr val="7030A0"/>
              </a:solidFill>
              <a:latin typeface="Arial Rounded"/>
              <a:ea typeface="Arial Rounded"/>
              <a:cs typeface="Arial Rounded"/>
              <a:sym typeface="Arial Rounded"/>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07" name="Google Shape;107;p13"/>
          <p:cNvSpPr txBox="1"/>
          <p:nvPr/>
        </p:nvSpPr>
        <p:spPr>
          <a:xfrm>
            <a:off x="6913418" y="5403272"/>
            <a:ext cx="448887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70C0"/>
                </a:solidFill>
                <a:latin typeface="Bodoni"/>
                <a:ea typeface="Bodoni"/>
                <a:cs typeface="Bodoni"/>
                <a:sym typeface="Bodoni"/>
              </a:rPr>
              <a:t>By: Dr. Hiren Kavathiya</a:t>
            </a:r>
            <a:endParaRPr sz="2400">
              <a:solidFill>
                <a:srgbClr val="0070C0"/>
              </a:solidFill>
              <a:latin typeface="Bodoni"/>
              <a:ea typeface="Bodoni"/>
              <a:cs typeface="Bodoni"/>
              <a:sym typeface="Bodoni"/>
            </a:endParaRPr>
          </a:p>
        </p:txBody>
      </p:sp>
      <p:pic>
        <p:nvPicPr>
          <p:cNvPr descr="C:\Users\BCA1\Desktop\logo\AU NEW LOGO (WEB) TRP PNG 1000x.png" id="108" name="Google Shape;108;p13"/>
          <p:cNvPicPr preferRelativeResize="0"/>
          <p:nvPr/>
        </p:nvPicPr>
        <p:blipFill rotWithShape="1">
          <a:blip r:embed="rId3">
            <a:alphaModFix/>
          </a:blip>
          <a:srcRect b="0" l="0" r="0" t="0"/>
          <a:stretch/>
        </p:blipFill>
        <p:spPr>
          <a:xfrm>
            <a:off x="1759527" y="290946"/>
            <a:ext cx="1648691" cy="164869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2"/>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US"/>
              <a:t>NumPy Creating Arrays</a:t>
            </a:r>
            <a:endParaRPr b="1"/>
          </a:p>
        </p:txBody>
      </p:sp>
      <p:sp>
        <p:nvSpPr>
          <p:cNvPr id="178" name="Google Shape;178;p22"/>
          <p:cNvSpPr txBox="1"/>
          <p:nvPr>
            <p:ph idx="1" type="body"/>
          </p:nvPr>
        </p:nvSpPr>
        <p:spPr>
          <a:xfrm>
            <a:off x="1914144" y="1447799"/>
            <a:ext cx="9997440" cy="4939145"/>
          </a:xfrm>
          <a:prstGeom prst="rect">
            <a:avLst/>
          </a:prstGeom>
          <a:noFill/>
          <a:ln>
            <a:noFill/>
          </a:ln>
        </p:spPr>
        <p:txBody>
          <a:bodyPr anchorCtr="0" anchor="t" bIns="45700" lIns="91425" spcFirstLastPara="1" rIns="91425" wrap="square" tIns="45700">
            <a:normAutofit fontScale="92500" lnSpcReduction="10000"/>
          </a:bodyPr>
          <a:lstStyle/>
          <a:p>
            <a:pPr indent="-283464" lvl="0" marL="365760" rtl="0" algn="l">
              <a:lnSpc>
                <a:spcPct val="100000"/>
              </a:lnSpc>
              <a:spcBef>
                <a:spcPts val="0"/>
              </a:spcBef>
              <a:spcAft>
                <a:spcPts val="0"/>
              </a:spcAft>
              <a:buSzPct val="80000"/>
              <a:buChar char="⚫"/>
            </a:pPr>
            <a:r>
              <a:rPr b="1" lang="en-US"/>
              <a:t>Create a NumPy ndarray Object</a:t>
            </a:r>
            <a:endParaRPr/>
          </a:p>
          <a:p>
            <a:pPr indent="-283464" lvl="0" marL="365760" rtl="0" algn="l">
              <a:lnSpc>
                <a:spcPct val="100000"/>
              </a:lnSpc>
              <a:spcBef>
                <a:spcPts val="600"/>
              </a:spcBef>
              <a:spcAft>
                <a:spcPts val="0"/>
              </a:spcAft>
              <a:buSzPct val="80000"/>
              <a:buChar char="⚫"/>
            </a:pPr>
            <a:r>
              <a:rPr lang="en-US"/>
              <a:t>NumPy is used to work with arrays. The array object in NumPy is called ndarray.</a:t>
            </a:r>
            <a:endParaRPr/>
          </a:p>
          <a:p>
            <a:pPr indent="-283464" lvl="0" marL="365760" rtl="0" algn="l">
              <a:lnSpc>
                <a:spcPct val="100000"/>
              </a:lnSpc>
              <a:spcBef>
                <a:spcPts val="600"/>
              </a:spcBef>
              <a:spcAft>
                <a:spcPts val="0"/>
              </a:spcAft>
              <a:buSzPct val="80000"/>
              <a:buChar char="⚫"/>
            </a:pPr>
            <a:r>
              <a:rPr lang="en-US"/>
              <a:t>We can create a NumPy ndarray object by using the array() function.</a:t>
            </a:r>
            <a:endParaRPr/>
          </a:p>
          <a:p>
            <a:pPr indent="-283464" lvl="0" marL="365760" rtl="0" algn="l">
              <a:lnSpc>
                <a:spcPct val="100000"/>
              </a:lnSpc>
              <a:spcBef>
                <a:spcPts val="600"/>
              </a:spcBef>
              <a:spcAft>
                <a:spcPts val="0"/>
              </a:spcAft>
              <a:buSzPct val="80000"/>
              <a:buChar char="⚫"/>
            </a:pPr>
            <a:r>
              <a:rPr b="1" lang="en-US"/>
              <a:t>Example</a:t>
            </a:r>
            <a:endParaRPr/>
          </a:p>
          <a:p>
            <a:pPr indent="-283464" lvl="0" marL="365760" rtl="0" algn="l">
              <a:lnSpc>
                <a:spcPct val="100000"/>
              </a:lnSpc>
              <a:spcBef>
                <a:spcPts val="600"/>
              </a:spcBef>
              <a:spcAft>
                <a:spcPts val="0"/>
              </a:spcAft>
              <a:buSzPct val="80000"/>
              <a:buChar char="⚫"/>
            </a:pPr>
            <a:r>
              <a:rPr lang="en-US"/>
              <a:t>import numpy as np </a:t>
            </a:r>
            <a:br>
              <a:rPr lang="en-US"/>
            </a:br>
            <a:r>
              <a:rPr lang="en-US"/>
              <a:t>arr = np.array([1, 2, 3, 4, 5])</a:t>
            </a:r>
            <a:br>
              <a:rPr lang="en-US"/>
            </a:br>
            <a:r>
              <a:rPr lang="en-US"/>
              <a:t>print(arr)</a:t>
            </a:r>
            <a:br>
              <a:rPr lang="en-US"/>
            </a:br>
            <a:r>
              <a:rPr lang="en-US"/>
              <a:t>print(type(arr))</a:t>
            </a:r>
            <a:endParaRPr/>
          </a:p>
          <a:p>
            <a:pPr indent="-133096" lvl="0" marL="365760" rtl="0" algn="l">
              <a:lnSpc>
                <a:spcPct val="100000"/>
              </a:lnSpc>
              <a:spcBef>
                <a:spcPts val="600"/>
              </a:spcBef>
              <a:spcAft>
                <a:spcPts val="0"/>
              </a:spcAft>
              <a:buSzPct val="80000"/>
              <a:buNone/>
            </a:pPr>
            <a:r>
              <a:t/>
            </a:r>
            <a:endParaRPr/>
          </a:p>
          <a:p>
            <a:pPr indent="-133096" lvl="0" marL="365760" rtl="0" algn="l">
              <a:lnSpc>
                <a:spcPct val="100000"/>
              </a:lnSpc>
              <a:spcBef>
                <a:spcPts val="600"/>
              </a:spcBef>
              <a:spcAft>
                <a:spcPts val="0"/>
              </a:spcAft>
              <a:buSzPct val="80000"/>
              <a:buNone/>
            </a:pPr>
            <a:r>
              <a:t/>
            </a:r>
            <a:endParaRPr/>
          </a:p>
          <a:p>
            <a:pPr indent="-73279" lvl="1" marL="640080" rtl="0" algn="l">
              <a:lnSpc>
                <a:spcPct val="100000"/>
              </a:lnSpc>
              <a:spcBef>
                <a:spcPts val="550"/>
              </a:spcBef>
              <a:spcAft>
                <a:spcPts val="0"/>
              </a:spcAft>
              <a:buSzPct val="100000"/>
              <a:buNone/>
            </a:pPr>
            <a:r>
              <a:t/>
            </a:r>
            <a:endParaRPr>
              <a:solidFill>
                <a:srgbClr val="FF0000"/>
              </a:solidFill>
            </a:endParaRPr>
          </a:p>
        </p:txBody>
      </p:sp>
      <p:sp>
        <p:nvSpPr>
          <p:cNvPr id="179" name="Google Shape;179;p22"/>
          <p:cNvSpPr txBox="1"/>
          <p:nvPr>
            <p:ph idx="11" type="ftr"/>
          </p:nvPr>
        </p:nvSpPr>
        <p:spPr>
          <a:xfrm>
            <a:off x="8132618" y="6208568"/>
            <a:ext cx="38608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Department of Computer Science &amp; I.T.</a:t>
            </a:r>
            <a:endParaRPr/>
          </a:p>
        </p:txBody>
      </p:sp>
      <p:pic>
        <p:nvPicPr>
          <p:cNvPr descr="C:\Users\BCA1\Desktop\logo\AU NEW LOGO (WEB) TRP PNG 1000x.png" id="180" name="Google Shape;180;p22"/>
          <p:cNvPicPr preferRelativeResize="0"/>
          <p:nvPr/>
        </p:nvPicPr>
        <p:blipFill rotWithShape="1">
          <a:blip r:embed="rId3">
            <a:alphaModFix/>
          </a:blip>
          <a:srcRect b="0" l="0" r="0" t="0"/>
          <a:stretch/>
        </p:blipFill>
        <p:spPr>
          <a:xfrm>
            <a:off x="10404764" y="83130"/>
            <a:ext cx="1648691" cy="164869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3"/>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US"/>
              <a:t>Dimensions in Arrays</a:t>
            </a:r>
            <a:endParaRPr b="1"/>
          </a:p>
        </p:txBody>
      </p:sp>
      <p:sp>
        <p:nvSpPr>
          <p:cNvPr id="186" name="Google Shape;186;p23"/>
          <p:cNvSpPr txBox="1"/>
          <p:nvPr>
            <p:ph idx="1" type="body"/>
          </p:nvPr>
        </p:nvSpPr>
        <p:spPr>
          <a:xfrm>
            <a:off x="1914144" y="1447799"/>
            <a:ext cx="9997440" cy="4939145"/>
          </a:xfrm>
          <a:prstGeom prst="rect">
            <a:avLst/>
          </a:prstGeom>
          <a:noFill/>
          <a:ln>
            <a:noFill/>
          </a:ln>
        </p:spPr>
        <p:txBody>
          <a:bodyPr anchorCtr="0" anchor="t" bIns="45700" lIns="91425" spcFirstLastPara="1" rIns="91425" wrap="square" tIns="45700">
            <a:normAutofit lnSpcReduction="10000"/>
          </a:bodyPr>
          <a:lstStyle/>
          <a:p>
            <a:pPr indent="-283464" lvl="0" marL="365760" rtl="0" algn="l">
              <a:lnSpc>
                <a:spcPct val="100000"/>
              </a:lnSpc>
              <a:spcBef>
                <a:spcPts val="0"/>
              </a:spcBef>
              <a:spcAft>
                <a:spcPts val="0"/>
              </a:spcAft>
              <a:buSzPts val="2560"/>
              <a:buChar char="⚫"/>
            </a:pPr>
            <a:r>
              <a:rPr b="1" lang="en-US"/>
              <a:t>0-D Arrays</a:t>
            </a:r>
            <a:endParaRPr/>
          </a:p>
          <a:p>
            <a:pPr indent="-283464" lvl="0" marL="365760" rtl="0" algn="l">
              <a:lnSpc>
                <a:spcPct val="100000"/>
              </a:lnSpc>
              <a:spcBef>
                <a:spcPts val="600"/>
              </a:spcBef>
              <a:spcAft>
                <a:spcPts val="0"/>
              </a:spcAft>
              <a:buSzPts val="2560"/>
              <a:buChar char="⚫"/>
            </a:pPr>
            <a:r>
              <a:rPr lang="en-US"/>
              <a:t>0-D arrays, or Scalars, are the elements in an array. Each value in an array is a 0-D array.</a:t>
            </a:r>
            <a:endParaRPr/>
          </a:p>
          <a:p>
            <a:pPr indent="-283464" lvl="0" marL="365760" rtl="0" algn="l">
              <a:lnSpc>
                <a:spcPct val="100000"/>
              </a:lnSpc>
              <a:spcBef>
                <a:spcPts val="600"/>
              </a:spcBef>
              <a:spcAft>
                <a:spcPts val="0"/>
              </a:spcAft>
              <a:buSzPts val="2560"/>
              <a:buChar char="⚫"/>
            </a:pPr>
            <a:r>
              <a:rPr b="1" lang="en-US"/>
              <a:t>Example</a:t>
            </a:r>
            <a:endParaRPr/>
          </a:p>
          <a:p>
            <a:pPr indent="-283464" lvl="0" marL="365760" rtl="0" algn="l">
              <a:lnSpc>
                <a:spcPct val="100000"/>
              </a:lnSpc>
              <a:spcBef>
                <a:spcPts val="600"/>
              </a:spcBef>
              <a:spcAft>
                <a:spcPts val="0"/>
              </a:spcAft>
              <a:buSzPts val="2560"/>
              <a:buChar char="⚫"/>
            </a:pPr>
            <a:r>
              <a:rPr lang="en-US"/>
              <a:t>Create a 0-D array with value 42</a:t>
            </a:r>
            <a:endParaRPr/>
          </a:p>
          <a:p>
            <a:pPr indent="-283464" lvl="0" marL="365760" rtl="0" algn="l">
              <a:lnSpc>
                <a:spcPct val="100000"/>
              </a:lnSpc>
              <a:spcBef>
                <a:spcPts val="600"/>
              </a:spcBef>
              <a:spcAft>
                <a:spcPts val="0"/>
              </a:spcAft>
              <a:buSzPts val="2560"/>
              <a:buChar char="⚫"/>
            </a:pPr>
            <a:r>
              <a:rPr lang="en-US"/>
              <a:t>import numpy as np</a:t>
            </a:r>
            <a:br>
              <a:rPr lang="en-US"/>
            </a:br>
            <a:br>
              <a:rPr lang="en-US"/>
            </a:br>
            <a:r>
              <a:rPr lang="en-US"/>
              <a:t>arr = np.array(42)</a:t>
            </a:r>
            <a:br>
              <a:rPr lang="en-US"/>
            </a:br>
            <a:br>
              <a:rPr lang="en-US"/>
            </a:br>
            <a:r>
              <a:rPr lang="en-US"/>
              <a:t>print(arr) </a:t>
            </a:r>
            <a:endParaRPr/>
          </a:p>
          <a:p>
            <a:pPr indent="-120903" lvl="0" marL="365760" rtl="0" algn="l">
              <a:lnSpc>
                <a:spcPct val="100000"/>
              </a:lnSpc>
              <a:spcBef>
                <a:spcPts val="600"/>
              </a:spcBef>
              <a:spcAft>
                <a:spcPts val="0"/>
              </a:spcAft>
              <a:buSzPts val="2560"/>
              <a:buNone/>
            </a:pPr>
            <a:r>
              <a:t/>
            </a:r>
            <a:endParaRPr/>
          </a:p>
          <a:p>
            <a:pPr indent="-120903" lvl="0" marL="365760" rtl="0" algn="l">
              <a:lnSpc>
                <a:spcPct val="100000"/>
              </a:lnSpc>
              <a:spcBef>
                <a:spcPts val="600"/>
              </a:spcBef>
              <a:spcAft>
                <a:spcPts val="0"/>
              </a:spcAft>
              <a:buSzPts val="2560"/>
              <a:buNone/>
            </a:pPr>
            <a:r>
              <a:t/>
            </a:r>
            <a:endParaRPr/>
          </a:p>
          <a:p>
            <a:pPr indent="-59944" lvl="1" marL="640080" rtl="0" algn="l">
              <a:lnSpc>
                <a:spcPct val="100000"/>
              </a:lnSpc>
              <a:spcBef>
                <a:spcPts val="550"/>
              </a:spcBef>
              <a:spcAft>
                <a:spcPts val="0"/>
              </a:spcAft>
              <a:buSzPts val="2800"/>
              <a:buNone/>
            </a:pPr>
            <a:r>
              <a:t/>
            </a:r>
            <a:endParaRPr>
              <a:solidFill>
                <a:srgbClr val="FF0000"/>
              </a:solidFill>
            </a:endParaRPr>
          </a:p>
        </p:txBody>
      </p:sp>
      <p:sp>
        <p:nvSpPr>
          <p:cNvPr id="187" name="Google Shape;187;p23"/>
          <p:cNvSpPr txBox="1"/>
          <p:nvPr>
            <p:ph idx="11" type="ftr"/>
          </p:nvPr>
        </p:nvSpPr>
        <p:spPr>
          <a:xfrm>
            <a:off x="8132618" y="6208568"/>
            <a:ext cx="38608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Department of Computer Science &amp; I.T.</a:t>
            </a:r>
            <a:endParaRPr/>
          </a:p>
        </p:txBody>
      </p:sp>
      <p:pic>
        <p:nvPicPr>
          <p:cNvPr descr="C:\Users\BCA1\Desktop\logo\AU NEW LOGO (WEB) TRP PNG 1000x.png" id="188" name="Google Shape;188;p23"/>
          <p:cNvPicPr preferRelativeResize="0"/>
          <p:nvPr/>
        </p:nvPicPr>
        <p:blipFill rotWithShape="1">
          <a:blip r:embed="rId3">
            <a:alphaModFix/>
          </a:blip>
          <a:srcRect b="0" l="0" r="0" t="0"/>
          <a:stretch/>
        </p:blipFill>
        <p:spPr>
          <a:xfrm>
            <a:off x="10404764" y="83130"/>
            <a:ext cx="1648691" cy="164869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US"/>
              <a:t>Dimensions in Arrays</a:t>
            </a:r>
            <a:endParaRPr b="1"/>
          </a:p>
        </p:txBody>
      </p:sp>
      <p:sp>
        <p:nvSpPr>
          <p:cNvPr id="194" name="Google Shape;194;p24"/>
          <p:cNvSpPr txBox="1"/>
          <p:nvPr>
            <p:ph idx="1" type="body"/>
          </p:nvPr>
        </p:nvSpPr>
        <p:spPr>
          <a:xfrm>
            <a:off x="1914144" y="1447799"/>
            <a:ext cx="9997440" cy="4939145"/>
          </a:xfrm>
          <a:prstGeom prst="rect">
            <a:avLst/>
          </a:prstGeom>
          <a:noFill/>
          <a:ln>
            <a:noFill/>
          </a:ln>
        </p:spPr>
        <p:txBody>
          <a:bodyPr anchorCtr="0" anchor="t" bIns="45700" lIns="91425" spcFirstLastPara="1" rIns="91425" wrap="square" tIns="45700">
            <a:normAutofit fontScale="92500" lnSpcReduction="20000"/>
          </a:bodyPr>
          <a:lstStyle/>
          <a:p>
            <a:pPr indent="-283464" lvl="0" marL="365760" rtl="0" algn="l">
              <a:lnSpc>
                <a:spcPct val="100000"/>
              </a:lnSpc>
              <a:spcBef>
                <a:spcPts val="0"/>
              </a:spcBef>
              <a:spcAft>
                <a:spcPts val="0"/>
              </a:spcAft>
              <a:buSzPct val="80000"/>
              <a:buChar char="⚫"/>
            </a:pPr>
            <a:r>
              <a:rPr b="1" lang="en-US"/>
              <a:t>1-D Arrays</a:t>
            </a:r>
            <a:endParaRPr/>
          </a:p>
          <a:p>
            <a:pPr indent="-283464" lvl="0" marL="365760" rtl="0" algn="l">
              <a:lnSpc>
                <a:spcPct val="100000"/>
              </a:lnSpc>
              <a:spcBef>
                <a:spcPts val="600"/>
              </a:spcBef>
              <a:spcAft>
                <a:spcPts val="0"/>
              </a:spcAft>
              <a:buSzPct val="80000"/>
              <a:buChar char="⚫"/>
            </a:pPr>
            <a:r>
              <a:rPr lang="en-US"/>
              <a:t>An array that has 0-D arrays as its elements is called uni-dimensional or 1-D array.</a:t>
            </a:r>
            <a:endParaRPr/>
          </a:p>
          <a:p>
            <a:pPr indent="-283464" lvl="0" marL="365760" rtl="0" algn="l">
              <a:lnSpc>
                <a:spcPct val="100000"/>
              </a:lnSpc>
              <a:spcBef>
                <a:spcPts val="600"/>
              </a:spcBef>
              <a:spcAft>
                <a:spcPts val="0"/>
              </a:spcAft>
              <a:buSzPct val="80000"/>
              <a:buChar char="⚫"/>
            </a:pPr>
            <a:r>
              <a:rPr lang="en-US"/>
              <a:t>These are the most common and basic arrays.</a:t>
            </a:r>
            <a:endParaRPr/>
          </a:p>
          <a:p>
            <a:pPr indent="-283464" lvl="0" marL="365760" rtl="0" algn="l">
              <a:lnSpc>
                <a:spcPct val="100000"/>
              </a:lnSpc>
              <a:spcBef>
                <a:spcPts val="600"/>
              </a:spcBef>
              <a:spcAft>
                <a:spcPts val="0"/>
              </a:spcAft>
              <a:buSzPct val="80000"/>
              <a:buChar char="⚫"/>
            </a:pPr>
            <a:r>
              <a:rPr b="1" lang="en-US"/>
              <a:t>Example</a:t>
            </a:r>
            <a:endParaRPr/>
          </a:p>
          <a:p>
            <a:pPr indent="-283464" lvl="0" marL="365760" rtl="0" algn="l">
              <a:lnSpc>
                <a:spcPct val="100000"/>
              </a:lnSpc>
              <a:spcBef>
                <a:spcPts val="600"/>
              </a:spcBef>
              <a:spcAft>
                <a:spcPts val="0"/>
              </a:spcAft>
              <a:buSzPct val="80000"/>
              <a:buChar char="⚫"/>
            </a:pPr>
            <a:r>
              <a:rPr lang="en-US"/>
              <a:t>Create a 1-D array containing the values 1,2,3,4,5:</a:t>
            </a:r>
            <a:endParaRPr/>
          </a:p>
          <a:p>
            <a:pPr indent="-283464" lvl="0" marL="365760" rtl="0" algn="l">
              <a:lnSpc>
                <a:spcPct val="100000"/>
              </a:lnSpc>
              <a:spcBef>
                <a:spcPts val="600"/>
              </a:spcBef>
              <a:spcAft>
                <a:spcPts val="0"/>
              </a:spcAft>
              <a:buSzPct val="80000"/>
              <a:buChar char="⚫"/>
            </a:pPr>
            <a:r>
              <a:rPr lang="en-US"/>
              <a:t>import numpy as np</a:t>
            </a:r>
            <a:br>
              <a:rPr lang="en-US"/>
            </a:br>
            <a:br>
              <a:rPr lang="en-US"/>
            </a:br>
            <a:r>
              <a:rPr lang="en-US"/>
              <a:t>arr = np.array([1, 2, 3, 4, 5])</a:t>
            </a:r>
            <a:br>
              <a:rPr lang="en-US"/>
            </a:br>
            <a:br>
              <a:rPr lang="en-US"/>
            </a:br>
            <a:r>
              <a:rPr lang="en-US"/>
              <a:t>print(arr) </a:t>
            </a:r>
            <a:endParaRPr/>
          </a:p>
          <a:p>
            <a:pPr indent="-133096" lvl="0" marL="365760" rtl="0" algn="l">
              <a:lnSpc>
                <a:spcPct val="100000"/>
              </a:lnSpc>
              <a:spcBef>
                <a:spcPts val="600"/>
              </a:spcBef>
              <a:spcAft>
                <a:spcPts val="0"/>
              </a:spcAft>
              <a:buSzPct val="80000"/>
              <a:buNone/>
            </a:pPr>
            <a:r>
              <a:t/>
            </a:r>
            <a:endParaRPr/>
          </a:p>
          <a:p>
            <a:pPr indent="-133096" lvl="0" marL="365760" rtl="0" algn="l">
              <a:lnSpc>
                <a:spcPct val="100000"/>
              </a:lnSpc>
              <a:spcBef>
                <a:spcPts val="600"/>
              </a:spcBef>
              <a:spcAft>
                <a:spcPts val="0"/>
              </a:spcAft>
              <a:buSzPct val="80000"/>
              <a:buNone/>
            </a:pPr>
            <a:r>
              <a:t/>
            </a:r>
            <a:endParaRPr/>
          </a:p>
          <a:p>
            <a:pPr indent="-73279" lvl="1" marL="640080" rtl="0" algn="l">
              <a:lnSpc>
                <a:spcPct val="100000"/>
              </a:lnSpc>
              <a:spcBef>
                <a:spcPts val="550"/>
              </a:spcBef>
              <a:spcAft>
                <a:spcPts val="0"/>
              </a:spcAft>
              <a:buSzPct val="100000"/>
              <a:buNone/>
            </a:pPr>
            <a:r>
              <a:t/>
            </a:r>
            <a:endParaRPr>
              <a:solidFill>
                <a:srgbClr val="FF0000"/>
              </a:solidFill>
            </a:endParaRPr>
          </a:p>
        </p:txBody>
      </p:sp>
      <p:sp>
        <p:nvSpPr>
          <p:cNvPr id="195" name="Google Shape;195;p24"/>
          <p:cNvSpPr txBox="1"/>
          <p:nvPr>
            <p:ph idx="11" type="ftr"/>
          </p:nvPr>
        </p:nvSpPr>
        <p:spPr>
          <a:xfrm>
            <a:off x="8132618" y="6208568"/>
            <a:ext cx="38608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Department of Computer Science &amp; I.T.</a:t>
            </a:r>
            <a:endParaRPr/>
          </a:p>
        </p:txBody>
      </p:sp>
      <p:pic>
        <p:nvPicPr>
          <p:cNvPr descr="C:\Users\BCA1\Desktop\logo\AU NEW LOGO (WEB) TRP PNG 1000x.png" id="196" name="Google Shape;196;p24"/>
          <p:cNvPicPr preferRelativeResize="0"/>
          <p:nvPr/>
        </p:nvPicPr>
        <p:blipFill rotWithShape="1">
          <a:blip r:embed="rId3">
            <a:alphaModFix/>
          </a:blip>
          <a:srcRect b="0" l="0" r="0" t="0"/>
          <a:stretch/>
        </p:blipFill>
        <p:spPr>
          <a:xfrm>
            <a:off x="10404764" y="83130"/>
            <a:ext cx="1648691" cy="164869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US"/>
              <a:t>Dimensions in Arrays</a:t>
            </a:r>
            <a:endParaRPr b="1"/>
          </a:p>
        </p:txBody>
      </p:sp>
      <p:sp>
        <p:nvSpPr>
          <p:cNvPr id="202" name="Google Shape;202;p25"/>
          <p:cNvSpPr txBox="1"/>
          <p:nvPr>
            <p:ph idx="1" type="body"/>
          </p:nvPr>
        </p:nvSpPr>
        <p:spPr>
          <a:xfrm>
            <a:off x="1914144" y="1447799"/>
            <a:ext cx="9997440" cy="4939145"/>
          </a:xfrm>
          <a:prstGeom prst="rect">
            <a:avLst/>
          </a:prstGeom>
          <a:noFill/>
          <a:ln>
            <a:noFill/>
          </a:ln>
        </p:spPr>
        <p:txBody>
          <a:bodyPr anchorCtr="0" anchor="t" bIns="45700" lIns="91425" spcFirstLastPara="1" rIns="91425" wrap="square" tIns="45700">
            <a:normAutofit fontScale="85000" lnSpcReduction="10000"/>
          </a:bodyPr>
          <a:lstStyle/>
          <a:p>
            <a:pPr indent="-283464" lvl="0" marL="365760" rtl="0" algn="l">
              <a:lnSpc>
                <a:spcPct val="100000"/>
              </a:lnSpc>
              <a:spcBef>
                <a:spcPts val="0"/>
              </a:spcBef>
              <a:spcAft>
                <a:spcPts val="0"/>
              </a:spcAft>
              <a:buSzPct val="80000"/>
              <a:buChar char="⚫"/>
            </a:pPr>
            <a:r>
              <a:rPr b="1" lang="en-US"/>
              <a:t>2-D Arrays</a:t>
            </a:r>
            <a:endParaRPr/>
          </a:p>
          <a:p>
            <a:pPr indent="-283464" lvl="0" marL="365760" rtl="0" algn="l">
              <a:lnSpc>
                <a:spcPct val="100000"/>
              </a:lnSpc>
              <a:spcBef>
                <a:spcPts val="600"/>
              </a:spcBef>
              <a:spcAft>
                <a:spcPts val="0"/>
              </a:spcAft>
              <a:buSzPct val="80000"/>
              <a:buChar char="⚫"/>
            </a:pPr>
            <a:r>
              <a:rPr lang="en-US"/>
              <a:t>An array that has 1-D arrays as its elements is called a 2-D array.</a:t>
            </a:r>
            <a:endParaRPr/>
          </a:p>
          <a:p>
            <a:pPr indent="-283464" lvl="0" marL="365760" rtl="0" algn="l">
              <a:lnSpc>
                <a:spcPct val="100000"/>
              </a:lnSpc>
              <a:spcBef>
                <a:spcPts val="600"/>
              </a:spcBef>
              <a:spcAft>
                <a:spcPts val="0"/>
              </a:spcAft>
              <a:buSzPct val="80000"/>
              <a:buChar char="⚫"/>
            </a:pPr>
            <a:r>
              <a:rPr lang="en-US"/>
              <a:t>These are often used to represent matrix or 2nd order tensors.</a:t>
            </a:r>
            <a:endParaRPr/>
          </a:p>
          <a:p>
            <a:pPr indent="-283464" lvl="0" marL="365760" rtl="0" algn="l">
              <a:lnSpc>
                <a:spcPct val="100000"/>
              </a:lnSpc>
              <a:spcBef>
                <a:spcPts val="600"/>
              </a:spcBef>
              <a:spcAft>
                <a:spcPts val="0"/>
              </a:spcAft>
              <a:buSzPct val="80000"/>
              <a:buChar char="⚫"/>
            </a:pPr>
            <a:r>
              <a:rPr b="1" lang="en-US"/>
              <a:t>Example</a:t>
            </a:r>
            <a:endParaRPr/>
          </a:p>
          <a:p>
            <a:pPr indent="-283464" lvl="0" marL="365760" rtl="0" algn="l">
              <a:lnSpc>
                <a:spcPct val="100000"/>
              </a:lnSpc>
              <a:spcBef>
                <a:spcPts val="600"/>
              </a:spcBef>
              <a:spcAft>
                <a:spcPts val="0"/>
              </a:spcAft>
              <a:buSzPct val="80000"/>
              <a:buChar char="⚫"/>
            </a:pPr>
            <a:r>
              <a:rPr lang="en-US"/>
              <a:t>Create a 2-D array containing two arrays with the values 1,2,3 and 4,5,6:</a:t>
            </a:r>
            <a:endParaRPr/>
          </a:p>
          <a:p>
            <a:pPr indent="-283464" lvl="0" marL="365760" rtl="0" algn="l">
              <a:lnSpc>
                <a:spcPct val="100000"/>
              </a:lnSpc>
              <a:spcBef>
                <a:spcPts val="600"/>
              </a:spcBef>
              <a:spcAft>
                <a:spcPts val="0"/>
              </a:spcAft>
              <a:buSzPct val="80000"/>
              <a:buChar char="⚫"/>
            </a:pPr>
            <a:r>
              <a:rPr lang="en-US"/>
              <a:t>import numpy as np</a:t>
            </a:r>
            <a:br>
              <a:rPr lang="en-US"/>
            </a:br>
            <a:br>
              <a:rPr lang="en-US"/>
            </a:br>
            <a:r>
              <a:rPr lang="en-US"/>
              <a:t>arr = np.array([[1, 2, 3], [4, 5, 6]])</a:t>
            </a:r>
            <a:br>
              <a:rPr lang="en-US"/>
            </a:br>
            <a:br>
              <a:rPr lang="en-US"/>
            </a:br>
            <a:r>
              <a:rPr lang="en-US"/>
              <a:t>print(arr) </a:t>
            </a:r>
            <a:endParaRPr/>
          </a:p>
          <a:p>
            <a:pPr indent="-145287" lvl="0" marL="365760" rtl="0" algn="l">
              <a:lnSpc>
                <a:spcPct val="100000"/>
              </a:lnSpc>
              <a:spcBef>
                <a:spcPts val="600"/>
              </a:spcBef>
              <a:spcAft>
                <a:spcPts val="0"/>
              </a:spcAft>
              <a:buSzPct val="80000"/>
              <a:buNone/>
            </a:pPr>
            <a:r>
              <a:t/>
            </a:r>
            <a:endParaRPr/>
          </a:p>
          <a:p>
            <a:pPr indent="-145287" lvl="0" marL="365760" rtl="0" algn="l">
              <a:lnSpc>
                <a:spcPct val="100000"/>
              </a:lnSpc>
              <a:spcBef>
                <a:spcPts val="600"/>
              </a:spcBef>
              <a:spcAft>
                <a:spcPts val="0"/>
              </a:spcAft>
              <a:buSzPct val="80000"/>
              <a:buNone/>
            </a:pPr>
            <a:r>
              <a:t/>
            </a:r>
            <a:endParaRPr/>
          </a:p>
          <a:p>
            <a:pPr indent="-86614" lvl="1" marL="640080" rtl="0" algn="l">
              <a:lnSpc>
                <a:spcPct val="100000"/>
              </a:lnSpc>
              <a:spcBef>
                <a:spcPts val="550"/>
              </a:spcBef>
              <a:spcAft>
                <a:spcPts val="0"/>
              </a:spcAft>
              <a:buSzPct val="100000"/>
              <a:buNone/>
            </a:pPr>
            <a:r>
              <a:t/>
            </a:r>
            <a:endParaRPr>
              <a:solidFill>
                <a:srgbClr val="FF0000"/>
              </a:solidFill>
            </a:endParaRPr>
          </a:p>
        </p:txBody>
      </p:sp>
      <p:sp>
        <p:nvSpPr>
          <p:cNvPr id="203" name="Google Shape;203;p25"/>
          <p:cNvSpPr txBox="1"/>
          <p:nvPr>
            <p:ph idx="11" type="ftr"/>
          </p:nvPr>
        </p:nvSpPr>
        <p:spPr>
          <a:xfrm>
            <a:off x="8132618" y="6208568"/>
            <a:ext cx="38608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Department of Computer Science &amp; I.T.</a:t>
            </a:r>
            <a:endParaRPr/>
          </a:p>
        </p:txBody>
      </p:sp>
      <p:pic>
        <p:nvPicPr>
          <p:cNvPr descr="C:\Users\BCA1\Desktop\logo\AU NEW LOGO (WEB) TRP PNG 1000x.png" id="204" name="Google Shape;204;p25"/>
          <p:cNvPicPr preferRelativeResize="0"/>
          <p:nvPr/>
        </p:nvPicPr>
        <p:blipFill rotWithShape="1">
          <a:blip r:embed="rId3">
            <a:alphaModFix/>
          </a:blip>
          <a:srcRect b="0" l="0" r="0" t="0"/>
          <a:stretch/>
        </p:blipFill>
        <p:spPr>
          <a:xfrm>
            <a:off x="10404764" y="83130"/>
            <a:ext cx="1648691" cy="164869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US"/>
              <a:t>Dimensions in Arrays</a:t>
            </a:r>
            <a:endParaRPr b="1"/>
          </a:p>
        </p:txBody>
      </p:sp>
      <p:sp>
        <p:nvSpPr>
          <p:cNvPr id="210" name="Google Shape;210;p26"/>
          <p:cNvSpPr txBox="1"/>
          <p:nvPr>
            <p:ph idx="1" type="body"/>
          </p:nvPr>
        </p:nvSpPr>
        <p:spPr>
          <a:xfrm>
            <a:off x="1914144" y="1447799"/>
            <a:ext cx="9997440" cy="4939145"/>
          </a:xfrm>
          <a:prstGeom prst="rect">
            <a:avLst/>
          </a:prstGeom>
          <a:noFill/>
          <a:ln>
            <a:noFill/>
          </a:ln>
        </p:spPr>
        <p:txBody>
          <a:bodyPr anchorCtr="0" anchor="t" bIns="45700" lIns="91425" spcFirstLastPara="1" rIns="91425" wrap="square" tIns="45700">
            <a:normAutofit fontScale="92500" lnSpcReduction="20000"/>
          </a:bodyPr>
          <a:lstStyle/>
          <a:p>
            <a:pPr indent="-283464" lvl="0" marL="365760" rtl="0" algn="l">
              <a:lnSpc>
                <a:spcPct val="100000"/>
              </a:lnSpc>
              <a:spcBef>
                <a:spcPts val="0"/>
              </a:spcBef>
              <a:spcAft>
                <a:spcPts val="0"/>
              </a:spcAft>
              <a:buSzPct val="80000"/>
              <a:buChar char="⚫"/>
            </a:pPr>
            <a:r>
              <a:rPr b="1" lang="en-US"/>
              <a:t>3-D arrays</a:t>
            </a:r>
            <a:endParaRPr/>
          </a:p>
          <a:p>
            <a:pPr indent="-283464" lvl="0" marL="365760" rtl="0" algn="l">
              <a:lnSpc>
                <a:spcPct val="100000"/>
              </a:lnSpc>
              <a:spcBef>
                <a:spcPts val="600"/>
              </a:spcBef>
              <a:spcAft>
                <a:spcPts val="0"/>
              </a:spcAft>
              <a:buSzPct val="80000"/>
              <a:buChar char="⚫"/>
            </a:pPr>
            <a:r>
              <a:rPr lang="en-US"/>
              <a:t>An array that has 2-D arrays (matrices) as its elements is called 3-D array.</a:t>
            </a:r>
            <a:endParaRPr/>
          </a:p>
          <a:p>
            <a:pPr indent="-283464" lvl="0" marL="365760" rtl="0" algn="l">
              <a:lnSpc>
                <a:spcPct val="100000"/>
              </a:lnSpc>
              <a:spcBef>
                <a:spcPts val="600"/>
              </a:spcBef>
              <a:spcAft>
                <a:spcPts val="0"/>
              </a:spcAft>
              <a:buSzPct val="80000"/>
              <a:buChar char="⚫"/>
            </a:pPr>
            <a:r>
              <a:rPr lang="en-US"/>
              <a:t>These are often used to represent a 3rd order tensor.</a:t>
            </a:r>
            <a:endParaRPr/>
          </a:p>
          <a:p>
            <a:pPr indent="-283464" lvl="0" marL="365760" rtl="0" algn="l">
              <a:lnSpc>
                <a:spcPct val="100000"/>
              </a:lnSpc>
              <a:spcBef>
                <a:spcPts val="600"/>
              </a:spcBef>
              <a:spcAft>
                <a:spcPts val="0"/>
              </a:spcAft>
              <a:buSzPct val="80000"/>
              <a:buChar char="⚫"/>
            </a:pPr>
            <a:r>
              <a:rPr b="1" lang="en-US"/>
              <a:t>Example</a:t>
            </a:r>
            <a:endParaRPr/>
          </a:p>
          <a:p>
            <a:pPr indent="-283464" lvl="0" marL="365760" rtl="0" algn="l">
              <a:lnSpc>
                <a:spcPct val="100000"/>
              </a:lnSpc>
              <a:spcBef>
                <a:spcPts val="600"/>
              </a:spcBef>
              <a:spcAft>
                <a:spcPts val="0"/>
              </a:spcAft>
              <a:buSzPct val="80000"/>
              <a:buChar char="⚫"/>
            </a:pPr>
            <a:r>
              <a:rPr lang="en-US"/>
              <a:t>Create a 3-D array with two 2-D arrays, both containing two arrays with the values 1,2,3 and 4,5,6:</a:t>
            </a:r>
            <a:endParaRPr/>
          </a:p>
          <a:p>
            <a:pPr indent="-283464" lvl="0" marL="365760" rtl="0" algn="l">
              <a:lnSpc>
                <a:spcPct val="100000"/>
              </a:lnSpc>
              <a:spcBef>
                <a:spcPts val="600"/>
              </a:spcBef>
              <a:spcAft>
                <a:spcPts val="0"/>
              </a:spcAft>
              <a:buSzPct val="80000"/>
              <a:buChar char="⚫"/>
            </a:pPr>
            <a:r>
              <a:rPr lang="en-US"/>
              <a:t>import numpy as np</a:t>
            </a:r>
            <a:br>
              <a:rPr lang="en-US"/>
            </a:br>
            <a:br>
              <a:rPr lang="en-US"/>
            </a:br>
            <a:r>
              <a:rPr lang="en-US"/>
              <a:t>arr = np.array([[[1, 2, 3], [4, 5, 6]], [[1, 2, 3], [4, 5, 6]]])</a:t>
            </a:r>
            <a:br>
              <a:rPr lang="en-US"/>
            </a:br>
            <a:br>
              <a:rPr lang="en-US"/>
            </a:br>
            <a:r>
              <a:rPr lang="en-US"/>
              <a:t>print(arr) </a:t>
            </a:r>
            <a:endParaRPr/>
          </a:p>
          <a:p>
            <a:pPr indent="-133096" lvl="0" marL="365760" rtl="0" algn="l">
              <a:lnSpc>
                <a:spcPct val="100000"/>
              </a:lnSpc>
              <a:spcBef>
                <a:spcPts val="600"/>
              </a:spcBef>
              <a:spcAft>
                <a:spcPts val="0"/>
              </a:spcAft>
              <a:buSzPct val="80000"/>
              <a:buNone/>
            </a:pPr>
            <a:r>
              <a:t/>
            </a:r>
            <a:endParaRPr/>
          </a:p>
          <a:p>
            <a:pPr indent="-133096" lvl="0" marL="365760" rtl="0" algn="l">
              <a:lnSpc>
                <a:spcPct val="100000"/>
              </a:lnSpc>
              <a:spcBef>
                <a:spcPts val="600"/>
              </a:spcBef>
              <a:spcAft>
                <a:spcPts val="0"/>
              </a:spcAft>
              <a:buSzPct val="80000"/>
              <a:buNone/>
            </a:pPr>
            <a:r>
              <a:t/>
            </a:r>
            <a:endParaRPr/>
          </a:p>
          <a:p>
            <a:pPr indent="-73279" lvl="1" marL="640080" rtl="0" algn="l">
              <a:lnSpc>
                <a:spcPct val="100000"/>
              </a:lnSpc>
              <a:spcBef>
                <a:spcPts val="550"/>
              </a:spcBef>
              <a:spcAft>
                <a:spcPts val="0"/>
              </a:spcAft>
              <a:buSzPct val="100000"/>
              <a:buNone/>
            </a:pPr>
            <a:r>
              <a:t/>
            </a:r>
            <a:endParaRPr>
              <a:solidFill>
                <a:srgbClr val="FF0000"/>
              </a:solidFill>
            </a:endParaRPr>
          </a:p>
        </p:txBody>
      </p:sp>
      <p:sp>
        <p:nvSpPr>
          <p:cNvPr id="211" name="Google Shape;211;p26"/>
          <p:cNvSpPr txBox="1"/>
          <p:nvPr>
            <p:ph idx="11" type="ftr"/>
          </p:nvPr>
        </p:nvSpPr>
        <p:spPr>
          <a:xfrm>
            <a:off x="8132618" y="6208568"/>
            <a:ext cx="38608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Department of Computer Science &amp; I.T.</a:t>
            </a:r>
            <a:endParaRPr/>
          </a:p>
        </p:txBody>
      </p:sp>
      <p:pic>
        <p:nvPicPr>
          <p:cNvPr descr="C:\Users\BCA1\Desktop\logo\AU NEW LOGO (WEB) TRP PNG 1000x.png" id="212" name="Google Shape;212;p26"/>
          <p:cNvPicPr preferRelativeResize="0"/>
          <p:nvPr/>
        </p:nvPicPr>
        <p:blipFill rotWithShape="1">
          <a:blip r:embed="rId3">
            <a:alphaModFix/>
          </a:blip>
          <a:srcRect b="0" l="0" r="0" t="0"/>
          <a:stretch/>
        </p:blipFill>
        <p:spPr>
          <a:xfrm>
            <a:off x="10404764" y="83130"/>
            <a:ext cx="1648691" cy="164869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US"/>
              <a:t>Dimensions in Arrays</a:t>
            </a:r>
            <a:endParaRPr b="1"/>
          </a:p>
        </p:txBody>
      </p:sp>
      <p:sp>
        <p:nvSpPr>
          <p:cNvPr id="218" name="Google Shape;218;p27"/>
          <p:cNvSpPr txBox="1"/>
          <p:nvPr>
            <p:ph idx="1" type="body"/>
          </p:nvPr>
        </p:nvSpPr>
        <p:spPr>
          <a:xfrm>
            <a:off x="1914144" y="1447799"/>
            <a:ext cx="9997440" cy="4939145"/>
          </a:xfrm>
          <a:prstGeom prst="rect">
            <a:avLst/>
          </a:prstGeom>
          <a:noFill/>
          <a:ln>
            <a:noFill/>
          </a:ln>
        </p:spPr>
        <p:txBody>
          <a:bodyPr anchorCtr="0" anchor="t" bIns="45700" lIns="91425" spcFirstLastPara="1" rIns="91425" wrap="square" tIns="45700">
            <a:normAutofit fontScale="70000" lnSpcReduction="20000"/>
          </a:bodyPr>
          <a:lstStyle/>
          <a:p>
            <a:pPr indent="-283464" lvl="0" marL="365760" rtl="0" algn="l">
              <a:lnSpc>
                <a:spcPct val="100000"/>
              </a:lnSpc>
              <a:spcBef>
                <a:spcPts val="0"/>
              </a:spcBef>
              <a:spcAft>
                <a:spcPts val="0"/>
              </a:spcAft>
              <a:buSzPct val="80000"/>
              <a:buChar char="⚫"/>
            </a:pPr>
            <a:r>
              <a:rPr b="1" lang="en-US"/>
              <a:t>Check Number of Dimensions?</a:t>
            </a:r>
            <a:endParaRPr/>
          </a:p>
          <a:p>
            <a:pPr indent="-283464" lvl="0" marL="365760" rtl="0" algn="l">
              <a:lnSpc>
                <a:spcPct val="100000"/>
              </a:lnSpc>
              <a:spcBef>
                <a:spcPts val="600"/>
              </a:spcBef>
              <a:spcAft>
                <a:spcPts val="0"/>
              </a:spcAft>
              <a:buSzPct val="80000"/>
              <a:buChar char="⚫"/>
            </a:pPr>
            <a:r>
              <a:rPr lang="en-US"/>
              <a:t>NumPy Arrays provides the ndim attribute that returns an integer that tells us how many dimensions the array have.</a:t>
            </a:r>
            <a:endParaRPr/>
          </a:p>
          <a:p>
            <a:pPr indent="-283464" lvl="0" marL="365760" rtl="0" algn="l">
              <a:lnSpc>
                <a:spcPct val="100000"/>
              </a:lnSpc>
              <a:spcBef>
                <a:spcPts val="600"/>
              </a:spcBef>
              <a:spcAft>
                <a:spcPts val="0"/>
              </a:spcAft>
              <a:buSzPct val="80000"/>
              <a:buChar char="⚫"/>
            </a:pPr>
            <a:r>
              <a:rPr b="1" lang="en-US"/>
              <a:t>Example</a:t>
            </a:r>
            <a:endParaRPr/>
          </a:p>
          <a:p>
            <a:pPr indent="-283464" lvl="0" marL="365760" rtl="0" algn="l">
              <a:lnSpc>
                <a:spcPct val="100000"/>
              </a:lnSpc>
              <a:spcBef>
                <a:spcPts val="600"/>
              </a:spcBef>
              <a:spcAft>
                <a:spcPts val="0"/>
              </a:spcAft>
              <a:buSzPct val="80000"/>
              <a:buChar char="⚫"/>
            </a:pPr>
            <a:r>
              <a:rPr lang="en-US"/>
              <a:t>Check how many dimensions the arrays have:</a:t>
            </a:r>
            <a:endParaRPr/>
          </a:p>
          <a:p>
            <a:pPr indent="-283464" lvl="0" marL="365760" rtl="0" algn="l">
              <a:lnSpc>
                <a:spcPct val="100000"/>
              </a:lnSpc>
              <a:spcBef>
                <a:spcPts val="600"/>
              </a:spcBef>
              <a:spcAft>
                <a:spcPts val="0"/>
              </a:spcAft>
              <a:buSzPct val="80000"/>
              <a:buChar char="⚫"/>
            </a:pPr>
            <a:r>
              <a:rPr lang="en-US"/>
              <a:t>import numpy as np</a:t>
            </a:r>
            <a:br>
              <a:rPr lang="en-US"/>
            </a:br>
            <a:br>
              <a:rPr lang="en-US"/>
            </a:br>
            <a:r>
              <a:rPr lang="en-US"/>
              <a:t>a = np.array(42)</a:t>
            </a:r>
            <a:br>
              <a:rPr lang="en-US"/>
            </a:br>
            <a:r>
              <a:rPr lang="en-US"/>
              <a:t>b = np.array([1, 2, 3, 4, 5])</a:t>
            </a:r>
            <a:br>
              <a:rPr lang="en-US"/>
            </a:br>
            <a:r>
              <a:rPr lang="en-US"/>
              <a:t>c = np.array([[1, 2, 3], [4, 5, 6]])</a:t>
            </a:r>
            <a:br>
              <a:rPr lang="en-US"/>
            </a:br>
            <a:r>
              <a:rPr lang="en-US"/>
              <a:t>d = np.array([[[1, 2, 3], [4, 5, 6]], [[1, 2, 3], [4, 5, 6]]])</a:t>
            </a:r>
            <a:br>
              <a:rPr lang="en-US"/>
            </a:br>
            <a:br>
              <a:rPr lang="en-US"/>
            </a:br>
            <a:r>
              <a:rPr lang="en-US"/>
              <a:t>print(a.ndim) </a:t>
            </a:r>
            <a:br>
              <a:rPr lang="en-US"/>
            </a:br>
            <a:r>
              <a:rPr lang="en-US"/>
              <a:t>print(b.ndim) </a:t>
            </a:r>
            <a:br>
              <a:rPr lang="en-US"/>
            </a:br>
            <a:r>
              <a:rPr lang="en-US"/>
              <a:t>print(c.ndim) </a:t>
            </a:r>
            <a:br>
              <a:rPr lang="en-US"/>
            </a:br>
            <a:r>
              <a:rPr lang="en-US"/>
              <a:t>print(d.ndim) </a:t>
            </a:r>
            <a:endParaRPr/>
          </a:p>
          <a:p>
            <a:pPr indent="-169671" lvl="0" marL="365760" rtl="0" algn="l">
              <a:lnSpc>
                <a:spcPct val="100000"/>
              </a:lnSpc>
              <a:spcBef>
                <a:spcPts val="600"/>
              </a:spcBef>
              <a:spcAft>
                <a:spcPts val="0"/>
              </a:spcAft>
              <a:buSzPct val="80000"/>
              <a:buNone/>
            </a:pPr>
            <a:r>
              <a:t/>
            </a:r>
            <a:endParaRPr/>
          </a:p>
          <a:p>
            <a:pPr indent="-169671" lvl="0" marL="365760" rtl="0" algn="l">
              <a:lnSpc>
                <a:spcPct val="100000"/>
              </a:lnSpc>
              <a:spcBef>
                <a:spcPts val="600"/>
              </a:spcBef>
              <a:spcAft>
                <a:spcPts val="0"/>
              </a:spcAft>
              <a:buSzPct val="80000"/>
              <a:buNone/>
            </a:pPr>
            <a:r>
              <a:t/>
            </a:r>
            <a:endParaRPr/>
          </a:p>
          <a:p>
            <a:pPr indent="-113284" lvl="1" marL="640080" rtl="0" algn="l">
              <a:lnSpc>
                <a:spcPct val="100000"/>
              </a:lnSpc>
              <a:spcBef>
                <a:spcPts val="550"/>
              </a:spcBef>
              <a:spcAft>
                <a:spcPts val="0"/>
              </a:spcAft>
              <a:buSzPct val="100000"/>
              <a:buNone/>
            </a:pPr>
            <a:r>
              <a:t/>
            </a:r>
            <a:endParaRPr>
              <a:solidFill>
                <a:srgbClr val="FF0000"/>
              </a:solidFill>
            </a:endParaRPr>
          </a:p>
        </p:txBody>
      </p:sp>
      <p:sp>
        <p:nvSpPr>
          <p:cNvPr id="219" name="Google Shape;219;p27"/>
          <p:cNvSpPr txBox="1"/>
          <p:nvPr>
            <p:ph idx="11" type="ftr"/>
          </p:nvPr>
        </p:nvSpPr>
        <p:spPr>
          <a:xfrm>
            <a:off x="8132618" y="6208568"/>
            <a:ext cx="38608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Department of Computer Science &amp; I.T.</a:t>
            </a:r>
            <a:endParaRPr/>
          </a:p>
        </p:txBody>
      </p:sp>
      <p:pic>
        <p:nvPicPr>
          <p:cNvPr descr="C:\Users\BCA1\Desktop\logo\AU NEW LOGO (WEB) TRP PNG 1000x.png" id="220" name="Google Shape;220;p27"/>
          <p:cNvPicPr preferRelativeResize="0"/>
          <p:nvPr/>
        </p:nvPicPr>
        <p:blipFill rotWithShape="1">
          <a:blip r:embed="rId3">
            <a:alphaModFix/>
          </a:blip>
          <a:srcRect b="0" l="0" r="0" t="0"/>
          <a:stretch/>
        </p:blipFill>
        <p:spPr>
          <a:xfrm>
            <a:off x="10404764" y="83130"/>
            <a:ext cx="1648691" cy="164869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US"/>
              <a:t>Dimensions in Arrays</a:t>
            </a:r>
            <a:endParaRPr b="1"/>
          </a:p>
        </p:txBody>
      </p:sp>
      <p:sp>
        <p:nvSpPr>
          <p:cNvPr id="226" name="Google Shape;226;p28"/>
          <p:cNvSpPr txBox="1"/>
          <p:nvPr>
            <p:ph idx="1" type="body"/>
          </p:nvPr>
        </p:nvSpPr>
        <p:spPr>
          <a:xfrm>
            <a:off x="1914144" y="1447799"/>
            <a:ext cx="9997440" cy="4939145"/>
          </a:xfrm>
          <a:prstGeom prst="rect">
            <a:avLst/>
          </a:prstGeom>
          <a:noFill/>
          <a:ln>
            <a:noFill/>
          </a:ln>
        </p:spPr>
        <p:txBody>
          <a:bodyPr anchorCtr="0" anchor="t" bIns="45700" lIns="91425" spcFirstLastPara="1" rIns="91425" wrap="square" tIns="45700">
            <a:normAutofit fontScale="85000" lnSpcReduction="20000"/>
          </a:bodyPr>
          <a:lstStyle/>
          <a:p>
            <a:pPr indent="-283464" lvl="0" marL="365760" rtl="0" algn="l">
              <a:lnSpc>
                <a:spcPct val="100000"/>
              </a:lnSpc>
              <a:spcBef>
                <a:spcPts val="0"/>
              </a:spcBef>
              <a:spcAft>
                <a:spcPts val="0"/>
              </a:spcAft>
              <a:buSzPct val="80000"/>
              <a:buChar char="⚫"/>
            </a:pPr>
            <a:r>
              <a:rPr b="1" lang="en-US"/>
              <a:t>Higher Dimensional Arrays</a:t>
            </a:r>
            <a:endParaRPr/>
          </a:p>
          <a:p>
            <a:pPr indent="-283464" lvl="0" marL="365760" rtl="0" algn="l">
              <a:lnSpc>
                <a:spcPct val="100000"/>
              </a:lnSpc>
              <a:spcBef>
                <a:spcPts val="600"/>
              </a:spcBef>
              <a:spcAft>
                <a:spcPts val="0"/>
              </a:spcAft>
              <a:buSzPct val="80000"/>
              <a:buChar char="⚫"/>
            </a:pPr>
            <a:r>
              <a:rPr lang="en-US"/>
              <a:t>An array can have any number of dimensions.</a:t>
            </a:r>
            <a:endParaRPr/>
          </a:p>
          <a:p>
            <a:pPr indent="-283464" lvl="0" marL="365760" rtl="0" algn="l">
              <a:lnSpc>
                <a:spcPct val="100000"/>
              </a:lnSpc>
              <a:spcBef>
                <a:spcPts val="600"/>
              </a:spcBef>
              <a:spcAft>
                <a:spcPts val="0"/>
              </a:spcAft>
              <a:buSzPct val="80000"/>
              <a:buChar char="⚫"/>
            </a:pPr>
            <a:r>
              <a:rPr lang="en-US"/>
              <a:t>When the array is created, you can define the number of dimensions by using the ndmin argument.</a:t>
            </a:r>
            <a:endParaRPr/>
          </a:p>
          <a:p>
            <a:pPr indent="-283464" lvl="0" marL="365760" rtl="0" algn="l">
              <a:lnSpc>
                <a:spcPct val="100000"/>
              </a:lnSpc>
              <a:spcBef>
                <a:spcPts val="600"/>
              </a:spcBef>
              <a:spcAft>
                <a:spcPts val="0"/>
              </a:spcAft>
              <a:buSzPct val="80000"/>
              <a:buChar char="⚫"/>
            </a:pPr>
            <a:r>
              <a:rPr b="1" lang="en-US"/>
              <a:t>Example</a:t>
            </a:r>
            <a:endParaRPr/>
          </a:p>
          <a:p>
            <a:pPr indent="-283464" lvl="0" marL="365760" rtl="0" algn="l">
              <a:lnSpc>
                <a:spcPct val="100000"/>
              </a:lnSpc>
              <a:spcBef>
                <a:spcPts val="600"/>
              </a:spcBef>
              <a:spcAft>
                <a:spcPts val="0"/>
              </a:spcAft>
              <a:buSzPct val="80000"/>
              <a:buChar char="⚫"/>
            </a:pPr>
            <a:r>
              <a:rPr lang="en-US"/>
              <a:t>Create an array with 5 dimensions and verify that it has 5 dimensions:</a:t>
            </a:r>
            <a:endParaRPr/>
          </a:p>
          <a:p>
            <a:pPr indent="-283464" lvl="0" marL="365760" rtl="0" algn="l">
              <a:lnSpc>
                <a:spcPct val="100000"/>
              </a:lnSpc>
              <a:spcBef>
                <a:spcPts val="600"/>
              </a:spcBef>
              <a:spcAft>
                <a:spcPts val="0"/>
              </a:spcAft>
              <a:buSzPct val="80000"/>
              <a:buChar char="⚫"/>
            </a:pPr>
            <a:r>
              <a:rPr lang="en-US"/>
              <a:t>import numpy as np</a:t>
            </a:r>
            <a:br>
              <a:rPr lang="en-US"/>
            </a:br>
            <a:br>
              <a:rPr lang="en-US"/>
            </a:br>
            <a:r>
              <a:rPr lang="en-US"/>
              <a:t>arr = np.array([1, 2, 3, 4], ndmin=5)</a:t>
            </a:r>
            <a:br>
              <a:rPr lang="en-US"/>
            </a:br>
            <a:br>
              <a:rPr lang="en-US"/>
            </a:br>
            <a:r>
              <a:rPr lang="en-US"/>
              <a:t>print(arr)</a:t>
            </a:r>
            <a:br>
              <a:rPr lang="en-US"/>
            </a:br>
            <a:r>
              <a:rPr lang="en-US"/>
              <a:t>print('number of dimensions :', arr.ndim) </a:t>
            </a:r>
            <a:endParaRPr/>
          </a:p>
          <a:p>
            <a:pPr indent="-145287" lvl="0" marL="365760" rtl="0" algn="l">
              <a:lnSpc>
                <a:spcPct val="100000"/>
              </a:lnSpc>
              <a:spcBef>
                <a:spcPts val="600"/>
              </a:spcBef>
              <a:spcAft>
                <a:spcPts val="0"/>
              </a:spcAft>
              <a:buSzPct val="80000"/>
              <a:buNone/>
            </a:pPr>
            <a:r>
              <a:t/>
            </a:r>
            <a:endParaRPr/>
          </a:p>
          <a:p>
            <a:pPr indent="-145287" lvl="0" marL="365760" rtl="0" algn="l">
              <a:lnSpc>
                <a:spcPct val="100000"/>
              </a:lnSpc>
              <a:spcBef>
                <a:spcPts val="600"/>
              </a:spcBef>
              <a:spcAft>
                <a:spcPts val="0"/>
              </a:spcAft>
              <a:buSzPct val="80000"/>
              <a:buNone/>
            </a:pPr>
            <a:r>
              <a:t/>
            </a:r>
            <a:endParaRPr/>
          </a:p>
          <a:p>
            <a:pPr indent="-86614" lvl="1" marL="640080" rtl="0" algn="l">
              <a:lnSpc>
                <a:spcPct val="100000"/>
              </a:lnSpc>
              <a:spcBef>
                <a:spcPts val="550"/>
              </a:spcBef>
              <a:spcAft>
                <a:spcPts val="0"/>
              </a:spcAft>
              <a:buSzPct val="100000"/>
              <a:buNone/>
            </a:pPr>
            <a:r>
              <a:t/>
            </a:r>
            <a:endParaRPr>
              <a:solidFill>
                <a:srgbClr val="FF0000"/>
              </a:solidFill>
            </a:endParaRPr>
          </a:p>
        </p:txBody>
      </p:sp>
      <p:sp>
        <p:nvSpPr>
          <p:cNvPr id="227" name="Google Shape;227;p28"/>
          <p:cNvSpPr txBox="1"/>
          <p:nvPr>
            <p:ph idx="11" type="ftr"/>
          </p:nvPr>
        </p:nvSpPr>
        <p:spPr>
          <a:xfrm>
            <a:off x="8132618" y="6208568"/>
            <a:ext cx="38608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Department of Computer Science &amp; I.T.</a:t>
            </a:r>
            <a:endParaRPr/>
          </a:p>
        </p:txBody>
      </p:sp>
      <p:pic>
        <p:nvPicPr>
          <p:cNvPr descr="C:\Users\BCA1\Desktop\logo\AU NEW LOGO (WEB) TRP PNG 1000x.png" id="228" name="Google Shape;228;p28"/>
          <p:cNvPicPr preferRelativeResize="0"/>
          <p:nvPr/>
        </p:nvPicPr>
        <p:blipFill rotWithShape="1">
          <a:blip r:embed="rId3">
            <a:alphaModFix/>
          </a:blip>
          <a:srcRect b="0" l="0" r="0" t="0"/>
          <a:stretch/>
        </p:blipFill>
        <p:spPr>
          <a:xfrm>
            <a:off x="10404764" y="83130"/>
            <a:ext cx="1648691" cy="164869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US"/>
              <a:t>NumPy Array Indexing</a:t>
            </a:r>
            <a:endParaRPr/>
          </a:p>
        </p:txBody>
      </p:sp>
      <p:sp>
        <p:nvSpPr>
          <p:cNvPr id="234" name="Google Shape;234;p29"/>
          <p:cNvSpPr txBox="1"/>
          <p:nvPr>
            <p:ph idx="1" type="body"/>
          </p:nvPr>
        </p:nvSpPr>
        <p:spPr>
          <a:xfrm>
            <a:off x="1914144" y="1447799"/>
            <a:ext cx="9997440" cy="4939145"/>
          </a:xfrm>
          <a:prstGeom prst="rect">
            <a:avLst/>
          </a:prstGeom>
          <a:noFill/>
          <a:ln>
            <a:noFill/>
          </a:ln>
        </p:spPr>
        <p:txBody>
          <a:bodyPr anchorCtr="0" anchor="t" bIns="45700" lIns="91425" spcFirstLastPara="1" rIns="91425" wrap="square" tIns="45700">
            <a:normAutofit fontScale="85000" lnSpcReduction="20000"/>
          </a:bodyPr>
          <a:lstStyle/>
          <a:p>
            <a:pPr indent="-283464" lvl="0" marL="365760" rtl="0" algn="l">
              <a:lnSpc>
                <a:spcPct val="100000"/>
              </a:lnSpc>
              <a:spcBef>
                <a:spcPts val="0"/>
              </a:spcBef>
              <a:spcAft>
                <a:spcPts val="0"/>
              </a:spcAft>
              <a:buSzPct val="80000"/>
              <a:buChar char="⚫"/>
            </a:pPr>
            <a:r>
              <a:rPr b="1" lang="en-US"/>
              <a:t>Access Array Elements</a:t>
            </a:r>
            <a:endParaRPr/>
          </a:p>
          <a:p>
            <a:pPr indent="-283464" lvl="0" marL="365760" rtl="0" algn="l">
              <a:lnSpc>
                <a:spcPct val="100000"/>
              </a:lnSpc>
              <a:spcBef>
                <a:spcPts val="600"/>
              </a:spcBef>
              <a:spcAft>
                <a:spcPts val="0"/>
              </a:spcAft>
              <a:buSzPct val="80000"/>
              <a:buChar char="⚫"/>
            </a:pPr>
            <a:r>
              <a:rPr lang="en-US"/>
              <a:t>Array indexing is the same as accessing an array element.</a:t>
            </a:r>
            <a:endParaRPr/>
          </a:p>
          <a:p>
            <a:pPr indent="-283464" lvl="0" marL="365760" rtl="0" algn="l">
              <a:lnSpc>
                <a:spcPct val="100000"/>
              </a:lnSpc>
              <a:spcBef>
                <a:spcPts val="600"/>
              </a:spcBef>
              <a:spcAft>
                <a:spcPts val="0"/>
              </a:spcAft>
              <a:buSzPct val="80000"/>
              <a:buChar char="⚫"/>
            </a:pPr>
            <a:r>
              <a:rPr lang="en-US"/>
              <a:t>You can access an array element by referring to its index number.</a:t>
            </a:r>
            <a:endParaRPr/>
          </a:p>
          <a:p>
            <a:pPr indent="-283464" lvl="0" marL="365760" rtl="0" algn="l">
              <a:lnSpc>
                <a:spcPct val="100000"/>
              </a:lnSpc>
              <a:spcBef>
                <a:spcPts val="600"/>
              </a:spcBef>
              <a:spcAft>
                <a:spcPts val="0"/>
              </a:spcAft>
              <a:buSzPct val="80000"/>
              <a:buChar char="⚫"/>
            </a:pPr>
            <a:r>
              <a:rPr lang="en-US"/>
              <a:t>The indexes in NumPy arrays start with 0, meaning that the first element has index 0, and the second has index 1 etc.</a:t>
            </a:r>
            <a:endParaRPr/>
          </a:p>
          <a:p>
            <a:pPr indent="-283464" lvl="0" marL="365760" rtl="0" algn="l">
              <a:lnSpc>
                <a:spcPct val="100000"/>
              </a:lnSpc>
              <a:spcBef>
                <a:spcPts val="600"/>
              </a:spcBef>
              <a:spcAft>
                <a:spcPts val="0"/>
              </a:spcAft>
              <a:buSzPct val="80000"/>
              <a:buChar char="⚫"/>
            </a:pPr>
            <a:r>
              <a:rPr b="1" lang="en-US"/>
              <a:t>Example</a:t>
            </a:r>
            <a:endParaRPr/>
          </a:p>
          <a:p>
            <a:pPr indent="-283464" lvl="0" marL="365760" rtl="0" algn="l">
              <a:lnSpc>
                <a:spcPct val="100000"/>
              </a:lnSpc>
              <a:spcBef>
                <a:spcPts val="600"/>
              </a:spcBef>
              <a:spcAft>
                <a:spcPts val="0"/>
              </a:spcAft>
              <a:buSzPct val="80000"/>
              <a:buChar char="⚫"/>
            </a:pPr>
            <a:r>
              <a:rPr lang="en-US"/>
              <a:t>Get the first element from the following array:</a:t>
            </a:r>
            <a:endParaRPr/>
          </a:p>
          <a:p>
            <a:pPr indent="-283464" lvl="0" marL="365760" rtl="0" algn="l">
              <a:lnSpc>
                <a:spcPct val="100000"/>
              </a:lnSpc>
              <a:spcBef>
                <a:spcPts val="600"/>
              </a:spcBef>
              <a:spcAft>
                <a:spcPts val="0"/>
              </a:spcAft>
              <a:buSzPct val="80000"/>
              <a:buChar char="⚫"/>
            </a:pPr>
            <a:r>
              <a:rPr lang="en-US"/>
              <a:t>import numpy as np</a:t>
            </a:r>
            <a:br>
              <a:rPr lang="en-US"/>
            </a:br>
            <a:br>
              <a:rPr lang="en-US"/>
            </a:br>
            <a:r>
              <a:rPr lang="en-US"/>
              <a:t>arr = np.array([1, 2, 3, 4])</a:t>
            </a:r>
            <a:br>
              <a:rPr lang="en-US"/>
            </a:br>
            <a:br>
              <a:rPr lang="en-US"/>
            </a:br>
            <a:r>
              <a:rPr lang="en-US"/>
              <a:t>print(arr[0]) </a:t>
            </a:r>
            <a:endParaRPr/>
          </a:p>
        </p:txBody>
      </p:sp>
      <p:sp>
        <p:nvSpPr>
          <p:cNvPr id="235" name="Google Shape;235;p29"/>
          <p:cNvSpPr txBox="1"/>
          <p:nvPr>
            <p:ph idx="11" type="ftr"/>
          </p:nvPr>
        </p:nvSpPr>
        <p:spPr>
          <a:xfrm>
            <a:off x="8132618" y="6208568"/>
            <a:ext cx="38608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Department of Computer Science &amp; I.T.</a:t>
            </a:r>
            <a:endParaRPr/>
          </a:p>
        </p:txBody>
      </p:sp>
      <p:pic>
        <p:nvPicPr>
          <p:cNvPr descr="C:\Users\BCA1\Desktop\logo\AU NEW LOGO (WEB) TRP PNG 1000x.png" id="236" name="Google Shape;236;p29"/>
          <p:cNvPicPr preferRelativeResize="0"/>
          <p:nvPr/>
        </p:nvPicPr>
        <p:blipFill rotWithShape="1">
          <a:blip r:embed="rId3">
            <a:alphaModFix/>
          </a:blip>
          <a:srcRect b="0" l="0" r="0" t="0"/>
          <a:stretch/>
        </p:blipFill>
        <p:spPr>
          <a:xfrm>
            <a:off x="10404764" y="83130"/>
            <a:ext cx="1648691" cy="164869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0"/>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US"/>
              <a:t>NumPy Array Indexing</a:t>
            </a:r>
            <a:endParaRPr/>
          </a:p>
        </p:txBody>
      </p:sp>
      <p:sp>
        <p:nvSpPr>
          <p:cNvPr id="242" name="Google Shape;242;p30"/>
          <p:cNvSpPr txBox="1"/>
          <p:nvPr>
            <p:ph idx="1" type="body"/>
          </p:nvPr>
        </p:nvSpPr>
        <p:spPr>
          <a:xfrm>
            <a:off x="1914144" y="1447799"/>
            <a:ext cx="9997440" cy="4939145"/>
          </a:xfrm>
          <a:prstGeom prst="rect">
            <a:avLst/>
          </a:prstGeom>
          <a:noFill/>
          <a:ln>
            <a:noFill/>
          </a:ln>
        </p:spPr>
        <p:txBody>
          <a:bodyPr anchorCtr="0" anchor="t" bIns="45700" lIns="91425" spcFirstLastPara="1" rIns="91425" wrap="square" tIns="45700">
            <a:normAutofit fontScale="85000" lnSpcReduction="20000"/>
          </a:bodyPr>
          <a:lstStyle/>
          <a:p>
            <a:pPr indent="-283464" lvl="0" marL="365760" rtl="0" algn="l">
              <a:lnSpc>
                <a:spcPct val="100000"/>
              </a:lnSpc>
              <a:spcBef>
                <a:spcPts val="0"/>
              </a:spcBef>
              <a:spcAft>
                <a:spcPts val="0"/>
              </a:spcAft>
              <a:buSzPct val="80000"/>
              <a:buChar char="⚫"/>
            </a:pPr>
            <a:r>
              <a:rPr b="1" lang="en-US"/>
              <a:t>Access 2-D Arrays</a:t>
            </a:r>
            <a:endParaRPr/>
          </a:p>
          <a:p>
            <a:pPr indent="-283464" lvl="0" marL="365760" rtl="0" algn="l">
              <a:lnSpc>
                <a:spcPct val="100000"/>
              </a:lnSpc>
              <a:spcBef>
                <a:spcPts val="600"/>
              </a:spcBef>
              <a:spcAft>
                <a:spcPts val="0"/>
              </a:spcAft>
              <a:buSzPct val="80000"/>
              <a:buChar char="⚫"/>
            </a:pPr>
            <a:r>
              <a:rPr lang="en-US"/>
              <a:t>To access elements from 2-D arrays we can use comma separated integers representing the dimension and the index of the element.</a:t>
            </a:r>
            <a:endParaRPr/>
          </a:p>
          <a:p>
            <a:pPr indent="-283464" lvl="0" marL="365760" rtl="0" algn="l">
              <a:lnSpc>
                <a:spcPct val="100000"/>
              </a:lnSpc>
              <a:spcBef>
                <a:spcPts val="600"/>
              </a:spcBef>
              <a:spcAft>
                <a:spcPts val="0"/>
              </a:spcAft>
              <a:buSzPct val="80000"/>
              <a:buChar char="⚫"/>
            </a:pPr>
            <a:r>
              <a:rPr lang="en-US"/>
              <a:t>Think of 2-D arrays like a table with rows and columns, where the row represents the dimension and the index represents the column.</a:t>
            </a:r>
            <a:endParaRPr/>
          </a:p>
          <a:p>
            <a:pPr indent="-283464" lvl="0" marL="365760" rtl="0" algn="l">
              <a:lnSpc>
                <a:spcPct val="100000"/>
              </a:lnSpc>
              <a:spcBef>
                <a:spcPts val="600"/>
              </a:spcBef>
              <a:spcAft>
                <a:spcPts val="0"/>
              </a:spcAft>
              <a:buSzPct val="80000"/>
              <a:buChar char="⚫"/>
            </a:pPr>
            <a:r>
              <a:rPr b="1" lang="en-US"/>
              <a:t>Example</a:t>
            </a:r>
            <a:endParaRPr/>
          </a:p>
          <a:p>
            <a:pPr indent="-283464" lvl="0" marL="365760" rtl="0" algn="l">
              <a:lnSpc>
                <a:spcPct val="100000"/>
              </a:lnSpc>
              <a:spcBef>
                <a:spcPts val="600"/>
              </a:spcBef>
              <a:spcAft>
                <a:spcPts val="0"/>
              </a:spcAft>
              <a:buSzPct val="80000"/>
              <a:buChar char="⚫"/>
            </a:pPr>
            <a:r>
              <a:rPr lang="en-US"/>
              <a:t>Access the element on the first row, second column:</a:t>
            </a:r>
            <a:endParaRPr/>
          </a:p>
          <a:p>
            <a:pPr indent="-283464" lvl="0" marL="365760" rtl="0" algn="l">
              <a:lnSpc>
                <a:spcPct val="100000"/>
              </a:lnSpc>
              <a:spcBef>
                <a:spcPts val="600"/>
              </a:spcBef>
              <a:spcAft>
                <a:spcPts val="0"/>
              </a:spcAft>
              <a:buSzPct val="80000"/>
              <a:buChar char="⚫"/>
            </a:pPr>
            <a:r>
              <a:rPr lang="en-US"/>
              <a:t>import numpy as np</a:t>
            </a:r>
            <a:br>
              <a:rPr lang="en-US"/>
            </a:br>
            <a:br>
              <a:rPr lang="en-US"/>
            </a:br>
            <a:r>
              <a:rPr lang="en-US"/>
              <a:t>arr = np.array([[1,2,3,4,5], [6,7,8,9,10]])</a:t>
            </a:r>
            <a:br>
              <a:rPr lang="en-US"/>
            </a:br>
            <a:br>
              <a:rPr lang="en-US"/>
            </a:br>
            <a:r>
              <a:rPr lang="en-US"/>
              <a:t>print('2nd element on 1st row: ', arr[0, 1]) </a:t>
            </a:r>
            <a:endParaRPr/>
          </a:p>
          <a:p>
            <a:pPr indent="-145287" lvl="0" marL="365760" rtl="0" algn="l">
              <a:lnSpc>
                <a:spcPct val="100000"/>
              </a:lnSpc>
              <a:spcBef>
                <a:spcPts val="600"/>
              </a:spcBef>
              <a:spcAft>
                <a:spcPts val="0"/>
              </a:spcAft>
              <a:buSzPct val="80000"/>
              <a:buNone/>
            </a:pPr>
            <a:r>
              <a:t/>
            </a:r>
            <a:endParaRPr/>
          </a:p>
        </p:txBody>
      </p:sp>
      <p:sp>
        <p:nvSpPr>
          <p:cNvPr id="243" name="Google Shape;243;p30"/>
          <p:cNvSpPr txBox="1"/>
          <p:nvPr>
            <p:ph idx="11" type="ftr"/>
          </p:nvPr>
        </p:nvSpPr>
        <p:spPr>
          <a:xfrm>
            <a:off x="8132618" y="6208568"/>
            <a:ext cx="38608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Department of Computer Science &amp; I.T.</a:t>
            </a:r>
            <a:endParaRPr/>
          </a:p>
        </p:txBody>
      </p:sp>
      <p:pic>
        <p:nvPicPr>
          <p:cNvPr descr="C:\Users\BCA1\Desktop\logo\AU NEW LOGO (WEB) TRP PNG 1000x.png" id="244" name="Google Shape;244;p30"/>
          <p:cNvPicPr preferRelativeResize="0"/>
          <p:nvPr/>
        </p:nvPicPr>
        <p:blipFill rotWithShape="1">
          <a:blip r:embed="rId3">
            <a:alphaModFix/>
          </a:blip>
          <a:srcRect b="0" l="0" r="0" t="0"/>
          <a:stretch/>
        </p:blipFill>
        <p:spPr>
          <a:xfrm>
            <a:off x="10404764" y="83130"/>
            <a:ext cx="1648691" cy="164869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1"/>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US"/>
              <a:t>NumPy Array Indexing</a:t>
            </a:r>
            <a:endParaRPr/>
          </a:p>
        </p:txBody>
      </p:sp>
      <p:sp>
        <p:nvSpPr>
          <p:cNvPr id="250" name="Google Shape;250;p31"/>
          <p:cNvSpPr txBox="1"/>
          <p:nvPr>
            <p:ph idx="1" type="body"/>
          </p:nvPr>
        </p:nvSpPr>
        <p:spPr>
          <a:xfrm>
            <a:off x="1914144" y="1447799"/>
            <a:ext cx="9997440" cy="4939145"/>
          </a:xfrm>
          <a:prstGeom prst="rect">
            <a:avLst/>
          </a:prstGeom>
          <a:noFill/>
          <a:ln>
            <a:noFill/>
          </a:ln>
        </p:spPr>
        <p:txBody>
          <a:bodyPr anchorCtr="0" anchor="t" bIns="45700" lIns="91425" spcFirstLastPara="1" rIns="91425" wrap="square" tIns="45700">
            <a:normAutofit fontScale="92500" lnSpcReduction="20000"/>
          </a:bodyPr>
          <a:lstStyle/>
          <a:p>
            <a:pPr indent="-283464" lvl="0" marL="365760" rtl="0" algn="l">
              <a:lnSpc>
                <a:spcPct val="100000"/>
              </a:lnSpc>
              <a:spcBef>
                <a:spcPts val="0"/>
              </a:spcBef>
              <a:spcAft>
                <a:spcPts val="0"/>
              </a:spcAft>
              <a:buSzPct val="80000"/>
              <a:buChar char="⚫"/>
            </a:pPr>
            <a:r>
              <a:rPr b="1" lang="en-US"/>
              <a:t>Access 3-D Arrays</a:t>
            </a:r>
            <a:endParaRPr/>
          </a:p>
          <a:p>
            <a:pPr indent="-283464" lvl="0" marL="365760" rtl="0" algn="l">
              <a:lnSpc>
                <a:spcPct val="100000"/>
              </a:lnSpc>
              <a:spcBef>
                <a:spcPts val="600"/>
              </a:spcBef>
              <a:spcAft>
                <a:spcPts val="0"/>
              </a:spcAft>
              <a:buSzPct val="80000"/>
              <a:buChar char="⚫"/>
            </a:pPr>
            <a:r>
              <a:rPr lang="en-US"/>
              <a:t>To access elements from 3-D arrays we can use comma separated integers representing the dimensions and the index of the element.</a:t>
            </a:r>
            <a:endParaRPr/>
          </a:p>
          <a:p>
            <a:pPr indent="-283464" lvl="0" marL="365760" rtl="0" algn="l">
              <a:lnSpc>
                <a:spcPct val="100000"/>
              </a:lnSpc>
              <a:spcBef>
                <a:spcPts val="600"/>
              </a:spcBef>
              <a:spcAft>
                <a:spcPts val="0"/>
              </a:spcAft>
              <a:buSzPct val="80000"/>
              <a:buChar char="⚫"/>
            </a:pPr>
            <a:r>
              <a:rPr b="1" lang="en-US"/>
              <a:t>Example</a:t>
            </a:r>
            <a:endParaRPr/>
          </a:p>
          <a:p>
            <a:pPr indent="-283464" lvl="0" marL="365760" rtl="0" algn="l">
              <a:lnSpc>
                <a:spcPct val="100000"/>
              </a:lnSpc>
              <a:spcBef>
                <a:spcPts val="600"/>
              </a:spcBef>
              <a:spcAft>
                <a:spcPts val="0"/>
              </a:spcAft>
              <a:buSzPct val="80000"/>
              <a:buChar char="⚫"/>
            </a:pPr>
            <a:r>
              <a:rPr lang="en-US"/>
              <a:t>Access the third element of the second array of the first array:</a:t>
            </a:r>
            <a:endParaRPr/>
          </a:p>
          <a:p>
            <a:pPr indent="-283464" lvl="0" marL="365760" rtl="0" algn="l">
              <a:lnSpc>
                <a:spcPct val="100000"/>
              </a:lnSpc>
              <a:spcBef>
                <a:spcPts val="600"/>
              </a:spcBef>
              <a:spcAft>
                <a:spcPts val="0"/>
              </a:spcAft>
              <a:buSzPct val="80000"/>
              <a:buChar char="⚫"/>
            </a:pPr>
            <a:r>
              <a:rPr lang="en-US"/>
              <a:t>import numpy as np</a:t>
            </a:r>
            <a:br>
              <a:rPr lang="en-US"/>
            </a:br>
            <a:br>
              <a:rPr lang="en-US"/>
            </a:br>
            <a:r>
              <a:rPr lang="en-US"/>
              <a:t>arr = np.array([[[1, 2, 3], [4, 5, 6]], [[7, 8, 9], [10, 11, 12]]])</a:t>
            </a:r>
            <a:br>
              <a:rPr lang="en-US"/>
            </a:br>
            <a:br>
              <a:rPr lang="en-US"/>
            </a:br>
            <a:r>
              <a:rPr lang="en-US"/>
              <a:t>print(arr[0, 1, 2]) </a:t>
            </a:r>
            <a:endParaRPr/>
          </a:p>
          <a:p>
            <a:pPr indent="-133096" lvl="0" marL="365760" rtl="0" algn="l">
              <a:lnSpc>
                <a:spcPct val="100000"/>
              </a:lnSpc>
              <a:spcBef>
                <a:spcPts val="600"/>
              </a:spcBef>
              <a:spcAft>
                <a:spcPts val="0"/>
              </a:spcAft>
              <a:buSzPct val="80000"/>
              <a:buNone/>
            </a:pPr>
            <a:r>
              <a:t/>
            </a:r>
            <a:endParaRPr/>
          </a:p>
        </p:txBody>
      </p:sp>
      <p:sp>
        <p:nvSpPr>
          <p:cNvPr id="251" name="Google Shape;251;p31"/>
          <p:cNvSpPr txBox="1"/>
          <p:nvPr>
            <p:ph idx="11" type="ftr"/>
          </p:nvPr>
        </p:nvSpPr>
        <p:spPr>
          <a:xfrm>
            <a:off x="8132618" y="6208568"/>
            <a:ext cx="38608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Department of Computer Science &amp; I.T.</a:t>
            </a:r>
            <a:endParaRPr/>
          </a:p>
        </p:txBody>
      </p:sp>
      <p:pic>
        <p:nvPicPr>
          <p:cNvPr descr="C:\Users\BCA1\Desktop\logo\AU NEW LOGO (WEB) TRP PNG 1000x.png" id="252" name="Google Shape;252;p31"/>
          <p:cNvPicPr preferRelativeResize="0"/>
          <p:nvPr/>
        </p:nvPicPr>
        <p:blipFill rotWithShape="1">
          <a:blip r:embed="rId3">
            <a:alphaModFix/>
          </a:blip>
          <a:srcRect b="0" l="0" r="0" t="0"/>
          <a:stretch/>
        </p:blipFill>
        <p:spPr>
          <a:xfrm>
            <a:off x="10404764" y="83130"/>
            <a:ext cx="1648691" cy="164869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4"/>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US"/>
              <a:t>What is NumPy?</a:t>
            </a:r>
            <a:r>
              <a:rPr lang="en-US"/>
              <a:t>	</a:t>
            </a:r>
            <a:endParaRPr/>
          </a:p>
        </p:txBody>
      </p:sp>
      <p:sp>
        <p:nvSpPr>
          <p:cNvPr id="114" name="Google Shape;114;p14"/>
          <p:cNvSpPr txBox="1"/>
          <p:nvPr>
            <p:ph idx="1" type="body"/>
          </p:nvPr>
        </p:nvSpPr>
        <p:spPr>
          <a:xfrm>
            <a:off x="1914144" y="1447799"/>
            <a:ext cx="9997440" cy="4939145"/>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560"/>
              <a:buChar char="⚫"/>
            </a:pPr>
            <a:r>
              <a:rPr lang="en-US"/>
              <a:t>NumPy is a Python library used for working with arrays.</a:t>
            </a:r>
            <a:endParaRPr/>
          </a:p>
          <a:p>
            <a:pPr indent="-283464" lvl="0" marL="365760" rtl="0" algn="l">
              <a:lnSpc>
                <a:spcPct val="100000"/>
              </a:lnSpc>
              <a:spcBef>
                <a:spcPts val="600"/>
              </a:spcBef>
              <a:spcAft>
                <a:spcPts val="0"/>
              </a:spcAft>
              <a:buSzPts val="2560"/>
              <a:buChar char="⚫"/>
            </a:pPr>
            <a:r>
              <a:rPr lang="en-US"/>
              <a:t>It also has functions for working in domain of linear algebra, fourier transform, and matrices.</a:t>
            </a:r>
            <a:endParaRPr/>
          </a:p>
          <a:p>
            <a:pPr indent="-283464" lvl="0" marL="365760" rtl="0" algn="l">
              <a:lnSpc>
                <a:spcPct val="100000"/>
              </a:lnSpc>
              <a:spcBef>
                <a:spcPts val="600"/>
              </a:spcBef>
              <a:spcAft>
                <a:spcPts val="0"/>
              </a:spcAft>
              <a:buSzPts val="2560"/>
              <a:buChar char="⚫"/>
            </a:pPr>
            <a:r>
              <a:rPr lang="en-US"/>
              <a:t>NumPy was created in 2005 by Travis Oliphant. It is an open source project and you can use it freely.</a:t>
            </a:r>
            <a:endParaRPr/>
          </a:p>
          <a:p>
            <a:pPr indent="-283464" lvl="0" marL="365760" rtl="0" algn="l">
              <a:lnSpc>
                <a:spcPct val="100000"/>
              </a:lnSpc>
              <a:spcBef>
                <a:spcPts val="600"/>
              </a:spcBef>
              <a:spcAft>
                <a:spcPts val="0"/>
              </a:spcAft>
              <a:buSzPts val="2560"/>
              <a:buChar char="⚫"/>
            </a:pPr>
            <a:r>
              <a:rPr lang="en-US"/>
              <a:t>NumPy stands for Numerical Python.</a:t>
            </a:r>
            <a:endParaRPr/>
          </a:p>
          <a:p>
            <a:pPr indent="-59944" lvl="1" marL="640080" rtl="0" algn="l">
              <a:lnSpc>
                <a:spcPct val="100000"/>
              </a:lnSpc>
              <a:spcBef>
                <a:spcPts val="550"/>
              </a:spcBef>
              <a:spcAft>
                <a:spcPts val="0"/>
              </a:spcAft>
              <a:buSzPts val="2800"/>
              <a:buNone/>
            </a:pPr>
            <a:r>
              <a:t/>
            </a:r>
            <a:endParaRPr>
              <a:solidFill>
                <a:srgbClr val="FF0000"/>
              </a:solidFill>
            </a:endParaRPr>
          </a:p>
        </p:txBody>
      </p:sp>
      <p:sp>
        <p:nvSpPr>
          <p:cNvPr id="115" name="Google Shape;115;p14"/>
          <p:cNvSpPr txBox="1"/>
          <p:nvPr>
            <p:ph idx="11" type="ftr"/>
          </p:nvPr>
        </p:nvSpPr>
        <p:spPr>
          <a:xfrm>
            <a:off x="8132618" y="6208568"/>
            <a:ext cx="38608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Department of Computer Science &amp; I.T.</a:t>
            </a:r>
            <a:endParaRPr/>
          </a:p>
        </p:txBody>
      </p:sp>
      <p:pic>
        <p:nvPicPr>
          <p:cNvPr descr="C:\Users\BCA1\Desktop\logo\AU NEW LOGO (WEB) TRP PNG 1000x.png" id="116" name="Google Shape;116;p14"/>
          <p:cNvPicPr preferRelativeResize="0"/>
          <p:nvPr/>
        </p:nvPicPr>
        <p:blipFill rotWithShape="1">
          <a:blip r:embed="rId3">
            <a:alphaModFix/>
          </a:blip>
          <a:srcRect b="0" l="0" r="0" t="0"/>
          <a:stretch/>
        </p:blipFill>
        <p:spPr>
          <a:xfrm>
            <a:off x="10404764" y="83130"/>
            <a:ext cx="1648691" cy="164869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2"/>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US"/>
              <a:t>NumPy Array Indexing</a:t>
            </a:r>
            <a:endParaRPr/>
          </a:p>
        </p:txBody>
      </p:sp>
      <p:sp>
        <p:nvSpPr>
          <p:cNvPr id="258" name="Google Shape;258;p32"/>
          <p:cNvSpPr txBox="1"/>
          <p:nvPr>
            <p:ph idx="1" type="body"/>
          </p:nvPr>
        </p:nvSpPr>
        <p:spPr>
          <a:xfrm>
            <a:off x="1914144" y="1447799"/>
            <a:ext cx="9997440" cy="4939145"/>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560"/>
              <a:buChar char="⚫"/>
            </a:pPr>
            <a:r>
              <a:rPr b="1" lang="en-US"/>
              <a:t>Negative Indexing</a:t>
            </a:r>
            <a:endParaRPr/>
          </a:p>
          <a:p>
            <a:pPr indent="-283464" lvl="0" marL="365760" rtl="0" algn="l">
              <a:lnSpc>
                <a:spcPct val="100000"/>
              </a:lnSpc>
              <a:spcBef>
                <a:spcPts val="600"/>
              </a:spcBef>
              <a:spcAft>
                <a:spcPts val="0"/>
              </a:spcAft>
              <a:buSzPts val="2560"/>
              <a:buChar char="⚫"/>
            </a:pPr>
            <a:r>
              <a:rPr lang="en-US"/>
              <a:t>Use negative indexing to access an array from the end.</a:t>
            </a:r>
            <a:endParaRPr/>
          </a:p>
          <a:p>
            <a:pPr indent="-283464" lvl="0" marL="365760" rtl="0" algn="l">
              <a:lnSpc>
                <a:spcPct val="100000"/>
              </a:lnSpc>
              <a:spcBef>
                <a:spcPts val="600"/>
              </a:spcBef>
              <a:spcAft>
                <a:spcPts val="0"/>
              </a:spcAft>
              <a:buSzPts val="2560"/>
              <a:buChar char="⚫"/>
            </a:pPr>
            <a:r>
              <a:rPr b="1" lang="en-US"/>
              <a:t>Example</a:t>
            </a:r>
            <a:endParaRPr/>
          </a:p>
          <a:p>
            <a:pPr indent="-283464" lvl="0" marL="365760" rtl="0" algn="l">
              <a:lnSpc>
                <a:spcPct val="100000"/>
              </a:lnSpc>
              <a:spcBef>
                <a:spcPts val="600"/>
              </a:spcBef>
              <a:spcAft>
                <a:spcPts val="0"/>
              </a:spcAft>
              <a:buSzPts val="2560"/>
              <a:buChar char="⚫"/>
            </a:pPr>
            <a:r>
              <a:rPr lang="en-US"/>
              <a:t>Print the last element from the 2nd dim:</a:t>
            </a:r>
            <a:endParaRPr/>
          </a:p>
          <a:p>
            <a:pPr indent="-283464" lvl="0" marL="365760" rtl="0" algn="l">
              <a:lnSpc>
                <a:spcPct val="100000"/>
              </a:lnSpc>
              <a:spcBef>
                <a:spcPts val="600"/>
              </a:spcBef>
              <a:spcAft>
                <a:spcPts val="0"/>
              </a:spcAft>
              <a:buSzPts val="2560"/>
              <a:buChar char="⚫"/>
            </a:pPr>
            <a:r>
              <a:rPr lang="en-US"/>
              <a:t>import numpy as np</a:t>
            </a:r>
            <a:br>
              <a:rPr lang="en-US"/>
            </a:br>
            <a:br>
              <a:rPr lang="en-US"/>
            </a:br>
            <a:r>
              <a:rPr lang="en-US"/>
              <a:t>arr = np.array([[1,2,3,4,5], [6,7,8,9,10]])</a:t>
            </a:r>
            <a:br>
              <a:rPr lang="en-US"/>
            </a:br>
            <a:br>
              <a:rPr lang="en-US"/>
            </a:br>
            <a:r>
              <a:rPr lang="en-US"/>
              <a:t>print('Last element from 2nd dim: ', arr[1, -1]) </a:t>
            </a:r>
            <a:endParaRPr/>
          </a:p>
          <a:p>
            <a:pPr indent="-120903" lvl="0" marL="365760" rtl="0" algn="l">
              <a:lnSpc>
                <a:spcPct val="100000"/>
              </a:lnSpc>
              <a:spcBef>
                <a:spcPts val="600"/>
              </a:spcBef>
              <a:spcAft>
                <a:spcPts val="0"/>
              </a:spcAft>
              <a:buSzPts val="2560"/>
              <a:buNone/>
            </a:pPr>
            <a:r>
              <a:t/>
            </a:r>
            <a:endParaRPr/>
          </a:p>
        </p:txBody>
      </p:sp>
      <p:sp>
        <p:nvSpPr>
          <p:cNvPr id="259" name="Google Shape;259;p32"/>
          <p:cNvSpPr txBox="1"/>
          <p:nvPr>
            <p:ph idx="11" type="ftr"/>
          </p:nvPr>
        </p:nvSpPr>
        <p:spPr>
          <a:xfrm>
            <a:off x="8132618" y="6208568"/>
            <a:ext cx="38608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Department of Computer Science &amp; I.T.</a:t>
            </a:r>
            <a:endParaRPr/>
          </a:p>
        </p:txBody>
      </p:sp>
      <p:pic>
        <p:nvPicPr>
          <p:cNvPr descr="C:\Users\BCA1\Desktop\logo\AU NEW LOGO (WEB) TRP PNG 1000x.png" id="260" name="Google Shape;260;p32"/>
          <p:cNvPicPr preferRelativeResize="0"/>
          <p:nvPr/>
        </p:nvPicPr>
        <p:blipFill rotWithShape="1">
          <a:blip r:embed="rId3">
            <a:alphaModFix/>
          </a:blip>
          <a:srcRect b="0" l="0" r="0" t="0"/>
          <a:stretch/>
        </p:blipFill>
        <p:spPr>
          <a:xfrm>
            <a:off x="10404764" y="83130"/>
            <a:ext cx="1648691" cy="164869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3"/>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US"/>
              <a:t>NumPy Array Slicing</a:t>
            </a:r>
            <a:endParaRPr/>
          </a:p>
        </p:txBody>
      </p:sp>
      <p:sp>
        <p:nvSpPr>
          <p:cNvPr id="266" name="Google Shape;266;p33"/>
          <p:cNvSpPr txBox="1"/>
          <p:nvPr>
            <p:ph idx="1" type="body"/>
          </p:nvPr>
        </p:nvSpPr>
        <p:spPr>
          <a:xfrm>
            <a:off x="1914144" y="1447799"/>
            <a:ext cx="9997440" cy="4939145"/>
          </a:xfrm>
          <a:prstGeom prst="rect">
            <a:avLst/>
          </a:prstGeom>
          <a:noFill/>
          <a:ln>
            <a:noFill/>
          </a:ln>
        </p:spPr>
        <p:txBody>
          <a:bodyPr anchorCtr="0" anchor="t" bIns="45700" lIns="91425" spcFirstLastPara="1" rIns="91425" wrap="square" tIns="45700">
            <a:normAutofit fontScale="85000" lnSpcReduction="20000"/>
          </a:bodyPr>
          <a:lstStyle/>
          <a:p>
            <a:pPr indent="-283464" lvl="0" marL="365760" rtl="0" algn="l">
              <a:lnSpc>
                <a:spcPct val="100000"/>
              </a:lnSpc>
              <a:spcBef>
                <a:spcPts val="0"/>
              </a:spcBef>
              <a:spcAft>
                <a:spcPts val="0"/>
              </a:spcAft>
              <a:buSzPct val="80000"/>
              <a:buChar char="⚫"/>
            </a:pPr>
            <a:r>
              <a:rPr b="1" lang="en-US"/>
              <a:t>Slicing arrays</a:t>
            </a:r>
            <a:endParaRPr/>
          </a:p>
          <a:p>
            <a:pPr indent="-283464" lvl="0" marL="365760" rtl="0" algn="l">
              <a:lnSpc>
                <a:spcPct val="100000"/>
              </a:lnSpc>
              <a:spcBef>
                <a:spcPts val="600"/>
              </a:spcBef>
              <a:spcAft>
                <a:spcPts val="0"/>
              </a:spcAft>
              <a:buSzPct val="80000"/>
              <a:buChar char="⚫"/>
            </a:pPr>
            <a:r>
              <a:rPr lang="en-US"/>
              <a:t>Slicing in python means taking elements from one given index to another given index.</a:t>
            </a:r>
            <a:endParaRPr/>
          </a:p>
          <a:p>
            <a:pPr indent="-283464" lvl="0" marL="365760" rtl="0" algn="l">
              <a:lnSpc>
                <a:spcPct val="100000"/>
              </a:lnSpc>
              <a:spcBef>
                <a:spcPts val="600"/>
              </a:spcBef>
              <a:spcAft>
                <a:spcPts val="0"/>
              </a:spcAft>
              <a:buSzPct val="80000"/>
              <a:buChar char="⚫"/>
            </a:pPr>
            <a:r>
              <a:rPr lang="en-US"/>
              <a:t>We pass slice instead of index like this: [</a:t>
            </a:r>
            <a:r>
              <a:rPr i="1" lang="en-US"/>
              <a:t>start</a:t>
            </a:r>
            <a:r>
              <a:rPr lang="en-US"/>
              <a:t>:</a:t>
            </a:r>
            <a:r>
              <a:rPr i="1" lang="en-US"/>
              <a:t>end</a:t>
            </a:r>
            <a:r>
              <a:rPr lang="en-US"/>
              <a:t>].</a:t>
            </a:r>
            <a:endParaRPr/>
          </a:p>
          <a:p>
            <a:pPr indent="-283464" lvl="0" marL="365760" rtl="0" algn="l">
              <a:lnSpc>
                <a:spcPct val="100000"/>
              </a:lnSpc>
              <a:spcBef>
                <a:spcPts val="600"/>
              </a:spcBef>
              <a:spcAft>
                <a:spcPts val="0"/>
              </a:spcAft>
              <a:buSzPct val="80000"/>
              <a:buChar char="⚫"/>
            </a:pPr>
            <a:r>
              <a:rPr lang="en-US"/>
              <a:t>We can also define the step, like this: [</a:t>
            </a:r>
            <a:r>
              <a:rPr i="1" lang="en-US"/>
              <a:t>start</a:t>
            </a:r>
            <a:r>
              <a:rPr lang="en-US"/>
              <a:t>:</a:t>
            </a:r>
            <a:r>
              <a:rPr i="1" lang="en-US"/>
              <a:t>end</a:t>
            </a:r>
            <a:r>
              <a:rPr lang="en-US"/>
              <a:t>:</a:t>
            </a:r>
            <a:r>
              <a:rPr i="1" lang="en-US"/>
              <a:t>step</a:t>
            </a:r>
            <a:r>
              <a:rPr lang="en-US"/>
              <a:t>].</a:t>
            </a:r>
            <a:endParaRPr/>
          </a:p>
          <a:p>
            <a:pPr indent="-283464" lvl="0" marL="365760" rtl="0" algn="l">
              <a:lnSpc>
                <a:spcPct val="100000"/>
              </a:lnSpc>
              <a:spcBef>
                <a:spcPts val="600"/>
              </a:spcBef>
              <a:spcAft>
                <a:spcPts val="0"/>
              </a:spcAft>
              <a:buSzPct val="80000"/>
              <a:buChar char="⚫"/>
            </a:pPr>
            <a:r>
              <a:rPr b="1" lang="en-US"/>
              <a:t>Example</a:t>
            </a:r>
            <a:endParaRPr/>
          </a:p>
          <a:p>
            <a:pPr indent="-283464" lvl="0" marL="365760" rtl="0" algn="l">
              <a:lnSpc>
                <a:spcPct val="100000"/>
              </a:lnSpc>
              <a:spcBef>
                <a:spcPts val="600"/>
              </a:spcBef>
              <a:spcAft>
                <a:spcPts val="0"/>
              </a:spcAft>
              <a:buSzPct val="80000"/>
              <a:buChar char="⚫"/>
            </a:pPr>
            <a:r>
              <a:rPr lang="en-US"/>
              <a:t>Slice elements from index 1 to index 5 from the following array:</a:t>
            </a:r>
            <a:endParaRPr/>
          </a:p>
          <a:p>
            <a:pPr indent="-283464" lvl="0" marL="365760" rtl="0" algn="l">
              <a:lnSpc>
                <a:spcPct val="100000"/>
              </a:lnSpc>
              <a:spcBef>
                <a:spcPts val="600"/>
              </a:spcBef>
              <a:spcAft>
                <a:spcPts val="0"/>
              </a:spcAft>
              <a:buSzPct val="80000"/>
              <a:buChar char="⚫"/>
            </a:pPr>
            <a:r>
              <a:rPr lang="en-US"/>
              <a:t>import numpy as np</a:t>
            </a:r>
            <a:br>
              <a:rPr lang="en-US"/>
            </a:br>
            <a:br>
              <a:rPr lang="en-US"/>
            </a:br>
            <a:r>
              <a:rPr lang="en-US"/>
              <a:t>arr = np.array([1, 2, 3, 4, 5, 6, 7])</a:t>
            </a:r>
            <a:br>
              <a:rPr lang="en-US"/>
            </a:br>
            <a:br>
              <a:rPr lang="en-US"/>
            </a:br>
            <a:r>
              <a:rPr lang="en-US"/>
              <a:t>print(arr[1:5]) </a:t>
            </a:r>
            <a:endParaRPr/>
          </a:p>
          <a:p>
            <a:pPr indent="-145287" lvl="0" marL="365760" rtl="0" algn="l">
              <a:lnSpc>
                <a:spcPct val="100000"/>
              </a:lnSpc>
              <a:spcBef>
                <a:spcPts val="600"/>
              </a:spcBef>
              <a:spcAft>
                <a:spcPts val="0"/>
              </a:spcAft>
              <a:buSzPct val="80000"/>
              <a:buNone/>
            </a:pPr>
            <a:r>
              <a:t/>
            </a:r>
            <a:endParaRPr/>
          </a:p>
        </p:txBody>
      </p:sp>
      <p:sp>
        <p:nvSpPr>
          <p:cNvPr id="267" name="Google Shape;267;p33"/>
          <p:cNvSpPr txBox="1"/>
          <p:nvPr>
            <p:ph idx="11" type="ftr"/>
          </p:nvPr>
        </p:nvSpPr>
        <p:spPr>
          <a:xfrm>
            <a:off x="8132618" y="6208568"/>
            <a:ext cx="38608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Department of Computer Science &amp; I.T.</a:t>
            </a:r>
            <a:endParaRPr/>
          </a:p>
        </p:txBody>
      </p:sp>
      <p:pic>
        <p:nvPicPr>
          <p:cNvPr descr="C:\Users\BCA1\Desktop\logo\AU NEW LOGO (WEB) TRP PNG 1000x.png" id="268" name="Google Shape;268;p33"/>
          <p:cNvPicPr preferRelativeResize="0"/>
          <p:nvPr/>
        </p:nvPicPr>
        <p:blipFill rotWithShape="1">
          <a:blip r:embed="rId3">
            <a:alphaModFix/>
          </a:blip>
          <a:srcRect b="0" l="0" r="0" t="0"/>
          <a:stretch/>
        </p:blipFill>
        <p:spPr>
          <a:xfrm>
            <a:off x="10404764" y="83130"/>
            <a:ext cx="1648691" cy="164869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4"/>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US"/>
              <a:t>NumPy Array Slicing</a:t>
            </a:r>
            <a:endParaRPr/>
          </a:p>
        </p:txBody>
      </p:sp>
      <p:sp>
        <p:nvSpPr>
          <p:cNvPr id="274" name="Google Shape;274;p34"/>
          <p:cNvSpPr txBox="1"/>
          <p:nvPr>
            <p:ph idx="1" type="body"/>
          </p:nvPr>
        </p:nvSpPr>
        <p:spPr>
          <a:xfrm>
            <a:off x="1914144" y="1447799"/>
            <a:ext cx="9997440" cy="4939145"/>
          </a:xfrm>
          <a:prstGeom prst="rect">
            <a:avLst/>
          </a:prstGeom>
          <a:noFill/>
          <a:ln>
            <a:noFill/>
          </a:ln>
        </p:spPr>
        <p:txBody>
          <a:bodyPr anchorCtr="0" anchor="t" bIns="45700" lIns="91425" spcFirstLastPara="1" rIns="91425" wrap="square" tIns="45700">
            <a:normAutofit fontScale="92500"/>
          </a:bodyPr>
          <a:lstStyle/>
          <a:p>
            <a:pPr indent="-283464" lvl="0" marL="365760" rtl="0" algn="l">
              <a:lnSpc>
                <a:spcPct val="100000"/>
              </a:lnSpc>
              <a:spcBef>
                <a:spcPts val="0"/>
              </a:spcBef>
              <a:spcAft>
                <a:spcPts val="0"/>
              </a:spcAft>
              <a:buSzPct val="80000"/>
              <a:buChar char="⚫"/>
            </a:pPr>
            <a:r>
              <a:rPr b="1" lang="en-US"/>
              <a:t>Negative Slicing</a:t>
            </a:r>
            <a:endParaRPr/>
          </a:p>
          <a:p>
            <a:pPr indent="-283464" lvl="0" marL="365760" rtl="0" algn="l">
              <a:lnSpc>
                <a:spcPct val="100000"/>
              </a:lnSpc>
              <a:spcBef>
                <a:spcPts val="600"/>
              </a:spcBef>
              <a:spcAft>
                <a:spcPts val="0"/>
              </a:spcAft>
              <a:buSzPct val="80000"/>
              <a:buChar char="⚫"/>
            </a:pPr>
            <a:r>
              <a:rPr lang="en-US"/>
              <a:t>Use the minus operator to refer to an index from the end:</a:t>
            </a:r>
            <a:endParaRPr/>
          </a:p>
          <a:p>
            <a:pPr indent="-283464" lvl="0" marL="365760" rtl="0" algn="l">
              <a:lnSpc>
                <a:spcPct val="100000"/>
              </a:lnSpc>
              <a:spcBef>
                <a:spcPts val="600"/>
              </a:spcBef>
              <a:spcAft>
                <a:spcPts val="0"/>
              </a:spcAft>
              <a:buSzPct val="80000"/>
              <a:buChar char="⚫"/>
            </a:pPr>
            <a:r>
              <a:rPr b="1" lang="en-US"/>
              <a:t>Example</a:t>
            </a:r>
            <a:endParaRPr/>
          </a:p>
          <a:p>
            <a:pPr indent="-283464" lvl="0" marL="365760" rtl="0" algn="l">
              <a:lnSpc>
                <a:spcPct val="100000"/>
              </a:lnSpc>
              <a:spcBef>
                <a:spcPts val="600"/>
              </a:spcBef>
              <a:spcAft>
                <a:spcPts val="0"/>
              </a:spcAft>
              <a:buSzPct val="80000"/>
              <a:buChar char="⚫"/>
            </a:pPr>
            <a:r>
              <a:rPr lang="en-US"/>
              <a:t>Slice from the index 3 from the end to index 1 from the end:</a:t>
            </a:r>
            <a:endParaRPr/>
          </a:p>
          <a:p>
            <a:pPr indent="-283464" lvl="0" marL="365760" rtl="0" algn="l">
              <a:lnSpc>
                <a:spcPct val="100000"/>
              </a:lnSpc>
              <a:spcBef>
                <a:spcPts val="600"/>
              </a:spcBef>
              <a:spcAft>
                <a:spcPts val="0"/>
              </a:spcAft>
              <a:buSzPct val="80000"/>
              <a:buChar char="⚫"/>
            </a:pPr>
            <a:r>
              <a:rPr lang="en-US"/>
              <a:t>import numpy as np</a:t>
            </a:r>
            <a:br>
              <a:rPr lang="en-US"/>
            </a:br>
            <a:br>
              <a:rPr lang="en-US"/>
            </a:br>
            <a:r>
              <a:rPr lang="en-US"/>
              <a:t>arr = np.array([1, 2, 3, 4, 5, 6, 7])</a:t>
            </a:r>
            <a:br>
              <a:rPr lang="en-US"/>
            </a:br>
            <a:br>
              <a:rPr lang="en-US"/>
            </a:br>
            <a:r>
              <a:rPr lang="en-US"/>
              <a:t>print(arr[-3:-1]) </a:t>
            </a:r>
            <a:endParaRPr/>
          </a:p>
          <a:p>
            <a:pPr indent="-133096" lvl="0" marL="365760" rtl="0" algn="l">
              <a:lnSpc>
                <a:spcPct val="100000"/>
              </a:lnSpc>
              <a:spcBef>
                <a:spcPts val="600"/>
              </a:spcBef>
              <a:spcAft>
                <a:spcPts val="0"/>
              </a:spcAft>
              <a:buSzPct val="80000"/>
              <a:buNone/>
            </a:pPr>
            <a:r>
              <a:t/>
            </a:r>
            <a:endParaRPr/>
          </a:p>
        </p:txBody>
      </p:sp>
      <p:sp>
        <p:nvSpPr>
          <p:cNvPr id="275" name="Google Shape;275;p34"/>
          <p:cNvSpPr txBox="1"/>
          <p:nvPr>
            <p:ph idx="11" type="ftr"/>
          </p:nvPr>
        </p:nvSpPr>
        <p:spPr>
          <a:xfrm>
            <a:off x="8132618" y="6208568"/>
            <a:ext cx="38608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Department of Computer Science &amp; I.T.</a:t>
            </a:r>
            <a:endParaRPr/>
          </a:p>
        </p:txBody>
      </p:sp>
      <p:pic>
        <p:nvPicPr>
          <p:cNvPr descr="C:\Users\BCA1\Desktop\logo\AU NEW LOGO (WEB) TRP PNG 1000x.png" id="276" name="Google Shape;276;p34"/>
          <p:cNvPicPr preferRelativeResize="0"/>
          <p:nvPr/>
        </p:nvPicPr>
        <p:blipFill rotWithShape="1">
          <a:blip r:embed="rId3">
            <a:alphaModFix/>
          </a:blip>
          <a:srcRect b="0" l="0" r="0" t="0"/>
          <a:stretch/>
        </p:blipFill>
        <p:spPr>
          <a:xfrm>
            <a:off x="10404764" y="83130"/>
            <a:ext cx="1648691" cy="164869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5"/>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US"/>
              <a:t>NumPy Array Slicing</a:t>
            </a:r>
            <a:endParaRPr/>
          </a:p>
        </p:txBody>
      </p:sp>
      <p:sp>
        <p:nvSpPr>
          <p:cNvPr id="282" name="Google Shape;282;p35"/>
          <p:cNvSpPr txBox="1"/>
          <p:nvPr>
            <p:ph idx="1" type="body"/>
          </p:nvPr>
        </p:nvSpPr>
        <p:spPr>
          <a:xfrm>
            <a:off x="1914144" y="1447799"/>
            <a:ext cx="9997440" cy="4939145"/>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560"/>
              <a:buChar char="⚫"/>
            </a:pPr>
            <a:r>
              <a:rPr b="1" lang="en-US"/>
              <a:t>Slicing 2-D Arrays</a:t>
            </a:r>
            <a:endParaRPr/>
          </a:p>
          <a:p>
            <a:pPr indent="-283464" lvl="0" marL="365760" rtl="0" algn="l">
              <a:lnSpc>
                <a:spcPct val="100000"/>
              </a:lnSpc>
              <a:spcBef>
                <a:spcPts val="600"/>
              </a:spcBef>
              <a:spcAft>
                <a:spcPts val="0"/>
              </a:spcAft>
              <a:buSzPts val="2560"/>
              <a:buChar char="⚫"/>
            </a:pPr>
            <a:r>
              <a:rPr b="1" lang="en-US"/>
              <a:t>Example</a:t>
            </a:r>
            <a:endParaRPr/>
          </a:p>
          <a:p>
            <a:pPr indent="-283464" lvl="0" marL="365760" rtl="0" algn="l">
              <a:lnSpc>
                <a:spcPct val="100000"/>
              </a:lnSpc>
              <a:spcBef>
                <a:spcPts val="600"/>
              </a:spcBef>
              <a:spcAft>
                <a:spcPts val="0"/>
              </a:spcAft>
              <a:buSzPts val="2560"/>
              <a:buChar char="⚫"/>
            </a:pPr>
            <a:r>
              <a:rPr lang="en-US"/>
              <a:t>From the second element, slice elements from index 1 to index 4 (not included):</a:t>
            </a:r>
            <a:endParaRPr/>
          </a:p>
          <a:p>
            <a:pPr indent="-283464" lvl="0" marL="365760" rtl="0" algn="l">
              <a:lnSpc>
                <a:spcPct val="100000"/>
              </a:lnSpc>
              <a:spcBef>
                <a:spcPts val="600"/>
              </a:spcBef>
              <a:spcAft>
                <a:spcPts val="0"/>
              </a:spcAft>
              <a:buSzPts val="2560"/>
              <a:buChar char="⚫"/>
            </a:pPr>
            <a:r>
              <a:rPr lang="en-US"/>
              <a:t>import numpy as np</a:t>
            </a:r>
            <a:br>
              <a:rPr lang="en-US"/>
            </a:br>
            <a:br>
              <a:rPr lang="en-US"/>
            </a:br>
            <a:r>
              <a:rPr lang="en-US"/>
              <a:t>arr = np.array([[1, 2, 3, 4, 5], [6, 7, 8, 9, 10]])</a:t>
            </a:r>
            <a:br>
              <a:rPr lang="en-US"/>
            </a:br>
            <a:br>
              <a:rPr lang="en-US"/>
            </a:br>
            <a:r>
              <a:rPr lang="en-US"/>
              <a:t>print(arr[1, 1:4]) </a:t>
            </a:r>
            <a:endParaRPr/>
          </a:p>
          <a:p>
            <a:pPr indent="-120903" lvl="0" marL="365760" rtl="0" algn="l">
              <a:lnSpc>
                <a:spcPct val="100000"/>
              </a:lnSpc>
              <a:spcBef>
                <a:spcPts val="600"/>
              </a:spcBef>
              <a:spcAft>
                <a:spcPts val="0"/>
              </a:spcAft>
              <a:buSzPts val="2560"/>
              <a:buNone/>
            </a:pPr>
            <a:r>
              <a:t/>
            </a:r>
            <a:endParaRPr/>
          </a:p>
        </p:txBody>
      </p:sp>
      <p:sp>
        <p:nvSpPr>
          <p:cNvPr id="283" name="Google Shape;283;p35"/>
          <p:cNvSpPr txBox="1"/>
          <p:nvPr>
            <p:ph idx="11" type="ftr"/>
          </p:nvPr>
        </p:nvSpPr>
        <p:spPr>
          <a:xfrm>
            <a:off x="8132618" y="6208568"/>
            <a:ext cx="38608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Department of Computer Science &amp; I.T.</a:t>
            </a:r>
            <a:endParaRPr/>
          </a:p>
        </p:txBody>
      </p:sp>
      <p:pic>
        <p:nvPicPr>
          <p:cNvPr descr="C:\Users\BCA1\Desktop\logo\AU NEW LOGO (WEB) TRP PNG 1000x.png" id="284" name="Google Shape;284;p35"/>
          <p:cNvPicPr preferRelativeResize="0"/>
          <p:nvPr/>
        </p:nvPicPr>
        <p:blipFill rotWithShape="1">
          <a:blip r:embed="rId3">
            <a:alphaModFix/>
          </a:blip>
          <a:srcRect b="0" l="0" r="0" t="0"/>
          <a:stretch/>
        </p:blipFill>
        <p:spPr>
          <a:xfrm>
            <a:off x="10404764" y="83130"/>
            <a:ext cx="1648691" cy="164869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6"/>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US"/>
              <a:t>NumPy Data Types</a:t>
            </a:r>
            <a:endParaRPr b="1"/>
          </a:p>
        </p:txBody>
      </p:sp>
      <p:sp>
        <p:nvSpPr>
          <p:cNvPr id="290" name="Google Shape;290;p36"/>
          <p:cNvSpPr txBox="1"/>
          <p:nvPr>
            <p:ph idx="1" type="body"/>
          </p:nvPr>
        </p:nvSpPr>
        <p:spPr>
          <a:xfrm>
            <a:off x="1914144" y="1447799"/>
            <a:ext cx="9997440" cy="4939145"/>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560"/>
              <a:buChar char="⚫"/>
            </a:pPr>
            <a:r>
              <a:rPr b="1" lang="en-US"/>
              <a:t>Data Types in Python</a:t>
            </a:r>
            <a:endParaRPr/>
          </a:p>
          <a:p>
            <a:pPr indent="-283464" lvl="0" marL="365760" rtl="0" algn="l">
              <a:lnSpc>
                <a:spcPct val="100000"/>
              </a:lnSpc>
              <a:spcBef>
                <a:spcPts val="600"/>
              </a:spcBef>
              <a:spcAft>
                <a:spcPts val="0"/>
              </a:spcAft>
              <a:buSzPts val="2560"/>
              <a:buChar char="⚫"/>
            </a:pPr>
            <a:r>
              <a:rPr lang="en-US"/>
              <a:t>By default Python have these data types:</a:t>
            </a:r>
            <a:endParaRPr/>
          </a:p>
          <a:p>
            <a:pPr indent="-283464" lvl="0" marL="365760" rtl="0" algn="l">
              <a:lnSpc>
                <a:spcPct val="100000"/>
              </a:lnSpc>
              <a:spcBef>
                <a:spcPts val="600"/>
              </a:spcBef>
              <a:spcAft>
                <a:spcPts val="0"/>
              </a:spcAft>
              <a:buSzPts val="2560"/>
              <a:buChar char="⚫"/>
            </a:pPr>
            <a:r>
              <a:rPr b="1" lang="en-US"/>
              <a:t>strings</a:t>
            </a:r>
            <a:r>
              <a:rPr lang="en-US"/>
              <a:t> - used to represent text data, the text is given under quote marks. e.g. "ABCD"</a:t>
            </a:r>
            <a:endParaRPr/>
          </a:p>
          <a:p>
            <a:pPr indent="-283464" lvl="0" marL="365760" rtl="0" algn="l">
              <a:lnSpc>
                <a:spcPct val="100000"/>
              </a:lnSpc>
              <a:spcBef>
                <a:spcPts val="600"/>
              </a:spcBef>
              <a:spcAft>
                <a:spcPts val="0"/>
              </a:spcAft>
              <a:buSzPts val="2560"/>
              <a:buChar char="⚫"/>
            </a:pPr>
            <a:r>
              <a:rPr b="1" lang="en-US"/>
              <a:t>integer</a:t>
            </a:r>
            <a:r>
              <a:rPr lang="en-US"/>
              <a:t> - used to represent integer numbers. e.g. -1, -2, -3</a:t>
            </a:r>
            <a:endParaRPr/>
          </a:p>
          <a:p>
            <a:pPr indent="-283464" lvl="0" marL="365760" rtl="0" algn="l">
              <a:lnSpc>
                <a:spcPct val="100000"/>
              </a:lnSpc>
              <a:spcBef>
                <a:spcPts val="600"/>
              </a:spcBef>
              <a:spcAft>
                <a:spcPts val="0"/>
              </a:spcAft>
              <a:buSzPts val="2560"/>
              <a:buChar char="⚫"/>
            </a:pPr>
            <a:r>
              <a:rPr b="1" lang="en-US"/>
              <a:t>float</a:t>
            </a:r>
            <a:r>
              <a:rPr lang="en-US"/>
              <a:t> - used to represent real numbers. e.g. 1.2, 42.42</a:t>
            </a:r>
            <a:endParaRPr/>
          </a:p>
          <a:p>
            <a:pPr indent="-283464" lvl="0" marL="365760" rtl="0" algn="l">
              <a:lnSpc>
                <a:spcPct val="100000"/>
              </a:lnSpc>
              <a:spcBef>
                <a:spcPts val="600"/>
              </a:spcBef>
              <a:spcAft>
                <a:spcPts val="0"/>
              </a:spcAft>
              <a:buSzPts val="2560"/>
              <a:buChar char="⚫"/>
            </a:pPr>
            <a:r>
              <a:rPr b="1" lang="en-US"/>
              <a:t>boolean</a:t>
            </a:r>
            <a:r>
              <a:rPr lang="en-US"/>
              <a:t> - used to represent True or False.</a:t>
            </a:r>
            <a:endParaRPr/>
          </a:p>
          <a:p>
            <a:pPr indent="-120903" lvl="0" marL="365760" rtl="0" algn="l">
              <a:lnSpc>
                <a:spcPct val="100000"/>
              </a:lnSpc>
              <a:spcBef>
                <a:spcPts val="600"/>
              </a:spcBef>
              <a:spcAft>
                <a:spcPts val="0"/>
              </a:spcAft>
              <a:buSzPts val="2560"/>
              <a:buNone/>
            </a:pPr>
            <a:r>
              <a:t/>
            </a:r>
            <a:endParaRPr/>
          </a:p>
        </p:txBody>
      </p:sp>
      <p:sp>
        <p:nvSpPr>
          <p:cNvPr id="291" name="Google Shape;291;p36"/>
          <p:cNvSpPr txBox="1"/>
          <p:nvPr>
            <p:ph idx="11" type="ftr"/>
          </p:nvPr>
        </p:nvSpPr>
        <p:spPr>
          <a:xfrm>
            <a:off x="8132618" y="6208568"/>
            <a:ext cx="38608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Department of Computer Science &amp; I.T.</a:t>
            </a:r>
            <a:endParaRPr/>
          </a:p>
        </p:txBody>
      </p:sp>
      <p:pic>
        <p:nvPicPr>
          <p:cNvPr descr="C:\Users\BCA1\Desktop\logo\AU NEW LOGO (WEB) TRP PNG 1000x.png" id="292" name="Google Shape;292;p36"/>
          <p:cNvPicPr preferRelativeResize="0"/>
          <p:nvPr/>
        </p:nvPicPr>
        <p:blipFill rotWithShape="1">
          <a:blip r:embed="rId3">
            <a:alphaModFix/>
          </a:blip>
          <a:srcRect b="0" l="0" r="0" t="0"/>
          <a:stretch/>
        </p:blipFill>
        <p:spPr>
          <a:xfrm>
            <a:off x="10404764" y="83130"/>
            <a:ext cx="1648691" cy="164869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7"/>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US"/>
              <a:t>NumPy Data Types</a:t>
            </a:r>
            <a:endParaRPr b="1"/>
          </a:p>
        </p:txBody>
      </p:sp>
      <p:sp>
        <p:nvSpPr>
          <p:cNvPr id="298" name="Google Shape;298;p37"/>
          <p:cNvSpPr txBox="1"/>
          <p:nvPr>
            <p:ph idx="1" type="body"/>
          </p:nvPr>
        </p:nvSpPr>
        <p:spPr>
          <a:xfrm>
            <a:off x="1914144" y="1447799"/>
            <a:ext cx="9997440" cy="4939145"/>
          </a:xfrm>
          <a:prstGeom prst="rect">
            <a:avLst/>
          </a:prstGeom>
          <a:noFill/>
          <a:ln>
            <a:noFill/>
          </a:ln>
        </p:spPr>
        <p:txBody>
          <a:bodyPr anchorCtr="0" anchor="t" bIns="45700" lIns="91425" spcFirstLastPara="1" rIns="91425" wrap="square" tIns="45700">
            <a:normAutofit lnSpcReduction="10000"/>
          </a:bodyPr>
          <a:lstStyle/>
          <a:p>
            <a:pPr indent="-283464" lvl="0" marL="365760" rtl="0" algn="l">
              <a:lnSpc>
                <a:spcPct val="100000"/>
              </a:lnSpc>
              <a:spcBef>
                <a:spcPts val="0"/>
              </a:spcBef>
              <a:spcAft>
                <a:spcPts val="0"/>
              </a:spcAft>
              <a:buSzPts val="2560"/>
              <a:buChar char="⚫"/>
            </a:pPr>
            <a:r>
              <a:rPr b="1" lang="en-US"/>
              <a:t>Checking the Data Type of an Array</a:t>
            </a:r>
            <a:endParaRPr/>
          </a:p>
          <a:p>
            <a:pPr indent="-283464" lvl="0" marL="365760" rtl="0" algn="l">
              <a:lnSpc>
                <a:spcPct val="100000"/>
              </a:lnSpc>
              <a:spcBef>
                <a:spcPts val="600"/>
              </a:spcBef>
              <a:spcAft>
                <a:spcPts val="0"/>
              </a:spcAft>
              <a:buSzPts val="2560"/>
              <a:buChar char="⚫"/>
            </a:pPr>
            <a:r>
              <a:rPr lang="en-US"/>
              <a:t>The NumPy array object has a property called dtype that returns the data type of the array:</a:t>
            </a:r>
            <a:endParaRPr/>
          </a:p>
          <a:p>
            <a:pPr indent="-283464" lvl="0" marL="365760" rtl="0" algn="l">
              <a:lnSpc>
                <a:spcPct val="100000"/>
              </a:lnSpc>
              <a:spcBef>
                <a:spcPts val="600"/>
              </a:spcBef>
              <a:spcAft>
                <a:spcPts val="0"/>
              </a:spcAft>
              <a:buSzPts val="2560"/>
              <a:buChar char="⚫"/>
            </a:pPr>
            <a:r>
              <a:rPr b="1" lang="en-US"/>
              <a:t>Example</a:t>
            </a:r>
            <a:endParaRPr/>
          </a:p>
          <a:p>
            <a:pPr indent="-283464" lvl="0" marL="365760" rtl="0" algn="l">
              <a:lnSpc>
                <a:spcPct val="100000"/>
              </a:lnSpc>
              <a:spcBef>
                <a:spcPts val="600"/>
              </a:spcBef>
              <a:spcAft>
                <a:spcPts val="0"/>
              </a:spcAft>
              <a:buSzPts val="2560"/>
              <a:buChar char="⚫"/>
            </a:pPr>
            <a:r>
              <a:rPr lang="en-US"/>
              <a:t>Get the data type of an array object:</a:t>
            </a:r>
            <a:endParaRPr/>
          </a:p>
          <a:p>
            <a:pPr indent="-283464" lvl="0" marL="365760" rtl="0" algn="l">
              <a:lnSpc>
                <a:spcPct val="100000"/>
              </a:lnSpc>
              <a:spcBef>
                <a:spcPts val="600"/>
              </a:spcBef>
              <a:spcAft>
                <a:spcPts val="0"/>
              </a:spcAft>
              <a:buSzPts val="2560"/>
              <a:buChar char="⚫"/>
            </a:pPr>
            <a:r>
              <a:rPr lang="en-US"/>
              <a:t>import numpy as np</a:t>
            </a:r>
            <a:br>
              <a:rPr lang="en-US"/>
            </a:br>
            <a:br>
              <a:rPr lang="en-US"/>
            </a:br>
            <a:r>
              <a:rPr lang="en-US"/>
              <a:t>arr = np.array([1, 2, 3, 4])</a:t>
            </a:r>
            <a:br>
              <a:rPr lang="en-US"/>
            </a:br>
            <a:br>
              <a:rPr lang="en-US"/>
            </a:br>
            <a:r>
              <a:rPr lang="en-US"/>
              <a:t>print(arr.dtype) </a:t>
            </a:r>
            <a:endParaRPr/>
          </a:p>
          <a:p>
            <a:pPr indent="-120903" lvl="0" marL="365760" rtl="0" algn="l">
              <a:lnSpc>
                <a:spcPct val="100000"/>
              </a:lnSpc>
              <a:spcBef>
                <a:spcPts val="600"/>
              </a:spcBef>
              <a:spcAft>
                <a:spcPts val="0"/>
              </a:spcAft>
              <a:buSzPts val="2560"/>
              <a:buNone/>
            </a:pPr>
            <a:r>
              <a:t/>
            </a:r>
            <a:endParaRPr/>
          </a:p>
        </p:txBody>
      </p:sp>
      <p:sp>
        <p:nvSpPr>
          <p:cNvPr id="299" name="Google Shape;299;p37"/>
          <p:cNvSpPr txBox="1"/>
          <p:nvPr>
            <p:ph idx="11" type="ftr"/>
          </p:nvPr>
        </p:nvSpPr>
        <p:spPr>
          <a:xfrm>
            <a:off x="8132618" y="6208568"/>
            <a:ext cx="38608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Department of Computer Science &amp; I.T.</a:t>
            </a:r>
            <a:endParaRPr/>
          </a:p>
        </p:txBody>
      </p:sp>
      <p:pic>
        <p:nvPicPr>
          <p:cNvPr descr="C:\Users\BCA1\Desktop\logo\AU NEW LOGO (WEB) TRP PNG 1000x.png" id="300" name="Google Shape;300;p37"/>
          <p:cNvPicPr preferRelativeResize="0"/>
          <p:nvPr/>
        </p:nvPicPr>
        <p:blipFill rotWithShape="1">
          <a:blip r:embed="rId3">
            <a:alphaModFix/>
          </a:blip>
          <a:srcRect b="0" l="0" r="0" t="0"/>
          <a:stretch/>
        </p:blipFill>
        <p:spPr>
          <a:xfrm>
            <a:off x="10404764" y="83130"/>
            <a:ext cx="1648691" cy="164869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8"/>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US"/>
              <a:t>NumPy Data Types</a:t>
            </a:r>
            <a:endParaRPr b="1"/>
          </a:p>
        </p:txBody>
      </p:sp>
      <p:sp>
        <p:nvSpPr>
          <p:cNvPr id="306" name="Google Shape;306;p38"/>
          <p:cNvSpPr txBox="1"/>
          <p:nvPr>
            <p:ph idx="1" type="body"/>
          </p:nvPr>
        </p:nvSpPr>
        <p:spPr>
          <a:xfrm>
            <a:off x="1914144" y="1447799"/>
            <a:ext cx="9997440" cy="4939145"/>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560"/>
              <a:buChar char="⚫"/>
            </a:pPr>
            <a:r>
              <a:rPr b="1" lang="en-US"/>
              <a:t>Converting Data Type on Existing Arrays</a:t>
            </a:r>
            <a:endParaRPr/>
          </a:p>
          <a:p>
            <a:pPr indent="-283464" lvl="0" marL="365760" rtl="0" algn="l">
              <a:lnSpc>
                <a:spcPct val="100000"/>
              </a:lnSpc>
              <a:spcBef>
                <a:spcPts val="600"/>
              </a:spcBef>
              <a:spcAft>
                <a:spcPts val="0"/>
              </a:spcAft>
              <a:buSzPts val="2560"/>
              <a:buChar char="⚫"/>
            </a:pPr>
            <a:r>
              <a:rPr lang="en-US"/>
              <a:t>The best way to change the data type of an existing array, is to make a copy of the array with the astype() method.</a:t>
            </a:r>
            <a:endParaRPr/>
          </a:p>
          <a:p>
            <a:pPr indent="-283464" lvl="0" marL="365760" rtl="0" algn="l">
              <a:lnSpc>
                <a:spcPct val="100000"/>
              </a:lnSpc>
              <a:spcBef>
                <a:spcPts val="600"/>
              </a:spcBef>
              <a:spcAft>
                <a:spcPts val="0"/>
              </a:spcAft>
              <a:buSzPts val="2560"/>
              <a:buChar char="⚫"/>
            </a:pPr>
            <a:r>
              <a:rPr lang="en-US"/>
              <a:t>The astype() function creates a copy of the array, and allows you to specify the data type as a parameter.</a:t>
            </a:r>
            <a:endParaRPr/>
          </a:p>
          <a:p>
            <a:pPr indent="-283464" lvl="0" marL="365760" rtl="0" algn="l">
              <a:lnSpc>
                <a:spcPct val="100000"/>
              </a:lnSpc>
              <a:spcBef>
                <a:spcPts val="600"/>
              </a:spcBef>
              <a:spcAft>
                <a:spcPts val="0"/>
              </a:spcAft>
              <a:buSzPts val="2560"/>
              <a:buChar char="⚫"/>
            </a:pPr>
            <a:r>
              <a:rPr lang="en-US"/>
              <a:t>The data type can be specified using a string, like 'f' for float, 'i' for integer etc. or you can use the data type directly like float for float and int for integer</a:t>
            </a:r>
            <a:endParaRPr/>
          </a:p>
        </p:txBody>
      </p:sp>
      <p:sp>
        <p:nvSpPr>
          <p:cNvPr id="307" name="Google Shape;307;p38"/>
          <p:cNvSpPr txBox="1"/>
          <p:nvPr>
            <p:ph idx="11" type="ftr"/>
          </p:nvPr>
        </p:nvSpPr>
        <p:spPr>
          <a:xfrm>
            <a:off x="8132618" y="6208568"/>
            <a:ext cx="38608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Department of Computer Science &amp; I.T.</a:t>
            </a:r>
            <a:endParaRPr/>
          </a:p>
        </p:txBody>
      </p:sp>
      <p:pic>
        <p:nvPicPr>
          <p:cNvPr descr="C:\Users\BCA1\Desktop\logo\AU NEW LOGO (WEB) TRP PNG 1000x.png" id="308" name="Google Shape;308;p38"/>
          <p:cNvPicPr preferRelativeResize="0"/>
          <p:nvPr/>
        </p:nvPicPr>
        <p:blipFill rotWithShape="1">
          <a:blip r:embed="rId3">
            <a:alphaModFix/>
          </a:blip>
          <a:srcRect b="0" l="0" r="0" t="0"/>
          <a:stretch/>
        </p:blipFill>
        <p:spPr>
          <a:xfrm>
            <a:off x="10404764" y="83130"/>
            <a:ext cx="1648691" cy="164869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9"/>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US"/>
              <a:t>NumPy Data Types</a:t>
            </a:r>
            <a:endParaRPr b="1"/>
          </a:p>
        </p:txBody>
      </p:sp>
      <p:sp>
        <p:nvSpPr>
          <p:cNvPr id="314" name="Google Shape;314;p39"/>
          <p:cNvSpPr txBox="1"/>
          <p:nvPr>
            <p:ph idx="1" type="body"/>
          </p:nvPr>
        </p:nvSpPr>
        <p:spPr>
          <a:xfrm>
            <a:off x="1914144" y="1447799"/>
            <a:ext cx="9997440" cy="4939145"/>
          </a:xfrm>
          <a:prstGeom prst="rect">
            <a:avLst/>
          </a:prstGeom>
          <a:noFill/>
          <a:ln>
            <a:noFill/>
          </a:ln>
        </p:spPr>
        <p:txBody>
          <a:bodyPr anchorCtr="0" anchor="t" bIns="45700" lIns="91425" spcFirstLastPara="1" rIns="91425" wrap="square" tIns="45700">
            <a:normAutofit fontScale="92500" lnSpcReduction="10000"/>
          </a:bodyPr>
          <a:lstStyle/>
          <a:p>
            <a:pPr indent="-283464" lvl="0" marL="365760" rtl="0" algn="l">
              <a:lnSpc>
                <a:spcPct val="100000"/>
              </a:lnSpc>
              <a:spcBef>
                <a:spcPts val="0"/>
              </a:spcBef>
              <a:spcAft>
                <a:spcPts val="0"/>
              </a:spcAft>
              <a:buSzPct val="80000"/>
              <a:buChar char="⚫"/>
            </a:pPr>
            <a:r>
              <a:rPr b="1" lang="en-US"/>
              <a:t>Example</a:t>
            </a:r>
            <a:endParaRPr/>
          </a:p>
          <a:p>
            <a:pPr indent="-283464" lvl="0" marL="365760" rtl="0" algn="l">
              <a:lnSpc>
                <a:spcPct val="100000"/>
              </a:lnSpc>
              <a:spcBef>
                <a:spcPts val="600"/>
              </a:spcBef>
              <a:spcAft>
                <a:spcPts val="0"/>
              </a:spcAft>
              <a:buSzPct val="80000"/>
              <a:buChar char="⚫"/>
            </a:pPr>
            <a:r>
              <a:rPr lang="en-US"/>
              <a:t>Change data type from float to integer by using 'i' as parameter value:</a:t>
            </a:r>
            <a:endParaRPr/>
          </a:p>
          <a:p>
            <a:pPr indent="-283464" lvl="0" marL="365760" rtl="0" algn="l">
              <a:lnSpc>
                <a:spcPct val="100000"/>
              </a:lnSpc>
              <a:spcBef>
                <a:spcPts val="600"/>
              </a:spcBef>
              <a:spcAft>
                <a:spcPts val="0"/>
              </a:spcAft>
              <a:buSzPct val="80000"/>
              <a:buChar char="⚫"/>
            </a:pPr>
            <a:r>
              <a:rPr lang="en-US"/>
              <a:t>import numpy as np</a:t>
            </a:r>
            <a:br>
              <a:rPr lang="en-US"/>
            </a:br>
            <a:br>
              <a:rPr lang="en-US"/>
            </a:br>
            <a:r>
              <a:rPr lang="en-US"/>
              <a:t>arr = np.array([1.1, 2.1, 3.1])</a:t>
            </a:r>
            <a:br>
              <a:rPr lang="en-US"/>
            </a:br>
            <a:br>
              <a:rPr lang="en-US"/>
            </a:br>
            <a:r>
              <a:rPr lang="en-US"/>
              <a:t>newarr = arr.astype('i')</a:t>
            </a:r>
            <a:br>
              <a:rPr lang="en-US"/>
            </a:br>
            <a:br>
              <a:rPr lang="en-US"/>
            </a:br>
            <a:r>
              <a:rPr lang="en-US"/>
              <a:t>print(newarr)</a:t>
            </a:r>
            <a:br>
              <a:rPr lang="en-US"/>
            </a:br>
            <a:r>
              <a:rPr lang="en-US"/>
              <a:t>print(newarr.dtype) </a:t>
            </a:r>
            <a:endParaRPr/>
          </a:p>
        </p:txBody>
      </p:sp>
      <p:sp>
        <p:nvSpPr>
          <p:cNvPr id="315" name="Google Shape;315;p39"/>
          <p:cNvSpPr txBox="1"/>
          <p:nvPr>
            <p:ph idx="11" type="ftr"/>
          </p:nvPr>
        </p:nvSpPr>
        <p:spPr>
          <a:xfrm>
            <a:off x="8132618" y="6208568"/>
            <a:ext cx="38608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Department of Computer Science &amp; I.T.</a:t>
            </a:r>
            <a:endParaRPr/>
          </a:p>
        </p:txBody>
      </p:sp>
      <p:pic>
        <p:nvPicPr>
          <p:cNvPr descr="C:\Users\BCA1\Desktop\logo\AU NEW LOGO (WEB) TRP PNG 1000x.png" id="316" name="Google Shape;316;p39"/>
          <p:cNvPicPr preferRelativeResize="0"/>
          <p:nvPr/>
        </p:nvPicPr>
        <p:blipFill rotWithShape="1">
          <a:blip r:embed="rId3">
            <a:alphaModFix/>
          </a:blip>
          <a:srcRect b="0" l="0" r="0" t="0"/>
          <a:stretch/>
        </p:blipFill>
        <p:spPr>
          <a:xfrm>
            <a:off x="10404764" y="83130"/>
            <a:ext cx="1648691" cy="164869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0"/>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US"/>
              <a:t>NumPy Data Types</a:t>
            </a:r>
            <a:endParaRPr b="1"/>
          </a:p>
        </p:txBody>
      </p:sp>
      <p:sp>
        <p:nvSpPr>
          <p:cNvPr id="322" name="Google Shape;322;p40"/>
          <p:cNvSpPr txBox="1"/>
          <p:nvPr>
            <p:ph idx="1" type="body"/>
          </p:nvPr>
        </p:nvSpPr>
        <p:spPr>
          <a:xfrm>
            <a:off x="1914144" y="1447799"/>
            <a:ext cx="9997440" cy="4939145"/>
          </a:xfrm>
          <a:prstGeom prst="rect">
            <a:avLst/>
          </a:prstGeom>
          <a:noFill/>
          <a:ln>
            <a:noFill/>
          </a:ln>
        </p:spPr>
        <p:txBody>
          <a:bodyPr anchorCtr="0" anchor="t" bIns="45700" lIns="91425" spcFirstLastPara="1" rIns="91425" wrap="square" tIns="45700">
            <a:normAutofit fontScale="92500" lnSpcReduction="10000"/>
          </a:bodyPr>
          <a:lstStyle/>
          <a:p>
            <a:pPr indent="-283464" lvl="0" marL="365760" rtl="0" algn="l">
              <a:lnSpc>
                <a:spcPct val="100000"/>
              </a:lnSpc>
              <a:spcBef>
                <a:spcPts val="0"/>
              </a:spcBef>
              <a:spcAft>
                <a:spcPts val="0"/>
              </a:spcAft>
              <a:buSzPct val="80000"/>
              <a:buChar char="⚫"/>
            </a:pPr>
            <a:r>
              <a:rPr b="1" lang="en-US"/>
              <a:t>Example</a:t>
            </a:r>
            <a:endParaRPr/>
          </a:p>
          <a:p>
            <a:pPr indent="-283464" lvl="0" marL="365760" rtl="0" algn="l">
              <a:lnSpc>
                <a:spcPct val="100000"/>
              </a:lnSpc>
              <a:spcBef>
                <a:spcPts val="600"/>
              </a:spcBef>
              <a:spcAft>
                <a:spcPts val="0"/>
              </a:spcAft>
              <a:buSzPct val="80000"/>
              <a:buChar char="⚫"/>
            </a:pPr>
            <a:r>
              <a:rPr lang="en-US"/>
              <a:t>Change data type from float to integer by using int as parameter value:</a:t>
            </a:r>
            <a:endParaRPr/>
          </a:p>
          <a:p>
            <a:pPr indent="-283464" lvl="0" marL="365760" rtl="0" algn="l">
              <a:lnSpc>
                <a:spcPct val="100000"/>
              </a:lnSpc>
              <a:spcBef>
                <a:spcPts val="600"/>
              </a:spcBef>
              <a:spcAft>
                <a:spcPts val="0"/>
              </a:spcAft>
              <a:buSzPct val="80000"/>
              <a:buChar char="⚫"/>
            </a:pPr>
            <a:r>
              <a:rPr lang="en-US"/>
              <a:t>import numpy as np</a:t>
            </a:r>
            <a:br>
              <a:rPr lang="en-US"/>
            </a:br>
            <a:br>
              <a:rPr lang="en-US"/>
            </a:br>
            <a:r>
              <a:rPr lang="en-US"/>
              <a:t>arr = np.array([1.1, 2.1, 3.1])</a:t>
            </a:r>
            <a:br>
              <a:rPr lang="en-US"/>
            </a:br>
            <a:br>
              <a:rPr lang="en-US"/>
            </a:br>
            <a:r>
              <a:rPr lang="en-US"/>
              <a:t>newarr = arr.astype(int)</a:t>
            </a:r>
            <a:br>
              <a:rPr lang="en-US"/>
            </a:br>
            <a:br>
              <a:rPr lang="en-US"/>
            </a:br>
            <a:r>
              <a:rPr lang="en-US"/>
              <a:t>print(newarr)</a:t>
            </a:r>
            <a:br>
              <a:rPr lang="en-US"/>
            </a:br>
            <a:r>
              <a:rPr lang="en-US"/>
              <a:t>print(newarr.dtype) </a:t>
            </a:r>
            <a:endParaRPr/>
          </a:p>
          <a:p>
            <a:pPr indent="-133096" lvl="0" marL="365760" rtl="0" algn="l">
              <a:lnSpc>
                <a:spcPct val="100000"/>
              </a:lnSpc>
              <a:spcBef>
                <a:spcPts val="600"/>
              </a:spcBef>
              <a:spcAft>
                <a:spcPts val="0"/>
              </a:spcAft>
              <a:buSzPct val="80000"/>
              <a:buNone/>
            </a:pPr>
            <a:r>
              <a:t/>
            </a:r>
            <a:endParaRPr/>
          </a:p>
        </p:txBody>
      </p:sp>
      <p:sp>
        <p:nvSpPr>
          <p:cNvPr id="323" name="Google Shape;323;p40"/>
          <p:cNvSpPr txBox="1"/>
          <p:nvPr>
            <p:ph idx="11" type="ftr"/>
          </p:nvPr>
        </p:nvSpPr>
        <p:spPr>
          <a:xfrm>
            <a:off x="8132618" y="6208568"/>
            <a:ext cx="38608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Department of Computer Science &amp; I.T.</a:t>
            </a:r>
            <a:endParaRPr/>
          </a:p>
        </p:txBody>
      </p:sp>
      <p:pic>
        <p:nvPicPr>
          <p:cNvPr descr="C:\Users\BCA1\Desktop\logo\AU NEW LOGO (WEB) TRP PNG 1000x.png" id="324" name="Google Shape;324;p40"/>
          <p:cNvPicPr preferRelativeResize="0"/>
          <p:nvPr/>
        </p:nvPicPr>
        <p:blipFill rotWithShape="1">
          <a:blip r:embed="rId3">
            <a:alphaModFix/>
          </a:blip>
          <a:srcRect b="0" l="0" r="0" t="0"/>
          <a:stretch/>
        </p:blipFill>
        <p:spPr>
          <a:xfrm>
            <a:off x="10404764" y="83130"/>
            <a:ext cx="1648691" cy="164869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1"/>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US"/>
              <a:t>NumPy Data Types</a:t>
            </a:r>
            <a:endParaRPr b="1"/>
          </a:p>
        </p:txBody>
      </p:sp>
      <p:sp>
        <p:nvSpPr>
          <p:cNvPr id="330" name="Google Shape;330;p41"/>
          <p:cNvSpPr txBox="1"/>
          <p:nvPr>
            <p:ph idx="1" type="body"/>
          </p:nvPr>
        </p:nvSpPr>
        <p:spPr>
          <a:xfrm>
            <a:off x="1914144" y="1447799"/>
            <a:ext cx="9997440" cy="4939145"/>
          </a:xfrm>
          <a:prstGeom prst="rect">
            <a:avLst/>
          </a:prstGeom>
          <a:noFill/>
          <a:ln>
            <a:noFill/>
          </a:ln>
        </p:spPr>
        <p:txBody>
          <a:bodyPr anchorCtr="0" anchor="t" bIns="45700" lIns="91425" spcFirstLastPara="1" rIns="91425" wrap="square" tIns="45700">
            <a:normAutofit lnSpcReduction="10000"/>
          </a:bodyPr>
          <a:lstStyle/>
          <a:p>
            <a:pPr indent="-283464" lvl="0" marL="365760" rtl="0" algn="l">
              <a:lnSpc>
                <a:spcPct val="100000"/>
              </a:lnSpc>
              <a:spcBef>
                <a:spcPts val="0"/>
              </a:spcBef>
              <a:spcAft>
                <a:spcPts val="0"/>
              </a:spcAft>
              <a:buSzPts val="2560"/>
              <a:buChar char="⚫"/>
            </a:pPr>
            <a:r>
              <a:rPr b="1" lang="en-US"/>
              <a:t>Example</a:t>
            </a:r>
            <a:endParaRPr/>
          </a:p>
          <a:p>
            <a:pPr indent="-283464" lvl="0" marL="365760" rtl="0" algn="l">
              <a:lnSpc>
                <a:spcPct val="100000"/>
              </a:lnSpc>
              <a:spcBef>
                <a:spcPts val="600"/>
              </a:spcBef>
              <a:spcAft>
                <a:spcPts val="0"/>
              </a:spcAft>
              <a:buSzPts val="2560"/>
              <a:buChar char="⚫"/>
            </a:pPr>
            <a:r>
              <a:rPr lang="en-US"/>
              <a:t>Change data type from integer to boolean:</a:t>
            </a:r>
            <a:endParaRPr/>
          </a:p>
          <a:p>
            <a:pPr indent="-283464" lvl="0" marL="365760" rtl="0" algn="l">
              <a:lnSpc>
                <a:spcPct val="100000"/>
              </a:lnSpc>
              <a:spcBef>
                <a:spcPts val="600"/>
              </a:spcBef>
              <a:spcAft>
                <a:spcPts val="0"/>
              </a:spcAft>
              <a:buSzPts val="2560"/>
              <a:buChar char="⚫"/>
            </a:pPr>
            <a:r>
              <a:rPr lang="en-US"/>
              <a:t>import numpy as np</a:t>
            </a:r>
            <a:br>
              <a:rPr lang="en-US"/>
            </a:br>
            <a:br>
              <a:rPr lang="en-US"/>
            </a:br>
            <a:r>
              <a:rPr lang="en-US"/>
              <a:t>arr = np.array([1, 0, 3])</a:t>
            </a:r>
            <a:br>
              <a:rPr lang="en-US"/>
            </a:br>
            <a:br>
              <a:rPr lang="en-US"/>
            </a:br>
            <a:r>
              <a:rPr lang="en-US"/>
              <a:t>newarr = arr.astype(bool)</a:t>
            </a:r>
            <a:br>
              <a:rPr lang="en-US"/>
            </a:br>
            <a:br>
              <a:rPr lang="en-US"/>
            </a:br>
            <a:r>
              <a:rPr lang="en-US"/>
              <a:t>print(newarr)</a:t>
            </a:r>
            <a:br>
              <a:rPr lang="en-US"/>
            </a:br>
            <a:r>
              <a:rPr lang="en-US"/>
              <a:t>print(newarr.dtype) </a:t>
            </a:r>
            <a:endParaRPr/>
          </a:p>
          <a:p>
            <a:pPr indent="-120903" lvl="0" marL="365760" rtl="0" algn="l">
              <a:lnSpc>
                <a:spcPct val="100000"/>
              </a:lnSpc>
              <a:spcBef>
                <a:spcPts val="600"/>
              </a:spcBef>
              <a:spcAft>
                <a:spcPts val="0"/>
              </a:spcAft>
              <a:buSzPts val="2560"/>
              <a:buNone/>
            </a:pPr>
            <a:r>
              <a:t/>
            </a:r>
            <a:endParaRPr/>
          </a:p>
        </p:txBody>
      </p:sp>
      <p:sp>
        <p:nvSpPr>
          <p:cNvPr id="331" name="Google Shape;331;p41"/>
          <p:cNvSpPr txBox="1"/>
          <p:nvPr>
            <p:ph idx="11" type="ftr"/>
          </p:nvPr>
        </p:nvSpPr>
        <p:spPr>
          <a:xfrm>
            <a:off x="8132618" y="6208568"/>
            <a:ext cx="38608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Department of Computer Science &amp; I.T.</a:t>
            </a:r>
            <a:endParaRPr/>
          </a:p>
        </p:txBody>
      </p:sp>
      <p:pic>
        <p:nvPicPr>
          <p:cNvPr descr="C:\Users\BCA1\Desktop\logo\AU NEW LOGO (WEB) TRP PNG 1000x.png" id="332" name="Google Shape;332;p41"/>
          <p:cNvPicPr preferRelativeResize="0"/>
          <p:nvPr/>
        </p:nvPicPr>
        <p:blipFill rotWithShape="1">
          <a:blip r:embed="rId3">
            <a:alphaModFix/>
          </a:blip>
          <a:srcRect b="0" l="0" r="0" t="0"/>
          <a:stretch/>
        </p:blipFill>
        <p:spPr>
          <a:xfrm>
            <a:off x="10404764" y="83130"/>
            <a:ext cx="1648691" cy="164869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5"/>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US"/>
              <a:t>Why Use NumPy?</a:t>
            </a:r>
            <a:endParaRPr/>
          </a:p>
        </p:txBody>
      </p:sp>
      <p:sp>
        <p:nvSpPr>
          <p:cNvPr id="122" name="Google Shape;122;p15"/>
          <p:cNvSpPr txBox="1"/>
          <p:nvPr>
            <p:ph idx="1" type="body"/>
          </p:nvPr>
        </p:nvSpPr>
        <p:spPr>
          <a:xfrm>
            <a:off x="1914144" y="1447799"/>
            <a:ext cx="9997440" cy="4939145"/>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560"/>
              <a:buChar char="⚫"/>
            </a:pPr>
            <a:r>
              <a:rPr lang="en-US"/>
              <a:t>n Python we have lists that serve the purpose of arrays, but they are slow to process.</a:t>
            </a:r>
            <a:endParaRPr/>
          </a:p>
          <a:p>
            <a:pPr indent="-283464" lvl="0" marL="365760" rtl="0" algn="l">
              <a:lnSpc>
                <a:spcPct val="100000"/>
              </a:lnSpc>
              <a:spcBef>
                <a:spcPts val="600"/>
              </a:spcBef>
              <a:spcAft>
                <a:spcPts val="0"/>
              </a:spcAft>
              <a:buSzPts val="2560"/>
              <a:buChar char="⚫"/>
            </a:pPr>
            <a:r>
              <a:rPr lang="en-US"/>
              <a:t>NumPy aims to provide an array object that is up to 50x faster than traditional Python lists.</a:t>
            </a:r>
            <a:endParaRPr/>
          </a:p>
          <a:p>
            <a:pPr indent="-283464" lvl="0" marL="365760" rtl="0" algn="l">
              <a:lnSpc>
                <a:spcPct val="100000"/>
              </a:lnSpc>
              <a:spcBef>
                <a:spcPts val="600"/>
              </a:spcBef>
              <a:spcAft>
                <a:spcPts val="0"/>
              </a:spcAft>
              <a:buSzPts val="2560"/>
              <a:buChar char="⚫"/>
            </a:pPr>
            <a:r>
              <a:rPr lang="en-US"/>
              <a:t>The array object in NumPy is called ndarray, it provides a lot of supporting functions that make working with ndarray very easy.</a:t>
            </a:r>
            <a:endParaRPr/>
          </a:p>
          <a:p>
            <a:pPr indent="-283464" lvl="0" marL="365760" rtl="0" algn="l">
              <a:lnSpc>
                <a:spcPct val="100000"/>
              </a:lnSpc>
              <a:spcBef>
                <a:spcPts val="600"/>
              </a:spcBef>
              <a:spcAft>
                <a:spcPts val="0"/>
              </a:spcAft>
              <a:buSzPts val="2560"/>
              <a:buChar char="⚫"/>
            </a:pPr>
            <a:r>
              <a:rPr lang="en-US"/>
              <a:t>Arrays are very frequently used in data science, where speed and resources are very important.</a:t>
            </a:r>
            <a:endParaRPr/>
          </a:p>
          <a:p>
            <a:pPr indent="-59944" lvl="1" marL="640080" rtl="0" algn="l">
              <a:lnSpc>
                <a:spcPct val="100000"/>
              </a:lnSpc>
              <a:spcBef>
                <a:spcPts val="550"/>
              </a:spcBef>
              <a:spcAft>
                <a:spcPts val="0"/>
              </a:spcAft>
              <a:buSzPts val="2800"/>
              <a:buNone/>
            </a:pPr>
            <a:r>
              <a:t/>
            </a:r>
            <a:endParaRPr>
              <a:solidFill>
                <a:srgbClr val="FF0000"/>
              </a:solidFill>
            </a:endParaRPr>
          </a:p>
        </p:txBody>
      </p:sp>
      <p:sp>
        <p:nvSpPr>
          <p:cNvPr id="123" name="Google Shape;123;p15"/>
          <p:cNvSpPr txBox="1"/>
          <p:nvPr>
            <p:ph idx="11" type="ftr"/>
          </p:nvPr>
        </p:nvSpPr>
        <p:spPr>
          <a:xfrm>
            <a:off x="8132618" y="6208568"/>
            <a:ext cx="38608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Department of Computer Science &amp; I.T.</a:t>
            </a:r>
            <a:endParaRPr/>
          </a:p>
        </p:txBody>
      </p:sp>
      <p:pic>
        <p:nvPicPr>
          <p:cNvPr descr="C:\Users\BCA1\Desktop\logo\AU NEW LOGO (WEB) TRP PNG 1000x.png" id="124" name="Google Shape;124;p15"/>
          <p:cNvPicPr preferRelativeResize="0"/>
          <p:nvPr/>
        </p:nvPicPr>
        <p:blipFill rotWithShape="1">
          <a:blip r:embed="rId3">
            <a:alphaModFix/>
          </a:blip>
          <a:srcRect b="0" l="0" r="0" t="0"/>
          <a:stretch/>
        </p:blipFill>
        <p:spPr>
          <a:xfrm>
            <a:off x="10404764" y="83130"/>
            <a:ext cx="1648691" cy="164869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2"/>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US"/>
              <a:t>Operations on NumPy array</a:t>
            </a:r>
            <a:endParaRPr b="1"/>
          </a:p>
        </p:txBody>
      </p:sp>
      <p:sp>
        <p:nvSpPr>
          <p:cNvPr id="338" name="Google Shape;338;p42"/>
          <p:cNvSpPr txBox="1"/>
          <p:nvPr>
            <p:ph idx="1" type="body"/>
          </p:nvPr>
        </p:nvSpPr>
        <p:spPr>
          <a:xfrm>
            <a:off x="1914144" y="1447799"/>
            <a:ext cx="9997440" cy="4939145"/>
          </a:xfrm>
          <a:prstGeom prst="rect">
            <a:avLst/>
          </a:prstGeom>
          <a:noFill/>
          <a:ln>
            <a:noFill/>
          </a:ln>
        </p:spPr>
        <p:txBody>
          <a:bodyPr anchorCtr="0" anchor="t" bIns="45700" lIns="91425" spcFirstLastPara="1" rIns="91425" wrap="square" tIns="45700">
            <a:normAutofit fontScale="92500" lnSpcReduction="20000"/>
          </a:bodyPr>
          <a:lstStyle/>
          <a:p>
            <a:pPr indent="-283464" lvl="0" marL="365760" rtl="0" algn="l">
              <a:lnSpc>
                <a:spcPct val="100000"/>
              </a:lnSpc>
              <a:spcBef>
                <a:spcPts val="0"/>
              </a:spcBef>
              <a:spcAft>
                <a:spcPts val="0"/>
              </a:spcAft>
              <a:buSzPct val="80000"/>
              <a:buChar char="⚫"/>
            </a:pPr>
            <a:r>
              <a:rPr b="1" lang="en-US"/>
              <a:t>NumPy Array Shape</a:t>
            </a:r>
            <a:endParaRPr/>
          </a:p>
          <a:p>
            <a:pPr indent="-283464" lvl="0" marL="365760" rtl="0" algn="l">
              <a:lnSpc>
                <a:spcPct val="100000"/>
              </a:lnSpc>
              <a:spcBef>
                <a:spcPts val="600"/>
              </a:spcBef>
              <a:spcAft>
                <a:spcPts val="0"/>
              </a:spcAft>
              <a:buSzPct val="80000"/>
              <a:buChar char="⚫"/>
            </a:pPr>
            <a:r>
              <a:rPr b="1" lang="en-US"/>
              <a:t>Get the Shape of an Array</a:t>
            </a:r>
            <a:endParaRPr/>
          </a:p>
          <a:p>
            <a:pPr indent="-283464" lvl="0" marL="365760" rtl="0" algn="l">
              <a:lnSpc>
                <a:spcPct val="100000"/>
              </a:lnSpc>
              <a:spcBef>
                <a:spcPts val="600"/>
              </a:spcBef>
              <a:spcAft>
                <a:spcPts val="0"/>
              </a:spcAft>
              <a:buSzPct val="80000"/>
              <a:buChar char="⚫"/>
            </a:pPr>
            <a:r>
              <a:rPr lang="en-US"/>
              <a:t>NumPy arrays have an attribute called shape that returns a tuple with each index having the number of corresponding elements.</a:t>
            </a:r>
            <a:endParaRPr/>
          </a:p>
          <a:p>
            <a:pPr indent="-283464" lvl="0" marL="365760" rtl="0" algn="l">
              <a:lnSpc>
                <a:spcPct val="100000"/>
              </a:lnSpc>
              <a:spcBef>
                <a:spcPts val="600"/>
              </a:spcBef>
              <a:spcAft>
                <a:spcPts val="0"/>
              </a:spcAft>
              <a:buSzPct val="80000"/>
              <a:buChar char="⚫"/>
            </a:pPr>
            <a:r>
              <a:rPr b="1" lang="en-US"/>
              <a:t>Example</a:t>
            </a:r>
            <a:endParaRPr/>
          </a:p>
          <a:p>
            <a:pPr indent="-283464" lvl="0" marL="365760" rtl="0" algn="l">
              <a:lnSpc>
                <a:spcPct val="100000"/>
              </a:lnSpc>
              <a:spcBef>
                <a:spcPts val="600"/>
              </a:spcBef>
              <a:spcAft>
                <a:spcPts val="0"/>
              </a:spcAft>
              <a:buSzPct val="80000"/>
              <a:buChar char="⚫"/>
            </a:pPr>
            <a:r>
              <a:rPr lang="en-US"/>
              <a:t>Print the shape of a 2-D array:</a:t>
            </a:r>
            <a:endParaRPr/>
          </a:p>
          <a:p>
            <a:pPr indent="-283464" lvl="0" marL="365760" rtl="0" algn="l">
              <a:lnSpc>
                <a:spcPct val="100000"/>
              </a:lnSpc>
              <a:spcBef>
                <a:spcPts val="600"/>
              </a:spcBef>
              <a:spcAft>
                <a:spcPts val="0"/>
              </a:spcAft>
              <a:buSzPct val="80000"/>
              <a:buChar char="⚫"/>
            </a:pPr>
            <a:r>
              <a:rPr lang="en-US"/>
              <a:t>import numpy as np</a:t>
            </a:r>
            <a:br>
              <a:rPr lang="en-US"/>
            </a:br>
            <a:br>
              <a:rPr lang="en-US"/>
            </a:br>
            <a:r>
              <a:rPr lang="en-US"/>
              <a:t>arr = np.array([[1, 2, 3, 4], [5, 6, 7, 8]])</a:t>
            </a:r>
            <a:br>
              <a:rPr lang="en-US"/>
            </a:br>
            <a:br>
              <a:rPr lang="en-US"/>
            </a:br>
            <a:r>
              <a:rPr lang="en-US"/>
              <a:t>print(arr.shape) </a:t>
            </a:r>
            <a:endParaRPr/>
          </a:p>
          <a:p>
            <a:pPr indent="-133096" lvl="0" marL="365760" rtl="0" algn="l">
              <a:lnSpc>
                <a:spcPct val="100000"/>
              </a:lnSpc>
              <a:spcBef>
                <a:spcPts val="600"/>
              </a:spcBef>
              <a:spcAft>
                <a:spcPts val="0"/>
              </a:spcAft>
              <a:buSzPct val="80000"/>
              <a:buNone/>
            </a:pPr>
            <a:r>
              <a:t/>
            </a:r>
            <a:endParaRPr/>
          </a:p>
        </p:txBody>
      </p:sp>
      <p:sp>
        <p:nvSpPr>
          <p:cNvPr id="339" name="Google Shape;339;p42"/>
          <p:cNvSpPr txBox="1"/>
          <p:nvPr>
            <p:ph idx="11" type="ftr"/>
          </p:nvPr>
        </p:nvSpPr>
        <p:spPr>
          <a:xfrm>
            <a:off x="8132618" y="6208568"/>
            <a:ext cx="38608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Department of Computer Science &amp; I.T.</a:t>
            </a:r>
            <a:endParaRPr/>
          </a:p>
        </p:txBody>
      </p:sp>
      <p:pic>
        <p:nvPicPr>
          <p:cNvPr descr="C:\Users\BCA1\Desktop\logo\AU NEW LOGO (WEB) TRP PNG 1000x.png" id="340" name="Google Shape;340;p42"/>
          <p:cNvPicPr preferRelativeResize="0"/>
          <p:nvPr/>
        </p:nvPicPr>
        <p:blipFill rotWithShape="1">
          <a:blip r:embed="rId3">
            <a:alphaModFix/>
          </a:blip>
          <a:srcRect b="0" l="0" r="0" t="0"/>
          <a:stretch/>
        </p:blipFill>
        <p:spPr>
          <a:xfrm>
            <a:off x="10404764" y="83130"/>
            <a:ext cx="1648691" cy="164869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3"/>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US"/>
              <a:t>Operations on NumPy array</a:t>
            </a:r>
            <a:endParaRPr b="1"/>
          </a:p>
        </p:txBody>
      </p:sp>
      <p:sp>
        <p:nvSpPr>
          <p:cNvPr id="346" name="Google Shape;346;p43"/>
          <p:cNvSpPr txBox="1"/>
          <p:nvPr>
            <p:ph idx="1" type="body"/>
          </p:nvPr>
        </p:nvSpPr>
        <p:spPr>
          <a:xfrm>
            <a:off x="1914144" y="1447799"/>
            <a:ext cx="9997440" cy="4939145"/>
          </a:xfrm>
          <a:prstGeom prst="rect">
            <a:avLst/>
          </a:prstGeom>
          <a:noFill/>
          <a:ln>
            <a:noFill/>
          </a:ln>
        </p:spPr>
        <p:txBody>
          <a:bodyPr anchorCtr="0" anchor="t" bIns="45700" lIns="91425" spcFirstLastPara="1" rIns="91425" wrap="square" tIns="45700">
            <a:normAutofit fontScale="62500" lnSpcReduction="20000"/>
          </a:bodyPr>
          <a:lstStyle/>
          <a:p>
            <a:pPr indent="-283464" lvl="0" marL="365760" rtl="0" algn="l">
              <a:lnSpc>
                <a:spcPct val="100000"/>
              </a:lnSpc>
              <a:spcBef>
                <a:spcPts val="0"/>
              </a:spcBef>
              <a:spcAft>
                <a:spcPts val="0"/>
              </a:spcAft>
              <a:buSzPct val="80000"/>
              <a:buChar char="⚫"/>
            </a:pPr>
            <a:r>
              <a:rPr b="1" lang="en-US"/>
              <a:t>NumPy Array Reshaping</a:t>
            </a:r>
            <a:endParaRPr/>
          </a:p>
          <a:p>
            <a:pPr indent="-283464" lvl="0" marL="365760" rtl="0" algn="l">
              <a:lnSpc>
                <a:spcPct val="100000"/>
              </a:lnSpc>
              <a:spcBef>
                <a:spcPts val="600"/>
              </a:spcBef>
              <a:spcAft>
                <a:spcPts val="0"/>
              </a:spcAft>
              <a:buSzPct val="80000"/>
              <a:buChar char="⚫"/>
            </a:pPr>
            <a:r>
              <a:rPr b="1" lang="en-US"/>
              <a:t>eshaping arrays</a:t>
            </a:r>
            <a:endParaRPr/>
          </a:p>
          <a:p>
            <a:pPr indent="-283464" lvl="0" marL="365760" rtl="0" algn="l">
              <a:lnSpc>
                <a:spcPct val="100000"/>
              </a:lnSpc>
              <a:spcBef>
                <a:spcPts val="600"/>
              </a:spcBef>
              <a:spcAft>
                <a:spcPts val="0"/>
              </a:spcAft>
              <a:buSzPct val="80000"/>
              <a:buChar char="⚫"/>
            </a:pPr>
            <a:r>
              <a:rPr lang="en-US"/>
              <a:t>Reshaping means changing the shape of an array.</a:t>
            </a:r>
            <a:endParaRPr/>
          </a:p>
          <a:p>
            <a:pPr indent="-283464" lvl="0" marL="365760" rtl="0" algn="l">
              <a:lnSpc>
                <a:spcPct val="100000"/>
              </a:lnSpc>
              <a:spcBef>
                <a:spcPts val="600"/>
              </a:spcBef>
              <a:spcAft>
                <a:spcPts val="0"/>
              </a:spcAft>
              <a:buSzPct val="80000"/>
              <a:buChar char="⚫"/>
            </a:pPr>
            <a:r>
              <a:rPr lang="en-US"/>
              <a:t>The shape of an array is the number of elements in each dimension.</a:t>
            </a:r>
            <a:endParaRPr/>
          </a:p>
          <a:p>
            <a:pPr indent="-283464" lvl="0" marL="365760" rtl="0" algn="l">
              <a:lnSpc>
                <a:spcPct val="100000"/>
              </a:lnSpc>
              <a:spcBef>
                <a:spcPts val="600"/>
              </a:spcBef>
              <a:spcAft>
                <a:spcPts val="0"/>
              </a:spcAft>
              <a:buSzPct val="80000"/>
              <a:buChar char="⚫"/>
            </a:pPr>
            <a:r>
              <a:rPr lang="en-US"/>
              <a:t>By reshaping we can add or remove dimensions or change number of elements in each dimension.</a:t>
            </a:r>
            <a:endParaRPr/>
          </a:p>
          <a:p>
            <a:pPr indent="-283464" lvl="0" marL="365760" rtl="0" algn="l">
              <a:lnSpc>
                <a:spcPct val="100000"/>
              </a:lnSpc>
              <a:spcBef>
                <a:spcPts val="600"/>
              </a:spcBef>
              <a:spcAft>
                <a:spcPts val="0"/>
              </a:spcAft>
              <a:buSzPct val="80000"/>
              <a:buChar char="⚫"/>
            </a:pPr>
            <a:r>
              <a:rPr b="1" lang="en-US"/>
              <a:t>Reshape From 1-D to 2-D</a:t>
            </a:r>
            <a:endParaRPr/>
          </a:p>
          <a:p>
            <a:pPr indent="-283464" lvl="0" marL="365760" rtl="0" algn="l">
              <a:lnSpc>
                <a:spcPct val="100000"/>
              </a:lnSpc>
              <a:spcBef>
                <a:spcPts val="600"/>
              </a:spcBef>
              <a:spcAft>
                <a:spcPts val="0"/>
              </a:spcAft>
              <a:buSzPct val="80000"/>
              <a:buChar char="⚫"/>
            </a:pPr>
            <a:r>
              <a:rPr b="1" lang="en-US"/>
              <a:t>Example</a:t>
            </a:r>
            <a:endParaRPr/>
          </a:p>
          <a:p>
            <a:pPr indent="-283464" lvl="0" marL="365760" rtl="0" algn="l">
              <a:lnSpc>
                <a:spcPct val="100000"/>
              </a:lnSpc>
              <a:spcBef>
                <a:spcPts val="600"/>
              </a:spcBef>
              <a:spcAft>
                <a:spcPts val="0"/>
              </a:spcAft>
              <a:buSzPct val="80000"/>
              <a:buChar char="⚫"/>
            </a:pPr>
            <a:r>
              <a:rPr lang="en-US"/>
              <a:t>Convert the following 1-D array with 12 elements into a 2-D array.</a:t>
            </a:r>
            <a:endParaRPr/>
          </a:p>
          <a:p>
            <a:pPr indent="-283464" lvl="0" marL="365760" rtl="0" algn="l">
              <a:lnSpc>
                <a:spcPct val="100000"/>
              </a:lnSpc>
              <a:spcBef>
                <a:spcPts val="600"/>
              </a:spcBef>
              <a:spcAft>
                <a:spcPts val="0"/>
              </a:spcAft>
              <a:buSzPct val="80000"/>
              <a:buChar char="⚫"/>
            </a:pPr>
            <a:r>
              <a:rPr lang="en-US"/>
              <a:t>The outermost dimension will have 4 arrays, each with 3 elements:</a:t>
            </a:r>
            <a:endParaRPr/>
          </a:p>
          <a:p>
            <a:pPr indent="-283464" lvl="0" marL="365760" rtl="0" algn="l">
              <a:lnSpc>
                <a:spcPct val="100000"/>
              </a:lnSpc>
              <a:spcBef>
                <a:spcPts val="600"/>
              </a:spcBef>
              <a:spcAft>
                <a:spcPts val="0"/>
              </a:spcAft>
              <a:buSzPct val="80000"/>
              <a:buChar char="⚫"/>
            </a:pPr>
            <a:r>
              <a:rPr lang="en-US"/>
              <a:t>import numpy as np</a:t>
            </a:r>
            <a:br>
              <a:rPr lang="en-US"/>
            </a:br>
            <a:br>
              <a:rPr lang="en-US"/>
            </a:br>
            <a:r>
              <a:rPr lang="en-US"/>
              <a:t>arr = np.array([1, 2, 3, 4, 5, 6, 7, 8, 9, 10, 11, 12])</a:t>
            </a:r>
            <a:br>
              <a:rPr lang="en-US"/>
            </a:br>
            <a:br>
              <a:rPr lang="en-US"/>
            </a:br>
            <a:r>
              <a:rPr lang="en-US"/>
              <a:t>newarr = arr.reshape(4, 3)</a:t>
            </a:r>
            <a:br>
              <a:rPr lang="en-US"/>
            </a:br>
            <a:br>
              <a:rPr lang="en-US"/>
            </a:br>
            <a:r>
              <a:rPr lang="en-US"/>
              <a:t>print(newarr) </a:t>
            </a:r>
            <a:endParaRPr/>
          </a:p>
          <a:p>
            <a:pPr indent="-181864" lvl="0" marL="365760" rtl="0" algn="l">
              <a:lnSpc>
                <a:spcPct val="100000"/>
              </a:lnSpc>
              <a:spcBef>
                <a:spcPts val="600"/>
              </a:spcBef>
              <a:spcAft>
                <a:spcPts val="0"/>
              </a:spcAft>
              <a:buSzPct val="80000"/>
              <a:buNone/>
            </a:pPr>
            <a:r>
              <a:t/>
            </a:r>
            <a:endParaRPr/>
          </a:p>
        </p:txBody>
      </p:sp>
      <p:sp>
        <p:nvSpPr>
          <p:cNvPr id="347" name="Google Shape;347;p43"/>
          <p:cNvSpPr txBox="1"/>
          <p:nvPr>
            <p:ph idx="11" type="ftr"/>
          </p:nvPr>
        </p:nvSpPr>
        <p:spPr>
          <a:xfrm>
            <a:off x="8132618" y="6208568"/>
            <a:ext cx="38608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Department of Computer Science &amp; I.T.</a:t>
            </a:r>
            <a:endParaRPr/>
          </a:p>
        </p:txBody>
      </p:sp>
      <p:pic>
        <p:nvPicPr>
          <p:cNvPr descr="C:\Users\BCA1\Desktop\logo\AU NEW LOGO (WEB) TRP PNG 1000x.png" id="348" name="Google Shape;348;p43"/>
          <p:cNvPicPr preferRelativeResize="0"/>
          <p:nvPr/>
        </p:nvPicPr>
        <p:blipFill rotWithShape="1">
          <a:blip r:embed="rId3">
            <a:alphaModFix/>
          </a:blip>
          <a:srcRect b="0" l="0" r="0" t="0"/>
          <a:stretch/>
        </p:blipFill>
        <p:spPr>
          <a:xfrm>
            <a:off x="10404764" y="83130"/>
            <a:ext cx="1648691" cy="164869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4"/>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US"/>
              <a:t>Operations on NumPy array</a:t>
            </a:r>
            <a:endParaRPr b="1"/>
          </a:p>
        </p:txBody>
      </p:sp>
      <p:sp>
        <p:nvSpPr>
          <p:cNvPr id="354" name="Google Shape;354;p44"/>
          <p:cNvSpPr txBox="1"/>
          <p:nvPr>
            <p:ph idx="1" type="body"/>
          </p:nvPr>
        </p:nvSpPr>
        <p:spPr>
          <a:xfrm>
            <a:off x="1914144" y="1447799"/>
            <a:ext cx="9997440" cy="4939145"/>
          </a:xfrm>
          <a:prstGeom prst="rect">
            <a:avLst/>
          </a:prstGeom>
          <a:noFill/>
          <a:ln>
            <a:noFill/>
          </a:ln>
        </p:spPr>
        <p:txBody>
          <a:bodyPr anchorCtr="0" anchor="t" bIns="45700" lIns="91425" spcFirstLastPara="1" rIns="91425" wrap="square" tIns="45700">
            <a:normAutofit fontScale="70000" lnSpcReduction="20000"/>
          </a:bodyPr>
          <a:lstStyle/>
          <a:p>
            <a:pPr indent="-283464" lvl="0" marL="365760" rtl="0" algn="l">
              <a:lnSpc>
                <a:spcPct val="100000"/>
              </a:lnSpc>
              <a:spcBef>
                <a:spcPts val="0"/>
              </a:spcBef>
              <a:spcAft>
                <a:spcPts val="0"/>
              </a:spcAft>
              <a:buSzPct val="80000"/>
              <a:buChar char="⚫"/>
            </a:pPr>
            <a:r>
              <a:rPr b="1" lang="en-US"/>
              <a:t>Can We Reshape Into any Shape?</a:t>
            </a:r>
            <a:endParaRPr/>
          </a:p>
          <a:p>
            <a:pPr indent="-283464" lvl="0" marL="365760" rtl="0" algn="l">
              <a:lnSpc>
                <a:spcPct val="100000"/>
              </a:lnSpc>
              <a:spcBef>
                <a:spcPts val="600"/>
              </a:spcBef>
              <a:spcAft>
                <a:spcPts val="0"/>
              </a:spcAft>
              <a:buSzPct val="80000"/>
              <a:buChar char="⚫"/>
            </a:pPr>
            <a:r>
              <a:rPr lang="en-US"/>
              <a:t>Yes, as long as the elements required for reshaping are equal in both shapes.</a:t>
            </a:r>
            <a:endParaRPr/>
          </a:p>
          <a:p>
            <a:pPr indent="-283464" lvl="0" marL="365760" rtl="0" algn="l">
              <a:lnSpc>
                <a:spcPct val="100000"/>
              </a:lnSpc>
              <a:spcBef>
                <a:spcPts val="600"/>
              </a:spcBef>
              <a:spcAft>
                <a:spcPts val="0"/>
              </a:spcAft>
              <a:buSzPct val="80000"/>
              <a:buChar char="⚫"/>
            </a:pPr>
            <a:r>
              <a:rPr lang="en-US"/>
              <a:t>We can reshape an 8 elements 1D array into 4 elements in 2 rows 2D array but we cannot reshape it into a 3 elements 3 rows 2D array as that would require 3x3 = 9 elements.</a:t>
            </a:r>
            <a:endParaRPr/>
          </a:p>
          <a:p>
            <a:pPr indent="-283464" lvl="0" marL="365760" rtl="0" algn="l">
              <a:lnSpc>
                <a:spcPct val="100000"/>
              </a:lnSpc>
              <a:spcBef>
                <a:spcPts val="600"/>
              </a:spcBef>
              <a:spcAft>
                <a:spcPts val="0"/>
              </a:spcAft>
              <a:buSzPct val="80000"/>
              <a:buChar char="⚫"/>
            </a:pPr>
            <a:r>
              <a:rPr b="1" lang="en-US"/>
              <a:t>Example</a:t>
            </a:r>
            <a:endParaRPr/>
          </a:p>
          <a:p>
            <a:pPr indent="-283464" lvl="0" marL="365760" rtl="0" algn="l">
              <a:lnSpc>
                <a:spcPct val="100000"/>
              </a:lnSpc>
              <a:spcBef>
                <a:spcPts val="600"/>
              </a:spcBef>
              <a:spcAft>
                <a:spcPts val="0"/>
              </a:spcAft>
              <a:buSzPct val="80000"/>
              <a:buChar char="⚫"/>
            </a:pPr>
            <a:r>
              <a:rPr lang="en-US"/>
              <a:t>Try converting 1D array with 8 elements to a 2D array with 3 elements in each dimension (will raise an error):</a:t>
            </a:r>
            <a:endParaRPr/>
          </a:p>
          <a:p>
            <a:pPr indent="-283464" lvl="0" marL="365760" rtl="0" algn="l">
              <a:lnSpc>
                <a:spcPct val="100000"/>
              </a:lnSpc>
              <a:spcBef>
                <a:spcPts val="600"/>
              </a:spcBef>
              <a:spcAft>
                <a:spcPts val="0"/>
              </a:spcAft>
              <a:buSzPct val="80000"/>
              <a:buChar char="⚫"/>
            </a:pPr>
            <a:r>
              <a:rPr lang="en-US"/>
              <a:t>import numpy as np</a:t>
            </a:r>
            <a:br>
              <a:rPr lang="en-US"/>
            </a:br>
            <a:br>
              <a:rPr lang="en-US"/>
            </a:br>
            <a:r>
              <a:rPr lang="en-US"/>
              <a:t>arr = np.array([1, 2, 3, 4, 5, 6, 7, 8])</a:t>
            </a:r>
            <a:br>
              <a:rPr lang="en-US"/>
            </a:br>
            <a:br>
              <a:rPr lang="en-US"/>
            </a:br>
            <a:r>
              <a:rPr lang="en-US"/>
              <a:t>newarr = arr.reshape(3, 3)</a:t>
            </a:r>
            <a:br>
              <a:rPr lang="en-US"/>
            </a:br>
            <a:br>
              <a:rPr lang="en-US"/>
            </a:br>
            <a:r>
              <a:rPr lang="en-US"/>
              <a:t>print(newarr) </a:t>
            </a:r>
            <a:endParaRPr/>
          </a:p>
          <a:p>
            <a:pPr indent="-169671" lvl="0" marL="365760" rtl="0" algn="l">
              <a:lnSpc>
                <a:spcPct val="100000"/>
              </a:lnSpc>
              <a:spcBef>
                <a:spcPts val="600"/>
              </a:spcBef>
              <a:spcAft>
                <a:spcPts val="0"/>
              </a:spcAft>
              <a:buSzPct val="80000"/>
              <a:buNone/>
            </a:pPr>
            <a:r>
              <a:t/>
            </a:r>
            <a:endParaRPr/>
          </a:p>
        </p:txBody>
      </p:sp>
      <p:sp>
        <p:nvSpPr>
          <p:cNvPr id="355" name="Google Shape;355;p44"/>
          <p:cNvSpPr txBox="1"/>
          <p:nvPr>
            <p:ph idx="11" type="ftr"/>
          </p:nvPr>
        </p:nvSpPr>
        <p:spPr>
          <a:xfrm>
            <a:off x="8132618" y="6208568"/>
            <a:ext cx="38608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Department of Computer Science &amp; I.T.</a:t>
            </a:r>
            <a:endParaRPr/>
          </a:p>
        </p:txBody>
      </p:sp>
      <p:pic>
        <p:nvPicPr>
          <p:cNvPr descr="C:\Users\BCA1\Desktop\logo\AU NEW LOGO (WEB) TRP PNG 1000x.png" id="356" name="Google Shape;356;p44"/>
          <p:cNvPicPr preferRelativeResize="0"/>
          <p:nvPr/>
        </p:nvPicPr>
        <p:blipFill rotWithShape="1">
          <a:blip r:embed="rId3">
            <a:alphaModFix/>
          </a:blip>
          <a:srcRect b="0" l="0" r="0" t="0"/>
          <a:stretch/>
        </p:blipFill>
        <p:spPr>
          <a:xfrm>
            <a:off x="10404764" y="83130"/>
            <a:ext cx="1648691" cy="164869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5"/>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US"/>
              <a:t>Operations on NumPy array</a:t>
            </a:r>
            <a:endParaRPr b="1"/>
          </a:p>
        </p:txBody>
      </p:sp>
      <p:sp>
        <p:nvSpPr>
          <p:cNvPr id="362" name="Google Shape;362;p45"/>
          <p:cNvSpPr txBox="1"/>
          <p:nvPr>
            <p:ph idx="1" type="body"/>
          </p:nvPr>
        </p:nvSpPr>
        <p:spPr>
          <a:xfrm>
            <a:off x="1914144" y="1447799"/>
            <a:ext cx="9997440" cy="4939145"/>
          </a:xfrm>
          <a:prstGeom prst="rect">
            <a:avLst/>
          </a:prstGeom>
          <a:noFill/>
          <a:ln>
            <a:noFill/>
          </a:ln>
        </p:spPr>
        <p:txBody>
          <a:bodyPr anchorCtr="0" anchor="t" bIns="45700" lIns="91425" spcFirstLastPara="1" rIns="91425" wrap="square" tIns="45700">
            <a:normAutofit fontScale="92500" lnSpcReduction="20000"/>
          </a:bodyPr>
          <a:lstStyle/>
          <a:p>
            <a:pPr indent="-283464" lvl="0" marL="365760" rtl="0" algn="l">
              <a:lnSpc>
                <a:spcPct val="100000"/>
              </a:lnSpc>
              <a:spcBef>
                <a:spcPts val="0"/>
              </a:spcBef>
              <a:spcAft>
                <a:spcPts val="0"/>
              </a:spcAft>
              <a:buSzPct val="80000"/>
              <a:buChar char="⚫"/>
            </a:pPr>
            <a:r>
              <a:rPr b="1" lang="en-US"/>
              <a:t>NumPy Joining Array</a:t>
            </a:r>
            <a:endParaRPr/>
          </a:p>
          <a:p>
            <a:pPr indent="-283464" lvl="0" marL="365760" rtl="0" algn="l">
              <a:lnSpc>
                <a:spcPct val="100000"/>
              </a:lnSpc>
              <a:spcBef>
                <a:spcPts val="600"/>
              </a:spcBef>
              <a:spcAft>
                <a:spcPts val="0"/>
              </a:spcAft>
              <a:buSzPct val="80000"/>
              <a:buChar char="⚫"/>
            </a:pPr>
            <a:r>
              <a:rPr b="1" lang="en-US"/>
              <a:t>Joining NumPy Arrays</a:t>
            </a:r>
            <a:endParaRPr/>
          </a:p>
          <a:p>
            <a:pPr indent="-283464" lvl="0" marL="365760" rtl="0" algn="l">
              <a:lnSpc>
                <a:spcPct val="100000"/>
              </a:lnSpc>
              <a:spcBef>
                <a:spcPts val="600"/>
              </a:spcBef>
              <a:spcAft>
                <a:spcPts val="0"/>
              </a:spcAft>
              <a:buSzPct val="80000"/>
              <a:buChar char="⚫"/>
            </a:pPr>
            <a:r>
              <a:rPr lang="en-US"/>
              <a:t>Joining means putting contents of two or more arrays in a single array.</a:t>
            </a:r>
            <a:endParaRPr/>
          </a:p>
          <a:p>
            <a:pPr indent="-283464" lvl="0" marL="365760" rtl="0" algn="l">
              <a:lnSpc>
                <a:spcPct val="100000"/>
              </a:lnSpc>
              <a:spcBef>
                <a:spcPts val="600"/>
              </a:spcBef>
              <a:spcAft>
                <a:spcPts val="0"/>
              </a:spcAft>
              <a:buSzPct val="80000"/>
              <a:buChar char="⚫"/>
            </a:pPr>
            <a:r>
              <a:rPr lang="en-US"/>
              <a:t># Joining with empty separator</a:t>
            </a:r>
            <a:endParaRPr/>
          </a:p>
          <a:p>
            <a:pPr indent="-283464" lvl="0" marL="365760" rtl="0" algn="l">
              <a:lnSpc>
                <a:spcPct val="100000"/>
              </a:lnSpc>
              <a:spcBef>
                <a:spcPts val="600"/>
              </a:spcBef>
              <a:spcAft>
                <a:spcPts val="0"/>
              </a:spcAft>
              <a:buSzPct val="80000"/>
              <a:buChar char="⚫"/>
            </a:pPr>
            <a:r>
              <a:rPr lang="en-US"/>
              <a:t>list1 = ['A', 'T', 'M', 'I', 'Y','A']</a:t>
            </a:r>
            <a:endParaRPr/>
          </a:p>
          <a:p>
            <a:pPr indent="-283464" lvl="0" marL="365760" rtl="0" algn="l">
              <a:lnSpc>
                <a:spcPct val="100000"/>
              </a:lnSpc>
              <a:spcBef>
                <a:spcPts val="600"/>
              </a:spcBef>
              <a:spcAft>
                <a:spcPts val="0"/>
              </a:spcAft>
              <a:buSzPct val="80000"/>
              <a:buChar char="⚫"/>
            </a:pPr>
            <a:r>
              <a:rPr lang="en-US"/>
              <a:t>print("".join(list1))</a:t>
            </a:r>
            <a:endParaRPr/>
          </a:p>
          <a:p>
            <a:pPr indent="-133096" lvl="0" marL="365760" rtl="0" algn="l">
              <a:lnSpc>
                <a:spcPct val="100000"/>
              </a:lnSpc>
              <a:spcBef>
                <a:spcPts val="600"/>
              </a:spcBef>
              <a:spcAft>
                <a:spcPts val="0"/>
              </a:spcAft>
              <a:buSzPct val="80000"/>
              <a:buNone/>
            </a:pPr>
            <a:r>
              <a:t/>
            </a:r>
            <a:endParaRPr/>
          </a:p>
          <a:p>
            <a:pPr indent="-283464" lvl="0" marL="365760" rtl="0" algn="l">
              <a:lnSpc>
                <a:spcPct val="100000"/>
              </a:lnSpc>
              <a:spcBef>
                <a:spcPts val="600"/>
              </a:spcBef>
              <a:spcAft>
                <a:spcPts val="0"/>
              </a:spcAft>
              <a:buSzPct val="80000"/>
              <a:buChar char="⚫"/>
            </a:pPr>
            <a:r>
              <a:rPr lang="en-US"/>
              <a:t># Joining with string</a:t>
            </a:r>
            <a:endParaRPr/>
          </a:p>
          <a:p>
            <a:pPr indent="-283464" lvl="0" marL="365760" rtl="0" algn="l">
              <a:lnSpc>
                <a:spcPct val="100000"/>
              </a:lnSpc>
              <a:spcBef>
                <a:spcPts val="600"/>
              </a:spcBef>
              <a:spcAft>
                <a:spcPts val="0"/>
              </a:spcAft>
              <a:buSzPct val="80000"/>
              <a:buChar char="⚫"/>
            </a:pPr>
            <a:r>
              <a:rPr lang="en-US"/>
              <a:t>list1 = " ATMIYA "</a:t>
            </a:r>
            <a:endParaRPr/>
          </a:p>
          <a:p>
            <a:pPr indent="-283464" lvl="0" marL="365760" rtl="0" algn="l">
              <a:lnSpc>
                <a:spcPct val="100000"/>
              </a:lnSpc>
              <a:spcBef>
                <a:spcPts val="600"/>
              </a:spcBef>
              <a:spcAft>
                <a:spcPts val="0"/>
              </a:spcAft>
              <a:buSzPct val="80000"/>
              <a:buChar char="⚫"/>
            </a:pPr>
            <a:r>
              <a:rPr lang="en-US"/>
              <a:t>print("$".join(list1))</a:t>
            </a:r>
            <a:endParaRPr/>
          </a:p>
          <a:p>
            <a:pPr indent="-133096" lvl="0" marL="365760" rtl="0" algn="l">
              <a:lnSpc>
                <a:spcPct val="100000"/>
              </a:lnSpc>
              <a:spcBef>
                <a:spcPts val="600"/>
              </a:spcBef>
              <a:spcAft>
                <a:spcPts val="0"/>
              </a:spcAft>
              <a:buSzPct val="80000"/>
              <a:buNone/>
            </a:pPr>
            <a:r>
              <a:t/>
            </a:r>
            <a:endParaRPr/>
          </a:p>
          <a:p>
            <a:pPr indent="-133096" lvl="0" marL="365760" rtl="0" algn="l">
              <a:lnSpc>
                <a:spcPct val="100000"/>
              </a:lnSpc>
              <a:spcBef>
                <a:spcPts val="600"/>
              </a:spcBef>
              <a:spcAft>
                <a:spcPts val="0"/>
              </a:spcAft>
              <a:buSzPct val="80000"/>
              <a:buNone/>
            </a:pPr>
            <a:r>
              <a:t/>
            </a:r>
            <a:endParaRPr/>
          </a:p>
        </p:txBody>
      </p:sp>
      <p:sp>
        <p:nvSpPr>
          <p:cNvPr id="363" name="Google Shape;363;p45"/>
          <p:cNvSpPr txBox="1"/>
          <p:nvPr>
            <p:ph idx="11" type="ftr"/>
          </p:nvPr>
        </p:nvSpPr>
        <p:spPr>
          <a:xfrm>
            <a:off x="8132618" y="6208568"/>
            <a:ext cx="38608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Department of Computer Science &amp; I.T.</a:t>
            </a:r>
            <a:endParaRPr/>
          </a:p>
        </p:txBody>
      </p:sp>
      <p:pic>
        <p:nvPicPr>
          <p:cNvPr descr="C:\Users\BCA1\Desktop\logo\AU NEW LOGO (WEB) TRP PNG 1000x.png" id="364" name="Google Shape;364;p45"/>
          <p:cNvPicPr preferRelativeResize="0"/>
          <p:nvPr/>
        </p:nvPicPr>
        <p:blipFill rotWithShape="1">
          <a:blip r:embed="rId3">
            <a:alphaModFix/>
          </a:blip>
          <a:srcRect b="0" l="0" r="0" t="0"/>
          <a:stretch/>
        </p:blipFill>
        <p:spPr>
          <a:xfrm>
            <a:off x="10404764" y="83130"/>
            <a:ext cx="1648691" cy="164869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6"/>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US"/>
              <a:t>Operations on NumPy array</a:t>
            </a:r>
            <a:endParaRPr b="1"/>
          </a:p>
        </p:txBody>
      </p:sp>
      <p:sp>
        <p:nvSpPr>
          <p:cNvPr id="370" name="Google Shape;370;p46"/>
          <p:cNvSpPr txBox="1"/>
          <p:nvPr>
            <p:ph idx="1" type="body"/>
          </p:nvPr>
        </p:nvSpPr>
        <p:spPr>
          <a:xfrm>
            <a:off x="1914144" y="1447799"/>
            <a:ext cx="9997440" cy="4939145"/>
          </a:xfrm>
          <a:prstGeom prst="rect">
            <a:avLst/>
          </a:prstGeom>
          <a:noFill/>
          <a:ln>
            <a:noFill/>
          </a:ln>
        </p:spPr>
        <p:txBody>
          <a:bodyPr anchorCtr="0" anchor="t" bIns="45700" lIns="91425" spcFirstLastPara="1" rIns="91425" wrap="square" tIns="45700">
            <a:normAutofit fontScale="70000" lnSpcReduction="20000"/>
          </a:bodyPr>
          <a:lstStyle/>
          <a:p>
            <a:pPr indent="-283464" lvl="0" marL="365760" rtl="0" algn="l">
              <a:lnSpc>
                <a:spcPct val="100000"/>
              </a:lnSpc>
              <a:spcBef>
                <a:spcPts val="0"/>
              </a:spcBef>
              <a:spcAft>
                <a:spcPts val="0"/>
              </a:spcAft>
              <a:buSzPct val="80000"/>
              <a:buChar char="⚫"/>
            </a:pPr>
            <a:r>
              <a:rPr b="1" lang="en-US"/>
              <a:t>NumPy Joining Array</a:t>
            </a:r>
            <a:endParaRPr/>
          </a:p>
          <a:p>
            <a:pPr indent="-283464" lvl="0" marL="365760" rtl="0" algn="l">
              <a:lnSpc>
                <a:spcPct val="100000"/>
              </a:lnSpc>
              <a:spcBef>
                <a:spcPts val="600"/>
              </a:spcBef>
              <a:spcAft>
                <a:spcPts val="0"/>
              </a:spcAft>
              <a:buSzPct val="80000"/>
              <a:buChar char="⚫"/>
            </a:pPr>
            <a:r>
              <a:rPr lang="en-US"/>
              <a:t># elements in tuples</a:t>
            </a:r>
            <a:endParaRPr/>
          </a:p>
          <a:p>
            <a:pPr indent="-283464" lvl="0" marL="365760" rtl="0" algn="l">
              <a:lnSpc>
                <a:spcPct val="100000"/>
              </a:lnSpc>
              <a:spcBef>
                <a:spcPts val="600"/>
              </a:spcBef>
              <a:spcAft>
                <a:spcPts val="0"/>
              </a:spcAft>
              <a:buSzPct val="80000"/>
              <a:buChar char="⚫"/>
            </a:pPr>
            <a:r>
              <a:rPr lang="en-US"/>
              <a:t>list1 = ('1', '2', '3', '4')</a:t>
            </a:r>
            <a:endParaRPr/>
          </a:p>
          <a:p>
            <a:pPr indent="-169671" lvl="0" marL="365760" rtl="0" algn="l">
              <a:lnSpc>
                <a:spcPct val="100000"/>
              </a:lnSpc>
              <a:spcBef>
                <a:spcPts val="600"/>
              </a:spcBef>
              <a:spcAft>
                <a:spcPts val="0"/>
              </a:spcAft>
              <a:buSzPct val="80000"/>
              <a:buNone/>
            </a:pPr>
            <a:r>
              <a:t/>
            </a:r>
            <a:endParaRPr/>
          </a:p>
          <a:p>
            <a:pPr indent="-283464" lvl="0" marL="365760" rtl="0" algn="l">
              <a:lnSpc>
                <a:spcPct val="100000"/>
              </a:lnSpc>
              <a:spcBef>
                <a:spcPts val="600"/>
              </a:spcBef>
              <a:spcAft>
                <a:spcPts val="0"/>
              </a:spcAft>
              <a:buSzPct val="80000"/>
              <a:buChar char="⚫"/>
            </a:pPr>
            <a:r>
              <a:rPr lang="en-US"/>
              <a:t># put any characher to join</a:t>
            </a:r>
            <a:endParaRPr/>
          </a:p>
          <a:p>
            <a:pPr indent="-283464" lvl="0" marL="365760" rtl="0" algn="l">
              <a:lnSpc>
                <a:spcPct val="100000"/>
              </a:lnSpc>
              <a:spcBef>
                <a:spcPts val="600"/>
              </a:spcBef>
              <a:spcAft>
                <a:spcPts val="0"/>
              </a:spcAft>
              <a:buSzPct val="80000"/>
              <a:buChar char="⚫"/>
            </a:pPr>
            <a:r>
              <a:rPr lang="en-US"/>
              <a:t>s = "-"</a:t>
            </a:r>
            <a:endParaRPr/>
          </a:p>
          <a:p>
            <a:pPr indent="-169671" lvl="0" marL="365760" rtl="0" algn="l">
              <a:lnSpc>
                <a:spcPct val="100000"/>
              </a:lnSpc>
              <a:spcBef>
                <a:spcPts val="600"/>
              </a:spcBef>
              <a:spcAft>
                <a:spcPts val="0"/>
              </a:spcAft>
              <a:buSzPct val="80000"/>
              <a:buNone/>
            </a:pPr>
            <a:r>
              <a:t/>
            </a:r>
            <a:endParaRPr/>
          </a:p>
          <a:p>
            <a:pPr indent="-283464" lvl="0" marL="365760" rtl="0" algn="l">
              <a:lnSpc>
                <a:spcPct val="100000"/>
              </a:lnSpc>
              <a:spcBef>
                <a:spcPts val="600"/>
              </a:spcBef>
              <a:spcAft>
                <a:spcPts val="0"/>
              </a:spcAft>
              <a:buSzPct val="80000"/>
              <a:buChar char="⚫"/>
            </a:pPr>
            <a:r>
              <a:rPr lang="en-US"/>
              <a:t># joins elements of list1 by '-'</a:t>
            </a:r>
            <a:endParaRPr/>
          </a:p>
          <a:p>
            <a:pPr indent="-283464" lvl="0" marL="365760" rtl="0" algn="l">
              <a:lnSpc>
                <a:spcPct val="100000"/>
              </a:lnSpc>
              <a:spcBef>
                <a:spcPts val="600"/>
              </a:spcBef>
              <a:spcAft>
                <a:spcPts val="0"/>
              </a:spcAft>
              <a:buSzPct val="80000"/>
              <a:buChar char="⚫"/>
            </a:pPr>
            <a:r>
              <a:rPr lang="en-US"/>
              <a:t># and stores in string s</a:t>
            </a:r>
            <a:endParaRPr/>
          </a:p>
          <a:p>
            <a:pPr indent="-283464" lvl="0" marL="365760" rtl="0" algn="l">
              <a:lnSpc>
                <a:spcPct val="100000"/>
              </a:lnSpc>
              <a:spcBef>
                <a:spcPts val="600"/>
              </a:spcBef>
              <a:spcAft>
                <a:spcPts val="0"/>
              </a:spcAft>
              <a:buSzPct val="80000"/>
              <a:buChar char="⚫"/>
            </a:pPr>
            <a:r>
              <a:rPr lang="en-US"/>
              <a:t>s = s.join(list1)</a:t>
            </a:r>
            <a:endParaRPr/>
          </a:p>
          <a:p>
            <a:pPr indent="-169671" lvl="0" marL="365760" rtl="0" algn="l">
              <a:lnSpc>
                <a:spcPct val="100000"/>
              </a:lnSpc>
              <a:spcBef>
                <a:spcPts val="600"/>
              </a:spcBef>
              <a:spcAft>
                <a:spcPts val="0"/>
              </a:spcAft>
              <a:buSzPct val="80000"/>
              <a:buNone/>
            </a:pPr>
            <a:r>
              <a:t/>
            </a:r>
            <a:endParaRPr/>
          </a:p>
          <a:p>
            <a:pPr indent="-283464" lvl="0" marL="365760" rtl="0" algn="l">
              <a:lnSpc>
                <a:spcPct val="100000"/>
              </a:lnSpc>
              <a:spcBef>
                <a:spcPts val="600"/>
              </a:spcBef>
              <a:spcAft>
                <a:spcPts val="0"/>
              </a:spcAft>
              <a:buSzPct val="80000"/>
              <a:buChar char="⚫"/>
            </a:pPr>
            <a:r>
              <a:rPr lang="en-US"/>
              <a:t># join use to join a list of</a:t>
            </a:r>
            <a:endParaRPr/>
          </a:p>
          <a:p>
            <a:pPr indent="-283464" lvl="0" marL="365760" rtl="0" algn="l">
              <a:lnSpc>
                <a:spcPct val="100000"/>
              </a:lnSpc>
              <a:spcBef>
                <a:spcPts val="600"/>
              </a:spcBef>
              <a:spcAft>
                <a:spcPts val="0"/>
              </a:spcAft>
              <a:buSzPct val="80000"/>
              <a:buChar char="⚫"/>
            </a:pPr>
            <a:r>
              <a:rPr lang="en-US"/>
              <a:t># strings to a separator s</a:t>
            </a:r>
            <a:endParaRPr/>
          </a:p>
          <a:p>
            <a:pPr indent="-283464" lvl="0" marL="365760" rtl="0" algn="l">
              <a:lnSpc>
                <a:spcPct val="100000"/>
              </a:lnSpc>
              <a:spcBef>
                <a:spcPts val="600"/>
              </a:spcBef>
              <a:spcAft>
                <a:spcPts val="0"/>
              </a:spcAft>
              <a:buSzPct val="80000"/>
              <a:buChar char="⚫"/>
            </a:pPr>
            <a:r>
              <a:rPr lang="en-US"/>
              <a:t>print(s)</a:t>
            </a:r>
            <a:endParaRPr/>
          </a:p>
          <a:p>
            <a:pPr indent="-169671" lvl="0" marL="365760" rtl="0" algn="l">
              <a:lnSpc>
                <a:spcPct val="100000"/>
              </a:lnSpc>
              <a:spcBef>
                <a:spcPts val="600"/>
              </a:spcBef>
              <a:spcAft>
                <a:spcPts val="0"/>
              </a:spcAft>
              <a:buSzPct val="80000"/>
              <a:buNone/>
            </a:pPr>
            <a:r>
              <a:t/>
            </a:r>
            <a:endParaRPr/>
          </a:p>
          <a:p>
            <a:pPr indent="-169671" lvl="0" marL="365760" rtl="0" algn="l">
              <a:lnSpc>
                <a:spcPct val="100000"/>
              </a:lnSpc>
              <a:spcBef>
                <a:spcPts val="600"/>
              </a:spcBef>
              <a:spcAft>
                <a:spcPts val="0"/>
              </a:spcAft>
              <a:buSzPct val="80000"/>
              <a:buNone/>
            </a:pPr>
            <a:r>
              <a:t/>
            </a:r>
            <a:endParaRPr/>
          </a:p>
        </p:txBody>
      </p:sp>
      <p:sp>
        <p:nvSpPr>
          <p:cNvPr id="371" name="Google Shape;371;p46"/>
          <p:cNvSpPr txBox="1"/>
          <p:nvPr>
            <p:ph idx="11" type="ftr"/>
          </p:nvPr>
        </p:nvSpPr>
        <p:spPr>
          <a:xfrm>
            <a:off x="8132618" y="6208568"/>
            <a:ext cx="38608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Department of Computer Science &amp; I.T.</a:t>
            </a:r>
            <a:endParaRPr/>
          </a:p>
        </p:txBody>
      </p:sp>
      <p:pic>
        <p:nvPicPr>
          <p:cNvPr descr="C:\Users\BCA1\Desktop\logo\AU NEW LOGO (WEB) TRP PNG 1000x.png" id="372" name="Google Shape;372;p46"/>
          <p:cNvPicPr preferRelativeResize="0"/>
          <p:nvPr/>
        </p:nvPicPr>
        <p:blipFill rotWithShape="1">
          <a:blip r:embed="rId3">
            <a:alphaModFix/>
          </a:blip>
          <a:srcRect b="0" l="0" r="0" t="0"/>
          <a:stretch/>
        </p:blipFill>
        <p:spPr>
          <a:xfrm>
            <a:off x="10404764" y="83130"/>
            <a:ext cx="1648691" cy="164869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7"/>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US"/>
              <a:t>Operations on NumPy array</a:t>
            </a:r>
            <a:endParaRPr b="1"/>
          </a:p>
        </p:txBody>
      </p:sp>
      <p:sp>
        <p:nvSpPr>
          <p:cNvPr id="378" name="Google Shape;378;p47"/>
          <p:cNvSpPr txBox="1"/>
          <p:nvPr>
            <p:ph idx="1" type="body"/>
          </p:nvPr>
        </p:nvSpPr>
        <p:spPr>
          <a:xfrm>
            <a:off x="1914144" y="1447799"/>
            <a:ext cx="9997440" cy="4939145"/>
          </a:xfrm>
          <a:prstGeom prst="rect">
            <a:avLst/>
          </a:prstGeom>
          <a:noFill/>
          <a:ln>
            <a:noFill/>
          </a:ln>
        </p:spPr>
        <p:txBody>
          <a:bodyPr anchorCtr="0" anchor="t" bIns="45700" lIns="91425" spcFirstLastPara="1" rIns="91425" wrap="square" tIns="45700">
            <a:normAutofit fontScale="70000" lnSpcReduction="20000"/>
          </a:bodyPr>
          <a:lstStyle/>
          <a:p>
            <a:pPr indent="-283464" lvl="0" marL="365760" rtl="0" algn="l">
              <a:lnSpc>
                <a:spcPct val="100000"/>
              </a:lnSpc>
              <a:spcBef>
                <a:spcPts val="0"/>
              </a:spcBef>
              <a:spcAft>
                <a:spcPts val="0"/>
              </a:spcAft>
              <a:buSzPct val="80000"/>
              <a:buChar char="⚫"/>
            </a:pPr>
            <a:r>
              <a:rPr b="1" lang="en-US"/>
              <a:t>Splitting NumPy Arrays</a:t>
            </a:r>
            <a:endParaRPr/>
          </a:p>
          <a:p>
            <a:pPr indent="-283464" lvl="0" marL="365760" rtl="0" algn="l">
              <a:lnSpc>
                <a:spcPct val="100000"/>
              </a:lnSpc>
              <a:spcBef>
                <a:spcPts val="600"/>
              </a:spcBef>
              <a:spcAft>
                <a:spcPts val="0"/>
              </a:spcAft>
              <a:buSzPct val="80000"/>
              <a:buChar char="⚫"/>
            </a:pPr>
            <a:r>
              <a:rPr lang="en-US"/>
              <a:t>Splitting is reverse operation of Joining.</a:t>
            </a:r>
            <a:endParaRPr/>
          </a:p>
          <a:p>
            <a:pPr indent="-283464" lvl="0" marL="365760" rtl="0" algn="l">
              <a:lnSpc>
                <a:spcPct val="100000"/>
              </a:lnSpc>
              <a:spcBef>
                <a:spcPts val="600"/>
              </a:spcBef>
              <a:spcAft>
                <a:spcPts val="0"/>
              </a:spcAft>
              <a:buSzPct val="80000"/>
              <a:buChar char="⚫"/>
            </a:pPr>
            <a:r>
              <a:rPr lang="en-US"/>
              <a:t>Joining merges multiple arrays into one and Splitting breaks one array into multiple.</a:t>
            </a:r>
            <a:endParaRPr/>
          </a:p>
          <a:p>
            <a:pPr indent="-283464" lvl="0" marL="365760" rtl="0" algn="l">
              <a:lnSpc>
                <a:spcPct val="100000"/>
              </a:lnSpc>
              <a:spcBef>
                <a:spcPts val="600"/>
              </a:spcBef>
              <a:spcAft>
                <a:spcPts val="0"/>
              </a:spcAft>
              <a:buSzPct val="80000"/>
              <a:buChar char="⚫"/>
            </a:pPr>
            <a:r>
              <a:rPr lang="en-US"/>
              <a:t>We use array_split() for splitting arrays, we pass it the array we want to split and the number of splits.</a:t>
            </a:r>
            <a:endParaRPr/>
          </a:p>
          <a:p>
            <a:pPr indent="-283464" lvl="0" marL="365760" rtl="0" algn="l">
              <a:lnSpc>
                <a:spcPct val="100000"/>
              </a:lnSpc>
              <a:spcBef>
                <a:spcPts val="600"/>
              </a:spcBef>
              <a:spcAft>
                <a:spcPts val="0"/>
              </a:spcAft>
              <a:buSzPct val="80000"/>
              <a:buChar char="⚫"/>
            </a:pPr>
            <a:r>
              <a:rPr b="1" lang="en-US"/>
              <a:t>Example</a:t>
            </a:r>
            <a:endParaRPr/>
          </a:p>
          <a:p>
            <a:pPr indent="-283464" lvl="0" marL="365760" rtl="0" algn="l">
              <a:lnSpc>
                <a:spcPct val="100000"/>
              </a:lnSpc>
              <a:spcBef>
                <a:spcPts val="600"/>
              </a:spcBef>
              <a:spcAft>
                <a:spcPts val="0"/>
              </a:spcAft>
              <a:buSzPct val="80000"/>
              <a:buChar char="⚫"/>
            </a:pPr>
            <a:r>
              <a:rPr lang="en-US"/>
              <a:t>Split the array in 3 parts:</a:t>
            </a:r>
            <a:endParaRPr/>
          </a:p>
          <a:p>
            <a:pPr indent="-283464" lvl="0" marL="365760" rtl="0" algn="l">
              <a:lnSpc>
                <a:spcPct val="100000"/>
              </a:lnSpc>
              <a:spcBef>
                <a:spcPts val="600"/>
              </a:spcBef>
              <a:spcAft>
                <a:spcPts val="0"/>
              </a:spcAft>
              <a:buSzPct val="80000"/>
              <a:buChar char="⚫"/>
            </a:pPr>
            <a:r>
              <a:rPr lang="en-US"/>
              <a:t>import numpy as np</a:t>
            </a:r>
            <a:br>
              <a:rPr lang="en-US"/>
            </a:br>
            <a:br>
              <a:rPr lang="en-US"/>
            </a:br>
            <a:r>
              <a:rPr lang="en-US"/>
              <a:t>arr = np.array([1, 2, 3, 4, 5, 6])</a:t>
            </a:r>
            <a:br>
              <a:rPr lang="en-US"/>
            </a:br>
            <a:br>
              <a:rPr lang="en-US"/>
            </a:br>
            <a:r>
              <a:rPr lang="en-US"/>
              <a:t>newarr = np.array_split(arr, 3)</a:t>
            </a:r>
            <a:br>
              <a:rPr lang="en-US"/>
            </a:br>
            <a:br>
              <a:rPr lang="en-US"/>
            </a:br>
            <a:r>
              <a:rPr lang="en-US"/>
              <a:t>print(newarr) </a:t>
            </a:r>
            <a:endParaRPr/>
          </a:p>
          <a:p>
            <a:pPr indent="-169671" lvl="0" marL="365760" rtl="0" algn="l">
              <a:lnSpc>
                <a:spcPct val="100000"/>
              </a:lnSpc>
              <a:spcBef>
                <a:spcPts val="600"/>
              </a:spcBef>
              <a:spcAft>
                <a:spcPts val="0"/>
              </a:spcAft>
              <a:buSzPct val="80000"/>
              <a:buNone/>
            </a:pPr>
            <a:r>
              <a:t/>
            </a:r>
            <a:endParaRPr/>
          </a:p>
          <a:p>
            <a:pPr indent="-169671" lvl="0" marL="365760" rtl="0" algn="l">
              <a:lnSpc>
                <a:spcPct val="100000"/>
              </a:lnSpc>
              <a:spcBef>
                <a:spcPts val="600"/>
              </a:spcBef>
              <a:spcAft>
                <a:spcPts val="0"/>
              </a:spcAft>
              <a:buSzPct val="80000"/>
              <a:buNone/>
            </a:pPr>
            <a:r>
              <a:t/>
            </a:r>
            <a:endParaRPr/>
          </a:p>
        </p:txBody>
      </p:sp>
      <p:sp>
        <p:nvSpPr>
          <p:cNvPr id="379" name="Google Shape;379;p47"/>
          <p:cNvSpPr txBox="1"/>
          <p:nvPr>
            <p:ph idx="11" type="ftr"/>
          </p:nvPr>
        </p:nvSpPr>
        <p:spPr>
          <a:xfrm>
            <a:off x="8132618" y="6208568"/>
            <a:ext cx="38608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Department of Computer Science &amp; I.T.</a:t>
            </a:r>
            <a:endParaRPr/>
          </a:p>
        </p:txBody>
      </p:sp>
      <p:pic>
        <p:nvPicPr>
          <p:cNvPr descr="C:\Users\BCA1\Desktop\logo\AU NEW LOGO (WEB) TRP PNG 1000x.png" id="380" name="Google Shape;380;p47"/>
          <p:cNvPicPr preferRelativeResize="0"/>
          <p:nvPr/>
        </p:nvPicPr>
        <p:blipFill rotWithShape="1">
          <a:blip r:embed="rId3">
            <a:alphaModFix/>
          </a:blip>
          <a:srcRect b="0" l="0" r="0" t="0"/>
          <a:stretch/>
        </p:blipFill>
        <p:spPr>
          <a:xfrm>
            <a:off x="10404764" y="83130"/>
            <a:ext cx="1648691" cy="164869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8"/>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US"/>
              <a:t>Operations on NumPy array</a:t>
            </a:r>
            <a:endParaRPr b="1"/>
          </a:p>
        </p:txBody>
      </p:sp>
      <p:sp>
        <p:nvSpPr>
          <p:cNvPr id="386" name="Google Shape;386;p48"/>
          <p:cNvSpPr txBox="1"/>
          <p:nvPr>
            <p:ph idx="1" type="body"/>
          </p:nvPr>
        </p:nvSpPr>
        <p:spPr>
          <a:xfrm>
            <a:off x="1914144" y="1447799"/>
            <a:ext cx="9997440" cy="4939145"/>
          </a:xfrm>
          <a:prstGeom prst="rect">
            <a:avLst/>
          </a:prstGeom>
          <a:noFill/>
          <a:ln>
            <a:noFill/>
          </a:ln>
        </p:spPr>
        <p:txBody>
          <a:bodyPr anchorCtr="0" anchor="t" bIns="45700" lIns="91425" spcFirstLastPara="1" rIns="91425" wrap="square" tIns="45700">
            <a:normAutofit fontScale="47500" lnSpcReduction="20000"/>
          </a:bodyPr>
          <a:lstStyle/>
          <a:p>
            <a:pPr indent="-283464" lvl="0" marL="365760" rtl="0" algn="l">
              <a:lnSpc>
                <a:spcPct val="100000"/>
              </a:lnSpc>
              <a:spcBef>
                <a:spcPts val="0"/>
              </a:spcBef>
              <a:spcAft>
                <a:spcPts val="0"/>
              </a:spcAft>
              <a:buSzPct val="80000"/>
              <a:buChar char="⚫"/>
            </a:pPr>
            <a:r>
              <a:rPr b="1" lang="en-US"/>
              <a:t>text = 'ATMIYA form RAJKOT'</a:t>
            </a:r>
            <a:endParaRPr/>
          </a:p>
          <a:p>
            <a:pPr indent="-206248" lvl="0" marL="365760" rtl="0" algn="l">
              <a:lnSpc>
                <a:spcPct val="100000"/>
              </a:lnSpc>
              <a:spcBef>
                <a:spcPts val="600"/>
              </a:spcBef>
              <a:spcAft>
                <a:spcPts val="0"/>
              </a:spcAft>
              <a:buSzPct val="80000"/>
              <a:buNone/>
            </a:pPr>
            <a:r>
              <a:t/>
            </a:r>
            <a:endParaRPr b="1"/>
          </a:p>
          <a:p>
            <a:pPr indent="-283464" lvl="0" marL="365760" rtl="0" algn="l">
              <a:lnSpc>
                <a:spcPct val="100000"/>
              </a:lnSpc>
              <a:spcBef>
                <a:spcPts val="600"/>
              </a:spcBef>
              <a:spcAft>
                <a:spcPts val="0"/>
              </a:spcAft>
              <a:buSzPct val="80000"/>
              <a:buChar char="⚫"/>
            </a:pPr>
            <a:r>
              <a:rPr b="1" lang="en-US"/>
              <a:t># Splits at space</a:t>
            </a:r>
            <a:endParaRPr/>
          </a:p>
          <a:p>
            <a:pPr indent="-283464" lvl="0" marL="365760" rtl="0" algn="l">
              <a:lnSpc>
                <a:spcPct val="100000"/>
              </a:lnSpc>
              <a:spcBef>
                <a:spcPts val="600"/>
              </a:spcBef>
              <a:spcAft>
                <a:spcPts val="0"/>
              </a:spcAft>
              <a:buSzPct val="80000"/>
              <a:buChar char="⚫"/>
            </a:pPr>
            <a:r>
              <a:rPr b="1" lang="en-US"/>
              <a:t>print(text.split())</a:t>
            </a:r>
            <a:endParaRPr/>
          </a:p>
          <a:p>
            <a:pPr indent="-206248" lvl="0" marL="365760" rtl="0" algn="l">
              <a:lnSpc>
                <a:spcPct val="100000"/>
              </a:lnSpc>
              <a:spcBef>
                <a:spcPts val="600"/>
              </a:spcBef>
              <a:spcAft>
                <a:spcPts val="0"/>
              </a:spcAft>
              <a:buSzPct val="80000"/>
              <a:buNone/>
            </a:pPr>
            <a:r>
              <a:t/>
            </a:r>
            <a:endParaRPr b="1"/>
          </a:p>
          <a:p>
            <a:pPr indent="-283464" lvl="0" marL="365760" rtl="0" algn="l">
              <a:lnSpc>
                <a:spcPct val="100000"/>
              </a:lnSpc>
              <a:spcBef>
                <a:spcPts val="600"/>
              </a:spcBef>
              <a:spcAft>
                <a:spcPts val="0"/>
              </a:spcAft>
              <a:buSzPct val="80000"/>
              <a:buChar char="⚫"/>
            </a:pPr>
            <a:r>
              <a:rPr b="1" lang="en-US"/>
              <a:t>word = 'ATMIYA, form, RAJKOT'</a:t>
            </a:r>
            <a:endParaRPr/>
          </a:p>
          <a:p>
            <a:pPr indent="-206248" lvl="0" marL="365760" rtl="0" algn="l">
              <a:lnSpc>
                <a:spcPct val="100000"/>
              </a:lnSpc>
              <a:spcBef>
                <a:spcPts val="600"/>
              </a:spcBef>
              <a:spcAft>
                <a:spcPts val="0"/>
              </a:spcAft>
              <a:buSzPct val="80000"/>
              <a:buNone/>
            </a:pPr>
            <a:r>
              <a:t/>
            </a:r>
            <a:endParaRPr b="1"/>
          </a:p>
          <a:p>
            <a:pPr indent="-283464" lvl="0" marL="365760" rtl="0" algn="l">
              <a:lnSpc>
                <a:spcPct val="100000"/>
              </a:lnSpc>
              <a:spcBef>
                <a:spcPts val="600"/>
              </a:spcBef>
              <a:spcAft>
                <a:spcPts val="0"/>
              </a:spcAft>
              <a:buSzPct val="80000"/>
              <a:buChar char="⚫"/>
            </a:pPr>
            <a:r>
              <a:rPr b="1" lang="en-US"/>
              <a:t># Splits at ','</a:t>
            </a:r>
            <a:endParaRPr/>
          </a:p>
          <a:p>
            <a:pPr indent="-283464" lvl="0" marL="365760" rtl="0" algn="l">
              <a:lnSpc>
                <a:spcPct val="100000"/>
              </a:lnSpc>
              <a:spcBef>
                <a:spcPts val="600"/>
              </a:spcBef>
              <a:spcAft>
                <a:spcPts val="0"/>
              </a:spcAft>
              <a:buSzPct val="80000"/>
              <a:buChar char="⚫"/>
            </a:pPr>
            <a:r>
              <a:rPr b="1" lang="en-US"/>
              <a:t>print(word.split(','))</a:t>
            </a:r>
            <a:endParaRPr/>
          </a:p>
          <a:p>
            <a:pPr indent="-206248" lvl="0" marL="365760" rtl="0" algn="l">
              <a:lnSpc>
                <a:spcPct val="100000"/>
              </a:lnSpc>
              <a:spcBef>
                <a:spcPts val="600"/>
              </a:spcBef>
              <a:spcAft>
                <a:spcPts val="0"/>
              </a:spcAft>
              <a:buSzPct val="80000"/>
              <a:buNone/>
            </a:pPr>
            <a:r>
              <a:t/>
            </a:r>
            <a:endParaRPr b="1"/>
          </a:p>
          <a:p>
            <a:pPr indent="-283464" lvl="0" marL="365760" rtl="0" algn="l">
              <a:lnSpc>
                <a:spcPct val="100000"/>
              </a:lnSpc>
              <a:spcBef>
                <a:spcPts val="600"/>
              </a:spcBef>
              <a:spcAft>
                <a:spcPts val="0"/>
              </a:spcAft>
              <a:buSzPct val="80000"/>
              <a:buChar char="⚫"/>
            </a:pPr>
            <a:r>
              <a:rPr b="1" lang="en-US"/>
              <a:t>word = 'ATMIYA:form:RAJKOT'</a:t>
            </a:r>
            <a:endParaRPr/>
          </a:p>
          <a:p>
            <a:pPr indent="-206248" lvl="0" marL="365760" rtl="0" algn="l">
              <a:lnSpc>
                <a:spcPct val="100000"/>
              </a:lnSpc>
              <a:spcBef>
                <a:spcPts val="600"/>
              </a:spcBef>
              <a:spcAft>
                <a:spcPts val="0"/>
              </a:spcAft>
              <a:buSzPct val="80000"/>
              <a:buNone/>
            </a:pPr>
            <a:r>
              <a:t/>
            </a:r>
            <a:endParaRPr b="1"/>
          </a:p>
          <a:p>
            <a:pPr indent="-283464" lvl="0" marL="365760" rtl="0" algn="l">
              <a:lnSpc>
                <a:spcPct val="100000"/>
              </a:lnSpc>
              <a:spcBef>
                <a:spcPts val="600"/>
              </a:spcBef>
              <a:spcAft>
                <a:spcPts val="0"/>
              </a:spcAft>
              <a:buSzPct val="80000"/>
              <a:buChar char="⚫"/>
            </a:pPr>
            <a:r>
              <a:rPr b="1" lang="en-US"/>
              <a:t># Splitting at ':'</a:t>
            </a:r>
            <a:endParaRPr/>
          </a:p>
          <a:p>
            <a:pPr indent="-283464" lvl="0" marL="365760" rtl="0" algn="l">
              <a:lnSpc>
                <a:spcPct val="100000"/>
              </a:lnSpc>
              <a:spcBef>
                <a:spcPts val="600"/>
              </a:spcBef>
              <a:spcAft>
                <a:spcPts val="0"/>
              </a:spcAft>
              <a:buSzPct val="80000"/>
              <a:buChar char="⚫"/>
            </a:pPr>
            <a:r>
              <a:rPr b="1" lang="en-US"/>
              <a:t>print(word.split(':'))</a:t>
            </a:r>
            <a:endParaRPr/>
          </a:p>
          <a:p>
            <a:pPr indent="-206248" lvl="0" marL="365760" rtl="0" algn="l">
              <a:lnSpc>
                <a:spcPct val="100000"/>
              </a:lnSpc>
              <a:spcBef>
                <a:spcPts val="600"/>
              </a:spcBef>
              <a:spcAft>
                <a:spcPts val="0"/>
              </a:spcAft>
              <a:buSzPct val="80000"/>
              <a:buNone/>
            </a:pPr>
            <a:r>
              <a:t/>
            </a:r>
            <a:endParaRPr b="1"/>
          </a:p>
          <a:p>
            <a:pPr indent="-283464" lvl="0" marL="365760" rtl="0" algn="l">
              <a:lnSpc>
                <a:spcPct val="100000"/>
              </a:lnSpc>
              <a:spcBef>
                <a:spcPts val="600"/>
              </a:spcBef>
              <a:spcAft>
                <a:spcPts val="0"/>
              </a:spcAft>
              <a:buSzPct val="80000"/>
              <a:buChar char="⚫"/>
            </a:pPr>
            <a:r>
              <a:rPr b="1" lang="en-US"/>
              <a:t>word = 'ATMIYARAJKOTGUJARATINDIA'</a:t>
            </a:r>
            <a:endParaRPr/>
          </a:p>
          <a:p>
            <a:pPr indent="-206248" lvl="0" marL="365760" rtl="0" algn="l">
              <a:lnSpc>
                <a:spcPct val="100000"/>
              </a:lnSpc>
              <a:spcBef>
                <a:spcPts val="600"/>
              </a:spcBef>
              <a:spcAft>
                <a:spcPts val="0"/>
              </a:spcAft>
              <a:buSzPct val="80000"/>
              <a:buNone/>
            </a:pPr>
            <a:r>
              <a:t/>
            </a:r>
            <a:endParaRPr b="1"/>
          </a:p>
          <a:p>
            <a:pPr indent="-283464" lvl="0" marL="365760" rtl="0" algn="l">
              <a:lnSpc>
                <a:spcPct val="100000"/>
              </a:lnSpc>
              <a:spcBef>
                <a:spcPts val="600"/>
              </a:spcBef>
              <a:spcAft>
                <a:spcPts val="0"/>
              </a:spcAft>
              <a:buSzPct val="80000"/>
              <a:buChar char="⚫"/>
            </a:pPr>
            <a:r>
              <a:rPr b="1" lang="en-US"/>
              <a:t># Splitting at A</a:t>
            </a:r>
            <a:endParaRPr/>
          </a:p>
          <a:p>
            <a:pPr indent="-283464" lvl="0" marL="365760" rtl="0" algn="l">
              <a:lnSpc>
                <a:spcPct val="100000"/>
              </a:lnSpc>
              <a:spcBef>
                <a:spcPts val="600"/>
              </a:spcBef>
              <a:spcAft>
                <a:spcPts val="0"/>
              </a:spcAft>
              <a:buSzPct val="80000"/>
              <a:buChar char="⚫"/>
            </a:pPr>
            <a:r>
              <a:rPr b="1" lang="en-US"/>
              <a:t>print(word.split('A'))</a:t>
            </a:r>
            <a:endParaRPr/>
          </a:p>
          <a:p>
            <a:pPr indent="-206248" lvl="0" marL="365760" rtl="0" algn="l">
              <a:lnSpc>
                <a:spcPct val="100000"/>
              </a:lnSpc>
              <a:spcBef>
                <a:spcPts val="600"/>
              </a:spcBef>
              <a:spcAft>
                <a:spcPts val="0"/>
              </a:spcAft>
              <a:buSzPct val="80000"/>
              <a:buNone/>
            </a:pPr>
            <a:r>
              <a:t/>
            </a:r>
            <a:endParaRPr/>
          </a:p>
        </p:txBody>
      </p:sp>
      <p:sp>
        <p:nvSpPr>
          <p:cNvPr id="387" name="Google Shape;387;p48"/>
          <p:cNvSpPr txBox="1"/>
          <p:nvPr>
            <p:ph idx="11" type="ftr"/>
          </p:nvPr>
        </p:nvSpPr>
        <p:spPr>
          <a:xfrm>
            <a:off x="8132618" y="6208568"/>
            <a:ext cx="38608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Department of Computer Science &amp; I.T.</a:t>
            </a:r>
            <a:endParaRPr/>
          </a:p>
        </p:txBody>
      </p:sp>
      <p:pic>
        <p:nvPicPr>
          <p:cNvPr descr="C:\Users\BCA1\Desktop\logo\AU NEW LOGO (WEB) TRP PNG 1000x.png" id="388" name="Google Shape;388;p48"/>
          <p:cNvPicPr preferRelativeResize="0"/>
          <p:nvPr/>
        </p:nvPicPr>
        <p:blipFill rotWithShape="1">
          <a:blip r:embed="rId3">
            <a:alphaModFix/>
          </a:blip>
          <a:srcRect b="0" l="0" r="0" t="0"/>
          <a:stretch/>
        </p:blipFill>
        <p:spPr>
          <a:xfrm>
            <a:off x="10404764" y="83130"/>
            <a:ext cx="1648691" cy="164869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9"/>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US"/>
              <a:t>Operations on NumPy array</a:t>
            </a:r>
            <a:endParaRPr b="1"/>
          </a:p>
        </p:txBody>
      </p:sp>
      <p:sp>
        <p:nvSpPr>
          <p:cNvPr id="394" name="Google Shape;394;p49"/>
          <p:cNvSpPr txBox="1"/>
          <p:nvPr>
            <p:ph idx="1" type="body"/>
          </p:nvPr>
        </p:nvSpPr>
        <p:spPr>
          <a:xfrm>
            <a:off x="1914144" y="1447799"/>
            <a:ext cx="9997440" cy="4939145"/>
          </a:xfrm>
          <a:prstGeom prst="rect">
            <a:avLst/>
          </a:prstGeom>
          <a:noFill/>
          <a:ln>
            <a:noFill/>
          </a:ln>
        </p:spPr>
        <p:txBody>
          <a:bodyPr anchorCtr="0" anchor="t" bIns="45700" lIns="91425" spcFirstLastPara="1" rIns="91425" wrap="square" tIns="45700">
            <a:normAutofit fontScale="85000" lnSpcReduction="20000"/>
          </a:bodyPr>
          <a:lstStyle/>
          <a:p>
            <a:pPr indent="-283464" lvl="0" marL="365760" rtl="0" algn="l">
              <a:lnSpc>
                <a:spcPct val="100000"/>
              </a:lnSpc>
              <a:spcBef>
                <a:spcPts val="0"/>
              </a:spcBef>
              <a:spcAft>
                <a:spcPts val="0"/>
              </a:spcAft>
              <a:buSzPct val="80000"/>
              <a:buChar char="⚫"/>
            </a:pPr>
            <a:r>
              <a:rPr b="1" lang="en-US"/>
              <a:t>Searching Arrays</a:t>
            </a:r>
            <a:endParaRPr/>
          </a:p>
          <a:p>
            <a:pPr indent="-283464" lvl="0" marL="365760" rtl="0" algn="l">
              <a:lnSpc>
                <a:spcPct val="100000"/>
              </a:lnSpc>
              <a:spcBef>
                <a:spcPts val="600"/>
              </a:spcBef>
              <a:spcAft>
                <a:spcPts val="0"/>
              </a:spcAft>
              <a:buSzPct val="80000"/>
              <a:buChar char="⚫"/>
            </a:pPr>
            <a:r>
              <a:rPr lang="en-US"/>
              <a:t>You can search an array for a certain value, and return the indexes that get a match.</a:t>
            </a:r>
            <a:endParaRPr/>
          </a:p>
          <a:p>
            <a:pPr indent="-283464" lvl="0" marL="365760" rtl="0" algn="l">
              <a:lnSpc>
                <a:spcPct val="100000"/>
              </a:lnSpc>
              <a:spcBef>
                <a:spcPts val="600"/>
              </a:spcBef>
              <a:spcAft>
                <a:spcPts val="0"/>
              </a:spcAft>
              <a:buSzPct val="80000"/>
              <a:buChar char="⚫"/>
            </a:pPr>
            <a:r>
              <a:rPr lang="en-US"/>
              <a:t>To search an array, use the where() method.</a:t>
            </a:r>
            <a:endParaRPr/>
          </a:p>
          <a:p>
            <a:pPr indent="-283464" lvl="0" marL="365760" rtl="0" algn="l">
              <a:lnSpc>
                <a:spcPct val="100000"/>
              </a:lnSpc>
              <a:spcBef>
                <a:spcPts val="600"/>
              </a:spcBef>
              <a:spcAft>
                <a:spcPts val="0"/>
              </a:spcAft>
              <a:buSzPct val="80000"/>
              <a:buChar char="⚫"/>
            </a:pPr>
            <a:r>
              <a:rPr b="1" lang="en-US"/>
              <a:t>Example</a:t>
            </a:r>
            <a:endParaRPr/>
          </a:p>
          <a:p>
            <a:pPr indent="-283464" lvl="0" marL="365760" rtl="0" algn="l">
              <a:lnSpc>
                <a:spcPct val="100000"/>
              </a:lnSpc>
              <a:spcBef>
                <a:spcPts val="600"/>
              </a:spcBef>
              <a:spcAft>
                <a:spcPts val="0"/>
              </a:spcAft>
              <a:buSzPct val="80000"/>
              <a:buChar char="⚫"/>
            </a:pPr>
            <a:r>
              <a:rPr lang="en-US"/>
              <a:t>Find the indexes where the value is 4:</a:t>
            </a:r>
            <a:endParaRPr/>
          </a:p>
          <a:p>
            <a:pPr indent="-283464" lvl="0" marL="365760" rtl="0" algn="l">
              <a:lnSpc>
                <a:spcPct val="100000"/>
              </a:lnSpc>
              <a:spcBef>
                <a:spcPts val="600"/>
              </a:spcBef>
              <a:spcAft>
                <a:spcPts val="0"/>
              </a:spcAft>
              <a:buSzPct val="80000"/>
              <a:buChar char="⚫"/>
            </a:pPr>
            <a:r>
              <a:rPr lang="en-US"/>
              <a:t>import numpy as np</a:t>
            </a:r>
            <a:br>
              <a:rPr lang="en-US"/>
            </a:br>
            <a:br>
              <a:rPr lang="en-US"/>
            </a:br>
            <a:r>
              <a:rPr lang="en-US"/>
              <a:t>arr = np.array([1, 2, 3, 4, 5, 4, 4])</a:t>
            </a:r>
            <a:br>
              <a:rPr lang="en-US"/>
            </a:br>
            <a:br>
              <a:rPr lang="en-US"/>
            </a:br>
            <a:r>
              <a:rPr lang="en-US"/>
              <a:t>x = np.where(arr == 4)</a:t>
            </a:r>
            <a:br>
              <a:rPr lang="en-US"/>
            </a:br>
            <a:br>
              <a:rPr lang="en-US"/>
            </a:br>
            <a:r>
              <a:rPr lang="en-US"/>
              <a:t>print(x) </a:t>
            </a:r>
            <a:endParaRPr/>
          </a:p>
          <a:p>
            <a:pPr indent="-145287" lvl="0" marL="365760" rtl="0" algn="l">
              <a:lnSpc>
                <a:spcPct val="100000"/>
              </a:lnSpc>
              <a:spcBef>
                <a:spcPts val="600"/>
              </a:spcBef>
              <a:spcAft>
                <a:spcPts val="0"/>
              </a:spcAft>
              <a:buSzPct val="80000"/>
              <a:buNone/>
            </a:pPr>
            <a:r>
              <a:t/>
            </a:r>
            <a:endParaRPr/>
          </a:p>
        </p:txBody>
      </p:sp>
      <p:sp>
        <p:nvSpPr>
          <p:cNvPr id="395" name="Google Shape;395;p49"/>
          <p:cNvSpPr txBox="1"/>
          <p:nvPr>
            <p:ph idx="11" type="ftr"/>
          </p:nvPr>
        </p:nvSpPr>
        <p:spPr>
          <a:xfrm>
            <a:off x="8132618" y="6208568"/>
            <a:ext cx="38608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Department of Computer Science &amp; I.T.</a:t>
            </a:r>
            <a:endParaRPr/>
          </a:p>
        </p:txBody>
      </p:sp>
      <p:pic>
        <p:nvPicPr>
          <p:cNvPr descr="C:\Users\BCA1\Desktop\logo\AU NEW LOGO (WEB) TRP PNG 1000x.png" id="396" name="Google Shape;396;p49"/>
          <p:cNvPicPr preferRelativeResize="0"/>
          <p:nvPr/>
        </p:nvPicPr>
        <p:blipFill rotWithShape="1">
          <a:blip r:embed="rId3">
            <a:alphaModFix/>
          </a:blip>
          <a:srcRect b="0" l="0" r="0" t="0"/>
          <a:stretch/>
        </p:blipFill>
        <p:spPr>
          <a:xfrm>
            <a:off x="10404764" y="83130"/>
            <a:ext cx="1648691" cy="164869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0"/>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US"/>
              <a:t>Operations on NumPy array</a:t>
            </a:r>
            <a:endParaRPr b="1"/>
          </a:p>
        </p:txBody>
      </p:sp>
      <p:sp>
        <p:nvSpPr>
          <p:cNvPr id="402" name="Google Shape;402;p50"/>
          <p:cNvSpPr txBox="1"/>
          <p:nvPr>
            <p:ph idx="1" type="body"/>
          </p:nvPr>
        </p:nvSpPr>
        <p:spPr>
          <a:xfrm>
            <a:off x="1914144" y="1447799"/>
            <a:ext cx="9997440" cy="4939145"/>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560"/>
              <a:buChar char="⚫"/>
            </a:pPr>
            <a:r>
              <a:rPr b="1" lang="en-US"/>
              <a:t>txt = "Hello, welcome to my world."</a:t>
            </a:r>
            <a:endParaRPr/>
          </a:p>
          <a:p>
            <a:pPr indent="-120903" lvl="0" marL="365760" rtl="0" algn="l">
              <a:lnSpc>
                <a:spcPct val="100000"/>
              </a:lnSpc>
              <a:spcBef>
                <a:spcPts val="600"/>
              </a:spcBef>
              <a:spcAft>
                <a:spcPts val="0"/>
              </a:spcAft>
              <a:buSzPts val="2560"/>
              <a:buNone/>
            </a:pPr>
            <a:r>
              <a:t/>
            </a:r>
            <a:endParaRPr b="1"/>
          </a:p>
          <a:p>
            <a:pPr indent="-283464" lvl="0" marL="365760" rtl="0" algn="l">
              <a:lnSpc>
                <a:spcPct val="100000"/>
              </a:lnSpc>
              <a:spcBef>
                <a:spcPts val="600"/>
              </a:spcBef>
              <a:spcAft>
                <a:spcPts val="0"/>
              </a:spcAft>
              <a:buSzPts val="2560"/>
              <a:buChar char="⚫"/>
            </a:pPr>
            <a:r>
              <a:rPr b="1" lang="en-US"/>
              <a:t>x = txt.find("to")</a:t>
            </a:r>
            <a:endParaRPr/>
          </a:p>
          <a:p>
            <a:pPr indent="-120903" lvl="0" marL="365760" rtl="0" algn="l">
              <a:lnSpc>
                <a:spcPct val="100000"/>
              </a:lnSpc>
              <a:spcBef>
                <a:spcPts val="600"/>
              </a:spcBef>
              <a:spcAft>
                <a:spcPts val="0"/>
              </a:spcAft>
              <a:buSzPts val="2560"/>
              <a:buNone/>
            </a:pPr>
            <a:r>
              <a:t/>
            </a:r>
            <a:endParaRPr b="1"/>
          </a:p>
          <a:p>
            <a:pPr indent="-283464" lvl="0" marL="365760" rtl="0" algn="l">
              <a:lnSpc>
                <a:spcPct val="100000"/>
              </a:lnSpc>
              <a:spcBef>
                <a:spcPts val="600"/>
              </a:spcBef>
              <a:spcAft>
                <a:spcPts val="0"/>
              </a:spcAft>
              <a:buSzPts val="2560"/>
              <a:buChar char="⚫"/>
            </a:pPr>
            <a:r>
              <a:rPr b="1" lang="en-US"/>
              <a:t>print(x)</a:t>
            </a:r>
            <a:endParaRPr/>
          </a:p>
          <a:p>
            <a:pPr indent="-120903" lvl="0" marL="365760" rtl="0" algn="l">
              <a:lnSpc>
                <a:spcPct val="100000"/>
              </a:lnSpc>
              <a:spcBef>
                <a:spcPts val="600"/>
              </a:spcBef>
              <a:spcAft>
                <a:spcPts val="0"/>
              </a:spcAft>
              <a:buSzPts val="2560"/>
              <a:buNone/>
            </a:pPr>
            <a:r>
              <a:t/>
            </a:r>
            <a:endParaRPr b="1"/>
          </a:p>
        </p:txBody>
      </p:sp>
      <p:sp>
        <p:nvSpPr>
          <p:cNvPr id="403" name="Google Shape;403;p50"/>
          <p:cNvSpPr txBox="1"/>
          <p:nvPr>
            <p:ph idx="11" type="ftr"/>
          </p:nvPr>
        </p:nvSpPr>
        <p:spPr>
          <a:xfrm>
            <a:off x="8132618" y="6208568"/>
            <a:ext cx="38608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Department of Computer Science &amp; I.T.</a:t>
            </a:r>
            <a:endParaRPr/>
          </a:p>
        </p:txBody>
      </p:sp>
      <p:pic>
        <p:nvPicPr>
          <p:cNvPr descr="C:\Users\BCA1\Desktop\logo\AU NEW LOGO (WEB) TRP PNG 1000x.png" id="404" name="Google Shape;404;p50"/>
          <p:cNvPicPr preferRelativeResize="0"/>
          <p:nvPr/>
        </p:nvPicPr>
        <p:blipFill rotWithShape="1">
          <a:blip r:embed="rId3">
            <a:alphaModFix/>
          </a:blip>
          <a:srcRect b="0" l="0" r="0" t="0"/>
          <a:stretch/>
        </p:blipFill>
        <p:spPr>
          <a:xfrm>
            <a:off x="10404764" y="83130"/>
            <a:ext cx="1648691" cy="164869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1"/>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US"/>
              <a:t>Operations on NumPy array</a:t>
            </a:r>
            <a:endParaRPr b="1"/>
          </a:p>
        </p:txBody>
      </p:sp>
      <p:sp>
        <p:nvSpPr>
          <p:cNvPr id="410" name="Google Shape;410;p51"/>
          <p:cNvSpPr txBox="1"/>
          <p:nvPr>
            <p:ph idx="1" type="body"/>
          </p:nvPr>
        </p:nvSpPr>
        <p:spPr>
          <a:xfrm>
            <a:off x="1914144" y="1447799"/>
            <a:ext cx="9997440" cy="4939145"/>
          </a:xfrm>
          <a:prstGeom prst="rect">
            <a:avLst/>
          </a:prstGeom>
          <a:noFill/>
          <a:ln>
            <a:noFill/>
          </a:ln>
        </p:spPr>
        <p:txBody>
          <a:bodyPr anchorCtr="0" anchor="t" bIns="45700" lIns="91425" spcFirstLastPara="1" rIns="91425" wrap="square" tIns="45700">
            <a:normAutofit fontScale="85000" lnSpcReduction="20000"/>
          </a:bodyPr>
          <a:lstStyle/>
          <a:p>
            <a:pPr indent="-283464" lvl="0" marL="365760" rtl="0" algn="l">
              <a:lnSpc>
                <a:spcPct val="100000"/>
              </a:lnSpc>
              <a:spcBef>
                <a:spcPts val="0"/>
              </a:spcBef>
              <a:spcAft>
                <a:spcPts val="0"/>
              </a:spcAft>
              <a:buSzPct val="80000"/>
              <a:buChar char="⚫"/>
            </a:pPr>
            <a:r>
              <a:rPr b="1" lang="en-US"/>
              <a:t>Sorting Arrays</a:t>
            </a:r>
            <a:endParaRPr/>
          </a:p>
          <a:p>
            <a:pPr indent="-283464" lvl="0" marL="365760" rtl="0" algn="l">
              <a:lnSpc>
                <a:spcPct val="100000"/>
              </a:lnSpc>
              <a:spcBef>
                <a:spcPts val="600"/>
              </a:spcBef>
              <a:spcAft>
                <a:spcPts val="0"/>
              </a:spcAft>
              <a:buSzPct val="80000"/>
              <a:buChar char="⚫"/>
            </a:pPr>
            <a:r>
              <a:rPr lang="en-US"/>
              <a:t>Sorting means putting elements in an </a:t>
            </a:r>
            <a:r>
              <a:rPr i="1" lang="en-US"/>
              <a:t>ordered sequence</a:t>
            </a:r>
            <a:r>
              <a:rPr lang="en-US"/>
              <a:t>.</a:t>
            </a:r>
            <a:endParaRPr/>
          </a:p>
          <a:p>
            <a:pPr indent="-283464" lvl="0" marL="365760" rtl="0" algn="l">
              <a:lnSpc>
                <a:spcPct val="100000"/>
              </a:lnSpc>
              <a:spcBef>
                <a:spcPts val="600"/>
              </a:spcBef>
              <a:spcAft>
                <a:spcPts val="0"/>
              </a:spcAft>
              <a:buSzPct val="80000"/>
              <a:buChar char="⚫"/>
            </a:pPr>
            <a:r>
              <a:rPr i="1" lang="en-US"/>
              <a:t>Ordered sequence</a:t>
            </a:r>
            <a:r>
              <a:rPr lang="en-US"/>
              <a:t> is any sequence that has an order corresponding to elements, like numeric or alphabetical, ascending or descending.</a:t>
            </a:r>
            <a:endParaRPr/>
          </a:p>
          <a:p>
            <a:pPr indent="-283464" lvl="0" marL="365760" rtl="0" algn="l">
              <a:lnSpc>
                <a:spcPct val="100000"/>
              </a:lnSpc>
              <a:spcBef>
                <a:spcPts val="600"/>
              </a:spcBef>
              <a:spcAft>
                <a:spcPts val="0"/>
              </a:spcAft>
              <a:buSzPct val="80000"/>
              <a:buChar char="⚫"/>
            </a:pPr>
            <a:r>
              <a:rPr lang="en-US"/>
              <a:t>The NumPy ndarray object has a function called sort(), that will sort a specified array.</a:t>
            </a:r>
            <a:endParaRPr/>
          </a:p>
          <a:p>
            <a:pPr indent="-283464" lvl="0" marL="365760" rtl="0" algn="l">
              <a:lnSpc>
                <a:spcPct val="100000"/>
              </a:lnSpc>
              <a:spcBef>
                <a:spcPts val="600"/>
              </a:spcBef>
              <a:spcAft>
                <a:spcPts val="0"/>
              </a:spcAft>
              <a:buSzPct val="80000"/>
              <a:buChar char="⚫"/>
            </a:pPr>
            <a:r>
              <a:rPr b="1" lang="en-US"/>
              <a:t>Example</a:t>
            </a:r>
            <a:endParaRPr/>
          </a:p>
          <a:p>
            <a:pPr indent="-283464" lvl="0" marL="365760" rtl="0" algn="l">
              <a:lnSpc>
                <a:spcPct val="100000"/>
              </a:lnSpc>
              <a:spcBef>
                <a:spcPts val="600"/>
              </a:spcBef>
              <a:spcAft>
                <a:spcPts val="0"/>
              </a:spcAft>
              <a:buSzPct val="80000"/>
              <a:buChar char="⚫"/>
            </a:pPr>
            <a:r>
              <a:rPr lang="en-US"/>
              <a:t>Sort the array:</a:t>
            </a:r>
            <a:endParaRPr/>
          </a:p>
          <a:p>
            <a:pPr indent="-283464" lvl="0" marL="365760" rtl="0" algn="l">
              <a:lnSpc>
                <a:spcPct val="100000"/>
              </a:lnSpc>
              <a:spcBef>
                <a:spcPts val="600"/>
              </a:spcBef>
              <a:spcAft>
                <a:spcPts val="0"/>
              </a:spcAft>
              <a:buSzPct val="80000"/>
              <a:buChar char="⚫"/>
            </a:pPr>
            <a:r>
              <a:rPr lang="en-US"/>
              <a:t>import numpy as np</a:t>
            </a:r>
            <a:br>
              <a:rPr lang="en-US"/>
            </a:br>
            <a:br>
              <a:rPr lang="en-US"/>
            </a:br>
            <a:r>
              <a:rPr lang="en-US"/>
              <a:t>arr = np.array([3, 2, 0, 1])</a:t>
            </a:r>
            <a:br>
              <a:rPr lang="en-US"/>
            </a:br>
            <a:br>
              <a:rPr lang="en-US"/>
            </a:br>
            <a:r>
              <a:rPr lang="en-US"/>
              <a:t>print(np.sort(arr)) </a:t>
            </a:r>
            <a:endParaRPr/>
          </a:p>
          <a:p>
            <a:pPr indent="-145287" lvl="0" marL="365760" rtl="0" algn="l">
              <a:lnSpc>
                <a:spcPct val="100000"/>
              </a:lnSpc>
              <a:spcBef>
                <a:spcPts val="600"/>
              </a:spcBef>
              <a:spcAft>
                <a:spcPts val="0"/>
              </a:spcAft>
              <a:buSzPct val="80000"/>
              <a:buNone/>
            </a:pPr>
            <a:r>
              <a:t/>
            </a:r>
            <a:endParaRPr b="1"/>
          </a:p>
        </p:txBody>
      </p:sp>
      <p:sp>
        <p:nvSpPr>
          <p:cNvPr id="411" name="Google Shape;411;p51"/>
          <p:cNvSpPr txBox="1"/>
          <p:nvPr>
            <p:ph idx="11" type="ftr"/>
          </p:nvPr>
        </p:nvSpPr>
        <p:spPr>
          <a:xfrm>
            <a:off x="8132618" y="6208568"/>
            <a:ext cx="38608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Department of Computer Science &amp; I.T.</a:t>
            </a:r>
            <a:endParaRPr/>
          </a:p>
        </p:txBody>
      </p:sp>
      <p:pic>
        <p:nvPicPr>
          <p:cNvPr descr="C:\Users\BCA1\Desktop\logo\AU NEW LOGO (WEB) TRP PNG 1000x.png" id="412" name="Google Shape;412;p51"/>
          <p:cNvPicPr preferRelativeResize="0"/>
          <p:nvPr/>
        </p:nvPicPr>
        <p:blipFill rotWithShape="1">
          <a:blip r:embed="rId3">
            <a:alphaModFix/>
          </a:blip>
          <a:srcRect b="0" l="0" r="0" t="0"/>
          <a:stretch/>
        </p:blipFill>
        <p:spPr>
          <a:xfrm>
            <a:off x="10404764" y="83130"/>
            <a:ext cx="1648691" cy="164869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6"/>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US"/>
              <a:t>Why Use NumPy?</a:t>
            </a:r>
            <a:endParaRPr/>
          </a:p>
        </p:txBody>
      </p:sp>
      <p:sp>
        <p:nvSpPr>
          <p:cNvPr id="130" name="Google Shape;130;p16"/>
          <p:cNvSpPr txBox="1"/>
          <p:nvPr>
            <p:ph idx="1" type="body"/>
          </p:nvPr>
        </p:nvSpPr>
        <p:spPr>
          <a:xfrm>
            <a:off x="1914144" y="1447799"/>
            <a:ext cx="9997440" cy="4939145"/>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560"/>
              <a:buChar char="⚫"/>
            </a:pPr>
            <a:r>
              <a:rPr lang="en-US"/>
              <a:t>n Python we have lists that serve the purpose of arrays, but they are slow to process.</a:t>
            </a:r>
            <a:endParaRPr/>
          </a:p>
          <a:p>
            <a:pPr indent="-283464" lvl="0" marL="365760" rtl="0" algn="l">
              <a:lnSpc>
                <a:spcPct val="100000"/>
              </a:lnSpc>
              <a:spcBef>
                <a:spcPts val="600"/>
              </a:spcBef>
              <a:spcAft>
                <a:spcPts val="0"/>
              </a:spcAft>
              <a:buSzPts val="2560"/>
              <a:buChar char="⚫"/>
            </a:pPr>
            <a:r>
              <a:rPr lang="en-US"/>
              <a:t>NumPy aims to provide an array object that is up to 50x faster than traditional Python lists.</a:t>
            </a:r>
            <a:endParaRPr/>
          </a:p>
          <a:p>
            <a:pPr indent="-283464" lvl="0" marL="365760" rtl="0" algn="l">
              <a:lnSpc>
                <a:spcPct val="100000"/>
              </a:lnSpc>
              <a:spcBef>
                <a:spcPts val="600"/>
              </a:spcBef>
              <a:spcAft>
                <a:spcPts val="0"/>
              </a:spcAft>
              <a:buSzPts val="2560"/>
              <a:buChar char="⚫"/>
            </a:pPr>
            <a:r>
              <a:rPr lang="en-US"/>
              <a:t>The array object in NumPy is called ndarray, it provides a lot of supporting functions that make working with ndarray very easy.</a:t>
            </a:r>
            <a:endParaRPr/>
          </a:p>
          <a:p>
            <a:pPr indent="-283464" lvl="0" marL="365760" rtl="0" algn="l">
              <a:lnSpc>
                <a:spcPct val="100000"/>
              </a:lnSpc>
              <a:spcBef>
                <a:spcPts val="600"/>
              </a:spcBef>
              <a:spcAft>
                <a:spcPts val="0"/>
              </a:spcAft>
              <a:buSzPts val="2560"/>
              <a:buChar char="⚫"/>
            </a:pPr>
            <a:r>
              <a:rPr lang="en-US"/>
              <a:t>Arrays are very frequently used in data science, where speed and resources are very important.</a:t>
            </a:r>
            <a:endParaRPr/>
          </a:p>
          <a:p>
            <a:pPr indent="-59944" lvl="1" marL="640080" rtl="0" algn="l">
              <a:lnSpc>
                <a:spcPct val="100000"/>
              </a:lnSpc>
              <a:spcBef>
                <a:spcPts val="550"/>
              </a:spcBef>
              <a:spcAft>
                <a:spcPts val="0"/>
              </a:spcAft>
              <a:buSzPts val="2800"/>
              <a:buNone/>
            </a:pPr>
            <a:r>
              <a:t/>
            </a:r>
            <a:endParaRPr>
              <a:solidFill>
                <a:srgbClr val="FF0000"/>
              </a:solidFill>
            </a:endParaRPr>
          </a:p>
        </p:txBody>
      </p:sp>
      <p:sp>
        <p:nvSpPr>
          <p:cNvPr id="131" name="Google Shape;131;p16"/>
          <p:cNvSpPr txBox="1"/>
          <p:nvPr>
            <p:ph idx="11" type="ftr"/>
          </p:nvPr>
        </p:nvSpPr>
        <p:spPr>
          <a:xfrm>
            <a:off x="8132618" y="6208568"/>
            <a:ext cx="38608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Department of Computer Science &amp; I.T.</a:t>
            </a:r>
            <a:endParaRPr/>
          </a:p>
        </p:txBody>
      </p:sp>
      <p:pic>
        <p:nvPicPr>
          <p:cNvPr descr="C:\Users\BCA1\Desktop\logo\AU NEW LOGO (WEB) TRP PNG 1000x.png" id="132" name="Google Shape;132;p16"/>
          <p:cNvPicPr preferRelativeResize="0"/>
          <p:nvPr/>
        </p:nvPicPr>
        <p:blipFill rotWithShape="1">
          <a:blip r:embed="rId3">
            <a:alphaModFix/>
          </a:blip>
          <a:srcRect b="0" l="0" r="0" t="0"/>
          <a:stretch/>
        </p:blipFill>
        <p:spPr>
          <a:xfrm>
            <a:off x="10404764" y="83130"/>
            <a:ext cx="1648691" cy="1648691"/>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2"/>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US"/>
              <a:t>Operations on NumPy array</a:t>
            </a:r>
            <a:endParaRPr b="1"/>
          </a:p>
        </p:txBody>
      </p:sp>
      <p:sp>
        <p:nvSpPr>
          <p:cNvPr id="418" name="Google Shape;418;p52"/>
          <p:cNvSpPr txBox="1"/>
          <p:nvPr>
            <p:ph idx="1" type="body"/>
          </p:nvPr>
        </p:nvSpPr>
        <p:spPr>
          <a:xfrm>
            <a:off x="1914144" y="1447799"/>
            <a:ext cx="9997440" cy="4939145"/>
          </a:xfrm>
          <a:prstGeom prst="rect">
            <a:avLst/>
          </a:prstGeom>
          <a:noFill/>
          <a:ln>
            <a:noFill/>
          </a:ln>
        </p:spPr>
        <p:txBody>
          <a:bodyPr anchorCtr="0" anchor="t" bIns="45700" lIns="91425" spcFirstLastPara="1" rIns="91425" wrap="square" tIns="45700">
            <a:normAutofit fontScale="85000" lnSpcReduction="20000"/>
          </a:bodyPr>
          <a:lstStyle/>
          <a:p>
            <a:pPr indent="-283464" lvl="0" marL="365760" rtl="0" algn="l">
              <a:lnSpc>
                <a:spcPct val="100000"/>
              </a:lnSpc>
              <a:spcBef>
                <a:spcPts val="0"/>
              </a:spcBef>
              <a:spcAft>
                <a:spcPts val="0"/>
              </a:spcAft>
              <a:buSzPct val="80000"/>
              <a:buChar char="⚫"/>
            </a:pPr>
            <a:r>
              <a:rPr b="1" lang="en-US"/>
              <a:t>Sorting Arrays</a:t>
            </a:r>
            <a:endParaRPr/>
          </a:p>
          <a:p>
            <a:pPr indent="-283464" lvl="0" marL="365760" rtl="0" algn="l">
              <a:lnSpc>
                <a:spcPct val="100000"/>
              </a:lnSpc>
              <a:spcBef>
                <a:spcPts val="600"/>
              </a:spcBef>
              <a:spcAft>
                <a:spcPts val="0"/>
              </a:spcAft>
              <a:buSzPct val="80000"/>
              <a:buChar char="⚫"/>
            </a:pPr>
            <a:r>
              <a:rPr lang="en-US"/>
              <a:t>Sorting means putting elements in an </a:t>
            </a:r>
            <a:r>
              <a:rPr i="1" lang="en-US"/>
              <a:t>ordered sequence</a:t>
            </a:r>
            <a:r>
              <a:rPr lang="en-US"/>
              <a:t>.</a:t>
            </a:r>
            <a:endParaRPr/>
          </a:p>
          <a:p>
            <a:pPr indent="-283464" lvl="0" marL="365760" rtl="0" algn="l">
              <a:lnSpc>
                <a:spcPct val="100000"/>
              </a:lnSpc>
              <a:spcBef>
                <a:spcPts val="600"/>
              </a:spcBef>
              <a:spcAft>
                <a:spcPts val="0"/>
              </a:spcAft>
              <a:buSzPct val="80000"/>
              <a:buChar char="⚫"/>
            </a:pPr>
            <a:r>
              <a:rPr i="1" lang="en-US"/>
              <a:t>Ordered sequence</a:t>
            </a:r>
            <a:r>
              <a:rPr lang="en-US"/>
              <a:t> is any sequence that has an order corresponding to elements, like numeric or alphabetical, ascending or descending.</a:t>
            </a:r>
            <a:endParaRPr/>
          </a:p>
          <a:p>
            <a:pPr indent="-283464" lvl="0" marL="365760" rtl="0" algn="l">
              <a:lnSpc>
                <a:spcPct val="100000"/>
              </a:lnSpc>
              <a:spcBef>
                <a:spcPts val="600"/>
              </a:spcBef>
              <a:spcAft>
                <a:spcPts val="0"/>
              </a:spcAft>
              <a:buSzPct val="80000"/>
              <a:buChar char="⚫"/>
            </a:pPr>
            <a:r>
              <a:rPr lang="en-US"/>
              <a:t>The NumPy ndarray object has a function called sort(), that will sort a specified array.</a:t>
            </a:r>
            <a:endParaRPr/>
          </a:p>
          <a:p>
            <a:pPr indent="-283464" lvl="0" marL="365760" rtl="0" algn="l">
              <a:lnSpc>
                <a:spcPct val="100000"/>
              </a:lnSpc>
              <a:spcBef>
                <a:spcPts val="600"/>
              </a:spcBef>
              <a:spcAft>
                <a:spcPts val="0"/>
              </a:spcAft>
              <a:buSzPct val="80000"/>
              <a:buChar char="⚫"/>
            </a:pPr>
            <a:r>
              <a:rPr b="1" lang="en-US"/>
              <a:t>Example</a:t>
            </a:r>
            <a:endParaRPr/>
          </a:p>
          <a:p>
            <a:pPr indent="-283464" lvl="0" marL="365760" rtl="0" algn="l">
              <a:lnSpc>
                <a:spcPct val="100000"/>
              </a:lnSpc>
              <a:spcBef>
                <a:spcPts val="600"/>
              </a:spcBef>
              <a:spcAft>
                <a:spcPts val="0"/>
              </a:spcAft>
              <a:buSzPct val="80000"/>
              <a:buChar char="⚫"/>
            </a:pPr>
            <a:r>
              <a:rPr lang="en-US"/>
              <a:t>Sort the array:</a:t>
            </a:r>
            <a:endParaRPr/>
          </a:p>
          <a:p>
            <a:pPr indent="-283464" lvl="0" marL="365760" rtl="0" algn="l">
              <a:lnSpc>
                <a:spcPct val="100000"/>
              </a:lnSpc>
              <a:spcBef>
                <a:spcPts val="600"/>
              </a:spcBef>
              <a:spcAft>
                <a:spcPts val="0"/>
              </a:spcAft>
              <a:buSzPct val="80000"/>
              <a:buChar char="⚫"/>
            </a:pPr>
            <a:r>
              <a:rPr lang="en-US"/>
              <a:t>import numpy as np</a:t>
            </a:r>
            <a:br>
              <a:rPr lang="en-US"/>
            </a:br>
            <a:br>
              <a:rPr lang="en-US"/>
            </a:br>
            <a:r>
              <a:rPr lang="en-US"/>
              <a:t>arr = np.array([3, 2, 0, 1])</a:t>
            </a:r>
            <a:br>
              <a:rPr lang="en-US"/>
            </a:br>
            <a:br>
              <a:rPr lang="en-US"/>
            </a:br>
            <a:r>
              <a:rPr lang="en-US"/>
              <a:t>print(np.sort(arr)) </a:t>
            </a:r>
            <a:endParaRPr/>
          </a:p>
          <a:p>
            <a:pPr indent="-145287" lvl="0" marL="365760" rtl="0" algn="l">
              <a:lnSpc>
                <a:spcPct val="100000"/>
              </a:lnSpc>
              <a:spcBef>
                <a:spcPts val="600"/>
              </a:spcBef>
              <a:spcAft>
                <a:spcPts val="0"/>
              </a:spcAft>
              <a:buSzPct val="80000"/>
              <a:buNone/>
            </a:pPr>
            <a:r>
              <a:t/>
            </a:r>
            <a:endParaRPr b="1"/>
          </a:p>
        </p:txBody>
      </p:sp>
      <p:sp>
        <p:nvSpPr>
          <p:cNvPr id="419" name="Google Shape;419;p52"/>
          <p:cNvSpPr txBox="1"/>
          <p:nvPr>
            <p:ph idx="11" type="ftr"/>
          </p:nvPr>
        </p:nvSpPr>
        <p:spPr>
          <a:xfrm>
            <a:off x="8132618" y="6208568"/>
            <a:ext cx="38608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Department of Computer Science &amp; I.T.</a:t>
            </a:r>
            <a:endParaRPr/>
          </a:p>
        </p:txBody>
      </p:sp>
      <p:pic>
        <p:nvPicPr>
          <p:cNvPr descr="C:\Users\BCA1\Desktop\logo\AU NEW LOGO (WEB) TRP PNG 1000x.png" id="420" name="Google Shape;420;p52"/>
          <p:cNvPicPr preferRelativeResize="0"/>
          <p:nvPr/>
        </p:nvPicPr>
        <p:blipFill rotWithShape="1">
          <a:blip r:embed="rId3">
            <a:alphaModFix/>
          </a:blip>
          <a:srcRect b="0" l="0" r="0" t="0"/>
          <a:stretch/>
        </p:blipFill>
        <p:spPr>
          <a:xfrm>
            <a:off x="10404764" y="83130"/>
            <a:ext cx="1648691" cy="164869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3"/>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lang="en-US"/>
              <a:t>Operations on NumPy array</a:t>
            </a:r>
            <a:endParaRPr b="1"/>
          </a:p>
        </p:txBody>
      </p:sp>
      <p:sp>
        <p:nvSpPr>
          <p:cNvPr id="426" name="Google Shape;426;p53"/>
          <p:cNvSpPr txBox="1"/>
          <p:nvPr>
            <p:ph idx="1" type="body"/>
          </p:nvPr>
        </p:nvSpPr>
        <p:spPr>
          <a:xfrm>
            <a:off x="1914144" y="1447799"/>
            <a:ext cx="9997440" cy="4939145"/>
          </a:xfrm>
          <a:prstGeom prst="rect">
            <a:avLst/>
          </a:prstGeom>
          <a:noFill/>
          <a:ln>
            <a:noFill/>
          </a:ln>
        </p:spPr>
        <p:txBody>
          <a:bodyPr anchorCtr="0" anchor="t" bIns="45700" lIns="91425" spcFirstLastPara="1" rIns="91425" wrap="square" tIns="45700">
            <a:normAutofit fontScale="62500" lnSpcReduction="20000"/>
          </a:bodyPr>
          <a:lstStyle/>
          <a:p>
            <a:pPr indent="-283464" lvl="0" marL="365760" rtl="0" algn="l">
              <a:lnSpc>
                <a:spcPct val="100000"/>
              </a:lnSpc>
              <a:spcBef>
                <a:spcPts val="0"/>
              </a:spcBef>
              <a:spcAft>
                <a:spcPts val="0"/>
              </a:spcAft>
              <a:buSzPct val="80000"/>
              <a:buChar char="⚫"/>
            </a:pPr>
            <a:r>
              <a:rPr b="1" lang="en-US"/>
              <a:t>Filtering Arrays</a:t>
            </a:r>
            <a:endParaRPr/>
          </a:p>
          <a:p>
            <a:pPr indent="-283464" lvl="0" marL="365760" rtl="0" algn="l">
              <a:lnSpc>
                <a:spcPct val="100000"/>
              </a:lnSpc>
              <a:spcBef>
                <a:spcPts val="600"/>
              </a:spcBef>
              <a:spcAft>
                <a:spcPts val="0"/>
              </a:spcAft>
              <a:buSzPct val="80000"/>
              <a:buChar char="⚫"/>
            </a:pPr>
            <a:r>
              <a:rPr lang="en-US"/>
              <a:t>Getting some elements out of an existing array and creating a new array out of them is called </a:t>
            </a:r>
            <a:r>
              <a:rPr i="1" lang="en-US"/>
              <a:t>filtering</a:t>
            </a:r>
            <a:r>
              <a:rPr lang="en-US"/>
              <a:t>.</a:t>
            </a:r>
            <a:endParaRPr/>
          </a:p>
          <a:p>
            <a:pPr indent="-283464" lvl="0" marL="365760" rtl="0" algn="l">
              <a:lnSpc>
                <a:spcPct val="100000"/>
              </a:lnSpc>
              <a:spcBef>
                <a:spcPts val="600"/>
              </a:spcBef>
              <a:spcAft>
                <a:spcPts val="0"/>
              </a:spcAft>
              <a:buSzPct val="80000"/>
              <a:buChar char="⚫"/>
            </a:pPr>
            <a:r>
              <a:rPr lang="en-US"/>
              <a:t>In NumPy, you filter an array using a </a:t>
            </a:r>
            <a:r>
              <a:rPr i="1" lang="en-US"/>
              <a:t>boolean index list</a:t>
            </a:r>
            <a:r>
              <a:rPr lang="en-US"/>
              <a:t>.</a:t>
            </a:r>
            <a:endParaRPr/>
          </a:p>
          <a:p>
            <a:pPr indent="-283464" lvl="0" marL="365760" rtl="0" algn="l">
              <a:lnSpc>
                <a:spcPct val="100000"/>
              </a:lnSpc>
              <a:spcBef>
                <a:spcPts val="600"/>
              </a:spcBef>
              <a:spcAft>
                <a:spcPts val="0"/>
              </a:spcAft>
              <a:buSzPct val="80000"/>
              <a:buChar char="⚫"/>
            </a:pPr>
            <a:r>
              <a:rPr lang="en-US"/>
              <a:t>If the value at an index is True that element is contained in the filtered array, if the value at that index is False that element is excluded from the filtered array.</a:t>
            </a:r>
            <a:endParaRPr/>
          </a:p>
          <a:p>
            <a:pPr indent="-283464" lvl="0" marL="365760" rtl="0" algn="l">
              <a:lnSpc>
                <a:spcPct val="100000"/>
              </a:lnSpc>
              <a:spcBef>
                <a:spcPts val="600"/>
              </a:spcBef>
              <a:spcAft>
                <a:spcPts val="0"/>
              </a:spcAft>
              <a:buSzPct val="80000"/>
              <a:buChar char="⚫"/>
            </a:pPr>
            <a:r>
              <a:rPr b="1" lang="en-US"/>
              <a:t>Example</a:t>
            </a:r>
            <a:endParaRPr/>
          </a:p>
          <a:p>
            <a:pPr indent="-283464" lvl="0" marL="365760" rtl="0" algn="l">
              <a:lnSpc>
                <a:spcPct val="100000"/>
              </a:lnSpc>
              <a:spcBef>
                <a:spcPts val="600"/>
              </a:spcBef>
              <a:spcAft>
                <a:spcPts val="0"/>
              </a:spcAft>
              <a:buSzPct val="80000"/>
              <a:buChar char="⚫"/>
            </a:pPr>
            <a:r>
              <a:rPr lang="en-US"/>
              <a:t>Create an array from the elements on index 0 and 2:</a:t>
            </a:r>
            <a:endParaRPr/>
          </a:p>
          <a:p>
            <a:pPr indent="-283464" lvl="0" marL="365760" rtl="0" algn="l">
              <a:lnSpc>
                <a:spcPct val="100000"/>
              </a:lnSpc>
              <a:spcBef>
                <a:spcPts val="600"/>
              </a:spcBef>
              <a:spcAft>
                <a:spcPts val="0"/>
              </a:spcAft>
              <a:buSzPct val="80000"/>
              <a:buChar char="⚫"/>
            </a:pPr>
            <a:r>
              <a:rPr lang="en-US"/>
              <a:t>import numpy as np</a:t>
            </a:r>
            <a:br>
              <a:rPr lang="en-US"/>
            </a:br>
            <a:br>
              <a:rPr lang="en-US"/>
            </a:br>
            <a:r>
              <a:rPr lang="en-US"/>
              <a:t>arr = np.array([41, 42, 43, 44])</a:t>
            </a:r>
            <a:br>
              <a:rPr lang="en-US"/>
            </a:br>
            <a:br>
              <a:rPr lang="en-US"/>
            </a:br>
            <a:r>
              <a:rPr lang="en-US"/>
              <a:t>x = [True, False, True, False]</a:t>
            </a:r>
            <a:br>
              <a:rPr lang="en-US"/>
            </a:br>
            <a:br>
              <a:rPr lang="en-US"/>
            </a:br>
            <a:r>
              <a:rPr lang="en-US"/>
              <a:t>newarr = arr[x]</a:t>
            </a:r>
            <a:br>
              <a:rPr lang="en-US"/>
            </a:br>
            <a:br>
              <a:rPr lang="en-US"/>
            </a:br>
            <a:r>
              <a:rPr lang="en-US"/>
              <a:t>print(newarr) </a:t>
            </a:r>
            <a:endParaRPr/>
          </a:p>
          <a:p>
            <a:pPr indent="-181864" lvl="0" marL="365760" rtl="0" algn="l">
              <a:lnSpc>
                <a:spcPct val="100000"/>
              </a:lnSpc>
              <a:spcBef>
                <a:spcPts val="600"/>
              </a:spcBef>
              <a:spcAft>
                <a:spcPts val="0"/>
              </a:spcAft>
              <a:buSzPct val="80000"/>
              <a:buNone/>
            </a:pPr>
            <a:r>
              <a:t/>
            </a:r>
            <a:endParaRPr b="1"/>
          </a:p>
        </p:txBody>
      </p:sp>
      <p:sp>
        <p:nvSpPr>
          <p:cNvPr id="427" name="Google Shape;427;p53"/>
          <p:cNvSpPr txBox="1"/>
          <p:nvPr>
            <p:ph idx="11" type="ftr"/>
          </p:nvPr>
        </p:nvSpPr>
        <p:spPr>
          <a:xfrm>
            <a:off x="8132618" y="6208568"/>
            <a:ext cx="38608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Department of Computer Science &amp; I.T.</a:t>
            </a:r>
            <a:endParaRPr/>
          </a:p>
        </p:txBody>
      </p:sp>
      <p:pic>
        <p:nvPicPr>
          <p:cNvPr descr="C:\Users\BCA1\Desktop\logo\AU NEW LOGO (WEB) TRP PNG 1000x.png" id="428" name="Google Shape;428;p53"/>
          <p:cNvPicPr preferRelativeResize="0"/>
          <p:nvPr/>
        </p:nvPicPr>
        <p:blipFill rotWithShape="1">
          <a:blip r:embed="rId3">
            <a:alphaModFix/>
          </a:blip>
          <a:srcRect b="0" l="0" r="0" t="0"/>
          <a:stretch/>
        </p:blipFill>
        <p:spPr>
          <a:xfrm>
            <a:off x="10404764" y="83130"/>
            <a:ext cx="1648691" cy="164869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7"/>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US"/>
              <a:t>Installation of NumPy</a:t>
            </a:r>
            <a:endParaRPr b="1"/>
          </a:p>
        </p:txBody>
      </p:sp>
      <p:sp>
        <p:nvSpPr>
          <p:cNvPr id="138" name="Google Shape;138;p17"/>
          <p:cNvSpPr txBox="1"/>
          <p:nvPr>
            <p:ph idx="1" type="body"/>
          </p:nvPr>
        </p:nvSpPr>
        <p:spPr>
          <a:xfrm>
            <a:off x="1914144" y="1447799"/>
            <a:ext cx="9997440" cy="4939145"/>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560"/>
              <a:buChar char="⚫"/>
            </a:pPr>
            <a:r>
              <a:rPr b="1" lang="en-US"/>
              <a:t>Installation of NumPy</a:t>
            </a:r>
            <a:endParaRPr b="1"/>
          </a:p>
          <a:p>
            <a:pPr indent="-283464" lvl="0" marL="365760" rtl="0" algn="l">
              <a:lnSpc>
                <a:spcPct val="100000"/>
              </a:lnSpc>
              <a:spcBef>
                <a:spcPts val="600"/>
              </a:spcBef>
              <a:spcAft>
                <a:spcPts val="0"/>
              </a:spcAft>
              <a:buSzPts val="2560"/>
              <a:buChar char="⚫"/>
            </a:pPr>
            <a:r>
              <a:rPr lang="en-US"/>
              <a:t>If you have </a:t>
            </a:r>
            <a:r>
              <a:rPr lang="en-US" u="sng">
                <a:solidFill>
                  <a:schemeClr val="hlink"/>
                </a:solidFill>
                <a:hlinkClick r:id="rId3"/>
              </a:rPr>
              <a:t>Python</a:t>
            </a:r>
            <a:r>
              <a:rPr lang="en-US"/>
              <a:t> and </a:t>
            </a:r>
            <a:r>
              <a:rPr lang="en-US" u="sng">
                <a:solidFill>
                  <a:schemeClr val="hlink"/>
                </a:solidFill>
                <a:hlinkClick r:id="rId4"/>
              </a:rPr>
              <a:t>PIP</a:t>
            </a:r>
            <a:r>
              <a:rPr lang="en-US"/>
              <a:t> already installed on a system, then installation of NumPy is very easy.</a:t>
            </a:r>
            <a:endParaRPr/>
          </a:p>
          <a:p>
            <a:pPr indent="-283464" lvl="0" marL="365760" rtl="0" algn="l">
              <a:lnSpc>
                <a:spcPct val="100000"/>
              </a:lnSpc>
              <a:spcBef>
                <a:spcPts val="600"/>
              </a:spcBef>
              <a:spcAft>
                <a:spcPts val="0"/>
              </a:spcAft>
              <a:buSzPts val="2560"/>
              <a:buChar char="⚫"/>
            </a:pPr>
            <a:r>
              <a:rPr lang="en-US"/>
              <a:t>Install it using this command:</a:t>
            </a:r>
            <a:endParaRPr/>
          </a:p>
          <a:p>
            <a:pPr indent="-283464" lvl="0" marL="365760" rtl="0" algn="l">
              <a:lnSpc>
                <a:spcPct val="100000"/>
              </a:lnSpc>
              <a:spcBef>
                <a:spcPts val="600"/>
              </a:spcBef>
              <a:spcAft>
                <a:spcPts val="0"/>
              </a:spcAft>
              <a:buSzPts val="2560"/>
              <a:buChar char="⚫"/>
            </a:pPr>
            <a:r>
              <a:rPr lang="en-US"/>
              <a:t>C:\Users\</a:t>
            </a:r>
            <a:r>
              <a:rPr i="1" lang="en-US"/>
              <a:t>Your Name</a:t>
            </a:r>
            <a:r>
              <a:rPr lang="en-US"/>
              <a:t>&gt;pip install numpy</a:t>
            </a:r>
            <a:endParaRPr/>
          </a:p>
          <a:p>
            <a:pPr indent="-59944" lvl="1" marL="640080" rtl="0" algn="l">
              <a:lnSpc>
                <a:spcPct val="100000"/>
              </a:lnSpc>
              <a:spcBef>
                <a:spcPts val="550"/>
              </a:spcBef>
              <a:spcAft>
                <a:spcPts val="0"/>
              </a:spcAft>
              <a:buSzPts val="2800"/>
              <a:buNone/>
            </a:pPr>
            <a:r>
              <a:t/>
            </a:r>
            <a:endParaRPr>
              <a:solidFill>
                <a:srgbClr val="FF0000"/>
              </a:solidFill>
            </a:endParaRPr>
          </a:p>
        </p:txBody>
      </p:sp>
      <p:sp>
        <p:nvSpPr>
          <p:cNvPr id="139" name="Google Shape;139;p17"/>
          <p:cNvSpPr txBox="1"/>
          <p:nvPr>
            <p:ph idx="11" type="ftr"/>
          </p:nvPr>
        </p:nvSpPr>
        <p:spPr>
          <a:xfrm>
            <a:off x="8132618" y="6208568"/>
            <a:ext cx="38608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Department of Computer Science &amp; I.T.</a:t>
            </a:r>
            <a:endParaRPr/>
          </a:p>
        </p:txBody>
      </p:sp>
      <p:pic>
        <p:nvPicPr>
          <p:cNvPr descr="C:\Users\BCA1\Desktop\logo\AU NEW LOGO (WEB) TRP PNG 1000x.png" id="140" name="Google Shape;140;p17"/>
          <p:cNvPicPr preferRelativeResize="0"/>
          <p:nvPr/>
        </p:nvPicPr>
        <p:blipFill rotWithShape="1">
          <a:blip r:embed="rId5">
            <a:alphaModFix/>
          </a:blip>
          <a:srcRect b="0" l="0" r="0" t="0"/>
          <a:stretch/>
        </p:blipFill>
        <p:spPr>
          <a:xfrm>
            <a:off x="10404764" y="83130"/>
            <a:ext cx="1648691" cy="164869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8"/>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US"/>
              <a:t>Import NumPy</a:t>
            </a:r>
            <a:endParaRPr b="1"/>
          </a:p>
        </p:txBody>
      </p:sp>
      <p:sp>
        <p:nvSpPr>
          <p:cNvPr id="146" name="Google Shape;146;p18"/>
          <p:cNvSpPr txBox="1"/>
          <p:nvPr>
            <p:ph idx="1" type="body"/>
          </p:nvPr>
        </p:nvSpPr>
        <p:spPr>
          <a:xfrm>
            <a:off x="1914144" y="1447799"/>
            <a:ext cx="9997440" cy="4939145"/>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560"/>
              <a:buChar char="⚫"/>
            </a:pPr>
            <a:r>
              <a:rPr b="1" lang="en-US"/>
              <a:t>Import NumPy</a:t>
            </a:r>
            <a:endParaRPr b="1"/>
          </a:p>
          <a:p>
            <a:pPr indent="-283464" lvl="0" marL="365760" rtl="0" algn="l">
              <a:lnSpc>
                <a:spcPct val="100000"/>
              </a:lnSpc>
              <a:spcBef>
                <a:spcPts val="600"/>
              </a:spcBef>
              <a:spcAft>
                <a:spcPts val="0"/>
              </a:spcAft>
              <a:buSzPts val="2560"/>
              <a:buChar char="⚫"/>
            </a:pPr>
            <a:r>
              <a:rPr lang="en-US"/>
              <a:t>Once NumPy is installed, import it in your applications by adding the import keyword:</a:t>
            </a:r>
            <a:endParaRPr/>
          </a:p>
          <a:p>
            <a:pPr indent="-283464" lvl="0" marL="365760" rtl="0" algn="l">
              <a:lnSpc>
                <a:spcPct val="100000"/>
              </a:lnSpc>
              <a:spcBef>
                <a:spcPts val="600"/>
              </a:spcBef>
              <a:spcAft>
                <a:spcPts val="0"/>
              </a:spcAft>
              <a:buSzPts val="2560"/>
              <a:buChar char="⚫"/>
            </a:pPr>
            <a:r>
              <a:rPr b="1" lang="en-US"/>
              <a:t>import numpy </a:t>
            </a:r>
            <a:endParaRPr/>
          </a:p>
          <a:p>
            <a:pPr indent="-283464" lvl="0" marL="365760" rtl="0" algn="l">
              <a:lnSpc>
                <a:spcPct val="100000"/>
              </a:lnSpc>
              <a:spcBef>
                <a:spcPts val="600"/>
              </a:spcBef>
              <a:spcAft>
                <a:spcPts val="0"/>
              </a:spcAft>
              <a:buSzPts val="2560"/>
              <a:buChar char="⚫"/>
            </a:pPr>
            <a:r>
              <a:rPr b="1" lang="en-US"/>
              <a:t>Example</a:t>
            </a:r>
            <a:endParaRPr/>
          </a:p>
          <a:p>
            <a:pPr indent="-283464" lvl="0" marL="365760" rtl="0" algn="l">
              <a:lnSpc>
                <a:spcPct val="100000"/>
              </a:lnSpc>
              <a:spcBef>
                <a:spcPts val="600"/>
              </a:spcBef>
              <a:spcAft>
                <a:spcPts val="0"/>
              </a:spcAft>
              <a:buSzPts val="2560"/>
              <a:buChar char="⚫"/>
            </a:pPr>
            <a:r>
              <a:rPr lang="en-US"/>
              <a:t>import numpy </a:t>
            </a:r>
            <a:br>
              <a:rPr lang="en-US"/>
            </a:br>
            <a:r>
              <a:rPr lang="en-US"/>
              <a:t>arr = numpy.array([1, 2, 3, 4, 5]) </a:t>
            </a:r>
            <a:br>
              <a:rPr lang="en-US"/>
            </a:br>
            <a:r>
              <a:rPr lang="en-US"/>
              <a:t>print(arr)</a:t>
            </a:r>
            <a:endParaRPr/>
          </a:p>
          <a:p>
            <a:pPr indent="-120903" lvl="0" marL="365760" rtl="0" algn="l">
              <a:lnSpc>
                <a:spcPct val="100000"/>
              </a:lnSpc>
              <a:spcBef>
                <a:spcPts val="600"/>
              </a:spcBef>
              <a:spcAft>
                <a:spcPts val="0"/>
              </a:spcAft>
              <a:buSzPts val="2560"/>
              <a:buNone/>
            </a:pPr>
            <a:r>
              <a:t/>
            </a:r>
            <a:endParaRPr/>
          </a:p>
          <a:p>
            <a:pPr indent="-120903" lvl="0" marL="365760" rtl="0" algn="l">
              <a:lnSpc>
                <a:spcPct val="100000"/>
              </a:lnSpc>
              <a:spcBef>
                <a:spcPts val="600"/>
              </a:spcBef>
              <a:spcAft>
                <a:spcPts val="0"/>
              </a:spcAft>
              <a:buSzPts val="2560"/>
              <a:buNone/>
            </a:pPr>
            <a:r>
              <a:t/>
            </a:r>
            <a:endParaRPr/>
          </a:p>
          <a:p>
            <a:pPr indent="-59944" lvl="1" marL="640080" rtl="0" algn="l">
              <a:lnSpc>
                <a:spcPct val="100000"/>
              </a:lnSpc>
              <a:spcBef>
                <a:spcPts val="550"/>
              </a:spcBef>
              <a:spcAft>
                <a:spcPts val="0"/>
              </a:spcAft>
              <a:buSzPts val="2800"/>
              <a:buNone/>
            </a:pPr>
            <a:r>
              <a:t/>
            </a:r>
            <a:endParaRPr>
              <a:solidFill>
                <a:srgbClr val="FF0000"/>
              </a:solidFill>
            </a:endParaRPr>
          </a:p>
        </p:txBody>
      </p:sp>
      <p:sp>
        <p:nvSpPr>
          <p:cNvPr id="147" name="Google Shape;147;p18"/>
          <p:cNvSpPr txBox="1"/>
          <p:nvPr>
            <p:ph idx="11" type="ftr"/>
          </p:nvPr>
        </p:nvSpPr>
        <p:spPr>
          <a:xfrm>
            <a:off x="8132618" y="6208568"/>
            <a:ext cx="38608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Department of Computer Science &amp; I.T.</a:t>
            </a:r>
            <a:endParaRPr/>
          </a:p>
        </p:txBody>
      </p:sp>
      <p:pic>
        <p:nvPicPr>
          <p:cNvPr descr="C:\Users\BCA1\Desktop\logo\AU NEW LOGO (WEB) TRP PNG 1000x.png" id="148" name="Google Shape;148;p18"/>
          <p:cNvPicPr preferRelativeResize="0"/>
          <p:nvPr/>
        </p:nvPicPr>
        <p:blipFill rotWithShape="1">
          <a:blip r:embed="rId3">
            <a:alphaModFix/>
          </a:blip>
          <a:srcRect b="0" l="0" r="0" t="0"/>
          <a:stretch/>
        </p:blipFill>
        <p:spPr>
          <a:xfrm>
            <a:off x="10404764" y="83130"/>
            <a:ext cx="1648691" cy="164869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9"/>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US"/>
              <a:t>Import NumPy</a:t>
            </a:r>
            <a:endParaRPr b="1"/>
          </a:p>
        </p:txBody>
      </p:sp>
      <p:sp>
        <p:nvSpPr>
          <p:cNvPr id="154" name="Google Shape;154;p19"/>
          <p:cNvSpPr txBox="1"/>
          <p:nvPr>
            <p:ph idx="1" type="body"/>
          </p:nvPr>
        </p:nvSpPr>
        <p:spPr>
          <a:xfrm>
            <a:off x="1914144" y="1447799"/>
            <a:ext cx="9997440" cy="4939145"/>
          </a:xfrm>
          <a:prstGeom prst="rect">
            <a:avLst/>
          </a:prstGeom>
          <a:noFill/>
          <a:ln>
            <a:noFill/>
          </a:ln>
        </p:spPr>
        <p:txBody>
          <a:bodyPr anchorCtr="0" anchor="t" bIns="45700" lIns="91425" spcFirstLastPara="1" rIns="91425" wrap="square" tIns="45700">
            <a:normAutofit fontScale="85000" lnSpcReduction="20000"/>
          </a:bodyPr>
          <a:lstStyle/>
          <a:p>
            <a:pPr indent="-283464" lvl="0" marL="365760" rtl="0" algn="l">
              <a:lnSpc>
                <a:spcPct val="100000"/>
              </a:lnSpc>
              <a:spcBef>
                <a:spcPts val="0"/>
              </a:spcBef>
              <a:spcAft>
                <a:spcPts val="0"/>
              </a:spcAft>
              <a:buSzPct val="80000"/>
              <a:buChar char="⚫"/>
            </a:pPr>
            <a:r>
              <a:rPr b="1" lang="en-US"/>
              <a:t>NumPy as np</a:t>
            </a:r>
            <a:endParaRPr b="1"/>
          </a:p>
          <a:p>
            <a:pPr indent="-283464" lvl="0" marL="365760" rtl="0" algn="l">
              <a:lnSpc>
                <a:spcPct val="100000"/>
              </a:lnSpc>
              <a:spcBef>
                <a:spcPts val="600"/>
              </a:spcBef>
              <a:spcAft>
                <a:spcPts val="0"/>
              </a:spcAft>
              <a:buSzPct val="80000"/>
              <a:buChar char="⚫"/>
            </a:pPr>
            <a:r>
              <a:rPr lang="en-US"/>
              <a:t>NumPy is usually imported under the np alias.</a:t>
            </a:r>
            <a:endParaRPr/>
          </a:p>
          <a:p>
            <a:pPr indent="-283464" lvl="0" marL="365760" rtl="0" algn="l">
              <a:lnSpc>
                <a:spcPct val="100000"/>
              </a:lnSpc>
              <a:spcBef>
                <a:spcPts val="600"/>
              </a:spcBef>
              <a:spcAft>
                <a:spcPts val="0"/>
              </a:spcAft>
              <a:buSzPct val="80000"/>
              <a:buChar char="⚫"/>
            </a:pPr>
            <a:r>
              <a:rPr b="1" lang="en-US"/>
              <a:t>alias:</a:t>
            </a:r>
            <a:r>
              <a:rPr lang="en-US"/>
              <a:t> In Python alias are an alternate name for referring to the same thing.</a:t>
            </a:r>
            <a:endParaRPr/>
          </a:p>
          <a:p>
            <a:pPr indent="-283464" lvl="0" marL="365760" rtl="0" algn="l">
              <a:lnSpc>
                <a:spcPct val="100000"/>
              </a:lnSpc>
              <a:spcBef>
                <a:spcPts val="600"/>
              </a:spcBef>
              <a:spcAft>
                <a:spcPts val="0"/>
              </a:spcAft>
              <a:buSzPct val="80000"/>
              <a:buChar char="⚫"/>
            </a:pPr>
            <a:r>
              <a:rPr lang="en-US"/>
              <a:t>Create an alias with the as keyword while importing:</a:t>
            </a:r>
            <a:endParaRPr/>
          </a:p>
          <a:p>
            <a:pPr indent="-283464" lvl="0" marL="365760" rtl="0" algn="l">
              <a:lnSpc>
                <a:spcPct val="100000"/>
              </a:lnSpc>
              <a:spcBef>
                <a:spcPts val="600"/>
              </a:spcBef>
              <a:spcAft>
                <a:spcPts val="0"/>
              </a:spcAft>
              <a:buSzPct val="80000"/>
              <a:buChar char="⚫"/>
            </a:pPr>
            <a:r>
              <a:rPr b="1" lang="en-US"/>
              <a:t>import numpy as np </a:t>
            </a:r>
            <a:endParaRPr/>
          </a:p>
          <a:p>
            <a:pPr indent="-283464" lvl="0" marL="365760" rtl="0" algn="l">
              <a:lnSpc>
                <a:spcPct val="100000"/>
              </a:lnSpc>
              <a:spcBef>
                <a:spcPts val="600"/>
              </a:spcBef>
              <a:spcAft>
                <a:spcPts val="0"/>
              </a:spcAft>
              <a:buSzPct val="80000"/>
              <a:buChar char="⚫"/>
            </a:pPr>
            <a:r>
              <a:rPr lang="en-US"/>
              <a:t>Now the NumPy package can be referred to as np instead of numpy.</a:t>
            </a:r>
            <a:endParaRPr/>
          </a:p>
          <a:p>
            <a:pPr indent="-283464" lvl="0" marL="365760" rtl="0" algn="l">
              <a:lnSpc>
                <a:spcPct val="100000"/>
              </a:lnSpc>
              <a:spcBef>
                <a:spcPts val="600"/>
              </a:spcBef>
              <a:spcAft>
                <a:spcPts val="0"/>
              </a:spcAft>
              <a:buSzPct val="80000"/>
              <a:buChar char="⚫"/>
            </a:pPr>
            <a:r>
              <a:rPr b="1" lang="en-US"/>
              <a:t>Example</a:t>
            </a:r>
            <a:endParaRPr/>
          </a:p>
          <a:p>
            <a:pPr indent="-283464" lvl="0" marL="365760" rtl="0" algn="l">
              <a:lnSpc>
                <a:spcPct val="100000"/>
              </a:lnSpc>
              <a:spcBef>
                <a:spcPts val="600"/>
              </a:spcBef>
              <a:spcAft>
                <a:spcPts val="0"/>
              </a:spcAft>
              <a:buSzPct val="80000"/>
              <a:buChar char="⚫"/>
            </a:pPr>
            <a:r>
              <a:rPr lang="en-US"/>
              <a:t>import numpy as np </a:t>
            </a:r>
            <a:br>
              <a:rPr lang="en-US"/>
            </a:br>
            <a:r>
              <a:rPr lang="en-US"/>
              <a:t>arr = np.array([1, 2, 3, 4, 5]) </a:t>
            </a:r>
            <a:br>
              <a:rPr lang="en-US"/>
            </a:br>
            <a:r>
              <a:rPr lang="en-US"/>
              <a:t>print(arr)</a:t>
            </a:r>
            <a:endParaRPr/>
          </a:p>
          <a:p>
            <a:pPr indent="-145287" lvl="0" marL="365760" rtl="0" algn="l">
              <a:lnSpc>
                <a:spcPct val="100000"/>
              </a:lnSpc>
              <a:spcBef>
                <a:spcPts val="600"/>
              </a:spcBef>
              <a:spcAft>
                <a:spcPts val="0"/>
              </a:spcAft>
              <a:buSzPct val="80000"/>
              <a:buNone/>
            </a:pPr>
            <a:r>
              <a:t/>
            </a:r>
            <a:endParaRPr/>
          </a:p>
          <a:p>
            <a:pPr indent="-145287" lvl="0" marL="365760" rtl="0" algn="l">
              <a:lnSpc>
                <a:spcPct val="100000"/>
              </a:lnSpc>
              <a:spcBef>
                <a:spcPts val="600"/>
              </a:spcBef>
              <a:spcAft>
                <a:spcPts val="0"/>
              </a:spcAft>
              <a:buSzPct val="80000"/>
              <a:buNone/>
            </a:pPr>
            <a:r>
              <a:t/>
            </a:r>
            <a:endParaRPr/>
          </a:p>
          <a:p>
            <a:pPr indent="-86614" lvl="1" marL="640080" rtl="0" algn="l">
              <a:lnSpc>
                <a:spcPct val="100000"/>
              </a:lnSpc>
              <a:spcBef>
                <a:spcPts val="550"/>
              </a:spcBef>
              <a:spcAft>
                <a:spcPts val="0"/>
              </a:spcAft>
              <a:buSzPct val="100000"/>
              <a:buNone/>
            </a:pPr>
            <a:r>
              <a:t/>
            </a:r>
            <a:endParaRPr>
              <a:solidFill>
                <a:srgbClr val="FF0000"/>
              </a:solidFill>
            </a:endParaRPr>
          </a:p>
        </p:txBody>
      </p:sp>
      <p:sp>
        <p:nvSpPr>
          <p:cNvPr id="155" name="Google Shape;155;p19"/>
          <p:cNvSpPr txBox="1"/>
          <p:nvPr>
            <p:ph idx="11" type="ftr"/>
          </p:nvPr>
        </p:nvSpPr>
        <p:spPr>
          <a:xfrm>
            <a:off x="8132618" y="6208568"/>
            <a:ext cx="38608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Department of Computer Science &amp; I.T.</a:t>
            </a:r>
            <a:endParaRPr/>
          </a:p>
        </p:txBody>
      </p:sp>
      <p:pic>
        <p:nvPicPr>
          <p:cNvPr descr="C:\Users\BCA1\Desktop\logo\AU NEW LOGO (WEB) TRP PNG 1000x.png" id="156" name="Google Shape;156;p19"/>
          <p:cNvPicPr preferRelativeResize="0"/>
          <p:nvPr/>
        </p:nvPicPr>
        <p:blipFill rotWithShape="1">
          <a:blip r:embed="rId3">
            <a:alphaModFix/>
          </a:blip>
          <a:srcRect b="0" l="0" r="0" t="0"/>
          <a:stretch/>
        </p:blipFill>
        <p:spPr>
          <a:xfrm>
            <a:off x="10404764" y="83130"/>
            <a:ext cx="1648691" cy="164869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0"/>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US"/>
              <a:t>NumPy as np</a:t>
            </a:r>
            <a:endParaRPr b="1"/>
          </a:p>
        </p:txBody>
      </p:sp>
      <p:sp>
        <p:nvSpPr>
          <p:cNvPr id="162" name="Google Shape;162;p20"/>
          <p:cNvSpPr txBox="1"/>
          <p:nvPr>
            <p:ph idx="1" type="body"/>
          </p:nvPr>
        </p:nvSpPr>
        <p:spPr>
          <a:xfrm>
            <a:off x="1914144" y="1447799"/>
            <a:ext cx="9997440" cy="4939145"/>
          </a:xfrm>
          <a:prstGeom prst="rect">
            <a:avLst/>
          </a:prstGeom>
          <a:noFill/>
          <a:ln>
            <a:noFill/>
          </a:ln>
        </p:spPr>
        <p:txBody>
          <a:bodyPr anchorCtr="0" anchor="t" bIns="45700" lIns="91425" spcFirstLastPara="1" rIns="91425" wrap="square" tIns="45700">
            <a:normAutofit fontScale="85000" lnSpcReduction="20000"/>
          </a:bodyPr>
          <a:lstStyle/>
          <a:p>
            <a:pPr indent="-283464" lvl="0" marL="365760" rtl="0" algn="l">
              <a:lnSpc>
                <a:spcPct val="100000"/>
              </a:lnSpc>
              <a:spcBef>
                <a:spcPts val="0"/>
              </a:spcBef>
              <a:spcAft>
                <a:spcPts val="0"/>
              </a:spcAft>
              <a:buSzPct val="80000"/>
              <a:buChar char="⚫"/>
            </a:pPr>
            <a:r>
              <a:rPr b="1" lang="en-US"/>
              <a:t>NumPy as np</a:t>
            </a:r>
            <a:endParaRPr b="1"/>
          </a:p>
          <a:p>
            <a:pPr indent="-283464" lvl="0" marL="365760" rtl="0" algn="l">
              <a:lnSpc>
                <a:spcPct val="100000"/>
              </a:lnSpc>
              <a:spcBef>
                <a:spcPts val="600"/>
              </a:spcBef>
              <a:spcAft>
                <a:spcPts val="0"/>
              </a:spcAft>
              <a:buSzPct val="80000"/>
              <a:buChar char="⚫"/>
            </a:pPr>
            <a:r>
              <a:rPr lang="en-US"/>
              <a:t>NumPy is usually imported under the np alias.</a:t>
            </a:r>
            <a:endParaRPr/>
          </a:p>
          <a:p>
            <a:pPr indent="-283464" lvl="0" marL="365760" rtl="0" algn="l">
              <a:lnSpc>
                <a:spcPct val="100000"/>
              </a:lnSpc>
              <a:spcBef>
                <a:spcPts val="600"/>
              </a:spcBef>
              <a:spcAft>
                <a:spcPts val="0"/>
              </a:spcAft>
              <a:buSzPct val="80000"/>
              <a:buChar char="⚫"/>
            </a:pPr>
            <a:r>
              <a:rPr b="1" lang="en-US"/>
              <a:t>alias:</a:t>
            </a:r>
            <a:r>
              <a:rPr lang="en-US"/>
              <a:t> In Python alias are an alternate name for referring to the same thing.</a:t>
            </a:r>
            <a:endParaRPr/>
          </a:p>
          <a:p>
            <a:pPr indent="-283464" lvl="0" marL="365760" rtl="0" algn="l">
              <a:lnSpc>
                <a:spcPct val="100000"/>
              </a:lnSpc>
              <a:spcBef>
                <a:spcPts val="600"/>
              </a:spcBef>
              <a:spcAft>
                <a:spcPts val="0"/>
              </a:spcAft>
              <a:buSzPct val="80000"/>
              <a:buChar char="⚫"/>
            </a:pPr>
            <a:r>
              <a:rPr lang="en-US"/>
              <a:t>Create an alias with the as keyword while importing:</a:t>
            </a:r>
            <a:endParaRPr/>
          </a:p>
          <a:p>
            <a:pPr indent="-283464" lvl="0" marL="365760" rtl="0" algn="l">
              <a:lnSpc>
                <a:spcPct val="100000"/>
              </a:lnSpc>
              <a:spcBef>
                <a:spcPts val="600"/>
              </a:spcBef>
              <a:spcAft>
                <a:spcPts val="0"/>
              </a:spcAft>
              <a:buSzPct val="80000"/>
              <a:buChar char="⚫"/>
            </a:pPr>
            <a:r>
              <a:rPr b="1" lang="en-US"/>
              <a:t>import numpy as np </a:t>
            </a:r>
            <a:endParaRPr/>
          </a:p>
          <a:p>
            <a:pPr indent="-283464" lvl="0" marL="365760" rtl="0" algn="l">
              <a:lnSpc>
                <a:spcPct val="100000"/>
              </a:lnSpc>
              <a:spcBef>
                <a:spcPts val="600"/>
              </a:spcBef>
              <a:spcAft>
                <a:spcPts val="0"/>
              </a:spcAft>
              <a:buSzPct val="80000"/>
              <a:buChar char="⚫"/>
            </a:pPr>
            <a:r>
              <a:rPr lang="en-US"/>
              <a:t>Now the NumPy package can be referred to as np instead of numpy.</a:t>
            </a:r>
            <a:endParaRPr/>
          </a:p>
          <a:p>
            <a:pPr indent="-283464" lvl="0" marL="365760" rtl="0" algn="l">
              <a:lnSpc>
                <a:spcPct val="100000"/>
              </a:lnSpc>
              <a:spcBef>
                <a:spcPts val="600"/>
              </a:spcBef>
              <a:spcAft>
                <a:spcPts val="0"/>
              </a:spcAft>
              <a:buSzPct val="80000"/>
              <a:buChar char="⚫"/>
            </a:pPr>
            <a:r>
              <a:rPr b="1" lang="en-US"/>
              <a:t>Example</a:t>
            </a:r>
            <a:endParaRPr/>
          </a:p>
          <a:p>
            <a:pPr indent="-283464" lvl="0" marL="365760" rtl="0" algn="l">
              <a:lnSpc>
                <a:spcPct val="100000"/>
              </a:lnSpc>
              <a:spcBef>
                <a:spcPts val="600"/>
              </a:spcBef>
              <a:spcAft>
                <a:spcPts val="0"/>
              </a:spcAft>
              <a:buSzPct val="80000"/>
              <a:buChar char="⚫"/>
            </a:pPr>
            <a:r>
              <a:rPr lang="en-US"/>
              <a:t>import numpy as np </a:t>
            </a:r>
            <a:br>
              <a:rPr lang="en-US"/>
            </a:br>
            <a:r>
              <a:rPr lang="en-US"/>
              <a:t>arr = np.array([1, 2, 3, 4, 5]) </a:t>
            </a:r>
            <a:br>
              <a:rPr lang="en-US"/>
            </a:br>
            <a:r>
              <a:rPr lang="en-US"/>
              <a:t>print(arr)</a:t>
            </a:r>
            <a:endParaRPr/>
          </a:p>
          <a:p>
            <a:pPr indent="-145287" lvl="0" marL="365760" rtl="0" algn="l">
              <a:lnSpc>
                <a:spcPct val="100000"/>
              </a:lnSpc>
              <a:spcBef>
                <a:spcPts val="600"/>
              </a:spcBef>
              <a:spcAft>
                <a:spcPts val="0"/>
              </a:spcAft>
              <a:buSzPct val="80000"/>
              <a:buNone/>
            </a:pPr>
            <a:r>
              <a:t/>
            </a:r>
            <a:endParaRPr/>
          </a:p>
          <a:p>
            <a:pPr indent="-145287" lvl="0" marL="365760" rtl="0" algn="l">
              <a:lnSpc>
                <a:spcPct val="100000"/>
              </a:lnSpc>
              <a:spcBef>
                <a:spcPts val="600"/>
              </a:spcBef>
              <a:spcAft>
                <a:spcPts val="0"/>
              </a:spcAft>
              <a:buSzPct val="80000"/>
              <a:buNone/>
            </a:pPr>
            <a:r>
              <a:t/>
            </a:r>
            <a:endParaRPr/>
          </a:p>
          <a:p>
            <a:pPr indent="-86614" lvl="1" marL="640080" rtl="0" algn="l">
              <a:lnSpc>
                <a:spcPct val="100000"/>
              </a:lnSpc>
              <a:spcBef>
                <a:spcPts val="550"/>
              </a:spcBef>
              <a:spcAft>
                <a:spcPts val="0"/>
              </a:spcAft>
              <a:buSzPct val="100000"/>
              <a:buNone/>
            </a:pPr>
            <a:r>
              <a:t/>
            </a:r>
            <a:endParaRPr>
              <a:solidFill>
                <a:srgbClr val="FF0000"/>
              </a:solidFill>
            </a:endParaRPr>
          </a:p>
        </p:txBody>
      </p:sp>
      <p:sp>
        <p:nvSpPr>
          <p:cNvPr id="163" name="Google Shape;163;p20"/>
          <p:cNvSpPr txBox="1"/>
          <p:nvPr>
            <p:ph idx="11" type="ftr"/>
          </p:nvPr>
        </p:nvSpPr>
        <p:spPr>
          <a:xfrm>
            <a:off x="8132618" y="6208568"/>
            <a:ext cx="38608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Department of Computer Science &amp; I.T.</a:t>
            </a:r>
            <a:endParaRPr/>
          </a:p>
        </p:txBody>
      </p:sp>
      <p:pic>
        <p:nvPicPr>
          <p:cNvPr descr="C:\Users\BCA1\Desktop\logo\AU NEW LOGO (WEB) TRP PNG 1000x.png" id="164" name="Google Shape;164;p20"/>
          <p:cNvPicPr preferRelativeResize="0"/>
          <p:nvPr/>
        </p:nvPicPr>
        <p:blipFill rotWithShape="1">
          <a:blip r:embed="rId3">
            <a:alphaModFix/>
          </a:blip>
          <a:srcRect b="0" l="0" r="0" t="0"/>
          <a:stretch/>
        </p:blipFill>
        <p:spPr>
          <a:xfrm>
            <a:off x="10404764" y="83130"/>
            <a:ext cx="1648691" cy="164869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1"/>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US"/>
              <a:t>Checking NumPy Version</a:t>
            </a:r>
            <a:endParaRPr/>
          </a:p>
        </p:txBody>
      </p:sp>
      <p:sp>
        <p:nvSpPr>
          <p:cNvPr id="170" name="Google Shape;170;p21"/>
          <p:cNvSpPr txBox="1"/>
          <p:nvPr>
            <p:ph idx="1" type="body"/>
          </p:nvPr>
        </p:nvSpPr>
        <p:spPr>
          <a:xfrm>
            <a:off x="1914144" y="1447799"/>
            <a:ext cx="9997440" cy="4939145"/>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560"/>
              <a:buChar char="⚫"/>
            </a:pPr>
            <a:r>
              <a:rPr b="1" lang="en-US"/>
              <a:t>Checking NumPy Version</a:t>
            </a:r>
            <a:endParaRPr/>
          </a:p>
          <a:p>
            <a:pPr indent="-283464" lvl="0" marL="365760" rtl="0" algn="l">
              <a:lnSpc>
                <a:spcPct val="100000"/>
              </a:lnSpc>
              <a:spcBef>
                <a:spcPts val="600"/>
              </a:spcBef>
              <a:spcAft>
                <a:spcPts val="0"/>
              </a:spcAft>
              <a:buSzPts val="2560"/>
              <a:buChar char="⚫"/>
            </a:pPr>
            <a:r>
              <a:rPr lang="en-US"/>
              <a:t>The version string is stored under __version__ attribute.</a:t>
            </a:r>
            <a:endParaRPr/>
          </a:p>
          <a:p>
            <a:pPr indent="-283464" lvl="0" marL="365760" rtl="0" algn="l">
              <a:lnSpc>
                <a:spcPct val="100000"/>
              </a:lnSpc>
              <a:spcBef>
                <a:spcPts val="600"/>
              </a:spcBef>
              <a:spcAft>
                <a:spcPts val="0"/>
              </a:spcAft>
              <a:buSzPts val="2560"/>
              <a:buChar char="⚫"/>
            </a:pPr>
            <a:r>
              <a:rPr b="1" lang="en-US"/>
              <a:t>Example</a:t>
            </a:r>
            <a:endParaRPr/>
          </a:p>
          <a:p>
            <a:pPr indent="-283464" lvl="0" marL="365760" rtl="0" algn="l">
              <a:lnSpc>
                <a:spcPct val="100000"/>
              </a:lnSpc>
              <a:spcBef>
                <a:spcPts val="600"/>
              </a:spcBef>
              <a:spcAft>
                <a:spcPts val="0"/>
              </a:spcAft>
              <a:buSzPts val="2560"/>
              <a:buChar char="⚫"/>
            </a:pPr>
            <a:r>
              <a:rPr lang="en-US"/>
              <a:t>import numpy as np</a:t>
            </a:r>
            <a:br>
              <a:rPr lang="en-US"/>
            </a:br>
            <a:r>
              <a:rPr lang="en-US"/>
              <a:t>print(np.__version__)</a:t>
            </a:r>
            <a:endParaRPr/>
          </a:p>
          <a:p>
            <a:pPr indent="-120903" lvl="0" marL="365760" rtl="0" algn="l">
              <a:lnSpc>
                <a:spcPct val="100000"/>
              </a:lnSpc>
              <a:spcBef>
                <a:spcPts val="600"/>
              </a:spcBef>
              <a:spcAft>
                <a:spcPts val="0"/>
              </a:spcAft>
              <a:buSzPts val="2560"/>
              <a:buNone/>
            </a:pPr>
            <a:r>
              <a:t/>
            </a:r>
            <a:endParaRPr/>
          </a:p>
          <a:p>
            <a:pPr indent="-120903" lvl="0" marL="365760" rtl="0" algn="l">
              <a:lnSpc>
                <a:spcPct val="100000"/>
              </a:lnSpc>
              <a:spcBef>
                <a:spcPts val="600"/>
              </a:spcBef>
              <a:spcAft>
                <a:spcPts val="0"/>
              </a:spcAft>
              <a:buSzPts val="2560"/>
              <a:buNone/>
            </a:pPr>
            <a:r>
              <a:t/>
            </a:r>
            <a:endParaRPr/>
          </a:p>
          <a:p>
            <a:pPr indent="-59944" lvl="1" marL="640080" rtl="0" algn="l">
              <a:lnSpc>
                <a:spcPct val="100000"/>
              </a:lnSpc>
              <a:spcBef>
                <a:spcPts val="550"/>
              </a:spcBef>
              <a:spcAft>
                <a:spcPts val="0"/>
              </a:spcAft>
              <a:buSzPts val="2800"/>
              <a:buNone/>
            </a:pPr>
            <a:r>
              <a:t/>
            </a:r>
            <a:endParaRPr>
              <a:solidFill>
                <a:srgbClr val="FF0000"/>
              </a:solidFill>
            </a:endParaRPr>
          </a:p>
        </p:txBody>
      </p:sp>
      <p:sp>
        <p:nvSpPr>
          <p:cNvPr id="171" name="Google Shape;171;p21"/>
          <p:cNvSpPr txBox="1"/>
          <p:nvPr>
            <p:ph idx="11" type="ftr"/>
          </p:nvPr>
        </p:nvSpPr>
        <p:spPr>
          <a:xfrm>
            <a:off x="8132618" y="6208568"/>
            <a:ext cx="38608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Department of Computer Science &amp; I.T.</a:t>
            </a:r>
            <a:endParaRPr/>
          </a:p>
        </p:txBody>
      </p:sp>
      <p:pic>
        <p:nvPicPr>
          <p:cNvPr descr="C:\Users\BCA1\Desktop\logo\AU NEW LOGO (WEB) TRP PNG 1000x.png" id="172" name="Google Shape;172;p21"/>
          <p:cNvPicPr preferRelativeResize="0"/>
          <p:nvPr/>
        </p:nvPicPr>
        <p:blipFill rotWithShape="1">
          <a:blip r:embed="rId3">
            <a:alphaModFix/>
          </a:blip>
          <a:srcRect b="0" l="0" r="0" t="0"/>
          <a:stretch/>
        </p:blipFill>
        <p:spPr>
          <a:xfrm>
            <a:off x="10404764" y="83130"/>
            <a:ext cx="1648691" cy="164869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