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modernComment_151_3CFC444B.xml" ContentType="application/vnd.ms-powerpoint.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5"/>
  </p:notesMasterIdLst>
  <p:sldIdLst>
    <p:sldId id="292" r:id="rId2"/>
    <p:sldId id="290" r:id="rId3"/>
    <p:sldId id="320" r:id="rId4"/>
    <p:sldId id="300" r:id="rId5"/>
    <p:sldId id="293" r:id="rId6"/>
    <p:sldId id="337" r:id="rId7"/>
    <p:sldId id="336" r:id="rId8"/>
    <p:sldId id="338" r:id="rId9"/>
    <p:sldId id="339" r:id="rId10"/>
    <p:sldId id="327" r:id="rId11"/>
    <p:sldId id="348" r:id="rId12"/>
    <p:sldId id="347" r:id="rId13"/>
    <p:sldId id="345"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5759">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2732D8C-96F3-1790-6C32-5DE67484F920}" name="Shivani Chauh" initials="SC" userId="9448a2787aad2341"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89BD1A-0F91-48B1-8BAB-F1D7E8F16F44}" v="1" dt="2023-04-21T06:17:23.3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0" autoAdjust="0"/>
    <p:restoredTop sz="94660"/>
  </p:normalViewPr>
  <p:slideViewPr>
    <p:cSldViewPr>
      <p:cViewPr varScale="1">
        <p:scale>
          <a:sx n="78" d="100"/>
          <a:sy n="78" d="100"/>
        </p:scale>
        <p:origin x="1574" y="58"/>
      </p:cViewPr>
      <p:guideLst>
        <p:guide orient="horz" pos="4319"/>
        <p:guide pos="575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modernComment_151_3CFC444B.xml><?xml version="1.0" encoding="utf-8"?>
<p188:cmLst xmlns:a="http://schemas.openxmlformats.org/drawingml/2006/main" xmlns:r="http://schemas.openxmlformats.org/officeDocument/2006/relationships" xmlns:p188="http://schemas.microsoft.com/office/powerpoint/2018/8/main">
  <p188:cm id="{27187545-7251-4FCD-8409-3CC359DAFBD0}" authorId="{C2732D8C-96F3-1790-6C32-5DE67484F920}" created="2023-04-20T21:23:24.091">
    <pc:sldMkLst xmlns:pc="http://schemas.microsoft.com/office/powerpoint/2013/main/command">
      <pc:docMk/>
      <pc:sldMk cId="1023165515" sldId="337"/>
    </pc:sldMkLst>
    <p188:txBody>
      <a:bodyPr/>
      <a:lstStyle/>
      <a:p>
        <a:r>
          <a:rPr lang="en-IN"/>
          <a:t>If we keep practice on the quiz where we have to complete task with certain time limit that is more effective than doing this for so long!</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AA0BA8-036F-40B3-BE83-D25620AA839B}" type="datetimeFigureOut">
              <a:rPr lang="en-US" smtClean="0"/>
              <a:pPr/>
              <a:t>4/21/2023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B99B4A-EF71-46A9-A090-CA0FA9A75F5E}" type="slidenum">
              <a:rPr lang="en-US" smtClean="0"/>
              <a:pPr/>
              <a:t>‹#›</a:t>
            </a:fld>
            <a:endParaRPr lang="en-US" dirty="0"/>
          </a:p>
        </p:txBody>
      </p:sp>
    </p:spTree>
    <p:extLst>
      <p:ext uri="{BB962C8B-B14F-4D97-AF65-F5344CB8AC3E}">
        <p14:creationId xmlns:p14="http://schemas.microsoft.com/office/powerpoint/2010/main" val="212369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2B99B4A-EF71-46A9-A090-CA0FA9A75F5E}"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B99B4A-EF71-46A9-A090-CA0FA9A75F5E}"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B99B4A-EF71-46A9-A090-CA0FA9A75F5E}"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B99B4A-EF71-46A9-A090-CA0FA9A75F5E}"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B99B4A-EF71-46A9-A090-CA0FA9A75F5E}" type="slidenum">
              <a:rPr lang="en-US" smtClean="0"/>
              <a:pPr/>
              <a:t>13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B99B4A-EF71-46A9-A090-CA0FA9A75F5E}"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B99B4A-EF71-46A9-A090-CA0FA9A75F5E}"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B99B4A-EF71-46A9-A090-CA0FA9A75F5E}"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B99B4A-EF71-46A9-A090-CA0FA9A75F5E}"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B99B4A-EF71-46A9-A090-CA0FA9A75F5E}"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B99B4A-EF71-46A9-A090-CA0FA9A75F5E}"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B99B4A-EF71-46A9-A090-CA0FA9A75F5E}"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B99B4A-EF71-46A9-A090-CA0FA9A75F5E}"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28"/>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203081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453742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97260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960136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35113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413230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25257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519907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49966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628569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054243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283848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40369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07000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8972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18917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cxnSp>
          <p:nvCxnSpPr>
            <p:cNvPr id="7" name="Straight Connector 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4/21/2023</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0339183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18/10/relationships/comments" Target="../comments/modernComment_151_3CFC444B.xm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85" y="14067"/>
            <a:ext cx="9144000" cy="838200"/>
          </a:xfrm>
          <a:solidFill>
            <a:srgbClr val="002060"/>
          </a:solidFill>
        </p:spPr>
        <p:style>
          <a:lnRef idx="0">
            <a:schemeClr val="accent4"/>
          </a:lnRef>
          <a:fillRef idx="3">
            <a:schemeClr val="accent4"/>
          </a:fillRef>
          <a:effectRef idx="3">
            <a:schemeClr val="accent4"/>
          </a:effectRef>
          <a:fontRef idx="minor">
            <a:schemeClr val="lt1"/>
          </a:fontRef>
        </p:style>
        <p:txBody>
          <a:bodyPr>
            <a:normAutofit/>
            <a:scene3d>
              <a:camera prst="orthographicFront"/>
              <a:lightRig rig="soft" dir="t">
                <a:rot lat="0" lon="0" rev="10800000"/>
              </a:lightRig>
            </a:scene3d>
            <a:sp3d>
              <a:bevelT w="27940" h="12700"/>
              <a:contourClr>
                <a:srgbClr val="DDDDDD"/>
              </a:contourClr>
            </a:sp3d>
          </a:bodyPr>
          <a:lstStyle/>
          <a:p>
            <a:r>
              <a:rPr lang="en-US" sz="3600" b="1" spc="15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Narrow" pitchFamily="34" charset="0"/>
              </a:rPr>
              <a:t>Presentation on</a:t>
            </a:r>
            <a:endParaRPr lang="en-US" sz="3600" b="1" spc="150" dirty="0">
              <a:ln w="11430"/>
              <a:solidFill>
                <a:srgbClr val="F8F8F8"/>
              </a:solidFill>
              <a:effectLst>
                <a:outerShdw blurRad="25400" algn="tl" rotWithShape="0">
                  <a:srgbClr val="000000">
                    <a:alpha val="43000"/>
                  </a:srgbClr>
                </a:outerShdw>
              </a:effectLst>
              <a:latin typeface="Arial Narrow" pitchFamily="34" charset="0"/>
            </a:endParaRP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21 April 2023</a:t>
            </a:fld>
            <a:endParaRPr lang="en-US" sz="1100" b="1" dirty="0">
              <a:solidFill>
                <a:schemeClr val="lt1"/>
              </a:solidFill>
              <a:latin typeface="Arial Narrow" pitchFamily="34" charset="0"/>
            </a:endParaRPr>
          </a:p>
        </p:txBody>
      </p:sp>
      <p:sp>
        <p:nvSpPr>
          <p:cNvPr id="4" name="Title 1"/>
          <p:cNvSpPr txBox="1">
            <a:spLocks/>
          </p:cNvSpPr>
          <p:nvPr/>
        </p:nvSpPr>
        <p:spPr>
          <a:xfrm>
            <a:off x="0" y="6553200"/>
            <a:ext cx="9144000" cy="304800"/>
          </a:xfrm>
          <a:prstGeom prst="rect">
            <a:avLst/>
          </a:prstGeom>
          <a:solidFill>
            <a:srgbClr val="002060"/>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endParaRPr lang="en-US" sz="1100" b="1" dirty="0">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1</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sp>
        <p:nvSpPr>
          <p:cNvPr id="2049" name="Rectangle 1"/>
          <p:cNvSpPr>
            <a:spLocks noChangeArrowheads="1"/>
          </p:cNvSpPr>
          <p:nvPr/>
        </p:nvSpPr>
        <p:spPr bwMode="auto">
          <a:xfrm>
            <a:off x="457200" y="1371600"/>
            <a:ext cx="8305800" cy="783193"/>
          </a:xfrm>
          <a:prstGeom prst="roundRect">
            <a:avLst/>
          </a:prstGeom>
          <a:ln>
            <a:headEnd/>
            <a:tailEn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4000" b="1" dirty="0"/>
              <a:t> Java Project</a:t>
            </a:r>
          </a:p>
        </p:txBody>
      </p:sp>
      <p:sp>
        <p:nvSpPr>
          <p:cNvPr id="15361" name="Rectangle 1"/>
          <p:cNvSpPr>
            <a:spLocks noChangeArrowheads="1"/>
          </p:cNvSpPr>
          <p:nvPr/>
        </p:nvSpPr>
        <p:spPr bwMode="auto">
          <a:xfrm>
            <a:off x="-7051" y="3571566"/>
            <a:ext cx="9144000" cy="16106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a:ln>
                  <a:noFill/>
                </a:ln>
                <a:effectLst/>
                <a:latin typeface="Arial" pitchFamily="34" charset="0"/>
                <a:ea typeface="Times New Roman" pitchFamily="18" charset="0"/>
                <a:cs typeface="Arial" pitchFamily="34" charset="0"/>
              </a:rPr>
              <a:t>Presented by </a:t>
            </a:r>
          </a:p>
          <a:p>
            <a:pPr marL="0" marR="0" lvl="0" indent="0" algn="ctr"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a:ln>
                  <a:noFill/>
                </a:ln>
                <a:effectLst/>
                <a:latin typeface="Arial" pitchFamily="34" charset="0"/>
                <a:ea typeface="Times New Roman" pitchFamily="18" charset="0"/>
                <a:cs typeface="Arial" pitchFamily="34" charset="0"/>
              </a:rPr>
              <a:t>Shivani Chauhan</a:t>
            </a:r>
          </a:p>
          <a:p>
            <a:pPr marL="0" marR="0" lvl="0" indent="0" algn="ctr" defTabSz="914400" rtl="0" eaLnBrk="1" fontAlgn="base" latinLnBrk="0" hangingPunct="1">
              <a:lnSpc>
                <a:spcPct val="150000"/>
              </a:lnSpc>
              <a:spcBef>
                <a:spcPct val="0"/>
              </a:spcBef>
              <a:spcAft>
                <a:spcPct val="0"/>
              </a:spcAft>
              <a:buClrTx/>
              <a:buSzTx/>
              <a:buFontTx/>
              <a:buNone/>
              <a:tabLst/>
            </a:pPr>
            <a:r>
              <a:rPr lang="en-US" b="1" dirty="0">
                <a:latin typeface="Arial" pitchFamily="34" charset="0"/>
                <a:cs typeface="Arial" pitchFamily="34" charset="0"/>
              </a:rPr>
              <a:t>Guided by</a:t>
            </a:r>
          </a:p>
          <a:p>
            <a:pPr marL="0" marR="0" lvl="0" indent="0" algn="ctr" defTabSz="914400" rtl="0" eaLnBrk="1" fontAlgn="base" latinLnBrk="0" hangingPunct="1">
              <a:lnSpc>
                <a:spcPct val="150000"/>
              </a:lnSpc>
              <a:spcBef>
                <a:spcPct val="0"/>
              </a:spcBef>
              <a:spcAft>
                <a:spcPct val="0"/>
              </a:spcAft>
              <a:buClrTx/>
              <a:buSzTx/>
              <a:buFontTx/>
              <a:buNone/>
              <a:tabLst/>
            </a:pPr>
            <a:r>
              <a:rPr lang="en-US" b="1" dirty="0">
                <a:latin typeface="Arial" pitchFamily="34" charset="0"/>
                <a:cs typeface="Arial" pitchFamily="34" charset="0"/>
              </a:rPr>
              <a:t>Dr. Ranjith Kumar(26108)</a:t>
            </a:r>
          </a:p>
        </p:txBody>
      </p:sp>
      <p:pic>
        <p:nvPicPr>
          <p:cNvPr id="12" name="Picture 11">
            <a:extLst>
              <a:ext uri="{FF2B5EF4-FFF2-40B4-BE49-F238E27FC236}">
                <a16:creationId xmlns:a16="http://schemas.microsoft.com/office/drawing/2014/main" id="{AFBDA0A7-5F2F-D6F3-7FA2-2C4DEB0B6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2432835"/>
            <a:ext cx="2796365" cy="2796365"/>
          </a:xfrm>
          <a:prstGeom prst="rect">
            <a:avLst/>
          </a:prstGeom>
        </p:spPr>
      </p:pic>
      <p:sp>
        <p:nvSpPr>
          <p:cNvPr id="17" name="TextBox 16">
            <a:extLst>
              <a:ext uri="{FF2B5EF4-FFF2-40B4-BE49-F238E27FC236}">
                <a16:creationId xmlns:a16="http://schemas.microsoft.com/office/drawing/2014/main" id="{2FC7D534-A7C0-BD2C-66B2-39F2CD812F3F}"/>
              </a:ext>
            </a:extLst>
          </p:cNvPr>
          <p:cNvSpPr txBox="1"/>
          <p:nvPr/>
        </p:nvSpPr>
        <p:spPr>
          <a:xfrm>
            <a:off x="3707904" y="2432835"/>
            <a:ext cx="5112568" cy="369332"/>
          </a:xfrm>
          <a:prstGeom prst="rect">
            <a:avLst/>
          </a:prstGeom>
          <a:noFill/>
        </p:spPr>
        <p:txBody>
          <a:bodyPr wrap="square" rtlCol="0">
            <a:spAutoFit/>
          </a:bodyPr>
          <a:lstStyle/>
          <a:p>
            <a:r>
              <a:rPr lang="en-US" dirty="0"/>
              <a:t>Title: Online Examination System </a:t>
            </a:r>
            <a:endParaRPr lang="en-IN" dirty="0"/>
          </a:p>
        </p:txBody>
      </p:sp>
      <p:sp>
        <p:nvSpPr>
          <p:cNvPr id="3" name="TextBox 2">
            <a:extLst>
              <a:ext uri="{FF2B5EF4-FFF2-40B4-BE49-F238E27FC236}">
                <a16:creationId xmlns:a16="http://schemas.microsoft.com/office/drawing/2014/main" id="{A7029E30-CDE5-8C0A-8998-5A5D64E5B106}"/>
              </a:ext>
            </a:extLst>
          </p:cNvPr>
          <p:cNvSpPr txBox="1"/>
          <p:nvPr/>
        </p:nvSpPr>
        <p:spPr>
          <a:xfrm>
            <a:off x="3563888" y="2924944"/>
            <a:ext cx="3888432" cy="646331"/>
          </a:xfrm>
          <a:prstGeom prst="rect">
            <a:avLst/>
          </a:prstGeom>
          <a:noFill/>
        </p:spPr>
        <p:txBody>
          <a:bodyPr wrap="square" rtlCol="0">
            <a:spAutoFit/>
          </a:bodyPr>
          <a:lstStyle/>
          <a:p>
            <a:r>
              <a:rPr lang="en-US" dirty="0"/>
              <a:t>THE JAVA QUIZ-RACE AGAINST THE CLOCK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838200"/>
          </a:xfrm>
          <a:solidFill>
            <a:srgbClr val="002060"/>
          </a:solidFill>
        </p:spPr>
        <p:style>
          <a:lnRef idx="0">
            <a:schemeClr val="accent4"/>
          </a:lnRef>
          <a:fillRef idx="3">
            <a:schemeClr val="accent4"/>
          </a:fillRef>
          <a:effectRef idx="3">
            <a:schemeClr val="accent4"/>
          </a:effectRef>
          <a:fontRef idx="minor">
            <a:schemeClr val="lt1"/>
          </a:fontRef>
        </p:style>
        <p:txBody>
          <a:bodyPr>
            <a:normAutofit/>
          </a:bodyPr>
          <a:lstStyle/>
          <a:p>
            <a:pPr indent="1198563"/>
            <a:r>
              <a:rPr lang="en-US" sz="2800" dirty="0"/>
              <a:t>Advantages of online Examination</a:t>
            </a:r>
            <a:endParaRPr lang="en-US" sz="2800" b="1" dirty="0">
              <a:latin typeface="Arial Narrow" pitchFamily="34" charset="0"/>
            </a:endParaRP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21 April 2023</a:t>
            </a:fld>
            <a:endParaRPr lang="en-US" sz="1100" b="1" dirty="0">
              <a:solidFill>
                <a:schemeClr val="lt1"/>
              </a:solidFill>
              <a:latin typeface="Arial Narrow" pitchFamily="34" charset="0"/>
            </a:endParaRPr>
          </a:p>
        </p:txBody>
      </p:sp>
      <p:sp>
        <p:nvSpPr>
          <p:cNvPr id="4" name="Title 1"/>
          <p:cNvSpPr txBox="1">
            <a:spLocks/>
          </p:cNvSpPr>
          <p:nvPr/>
        </p:nvSpPr>
        <p:spPr>
          <a:xfrm>
            <a:off x="0" y="6553200"/>
            <a:ext cx="9144000" cy="304800"/>
          </a:xfrm>
          <a:prstGeom prst="rect">
            <a:avLst/>
          </a:prstGeom>
          <a:solidFill>
            <a:srgbClr val="002060"/>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endParaRPr lang="en-US" sz="1100" b="1" dirty="0">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10</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sp>
        <p:nvSpPr>
          <p:cNvPr id="3" name="TextBox 2"/>
          <p:cNvSpPr txBox="1"/>
          <p:nvPr/>
        </p:nvSpPr>
        <p:spPr>
          <a:xfrm>
            <a:off x="685801" y="1268760"/>
            <a:ext cx="8229599" cy="4062651"/>
          </a:xfrm>
          <a:prstGeom prst="rect">
            <a:avLst/>
          </a:prstGeom>
          <a:noFill/>
        </p:spPr>
        <p:txBody>
          <a:bodyPr wrap="square" rtlCol="0">
            <a:spAutoFit/>
          </a:bodyPr>
          <a:lstStyle/>
          <a:p>
            <a:pPr marL="342900" indent="-342900" algn="just">
              <a:lnSpc>
                <a:spcPct val="150000"/>
              </a:lnSpc>
              <a:buFont typeface="Wingdings" pitchFamily="2" charset="2"/>
              <a:buChar char="q"/>
            </a:pPr>
            <a:r>
              <a:rPr lang="en-US" sz="2000" dirty="0">
                <a:latin typeface="Arial" pitchFamily="34" charset="0"/>
                <a:cs typeface="Arial" pitchFamily="34" charset="0"/>
              </a:rPr>
              <a:t>Physical pressure at a given location is absolutely not necessary.</a:t>
            </a:r>
          </a:p>
          <a:p>
            <a:pPr marL="342900" indent="-342900" algn="just">
              <a:lnSpc>
                <a:spcPct val="150000"/>
              </a:lnSpc>
              <a:buFont typeface="Wingdings" pitchFamily="2" charset="2"/>
              <a:buChar char="q"/>
            </a:pPr>
            <a:r>
              <a:rPr lang="en-US" sz="2000" dirty="0">
                <a:latin typeface="Arial" pitchFamily="34" charset="0"/>
                <a:cs typeface="Arial" pitchFamily="34" charset="0"/>
              </a:rPr>
              <a:t>Result available instantly.</a:t>
            </a:r>
          </a:p>
          <a:p>
            <a:pPr marL="342900" indent="-342900" algn="just">
              <a:lnSpc>
                <a:spcPct val="150000"/>
              </a:lnSpc>
              <a:buFont typeface="Wingdings" pitchFamily="2" charset="2"/>
              <a:buChar char="q"/>
            </a:pPr>
            <a:r>
              <a:rPr lang="en-US" sz="2000" dirty="0">
                <a:latin typeface="Arial" pitchFamily="34" charset="0"/>
                <a:cs typeface="Arial" pitchFamily="34" charset="0"/>
              </a:rPr>
              <a:t>Easy Accessibility.</a:t>
            </a:r>
          </a:p>
          <a:p>
            <a:pPr marL="342900" indent="-342900" algn="just">
              <a:lnSpc>
                <a:spcPct val="150000"/>
              </a:lnSpc>
              <a:buFont typeface="Wingdings" pitchFamily="2" charset="2"/>
              <a:buChar char="q"/>
            </a:pPr>
            <a:r>
              <a:rPr lang="en-US" sz="2000" dirty="0">
                <a:latin typeface="Arial" pitchFamily="34" charset="0"/>
                <a:cs typeface="Arial" pitchFamily="34" charset="0"/>
              </a:rPr>
              <a:t>User Friendly.</a:t>
            </a:r>
          </a:p>
          <a:p>
            <a:pPr marL="342900" indent="-342900" algn="just">
              <a:lnSpc>
                <a:spcPct val="150000"/>
              </a:lnSpc>
              <a:buFont typeface="Wingdings" pitchFamily="2" charset="2"/>
              <a:buChar char="q"/>
            </a:pPr>
            <a:r>
              <a:rPr lang="en-US" sz="2000" dirty="0">
                <a:latin typeface="Arial" pitchFamily="34" charset="0"/>
                <a:cs typeface="Arial" pitchFamily="34" charset="0"/>
              </a:rPr>
              <a:t>Secure because authentication.</a:t>
            </a:r>
          </a:p>
          <a:p>
            <a:pPr marL="342900" indent="-342900" algn="just">
              <a:lnSpc>
                <a:spcPct val="150000"/>
              </a:lnSpc>
              <a:buFont typeface="Wingdings" pitchFamily="2" charset="2"/>
              <a:buChar char="q"/>
            </a:pPr>
            <a:r>
              <a:rPr lang="en-US" sz="2000" dirty="0">
                <a:latin typeface="Arial" pitchFamily="34" charset="0"/>
                <a:cs typeface="Arial" pitchFamily="34" charset="0"/>
              </a:rPr>
              <a:t>Online exams – Convenience, Security and Flexibility.</a:t>
            </a:r>
          </a:p>
          <a:p>
            <a:pPr marL="342900" indent="-342900" algn="just">
              <a:lnSpc>
                <a:spcPct val="150000"/>
              </a:lnSpc>
              <a:buFont typeface="Wingdings" pitchFamily="2" charset="2"/>
              <a:buChar char="q"/>
            </a:pPr>
            <a:r>
              <a:rPr lang="en-US" sz="2000" dirty="0">
                <a:latin typeface="Arial" pitchFamily="34" charset="0"/>
                <a:cs typeface="Arial" pitchFamily="34" charset="0"/>
              </a:rPr>
              <a:t>Available at a reduced cost.</a:t>
            </a:r>
          </a:p>
          <a:p>
            <a:pPr marL="342900" indent="-342900" algn="just">
              <a:lnSpc>
                <a:spcPct val="150000"/>
              </a:lnSpc>
              <a:buFont typeface="Wingdings" pitchFamily="2" charset="2"/>
              <a:buChar char="q"/>
            </a:pPr>
            <a:r>
              <a:rPr lang="en-US" sz="2000" dirty="0">
                <a:latin typeface="Arial" pitchFamily="34" charset="0"/>
                <a:cs typeface="Arial" pitchFamily="34" charset="0"/>
              </a:rPr>
              <a:t>Accuracy in checking  the answer, calculating result.</a:t>
            </a:r>
          </a:p>
          <a:p>
            <a:endParaRPr lang="en-IN" sz="2000" dirty="0">
              <a:latin typeface="Arial" pitchFamily="34" charset="0"/>
              <a:cs typeface="Arial"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4149080"/>
            <a:ext cx="1950720" cy="2011680"/>
          </a:xfrm>
          <a:prstGeom prst="rect">
            <a:avLst/>
          </a:prstGeom>
        </p:spPr>
      </p:pic>
    </p:spTree>
    <p:extLst>
      <p:ext uri="{BB962C8B-B14F-4D97-AF65-F5344CB8AC3E}">
        <p14:creationId xmlns:p14="http://schemas.microsoft.com/office/powerpoint/2010/main" val="2846190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838200"/>
          </a:xfrm>
          <a:solidFill>
            <a:srgbClr val="002060"/>
          </a:solidFill>
        </p:spPr>
        <p:style>
          <a:lnRef idx="0">
            <a:schemeClr val="accent4"/>
          </a:lnRef>
          <a:fillRef idx="3">
            <a:schemeClr val="accent4"/>
          </a:fillRef>
          <a:effectRef idx="3">
            <a:schemeClr val="accent4"/>
          </a:effectRef>
          <a:fontRef idx="minor">
            <a:schemeClr val="lt1"/>
          </a:fontRef>
        </p:style>
        <p:txBody>
          <a:bodyPr>
            <a:normAutofit/>
          </a:bodyPr>
          <a:lstStyle/>
          <a:p>
            <a:pPr indent="1198563"/>
            <a:r>
              <a:rPr lang="en-US" sz="2800" dirty="0"/>
              <a:t>EXISTING SYSTEM</a:t>
            </a:r>
            <a:endParaRPr lang="en-US" sz="2800" b="1" dirty="0">
              <a:latin typeface="Arial Narrow" pitchFamily="34" charset="0"/>
            </a:endParaRP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21 April 2023</a:t>
            </a:fld>
            <a:endParaRPr lang="en-US" sz="1100" b="1" dirty="0">
              <a:solidFill>
                <a:schemeClr val="lt1"/>
              </a:solidFill>
              <a:latin typeface="Arial Narrow" pitchFamily="34" charset="0"/>
            </a:endParaRPr>
          </a:p>
        </p:txBody>
      </p:sp>
      <p:sp>
        <p:nvSpPr>
          <p:cNvPr id="4" name="Title 1"/>
          <p:cNvSpPr txBox="1">
            <a:spLocks/>
          </p:cNvSpPr>
          <p:nvPr/>
        </p:nvSpPr>
        <p:spPr>
          <a:xfrm>
            <a:off x="0" y="6553200"/>
            <a:ext cx="9144000" cy="304800"/>
          </a:xfrm>
          <a:prstGeom prst="rect">
            <a:avLst/>
          </a:prstGeom>
          <a:solidFill>
            <a:srgbClr val="002060"/>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endParaRPr lang="en-US" sz="1100" b="1" dirty="0">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11</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sp>
        <p:nvSpPr>
          <p:cNvPr id="3" name="TextBox 2"/>
          <p:cNvSpPr txBox="1"/>
          <p:nvPr/>
        </p:nvSpPr>
        <p:spPr>
          <a:xfrm>
            <a:off x="685801" y="955040"/>
            <a:ext cx="8275319" cy="3785652"/>
          </a:xfrm>
          <a:prstGeom prst="rect">
            <a:avLst/>
          </a:prstGeom>
          <a:noFill/>
        </p:spPr>
        <p:txBody>
          <a:bodyPr wrap="square" rtlCol="0">
            <a:spAutoFit/>
          </a:bodyPr>
          <a:lstStyle/>
          <a:p>
            <a:pPr marL="457200" lvl="0" indent="-457200" algn="just">
              <a:lnSpc>
                <a:spcPct val="150000"/>
              </a:lnSpc>
              <a:buFont typeface="Wingdings" pitchFamily="2" charset="2"/>
              <a:buChar char="q"/>
            </a:pPr>
            <a:r>
              <a:rPr lang="en-US" sz="2800" dirty="0"/>
              <a:t> </a:t>
            </a:r>
            <a:r>
              <a:rPr lang="en-US" sz="2000" dirty="0">
                <a:latin typeface="Arial" pitchFamily="34" charset="0"/>
                <a:cs typeface="Arial" pitchFamily="34" charset="0"/>
              </a:rPr>
              <a:t>A number of online examination system software are available today.</a:t>
            </a:r>
          </a:p>
          <a:p>
            <a:pPr marL="342900" lvl="0" indent="-342900" algn="just">
              <a:lnSpc>
                <a:spcPct val="150000"/>
              </a:lnSpc>
              <a:buFont typeface="Wingdings" pitchFamily="2" charset="2"/>
              <a:buChar char="q"/>
            </a:pPr>
            <a:r>
              <a:rPr lang="en-US" sz="2000" dirty="0">
                <a:latin typeface="Arial" pitchFamily="34" charset="0"/>
                <a:cs typeface="Arial" pitchFamily="34" charset="0"/>
              </a:rPr>
              <a:t>The system of online exams has been widely adopted by a good number of organizations and universities.</a:t>
            </a:r>
          </a:p>
          <a:p>
            <a:pPr marL="342900" lvl="0" indent="-342900" algn="just">
              <a:lnSpc>
                <a:spcPct val="150000"/>
              </a:lnSpc>
              <a:buFont typeface="Wingdings" pitchFamily="2" charset="2"/>
              <a:buChar char="q"/>
            </a:pPr>
            <a:r>
              <a:rPr lang="en-US" sz="2000" dirty="0">
                <a:latin typeface="Arial" pitchFamily="34" charset="0"/>
                <a:cs typeface="Arial" pitchFamily="34" charset="0"/>
              </a:rPr>
              <a:t>The tasks of maintaining records, score cards, student details, question papers and so on is very easily managed by the systems.</a:t>
            </a:r>
            <a:endParaRPr lang="en-US" sz="2800" dirty="0"/>
          </a:p>
          <a:p>
            <a:pPr marL="285750" indent="-285750" algn="just">
              <a:lnSpc>
                <a:spcPct val="150000"/>
              </a:lnSpc>
              <a:buFont typeface="Wingdings" pitchFamily="2" charset="2"/>
              <a:buChar char="Ø"/>
            </a:pPr>
            <a:endParaRPr lang="en-US" sz="2000" dirty="0"/>
          </a:p>
          <a:p>
            <a:endParaRPr lang="en-IN"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510" y="4066898"/>
            <a:ext cx="8343900" cy="2615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3829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838200"/>
          </a:xfrm>
          <a:solidFill>
            <a:srgbClr val="002060"/>
          </a:solidFill>
        </p:spPr>
        <p:style>
          <a:lnRef idx="0">
            <a:schemeClr val="accent4"/>
          </a:lnRef>
          <a:fillRef idx="3">
            <a:schemeClr val="accent4"/>
          </a:fillRef>
          <a:effectRef idx="3">
            <a:schemeClr val="accent4"/>
          </a:effectRef>
          <a:fontRef idx="minor">
            <a:schemeClr val="lt1"/>
          </a:fontRef>
        </p:style>
        <p:txBody>
          <a:bodyPr>
            <a:normAutofit/>
          </a:bodyPr>
          <a:lstStyle/>
          <a:p>
            <a:pPr indent="1198563"/>
            <a:r>
              <a:rPr lang="en-US" sz="2800" dirty="0"/>
              <a:t>Conclusion</a:t>
            </a:r>
            <a:endParaRPr lang="en-US" sz="2800" b="1" dirty="0">
              <a:latin typeface="Arial Narrow" pitchFamily="34" charset="0"/>
            </a:endParaRP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21 April 2023</a:t>
            </a:fld>
            <a:endParaRPr lang="en-US" sz="1100" b="1" dirty="0">
              <a:solidFill>
                <a:schemeClr val="lt1"/>
              </a:solidFill>
              <a:latin typeface="Arial Narrow" pitchFamily="34" charset="0"/>
            </a:endParaRPr>
          </a:p>
        </p:txBody>
      </p:sp>
      <p:sp>
        <p:nvSpPr>
          <p:cNvPr id="4" name="Title 1"/>
          <p:cNvSpPr txBox="1">
            <a:spLocks/>
          </p:cNvSpPr>
          <p:nvPr/>
        </p:nvSpPr>
        <p:spPr>
          <a:xfrm>
            <a:off x="0" y="6553200"/>
            <a:ext cx="9144000" cy="304800"/>
          </a:xfrm>
          <a:prstGeom prst="rect">
            <a:avLst/>
          </a:prstGeom>
          <a:solidFill>
            <a:srgbClr val="002060"/>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endParaRPr lang="en-US" sz="1100" b="1" dirty="0">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12</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sp>
        <p:nvSpPr>
          <p:cNvPr id="3" name="TextBox 2"/>
          <p:cNvSpPr txBox="1"/>
          <p:nvPr/>
        </p:nvSpPr>
        <p:spPr>
          <a:xfrm>
            <a:off x="755576" y="3212976"/>
            <a:ext cx="7704856" cy="4062651"/>
          </a:xfrm>
          <a:prstGeom prst="rect">
            <a:avLst/>
          </a:prstGeom>
          <a:noFill/>
        </p:spPr>
        <p:txBody>
          <a:bodyPr wrap="square" rtlCol="0">
            <a:spAutoFit/>
          </a:bodyPr>
          <a:lstStyle/>
          <a:p>
            <a:pPr marL="457200" indent="-457200" algn="just">
              <a:lnSpc>
                <a:spcPct val="150000"/>
              </a:lnSpc>
              <a:buFont typeface="Wingdings" pitchFamily="2" charset="2"/>
              <a:buChar char="q"/>
            </a:pPr>
            <a:r>
              <a:rPr lang="en-US" sz="2000" dirty="0"/>
              <a:t>The key concept is to minimize the amount of paper and convert all forms of documentation to digital form. It can observe that the information required can be obtained with ease and accuracy in the computerized system. The user with minimum knowledge about computer cab be easily able operate the system easily. The system also produces brief result required by the management.</a:t>
            </a:r>
          </a:p>
          <a:p>
            <a:pPr marL="285750" indent="-285750" algn="just">
              <a:lnSpc>
                <a:spcPct val="150000"/>
              </a:lnSpc>
              <a:buFont typeface="Wingdings" pitchFamily="2" charset="2"/>
              <a:buChar char="Ø"/>
            </a:pPr>
            <a:endParaRPr lang="en-US" sz="2000" dirty="0"/>
          </a:p>
          <a:p>
            <a:endParaRPr lang="en-IN"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68" y="996736"/>
            <a:ext cx="8663880" cy="2216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8909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6553200"/>
            <a:ext cx="9144000" cy="304800"/>
          </a:xfrm>
          <a:prstGeom prst="rect">
            <a:avLst/>
          </a:prstGeom>
          <a:solidFill>
            <a:srgbClr val="002060"/>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endParaRPr lang="en-US" sz="1100" b="1" dirty="0">
              <a:latin typeface="Arial Narrow" pitchFamily="34" charset="0"/>
            </a:endParaRPr>
          </a:p>
        </p:txBody>
      </p:sp>
      <p:sp>
        <p:nvSpPr>
          <p:cNvPr id="5" name="Title 4"/>
          <p:cNvSpPr>
            <a:spLocks noGrp="1"/>
          </p:cNvSpPr>
          <p:nvPr>
            <p:ph type="ctrTitle"/>
          </p:nvPr>
        </p:nvSpPr>
        <p:spPr>
          <a:xfrm>
            <a:off x="685799" y="4869160"/>
            <a:ext cx="7772400" cy="1470025"/>
          </a:xfrm>
        </p:spPr>
        <p:txBody>
          <a:bodyPr/>
          <a:lstStyle/>
          <a:p>
            <a:r>
              <a:rPr lang="en-US" dirty="0">
                <a:solidFill>
                  <a:schemeClr val="bg2">
                    <a:lumMod val="40000"/>
                    <a:lumOff val="60000"/>
                  </a:schemeClr>
                </a:solidFill>
              </a:rPr>
              <a:t>THANK YOU</a:t>
            </a: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21 April 2023</a:t>
            </a:fld>
            <a:endParaRPr lang="en-US" sz="1100" b="1" dirty="0">
              <a:solidFill>
                <a:schemeClr val="lt1"/>
              </a:solidFill>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13</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sp>
        <p:nvSpPr>
          <p:cNvPr id="2" name="TextBox 1">
            <a:extLst>
              <a:ext uri="{FF2B5EF4-FFF2-40B4-BE49-F238E27FC236}">
                <a16:creationId xmlns:a16="http://schemas.microsoft.com/office/drawing/2014/main" id="{132D9427-9798-001B-FD60-D2F81F42EF58}"/>
              </a:ext>
            </a:extLst>
          </p:cNvPr>
          <p:cNvSpPr txBox="1"/>
          <p:nvPr/>
        </p:nvSpPr>
        <p:spPr>
          <a:xfrm>
            <a:off x="1178560" y="548680"/>
            <a:ext cx="5481672" cy="1323439"/>
          </a:xfrm>
          <a:prstGeom prst="rect">
            <a:avLst/>
          </a:prstGeom>
          <a:noFill/>
        </p:spPr>
        <p:txBody>
          <a:bodyPr wrap="square" rtlCol="0">
            <a:spAutoFit/>
          </a:bodyPr>
          <a:lstStyle/>
          <a:p>
            <a:pPr algn="ctr"/>
            <a:r>
              <a:rPr lang="en-US" sz="4000" dirty="0"/>
              <a:t>The java Quiz!</a:t>
            </a:r>
          </a:p>
          <a:p>
            <a:r>
              <a:rPr lang="en-IN" sz="4000" dirty="0"/>
              <a:t>Race against the Clock</a:t>
            </a:r>
          </a:p>
        </p:txBody>
      </p:sp>
      <p:pic>
        <p:nvPicPr>
          <p:cNvPr id="14" name="Picture 13">
            <a:extLst>
              <a:ext uri="{FF2B5EF4-FFF2-40B4-BE49-F238E27FC236}">
                <a16:creationId xmlns:a16="http://schemas.microsoft.com/office/drawing/2014/main" id="{5318E0E1-005C-D16A-30E7-F086056A15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4224" y="1270449"/>
            <a:ext cx="613254" cy="613254"/>
          </a:xfrm>
          <a:prstGeom prst="rect">
            <a:avLst/>
          </a:prstGeom>
        </p:spPr>
      </p:pic>
      <p:sp>
        <p:nvSpPr>
          <p:cNvPr id="15" name="Arrow: Right 14">
            <a:extLst>
              <a:ext uri="{FF2B5EF4-FFF2-40B4-BE49-F238E27FC236}">
                <a16:creationId xmlns:a16="http://schemas.microsoft.com/office/drawing/2014/main" id="{EF2C451F-E745-9AAA-07C1-F80CA3B005C3}"/>
              </a:ext>
            </a:extLst>
          </p:cNvPr>
          <p:cNvSpPr/>
          <p:nvPr/>
        </p:nvSpPr>
        <p:spPr>
          <a:xfrm>
            <a:off x="1907704" y="3429000"/>
            <a:ext cx="4176464" cy="18742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D0450BAA-1E92-D5B9-B26C-A12F191E8FFD}"/>
              </a:ext>
            </a:extLst>
          </p:cNvPr>
          <p:cNvSpPr txBox="1"/>
          <p:nvPr/>
        </p:nvSpPr>
        <p:spPr>
          <a:xfrm>
            <a:off x="2267744" y="4005065"/>
            <a:ext cx="3132348" cy="584775"/>
          </a:xfrm>
          <a:prstGeom prst="rect">
            <a:avLst/>
          </a:prstGeom>
          <a:noFill/>
        </p:spPr>
        <p:txBody>
          <a:bodyPr wrap="square" rtlCol="0">
            <a:spAutoFit/>
          </a:bodyPr>
          <a:lstStyle/>
          <a:p>
            <a:r>
              <a:rPr lang="en-US" sz="3200" dirty="0"/>
              <a:t>Let’s Learn!</a:t>
            </a:r>
            <a:endParaRPr lang="en-IN" sz="3200" dirty="0"/>
          </a:p>
        </p:txBody>
      </p:sp>
    </p:spTree>
    <p:extLst>
      <p:ext uri="{BB962C8B-B14F-4D97-AF65-F5344CB8AC3E}">
        <p14:creationId xmlns:p14="http://schemas.microsoft.com/office/powerpoint/2010/main" val="1936686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838200"/>
          </a:xfrm>
          <a:solidFill>
            <a:srgbClr val="002060"/>
          </a:solidFill>
        </p:spPr>
        <p:style>
          <a:lnRef idx="0">
            <a:schemeClr val="accent4"/>
          </a:lnRef>
          <a:fillRef idx="3">
            <a:schemeClr val="accent4"/>
          </a:fillRef>
          <a:effectRef idx="3">
            <a:schemeClr val="accent4"/>
          </a:effectRef>
          <a:fontRef idx="minor">
            <a:schemeClr val="lt1"/>
          </a:fontRef>
        </p:style>
        <p:txBody>
          <a:bodyPr>
            <a:normAutofit/>
          </a:bodyPr>
          <a:lstStyle/>
          <a:p>
            <a:pPr indent="1198563"/>
            <a:r>
              <a:rPr lang="en-US" sz="2800" b="1" dirty="0">
                <a:latin typeface="Arial Narrow" pitchFamily="34" charset="0"/>
              </a:rPr>
              <a:t> </a:t>
            </a:r>
            <a:r>
              <a:rPr lang="en-AU" sz="3600" b="1" cap="small" dirty="0">
                <a:latin typeface="Arial Narrow" pitchFamily="34" charset="0"/>
              </a:rPr>
              <a:t>content</a:t>
            </a:r>
            <a:endParaRPr lang="en-US" sz="2800" b="1" dirty="0">
              <a:latin typeface="Arial Narrow" pitchFamily="34" charset="0"/>
            </a:endParaRP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21 April 2023</a:t>
            </a:fld>
            <a:endParaRPr lang="en-US" sz="1100" b="1" dirty="0">
              <a:solidFill>
                <a:schemeClr val="lt1"/>
              </a:solidFill>
              <a:latin typeface="Arial Narrow" pitchFamily="34" charset="0"/>
            </a:endParaRPr>
          </a:p>
        </p:txBody>
      </p:sp>
      <p:sp>
        <p:nvSpPr>
          <p:cNvPr id="4" name="Title 1"/>
          <p:cNvSpPr txBox="1">
            <a:spLocks/>
          </p:cNvSpPr>
          <p:nvPr/>
        </p:nvSpPr>
        <p:spPr>
          <a:xfrm>
            <a:off x="0" y="6553200"/>
            <a:ext cx="9144000" cy="304800"/>
          </a:xfrm>
          <a:prstGeom prst="rect">
            <a:avLst/>
          </a:prstGeom>
          <a:solidFill>
            <a:srgbClr val="002060"/>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endParaRPr lang="en-US" sz="1100" b="1" dirty="0">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2</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sp>
        <p:nvSpPr>
          <p:cNvPr id="3" name="TextBox 2"/>
          <p:cNvSpPr txBox="1"/>
          <p:nvPr/>
        </p:nvSpPr>
        <p:spPr>
          <a:xfrm>
            <a:off x="990600" y="914400"/>
            <a:ext cx="8305800" cy="3170099"/>
          </a:xfrm>
          <a:prstGeom prst="rect">
            <a:avLst/>
          </a:prstGeom>
          <a:noFill/>
        </p:spPr>
        <p:txBody>
          <a:bodyPr wrap="square" rtlCol="0">
            <a:spAutoFit/>
          </a:bodyPr>
          <a:lstStyle/>
          <a:p>
            <a:endParaRPr lang="en-US" sz="2000" dirty="0"/>
          </a:p>
          <a:p>
            <a:pPr marL="342900" lvl="0" indent="-342900">
              <a:buFontTx/>
              <a:buAutoNum type="arabicPeriod"/>
            </a:pPr>
            <a:r>
              <a:rPr lang="en-US" sz="2000" dirty="0"/>
              <a:t>Introduction                                       9.Existing Systems</a:t>
            </a:r>
            <a:endParaRPr lang="en-US" sz="2000" dirty="0">
              <a:solidFill>
                <a:prstClr val="black"/>
              </a:solidFill>
            </a:endParaRPr>
          </a:p>
          <a:p>
            <a:pPr marL="342900" indent="-342900">
              <a:buFontTx/>
              <a:buAutoNum type="arabicPeriod"/>
            </a:pPr>
            <a:r>
              <a:rPr lang="en-US" sz="2000" dirty="0"/>
              <a:t>Why online examination</a:t>
            </a:r>
            <a:r>
              <a:rPr lang="en-US" sz="2000" dirty="0">
                <a:solidFill>
                  <a:prstClr val="black"/>
                </a:solidFill>
              </a:rPr>
              <a:t>                      </a:t>
            </a:r>
            <a:r>
              <a:rPr lang="en-US" sz="2000" dirty="0"/>
              <a:t>10. Conclusion</a:t>
            </a:r>
          </a:p>
          <a:p>
            <a:pPr marL="342900" lvl="0" indent="-342900">
              <a:buFontTx/>
              <a:buAutoNum type="arabicPeriod"/>
            </a:pPr>
            <a:r>
              <a:rPr lang="en-US" sz="2000" dirty="0"/>
              <a:t>Modules            </a:t>
            </a:r>
            <a:r>
              <a:rPr lang="en-US" sz="2000" dirty="0">
                <a:solidFill>
                  <a:prstClr val="black"/>
                </a:solidFill>
              </a:rPr>
              <a:t>                                     </a:t>
            </a:r>
          </a:p>
          <a:p>
            <a:pPr marL="342900" lvl="0" indent="-342900">
              <a:buFontTx/>
              <a:buAutoNum type="arabicPeriod"/>
            </a:pPr>
            <a:r>
              <a:rPr lang="en-US" sz="2000" dirty="0"/>
              <a:t>Problem Definition                                </a:t>
            </a:r>
            <a:endParaRPr lang="en-US" sz="2000" dirty="0">
              <a:solidFill>
                <a:prstClr val="black"/>
              </a:solidFill>
            </a:endParaRPr>
          </a:p>
          <a:p>
            <a:pPr marL="342900" lvl="0" indent="-342900">
              <a:buFontTx/>
              <a:buAutoNum type="arabicPeriod"/>
            </a:pPr>
            <a:r>
              <a:rPr lang="en-US" sz="2000" dirty="0"/>
              <a:t>Problem Statement</a:t>
            </a:r>
            <a:endParaRPr lang="en-US" sz="2000" dirty="0">
              <a:solidFill>
                <a:prstClr val="black"/>
              </a:solidFill>
            </a:endParaRPr>
          </a:p>
          <a:p>
            <a:pPr marL="342900" lvl="0" indent="-342900">
              <a:buFontTx/>
              <a:buAutoNum type="arabicPeriod"/>
            </a:pPr>
            <a:r>
              <a:rPr lang="en-US" sz="2000" dirty="0"/>
              <a:t>Proposed System</a:t>
            </a:r>
            <a:endParaRPr lang="en-US" sz="2000" dirty="0">
              <a:solidFill>
                <a:prstClr val="black"/>
              </a:solidFill>
            </a:endParaRPr>
          </a:p>
          <a:p>
            <a:pPr lvl="0"/>
            <a:r>
              <a:rPr lang="en-US" sz="2000" dirty="0"/>
              <a:t>7. System Analysis</a:t>
            </a:r>
          </a:p>
          <a:p>
            <a:pPr lvl="0"/>
            <a:r>
              <a:rPr lang="en-US" sz="2000" dirty="0"/>
              <a:t>8. Advantages</a:t>
            </a:r>
          </a:p>
          <a:p>
            <a:endParaRPr lang="en-US" sz="20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032" y="4084499"/>
            <a:ext cx="7965132" cy="216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8100"/>
            <a:ext cx="9144000" cy="838200"/>
          </a:xfrm>
          <a:solidFill>
            <a:srgbClr val="002060"/>
          </a:solidFill>
        </p:spPr>
        <p:style>
          <a:lnRef idx="0">
            <a:schemeClr val="accent4"/>
          </a:lnRef>
          <a:fillRef idx="3">
            <a:schemeClr val="accent4"/>
          </a:fillRef>
          <a:effectRef idx="3">
            <a:schemeClr val="accent4"/>
          </a:effectRef>
          <a:fontRef idx="minor">
            <a:schemeClr val="lt1"/>
          </a:fontRef>
        </p:style>
        <p:txBody>
          <a:bodyPr>
            <a:normAutofit/>
          </a:bodyPr>
          <a:lstStyle/>
          <a:p>
            <a:pPr indent="1198563"/>
            <a:r>
              <a:rPr lang="en-US" sz="2800" b="1" dirty="0">
                <a:latin typeface="Arial Narrow" pitchFamily="34" charset="0"/>
              </a:rPr>
              <a:t>Introduction</a:t>
            </a: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21 April 2023</a:t>
            </a:fld>
            <a:endParaRPr lang="en-US" sz="1100" b="1" dirty="0">
              <a:solidFill>
                <a:schemeClr val="lt1"/>
              </a:solidFill>
              <a:latin typeface="Arial Narrow" pitchFamily="34" charset="0"/>
            </a:endParaRPr>
          </a:p>
        </p:txBody>
      </p:sp>
      <p:sp>
        <p:nvSpPr>
          <p:cNvPr id="4" name="Title 1"/>
          <p:cNvSpPr txBox="1">
            <a:spLocks/>
          </p:cNvSpPr>
          <p:nvPr/>
        </p:nvSpPr>
        <p:spPr>
          <a:xfrm>
            <a:off x="0" y="6553200"/>
            <a:ext cx="9144000" cy="304800"/>
          </a:xfrm>
          <a:prstGeom prst="rect">
            <a:avLst/>
          </a:prstGeom>
          <a:solidFill>
            <a:srgbClr val="002060"/>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endParaRPr lang="en-US" sz="1100" b="1" dirty="0">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3</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sp>
        <p:nvSpPr>
          <p:cNvPr id="3" name="TextBox 2"/>
          <p:cNvSpPr txBox="1"/>
          <p:nvPr/>
        </p:nvSpPr>
        <p:spPr>
          <a:xfrm>
            <a:off x="647564" y="1196752"/>
            <a:ext cx="7848872" cy="3847207"/>
          </a:xfrm>
          <a:prstGeom prst="rect">
            <a:avLst/>
          </a:prstGeom>
          <a:noFill/>
        </p:spPr>
        <p:txBody>
          <a:bodyPr wrap="square" rtlCol="0">
            <a:spAutoFit/>
          </a:bodyPr>
          <a:lstStyle/>
          <a:p>
            <a:pPr algn="just"/>
            <a:r>
              <a:rPr lang="en-US" b="1" i="1" dirty="0"/>
              <a:t>Online Exams </a:t>
            </a:r>
            <a:r>
              <a:rPr lang="en-US" dirty="0"/>
              <a:t>is being launched because a need for a destination that is beneficial for both institutes and students. With this site, institutes can register and host online exams. Students can give exams and view their results. This site is an attempt to remove the existing flaws in the manual system of conducting exams.</a:t>
            </a:r>
          </a:p>
          <a:p>
            <a:pPr algn="just"/>
            <a:r>
              <a:rPr lang="en-US" sz="2800" b="1" dirty="0"/>
              <a:t>Purpose</a:t>
            </a:r>
          </a:p>
          <a:p>
            <a:pPr algn="just"/>
            <a:r>
              <a:rPr lang="en-US" b="1" i="1" dirty="0"/>
              <a:t>Online Exams System </a:t>
            </a:r>
            <a:r>
              <a:rPr lang="en-US" dirty="0"/>
              <a:t>fulfills the requirements of the institutes to conduct the exams online. They do not have to go to any software developer to make a separate site for being able to conduct exams online. They just have to register on the site and enter the exam details and the lists of the students which can appear in the exam. Students can give exam without the need of going to any physical destination. They can view the result at the same time. Thus the purpose of the site is to provide a system that saves the efforts and time of both the institutes and the students.</a:t>
            </a:r>
          </a:p>
        </p:txBody>
      </p:sp>
      <p:pic>
        <p:nvPicPr>
          <p:cNvPr id="2050" name="Picture 2" descr="Top 10 Reasons to use Online Examination System for Schools,Colleges,  University (No 8 would surprise you) - Education Technology for Digital  Assessments, Exams, Admissions and tren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7450" y="4797152"/>
            <a:ext cx="2647950"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203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838200"/>
          </a:xfrm>
          <a:solidFill>
            <a:srgbClr val="002060"/>
          </a:solidFill>
        </p:spPr>
        <p:style>
          <a:lnRef idx="0">
            <a:schemeClr val="accent4"/>
          </a:lnRef>
          <a:fillRef idx="3">
            <a:schemeClr val="accent4"/>
          </a:fillRef>
          <a:effectRef idx="3">
            <a:schemeClr val="accent4"/>
          </a:effectRef>
          <a:fontRef idx="minor">
            <a:schemeClr val="lt1"/>
          </a:fontRef>
        </p:style>
        <p:txBody>
          <a:bodyPr>
            <a:normAutofit/>
          </a:bodyPr>
          <a:lstStyle/>
          <a:p>
            <a:pPr marL="285750" indent="-285750">
              <a:lnSpc>
                <a:spcPct val="150000"/>
              </a:lnSpc>
            </a:pPr>
            <a:r>
              <a:rPr lang="en-US" sz="2800" b="1" dirty="0"/>
              <a:t>Why online Examination</a:t>
            </a: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21 April 2023</a:t>
            </a:fld>
            <a:endParaRPr lang="en-US" sz="1100" b="1" dirty="0">
              <a:solidFill>
                <a:schemeClr val="lt1"/>
              </a:solidFill>
              <a:latin typeface="Arial Narrow" pitchFamily="34" charset="0"/>
            </a:endParaRPr>
          </a:p>
        </p:txBody>
      </p:sp>
      <p:sp>
        <p:nvSpPr>
          <p:cNvPr id="4" name="Title 1"/>
          <p:cNvSpPr txBox="1">
            <a:spLocks/>
          </p:cNvSpPr>
          <p:nvPr/>
        </p:nvSpPr>
        <p:spPr>
          <a:xfrm>
            <a:off x="35496" y="6553200"/>
            <a:ext cx="9144000" cy="304800"/>
          </a:xfrm>
          <a:prstGeom prst="rect">
            <a:avLst/>
          </a:prstGeom>
          <a:solidFill>
            <a:srgbClr val="002060"/>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endParaRPr lang="en-US" sz="1100" b="1" dirty="0">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4</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sp>
        <p:nvSpPr>
          <p:cNvPr id="3" name="Rectangle 2"/>
          <p:cNvSpPr/>
          <p:nvPr/>
        </p:nvSpPr>
        <p:spPr>
          <a:xfrm>
            <a:off x="228600" y="1219200"/>
            <a:ext cx="8686800" cy="369332"/>
          </a:xfrm>
          <a:prstGeom prst="rect">
            <a:avLst/>
          </a:prstGeom>
        </p:spPr>
        <p:txBody>
          <a:bodyPr wrap="square">
            <a:spAutoFit/>
          </a:bodyPr>
          <a:lstStyle/>
          <a:p>
            <a:endParaRPr lang="en-IN" dirty="0"/>
          </a:p>
        </p:txBody>
      </p:sp>
      <p:sp>
        <p:nvSpPr>
          <p:cNvPr id="5" name="Rectangle 4"/>
          <p:cNvSpPr/>
          <p:nvPr/>
        </p:nvSpPr>
        <p:spPr>
          <a:xfrm>
            <a:off x="0" y="1403866"/>
            <a:ext cx="7467600" cy="4196470"/>
          </a:xfrm>
          <a:prstGeom prst="rect">
            <a:avLst/>
          </a:prstGeom>
        </p:spPr>
        <p:txBody>
          <a:bodyPr wrap="square">
            <a:spAutoFit/>
          </a:bodyPr>
          <a:lstStyle/>
          <a:p>
            <a:pPr marL="800100" lvl="1" indent="-342900" algn="just">
              <a:lnSpc>
                <a:spcPct val="150000"/>
              </a:lnSpc>
              <a:buFont typeface="Wingdings" pitchFamily="2" charset="2"/>
              <a:buChar char="q"/>
            </a:pPr>
            <a:r>
              <a:rPr lang="en-US" dirty="0"/>
              <a:t>Stored Repository of exams</a:t>
            </a:r>
          </a:p>
          <a:p>
            <a:pPr marL="800100" lvl="1" indent="-342900" algn="just">
              <a:lnSpc>
                <a:spcPct val="150000"/>
              </a:lnSpc>
              <a:buFont typeface="Wingdings" pitchFamily="2" charset="2"/>
              <a:buChar char="q"/>
            </a:pPr>
            <a:r>
              <a:rPr lang="en-US" dirty="0"/>
              <a:t>Auto grading</a:t>
            </a:r>
          </a:p>
          <a:p>
            <a:pPr marL="800100" lvl="1" indent="-342900" algn="just">
              <a:lnSpc>
                <a:spcPct val="150000"/>
              </a:lnSpc>
              <a:buFont typeface="Wingdings" pitchFamily="2" charset="2"/>
              <a:buChar char="q"/>
            </a:pPr>
            <a:r>
              <a:rPr lang="en-US" dirty="0"/>
              <a:t>Flexible</a:t>
            </a:r>
          </a:p>
          <a:p>
            <a:pPr marL="800100" lvl="1" indent="-342900" algn="just">
              <a:lnSpc>
                <a:spcPct val="150000"/>
              </a:lnSpc>
              <a:buFont typeface="Wingdings" pitchFamily="2" charset="2"/>
              <a:buChar char="q"/>
            </a:pPr>
            <a:r>
              <a:rPr lang="en-US" dirty="0"/>
              <a:t>Time Saver</a:t>
            </a:r>
          </a:p>
          <a:p>
            <a:pPr marL="800100" lvl="1" indent="-342900" algn="just">
              <a:lnSpc>
                <a:spcPct val="150000"/>
              </a:lnSpc>
              <a:buFont typeface="Wingdings" pitchFamily="2" charset="2"/>
              <a:buChar char="q"/>
            </a:pPr>
            <a:r>
              <a:rPr lang="en-US" dirty="0"/>
              <a:t>Security</a:t>
            </a:r>
          </a:p>
          <a:p>
            <a:pPr marL="800100" lvl="1" indent="-342900" algn="just">
              <a:lnSpc>
                <a:spcPct val="150000"/>
              </a:lnSpc>
              <a:buFont typeface="Wingdings" pitchFamily="2" charset="2"/>
              <a:buChar char="q"/>
            </a:pPr>
            <a:r>
              <a:rPr lang="en-US" dirty="0"/>
              <a:t>General problem with time for students</a:t>
            </a:r>
          </a:p>
          <a:p>
            <a:pPr marL="800100" lvl="1" indent="-342900" algn="just">
              <a:lnSpc>
                <a:spcPct val="150000"/>
              </a:lnSpc>
              <a:buFont typeface="Wingdings" pitchFamily="2" charset="2"/>
              <a:buChar char="q"/>
            </a:pPr>
            <a:r>
              <a:rPr lang="en-US" dirty="0"/>
              <a:t>Develop a system which allows the faculty to create, modify and store questions which can be grouped together to form sections and these sections can be grouped together to form/ examinations.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939477"/>
            <a:ext cx="4098193" cy="273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838200"/>
          </a:xfrm>
          <a:solidFill>
            <a:srgbClr val="002060"/>
          </a:solidFill>
        </p:spPr>
        <p:style>
          <a:lnRef idx="0">
            <a:schemeClr val="accent4"/>
          </a:lnRef>
          <a:fillRef idx="3">
            <a:schemeClr val="accent4"/>
          </a:fillRef>
          <a:effectRef idx="3">
            <a:schemeClr val="accent4"/>
          </a:effectRef>
          <a:fontRef idx="minor">
            <a:schemeClr val="lt1"/>
          </a:fontRef>
        </p:style>
        <p:txBody>
          <a:bodyPr>
            <a:normAutofit/>
          </a:bodyPr>
          <a:lstStyle/>
          <a:p>
            <a:pPr indent="1198563"/>
            <a:r>
              <a:rPr lang="en-US" sz="2800" dirty="0"/>
              <a:t>MODULE</a:t>
            </a:r>
            <a:endParaRPr lang="en-US" sz="2800" b="1" dirty="0">
              <a:latin typeface="Arial Narrow" pitchFamily="34" charset="0"/>
            </a:endParaRP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21 April 2023</a:t>
            </a:fld>
            <a:endParaRPr lang="en-US" sz="1100" b="1" dirty="0">
              <a:solidFill>
                <a:schemeClr val="lt1"/>
              </a:solidFill>
              <a:latin typeface="Arial Narrow" pitchFamily="34" charset="0"/>
            </a:endParaRPr>
          </a:p>
        </p:txBody>
      </p:sp>
      <p:sp>
        <p:nvSpPr>
          <p:cNvPr id="4" name="Title 1"/>
          <p:cNvSpPr txBox="1">
            <a:spLocks/>
          </p:cNvSpPr>
          <p:nvPr/>
        </p:nvSpPr>
        <p:spPr>
          <a:xfrm>
            <a:off x="0" y="6553200"/>
            <a:ext cx="9144000" cy="304800"/>
          </a:xfrm>
          <a:prstGeom prst="rect">
            <a:avLst/>
          </a:prstGeom>
          <a:solidFill>
            <a:srgbClr val="002060"/>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endParaRPr lang="en-US" sz="1100" b="1" dirty="0">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5</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sp>
        <p:nvSpPr>
          <p:cNvPr id="3" name="TextBox 2"/>
          <p:cNvSpPr txBox="1"/>
          <p:nvPr/>
        </p:nvSpPr>
        <p:spPr>
          <a:xfrm>
            <a:off x="4211960" y="3289280"/>
            <a:ext cx="8229599" cy="4062651"/>
          </a:xfrm>
          <a:prstGeom prst="rect">
            <a:avLst/>
          </a:prstGeom>
          <a:noFill/>
        </p:spPr>
        <p:txBody>
          <a:bodyPr wrap="square" rtlCol="0">
            <a:spAutoFit/>
          </a:bodyPr>
          <a:lstStyle/>
          <a:p>
            <a:pPr marL="457200" indent="-457200" algn="just">
              <a:lnSpc>
                <a:spcPct val="150000"/>
              </a:lnSpc>
              <a:buFont typeface="Wingdings" pitchFamily="2" charset="2"/>
              <a:buChar char="q"/>
            </a:pPr>
            <a:r>
              <a:rPr lang="en-US" sz="2800" dirty="0"/>
              <a:t>Login Module</a:t>
            </a:r>
          </a:p>
          <a:p>
            <a:pPr marL="457200" indent="-457200" algn="just">
              <a:lnSpc>
                <a:spcPct val="150000"/>
              </a:lnSpc>
              <a:buFont typeface="Wingdings" pitchFamily="2" charset="2"/>
              <a:buChar char="q"/>
            </a:pPr>
            <a:r>
              <a:rPr lang="en-US" sz="2800" dirty="0"/>
              <a:t>Rules Module</a:t>
            </a:r>
          </a:p>
          <a:p>
            <a:pPr marL="457200" indent="-457200" algn="just">
              <a:lnSpc>
                <a:spcPct val="150000"/>
              </a:lnSpc>
              <a:buFont typeface="Wingdings" pitchFamily="2" charset="2"/>
              <a:buChar char="q"/>
            </a:pPr>
            <a:r>
              <a:rPr lang="en-US" sz="2800" dirty="0"/>
              <a:t>Quiz Module</a:t>
            </a:r>
          </a:p>
          <a:p>
            <a:pPr marL="457200" indent="-457200" algn="just">
              <a:lnSpc>
                <a:spcPct val="150000"/>
              </a:lnSpc>
              <a:buFont typeface="Wingdings" pitchFamily="2" charset="2"/>
              <a:buChar char="q"/>
            </a:pPr>
            <a:r>
              <a:rPr lang="en-US" sz="2800" dirty="0"/>
              <a:t>Score Module</a:t>
            </a:r>
          </a:p>
          <a:p>
            <a:pPr marL="285750" indent="-285750" algn="just">
              <a:lnSpc>
                <a:spcPct val="150000"/>
              </a:lnSpc>
            </a:pPr>
            <a:r>
              <a:rPr lang="en-US" sz="2800" dirty="0"/>
              <a:t> </a:t>
            </a:r>
          </a:p>
          <a:p>
            <a:pPr marL="285750" indent="-285750" algn="just">
              <a:lnSpc>
                <a:spcPct val="150000"/>
              </a:lnSpc>
              <a:buFont typeface="Wingdings" pitchFamily="2" charset="2"/>
              <a:buChar char="Ø"/>
            </a:pPr>
            <a:endParaRPr lang="en-US" sz="2000" dirty="0"/>
          </a:p>
          <a:p>
            <a:endParaRPr lang="en-IN"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828" y="1052736"/>
            <a:ext cx="3960440" cy="2635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8100"/>
            <a:ext cx="9144000" cy="838200"/>
          </a:xfrm>
          <a:solidFill>
            <a:srgbClr val="002060"/>
          </a:solidFill>
        </p:spPr>
        <p:style>
          <a:lnRef idx="0">
            <a:schemeClr val="accent4"/>
          </a:lnRef>
          <a:fillRef idx="3">
            <a:schemeClr val="accent4"/>
          </a:fillRef>
          <a:effectRef idx="3">
            <a:schemeClr val="accent4"/>
          </a:effectRef>
          <a:fontRef idx="minor">
            <a:schemeClr val="lt1"/>
          </a:fontRef>
        </p:style>
        <p:txBody>
          <a:bodyPr>
            <a:normAutofit/>
          </a:bodyPr>
          <a:lstStyle/>
          <a:p>
            <a:pPr indent="1198563"/>
            <a:r>
              <a:rPr lang="en-US" sz="2800" b="1" dirty="0">
                <a:latin typeface="Arial Narrow" pitchFamily="34" charset="0"/>
              </a:rPr>
              <a:t>Problem Definition</a:t>
            </a: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21 April 2023</a:t>
            </a:fld>
            <a:endParaRPr lang="en-US" sz="1100" b="1" dirty="0">
              <a:solidFill>
                <a:schemeClr val="lt1"/>
              </a:solidFill>
              <a:latin typeface="Arial Narrow" pitchFamily="34" charset="0"/>
            </a:endParaRPr>
          </a:p>
        </p:txBody>
      </p:sp>
      <p:sp>
        <p:nvSpPr>
          <p:cNvPr id="4" name="Title 1"/>
          <p:cNvSpPr txBox="1">
            <a:spLocks/>
          </p:cNvSpPr>
          <p:nvPr/>
        </p:nvSpPr>
        <p:spPr>
          <a:xfrm>
            <a:off x="0" y="6553200"/>
            <a:ext cx="9144000" cy="304800"/>
          </a:xfrm>
          <a:prstGeom prst="rect">
            <a:avLst/>
          </a:prstGeom>
          <a:solidFill>
            <a:srgbClr val="002060"/>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endParaRPr lang="en-US" sz="1100" b="1" dirty="0">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6</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sp>
        <p:nvSpPr>
          <p:cNvPr id="3" name="TextBox 2"/>
          <p:cNvSpPr txBox="1"/>
          <p:nvPr/>
        </p:nvSpPr>
        <p:spPr>
          <a:xfrm>
            <a:off x="702695" y="920889"/>
            <a:ext cx="7776864" cy="3139321"/>
          </a:xfrm>
          <a:prstGeom prst="rect">
            <a:avLst/>
          </a:prstGeom>
          <a:noFill/>
        </p:spPr>
        <p:txBody>
          <a:bodyPr wrap="square" rtlCol="0">
            <a:spAutoFit/>
          </a:bodyPr>
          <a:lstStyle/>
          <a:p>
            <a:pPr marL="285750" indent="-285750">
              <a:buFont typeface="Wingdings" panose="05000000000000000000" pitchFamily="2" charset="2"/>
              <a:buChar char="q"/>
            </a:pPr>
            <a:r>
              <a:rPr lang="en-US" dirty="0"/>
              <a:t>Online Examination is very helpful to users. The aim of this project is to provide quick, immediate and easy way to appear the exam. It can provide special advantages to the students/applicants. The online examination system can automatically add the marks allocated in each question to determine the total mark for the questions. A time limit can be set for the questions.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If we practice on the Timer based Quiz then on that we are more attentive.</a:t>
            </a:r>
          </a:p>
          <a:p>
            <a:endParaRPr lang="en-US" dirty="0"/>
          </a:p>
        </p:txBody>
      </p:sp>
    </p:spTree>
    <p:extLst>
      <p:ext uri="{BB962C8B-B14F-4D97-AF65-F5344CB8AC3E}">
        <p14:creationId xmlns:p14="http://schemas.microsoft.com/office/powerpoint/2010/main" val="1023165515"/>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8100"/>
            <a:ext cx="9144000" cy="838200"/>
          </a:xfrm>
          <a:solidFill>
            <a:srgbClr val="002060"/>
          </a:solidFill>
        </p:spPr>
        <p:style>
          <a:lnRef idx="0">
            <a:schemeClr val="accent4"/>
          </a:lnRef>
          <a:fillRef idx="3">
            <a:schemeClr val="accent4"/>
          </a:fillRef>
          <a:effectRef idx="3">
            <a:schemeClr val="accent4"/>
          </a:effectRef>
          <a:fontRef idx="minor">
            <a:schemeClr val="lt1"/>
          </a:fontRef>
        </p:style>
        <p:txBody>
          <a:bodyPr>
            <a:normAutofit/>
          </a:bodyPr>
          <a:lstStyle/>
          <a:p>
            <a:pPr indent="1198563"/>
            <a:r>
              <a:rPr lang="en-US" sz="2800" b="1" dirty="0">
                <a:latin typeface="Arial Narrow" pitchFamily="34" charset="0"/>
              </a:rPr>
              <a:t>Problem Statement</a:t>
            </a: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21 April 2023</a:t>
            </a:fld>
            <a:endParaRPr lang="en-US" sz="1100" b="1" dirty="0">
              <a:solidFill>
                <a:schemeClr val="lt1"/>
              </a:solidFill>
              <a:latin typeface="Arial Narrow" pitchFamily="34" charset="0"/>
            </a:endParaRPr>
          </a:p>
        </p:txBody>
      </p:sp>
      <p:sp>
        <p:nvSpPr>
          <p:cNvPr id="4" name="Title 1"/>
          <p:cNvSpPr txBox="1">
            <a:spLocks/>
          </p:cNvSpPr>
          <p:nvPr/>
        </p:nvSpPr>
        <p:spPr>
          <a:xfrm>
            <a:off x="0" y="6553200"/>
            <a:ext cx="9144000" cy="304800"/>
          </a:xfrm>
          <a:prstGeom prst="rect">
            <a:avLst/>
          </a:prstGeom>
          <a:solidFill>
            <a:srgbClr val="002060"/>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endParaRPr lang="en-US" sz="1100" b="1" dirty="0">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7</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sp>
        <p:nvSpPr>
          <p:cNvPr id="3" name="TextBox 2"/>
          <p:cNvSpPr txBox="1"/>
          <p:nvPr/>
        </p:nvSpPr>
        <p:spPr>
          <a:xfrm>
            <a:off x="1129430" y="1189541"/>
            <a:ext cx="7056784" cy="3139321"/>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Conductors required a long time to conduct examination in a traditional way. It is not possible to take examination of mass students. Examiners are not able to maintain the hard copy record of student in large quantity. For examiner, manipulation of student record is difficult. And have the problem will not born in online examination system.</a:t>
            </a:r>
          </a:p>
          <a:p>
            <a:pPr marL="285750" indent="-285750" algn="just">
              <a:buFont typeface="Wingdings" panose="05000000000000000000" pitchFamily="2" charset="2"/>
              <a:buChar char="q"/>
            </a:pPr>
            <a:r>
              <a:rPr lang="en-US" dirty="0"/>
              <a:t>After tackling with these problems, I feel that we need to create a virtual examination system because: It is easy to conduct. Give speed and accuracy to give examination and show result. Required less manpower to execute the examination.</a:t>
            </a: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6839" y="4365104"/>
            <a:ext cx="261937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5892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8100"/>
            <a:ext cx="9144000" cy="838200"/>
          </a:xfrm>
          <a:solidFill>
            <a:srgbClr val="002060"/>
          </a:solidFill>
        </p:spPr>
        <p:style>
          <a:lnRef idx="0">
            <a:schemeClr val="accent4"/>
          </a:lnRef>
          <a:fillRef idx="3">
            <a:schemeClr val="accent4"/>
          </a:fillRef>
          <a:effectRef idx="3">
            <a:schemeClr val="accent4"/>
          </a:effectRef>
          <a:fontRef idx="minor">
            <a:schemeClr val="lt1"/>
          </a:fontRef>
        </p:style>
        <p:txBody>
          <a:bodyPr>
            <a:normAutofit/>
          </a:bodyPr>
          <a:lstStyle/>
          <a:p>
            <a:pPr indent="1198563"/>
            <a:r>
              <a:rPr lang="en-US" sz="2800" b="1" dirty="0">
                <a:latin typeface="Arial Narrow" pitchFamily="34" charset="0"/>
              </a:rPr>
              <a:t>Proposed System</a:t>
            </a: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21 April 2023</a:t>
            </a:fld>
            <a:endParaRPr lang="en-US" sz="1100" b="1" dirty="0">
              <a:solidFill>
                <a:schemeClr val="lt1"/>
              </a:solidFill>
              <a:latin typeface="Arial Narrow" pitchFamily="34" charset="0"/>
            </a:endParaRPr>
          </a:p>
        </p:txBody>
      </p:sp>
      <p:sp>
        <p:nvSpPr>
          <p:cNvPr id="4" name="Title 1"/>
          <p:cNvSpPr txBox="1">
            <a:spLocks/>
          </p:cNvSpPr>
          <p:nvPr/>
        </p:nvSpPr>
        <p:spPr>
          <a:xfrm>
            <a:off x="0" y="6553200"/>
            <a:ext cx="9144000" cy="304800"/>
          </a:xfrm>
          <a:prstGeom prst="rect">
            <a:avLst/>
          </a:prstGeom>
          <a:solidFill>
            <a:srgbClr val="002060"/>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endParaRPr lang="en-US" sz="1100" b="1" dirty="0">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8</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sp>
        <p:nvSpPr>
          <p:cNvPr id="3" name="TextBox 2"/>
          <p:cNvSpPr txBox="1"/>
          <p:nvPr/>
        </p:nvSpPr>
        <p:spPr>
          <a:xfrm>
            <a:off x="827584" y="1256032"/>
            <a:ext cx="6912768" cy="2308324"/>
          </a:xfrm>
          <a:prstGeom prst="rect">
            <a:avLst/>
          </a:prstGeom>
          <a:noFill/>
        </p:spPr>
        <p:txBody>
          <a:bodyPr wrap="square" rtlCol="0">
            <a:spAutoFit/>
          </a:bodyPr>
          <a:lstStyle/>
          <a:p>
            <a:pPr marL="342900" indent="-342900" algn="just">
              <a:buFont typeface="Wingdings" pitchFamily="2" charset="2"/>
              <a:buChar char="q"/>
            </a:pPr>
            <a:r>
              <a:rPr lang="en-US" dirty="0"/>
              <a:t>In comparison to the present system the proposed system will be less time consuming and is more efficient.</a:t>
            </a:r>
          </a:p>
          <a:p>
            <a:pPr marL="342900" indent="-342900" algn="just">
              <a:buFont typeface="Wingdings" pitchFamily="2" charset="2"/>
              <a:buChar char="q"/>
            </a:pPr>
            <a:r>
              <a:rPr lang="en-US" dirty="0"/>
              <a:t>Result will be very precise and accurate and will be declared in very short span of time because calculation and evaluations are done by the simulator itself.</a:t>
            </a:r>
          </a:p>
          <a:p>
            <a:pPr marL="342900" indent="-342900" algn="just">
              <a:buFont typeface="Wingdings" pitchFamily="2" charset="2"/>
              <a:buChar char="q"/>
            </a:pPr>
            <a:r>
              <a:rPr lang="en-US" dirty="0"/>
              <a:t>The proposed system is very secure as no chances of leakage of question paper as it is dependent on the administrator only.</a:t>
            </a: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3717032"/>
            <a:ext cx="3219288" cy="2175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0678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8100"/>
            <a:ext cx="9144000" cy="838200"/>
          </a:xfrm>
          <a:solidFill>
            <a:srgbClr val="002060"/>
          </a:solidFill>
        </p:spPr>
        <p:style>
          <a:lnRef idx="0">
            <a:schemeClr val="accent4"/>
          </a:lnRef>
          <a:fillRef idx="3">
            <a:schemeClr val="accent4"/>
          </a:fillRef>
          <a:effectRef idx="3">
            <a:schemeClr val="accent4"/>
          </a:effectRef>
          <a:fontRef idx="minor">
            <a:schemeClr val="lt1"/>
          </a:fontRef>
        </p:style>
        <p:txBody>
          <a:bodyPr>
            <a:normAutofit/>
          </a:bodyPr>
          <a:lstStyle/>
          <a:p>
            <a:pPr indent="1198563"/>
            <a:r>
              <a:rPr lang="en-US" sz="2800" b="1" dirty="0">
                <a:latin typeface="Arial Narrow" pitchFamily="34" charset="0"/>
              </a:rPr>
              <a:t>System Analysis</a:t>
            </a: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21 April 2023</a:t>
            </a:fld>
            <a:endParaRPr lang="en-US" sz="1100" b="1" dirty="0">
              <a:solidFill>
                <a:schemeClr val="lt1"/>
              </a:solidFill>
              <a:latin typeface="Arial Narrow" pitchFamily="34" charset="0"/>
            </a:endParaRPr>
          </a:p>
        </p:txBody>
      </p:sp>
      <p:sp>
        <p:nvSpPr>
          <p:cNvPr id="4" name="Title 1"/>
          <p:cNvSpPr txBox="1">
            <a:spLocks/>
          </p:cNvSpPr>
          <p:nvPr/>
        </p:nvSpPr>
        <p:spPr>
          <a:xfrm>
            <a:off x="0" y="6553200"/>
            <a:ext cx="9144000" cy="304800"/>
          </a:xfrm>
          <a:prstGeom prst="rect">
            <a:avLst/>
          </a:prstGeom>
          <a:solidFill>
            <a:srgbClr val="002060"/>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endParaRPr lang="en-US" sz="1100" b="1" dirty="0">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9</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sp>
        <p:nvSpPr>
          <p:cNvPr id="3" name="TextBox 2"/>
          <p:cNvSpPr txBox="1"/>
          <p:nvPr/>
        </p:nvSpPr>
        <p:spPr>
          <a:xfrm>
            <a:off x="611560" y="1124744"/>
            <a:ext cx="7245052" cy="1754326"/>
          </a:xfrm>
          <a:prstGeom prst="rect">
            <a:avLst/>
          </a:prstGeom>
          <a:noFill/>
        </p:spPr>
        <p:txBody>
          <a:bodyPr wrap="square" rtlCol="0">
            <a:spAutoFit/>
          </a:bodyPr>
          <a:lstStyle/>
          <a:p>
            <a:r>
              <a:rPr lang="en-US" dirty="0"/>
              <a:t>A DFD can be categorized in the following forms:</a:t>
            </a:r>
          </a:p>
          <a:p>
            <a:r>
              <a:rPr lang="en-US" dirty="0"/>
              <a:t>Context diagram: An overview of an organizational system that shows the system boundaries, external entities that interact with the system and the major information flows between the entities and the system. In this diagram, a single process represents the whole system.</a:t>
            </a:r>
          </a:p>
        </p:txBody>
      </p:sp>
      <p:pic>
        <p:nvPicPr>
          <p:cNvPr id="10" name="Picture 2" descr="DFD_Online_Examination_L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339375"/>
            <a:ext cx="6496050" cy="2771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801992"/>
      </p:ext>
    </p:extLst>
  </p:cSld>
  <p:clrMapOvr>
    <a:masterClrMapping/>
  </p:clrMapOvr>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1508</TotalTime>
  <Words>848</Words>
  <Application>Microsoft Office PowerPoint</Application>
  <PresentationFormat>On-screen Show (4:3)</PresentationFormat>
  <Paragraphs>109</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Narrow</vt:lpstr>
      <vt:lpstr>Calibri</vt:lpstr>
      <vt:lpstr>Trebuchet MS</vt:lpstr>
      <vt:lpstr>Wingdings</vt:lpstr>
      <vt:lpstr>Wingdings 3</vt:lpstr>
      <vt:lpstr>Facet</vt:lpstr>
      <vt:lpstr>Presentation on</vt:lpstr>
      <vt:lpstr> content</vt:lpstr>
      <vt:lpstr>Introduction</vt:lpstr>
      <vt:lpstr>Why online Examination</vt:lpstr>
      <vt:lpstr>MODULE</vt:lpstr>
      <vt:lpstr>Problem Definition</vt:lpstr>
      <vt:lpstr>Problem Statement</vt:lpstr>
      <vt:lpstr>Proposed System</vt:lpstr>
      <vt:lpstr>System Analysis</vt:lpstr>
      <vt:lpstr>Advantages of online Examination</vt:lpstr>
      <vt:lpstr>EXISTING SYSTEM</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Identity and Access ManagementTrends in IT Infrastructure- An Overview</dc:title>
  <dc:creator>scholarship</dc:creator>
  <cp:lastModifiedBy>Shivani Chauh</cp:lastModifiedBy>
  <cp:revision>302</cp:revision>
  <dcterms:created xsi:type="dcterms:W3CDTF">2006-08-16T00:00:00Z</dcterms:created>
  <dcterms:modified xsi:type="dcterms:W3CDTF">2023-04-21T06:18:30Z</dcterms:modified>
</cp:coreProperties>
</file>