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64" r:id="rId5"/>
    <p:sldId id="262" r:id="rId6"/>
    <p:sldId id="265" r:id="rId7"/>
    <p:sldId id="266" r:id="rId8"/>
    <p:sldId id="267" r:id="rId9"/>
    <p:sldId id="271" r:id="rId10"/>
    <p:sldId id="272" r:id="rId11"/>
    <p:sldId id="273" r:id="rId12"/>
    <p:sldId id="268" r:id="rId13"/>
    <p:sldId id="269" r:id="rId14"/>
    <p:sldId id="270" r:id="rId15"/>
    <p:sldId id="274" r:id="rId16"/>
    <p:sldId id="276" r:id="rId17"/>
    <p:sldId id="27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Franklin Gothic" panose="020B0604020202020204" charset="0"/>
      <p:bold r:id="rId24"/>
    </p:embeddedFont>
    <p:embeddedFont>
      <p:font typeface="Libre Franklin"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Work Sans"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Dave" userId="e1f22356e29fff4d" providerId="LiveId" clId="{D566E76E-52BB-4DFA-841F-25B7D4751831}"/>
    <pc:docChg chg="undo custSel addSld delSld modSld">
      <pc:chgData name="Ayush Dave" userId="e1f22356e29fff4d" providerId="LiveId" clId="{D566E76E-52BB-4DFA-841F-25B7D4751831}" dt="2022-08-05T17:33:43.666" v="121" actId="732"/>
      <pc:docMkLst>
        <pc:docMk/>
      </pc:docMkLst>
      <pc:sldChg chg="addSp delSp modSp mod">
        <pc:chgData name="Ayush Dave" userId="e1f22356e29fff4d" providerId="LiveId" clId="{D566E76E-52BB-4DFA-841F-25B7D4751831}" dt="2022-08-05T17:15:04.556" v="44" actId="1076"/>
        <pc:sldMkLst>
          <pc:docMk/>
          <pc:sldMk cId="0" sldId="258"/>
        </pc:sldMkLst>
        <pc:spChg chg="add del mod">
          <ac:chgData name="Ayush Dave" userId="e1f22356e29fff4d" providerId="LiveId" clId="{D566E76E-52BB-4DFA-841F-25B7D4751831}" dt="2022-08-05T17:12:54.749" v="20" actId="478"/>
          <ac:spMkLst>
            <pc:docMk/>
            <pc:sldMk cId="0" sldId="258"/>
            <ac:spMk id="3" creationId="{4C078E0C-7E3A-A294-0878-2859CE9CAAFB}"/>
          </ac:spMkLst>
        </pc:spChg>
        <pc:spChg chg="mod">
          <ac:chgData name="Ayush Dave" userId="e1f22356e29fff4d" providerId="LiveId" clId="{D566E76E-52BB-4DFA-841F-25B7D4751831}" dt="2022-08-05T17:13:56.588" v="32" actId="1076"/>
          <ac:spMkLst>
            <pc:docMk/>
            <pc:sldMk cId="0" sldId="258"/>
            <ac:spMk id="227" creationId="{00000000-0000-0000-0000-000000000000}"/>
          </ac:spMkLst>
        </pc:spChg>
        <pc:spChg chg="del">
          <ac:chgData name="Ayush Dave" userId="e1f22356e29fff4d" providerId="LiveId" clId="{D566E76E-52BB-4DFA-841F-25B7D4751831}" dt="2022-08-05T17:12:50.991" v="19" actId="478"/>
          <ac:spMkLst>
            <pc:docMk/>
            <pc:sldMk cId="0" sldId="258"/>
            <ac:spMk id="228" creationId="{00000000-0000-0000-0000-000000000000}"/>
          </ac:spMkLst>
        </pc:spChg>
        <pc:spChg chg="mod">
          <ac:chgData name="Ayush Dave" userId="e1f22356e29fff4d" providerId="LiveId" clId="{D566E76E-52BB-4DFA-841F-25B7D4751831}" dt="2022-08-05T17:14:59.384" v="43" actId="14100"/>
          <ac:spMkLst>
            <pc:docMk/>
            <pc:sldMk cId="0" sldId="258"/>
            <ac:spMk id="229" creationId="{00000000-0000-0000-0000-000000000000}"/>
          </ac:spMkLst>
        </pc:spChg>
        <pc:picChg chg="add del mod">
          <ac:chgData name="Ayush Dave" userId="e1f22356e29fff4d" providerId="LiveId" clId="{D566E76E-52BB-4DFA-841F-25B7D4751831}" dt="2022-08-05T17:03:17.514" v="14" actId="931"/>
          <ac:picMkLst>
            <pc:docMk/>
            <pc:sldMk cId="0" sldId="258"/>
            <ac:picMk id="3" creationId="{C54298EF-2557-8A38-478A-B1C372DAB0E1}"/>
          </ac:picMkLst>
        </pc:picChg>
        <pc:picChg chg="add mod modCrop">
          <ac:chgData name="Ayush Dave" userId="e1f22356e29fff4d" providerId="LiveId" clId="{D566E76E-52BB-4DFA-841F-25B7D4751831}" dt="2022-08-05T17:15:04.556" v="44" actId="1076"/>
          <ac:picMkLst>
            <pc:docMk/>
            <pc:sldMk cId="0" sldId="258"/>
            <ac:picMk id="5" creationId="{2F67E2A2-AFB0-11F9-B491-1630C32E26BD}"/>
          </ac:picMkLst>
        </pc:picChg>
        <pc:picChg chg="add del mod">
          <ac:chgData name="Ayush Dave" userId="e1f22356e29fff4d" providerId="LiveId" clId="{D566E76E-52BB-4DFA-841F-25B7D4751831}" dt="2022-08-05T17:03:26.082" v="16" actId="931"/>
          <ac:picMkLst>
            <pc:docMk/>
            <pc:sldMk cId="0" sldId="258"/>
            <ac:picMk id="5" creationId="{E941A593-4BEC-2566-B42D-DAC1C3BB5166}"/>
          </ac:picMkLst>
        </pc:picChg>
        <pc:picChg chg="add del mod">
          <ac:chgData name="Ayush Dave" userId="e1f22356e29fff4d" providerId="LiveId" clId="{D566E76E-52BB-4DFA-841F-25B7D4751831}" dt="2022-08-05T17:03:35.775" v="18" actId="931"/>
          <ac:picMkLst>
            <pc:docMk/>
            <pc:sldMk cId="0" sldId="258"/>
            <ac:picMk id="7" creationId="{B73DC311-11A6-C426-A4ED-B7AB8568FA78}"/>
          </ac:picMkLst>
        </pc:picChg>
      </pc:sldChg>
      <pc:sldChg chg="addSp delSp modSp mod">
        <pc:chgData name="Ayush Dave" userId="e1f22356e29fff4d" providerId="LiveId" clId="{D566E76E-52BB-4DFA-841F-25B7D4751831}" dt="2022-08-05T17:24:27.221" v="56" actId="5793"/>
        <pc:sldMkLst>
          <pc:docMk/>
          <pc:sldMk cId="3187991094" sldId="262"/>
        </pc:sldMkLst>
        <pc:spChg chg="add del mod">
          <ac:chgData name="Ayush Dave" userId="e1f22356e29fff4d" providerId="LiveId" clId="{D566E76E-52BB-4DFA-841F-25B7D4751831}" dt="2022-08-05T17:21:44.818" v="48" actId="478"/>
          <ac:spMkLst>
            <pc:docMk/>
            <pc:sldMk cId="3187991094" sldId="262"/>
            <ac:spMk id="3" creationId="{4A578C72-918F-7F53-3C31-117A4435BB15}"/>
          </ac:spMkLst>
        </pc:spChg>
        <pc:spChg chg="del mod">
          <ac:chgData name="Ayush Dave" userId="e1f22356e29fff4d" providerId="LiveId" clId="{D566E76E-52BB-4DFA-841F-25B7D4751831}" dt="2022-08-05T17:21:41.031" v="47" actId="478"/>
          <ac:spMkLst>
            <pc:docMk/>
            <pc:sldMk cId="3187991094" sldId="262"/>
            <ac:spMk id="228" creationId="{00000000-0000-0000-0000-000000000000}"/>
          </ac:spMkLst>
        </pc:spChg>
        <pc:spChg chg="mod">
          <ac:chgData name="Ayush Dave" userId="e1f22356e29fff4d" providerId="LiveId" clId="{D566E76E-52BB-4DFA-841F-25B7D4751831}" dt="2022-08-05T17:24:27.221" v="56" actId="5793"/>
          <ac:spMkLst>
            <pc:docMk/>
            <pc:sldMk cId="3187991094" sldId="262"/>
            <ac:spMk id="229" creationId="{00000000-0000-0000-0000-000000000000}"/>
          </ac:spMkLst>
        </pc:spChg>
      </pc:sldChg>
      <pc:sldChg chg="new del">
        <pc:chgData name="Ayush Dave" userId="e1f22356e29fff4d" providerId="LiveId" clId="{D566E76E-52BB-4DFA-841F-25B7D4751831}" dt="2022-08-05T17:30:05.658" v="59" actId="2696"/>
        <pc:sldMkLst>
          <pc:docMk/>
          <pc:sldMk cId="870745895" sldId="263"/>
        </pc:sldMkLst>
      </pc:sldChg>
      <pc:sldChg chg="addSp delSp modSp new mod">
        <pc:chgData name="Ayush Dave" userId="e1f22356e29fff4d" providerId="LiveId" clId="{D566E76E-52BB-4DFA-841F-25B7D4751831}" dt="2022-08-05T17:33:43.666" v="121" actId="732"/>
        <pc:sldMkLst>
          <pc:docMk/>
          <pc:sldMk cId="573359053" sldId="264"/>
        </pc:sldMkLst>
        <pc:spChg chg="del mod">
          <ac:chgData name="Ayush Dave" userId="e1f22356e29fff4d" providerId="LiveId" clId="{D566E76E-52BB-4DFA-841F-25B7D4751831}" dt="2022-08-05T17:31:36.773" v="67" actId="931"/>
          <ac:spMkLst>
            <pc:docMk/>
            <pc:sldMk cId="573359053" sldId="264"/>
            <ac:spMk id="2" creationId="{518C9F6D-787E-A32F-198C-49813C0BF739}"/>
          </ac:spMkLst>
        </pc:spChg>
        <pc:spChg chg="del mod">
          <ac:chgData name="Ayush Dave" userId="e1f22356e29fff4d" providerId="LiveId" clId="{D566E76E-52BB-4DFA-841F-25B7D4751831}" dt="2022-08-05T17:30:38.340" v="65" actId="478"/>
          <ac:spMkLst>
            <pc:docMk/>
            <pc:sldMk cId="573359053" sldId="264"/>
            <ac:spMk id="3" creationId="{AEFAC493-CB3F-B8C3-10AC-83F14C7729E0}"/>
          </ac:spMkLst>
        </pc:spChg>
        <pc:spChg chg="del">
          <ac:chgData name="Ayush Dave" userId="e1f22356e29fff4d" providerId="LiveId" clId="{D566E76E-52BB-4DFA-841F-25B7D4751831}" dt="2022-08-05T17:30:28.354" v="60" actId="478"/>
          <ac:spMkLst>
            <pc:docMk/>
            <pc:sldMk cId="573359053" sldId="264"/>
            <ac:spMk id="4" creationId="{7699E33B-75DA-9183-36E6-93143991C86D}"/>
          </ac:spMkLst>
        </pc:spChg>
        <pc:spChg chg="mod">
          <ac:chgData name="Ayush Dave" userId="e1f22356e29fff4d" providerId="LiveId" clId="{D566E76E-52BB-4DFA-841F-25B7D4751831}" dt="2022-08-05T17:32:11.277" v="72"/>
          <ac:spMkLst>
            <pc:docMk/>
            <pc:sldMk cId="573359053" sldId="264"/>
            <ac:spMk id="5" creationId="{3540729D-A006-C842-67DC-1649EFF26563}"/>
          </ac:spMkLst>
        </pc:spChg>
        <pc:spChg chg="add del mod">
          <ac:chgData name="Ayush Dave" userId="e1f22356e29fff4d" providerId="LiveId" clId="{D566E76E-52BB-4DFA-841F-25B7D4751831}" dt="2022-08-05T17:32:11.277" v="72"/>
          <ac:spMkLst>
            <pc:docMk/>
            <pc:sldMk cId="573359053" sldId="264"/>
            <ac:spMk id="8" creationId="{4F4B651E-461C-5FAA-B352-B6B7E0625AB4}"/>
          </ac:spMkLst>
        </pc:spChg>
        <pc:spChg chg="add del mod">
          <ac:chgData name="Ayush Dave" userId="e1f22356e29fff4d" providerId="LiveId" clId="{D566E76E-52BB-4DFA-841F-25B7D4751831}" dt="2022-08-05T17:32:11.277" v="72"/>
          <ac:spMkLst>
            <pc:docMk/>
            <pc:sldMk cId="573359053" sldId="264"/>
            <ac:spMk id="9" creationId="{CF195873-5FA4-86D5-6B70-E59D2A47F7D4}"/>
          </ac:spMkLst>
        </pc:spChg>
        <pc:spChg chg="add mod">
          <ac:chgData name="Ayush Dave" userId="e1f22356e29fff4d" providerId="LiveId" clId="{D566E76E-52BB-4DFA-841F-25B7D4751831}" dt="2022-08-05T17:32:52.104" v="110" actId="14100"/>
          <ac:spMkLst>
            <pc:docMk/>
            <pc:sldMk cId="573359053" sldId="264"/>
            <ac:spMk id="10" creationId="{9FC57A9F-2F8B-37DE-FB36-9DA4A2F2F772}"/>
          </ac:spMkLst>
        </pc:spChg>
        <pc:spChg chg="add del mod">
          <ac:chgData name="Ayush Dave" userId="e1f22356e29fff4d" providerId="LiveId" clId="{D566E76E-52BB-4DFA-841F-25B7D4751831}" dt="2022-08-05T17:32:16.569" v="73" actId="478"/>
          <ac:spMkLst>
            <pc:docMk/>
            <pc:sldMk cId="573359053" sldId="264"/>
            <ac:spMk id="11" creationId="{BCDBD1C3-1FA3-E7C2-5CCE-86F67CD82E6A}"/>
          </ac:spMkLst>
        </pc:spChg>
        <pc:spChg chg="add del mod">
          <ac:chgData name="Ayush Dave" userId="e1f22356e29fff4d" providerId="LiveId" clId="{D566E76E-52BB-4DFA-841F-25B7D4751831}" dt="2022-08-05T17:33:22.573" v="118" actId="931"/>
          <ac:spMkLst>
            <pc:docMk/>
            <pc:sldMk cId="573359053" sldId="264"/>
            <ac:spMk id="13" creationId="{C68B5E9B-EC36-E2B8-284D-52A352B88ACC}"/>
          </ac:spMkLst>
        </pc:spChg>
        <pc:picChg chg="add del mod modCrop">
          <ac:chgData name="Ayush Dave" userId="e1f22356e29fff4d" providerId="LiveId" clId="{D566E76E-52BB-4DFA-841F-25B7D4751831}" dt="2022-08-05T17:32:30.862" v="75" actId="478"/>
          <ac:picMkLst>
            <pc:docMk/>
            <pc:sldMk cId="573359053" sldId="264"/>
            <ac:picMk id="7" creationId="{677DB196-CB47-1EA8-7D17-133C428ADB26}"/>
          </ac:picMkLst>
        </pc:picChg>
        <pc:picChg chg="add del mod">
          <ac:chgData name="Ayush Dave" userId="e1f22356e29fff4d" providerId="LiveId" clId="{D566E76E-52BB-4DFA-841F-25B7D4751831}" dt="2022-08-05T17:33:12.466" v="116" actId="931"/>
          <ac:picMkLst>
            <pc:docMk/>
            <pc:sldMk cId="573359053" sldId="264"/>
            <ac:picMk id="15" creationId="{FC758635-DBD2-17C2-799A-CB3FD317BD2F}"/>
          </ac:picMkLst>
        </pc:picChg>
        <pc:picChg chg="add mod modCrop">
          <ac:chgData name="Ayush Dave" userId="e1f22356e29fff4d" providerId="LiveId" clId="{D566E76E-52BB-4DFA-841F-25B7D4751831}" dt="2022-08-05T17:33:43.666" v="121" actId="732"/>
          <ac:picMkLst>
            <pc:docMk/>
            <pc:sldMk cId="573359053" sldId="264"/>
            <ac:picMk id="17" creationId="{7127D247-5FE6-1CE2-20EF-FAF5706EBD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0300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140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6053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726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867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79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19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84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541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16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01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01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1"/>
          <p:cNvSpPr txBox="1">
            <a:spLocks noGrp="1"/>
          </p:cNvSpPr>
          <p:nvPr>
            <p:ph type="body" idx="1"/>
          </p:nvPr>
        </p:nvSpPr>
        <p:spPr>
          <a:xfrm>
            <a:off x="5823750" y="443061"/>
            <a:ext cx="6045695" cy="6055394"/>
          </a:xfrm>
          <a:prstGeom prst="rect">
            <a:avLst/>
          </a:prstGeom>
          <a:noFill/>
          <a:ln>
            <a:noFill/>
          </a:ln>
        </p:spPr>
        <p:txBody>
          <a:bodyPr spcFirstLastPara="1" wrap="square" lIns="0" tIns="0" rIns="0" bIns="0" anchor="t" anchorCtr="0">
            <a:noAutofit/>
          </a:bodyPr>
          <a:lstStyle/>
          <a:p>
            <a:pPr marL="0" lvl="0" indent="0">
              <a:spcBef>
                <a:spcPts val="0"/>
              </a:spcBef>
            </a:pPr>
            <a:r>
              <a:rPr lang="en-US" sz="2400" b="1" dirty="0">
                <a:solidFill>
                  <a:schemeClr val="tx1"/>
                </a:solidFill>
                <a:latin typeface="Times New Roman" panose="02020603050405020304" pitchFamily="18" charset="0"/>
                <a:ea typeface="Franklin Gothic"/>
                <a:cs typeface="Times New Roman" panose="02020603050405020304" pitchFamily="18" charset="0"/>
                <a:sym typeface="Franklin Gothic"/>
              </a:rPr>
              <a:t>Domain:</a:t>
            </a:r>
          </a:p>
          <a:p>
            <a:pPr marL="0" lvl="0" indent="0">
              <a:spcBef>
                <a:spcPts val="0"/>
              </a:spcBef>
            </a:pPr>
            <a:endParaRPr lang="en-US" sz="2400" b="1" dirty="0">
              <a:solidFill>
                <a:schemeClr val="accent5">
                  <a:lumMod val="75000"/>
                </a:schemeClr>
              </a:solidFill>
              <a:latin typeface="Times New Roman" panose="02020603050405020304" pitchFamily="18" charset="0"/>
              <a:ea typeface="Franklin Gothic"/>
              <a:cs typeface="Times New Roman" panose="02020603050405020304" pitchFamily="18" charset="0"/>
              <a:sym typeface="Franklin Gothic"/>
            </a:endParaRPr>
          </a:p>
          <a:p>
            <a:pPr marL="0" lvl="0" indent="0">
              <a:spcBef>
                <a:spcPts val="0"/>
              </a:spcBef>
            </a:pPr>
            <a:r>
              <a:rPr lang="en-US" sz="2400" b="1" dirty="0">
                <a:solidFill>
                  <a:schemeClr val="accent5">
                    <a:lumMod val="75000"/>
                  </a:schemeClr>
                </a:solidFill>
                <a:latin typeface="Times New Roman" panose="02020603050405020304" pitchFamily="18" charset="0"/>
                <a:ea typeface="Franklin Gothic"/>
                <a:cs typeface="Times New Roman" panose="02020603050405020304" pitchFamily="18" charset="0"/>
                <a:sym typeface="Franklin Gothic"/>
              </a:rPr>
              <a:t>Artificial Intelligence</a:t>
            </a:r>
          </a:p>
          <a:p>
            <a:pPr marL="0" lvl="0" indent="0">
              <a:spcBef>
                <a:spcPts val="0"/>
              </a:spcBef>
            </a:pPr>
            <a:endParaRPr lang="en-US" sz="2400" b="1" dirty="0">
              <a:solidFill>
                <a:schemeClr val="accent5">
                  <a:lumMod val="75000"/>
                </a:schemeClr>
              </a:solidFill>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2400" b="1" dirty="0">
                <a:solidFill>
                  <a:schemeClr val="tx1"/>
                </a:solidFill>
                <a:latin typeface="Times New Roman" panose="02020603050405020304" pitchFamily="18" charset="0"/>
                <a:ea typeface="Franklin Gothic"/>
                <a:cs typeface="Times New Roman" panose="02020603050405020304" pitchFamily="18" charset="0"/>
                <a:sym typeface="Franklin Gothic"/>
              </a:rPr>
              <a:t>Problem Statement Title:</a:t>
            </a:r>
          </a:p>
          <a:p>
            <a:pPr marL="0" lvl="0" indent="0" algn="l" rtl="0">
              <a:lnSpc>
                <a:spcPct val="90000"/>
              </a:lnSpc>
              <a:spcBef>
                <a:spcPts val="1000"/>
              </a:spcBef>
              <a:spcAft>
                <a:spcPts val="0"/>
              </a:spcAft>
              <a:buClr>
                <a:schemeClr val="lt2"/>
              </a:buClr>
              <a:buSzPts val="1800"/>
              <a:buNone/>
            </a:pPr>
            <a:r>
              <a:rPr lang="en-US" sz="2400" b="1" dirty="0">
                <a:solidFill>
                  <a:schemeClr val="accent5">
                    <a:lumMod val="75000"/>
                  </a:schemeClr>
                </a:solidFill>
                <a:latin typeface="Times New Roman" panose="02020603050405020304" pitchFamily="18" charset="0"/>
                <a:ea typeface="Franklin Gothic"/>
                <a:cs typeface="Times New Roman" panose="02020603050405020304" pitchFamily="18" charset="0"/>
                <a:sym typeface="Franklin Gothic"/>
              </a:rPr>
              <a:t>Medical chatbot(</a:t>
            </a:r>
            <a:r>
              <a:rPr lang="en-US" sz="2400" b="1" dirty="0" err="1">
                <a:solidFill>
                  <a:schemeClr val="accent5">
                    <a:lumMod val="75000"/>
                  </a:schemeClr>
                </a:solidFill>
                <a:latin typeface="Times New Roman" panose="02020603050405020304" pitchFamily="18" charset="0"/>
                <a:ea typeface="Franklin Gothic"/>
                <a:cs typeface="Times New Roman" panose="02020603050405020304" pitchFamily="18" charset="0"/>
                <a:sym typeface="Franklin Gothic"/>
              </a:rPr>
              <a:t>Mr.Dbot</a:t>
            </a:r>
            <a:r>
              <a:rPr lang="en-US" sz="2400" b="1" dirty="0">
                <a:solidFill>
                  <a:schemeClr val="accent5">
                    <a:lumMod val="75000"/>
                  </a:schemeClr>
                </a:solidFill>
                <a:latin typeface="Times New Roman" panose="02020603050405020304" pitchFamily="18" charset="0"/>
                <a:ea typeface="Franklin Gothic"/>
                <a:cs typeface="Times New Roman" panose="02020603050405020304" pitchFamily="18" charset="0"/>
                <a:sym typeface="Franklin Gothic"/>
              </a:rPr>
              <a:t>)</a:t>
            </a:r>
          </a:p>
          <a:p>
            <a:pPr marL="0" lvl="0" indent="0" algn="l" rtl="0">
              <a:lnSpc>
                <a:spcPct val="90000"/>
              </a:lnSpc>
              <a:spcBef>
                <a:spcPts val="1000"/>
              </a:spcBef>
              <a:spcAft>
                <a:spcPts val="0"/>
              </a:spcAft>
              <a:buClr>
                <a:schemeClr val="lt2"/>
              </a:buClr>
              <a:buSzPts val="1800"/>
              <a:buNone/>
            </a:pPr>
            <a:endParaRPr lang="en-US" sz="2400" b="1" dirty="0">
              <a:solidFill>
                <a:schemeClr val="accent5">
                  <a:lumMod val="75000"/>
                </a:schemeClr>
              </a:solidFill>
              <a:latin typeface="Times New Roman" panose="02020603050405020304" pitchFamily="18" charset="0"/>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2400" b="1" dirty="0">
                <a:solidFill>
                  <a:schemeClr val="tx1"/>
                </a:solidFill>
                <a:latin typeface="Times New Roman" panose="02020603050405020304" pitchFamily="18" charset="0"/>
                <a:ea typeface="Franklin Gothic"/>
                <a:cs typeface="Times New Roman" panose="02020603050405020304" pitchFamily="18" charset="0"/>
                <a:sym typeface="Franklin Gothic"/>
              </a:rPr>
              <a:t>UN Sustainable Development Goal :</a:t>
            </a:r>
          </a:p>
          <a:p>
            <a:pPr marL="0" lvl="0" indent="0" algn="l" rtl="0">
              <a:lnSpc>
                <a:spcPct val="90000"/>
              </a:lnSpc>
              <a:spcBef>
                <a:spcPts val="1000"/>
              </a:spcBef>
              <a:spcAft>
                <a:spcPts val="0"/>
              </a:spcAft>
              <a:buClr>
                <a:schemeClr val="lt2"/>
              </a:buClr>
              <a:buSzPts val="1800"/>
              <a:buNone/>
            </a:pPr>
            <a:r>
              <a:rPr lang="en-US" sz="2400" b="1" dirty="0">
                <a:solidFill>
                  <a:srgbClr val="C00000"/>
                </a:solidFill>
                <a:latin typeface="Times New Roman" panose="02020603050405020304" pitchFamily="18" charset="0"/>
                <a:ea typeface="Franklin Gothic"/>
                <a:cs typeface="Times New Roman" panose="02020603050405020304" pitchFamily="18" charset="0"/>
                <a:sym typeface="Franklin Gothic"/>
              </a:rPr>
              <a:t>3. Ensure healthy lives and promote well-being for all at all ages</a:t>
            </a:r>
          </a:p>
          <a:p>
            <a:pPr marL="0" lvl="0" indent="0" algn="l" rtl="0">
              <a:lnSpc>
                <a:spcPct val="90000"/>
              </a:lnSpc>
              <a:spcBef>
                <a:spcPts val="1000"/>
              </a:spcBef>
              <a:spcAft>
                <a:spcPts val="0"/>
              </a:spcAft>
              <a:buClr>
                <a:schemeClr val="lt2"/>
              </a:buClr>
              <a:buSzPts val="1800"/>
              <a:buNone/>
            </a:pPr>
            <a:endParaRPr lang="en-IN" sz="2400" b="1" dirty="0">
              <a:solidFill>
                <a:srgbClr val="C0000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IN" sz="2400" b="1" dirty="0">
                <a:solidFill>
                  <a:srgbClr val="C00000"/>
                </a:solidFill>
                <a:latin typeface="Times New Roman" panose="02020603050405020304" pitchFamily="18" charset="0"/>
                <a:cs typeface="Times New Roman" panose="02020603050405020304" pitchFamily="18" charset="0"/>
              </a:rPr>
              <a:t>21IT024-Ayush Dave</a:t>
            </a:r>
          </a:p>
          <a:p>
            <a:pPr marL="0" lvl="0" indent="0" algn="l" rtl="0">
              <a:lnSpc>
                <a:spcPct val="90000"/>
              </a:lnSpc>
              <a:spcBef>
                <a:spcPts val="1000"/>
              </a:spcBef>
              <a:spcAft>
                <a:spcPts val="0"/>
              </a:spcAft>
              <a:buClr>
                <a:schemeClr val="lt2"/>
              </a:buClr>
              <a:buSzPts val="1800"/>
              <a:buNone/>
            </a:pPr>
            <a:r>
              <a:rPr lang="en-IN" sz="2400" b="1" dirty="0">
                <a:solidFill>
                  <a:srgbClr val="C00000"/>
                </a:solidFill>
                <a:latin typeface="Times New Roman" panose="02020603050405020304" pitchFamily="18" charset="0"/>
                <a:cs typeface="Times New Roman" panose="02020603050405020304" pitchFamily="18" charset="0"/>
              </a:rPr>
              <a:t>21IT019-Dishant Chauhan</a:t>
            </a:r>
          </a:p>
          <a:p>
            <a:pPr marL="0" lvl="0" indent="0" algn="l" rtl="0">
              <a:lnSpc>
                <a:spcPct val="90000"/>
              </a:lnSpc>
              <a:spcBef>
                <a:spcPts val="1000"/>
              </a:spcBef>
              <a:spcAft>
                <a:spcPts val="0"/>
              </a:spcAft>
              <a:buClr>
                <a:schemeClr val="lt2"/>
              </a:buClr>
              <a:buSzPts val="1800"/>
              <a:buNone/>
            </a:pPr>
            <a:r>
              <a:rPr lang="en-IN" sz="2400" b="1" dirty="0">
                <a:solidFill>
                  <a:srgbClr val="C00000"/>
                </a:solidFill>
                <a:latin typeface="Times New Roman" panose="02020603050405020304" pitchFamily="18" charset="0"/>
                <a:cs typeface="Times New Roman" panose="02020603050405020304" pitchFamily="18" charset="0"/>
              </a:rPr>
              <a:t>21IT010-Parmesh Bhat</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EFA3E3F-8228-427B-986E-C6F6E44278DA}"/>
              </a:ext>
            </a:extLst>
          </p:cNvPr>
          <p:cNvPicPr>
            <a:picLocks noChangeAspect="1"/>
          </p:cNvPicPr>
          <p:nvPr/>
        </p:nvPicPr>
        <p:blipFill>
          <a:blip r:embed="rId3"/>
          <a:stretch>
            <a:fillRect/>
          </a:stretch>
        </p:blipFill>
        <p:spPr>
          <a:xfrm>
            <a:off x="989657" y="296122"/>
            <a:ext cx="3779292" cy="1520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Implementation Strategy</a:t>
            </a:r>
            <a:endParaRPr dirty="0"/>
          </a:p>
        </p:txBody>
      </p:sp>
      <p:sp>
        <p:nvSpPr>
          <p:cNvPr id="2" name="Text Placeholder 1">
            <a:extLst>
              <a:ext uri="{FF2B5EF4-FFF2-40B4-BE49-F238E27FC236}">
                <a16:creationId xmlns:a16="http://schemas.microsoft.com/office/drawing/2014/main" id="{67EC6F0B-F5E1-994D-3506-A538D28FE2AE}"/>
              </a:ext>
            </a:extLst>
          </p:cNvPr>
          <p:cNvSpPr>
            <a:spLocks noGrp="1"/>
          </p:cNvSpPr>
          <p:nvPr>
            <p:ph type="body" idx="1"/>
          </p:nvPr>
        </p:nvSpPr>
        <p:spPr>
          <a:xfrm>
            <a:off x="790454" y="2347235"/>
            <a:ext cx="4953001" cy="3497979"/>
          </a:xfrm>
        </p:spPr>
        <p:txBody>
          <a:bodyPr/>
          <a:lstStyle/>
          <a:p>
            <a:pPr marL="514350" indent="-285750">
              <a:buFont typeface="Wingdings" panose="05000000000000000000" pitchFamily="2" charset="2"/>
              <a:buChar char="Ø"/>
            </a:pPr>
            <a:r>
              <a:rPr lang="en-IN" sz="2000" dirty="0"/>
              <a:t>For the project implementation, we have used the </a:t>
            </a:r>
            <a:r>
              <a:rPr lang="en-IN" sz="2000" dirty="0" err="1"/>
              <a:t>Dialogflow</a:t>
            </a:r>
            <a:r>
              <a:rPr lang="en-IN" sz="2000" dirty="0"/>
              <a:t> technology and in that we have created a new agent to implement the chatbot.</a:t>
            </a:r>
          </a:p>
          <a:p>
            <a:pPr marL="514350" indent="-285750">
              <a:buFont typeface="Wingdings" panose="05000000000000000000" pitchFamily="2" charset="2"/>
              <a:buChar char="Ø"/>
            </a:pPr>
            <a:r>
              <a:rPr lang="en-IN" sz="2000" dirty="0"/>
              <a:t>In it there are two options first is the intent and other is the entities option where we have created the conversation between the bot and the patient.</a:t>
            </a: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10</a:t>
            </a:fld>
            <a:endParaRPr lang="en-US" dirty="0"/>
          </a:p>
        </p:txBody>
      </p:sp>
      <p:pic>
        <p:nvPicPr>
          <p:cNvPr id="4" name="Picture 3">
            <a:extLst>
              <a:ext uri="{FF2B5EF4-FFF2-40B4-BE49-F238E27FC236}">
                <a16:creationId xmlns:a16="http://schemas.microsoft.com/office/drawing/2014/main" id="{ADABA8FD-2AD5-730A-DB57-D1ACFDB76208}"/>
              </a:ext>
            </a:extLst>
          </p:cNvPr>
          <p:cNvPicPr>
            <a:picLocks noChangeAspect="1"/>
          </p:cNvPicPr>
          <p:nvPr/>
        </p:nvPicPr>
        <p:blipFill>
          <a:blip r:embed="rId3"/>
          <a:stretch>
            <a:fillRect/>
          </a:stretch>
        </p:blipFill>
        <p:spPr>
          <a:xfrm>
            <a:off x="5905500" y="248196"/>
            <a:ext cx="5796505" cy="5978984"/>
          </a:xfrm>
          <a:prstGeom prst="rect">
            <a:avLst/>
          </a:prstGeom>
        </p:spPr>
      </p:pic>
    </p:spTree>
    <p:extLst>
      <p:ext uri="{BB962C8B-B14F-4D97-AF65-F5344CB8AC3E}">
        <p14:creationId xmlns:p14="http://schemas.microsoft.com/office/powerpoint/2010/main" val="186230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Implementation Strategy</a:t>
            </a:r>
            <a:endParaRPr dirty="0"/>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11</a:t>
            </a:fld>
            <a:endParaRPr lang="en-US" dirty="0"/>
          </a:p>
        </p:txBody>
      </p:sp>
      <p:pic>
        <p:nvPicPr>
          <p:cNvPr id="9" name="Picture 8">
            <a:extLst>
              <a:ext uri="{FF2B5EF4-FFF2-40B4-BE49-F238E27FC236}">
                <a16:creationId xmlns:a16="http://schemas.microsoft.com/office/drawing/2014/main" id="{E9CF9EB2-51A3-53F9-1DE7-5C1CBA11D2DD}"/>
              </a:ext>
            </a:extLst>
          </p:cNvPr>
          <p:cNvPicPr>
            <a:picLocks noChangeAspect="1"/>
          </p:cNvPicPr>
          <p:nvPr/>
        </p:nvPicPr>
        <p:blipFill>
          <a:blip r:embed="rId3"/>
          <a:stretch>
            <a:fillRect/>
          </a:stretch>
        </p:blipFill>
        <p:spPr>
          <a:xfrm>
            <a:off x="4456254" y="271774"/>
            <a:ext cx="7490270" cy="6060446"/>
          </a:xfrm>
          <a:prstGeom prst="rect">
            <a:avLst/>
          </a:prstGeom>
        </p:spPr>
      </p:pic>
    </p:spTree>
    <p:extLst>
      <p:ext uri="{BB962C8B-B14F-4D97-AF65-F5344CB8AC3E}">
        <p14:creationId xmlns:p14="http://schemas.microsoft.com/office/powerpoint/2010/main" val="320722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4" name="Title 3">
            <a:extLst>
              <a:ext uri="{FF2B5EF4-FFF2-40B4-BE49-F238E27FC236}">
                <a16:creationId xmlns:a16="http://schemas.microsoft.com/office/drawing/2014/main" id="{B2964804-E75F-435B-898B-16115298BA24}"/>
              </a:ext>
            </a:extLst>
          </p:cNvPr>
          <p:cNvSpPr>
            <a:spLocks noGrp="1"/>
          </p:cNvSpPr>
          <p:nvPr>
            <p:ph type="title"/>
          </p:nvPr>
        </p:nvSpPr>
        <p:spPr>
          <a:xfrm>
            <a:off x="964023" y="278129"/>
            <a:ext cx="4941477" cy="1211797"/>
          </a:xfrm>
        </p:spPr>
        <p:txBody>
          <a:bodyPr>
            <a:normAutofit/>
          </a:bodyPr>
          <a:lstStyle/>
          <a:p>
            <a:r>
              <a:rPr lang="en-IN" dirty="0"/>
              <a:t>Working of Our Medical Chatbot</a:t>
            </a:r>
          </a:p>
        </p:txBody>
      </p:sp>
      <p:sp>
        <p:nvSpPr>
          <p:cNvPr id="6" name="Text Placeholder 5">
            <a:extLst>
              <a:ext uri="{FF2B5EF4-FFF2-40B4-BE49-F238E27FC236}">
                <a16:creationId xmlns:a16="http://schemas.microsoft.com/office/drawing/2014/main" id="{8F8C5680-6AEB-101C-62C8-DE2FD5B92A5B}"/>
              </a:ext>
            </a:extLst>
          </p:cNvPr>
          <p:cNvSpPr>
            <a:spLocks noGrp="1"/>
          </p:cNvSpPr>
          <p:nvPr>
            <p:ph type="body" idx="1"/>
          </p:nvPr>
        </p:nvSpPr>
        <p:spPr>
          <a:xfrm>
            <a:off x="952499" y="2289363"/>
            <a:ext cx="4572001" cy="3014832"/>
          </a:xfrm>
        </p:spPr>
        <p:txBody>
          <a:bodyPr/>
          <a:lstStyle/>
          <a:p>
            <a:pPr marL="514350" indent="-285750">
              <a:buFont typeface="Wingdings" panose="05000000000000000000" pitchFamily="2" charset="2"/>
              <a:buChar char="Ø"/>
            </a:pPr>
            <a:r>
              <a:rPr lang="en-IN" sz="2000" dirty="0"/>
              <a:t>The given image illustrates about the introduction of our chatbot where we finds that chatbot is asking a question about your condition.</a:t>
            </a: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12</a:t>
            </a:fld>
            <a:endParaRPr lang="en-US" dirty="0"/>
          </a:p>
        </p:txBody>
      </p:sp>
      <p:pic>
        <p:nvPicPr>
          <p:cNvPr id="17" name="Picture 16">
            <a:extLst>
              <a:ext uri="{FF2B5EF4-FFF2-40B4-BE49-F238E27FC236}">
                <a16:creationId xmlns:a16="http://schemas.microsoft.com/office/drawing/2014/main" id="{85AD3DCD-674B-3BB1-6897-1D5619E802A7}"/>
              </a:ext>
            </a:extLst>
          </p:cNvPr>
          <p:cNvPicPr>
            <a:picLocks noChangeAspect="1"/>
          </p:cNvPicPr>
          <p:nvPr/>
        </p:nvPicPr>
        <p:blipFill>
          <a:blip r:embed="rId3"/>
          <a:stretch>
            <a:fillRect/>
          </a:stretch>
        </p:blipFill>
        <p:spPr>
          <a:xfrm>
            <a:off x="6096000" y="999732"/>
            <a:ext cx="5739491" cy="4304463"/>
          </a:xfrm>
          <a:prstGeom prst="rect">
            <a:avLst/>
          </a:prstGeom>
        </p:spPr>
      </p:pic>
    </p:spTree>
    <p:extLst>
      <p:ext uri="{BB962C8B-B14F-4D97-AF65-F5344CB8AC3E}">
        <p14:creationId xmlns:p14="http://schemas.microsoft.com/office/powerpoint/2010/main" val="359718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64023" y="115747"/>
            <a:ext cx="4941477" cy="137417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Working of Medical Chatbot</a:t>
            </a:r>
            <a:endParaRPr dirty="0"/>
          </a:p>
        </p:txBody>
      </p:sp>
      <p:sp>
        <p:nvSpPr>
          <p:cNvPr id="2" name="Text Placeholder 1">
            <a:extLst>
              <a:ext uri="{FF2B5EF4-FFF2-40B4-BE49-F238E27FC236}">
                <a16:creationId xmlns:a16="http://schemas.microsoft.com/office/drawing/2014/main" id="{344CC329-B331-61DC-84C0-640CBFCA4343}"/>
              </a:ext>
            </a:extLst>
          </p:cNvPr>
          <p:cNvSpPr>
            <a:spLocks noGrp="1"/>
          </p:cNvSpPr>
          <p:nvPr>
            <p:ph type="body" idx="1"/>
          </p:nvPr>
        </p:nvSpPr>
        <p:spPr>
          <a:xfrm>
            <a:off x="304316" y="2292155"/>
            <a:ext cx="4572001" cy="3286842"/>
          </a:xfrm>
        </p:spPr>
        <p:txBody>
          <a:bodyPr/>
          <a:lstStyle/>
          <a:p>
            <a:pPr marL="514350" indent="-285750">
              <a:buFont typeface="Wingdings" panose="05000000000000000000" pitchFamily="2" charset="2"/>
              <a:buChar char="Ø"/>
            </a:pPr>
            <a:r>
              <a:rPr lang="en-IN" sz="2000" dirty="0"/>
              <a:t>Then bot will ask you further some questions like what are the other symptoms you are feeling,  from what days you are sick, is there any improvement seen in your health etc.</a:t>
            </a: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13</a:t>
            </a:fld>
            <a:endParaRPr lang="en-US" dirty="0"/>
          </a:p>
        </p:txBody>
      </p:sp>
      <p:pic>
        <p:nvPicPr>
          <p:cNvPr id="8" name="Picture 7">
            <a:extLst>
              <a:ext uri="{FF2B5EF4-FFF2-40B4-BE49-F238E27FC236}">
                <a16:creationId xmlns:a16="http://schemas.microsoft.com/office/drawing/2014/main" id="{A7580C76-B48B-4DE1-50A9-D504E846E9AB}"/>
              </a:ext>
            </a:extLst>
          </p:cNvPr>
          <p:cNvPicPr>
            <a:picLocks noChangeAspect="1"/>
          </p:cNvPicPr>
          <p:nvPr/>
        </p:nvPicPr>
        <p:blipFill>
          <a:blip r:embed="rId3"/>
          <a:stretch>
            <a:fillRect/>
          </a:stretch>
        </p:blipFill>
        <p:spPr>
          <a:xfrm>
            <a:off x="5812487" y="1129215"/>
            <a:ext cx="5415490" cy="5121113"/>
          </a:xfrm>
          <a:prstGeom prst="rect">
            <a:avLst/>
          </a:prstGeom>
        </p:spPr>
      </p:pic>
    </p:spTree>
    <p:extLst>
      <p:ext uri="{BB962C8B-B14F-4D97-AF65-F5344CB8AC3E}">
        <p14:creationId xmlns:p14="http://schemas.microsoft.com/office/powerpoint/2010/main" val="281615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64023" y="115747"/>
            <a:ext cx="4941477" cy="137417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Working of Medical Chatbot</a:t>
            </a:r>
            <a:endParaRPr dirty="0"/>
          </a:p>
        </p:txBody>
      </p:sp>
      <p:sp>
        <p:nvSpPr>
          <p:cNvPr id="2" name="Text Placeholder 1">
            <a:extLst>
              <a:ext uri="{FF2B5EF4-FFF2-40B4-BE49-F238E27FC236}">
                <a16:creationId xmlns:a16="http://schemas.microsoft.com/office/drawing/2014/main" id="{344CC329-B331-61DC-84C0-640CBFCA4343}"/>
              </a:ext>
            </a:extLst>
          </p:cNvPr>
          <p:cNvSpPr>
            <a:spLocks noGrp="1"/>
          </p:cNvSpPr>
          <p:nvPr>
            <p:ph type="body" idx="1"/>
          </p:nvPr>
        </p:nvSpPr>
        <p:spPr>
          <a:xfrm>
            <a:off x="304316" y="2292155"/>
            <a:ext cx="4572001" cy="3286842"/>
          </a:xfrm>
        </p:spPr>
        <p:txBody>
          <a:bodyPr/>
          <a:lstStyle/>
          <a:p>
            <a:pPr marL="514350" indent="-285750">
              <a:buFont typeface="Wingdings" panose="05000000000000000000" pitchFamily="2" charset="2"/>
              <a:buChar char="Ø"/>
            </a:pPr>
            <a:r>
              <a:rPr lang="en-IN" sz="2000" dirty="0"/>
              <a:t>After all the questions it will suggests you medicine or home remedies depending upon your health condition.</a:t>
            </a: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14</a:t>
            </a:fld>
            <a:endParaRPr lang="en-US" dirty="0"/>
          </a:p>
        </p:txBody>
      </p:sp>
      <p:pic>
        <p:nvPicPr>
          <p:cNvPr id="4" name="Picture 3">
            <a:extLst>
              <a:ext uri="{FF2B5EF4-FFF2-40B4-BE49-F238E27FC236}">
                <a16:creationId xmlns:a16="http://schemas.microsoft.com/office/drawing/2014/main" id="{3078D27D-5AE3-65D3-9A92-A80CE5FD00F7}"/>
              </a:ext>
            </a:extLst>
          </p:cNvPr>
          <p:cNvPicPr>
            <a:picLocks noChangeAspect="1"/>
          </p:cNvPicPr>
          <p:nvPr/>
        </p:nvPicPr>
        <p:blipFill>
          <a:blip r:embed="rId3"/>
          <a:stretch>
            <a:fillRect/>
          </a:stretch>
        </p:blipFill>
        <p:spPr>
          <a:xfrm>
            <a:off x="2736429" y="3685264"/>
            <a:ext cx="9151255" cy="2438611"/>
          </a:xfrm>
          <a:prstGeom prst="rect">
            <a:avLst/>
          </a:prstGeom>
        </p:spPr>
      </p:pic>
    </p:spTree>
    <p:extLst>
      <p:ext uri="{BB962C8B-B14F-4D97-AF65-F5344CB8AC3E}">
        <p14:creationId xmlns:p14="http://schemas.microsoft.com/office/powerpoint/2010/main" val="183406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64023" y="115747"/>
            <a:ext cx="4941477" cy="137417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Conclusion</a:t>
            </a:r>
            <a:endParaRPr dirty="0"/>
          </a:p>
        </p:txBody>
      </p:sp>
      <p:sp>
        <p:nvSpPr>
          <p:cNvPr id="2" name="Text Placeholder 1">
            <a:extLst>
              <a:ext uri="{FF2B5EF4-FFF2-40B4-BE49-F238E27FC236}">
                <a16:creationId xmlns:a16="http://schemas.microsoft.com/office/drawing/2014/main" id="{344CC329-B331-61DC-84C0-640CBFCA4343}"/>
              </a:ext>
            </a:extLst>
          </p:cNvPr>
          <p:cNvSpPr>
            <a:spLocks noGrp="1"/>
          </p:cNvSpPr>
          <p:nvPr>
            <p:ph type="body" idx="1"/>
          </p:nvPr>
        </p:nvSpPr>
        <p:spPr>
          <a:xfrm>
            <a:off x="709430" y="2350028"/>
            <a:ext cx="9974003" cy="3286842"/>
          </a:xfrm>
        </p:spPr>
        <p:txBody>
          <a:bodyPr/>
          <a:lstStyle/>
          <a:p>
            <a:pPr marL="514350" indent="-285750">
              <a:buFont typeface="Wingdings" panose="05000000000000000000" pitchFamily="2" charset="2"/>
              <a:buChar char="Ø"/>
            </a:pPr>
            <a:r>
              <a:rPr lang="en-IN" sz="2000" dirty="0"/>
              <a:t> </a:t>
            </a:r>
            <a:r>
              <a:rPr lang="en-US" sz="2400" b="0" i="0" dirty="0">
                <a:solidFill>
                  <a:srgbClr val="202124"/>
                </a:solidFill>
                <a:effectLst/>
                <a:latin typeface="arial" panose="020B0604020202020204" pitchFamily="34" charset="0"/>
              </a:rPr>
              <a:t>All thanks to healthcare chatbots, even during the pandemic, patients can reach practitioners at the time of need. Using Conversational AI for the healthcare industry makes it easy for patients to access healthcare during emergencies, no matter where they are located.</a:t>
            </a:r>
            <a:endParaRPr lang="en-IN" sz="2000" dirty="0"/>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196663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2202514" y="2257064"/>
            <a:ext cx="4941477" cy="137417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 </a:t>
            </a:r>
            <a:endParaRPr dirty="0"/>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16</a:t>
            </a:fld>
            <a:endParaRPr lang="en-US" dirty="0"/>
          </a:p>
        </p:txBody>
      </p:sp>
      <p:pic>
        <p:nvPicPr>
          <p:cNvPr id="8" name="Picture 7">
            <a:extLst>
              <a:ext uri="{FF2B5EF4-FFF2-40B4-BE49-F238E27FC236}">
                <a16:creationId xmlns:a16="http://schemas.microsoft.com/office/drawing/2014/main" id="{D811C429-6111-3FF0-5F60-2CD29A15E818}"/>
              </a:ext>
            </a:extLst>
          </p:cNvPr>
          <p:cNvPicPr>
            <a:picLocks noChangeAspect="1"/>
          </p:cNvPicPr>
          <p:nvPr/>
        </p:nvPicPr>
        <p:blipFill>
          <a:blip r:embed="rId3"/>
          <a:stretch>
            <a:fillRect/>
          </a:stretch>
        </p:blipFill>
        <p:spPr>
          <a:xfrm>
            <a:off x="2958682" y="1782501"/>
            <a:ext cx="8118290" cy="3874625"/>
          </a:xfrm>
          <a:prstGeom prst="rect">
            <a:avLst/>
          </a:prstGeom>
          <a:ln>
            <a:noFill/>
          </a:ln>
          <a:effectLst>
            <a:softEdge rad="112500"/>
          </a:effectLst>
        </p:spPr>
      </p:pic>
    </p:spTree>
    <p:extLst>
      <p:ext uri="{BB962C8B-B14F-4D97-AF65-F5344CB8AC3E}">
        <p14:creationId xmlns:p14="http://schemas.microsoft.com/office/powerpoint/2010/main" val="384297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17</a:t>
            </a:fld>
            <a:endParaRPr lang="en-US" dirty="0"/>
          </a:p>
        </p:txBody>
      </p:sp>
      <p:pic>
        <p:nvPicPr>
          <p:cNvPr id="7" name="Picture 6">
            <a:extLst>
              <a:ext uri="{FF2B5EF4-FFF2-40B4-BE49-F238E27FC236}">
                <a16:creationId xmlns:a16="http://schemas.microsoft.com/office/drawing/2014/main" id="{12270094-732C-9CD8-77A6-6B521D81886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53393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405353"/>
            <a:ext cx="5534431" cy="108457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Idea Details for medical chatbot</a:t>
            </a:r>
            <a:endParaRPr dirty="0"/>
          </a:p>
        </p:txBody>
      </p:sp>
      <p:sp>
        <p:nvSpPr>
          <p:cNvPr id="218" name="Google Shape;218;p2"/>
          <p:cNvSpPr txBox="1">
            <a:spLocks noGrp="1"/>
          </p:cNvSpPr>
          <p:nvPr>
            <p:ph type="body" idx="1"/>
          </p:nvPr>
        </p:nvSpPr>
        <p:spPr>
          <a:xfrm>
            <a:off x="689734" y="1703218"/>
            <a:ext cx="6024054" cy="373238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endParaRPr sz="18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1800" b="0" i="0" dirty="0">
                <a:solidFill>
                  <a:srgbClr val="0D1940"/>
                </a:solidFill>
                <a:effectLst/>
                <a:latin typeface="Times New Roman" panose="02020603050405020304" pitchFamily="18" charset="0"/>
                <a:cs typeface="Times New Roman" panose="02020603050405020304" pitchFamily="18" charset="0"/>
              </a:rPr>
              <a:t>The main premise behind these talking or texting smart algorithms is to become the first point of contact before any human involvement is needed.</a:t>
            </a:r>
          </a:p>
          <a:p>
            <a:pPr marL="285750" lvl="0" indent="-285750" algn="l" rtl="0">
              <a:lnSpc>
                <a:spcPct val="100000"/>
              </a:lnSpc>
              <a:spcBef>
                <a:spcPts val="1000"/>
              </a:spcBef>
              <a:spcAft>
                <a:spcPts val="0"/>
              </a:spcAft>
              <a:buClr>
                <a:schemeClr val="dk1"/>
              </a:buClr>
              <a:buSzPts val="1600"/>
              <a:buFont typeface="Noto Sans Symbols"/>
              <a:buChar char="⮚"/>
            </a:pPr>
            <a:r>
              <a:rPr lang="en-US" sz="1800" b="0" i="0" dirty="0">
                <a:solidFill>
                  <a:srgbClr val="0D1940"/>
                </a:solidFill>
                <a:effectLst/>
                <a:latin typeface="Times New Roman" panose="02020603050405020304" pitchFamily="18" charset="0"/>
                <a:cs typeface="Times New Roman" panose="02020603050405020304" pitchFamily="18" charset="0"/>
              </a:rPr>
              <a:t>This chatbot offer a personalized approach to every user; in ways that can be more  convenient, and efficient that they surpass human capabilities.</a:t>
            </a:r>
          </a:p>
          <a:p>
            <a:pPr marL="285750" lvl="0" indent="-285750" algn="l" rtl="0">
              <a:lnSpc>
                <a:spcPct val="100000"/>
              </a:lnSpc>
              <a:spcBef>
                <a:spcPts val="1000"/>
              </a:spcBef>
              <a:spcAft>
                <a:spcPts val="0"/>
              </a:spcAft>
              <a:buClr>
                <a:schemeClr val="dk1"/>
              </a:buClr>
              <a:buSzPts val="1600"/>
              <a:buFont typeface="Noto Sans Symbols"/>
              <a:buChar char="⮚"/>
            </a:pPr>
            <a:r>
              <a:rPr lang="en-US" sz="1800" b="0" i="0" dirty="0">
                <a:solidFill>
                  <a:srgbClr val="0D1940"/>
                </a:solidFill>
                <a:effectLst/>
                <a:latin typeface="Times New Roman" panose="02020603050405020304" pitchFamily="18" charset="0"/>
                <a:cs typeface="Times New Roman" panose="02020603050405020304" pitchFamily="18" charset="0"/>
              </a:rPr>
              <a:t>All healthcare providers are always willing to help their patients, but the overwhelming workload doesn’t always let them provide the best service. A 21st medical practice can rely on a chatbot to ensure 24/7 availability, answer repetitive questions, or schedule appointments.</a:t>
            </a:r>
            <a:endParaRPr sz="1800" dirty="0">
              <a:latin typeface="Times New Roman" panose="02020603050405020304" pitchFamily="18" charset="0"/>
              <a:cs typeface="Times New Roman" panose="02020603050405020304" pitchFamily="18" charset="0"/>
            </a:endParaRPr>
          </a:p>
          <a:p>
            <a:pPr marL="285750" lvl="0" indent="-184150" algn="l" rtl="0">
              <a:lnSpc>
                <a:spcPct val="100000"/>
              </a:lnSpc>
              <a:spcBef>
                <a:spcPts val="1000"/>
              </a:spcBef>
              <a:spcAft>
                <a:spcPts val="0"/>
              </a:spcAft>
              <a:buClr>
                <a:schemeClr val="dk1"/>
              </a:buClr>
              <a:buSzPts val="1600"/>
              <a:buFont typeface="Noto Sans Symbols"/>
              <a:buNone/>
            </a:pPr>
            <a:endParaRPr sz="1800" dirty="0">
              <a:latin typeface="Times New Roman" panose="02020603050405020304" pitchFamily="18" charset="0"/>
              <a:cs typeface="Times New Roman" panose="02020603050405020304" pitchFamily="18" charset="0"/>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11" name="Picture Placeholder 10">
            <a:extLst>
              <a:ext uri="{FF2B5EF4-FFF2-40B4-BE49-F238E27FC236}">
                <a16:creationId xmlns:a16="http://schemas.microsoft.com/office/drawing/2014/main" id="{5CA5116B-35C1-B9C1-1A63-CA02D804057A}"/>
              </a:ext>
            </a:extLst>
          </p:cNvPr>
          <p:cNvPicPr>
            <a:picLocks noGrp="1" noChangeAspect="1"/>
          </p:cNvPicPr>
          <p:nvPr>
            <p:ph type="pic" idx="2"/>
          </p:nvPr>
        </p:nvPicPr>
        <p:blipFill rotWithShape="1">
          <a:blip r:embed="rId3"/>
          <a:srcRect l="12092" r="37575"/>
          <a:stretch/>
        </p:blipFill>
        <p:spPr>
          <a:xfrm>
            <a:off x="6929121" y="71437"/>
            <a:ext cx="5069840" cy="671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278129"/>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 Details</a:t>
            </a:r>
            <a:endParaRPr dirty="0"/>
          </a:p>
        </p:txBody>
      </p:sp>
      <p:sp>
        <p:nvSpPr>
          <p:cNvPr id="229" name="Google Shape;229;p3"/>
          <p:cNvSpPr txBox="1">
            <a:spLocks noGrp="1"/>
          </p:cNvSpPr>
          <p:nvPr>
            <p:ph type="body" idx="1"/>
          </p:nvPr>
        </p:nvSpPr>
        <p:spPr>
          <a:xfrm>
            <a:off x="689506" y="1077836"/>
            <a:ext cx="9826093" cy="525438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pic>
        <p:nvPicPr>
          <p:cNvPr id="5" name="Picture 4">
            <a:extLst>
              <a:ext uri="{FF2B5EF4-FFF2-40B4-BE49-F238E27FC236}">
                <a16:creationId xmlns:a16="http://schemas.microsoft.com/office/drawing/2014/main" id="{2F67E2A2-AFB0-11F9-B491-1630C32E26BD}"/>
              </a:ext>
            </a:extLst>
          </p:cNvPr>
          <p:cNvPicPr>
            <a:picLocks noChangeAspect="1"/>
          </p:cNvPicPr>
          <p:nvPr/>
        </p:nvPicPr>
        <p:blipFill rotWithShape="1">
          <a:blip r:embed="rId3"/>
          <a:srcRect t="18695"/>
          <a:stretch/>
        </p:blipFill>
        <p:spPr>
          <a:xfrm>
            <a:off x="1494790" y="2118029"/>
            <a:ext cx="8697528" cy="41048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FC57A9F-2F8B-37DE-FB36-9DA4A2F2F772}"/>
              </a:ext>
            </a:extLst>
          </p:cNvPr>
          <p:cNvSpPr>
            <a:spLocks noGrp="1"/>
          </p:cNvSpPr>
          <p:nvPr>
            <p:ph type="title"/>
          </p:nvPr>
        </p:nvSpPr>
        <p:spPr>
          <a:xfrm>
            <a:off x="356744" y="380762"/>
            <a:ext cx="5131977" cy="1052604"/>
          </a:xfrm>
        </p:spPr>
        <p:txBody>
          <a:bodyPr>
            <a:normAutofit fontScale="90000"/>
          </a:bodyPr>
          <a:lstStyle/>
          <a:p>
            <a:r>
              <a:rPr lang="en-US" dirty="0"/>
              <a:t>Flowchart for Medical Chatbot</a:t>
            </a:r>
            <a:endParaRPr lang="en-IN" dirty="0"/>
          </a:p>
        </p:txBody>
      </p:sp>
      <p:sp>
        <p:nvSpPr>
          <p:cNvPr id="5" name="Slide Number Placeholder 4">
            <a:extLst>
              <a:ext uri="{FF2B5EF4-FFF2-40B4-BE49-F238E27FC236}">
                <a16:creationId xmlns:a16="http://schemas.microsoft.com/office/drawing/2014/main" id="{3540729D-A006-C842-67DC-1649EFF26563}"/>
              </a:ext>
            </a:extLst>
          </p:cNvPr>
          <p:cNvSpPr>
            <a:spLocks noGrp="1"/>
          </p:cNvSpPr>
          <p:nvPr>
            <p:ph type="sldNum" idx="12"/>
          </p:nvPr>
        </p:nvSpPr>
        <p:spPr/>
        <p:txBody>
          <a:bodyPr/>
          <a:lstStyle/>
          <a:p>
            <a:pPr lvl="0"/>
            <a:fld id="{00000000-1234-1234-1234-123412341234}" type="slidenum">
              <a:rPr lang="en-US" smtClean="0"/>
              <a:pPr lvl="0"/>
              <a:t>4</a:t>
            </a:fld>
            <a:endParaRPr lang="en-US">
              <a:sym typeface="Libre Franklin"/>
            </a:endParaRPr>
          </a:p>
        </p:txBody>
      </p:sp>
      <p:pic>
        <p:nvPicPr>
          <p:cNvPr id="17" name="Picture Placeholder 16">
            <a:extLst>
              <a:ext uri="{FF2B5EF4-FFF2-40B4-BE49-F238E27FC236}">
                <a16:creationId xmlns:a16="http://schemas.microsoft.com/office/drawing/2014/main" id="{7127D247-5FE6-1CE2-20EF-FAF5706EBD2C}"/>
              </a:ext>
            </a:extLst>
          </p:cNvPr>
          <p:cNvPicPr>
            <a:picLocks noGrp="1" noChangeAspect="1"/>
          </p:cNvPicPr>
          <p:nvPr>
            <p:ph type="pic" idx="2"/>
          </p:nvPr>
        </p:nvPicPr>
        <p:blipFill rotWithShape="1">
          <a:blip r:embed="rId2"/>
          <a:srcRect l="24983" r="5140" b="322"/>
          <a:stretch/>
        </p:blipFill>
        <p:spPr>
          <a:xfrm>
            <a:off x="5067113" y="100324"/>
            <a:ext cx="6241774" cy="6880225"/>
          </a:xfrm>
        </p:spPr>
      </p:pic>
    </p:spTree>
    <p:extLst>
      <p:ext uri="{BB962C8B-B14F-4D97-AF65-F5344CB8AC3E}">
        <p14:creationId xmlns:p14="http://schemas.microsoft.com/office/powerpoint/2010/main" val="57335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Business Potential</a:t>
            </a:r>
            <a:endParaRPr dirty="0"/>
          </a:p>
        </p:txBody>
      </p:sp>
      <p:sp>
        <p:nvSpPr>
          <p:cNvPr id="229" name="Google Shape;229;p3"/>
          <p:cNvSpPr txBox="1">
            <a:spLocks noGrp="1"/>
          </p:cNvSpPr>
          <p:nvPr>
            <p:ph type="body" idx="1"/>
          </p:nvPr>
        </p:nvSpPr>
        <p:spPr>
          <a:xfrm>
            <a:off x="952499" y="2179824"/>
            <a:ext cx="8928348" cy="415239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2000" b="0" i="0" dirty="0">
                <a:solidFill>
                  <a:srgbClr val="2B3033"/>
                </a:solidFill>
                <a:effectLst/>
                <a:latin typeface="Work Sans" panose="020B0604020202020204" pitchFamily="2" charset="0"/>
              </a:rPr>
              <a:t>The Global Healthcare Chatbots Market is projected to expand rapidly throughout the projected period. The key growth drivers for the Healthcare Chatbots Market are the increasing use of smart devices like phones and tablets, and also the rising adoption of chatbots in the medical sector. </a:t>
            </a:r>
          </a:p>
          <a:p>
            <a:pPr marL="0" lvl="0" indent="0" algn="l" rtl="0">
              <a:lnSpc>
                <a:spcPct val="90000"/>
              </a:lnSpc>
              <a:spcBef>
                <a:spcPts val="0"/>
              </a:spcBef>
              <a:spcAft>
                <a:spcPts val="0"/>
              </a:spcAft>
              <a:buClr>
                <a:schemeClr val="dk1"/>
              </a:buClr>
              <a:buSzPts val="1600"/>
            </a:pPr>
            <a:endParaRPr lang="en-US" sz="2000" b="0" i="0" dirty="0">
              <a:solidFill>
                <a:srgbClr val="2B3033"/>
              </a:solidFill>
              <a:effectLst/>
              <a:latin typeface="Work Sans" panose="020B0604020202020204" pitchFamily="2"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2000" b="0" i="0" dirty="0">
                <a:solidFill>
                  <a:srgbClr val="2B3033"/>
                </a:solidFill>
                <a:effectLst/>
                <a:latin typeface="Work Sans" panose="020B0604020202020204" pitchFamily="2" charset="0"/>
              </a:rPr>
              <a:t>Increasing demand for virtual health assistance is a critical factor driving market growth, as these are increasing constant advancements and technological developments in the industry, an increase in patient waiting time and a shortage of effective patient engagement</a:t>
            </a:r>
            <a:endParaRPr sz="20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18799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641612" y="207389"/>
            <a:ext cx="6852697" cy="131975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Future Scope of Healthcare Chatbot</a:t>
            </a:r>
            <a:endParaRPr dirty="0"/>
          </a:p>
        </p:txBody>
      </p:sp>
      <p:sp>
        <p:nvSpPr>
          <p:cNvPr id="229" name="Google Shape;229;p3"/>
          <p:cNvSpPr txBox="1">
            <a:spLocks noGrp="1"/>
          </p:cNvSpPr>
          <p:nvPr>
            <p:ph type="body" idx="1"/>
          </p:nvPr>
        </p:nvSpPr>
        <p:spPr>
          <a:xfrm>
            <a:off x="641612" y="2118476"/>
            <a:ext cx="9746726" cy="443059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71500" indent="-342900" algn="just">
              <a:buFont typeface="Wingdings" panose="05000000000000000000" pitchFamily="2" charset="2"/>
              <a:buChar char="Ø"/>
            </a:pPr>
            <a:r>
              <a:rPr lang="en-US" sz="2400" b="0" i="0" dirty="0">
                <a:solidFill>
                  <a:srgbClr val="000000"/>
                </a:solidFill>
                <a:effectLst/>
                <a:latin typeface="Open Sans" panose="020B0606030504020204" pitchFamily="34" charset="0"/>
              </a:rPr>
              <a:t>The future of AI in health care could include tasks that range from simple to complex—everything from answering the phone to medical record review</a:t>
            </a:r>
            <a:r>
              <a:rPr lang="en-US" sz="2000" b="0" i="0" dirty="0">
                <a:solidFill>
                  <a:srgbClr val="2B3033"/>
                </a:solidFill>
                <a:effectLst/>
                <a:latin typeface="Work Sans" panose="020B0604020202020204" pitchFamily="2" charset="0"/>
              </a:rPr>
              <a:t>.</a:t>
            </a:r>
          </a:p>
          <a:p>
            <a:pPr marL="571500" indent="-342900" algn="just">
              <a:buFont typeface="Wingdings" panose="05000000000000000000" pitchFamily="2" charset="2"/>
              <a:buChar char="Ø"/>
            </a:pPr>
            <a:r>
              <a:rPr lang="en-US" sz="2400" dirty="0">
                <a:solidFill>
                  <a:srgbClr val="000000"/>
                </a:solidFill>
                <a:latin typeface="Open Sans" panose="020B0606030504020204" pitchFamily="34" charset="0"/>
              </a:rPr>
              <a:t>Chatbots guide people rightly for serious illness and also assists them in scheduling appointments with professionals as well as Chatbots reduces the work load of doctors.</a:t>
            </a:r>
          </a:p>
          <a:p>
            <a:pPr marL="571500" indent="-342900" algn="just">
              <a:buFont typeface="Wingdings" panose="05000000000000000000" pitchFamily="2" charset="2"/>
              <a:buChar char="Ø"/>
            </a:pPr>
            <a:r>
              <a:rPr lang="en-US" sz="2400" dirty="0">
                <a:solidFill>
                  <a:srgbClr val="000000"/>
                </a:solidFill>
                <a:latin typeface="Open Sans" panose="020B0606030504020204" pitchFamily="34" charset="0"/>
              </a:rPr>
              <a:t>People expect medical professionals to provide a quick response to their queries. Delays in responsiveness can lead them to lose trust in the brand they're seeking assistance from. Chatbots give a hand in taking care of customers' queries and issues anytime. They make instant responses and resolve the case on a chat.</a:t>
            </a:r>
            <a:endParaRPr sz="2400" dirty="0">
              <a:solidFill>
                <a:srgbClr val="000000"/>
              </a:solidFill>
              <a:latin typeface="Open Sans" panose="020B0606030504020204" pitchFamily="34" charset="0"/>
            </a:endParaRPr>
          </a:p>
        </p:txBody>
      </p:sp>
      <p:sp>
        <p:nvSpPr>
          <p:cNvPr id="230" name="Google Shape;230;p3"/>
          <p:cNvSpPr txBox="1">
            <a:spLocks noGrp="1"/>
          </p:cNvSpPr>
          <p:nvPr>
            <p:ph type="sldNum" idx="12"/>
          </p:nvPr>
        </p:nvSpPr>
        <p:spPr>
          <a:xfrm>
            <a:off x="801670" y="6549074"/>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115928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461914"/>
            <a:ext cx="6541809" cy="1245296"/>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Graph of Healthcare   Chatbot</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p>
        </p:txBody>
      </p:sp>
      <p:pic>
        <p:nvPicPr>
          <p:cNvPr id="5" name="Picture 4">
            <a:extLst>
              <a:ext uri="{FF2B5EF4-FFF2-40B4-BE49-F238E27FC236}">
                <a16:creationId xmlns:a16="http://schemas.microsoft.com/office/drawing/2014/main" id="{0916CF2A-FFFB-E70D-C409-AED441AF5867}"/>
              </a:ext>
            </a:extLst>
          </p:cNvPr>
          <p:cNvPicPr>
            <a:picLocks noChangeAspect="1"/>
          </p:cNvPicPr>
          <p:nvPr/>
        </p:nvPicPr>
        <p:blipFill>
          <a:blip r:embed="rId3"/>
          <a:stretch>
            <a:fillRect/>
          </a:stretch>
        </p:blipFill>
        <p:spPr>
          <a:xfrm>
            <a:off x="333097" y="2212580"/>
            <a:ext cx="5417254" cy="3867671"/>
          </a:xfrm>
          <a:prstGeom prst="rect">
            <a:avLst/>
          </a:prstGeom>
        </p:spPr>
      </p:pic>
      <p:pic>
        <p:nvPicPr>
          <p:cNvPr id="7" name="Picture 6">
            <a:extLst>
              <a:ext uri="{FF2B5EF4-FFF2-40B4-BE49-F238E27FC236}">
                <a16:creationId xmlns:a16="http://schemas.microsoft.com/office/drawing/2014/main" id="{2BCCB082-DC20-A37D-DD34-F204C113F703}"/>
              </a:ext>
            </a:extLst>
          </p:cNvPr>
          <p:cNvPicPr>
            <a:picLocks noChangeAspect="1"/>
          </p:cNvPicPr>
          <p:nvPr/>
        </p:nvPicPr>
        <p:blipFill>
          <a:blip r:embed="rId4"/>
          <a:stretch>
            <a:fillRect/>
          </a:stretch>
        </p:blipFill>
        <p:spPr>
          <a:xfrm>
            <a:off x="6020585" y="2212580"/>
            <a:ext cx="4922342" cy="3921676"/>
          </a:xfrm>
          <a:prstGeom prst="rect">
            <a:avLst/>
          </a:prstGeom>
        </p:spPr>
      </p:pic>
    </p:spTree>
    <p:extLst>
      <p:ext uri="{BB962C8B-B14F-4D97-AF65-F5344CB8AC3E}">
        <p14:creationId xmlns:p14="http://schemas.microsoft.com/office/powerpoint/2010/main" val="82322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726256" y="323067"/>
            <a:ext cx="7192259" cy="104262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How Healthcare chatbots will help us?</a:t>
            </a:r>
            <a:endParaRPr dirty="0"/>
          </a:p>
        </p:txBody>
      </p:sp>
      <p:sp>
        <p:nvSpPr>
          <p:cNvPr id="230" name="Google Shape;230;p3"/>
          <p:cNvSpPr txBox="1">
            <a:spLocks noGrp="1"/>
          </p:cNvSpPr>
          <p:nvPr>
            <p:ph type="sldNum" idx="12"/>
          </p:nvPr>
        </p:nvSpPr>
        <p:spPr>
          <a:xfrm>
            <a:off x="801670" y="6549074"/>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8</a:t>
            </a:fld>
            <a:endParaRPr lang="en-US" dirty="0"/>
          </a:p>
        </p:txBody>
      </p:sp>
      <p:pic>
        <p:nvPicPr>
          <p:cNvPr id="5" name="Picture 4">
            <a:extLst>
              <a:ext uri="{FF2B5EF4-FFF2-40B4-BE49-F238E27FC236}">
                <a16:creationId xmlns:a16="http://schemas.microsoft.com/office/drawing/2014/main" id="{9A6DD1B7-6089-BBF0-4CA5-5D73F291C7FF}"/>
              </a:ext>
            </a:extLst>
          </p:cNvPr>
          <p:cNvPicPr>
            <a:picLocks noChangeAspect="1"/>
          </p:cNvPicPr>
          <p:nvPr/>
        </p:nvPicPr>
        <p:blipFill>
          <a:blip r:embed="rId3"/>
          <a:stretch>
            <a:fillRect/>
          </a:stretch>
        </p:blipFill>
        <p:spPr>
          <a:xfrm>
            <a:off x="384532" y="1365687"/>
            <a:ext cx="9768136" cy="5431038"/>
          </a:xfrm>
          <a:prstGeom prst="rect">
            <a:avLst/>
          </a:prstGeom>
        </p:spPr>
      </p:pic>
    </p:spTree>
    <p:extLst>
      <p:ext uri="{BB962C8B-B14F-4D97-AF65-F5344CB8AC3E}">
        <p14:creationId xmlns:p14="http://schemas.microsoft.com/office/powerpoint/2010/main" val="351489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Implementation Strategy</a:t>
            </a:r>
            <a:endParaRPr dirty="0"/>
          </a:p>
        </p:txBody>
      </p:sp>
      <p:sp>
        <p:nvSpPr>
          <p:cNvPr id="2" name="Text Placeholder 1">
            <a:extLst>
              <a:ext uri="{FF2B5EF4-FFF2-40B4-BE49-F238E27FC236}">
                <a16:creationId xmlns:a16="http://schemas.microsoft.com/office/drawing/2014/main" id="{67EC6F0B-F5E1-994D-3506-A538D28FE2AE}"/>
              </a:ext>
            </a:extLst>
          </p:cNvPr>
          <p:cNvSpPr>
            <a:spLocks noGrp="1"/>
          </p:cNvSpPr>
          <p:nvPr>
            <p:ph type="body" idx="1"/>
          </p:nvPr>
        </p:nvSpPr>
        <p:spPr>
          <a:xfrm>
            <a:off x="1241866" y="2277787"/>
            <a:ext cx="4953001" cy="3497979"/>
          </a:xfrm>
        </p:spPr>
        <p:txBody>
          <a:bodyPr/>
          <a:lstStyle/>
          <a:p>
            <a:pPr marL="514350" indent="-285750">
              <a:buFont typeface="Wingdings" panose="05000000000000000000" pitchFamily="2" charset="2"/>
              <a:buChar char="Ø"/>
            </a:pPr>
            <a:r>
              <a:rPr lang="en-IN" sz="2000" dirty="0"/>
              <a:t>For the project implementation, we have used the technology named “</a:t>
            </a:r>
            <a:r>
              <a:rPr lang="en-IN" sz="2000" dirty="0" err="1"/>
              <a:t>Dialogflow</a:t>
            </a:r>
            <a:r>
              <a:rPr lang="en-IN" sz="2000" dirty="0"/>
              <a:t>”.</a:t>
            </a:r>
          </a:p>
          <a:p>
            <a:pPr marL="514350" indent="-285750">
              <a:buFont typeface="Wingdings" panose="05000000000000000000" pitchFamily="2" charset="2"/>
              <a:buChar char="Ø"/>
            </a:pPr>
            <a:r>
              <a:rPr lang="en-US" sz="2000" dirty="0" err="1"/>
              <a:t>Dialogflow</a:t>
            </a:r>
            <a:r>
              <a:rPr lang="en-US" sz="2000" dirty="0"/>
              <a:t> is a natural language understanding platform that makes it easy to design and integrate a conversational user interface into your mobile app, web application, device, bot, interactive voice response system.</a:t>
            </a:r>
            <a:endParaRPr lang="en-IN" sz="2000" dirty="0"/>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9</a:t>
            </a:fld>
            <a:endParaRPr lang="en-US" dirty="0"/>
          </a:p>
        </p:txBody>
      </p:sp>
      <p:pic>
        <p:nvPicPr>
          <p:cNvPr id="6" name="Picture 5">
            <a:extLst>
              <a:ext uri="{FF2B5EF4-FFF2-40B4-BE49-F238E27FC236}">
                <a16:creationId xmlns:a16="http://schemas.microsoft.com/office/drawing/2014/main" id="{03F4C649-DD02-53F2-372C-B75B8C2F8182}"/>
              </a:ext>
            </a:extLst>
          </p:cNvPr>
          <p:cNvPicPr>
            <a:picLocks noChangeAspect="1"/>
          </p:cNvPicPr>
          <p:nvPr/>
        </p:nvPicPr>
        <p:blipFill>
          <a:blip r:embed="rId3"/>
          <a:stretch>
            <a:fillRect/>
          </a:stretch>
        </p:blipFill>
        <p:spPr>
          <a:xfrm>
            <a:off x="7202992" y="879063"/>
            <a:ext cx="4210180" cy="5410529"/>
          </a:xfrm>
          <a:prstGeom prst="rect">
            <a:avLst/>
          </a:prstGeom>
        </p:spPr>
      </p:pic>
    </p:spTree>
    <p:extLst>
      <p:ext uri="{BB962C8B-B14F-4D97-AF65-F5344CB8AC3E}">
        <p14:creationId xmlns:p14="http://schemas.microsoft.com/office/powerpoint/2010/main" val="290989817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629</Words>
  <Application>Microsoft Office PowerPoint</Application>
  <PresentationFormat>Widescreen</PresentationFormat>
  <Paragraphs>63</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Libre Franklin</vt:lpstr>
      <vt:lpstr>Open Sans</vt:lpstr>
      <vt:lpstr>Arial</vt:lpstr>
      <vt:lpstr>Franklin Gothic</vt:lpstr>
      <vt:lpstr>Noto Sans Symbols</vt:lpstr>
      <vt:lpstr>Arial</vt:lpstr>
      <vt:lpstr>Calibri</vt:lpstr>
      <vt:lpstr>Times New Roman</vt:lpstr>
      <vt:lpstr>Wingdings</vt:lpstr>
      <vt:lpstr>Work Sans</vt:lpstr>
      <vt:lpstr>Theme1</vt:lpstr>
      <vt:lpstr>PowerPoint Presentation</vt:lpstr>
      <vt:lpstr>Idea Details for medical chatbot</vt:lpstr>
      <vt:lpstr>Idea Details</vt:lpstr>
      <vt:lpstr>Flowchart for Medical Chatbot</vt:lpstr>
      <vt:lpstr>Business Potential</vt:lpstr>
      <vt:lpstr>Future Scope of Healthcare Chatbot</vt:lpstr>
      <vt:lpstr>Graph of Healthcare   Chatbot</vt:lpstr>
      <vt:lpstr>How Healthcare chatbots will help us?</vt:lpstr>
      <vt:lpstr>Implementation Strategy</vt:lpstr>
      <vt:lpstr>Implementation Strategy</vt:lpstr>
      <vt:lpstr>Implementation Strategy</vt:lpstr>
      <vt:lpstr>Working of Our Medical Chatbot</vt:lpstr>
      <vt:lpstr>Working of Medical Chatbot</vt:lpstr>
      <vt:lpstr>Working of Medical Chatbot</vt:lpstr>
      <vt:lpstr>Conclusion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Dishant Chauhan</cp:lastModifiedBy>
  <cp:revision>11</cp:revision>
  <dcterms:created xsi:type="dcterms:W3CDTF">2022-02-11T07:14:46Z</dcterms:created>
  <dcterms:modified xsi:type="dcterms:W3CDTF">2022-11-10T16:52:18Z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