
<file path=[Content_Types].xml><?xml version="1.0" encoding="utf-8"?>
<Types xmlns="http://schemas.openxmlformats.org/package/2006/content-types">
  <Default Extension="htm" ContentType="application/xhtml+xml"/>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87" r:id="rId13"/>
    <p:sldId id="267" r:id="rId14"/>
    <p:sldId id="268" r:id="rId15"/>
    <p:sldId id="269" r:id="rId16"/>
    <p:sldId id="270" r:id="rId17"/>
    <p:sldId id="271" r:id="rId18"/>
    <p:sldId id="273" r:id="rId19"/>
    <p:sldId id="274" r:id="rId20"/>
    <p:sldId id="272"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582C"/>
    <a:srgbClr val="F0F0F0"/>
    <a:srgbClr val="FFC1C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4660"/>
  </p:normalViewPr>
  <p:slideViewPr>
    <p:cSldViewPr snapToGrid="0" showGuides="1">
      <p:cViewPr varScale="1">
        <p:scale>
          <a:sx n="85" d="100"/>
          <a:sy n="85" d="100"/>
        </p:scale>
        <p:origin x="667" y="62"/>
      </p:cViewPr>
      <p:guideLst>
        <p:guide orient="horz" pos="179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3.xml"/><Relationship Id="rId18" Type="http://schemas.openxmlformats.org/officeDocument/2006/relationships/slide" Target="../slides/slide28.xml"/><Relationship Id="rId3" Type="http://schemas.openxmlformats.org/officeDocument/2006/relationships/slide" Target="../slides/slide7.xml"/><Relationship Id="rId21" Type="http://schemas.openxmlformats.org/officeDocument/2006/relationships/slide" Target="../slides/slide6.xml"/><Relationship Id="rId7" Type="http://schemas.openxmlformats.org/officeDocument/2006/relationships/slide" Target="../slides/slide14.xml"/><Relationship Id="rId12" Type="http://schemas.openxmlformats.org/officeDocument/2006/relationships/slide" Target="../slides/slide22.xml"/><Relationship Id="rId17" Type="http://schemas.openxmlformats.org/officeDocument/2006/relationships/slide" Target="../slides/slide27.xml"/><Relationship Id="rId2" Type="http://schemas.openxmlformats.org/officeDocument/2006/relationships/slide" Target="../slides/slide5.xml"/><Relationship Id="rId16" Type="http://schemas.openxmlformats.org/officeDocument/2006/relationships/slide" Target="../slides/slide26.xml"/><Relationship Id="rId20" Type="http://schemas.openxmlformats.org/officeDocument/2006/relationships/slide" Target="../slides/slide31.xml"/><Relationship Id="rId1" Type="http://schemas.openxmlformats.org/officeDocument/2006/relationships/slide" Target="../slides/slide3.xml"/><Relationship Id="rId6" Type="http://schemas.openxmlformats.org/officeDocument/2006/relationships/slide" Target="../slides/slide13.xml"/><Relationship Id="rId11" Type="http://schemas.openxmlformats.org/officeDocument/2006/relationships/slide" Target="../slides/slide21.xml"/><Relationship Id="rId5" Type="http://schemas.openxmlformats.org/officeDocument/2006/relationships/slide" Target="../slides/slide10.xml"/><Relationship Id="rId15" Type="http://schemas.openxmlformats.org/officeDocument/2006/relationships/slide" Target="../slides/slide25.xml"/><Relationship Id="rId10" Type="http://schemas.openxmlformats.org/officeDocument/2006/relationships/slide" Target="../slides/slide20.xml"/><Relationship Id="rId19" Type="http://schemas.openxmlformats.org/officeDocument/2006/relationships/slide" Target="../slides/slide29.xml"/><Relationship Id="rId4" Type="http://schemas.openxmlformats.org/officeDocument/2006/relationships/slide" Target="../slides/slide8.xml"/><Relationship Id="rId9" Type="http://schemas.openxmlformats.org/officeDocument/2006/relationships/slide" Target="../slides/slide19.xml"/><Relationship Id="rId1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A7BAB4-FE03-4374-8400-66F88D2AA5BF}"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BED6328-1601-4915-82B5-24CA4A46C4D2}">
      <dgm:prSet/>
      <dgm:spPr/>
      <dgm:t>
        <a:bodyPr/>
        <a:lstStyle/>
        <a:p>
          <a:pPr rtl="0"/>
          <a:r>
            <a:rPr lang="en-IN" dirty="0"/>
            <a:t>Introduction</a:t>
          </a:r>
        </a:p>
      </dgm:t>
    </dgm:pt>
    <dgm:pt modelId="{E2F91702-EA77-43F1-80A7-4BBB73E246CA}" type="parTrans" cxnId="{A1D9362F-B8EB-4722-9027-300713489788}">
      <dgm:prSet/>
      <dgm:spPr/>
      <dgm:t>
        <a:bodyPr/>
        <a:lstStyle/>
        <a:p>
          <a:endParaRPr lang="en-US"/>
        </a:p>
      </dgm:t>
    </dgm:pt>
    <dgm:pt modelId="{5820AE63-7490-4D5C-B60B-5703283923C4}" type="sibTrans" cxnId="{A1D9362F-B8EB-4722-9027-300713489788}">
      <dgm:prSet/>
      <dgm:spPr/>
      <dgm:t>
        <a:bodyPr/>
        <a:lstStyle/>
        <a:p>
          <a:endParaRPr lang="en-US"/>
        </a:p>
      </dgm:t>
    </dgm:pt>
    <dgm:pt modelId="{3E18725D-59AC-41D4-9967-CCB440F55003}">
      <dgm:prSet/>
      <dgm:spPr/>
      <dgm:t>
        <a:bodyPr/>
        <a:lstStyle/>
        <a:p>
          <a:pPr rtl="0"/>
          <a:r>
            <a:rPr lang="en-IN" dirty="0"/>
            <a:t>Fatty Acids (FA)</a:t>
          </a:r>
        </a:p>
      </dgm:t>
    </dgm:pt>
    <dgm:pt modelId="{6B7AB8AD-CD9E-45A7-836F-AE6E35AE0F89}" type="parTrans" cxnId="{BCF7DBF2-2154-4C26-BF46-E2DBA34E2B35}">
      <dgm:prSet/>
      <dgm:spPr/>
      <dgm:t>
        <a:bodyPr/>
        <a:lstStyle/>
        <a:p>
          <a:endParaRPr lang="en-US"/>
        </a:p>
      </dgm:t>
    </dgm:pt>
    <dgm:pt modelId="{6891D0DB-8726-4C09-86D9-CD7B3C2B8848}" type="sibTrans" cxnId="{BCF7DBF2-2154-4C26-BF46-E2DBA34E2B35}">
      <dgm:prSet/>
      <dgm:spPr/>
      <dgm:t>
        <a:bodyPr/>
        <a:lstStyle/>
        <a:p>
          <a:endParaRPr lang="en-US"/>
        </a:p>
      </dgm:t>
    </dgm:pt>
    <dgm:pt modelId="{3DD9F99D-0284-411C-96BC-3CD66CEFDED6}">
      <dgm:prSet/>
      <dgm:spPr/>
      <dgm:t>
        <a:bodyPr/>
        <a:lstStyle/>
        <a:p>
          <a:pPr rtl="0"/>
          <a:r>
            <a:rPr lang="en-IN" dirty="0"/>
            <a:t>Undesirable Reactions</a:t>
          </a:r>
        </a:p>
      </dgm:t>
    </dgm:pt>
    <dgm:pt modelId="{98C72761-9C66-4739-A49B-B6DCB002EC13}" type="parTrans" cxnId="{D9117CCA-6981-437F-83EA-664332DB8643}">
      <dgm:prSet/>
      <dgm:spPr/>
      <dgm:t>
        <a:bodyPr/>
        <a:lstStyle/>
        <a:p>
          <a:endParaRPr lang="en-US"/>
        </a:p>
      </dgm:t>
    </dgm:pt>
    <dgm:pt modelId="{7FEA03FF-1934-4029-B16D-65232EB62C52}" type="sibTrans" cxnId="{D9117CCA-6981-437F-83EA-664332DB8643}">
      <dgm:prSet/>
      <dgm:spPr/>
      <dgm:t>
        <a:bodyPr/>
        <a:lstStyle/>
        <a:p>
          <a:endParaRPr lang="en-US"/>
        </a:p>
      </dgm:t>
    </dgm:pt>
    <dgm:pt modelId="{7BDE95C9-080E-488E-B571-ABC3CB375185}">
      <dgm:prSet/>
      <dgm:spPr/>
      <dgm:t>
        <a:bodyPr/>
        <a:lstStyle/>
        <a:p>
          <a:pPr rtl="0"/>
          <a:r>
            <a:rPr lang="en-IN" dirty="0"/>
            <a:t>Plant based Oils</a:t>
          </a:r>
        </a:p>
      </dgm:t>
    </dgm:pt>
    <dgm:pt modelId="{86122566-39E6-4CDC-984F-CB78B46452CC}" type="parTrans" cxnId="{2B9C67E3-3FDA-475E-A530-1BACB7311878}">
      <dgm:prSet/>
      <dgm:spPr/>
      <dgm:t>
        <a:bodyPr/>
        <a:lstStyle/>
        <a:p>
          <a:endParaRPr lang="en-US"/>
        </a:p>
      </dgm:t>
    </dgm:pt>
    <dgm:pt modelId="{226F44B4-CE56-459C-9674-64EA8908A9B6}" type="sibTrans" cxnId="{2B9C67E3-3FDA-475E-A530-1BACB7311878}">
      <dgm:prSet/>
      <dgm:spPr/>
      <dgm:t>
        <a:bodyPr/>
        <a:lstStyle/>
        <a:p>
          <a:endParaRPr lang="en-US"/>
        </a:p>
      </dgm:t>
    </dgm:pt>
    <dgm:pt modelId="{5BE19341-FC06-4F77-9C9A-C9DD386769AC}">
      <dgm:prSet/>
      <dgm:spPr/>
      <dgm:t>
        <a:bodyPr/>
        <a:lstStyle/>
        <a:p>
          <a:pPr rtl="0"/>
          <a:r>
            <a:rPr lang="en-IN" dirty="0"/>
            <a:t>Summary</a:t>
          </a:r>
        </a:p>
      </dgm:t>
    </dgm:pt>
    <dgm:pt modelId="{8F32E8D3-3D7B-439F-89E8-E7AB43A9AD4A}" type="parTrans" cxnId="{07754523-E024-42E2-BD1E-46BF7570D4CD}">
      <dgm:prSet/>
      <dgm:spPr/>
      <dgm:t>
        <a:bodyPr/>
        <a:lstStyle/>
        <a:p>
          <a:endParaRPr lang="en-US"/>
        </a:p>
      </dgm:t>
    </dgm:pt>
    <dgm:pt modelId="{62AF8362-E179-4EC3-B6A4-EB35018EC111}" type="sibTrans" cxnId="{07754523-E024-42E2-BD1E-46BF7570D4CD}">
      <dgm:prSet/>
      <dgm:spPr/>
      <dgm:t>
        <a:bodyPr/>
        <a:lstStyle/>
        <a:p>
          <a:endParaRPr lang="en-US"/>
        </a:p>
      </dgm:t>
    </dgm:pt>
    <dgm:pt modelId="{E4A771DC-D7CD-4E63-ABB4-AF18927F2F88}">
      <dgm:prSet/>
      <dgm:spPr/>
      <dgm:t>
        <a:bodyPr/>
        <a:lstStyle/>
        <a:p>
          <a:pPr rtl="0"/>
          <a:r>
            <a:rPr lang="en-IN" dirty="0"/>
            <a:t>Fats and Oils</a:t>
          </a:r>
        </a:p>
      </dgm:t>
    </dgm:pt>
    <dgm:pt modelId="{6F971957-8706-4EA7-B743-F2341E480E82}" type="sibTrans" cxnId="{1DAB423B-8EBF-4CCF-82D5-44AE15E09E4A}">
      <dgm:prSet/>
      <dgm:spPr/>
      <dgm:t>
        <a:bodyPr/>
        <a:lstStyle/>
        <a:p>
          <a:endParaRPr lang="en-US"/>
        </a:p>
      </dgm:t>
    </dgm:pt>
    <dgm:pt modelId="{D98A4728-3F19-4C21-A376-4435BA1C9FA7}" type="parTrans" cxnId="{1DAB423B-8EBF-4CCF-82D5-44AE15E09E4A}">
      <dgm:prSet/>
      <dgm:spPr/>
      <dgm:t>
        <a:bodyPr/>
        <a:lstStyle/>
        <a:p>
          <a:endParaRPr lang="en-US"/>
        </a:p>
      </dgm:t>
    </dgm:pt>
    <dgm:pt modelId="{7EC98155-A60F-4986-9039-60D36D1473AF}">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ln>
                <a:noFill/>
              </a:ln>
              <a:solidFill>
                <a:schemeClr val="tx1"/>
              </a:solidFill>
              <a:hlinkClick xmlns:r="http://schemas.openxmlformats.org/officeDocument/2006/relationships" r:id="rId1" action="ppaction://hlinksldjump"/>
            </a:rPr>
            <a:t>General</a:t>
          </a:r>
          <a:endParaRPr lang="en-US" sz="1600" dirty="0">
            <a:ln>
              <a:noFill/>
            </a:ln>
            <a:solidFill>
              <a:schemeClr val="tx1"/>
            </a:solidFill>
          </a:endParaRPr>
        </a:p>
      </dgm:t>
    </dgm:pt>
    <dgm:pt modelId="{F0EA0F7C-FCA8-44EE-9B17-EB0C4C7A6FF1}" type="parTrans" cxnId="{12511E37-8A22-40D1-9809-06E91862C389}">
      <dgm:prSet/>
      <dgm:spPr/>
      <dgm:t>
        <a:bodyPr/>
        <a:lstStyle/>
        <a:p>
          <a:endParaRPr lang="en-US"/>
        </a:p>
      </dgm:t>
    </dgm:pt>
    <dgm:pt modelId="{AE22AB87-87A0-4642-828A-C62E89436571}" type="sibTrans" cxnId="{12511E37-8A22-40D1-9809-06E91862C389}">
      <dgm:prSet/>
      <dgm:spPr/>
      <dgm:t>
        <a:bodyPr/>
        <a:lstStyle/>
        <a:p>
          <a:endParaRPr lang="en-US"/>
        </a:p>
      </dgm:t>
    </dgm:pt>
    <dgm:pt modelId="{D60BBB7D-F33B-4797-89A0-8E2F8B829B69}">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ln>
                <a:noFill/>
              </a:ln>
              <a:solidFill>
                <a:schemeClr val="tx1"/>
              </a:solidFill>
              <a:hlinkClick xmlns:r="http://schemas.openxmlformats.org/officeDocument/2006/relationships" r:id="rId2" action="ppaction://hlinksldjump"/>
            </a:rPr>
            <a:t>Chemical</a:t>
          </a:r>
          <a:endParaRPr lang="en-US" sz="1600" dirty="0">
            <a:ln>
              <a:noFill/>
            </a:ln>
            <a:solidFill>
              <a:schemeClr val="tx1"/>
            </a:solidFill>
          </a:endParaRPr>
        </a:p>
      </dgm:t>
    </dgm:pt>
    <dgm:pt modelId="{2A4E9B77-A542-494F-B424-E8A82B9214A8}" type="parTrans" cxnId="{A1D524D6-0418-42EC-A99A-6E5073DB4CCF}">
      <dgm:prSet/>
      <dgm:spPr/>
      <dgm:t>
        <a:bodyPr/>
        <a:lstStyle/>
        <a:p>
          <a:endParaRPr lang="en-US"/>
        </a:p>
      </dgm:t>
    </dgm:pt>
    <dgm:pt modelId="{EF408E8A-E4FD-4B45-84A2-2277E033A2B3}" type="sibTrans" cxnId="{A1D524D6-0418-42EC-A99A-6E5073DB4CCF}">
      <dgm:prSet/>
      <dgm:spPr/>
      <dgm:t>
        <a:bodyPr/>
        <a:lstStyle/>
        <a:p>
          <a:endParaRPr lang="en-US"/>
        </a:p>
      </dgm:t>
    </dgm:pt>
    <dgm:pt modelId="{F308643A-2864-4DCB-9C42-2FDD1EFE7B15}">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3" action="ppaction://hlinksldjump"/>
            </a:rPr>
            <a:t>Types of FA</a:t>
          </a:r>
          <a:endParaRPr lang="en-IN" sz="1600" dirty="0"/>
        </a:p>
      </dgm:t>
    </dgm:pt>
    <dgm:pt modelId="{56F2E2E9-E8CE-4299-B711-56A742ACCB46}" type="parTrans" cxnId="{586A4EB9-23F5-48BE-9697-946008D8D4D6}">
      <dgm:prSet/>
      <dgm:spPr/>
      <dgm:t>
        <a:bodyPr/>
        <a:lstStyle/>
        <a:p>
          <a:endParaRPr lang="en-US"/>
        </a:p>
      </dgm:t>
    </dgm:pt>
    <dgm:pt modelId="{32A6EF82-5214-40C7-86EF-7FB9546060B4}" type="sibTrans" cxnId="{586A4EB9-23F5-48BE-9697-946008D8D4D6}">
      <dgm:prSet/>
      <dgm:spPr/>
      <dgm:t>
        <a:bodyPr/>
        <a:lstStyle/>
        <a:p>
          <a:endParaRPr lang="en-US"/>
        </a:p>
      </dgm:t>
    </dgm:pt>
    <dgm:pt modelId="{0F796C31-6E00-4AF5-8112-B36F538BFE00}">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4" action="ppaction://hlinksldjump"/>
            </a:rPr>
            <a:t>Saturated FA</a:t>
          </a:r>
          <a:endParaRPr lang="en-IN" sz="1600" dirty="0"/>
        </a:p>
      </dgm:t>
    </dgm:pt>
    <dgm:pt modelId="{53CD6483-8145-46E1-8D9F-54F9410D9E19}" type="parTrans" cxnId="{FDCD3772-0958-4D20-8C8F-5CF21394C4CB}">
      <dgm:prSet/>
      <dgm:spPr/>
      <dgm:t>
        <a:bodyPr/>
        <a:lstStyle/>
        <a:p>
          <a:endParaRPr lang="en-US"/>
        </a:p>
      </dgm:t>
    </dgm:pt>
    <dgm:pt modelId="{90A8FEF1-92F1-447F-871A-4338CC70AA8B}" type="sibTrans" cxnId="{FDCD3772-0958-4D20-8C8F-5CF21394C4CB}">
      <dgm:prSet/>
      <dgm:spPr/>
      <dgm:t>
        <a:bodyPr/>
        <a:lstStyle/>
        <a:p>
          <a:endParaRPr lang="en-US"/>
        </a:p>
      </dgm:t>
    </dgm:pt>
    <dgm:pt modelId="{F86AEA70-CDC5-40C1-91EB-136ABBF9FB5D}">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5" action="ppaction://hlinksldjump"/>
            </a:rPr>
            <a:t>Unsaturated FA</a:t>
          </a:r>
          <a:endParaRPr lang="en-IN" sz="1600" dirty="0"/>
        </a:p>
      </dgm:t>
    </dgm:pt>
    <dgm:pt modelId="{93C356E1-3B48-4E17-87DA-D341FF8DA3FC}" type="parTrans" cxnId="{13D8DA17-A9A1-4A48-8D47-062527B89B95}">
      <dgm:prSet/>
      <dgm:spPr/>
      <dgm:t>
        <a:bodyPr/>
        <a:lstStyle/>
        <a:p>
          <a:endParaRPr lang="en-US"/>
        </a:p>
      </dgm:t>
    </dgm:pt>
    <dgm:pt modelId="{056544F9-0666-4121-8D6A-3511C0BF5747}" type="sibTrans" cxnId="{13D8DA17-A9A1-4A48-8D47-062527B89B95}">
      <dgm:prSet/>
      <dgm:spPr/>
      <dgm:t>
        <a:bodyPr/>
        <a:lstStyle/>
        <a:p>
          <a:endParaRPr lang="en-US"/>
        </a:p>
      </dgm:t>
    </dgm:pt>
    <dgm:pt modelId="{DCB10775-F7CD-4BDF-A4B9-57AE15B71741}">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6" action="ppaction://hlinksldjump"/>
            </a:rPr>
            <a:t>Chain Length</a:t>
          </a:r>
          <a:endParaRPr lang="en-IN" sz="1600" dirty="0"/>
        </a:p>
      </dgm:t>
    </dgm:pt>
    <dgm:pt modelId="{4D04B818-7BA8-477D-933A-70B598359006}" type="parTrans" cxnId="{ED15E820-CE9A-4709-BC6B-728FA1F646F6}">
      <dgm:prSet/>
      <dgm:spPr/>
      <dgm:t>
        <a:bodyPr/>
        <a:lstStyle/>
        <a:p>
          <a:endParaRPr lang="en-US"/>
        </a:p>
      </dgm:t>
    </dgm:pt>
    <dgm:pt modelId="{C3C62B63-D3A2-4DB1-A7F1-96EFE5A97758}" type="sibTrans" cxnId="{ED15E820-CE9A-4709-BC6B-728FA1F646F6}">
      <dgm:prSet/>
      <dgm:spPr/>
      <dgm:t>
        <a:bodyPr/>
        <a:lstStyle/>
        <a:p>
          <a:endParaRPr lang="en-US"/>
        </a:p>
      </dgm:t>
    </dgm:pt>
    <dgm:pt modelId="{FB9A5C77-5C4A-4AB8-80E7-CB8E9231384E}">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7" action="ppaction://hlinksldjump"/>
            </a:rPr>
            <a:t>Common FA</a:t>
          </a:r>
          <a:endParaRPr lang="en-IN" sz="1600" dirty="0"/>
        </a:p>
      </dgm:t>
    </dgm:pt>
    <dgm:pt modelId="{25F984C0-68F2-42A6-8230-298E2A2D6048}" type="parTrans" cxnId="{D6D76097-C857-4B77-921B-9BD4CB5BB036}">
      <dgm:prSet/>
      <dgm:spPr/>
      <dgm:t>
        <a:bodyPr/>
        <a:lstStyle/>
        <a:p>
          <a:endParaRPr lang="en-US"/>
        </a:p>
      </dgm:t>
    </dgm:pt>
    <dgm:pt modelId="{DEBE904E-BE58-4389-9A57-9FEA9DF0429D}" type="sibTrans" cxnId="{D6D76097-C857-4B77-921B-9BD4CB5BB036}">
      <dgm:prSet/>
      <dgm:spPr/>
      <dgm:t>
        <a:bodyPr/>
        <a:lstStyle/>
        <a:p>
          <a:endParaRPr lang="en-US"/>
        </a:p>
      </dgm:t>
    </dgm:pt>
    <dgm:pt modelId="{F17C8E18-C556-497F-97CB-D6AFBE9FD982}">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l-GR" sz="1600" dirty="0">
              <a:hlinkClick xmlns:r="http://schemas.openxmlformats.org/officeDocument/2006/relationships" r:id="rId8" action="ppaction://hlinksldjump"/>
            </a:rPr>
            <a:t>ω</a:t>
          </a:r>
          <a:r>
            <a:rPr lang="en-IN" sz="1600" dirty="0">
              <a:hlinkClick xmlns:r="http://schemas.openxmlformats.org/officeDocument/2006/relationships" r:id="rId8" action="ppaction://hlinksldjump"/>
            </a:rPr>
            <a:t>-3 and </a:t>
          </a:r>
          <a:r>
            <a:rPr lang="el-GR" sz="1600" dirty="0">
              <a:hlinkClick xmlns:r="http://schemas.openxmlformats.org/officeDocument/2006/relationships" r:id="rId8" action="ppaction://hlinksldjump"/>
            </a:rPr>
            <a:t>ω</a:t>
          </a:r>
          <a:r>
            <a:rPr lang="en-IN" sz="1600" dirty="0">
              <a:hlinkClick xmlns:r="http://schemas.openxmlformats.org/officeDocument/2006/relationships" r:id="rId8" action="ppaction://hlinksldjump"/>
            </a:rPr>
            <a:t>-6 FA</a:t>
          </a:r>
          <a:endParaRPr lang="en-IN" sz="1600" dirty="0"/>
        </a:p>
      </dgm:t>
    </dgm:pt>
    <dgm:pt modelId="{45254ACF-6E10-4CEB-9A2D-4664FF9A9A67}" type="parTrans" cxnId="{30E53D5B-AD51-403F-90F8-62D4D6EDEDE1}">
      <dgm:prSet/>
      <dgm:spPr/>
      <dgm:t>
        <a:bodyPr/>
        <a:lstStyle/>
        <a:p>
          <a:endParaRPr lang="en-US"/>
        </a:p>
      </dgm:t>
    </dgm:pt>
    <dgm:pt modelId="{43689F01-85C8-40BA-AB6F-EE0B85D8F8D8}" type="sibTrans" cxnId="{30E53D5B-AD51-403F-90F8-62D4D6EDEDE1}">
      <dgm:prSet/>
      <dgm:spPr/>
      <dgm:t>
        <a:bodyPr/>
        <a:lstStyle/>
        <a:p>
          <a:endParaRPr lang="en-US"/>
        </a:p>
      </dgm:t>
    </dgm:pt>
    <dgm:pt modelId="{722CE95C-2DBB-4B75-9DD7-128141C7096E}">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l-GR" sz="1600" dirty="0">
              <a:hlinkClick xmlns:r="http://schemas.openxmlformats.org/officeDocument/2006/relationships" r:id="rId9" action="ppaction://hlinksldjump"/>
            </a:rPr>
            <a:t>ω-6 : ω-3 </a:t>
          </a:r>
          <a:r>
            <a:rPr lang="en-US" sz="1600" dirty="0">
              <a:hlinkClick xmlns:r="http://schemas.openxmlformats.org/officeDocument/2006/relationships" r:id="rId9" action="ppaction://hlinksldjump"/>
            </a:rPr>
            <a:t>Ratio</a:t>
          </a:r>
          <a:endParaRPr lang="en-IN" sz="1600" dirty="0"/>
        </a:p>
      </dgm:t>
    </dgm:pt>
    <dgm:pt modelId="{7348B57A-190E-4887-BC86-B272961B9468}" type="parTrans" cxnId="{84FBA645-0696-40BA-A0FD-A90D101D22A8}">
      <dgm:prSet/>
      <dgm:spPr/>
      <dgm:t>
        <a:bodyPr/>
        <a:lstStyle/>
        <a:p>
          <a:endParaRPr lang="en-US"/>
        </a:p>
      </dgm:t>
    </dgm:pt>
    <dgm:pt modelId="{E47AC9C6-DC5E-4BC4-8CD4-5E768573F94C}" type="sibTrans" cxnId="{84FBA645-0696-40BA-A0FD-A90D101D22A8}">
      <dgm:prSet/>
      <dgm:spPr/>
      <dgm:t>
        <a:bodyPr/>
        <a:lstStyle/>
        <a:p>
          <a:endParaRPr lang="en-US"/>
        </a:p>
      </dgm:t>
    </dgm:pt>
    <dgm:pt modelId="{A5FDCF47-703B-4743-826A-BDE6F111326C}">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10" action="ppaction://hlinksldjump"/>
            </a:rPr>
            <a:t>Good and Bad Fats</a:t>
          </a:r>
          <a:endParaRPr lang="en-IN" sz="1600" dirty="0"/>
        </a:p>
      </dgm:t>
    </dgm:pt>
    <dgm:pt modelId="{7EA32709-CA8E-4EC5-91A8-366A6D256EED}" type="parTrans" cxnId="{A68E0D50-3C0A-439A-8ACB-184336D16113}">
      <dgm:prSet/>
      <dgm:spPr/>
      <dgm:t>
        <a:bodyPr/>
        <a:lstStyle/>
        <a:p>
          <a:endParaRPr lang="en-US"/>
        </a:p>
      </dgm:t>
    </dgm:pt>
    <dgm:pt modelId="{3A91213C-6F7E-4E57-B4AD-BE96372FF813}" type="sibTrans" cxnId="{A68E0D50-3C0A-439A-8ACB-184336D16113}">
      <dgm:prSet/>
      <dgm:spPr/>
      <dgm:t>
        <a:bodyPr/>
        <a:lstStyle/>
        <a:p>
          <a:endParaRPr lang="en-US"/>
        </a:p>
      </dgm:t>
    </dgm:pt>
    <dgm:pt modelId="{797A6CD4-8492-44BA-8C25-D42E9ABCCA3E}">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11" action="ppaction://hlinksldjump"/>
            </a:rPr>
            <a:t>Composition of some Common Fats and Oils</a:t>
          </a:r>
          <a:endParaRPr lang="en-IN" sz="1600" dirty="0"/>
        </a:p>
      </dgm:t>
    </dgm:pt>
    <dgm:pt modelId="{17600F0B-3229-4DEC-95DF-331E81040680}" type="parTrans" cxnId="{AFDC0A92-6E97-4B1F-8DD2-D9B67CBD2BC8}">
      <dgm:prSet/>
      <dgm:spPr/>
      <dgm:t>
        <a:bodyPr/>
        <a:lstStyle/>
        <a:p>
          <a:endParaRPr lang="en-US"/>
        </a:p>
      </dgm:t>
    </dgm:pt>
    <dgm:pt modelId="{1BC653E5-C9E8-4CD0-8C8D-B38492487885}" type="sibTrans" cxnId="{AFDC0A92-6E97-4B1F-8DD2-D9B67CBD2BC8}">
      <dgm:prSet/>
      <dgm:spPr/>
      <dgm:t>
        <a:bodyPr/>
        <a:lstStyle/>
        <a:p>
          <a:endParaRPr lang="en-US"/>
        </a:p>
      </dgm:t>
    </dgm:pt>
    <dgm:pt modelId="{90D06573-C028-43B2-AF95-7262124EF86C}">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12" action="ppaction://hlinksldjump"/>
            </a:rPr>
            <a:t>Deep Frying</a:t>
          </a:r>
          <a:endParaRPr lang="en-IN" sz="1600" dirty="0"/>
        </a:p>
      </dgm:t>
    </dgm:pt>
    <dgm:pt modelId="{235A45A4-3C83-4149-B7D5-54458138AD92}" type="parTrans" cxnId="{5C8887E5-5BED-4052-ABD5-D543E41E20A6}">
      <dgm:prSet/>
      <dgm:spPr/>
      <dgm:t>
        <a:bodyPr/>
        <a:lstStyle/>
        <a:p>
          <a:endParaRPr lang="en-US"/>
        </a:p>
      </dgm:t>
    </dgm:pt>
    <dgm:pt modelId="{F7AF920D-760F-4097-8E68-57A8B9ED2F40}" type="sibTrans" cxnId="{5C8887E5-5BED-4052-ABD5-D543E41E20A6}">
      <dgm:prSet/>
      <dgm:spPr/>
      <dgm:t>
        <a:bodyPr/>
        <a:lstStyle/>
        <a:p>
          <a:endParaRPr lang="en-US"/>
        </a:p>
      </dgm:t>
    </dgm:pt>
    <dgm:pt modelId="{71D0E669-ACE3-4412-9C86-291E5CBE41A1}">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13" action="ppaction://hlinksldjump"/>
            </a:rPr>
            <a:t>Rancidity</a:t>
          </a:r>
          <a:endParaRPr lang="en-IN" sz="1600" dirty="0"/>
        </a:p>
      </dgm:t>
    </dgm:pt>
    <dgm:pt modelId="{98D64FB1-70D3-417C-81FB-440F3C185492}" type="parTrans" cxnId="{427879B1-74D8-45D9-B31B-6321BF7AFF94}">
      <dgm:prSet/>
      <dgm:spPr/>
      <dgm:t>
        <a:bodyPr/>
        <a:lstStyle/>
        <a:p>
          <a:endParaRPr lang="en-US"/>
        </a:p>
      </dgm:t>
    </dgm:pt>
    <dgm:pt modelId="{50D251BE-1731-46D3-8FF0-09C09EB412AA}" type="sibTrans" cxnId="{427879B1-74D8-45D9-B31B-6321BF7AFF94}">
      <dgm:prSet/>
      <dgm:spPr/>
      <dgm:t>
        <a:bodyPr/>
        <a:lstStyle/>
        <a:p>
          <a:endParaRPr lang="en-US"/>
        </a:p>
      </dgm:t>
    </dgm:pt>
    <dgm:pt modelId="{B1776A35-FB20-4B90-96FD-52A6F60C44F8}">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hlinkClick xmlns:r="http://schemas.openxmlformats.org/officeDocument/2006/relationships" r:id="rId14" action="ppaction://hlinksldjump"/>
            </a:rPr>
            <a:t>Mustard oil</a:t>
          </a:r>
          <a:endParaRPr lang="en-US" sz="1600" dirty="0"/>
        </a:p>
      </dgm:t>
    </dgm:pt>
    <dgm:pt modelId="{E4922200-BF29-4A09-BFE1-DC133CFA808C}" type="parTrans" cxnId="{F52826E9-4895-4316-9D24-ABC886556F64}">
      <dgm:prSet/>
      <dgm:spPr/>
      <dgm:t>
        <a:bodyPr/>
        <a:lstStyle/>
        <a:p>
          <a:endParaRPr lang="en-US"/>
        </a:p>
      </dgm:t>
    </dgm:pt>
    <dgm:pt modelId="{A56CF339-FD90-4C57-B6DB-65EEC84A9BA8}" type="sibTrans" cxnId="{F52826E9-4895-4316-9D24-ABC886556F64}">
      <dgm:prSet/>
      <dgm:spPr/>
      <dgm:t>
        <a:bodyPr/>
        <a:lstStyle/>
        <a:p>
          <a:endParaRPr lang="en-US"/>
        </a:p>
      </dgm:t>
    </dgm:pt>
    <dgm:pt modelId="{75B84DFB-B886-4373-87BB-C93CFCD20F8E}">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hlinkClick xmlns:r="http://schemas.openxmlformats.org/officeDocument/2006/relationships" r:id="rId15" action="ppaction://hlinksldjump"/>
            </a:rPr>
            <a:t>Canola and Olive oil</a:t>
          </a:r>
          <a:endParaRPr lang="en-US" sz="1600" dirty="0"/>
        </a:p>
      </dgm:t>
    </dgm:pt>
    <dgm:pt modelId="{F269ED1E-5CA6-42CC-89F4-3766344E8FF8}" type="parTrans" cxnId="{EF3F1B4A-79F7-4CB0-9138-8140EC8859A6}">
      <dgm:prSet/>
      <dgm:spPr/>
      <dgm:t>
        <a:bodyPr/>
        <a:lstStyle/>
        <a:p>
          <a:endParaRPr lang="en-US"/>
        </a:p>
      </dgm:t>
    </dgm:pt>
    <dgm:pt modelId="{14D390A5-47AE-4659-8908-69BCC0DF6750}" type="sibTrans" cxnId="{EF3F1B4A-79F7-4CB0-9138-8140EC8859A6}">
      <dgm:prSet/>
      <dgm:spPr/>
      <dgm:t>
        <a:bodyPr/>
        <a:lstStyle/>
        <a:p>
          <a:endParaRPr lang="en-US"/>
        </a:p>
      </dgm:t>
    </dgm:pt>
    <dgm:pt modelId="{D215103A-9034-4B28-B027-36CFAB3EF514}">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hlinkClick xmlns:r="http://schemas.openxmlformats.org/officeDocument/2006/relationships" r:id="rId16" action="ppaction://hlinksldjump"/>
            </a:rPr>
            <a:t>Soya bean and Sunflower oil</a:t>
          </a:r>
          <a:endParaRPr lang="en-US" sz="1600" dirty="0"/>
        </a:p>
      </dgm:t>
    </dgm:pt>
    <dgm:pt modelId="{EC360733-A918-4F50-BE6F-C3B2BBFB0A92}" type="parTrans" cxnId="{AC39CE16-FC65-4DD6-8B16-ECD12E99435C}">
      <dgm:prSet/>
      <dgm:spPr/>
      <dgm:t>
        <a:bodyPr/>
        <a:lstStyle/>
        <a:p>
          <a:endParaRPr lang="en-US"/>
        </a:p>
      </dgm:t>
    </dgm:pt>
    <dgm:pt modelId="{7026D270-95AD-4AEF-8670-989B572D9804}" type="sibTrans" cxnId="{AC39CE16-FC65-4DD6-8B16-ECD12E99435C}">
      <dgm:prSet/>
      <dgm:spPr/>
      <dgm:t>
        <a:bodyPr/>
        <a:lstStyle/>
        <a:p>
          <a:endParaRPr lang="en-US"/>
        </a:p>
      </dgm:t>
    </dgm:pt>
    <dgm:pt modelId="{879CBE8B-AF2A-4605-BFDD-DCCB0EC64DE9}">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hlinkClick xmlns:r="http://schemas.openxmlformats.org/officeDocument/2006/relationships" r:id="rId17" action="ppaction://hlinksldjump"/>
            </a:rPr>
            <a:t>Peanut and Coconut oil</a:t>
          </a:r>
          <a:endParaRPr lang="en-US" sz="1600" dirty="0"/>
        </a:p>
      </dgm:t>
    </dgm:pt>
    <dgm:pt modelId="{AED582EA-B8C4-4578-B494-7E2D5B22717B}" type="parTrans" cxnId="{C36ED0B7-5438-4E47-9858-04D7AB4F7CA6}">
      <dgm:prSet/>
      <dgm:spPr/>
      <dgm:t>
        <a:bodyPr/>
        <a:lstStyle/>
        <a:p>
          <a:endParaRPr lang="en-US"/>
        </a:p>
      </dgm:t>
    </dgm:pt>
    <dgm:pt modelId="{37600B6E-AA3A-43F7-89D6-FEB0082725DD}" type="sibTrans" cxnId="{C36ED0B7-5438-4E47-9858-04D7AB4F7CA6}">
      <dgm:prSet/>
      <dgm:spPr/>
      <dgm:t>
        <a:bodyPr/>
        <a:lstStyle/>
        <a:p>
          <a:endParaRPr lang="en-US"/>
        </a:p>
      </dgm:t>
    </dgm:pt>
    <dgm:pt modelId="{3AFA0B87-D013-4C15-B622-49BF44C45ABF}">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hlinkClick xmlns:r="http://schemas.openxmlformats.org/officeDocument/2006/relationships" r:id="rId18" action="ppaction://hlinksldjump"/>
            </a:rPr>
            <a:t>Butter and Vanaspati Ghee</a:t>
          </a:r>
          <a:endParaRPr lang="en-US" sz="1600" dirty="0"/>
        </a:p>
      </dgm:t>
    </dgm:pt>
    <dgm:pt modelId="{1DB3BFFA-678C-4D0E-B22C-5746863C8366}" type="parTrans" cxnId="{8C03A709-88D7-4DB9-8141-C688E64B1495}">
      <dgm:prSet/>
      <dgm:spPr/>
      <dgm:t>
        <a:bodyPr/>
        <a:lstStyle/>
        <a:p>
          <a:endParaRPr lang="en-US"/>
        </a:p>
      </dgm:t>
    </dgm:pt>
    <dgm:pt modelId="{6437BECA-C590-42CF-B9A3-561B5374F667}" type="sibTrans" cxnId="{8C03A709-88D7-4DB9-8141-C688E64B1495}">
      <dgm:prSet/>
      <dgm:spPr/>
      <dgm:t>
        <a:bodyPr/>
        <a:lstStyle/>
        <a:p>
          <a:endParaRPr lang="en-US"/>
        </a:p>
      </dgm:t>
    </dgm:pt>
    <dgm:pt modelId="{00A2FF58-C3FC-4261-BFAB-11C8DBFE0081}">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hlinkClick xmlns:r="http://schemas.openxmlformats.org/officeDocument/2006/relationships" r:id="rId19" action="ppaction://hlinksldjump"/>
            </a:rPr>
            <a:t>Conclusion</a:t>
          </a:r>
          <a:endParaRPr lang="en-US" sz="1600" dirty="0"/>
        </a:p>
      </dgm:t>
    </dgm:pt>
    <dgm:pt modelId="{55DDA298-CF3B-4C35-93B2-CF11ACDB0692}" type="parTrans" cxnId="{71592661-41F2-4B33-B55D-9CF799A8953D}">
      <dgm:prSet/>
      <dgm:spPr/>
      <dgm:t>
        <a:bodyPr/>
        <a:lstStyle/>
        <a:p>
          <a:endParaRPr lang="en-US"/>
        </a:p>
      </dgm:t>
    </dgm:pt>
    <dgm:pt modelId="{ACC15FDF-1B20-4B63-9ED3-F108F6409FA8}" type="sibTrans" cxnId="{71592661-41F2-4B33-B55D-9CF799A8953D}">
      <dgm:prSet/>
      <dgm:spPr/>
      <dgm:t>
        <a:bodyPr/>
        <a:lstStyle/>
        <a:p>
          <a:endParaRPr lang="en-US"/>
        </a:p>
      </dgm:t>
    </dgm:pt>
    <dgm:pt modelId="{EF704019-1F6F-4FA7-A5D8-C333E6C2C7BE}">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r>
            <a:rPr lang="en-US" sz="1600" dirty="0">
              <a:hlinkClick xmlns:r="http://schemas.openxmlformats.org/officeDocument/2006/relationships" r:id="rId20" action="ppaction://hlinksldjump"/>
            </a:rPr>
            <a:t>References</a:t>
          </a:r>
          <a:endParaRPr lang="en-US" sz="1600" dirty="0"/>
        </a:p>
      </dgm:t>
    </dgm:pt>
    <dgm:pt modelId="{3E8A6864-9F6F-4C0A-AC72-EF5EBD017E61}" type="parTrans" cxnId="{098090F6-FA55-4E60-B107-ABFEBF42E3D6}">
      <dgm:prSet/>
      <dgm:spPr/>
      <dgm:t>
        <a:bodyPr/>
        <a:lstStyle/>
        <a:p>
          <a:endParaRPr lang="en-US"/>
        </a:p>
      </dgm:t>
    </dgm:pt>
    <dgm:pt modelId="{BDBBC5B3-00C4-4A9D-A59D-C4322B92CEB6}" type="sibTrans" cxnId="{098090F6-FA55-4E60-B107-ABFEBF42E3D6}">
      <dgm:prSet/>
      <dgm:spPr/>
      <dgm:t>
        <a:bodyPr/>
        <a:lstStyle/>
        <a:p>
          <a:endParaRPr lang="en-US"/>
        </a:p>
      </dgm:t>
    </dgm:pt>
    <dgm:pt modelId="{1E78B0BA-E169-4968-8512-B4074B26053C}">
      <dgm:prSet custT="1">
        <dgm:style>
          <a:lnRef idx="2">
            <a:schemeClr val="dk1"/>
          </a:lnRef>
          <a:fillRef idx="1">
            <a:schemeClr val="lt1"/>
          </a:fillRef>
          <a:effectRef idx="0">
            <a:schemeClr val="dk1"/>
          </a:effectRef>
          <a:fontRef idx="minor">
            <a:schemeClr val="dk1"/>
          </a:fontRef>
        </dgm:style>
      </dgm:prSet>
      <dgm:spPr>
        <a:solidFill>
          <a:schemeClr val="bg1">
            <a:alpha val="49804"/>
          </a:schemeClr>
        </a:solidFill>
        <a:ln>
          <a:noFill/>
        </a:ln>
      </dgm:spPr>
      <dgm:t>
        <a:bodyPr/>
        <a:lstStyle/>
        <a:p>
          <a:pPr rtl="0"/>
          <a:r>
            <a:rPr lang="en-IN" sz="1600" dirty="0">
              <a:hlinkClick xmlns:r="http://schemas.openxmlformats.org/officeDocument/2006/relationships" r:id="rId21" action="ppaction://hlinksldjump"/>
            </a:rPr>
            <a:t>Introduction</a:t>
          </a:r>
          <a:endParaRPr lang="en-IN" sz="1600" dirty="0"/>
        </a:p>
      </dgm:t>
    </dgm:pt>
    <dgm:pt modelId="{7FFC4840-5B87-46EC-B409-3EFF4D9220B0}" type="parTrans" cxnId="{5455EDC3-3D20-4EA7-A20A-3176D837210C}">
      <dgm:prSet/>
      <dgm:spPr/>
      <dgm:t>
        <a:bodyPr/>
        <a:lstStyle/>
        <a:p>
          <a:endParaRPr lang="en-US"/>
        </a:p>
      </dgm:t>
    </dgm:pt>
    <dgm:pt modelId="{50301055-D4C9-4B7C-83C3-016BDC9BBC57}" type="sibTrans" cxnId="{5455EDC3-3D20-4EA7-A20A-3176D837210C}">
      <dgm:prSet/>
      <dgm:spPr/>
      <dgm:t>
        <a:bodyPr/>
        <a:lstStyle/>
        <a:p>
          <a:endParaRPr lang="en-US"/>
        </a:p>
      </dgm:t>
    </dgm:pt>
    <dgm:pt modelId="{7212AA5E-3714-492A-A28E-A55778BD5661}" type="pres">
      <dgm:prSet presAssocID="{42A7BAB4-FE03-4374-8400-66F88D2AA5BF}" presName="Name0" presStyleCnt="0">
        <dgm:presLayoutVars>
          <dgm:dir/>
          <dgm:animLvl val="lvl"/>
          <dgm:resizeHandles val="exact"/>
        </dgm:presLayoutVars>
      </dgm:prSet>
      <dgm:spPr/>
    </dgm:pt>
    <dgm:pt modelId="{4CF9C9BB-4E2D-410C-81C2-1B4492EB8A77}" type="pres">
      <dgm:prSet presAssocID="{2BED6328-1601-4915-82B5-24CA4A46C4D2}" presName="composite" presStyleCnt="0"/>
      <dgm:spPr/>
    </dgm:pt>
    <dgm:pt modelId="{63243FC2-5780-4448-AF5F-488DF9FF1D1B}" type="pres">
      <dgm:prSet presAssocID="{2BED6328-1601-4915-82B5-24CA4A46C4D2}" presName="parTx" presStyleLbl="alignNode1" presStyleIdx="0" presStyleCnt="6">
        <dgm:presLayoutVars>
          <dgm:chMax val="0"/>
          <dgm:chPref val="0"/>
          <dgm:bulletEnabled val="1"/>
        </dgm:presLayoutVars>
      </dgm:prSet>
      <dgm:spPr/>
    </dgm:pt>
    <dgm:pt modelId="{B147D91B-BB96-4DFE-AFE4-19C6940D3CF8}" type="pres">
      <dgm:prSet presAssocID="{2BED6328-1601-4915-82B5-24CA4A46C4D2}" presName="desTx" presStyleLbl="alignAccFollowNode1" presStyleIdx="0" presStyleCnt="6">
        <dgm:presLayoutVars>
          <dgm:bulletEnabled val="1"/>
        </dgm:presLayoutVars>
      </dgm:prSet>
      <dgm:spPr/>
    </dgm:pt>
    <dgm:pt modelId="{A3424E5D-3F5B-46A0-BA77-4710F381DA63}" type="pres">
      <dgm:prSet presAssocID="{5820AE63-7490-4D5C-B60B-5703283923C4}" presName="space" presStyleCnt="0"/>
      <dgm:spPr/>
    </dgm:pt>
    <dgm:pt modelId="{060AAEFB-93EE-4D9B-B53E-285FD97D5CBC}" type="pres">
      <dgm:prSet presAssocID="{3E18725D-59AC-41D4-9967-CCB440F55003}" presName="composite" presStyleCnt="0"/>
      <dgm:spPr/>
    </dgm:pt>
    <dgm:pt modelId="{E65BF61A-C9B8-420E-B61D-D508B0E60E86}" type="pres">
      <dgm:prSet presAssocID="{3E18725D-59AC-41D4-9967-CCB440F55003}" presName="parTx" presStyleLbl="alignNode1" presStyleIdx="1" presStyleCnt="6">
        <dgm:presLayoutVars>
          <dgm:chMax val="0"/>
          <dgm:chPref val="0"/>
          <dgm:bulletEnabled val="1"/>
        </dgm:presLayoutVars>
      </dgm:prSet>
      <dgm:spPr/>
    </dgm:pt>
    <dgm:pt modelId="{AE536D45-9BE5-4EEF-AE85-AA6098AAEE7A}" type="pres">
      <dgm:prSet presAssocID="{3E18725D-59AC-41D4-9967-CCB440F55003}" presName="desTx" presStyleLbl="alignAccFollowNode1" presStyleIdx="1" presStyleCnt="6">
        <dgm:presLayoutVars>
          <dgm:bulletEnabled val="1"/>
        </dgm:presLayoutVars>
      </dgm:prSet>
      <dgm:spPr/>
    </dgm:pt>
    <dgm:pt modelId="{833C2D8D-FAFF-45A3-9086-4023D9E540A9}" type="pres">
      <dgm:prSet presAssocID="{6891D0DB-8726-4C09-86D9-CD7B3C2B8848}" presName="space" presStyleCnt="0"/>
      <dgm:spPr/>
    </dgm:pt>
    <dgm:pt modelId="{BCF4F2B8-518B-4BA5-AB3F-2A1D05F7BA33}" type="pres">
      <dgm:prSet presAssocID="{E4A771DC-D7CD-4E63-ABB4-AF18927F2F88}" presName="composite" presStyleCnt="0"/>
      <dgm:spPr/>
    </dgm:pt>
    <dgm:pt modelId="{2CAE2C24-C9BE-494D-ACEF-BC0CDA8A004C}" type="pres">
      <dgm:prSet presAssocID="{E4A771DC-D7CD-4E63-ABB4-AF18927F2F88}" presName="parTx" presStyleLbl="alignNode1" presStyleIdx="2" presStyleCnt="6">
        <dgm:presLayoutVars>
          <dgm:chMax val="0"/>
          <dgm:chPref val="0"/>
          <dgm:bulletEnabled val="1"/>
        </dgm:presLayoutVars>
      </dgm:prSet>
      <dgm:spPr/>
    </dgm:pt>
    <dgm:pt modelId="{14483924-DC62-45B8-8CB6-1575AE7EF094}" type="pres">
      <dgm:prSet presAssocID="{E4A771DC-D7CD-4E63-ABB4-AF18927F2F88}" presName="desTx" presStyleLbl="alignAccFollowNode1" presStyleIdx="2" presStyleCnt="6">
        <dgm:presLayoutVars>
          <dgm:bulletEnabled val="1"/>
        </dgm:presLayoutVars>
      </dgm:prSet>
      <dgm:spPr/>
    </dgm:pt>
    <dgm:pt modelId="{869A4BAA-E4A5-448A-9D35-80D6CCCD6968}" type="pres">
      <dgm:prSet presAssocID="{6F971957-8706-4EA7-B743-F2341E480E82}" presName="space" presStyleCnt="0"/>
      <dgm:spPr/>
    </dgm:pt>
    <dgm:pt modelId="{49D15263-F742-41D9-9E63-8B96F5738262}" type="pres">
      <dgm:prSet presAssocID="{3DD9F99D-0284-411C-96BC-3CD66CEFDED6}" presName="composite" presStyleCnt="0"/>
      <dgm:spPr/>
    </dgm:pt>
    <dgm:pt modelId="{AF21530D-61CC-4D40-A770-FA14FD29B20D}" type="pres">
      <dgm:prSet presAssocID="{3DD9F99D-0284-411C-96BC-3CD66CEFDED6}" presName="parTx" presStyleLbl="alignNode1" presStyleIdx="3" presStyleCnt="6">
        <dgm:presLayoutVars>
          <dgm:chMax val="0"/>
          <dgm:chPref val="0"/>
          <dgm:bulletEnabled val="1"/>
        </dgm:presLayoutVars>
      </dgm:prSet>
      <dgm:spPr/>
    </dgm:pt>
    <dgm:pt modelId="{4FEDA7FE-61FB-4021-8914-A20749A4FF2C}" type="pres">
      <dgm:prSet presAssocID="{3DD9F99D-0284-411C-96BC-3CD66CEFDED6}" presName="desTx" presStyleLbl="alignAccFollowNode1" presStyleIdx="3" presStyleCnt="6" custLinFactNeighborX="79" custLinFactNeighborY="1718">
        <dgm:presLayoutVars>
          <dgm:bulletEnabled val="1"/>
        </dgm:presLayoutVars>
      </dgm:prSet>
      <dgm:spPr/>
    </dgm:pt>
    <dgm:pt modelId="{3FF89CDE-9FB1-4287-8A6D-27055F2BDB11}" type="pres">
      <dgm:prSet presAssocID="{7FEA03FF-1934-4029-B16D-65232EB62C52}" presName="space" presStyleCnt="0"/>
      <dgm:spPr/>
    </dgm:pt>
    <dgm:pt modelId="{035289CF-213C-46F7-BEB7-5805856327E2}" type="pres">
      <dgm:prSet presAssocID="{7BDE95C9-080E-488E-B571-ABC3CB375185}" presName="composite" presStyleCnt="0"/>
      <dgm:spPr/>
    </dgm:pt>
    <dgm:pt modelId="{BAE1F626-69CE-4551-8195-5AA521C43896}" type="pres">
      <dgm:prSet presAssocID="{7BDE95C9-080E-488E-B571-ABC3CB375185}" presName="parTx" presStyleLbl="alignNode1" presStyleIdx="4" presStyleCnt="6">
        <dgm:presLayoutVars>
          <dgm:chMax val="0"/>
          <dgm:chPref val="0"/>
          <dgm:bulletEnabled val="1"/>
        </dgm:presLayoutVars>
      </dgm:prSet>
      <dgm:spPr/>
    </dgm:pt>
    <dgm:pt modelId="{44E28E25-0D0B-4CAE-B6B6-436BDF3AE9EC}" type="pres">
      <dgm:prSet presAssocID="{7BDE95C9-080E-488E-B571-ABC3CB375185}" presName="desTx" presStyleLbl="alignAccFollowNode1" presStyleIdx="4" presStyleCnt="6">
        <dgm:presLayoutVars>
          <dgm:bulletEnabled val="1"/>
        </dgm:presLayoutVars>
      </dgm:prSet>
      <dgm:spPr/>
    </dgm:pt>
    <dgm:pt modelId="{F4F3E3AC-F4EB-4998-B966-D7DEE49DFB97}" type="pres">
      <dgm:prSet presAssocID="{226F44B4-CE56-459C-9674-64EA8908A9B6}" presName="space" presStyleCnt="0"/>
      <dgm:spPr/>
    </dgm:pt>
    <dgm:pt modelId="{0905C7E1-0194-4364-8BDF-653807999D31}" type="pres">
      <dgm:prSet presAssocID="{5BE19341-FC06-4F77-9C9A-C9DD386769AC}" presName="composite" presStyleCnt="0"/>
      <dgm:spPr/>
    </dgm:pt>
    <dgm:pt modelId="{555206BE-13DF-47B8-B524-363B26EAFD30}" type="pres">
      <dgm:prSet presAssocID="{5BE19341-FC06-4F77-9C9A-C9DD386769AC}" presName="parTx" presStyleLbl="alignNode1" presStyleIdx="5" presStyleCnt="6">
        <dgm:presLayoutVars>
          <dgm:chMax val="0"/>
          <dgm:chPref val="0"/>
          <dgm:bulletEnabled val="1"/>
        </dgm:presLayoutVars>
      </dgm:prSet>
      <dgm:spPr/>
    </dgm:pt>
    <dgm:pt modelId="{EC34E0F1-68C7-4804-ABE0-3C990B351304}" type="pres">
      <dgm:prSet presAssocID="{5BE19341-FC06-4F77-9C9A-C9DD386769AC}" presName="desTx" presStyleLbl="alignAccFollowNode1" presStyleIdx="5" presStyleCnt="6">
        <dgm:presLayoutVars>
          <dgm:bulletEnabled val="1"/>
        </dgm:presLayoutVars>
      </dgm:prSet>
      <dgm:spPr/>
    </dgm:pt>
  </dgm:ptLst>
  <dgm:cxnLst>
    <dgm:cxn modelId="{8C03A709-88D7-4DB9-8141-C688E64B1495}" srcId="{7BDE95C9-080E-488E-B571-ABC3CB375185}" destId="{3AFA0B87-D013-4C15-B622-49BF44C45ABF}" srcOrd="4" destOrd="0" parTransId="{1DB3BFFA-678C-4D0E-B22C-5746863C8366}" sibTransId="{6437BECA-C590-42CF-B9A3-561B5374F667}"/>
    <dgm:cxn modelId="{81E84314-E3C2-4C4C-9ABB-A50FE0A03569}" type="presOf" srcId="{F86AEA70-CDC5-40C1-91EB-136ABBF9FB5D}" destId="{AE536D45-9BE5-4EEF-AE85-AA6098AAEE7A}" srcOrd="0" destOrd="3" presId="urn:microsoft.com/office/officeart/2005/8/layout/hList1"/>
    <dgm:cxn modelId="{4FF1EF14-098F-4257-9615-D0884345CD5B}" type="presOf" srcId="{2BED6328-1601-4915-82B5-24CA4A46C4D2}" destId="{63243FC2-5780-4448-AF5F-488DF9FF1D1B}" srcOrd="0" destOrd="0" presId="urn:microsoft.com/office/officeart/2005/8/layout/hList1"/>
    <dgm:cxn modelId="{AC39CE16-FC65-4DD6-8B16-ECD12E99435C}" srcId="{7BDE95C9-080E-488E-B571-ABC3CB375185}" destId="{D215103A-9034-4B28-B027-36CFAB3EF514}" srcOrd="2" destOrd="0" parTransId="{EC360733-A918-4F50-BE6F-C3B2BBFB0A92}" sibTransId="{7026D270-95AD-4AEF-8670-989B572D9804}"/>
    <dgm:cxn modelId="{96A9F216-D864-43D8-AA67-11CEBD83F479}" type="presOf" srcId="{90D06573-C028-43B2-AF95-7262124EF86C}" destId="{4FEDA7FE-61FB-4021-8914-A20749A4FF2C}" srcOrd="0" destOrd="0" presId="urn:microsoft.com/office/officeart/2005/8/layout/hList1"/>
    <dgm:cxn modelId="{13D8DA17-A9A1-4A48-8D47-062527B89B95}" srcId="{3E18725D-59AC-41D4-9967-CCB440F55003}" destId="{F86AEA70-CDC5-40C1-91EB-136ABBF9FB5D}" srcOrd="3" destOrd="0" parTransId="{93C356E1-3B48-4E17-87DA-D341FF8DA3FC}" sibTransId="{056544F9-0666-4121-8D6A-3511C0BF5747}"/>
    <dgm:cxn modelId="{0F014E1E-152E-4A6D-8A3C-02EA43F518BB}" type="presOf" srcId="{D215103A-9034-4B28-B027-36CFAB3EF514}" destId="{44E28E25-0D0B-4CAE-B6B6-436BDF3AE9EC}" srcOrd="0" destOrd="2" presId="urn:microsoft.com/office/officeart/2005/8/layout/hList1"/>
    <dgm:cxn modelId="{ED15E820-CE9A-4709-BC6B-728FA1F646F6}" srcId="{3E18725D-59AC-41D4-9967-CCB440F55003}" destId="{DCB10775-F7CD-4BDF-A4B9-57AE15B71741}" srcOrd="4" destOrd="0" parTransId="{4D04B818-7BA8-477D-933A-70B598359006}" sibTransId="{C3C62B63-D3A2-4DB1-A7F1-96EFE5A97758}"/>
    <dgm:cxn modelId="{07754523-E024-42E2-BD1E-46BF7570D4CD}" srcId="{42A7BAB4-FE03-4374-8400-66F88D2AA5BF}" destId="{5BE19341-FC06-4F77-9C9A-C9DD386769AC}" srcOrd="5" destOrd="0" parTransId="{8F32E8D3-3D7B-439F-89E8-E7AB43A9AD4A}" sibTransId="{62AF8362-E179-4EC3-B6A4-EB35018EC111}"/>
    <dgm:cxn modelId="{F073AC2E-FDCB-4F06-9D08-204EF5BB7956}" type="presOf" srcId="{42A7BAB4-FE03-4374-8400-66F88D2AA5BF}" destId="{7212AA5E-3714-492A-A28E-A55778BD5661}" srcOrd="0" destOrd="0" presId="urn:microsoft.com/office/officeart/2005/8/layout/hList1"/>
    <dgm:cxn modelId="{A1D9362F-B8EB-4722-9027-300713489788}" srcId="{42A7BAB4-FE03-4374-8400-66F88D2AA5BF}" destId="{2BED6328-1601-4915-82B5-24CA4A46C4D2}" srcOrd="0" destOrd="0" parTransId="{E2F91702-EA77-43F1-80A7-4BBB73E246CA}" sibTransId="{5820AE63-7490-4D5C-B60B-5703283923C4}"/>
    <dgm:cxn modelId="{12511E37-8A22-40D1-9809-06E91862C389}" srcId="{2BED6328-1601-4915-82B5-24CA4A46C4D2}" destId="{7EC98155-A60F-4986-9039-60D36D1473AF}" srcOrd="0" destOrd="0" parTransId="{F0EA0F7C-FCA8-44EE-9B17-EB0C4C7A6FF1}" sibTransId="{AE22AB87-87A0-4642-828A-C62E89436571}"/>
    <dgm:cxn modelId="{5A618A37-9FBF-4B19-80B4-9BD95CB278D6}" type="presOf" srcId="{B1776A35-FB20-4B90-96FD-52A6F60C44F8}" destId="{44E28E25-0D0B-4CAE-B6B6-436BDF3AE9EC}" srcOrd="0" destOrd="0" presId="urn:microsoft.com/office/officeart/2005/8/layout/hList1"/>
    <dgm:cxn modelId="{1DAB423B-8EBF-4CCF-82D5-44AE15E09E4A}" srcId="{42A7BAB4-FE03-4374-8400-66F88D2AA5BF}" destId="{E4A771DC-D7CD-4E63-ABB4-AF18927F2F88}" srcOrd="2" destOrd="0" parTransId="{D98A4728-3F19-4C21-A376-4435BA1C9FA7}" sibTransId="{6F971957-8706-4EA7-B743-F2341E480E82}"/>
    <dgm:cxn modelId="{30E53D5B-AD51-403F-90F8-62D4D6EDEDE1}" srcId="{3E18725D-59AC-41D4-9967-CCB440F55003}" destId="{F17C8E18-C556-497F-97CB-D6AFBE9FD982}" srcOrd="6" destOrd="0" parTransId="{45254ACF-6E10-4CEB-9A2D-4664FF9A9A67}" sibTransId="{43689F01-85C8-40BA-AB6F-EE0B85D8F8D8}"/>
    <dgm:cxn modelId="{82D1C15E-FE24-499F-94A3-355CFA16977E}" type="presOf" srcId="{E4A771DC-D7CD-4E63-ABB4-AF18927F2F88}" destId="{2CAE2C24-C9BE-494D-ACEF-BC0CDA8A004C}" srcOrd="0" destOrd="0" presId="urn:microsoft.com/office/officeart/2005/8/layout/hList1"/>
    <dgm:cxn modelId="{71592661-41F2-4B33-B55D-9CF799A8953D}" srcId="{5BE19341-FC06-4F77-9C9A-C9DD386769AC}" destId="{00A2FF58-C3FC-4261-BFAB-11C8DBFE0081}" srcOrd="0" destOrd="0" parTransId="{55DDA298-CF3B-4C35-93B2-CF11ACDB0692}" sibTransId="{ACC15FDF-1B20-4B63-9ED3-F108F6409FA8}"/>
    <dgm:cxn modelId="{FA897064-550A-462D-BA58-E0FE71ACFA53}" type="presOf" srcId="{00A2FF58-C3FC-4261-BFAB-11C8DBFE0081}" destId="{EC34E0F1-68C7-4804-ABE0-3C990B351304}" srcOrd="0" destOrd="0" presId="urn:microsoft.com/office/officeart/2005/8/layout/hList1"/>
    <dgm:cxn modelId="{84FBA645-0696-40BA-A0FD-A90D101D22A8}" srcId="{3E18725D-59AC-41D4-9967-CCB440F55003}" destId="{722CE95C-2DBB-4B75-9DD7-128141C7096E}" srcOrd="7" destOrd="0" parTransId="{7348B57A-190E-4887-BC86-B272961B9468}" sibTransId="{E47AC9C6-DC5E-4BC4-8CD4-5E768573F94C}"/>
    <dgm:cxn modelId="{EF3F1B4A-79F7-4CB0-9138-8140EC8859A6}" srcId="{7BDE95C9-080E-488E-B571-ABC3CB375185}" destId="{75B84DFB-B886-4373-87BB-C93CFCD20F8E}" srcOrd="1" destOrd="0" parTransId="{F269ED1E-5CA6-42CC-89F4-3766344E8FF8}" sibTransId="{14D390A5-47AE-4659-8908-69BCC0DF6750}"/>
    <dgm:cxn modelId="{70CE8D6E-8581-4782-87B5-FA8A8F7B4D71}" type="presOf" srcId="{F308643A-2864-4DCB-9C42-2FDD1EFE7B15}" destId="{AE536D45-9BE5-4EEF-AE85-AA6098AAEE7A}" srcOrd="0" destOrd="1" presId="urn:microsoft.com/office/officeart/2005/8/layout/hList1"/>
    <dgm:cxn modelId="{C03C8C6F-985A-4541-8268-2AE70DBB5827}" type="presOf" srcId="{879CBE8B-AF2A-4605-BFDD-DCCB0EC64DE9}" destId="{44E28E25-0D0B-4CAE-B6B6-436BDF3AE9EC}" srcOrd="0" destOrd="3" presId="urn:microsoft.com/office/officeart/2005/8/layout/hList1"/>
    <dgm:cxn modelId="{A68E0D50-3C0A-439A-8ACB-184336D16113}" srcId="{E4A771DC-D7CD-4E63-ABB4-AF18927F2F88}" destId="{A5FDCF47-703B-4743-826A-BDE6F111326C}" srcOrd="0" destOrd="0" parTransId="{7EA32709-CA8E-4EC5-91A8-366A6D256EED}" sibTransId="{3A91213C-6F7E-4E57-B4AD-BE96372FF813}"/>
    <dgm:cxn modelId="{FDCD3772-0958-4D20-8C8F-5CF21394C4CB}" srcId="{3E18725D-59AC-41D4-9967-CCB440F55003}" destId="{0F796C31-6E00-4AF5-8112-B36F538BFE00}" srcOrd="2" destOrd="0" parTransId="{53CD6483-8145-46E1-8D9F-54F9410D9E19}" sibTransId="{90A8FEF1-92F1-447F-871A-4338CC70AA8B}"/>
    <dgm:cxn modelId="{36BE5454-DEE8-40BE-83AC-41A602F60144}" type="presOf" srcId="{0F796C31-6E00-4AF5-8112-B36F538BFE00}" destId="{AE536D45-9BE5-4EEF-AE85-AA6098AAEE7A}" srcOrd="0" destOrd="2" presId="urn:microsoft.com/office/officeart/2005/8/layout/hList1"/>
    <dgm:cxn modelId="{36157059-313F-4A9E-9CA1-44744051F813}" type="presOf" srcId="{1E78B0BA-E169-4968-8512-B4074B26053C}" destId="{AE536D45-9BE5-4EEF-AE85-AA6098AAEE7A}" srcOrd="0" destOrd="0" presId="urn:microsoft.com/office/officeart/2005/8/layout/hList1"/>
    <dgm:cxn modelId="{E71DA788-4E95-44DB-B4BF-B33BEE076BF0}" type="presOf" srcId="{DCB10775-F7CD-4BDF-A4B9-57AE15B71741}" destId="{AE536D45-9BE5-4EEF-AE85-AA6098AAEE7A}" srcOrd="0" destOrd="4" presId="urn:microsoft.com/office/officeart/2005/8/layout/hList1"/>
    <dgm:cxn modelId="{9446048A-CCE3-46ED-AD4E-7406189EAD09}" type="presOf" srcId="{797A6CD4-8492-44BA-8C25-D42E9ABCCA3E}" destId="{14483924-DC62-45B8-8CB6-1575AE7EF094}" srcOrd="0" destOrd="1" presId="urn:microsoft.com/office/officeart/2005/8/layout/hList1"/>
    <dgm:cxn modelId="{14D05F8C-4F00-4EA1-85CF-A02A8719A762}" type="presOf" srcId="{EF704019-1F6F-4FA7-A5D8-C333E6C2C7BE}" destId="{EC34E0F1-68C7-4804-ABE0-3C990B351304}" srcOrd="0" destOrd="1" presId="urn:microsoft.com/office/officeart/2005/8/layout/hList1"/>
    <dgm:cxn modelId="{AFDC0A92-6E97-4B1F-8DD2-D9B67CBD2BC8}" srcId="{E4A771DC-D7CD-4E63-ABB4-AF18927F2F88}" destId="{797A6CD4-8492-44BA-8C25-D42E9ABCCA3E}" srcOrd="1" destOrd="0" parTransId="{17600F0B-3229-4DEC-95DF-331E81040680}" sibTransId="{1BC653E5-C9E8-4CD0-8C8D-B38492487885}"/>
    <dgm:cxn modelId="{FFA03894-F6EA-4285-9456-70681075AC1A}" type="presOf" srcId="{7EC98155-A60F-4986-9039-60D36D1473AF}" destId="{B147D91B-BB96-4DFE-AFE4-19C6940D3CF8}" srcOrd="0" destOrd="0" presId="urn:microsoft.com/office/officeart/2005/8/layout/hList1"/>
    <dgm:cxn modelId="{53C7A495-1E7E-4BE1-8089-EECAEDBCF089}" type="presOf" srcId="{5BE19341-FC06-4F77-9C9A-C9DD386769AC}" destId="{555206BE-13DF-47B8-B524-363B26EAFD30}" srcOrd="0" destOrd="0" presId="urn:microsoft.com/office/officeart/2005/8/layout/hList1"/>
    <dgm:cxn modelId="{D6D76097-C857-4B77-921B-9BD4CB5BB036}" srcId="{3E18725D-59AC-41D4-9967-CCB440F55003}" destId="{FB9A5C77-5C4A-4AB8-80E7-CB8E9231384E}" srcOrd="5" destOrd="0" parTransId="{25F984C0-68F2-42A6-8230-298E2A2D6048}" sibTransId="{DEBE904E-BE58-4389-9A57-9FEA9DF0429D}"/>
    <dgm:cxn modelId="{0A71FAA3-25B8-497B-B2F0-D17FEFFF6CC4}" type="presOf" srcId="{FB9A5C77-5C4A-4AB8-80E7-CB8E9231384E}" destId="{AE536D45-9BE5-4EEF-AE85-AA6098AAEE7A}" srcOrd="0" destOrd="5" presId="urn:microsoft.com/office/officeart/2005/8/layout/hList1"/>
    <dgm:cxn modelId="{94B730A6-5656-4FC2-825B-AC834CAD3A96}" type="presOf" srcId="{7BDE95C9-080E-488E-B571-ABC3CB375185}" destId="{BAE1F626-69CE-4551-8195-5AA521C43896}" srcOrd="0" destOrd="0" presId="urn:microsoft.com/office/officeart/2005/8/layout/hList1"/>
    <dgm:cxn modelId="{36CA42A9-EE12-4B8B-8828-094F498284CD}" type="presOf" srcId="{722CE95C-2DBB-4B75-9DD7-128141C7096E}" destId="{AE536D45-9BE5-4EEF-AE85-AA6098AAEE7A}" srcOrd="0" destOrd="7" presId="urn:microsoft.com/office/officeart/2005/8/layout/hList1"/>
    <dgm:cxn modelId="{427879B1-74D8-45D9-B31B-6321BF7AFF94}" srcId="{3DD9F99D-0284-411C-96BC-3CD66CEFDED6}" destId="{71D0E669-ACE3-4412-9C86-291E5CBE41A1}" srcOrd="1" destOrd="0" parTransId="{98D64FB1-70D3-417C-81FB-440F3C185492}" sibTransId="{50D251BE-1731-46D3-8FF0-09C09EB412AA}"/>
    <dgm:cxn modelId="{C36ED0B7-5438-4E47-9858-04D7AB4F7CA6}" srcId="{7BDE95C9-080E-488E-B571-ABC3CB375185}" destId="{879CBE8B-AF2A-4605-BFDD-DCCB0EC64DE9}" srcOrd="3" destOrd="0" parTransId="{AED582EA-B8C4-4578-B494-7E2D5B22717B}" sibTransId="{37600B6E-AA3A-43F7-89D6-FEB0082725DD}"/>
    <dgm:cxn modelId="{586A4EB9-23F5-48BE-9697-946008D8D4D6}" srcId="{3E18725D-59AC-41D4-9967-CCB440F55003}" destId="{F308643A-2864-4DCB-9C42-2FDD1EFE7B15}" srcOrd="1" destOrd="0" parTransId="{56F2E2E9-E8CE-4299-B711-56A742ACCB46}" sibTransId="{32A6EF82-5214-40C7-86EF-7FB9546060B4}"/>
    <dgm:cxn modelId="{BC9B5DC3-BB90-481C-9CFF-131FEA4E32C7}" type="presOf" srcId="{3E18725D-59AC-41D4-9967-CCB440F55003}" destId="{E65BF61A-C9B8-420E-B61D-D508B0E60E86}" srcOrd="0" destOrd="0" presId="urn:microsoft.com/office/officeart/2005/8/layout/hList1"/>
    <dgm:cxn modelId="{5455EDC3-3D20-4EA7-A20A-3176D837210C}" srcId="{3E18725D-59AC-41D4-9967-CCB440F55003}" destId="{1E78B0BA-E169-4968-8512-B4074B26053C}" srcOrd="0" destOrd="0" parTransId="{7FFC4840-5B87-46EC-B409-3EFF4D9220B0}" sibTransId="{50301055-D4C9-4B7C-83C3-016BDC9BBC57}"/>
    <dgm:cxn modelId="{D9117CCA-6981-437F-83EA-664332DB8643}" srcId="{42A7BAB4-FE03-4374-8400-66F88D2AA5BF}" destId="{3DD9F99D-0284-411C-96BC-3CD66CEFDED6}" srcOrd="3" destOrd="0" parTransId="{98C72761-9C66-4739-A49B-B6DCB002EC13}" sibTransId="{7FEA03FF-1934-4029-B16D-65232EB62C52}"/>
    <dgm:cxn modelId="{CF858ECC-C33C-43ED-A935-E763D48785D8}" type="presOf" srcId="{F17C8E18-C556-497F-97CB-D6AFBE9FD982}" destId="{AE536D45-9BE5-4EEF-AE85-AA6098AAEE7A}" srcOrd="0" destOrd="6" presId="urn:microsoft.com/office/officeart/2005/8/layout/hList1"/>
    <dgm:cxn modelId="{34FD51CF-B877-4686-AB90-11CC61E2050B}" type="presOf" srcId="{71D0E669-ACE3-4412-9C86-291E5CBE41A1}" destId="{4FEDA7FE-61FB-4021-8914-A20749A4FF2C}" srcOrd="0" destOrd="1" presId="urn:microsoft.com/office/officeart/2005/8/layout/hList1"/>
    <dgm:cxn modelId="{A1D524D6-0418-42EC-A99A-6E5073DB4CCF}" srcId="{2BED6328-1601-4915-82B5-24CA4A46C4D2}" destId="{D60BBB7D-F33B-4797-89A0-8E2F8B829B69}" srcOrd="1" destOrd="0" parTransId="{2A4E9B77-A542-494F-B424-E8A82B9214A8}" sibTransId="{EF408E8A-E4FD-4B45-84A2-2277E033A2B3}"/>
    <dgm:cxn modelId="{A56E47DE-C7B7-407B-9A15-AD3ADF64056F}" type="presOf" srcId="{A5FDCF47-703B-4743-826A-BDE6F111326C}" destId="{14483924-DC62-45B8-8CB6-1575AE7EF094}" srcOrd="0" destOrd="0" presId="urn:microsoft.com/office/officeart/2005/8/layout/hList1"/>
    <dgm:cxn modelId="{2B9C67E3-3FDA-475E-A530-1BACB7311878}" srcId="{42A7BAB4-FE03-4374-8400-66F88D2AA5BF}" destId="{7BDE95C9-080E-488E-B571-ABC3CB375185}" srcOrd="4" destOrd="0" parTransId="{86122566-39E6-4CDC-984F-CB78B46452CC}" sibTransId="{226F44B4-CE56-459C-9674-64EA8908A9B6}"/>
    <dgm:cxn modelId="{395692E4-AEDC-4AFC-9A7A-41F2AFF1BAF9}" type="presOf" srcId="{75B84DFB-B886-4373-87BB-C93CFCD20F8E}" destId="{44E28E25-0D0B-4CAE-B6B6-436BDF3AE9EC}" srcOrd="0" destOrd="1" presId="urn:microsoft.com/office/officeart/2005/8/layout/hList1"/>
    <dgm:cxn modelId="{5C8887E5-5BED-4052-ABD5-D543E41E20A6}" srcId="{3DD9F99D-0284-411C-96BC-3CD66CEFDED6}" destId="{90D06573-C028-43B2-AF95-7262124EF86C}" srcOrd="0" destOrd="0" parTransId="{235A45A4-3C83-4149-B7D5-54458138AD92}" sibTransId="{F7AF920D-760F-4097-8E68-57A8B9ED2F40}"/>
    <dgm:cxn modelId="{F52826E9-4895-4316-9D24-ABC886556F64}" srcId="{7BDE95C9-080E-488E-B571-ABC3CB375185}" destId="{B1776A35-FB20-4B90-96FD-52A6F60C44F8}" srcOrd="0" destOrd="0" parTransId="{E4922200-BF29-4A09-BFE1-DC133CFA808C}" sibTransId="{A56CF339-FD90-4C57-B6DB-65EEC84A9BA8}"/>
    <dgm:cxn modelId="{0602CAEE-FEE0-4F36-BD52-0562AF2E61FE}" type="presOf" srcId="{D60BBB7D-F33B-4797-89A0-8E2F8B829B69}" destId="{B147D91B-BB96-4DFE-AFE4-19C6940D3CF8}" srcOrd="0" destOrd="1" presId="urn:microsoft.com/office/officeart/2005/8/layout/hList1"/>
    <dgm:cxn modelId="{BCF7DBF2-2154-4C26-BF46-E2DBA34E2B35}" srcId="{42A7BAB4-FE03-4374-8400-66F88D2AA5BF}" destId="{3E18725D-59AC-41D4-9967-CCB440F55003}" srcOrd="1" destOrd="0" parTransId="{6B7AB8AD-CD9E-45A7-836F-AE6E35AE0F89}" sibTransId="{6891D0DB-8726-4C09-86D9-CD7B3C2B8848}"/>
    <dgm:cxn modelId="{098090F6-FA55-4E60-B107-ABFEBF42E3D6}" srcId="{5BE19341-FC06-4F77-9C9A-C9DD386769AC}" destId="{EF704019-1F6F-4FA7-A5D8-C333E6C2C7BE}" srcOrd="1" destOrd="0" parTransId="{3E8A6864-9F6F-4C0A-AC72-EF5EBD017E61}" sibTransId="{BDBBC5B3-00C4-4A9D-A59D-C4322B92CEB6}"/>
    <dgm:cxn modelId="{C66FF1F8-85B6-4D1C-B893-3F78F58A5640}" type="presOf" srcId="{3DD9F99D-0284-411C-96BC-3CD66CEFDED6}" destId="{AF21530D-61CC-4D40-A770-FA14FD29B20D}" srcOrd="0" destOrd="0" presId="urn:microsoft.com/office/officeart/2005/8/layout/hList1"/>
    <dgm:cxn modelId="{DA07D6FF-719A-4E7B-81CA-3F60536D0F00}" type="presOf" srcId="{3AFA0B87-D013-4C15-B622-49BF44C45ABF}" destId="{44E28E25-0D0B-4CAE-B6B6-436BDF3AE9EC}" srcOrd="0" destOrd="4" presId="urn:microsoft.com/office/officeart/2005/8/layout/hList1"/>
    <dgm:cxn modelId="{EBF76AA6-0718-450A-8E1A-9C43AF222664}" type="presParOf" srcId="{7212AA5E-3714-492A-A28E-A55778BD5661}" destId="{4CF9C9BB-4E2D-410C-81C2-1B4492EB8A77}" srcOrd="0" destOrd="0" presId="urn:microsoft.com/office/officeart/2005/8/layout/hList1"/>
    <dgm:cxn modelId="{5CEF3E04-170D-4AE1-A002-E9AB59609CF6}" type="presParOf" srcId="{4CF9C9BB-4E2D-410C-81C2-1B4492EB8A77}" destId="{63243FC2-5780-4448-AF5F-488DF9FF1D1B}" srcOrd="0" destOrd="0" presId="urn:microsoft.com/office/officeart/2005/8/layout/hList1"/>
    <dgm:cxn modelId="{F8873388-D459-47B0-89B1-E4BCBF9C9EAB}" type="presParOf" srcId="{4CF9C9BB-4E2D-410C-81C2-1B4492EB8A77}" destId="{B147D91B-BB96-4DFE-AFE4-19C6940D3CF8}" srcOrd="1" destOrd="0" presId="urn:microsoft.com/office/officeart/2005/8/layout/hList1"/>
    <dgm:cxn modelId="{5F6CE33F-4BF1-41B9-8A80-206444484C95}" type="presParOf" srcId="{7212AA5E-3714-492A-A28E-A55778BD5661}" destId="{A3424E5D-3F5B-46A0-BA77-4710F381DA63}" srcOrd="1" destOrd="0" presId="urn:microsoft.com/office/officeart/2005/8/layout/hList1"/>
    <dgm:cxn modelId="{DFB6E732-7974-4EF5-B6A9-B70B256183B2}" type="presParOf" srcId="{7212AA5E-3714-492A-A28E-A55778BD5661}" destId="{060AAEFB-93EE-4D9B-B53E-285FD97D5CBC}" srcOrd="2" destOrd="0" presId="urn:microsoft.com/office/officeart/2005/8/layout/hList1"/>
    <dgm:cxn modelId="{0FB28A66-A42E-432D-B893-A3751765E4B6}" type="presParOf" srcId="{060AAEFB-93EE-4D9B-B53E-285FD97D5CBC}" destId="{E65BF61A-C9B8-420E-B61D-D508B0E60E86}" srcOrd="0" destOrd="0" presId="urn:microsoft.com/office/officeart/2005/8/layout/hList1"/>
    <dgm:cxn modelId="{9F55186F-2A31-48FF-AF82-AFD91398A4CF}" type="presParOf" srcId="{060AAEFB-93EE-4D9B-B53E-285FD97D5CBC}" destId="{AE536D45-9BE5-4EEF-AE85-AA6098AAEE7A}" srcOrd="1" destOrd="0" presId="urn:microsoft.com/office/officeart/2005/8/layout/hList1"/>
    <dgm:cxn modelId="{7431AD7A-CF2D-4288-AB4A-61D976066EA5}" type="presParOf" srcId="{7212AA5E-3714-492A-A28E-A55778BD5661}" destId="{833C2D8D-FAFF-45A3-9086-4023D9E540A9}" srcOrd="3" destOrd="0" presId="urn:microsoft.com/office/officeart/2005/8/layout/hList1"/>
    <dgm:cxn modelId="{3637F78C-3842-4585-83AF-124A8772D9C0}" type="presParOf" srcId="{7212AA5E-3714-492A-A28E-A55778BD5661}" destId="{BCF4F2B8-518B-4BA5-AB3F-2A1D05F7BA33}" srcOrd="4" destOrd="0" presId="urn:microsoft.com/office/officeart/2005/8/layout/hList1"/>
    <dgm:cxn modelId="{8A0143EF-63C9-422E-8ED7-9B4922DE7B53}" type="presParOf" srcId="{BCF4F2B8-518B-4BA5-AB3F-2A1D05F7BA33}" destId="{2CAE2C24-C9BE-494D-ACEF-BC0CDA8A004C}" srcOrd="0" destOrd="0" presId="urn:microsoft.com/office/officeart/2005/8/layout/hList1"/>
    <dgm:cxn modelId="{A4DB81FD-FBBE-42BE-B61F-DBEEC59BDB35}" type="presParOf" srcId="{BCF4F2B8-518B-4BA5-AB3F-2A1D05F7BA33}" destId="{14483924-DC62-45B8-8CB6-1575AE7EF094}" srcOrd="1" destOrd="0" presId="urn:microsoft.com/office/officeart/2005/8/layout/hList1"/>
    <dgm:cxn modelId="{D504706A-B53E-4633-B79F-A832AF0C3100}" type="presParOf" srcId="{7212AA5E-3714-492A-A28E-A55778BD5661}" destId="{869A4BAA-E4A5-448A-9D35-80D6CCCD6968}" srcOrd="5" destOrd="0" presId="urn:microsoft.com/office/officeart/2005/8/layout/hList1"/>
    <dgm:cxn modelId="{DFD3E3C5-B7C0-400D-97BA-FC0ACD2117D3}" type="presParOf" srcId="{7212AA5E-3714-492A-A28E-A55778BD5661}" destId="{49D15263-F742-41D9-9E63-8B96F5738262}" srcOrd="6" destOrd="0" presId="urn:microsoft.com/office/officeart/2005/8/layout/hList1"/>
    <dgm:cxn modelId="{6D6659D7-38C7-450B-9334-DE949CB2C574}" type="presParOf" srcId="{49D15263-F742-41D9-9E63-8B96F5738262}" destId="{AF21530D-61CC-4D40-A770-FA14FD29B20D}" srcOrd="0" destOrd="0" presId="urn:microsoft.com/office/officeart/2005/8/layout/hList1"/>
    <dgm:cxn modelId="{E3963CEB-3F60-438D-B3BA-E2F1E5510B9A}" type="presParOf" srcId="{49D15263-F742-41D9-9E63-8B96F5738262}" destId="{4FEDA7FE-61FB-4021-8914-A20749A4FF2C}" srcOrd="1" destOrd="0" presId="urn:microsoft.com/office/officeart/2005/8/layout/hList1"/>
    <dgm:cxn modelId="{9543C9F5-A220-4EAE-8303-EFD9013DB4A1}" type="presParOf" srcId="{7212AA5E-3714-492A-A28E-A55778BD5661}" destId="{3FF89CDE-9FB1-4287-8A6D-27055F2BDB11}" srcOrd="7" destOrd="0" presId="urn:microsoft.com/office/officeart/2005/8/layout/hList1"/>
    <dgm:cxn modelId="{FE76EF46-13E8-4F5E-85D7-947D6CE8A3A8}" type="presParOf" srcId="{7212AA5E-3714-492A-A28E-A55778BD5661}" destId="{035289CF-213C-46F7-BEB7-5805856327E2}" srcOrd="8" destOrd="0" presId="urn:microsoft.com/office/officeart/2005/8/layout/hList1"/>
    <dgm:cxn modelId="{35862FD6-37CE-4DD6-A1DE-8B5994C3B991}" type="presParOf" srcId="{035289CF-213C-46F7-BEB7-5805856327E2}" destId="{BAE1F626-69CE-4551-8195-5AA521C43896}" srcOrd="0" destOrd="0" presId="urn:microsoft.com/office/officeart/2005/8/layout/hList1"/>
    <dgm:cxn modelId="{AF9967A5-04FB-41DB-A1DF-E762F5C7BCFD}" type="presParOf" srcId="{035289CF-213C-46F7-BEB7-5805856327E2}" destId="{44E28E25-0D0B-4CAE-B6B6-436BDF3AE9EC}" srcOrd="1" destOrd="0" presId="urn:microsoft.com/office/officeart/2005/8/layout/hList1"/>
    <dgm:cxn modelId="{D24C2217-AEAB-4322-9968-A60B9865B37E}" type="presParOf" srcId="{7212AA5E-3714-492A-A28E-A55778BD5661}" destId="{F4F3E3AC-F4EB-4998-B966-D7DEE49DFB97}" srcOrd="9" destOrd="0" presId="urn:microsoft.com/office/officeart/2005/8/layout/hList1"/>
    <dgm:cxn modelId="{FAD52D0D-F595-4936-A80A-87A9BF2B9DD4}" type="presParOf" srcId="{7212AA5E-3714-492A-A28E-A55778BD5661}" destId="{0905C7E1-0194-4364-8BDF-653807999D31}" srcOrd="10" destOrd="0" presId="urn:microsoft.com/office/officeart/2005/8/layout/hList1"/>
    <dgm:cxn modelId="{D5141E4A-1794-4278-81C2-47DBE826D39D}" type="presParOf" srcId="{0905C7E1-0194-4364-8BDF-653807999D31}" destId="{555206BE-13DF-47B8-B524-363B26EAFD30}" srcOrd="0" destOrd="0" presId="urn:microsoft.com/office/officeart/2005/8/layout/hList1"/>
    <dgm:cxn modelId="{97531F6F-7041-4973-AE6A-2A11D80D6FEE}" type="presParOf" srcId="{0905C7E1-0194-4364-8BDF-653807999D31}" destId="{EC34E0F1-68C7-4804-ABE0-3C990B35130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776D75-F33E-42C7-A0D4-B1483EBE87B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348E9661-4135-46BB-99A9-899CC58683EC}">
      <dgm:prSet phldrT="[Text]" custT="1"/>
      <dgm:spPr>
        <a:noFill/>
      </dgm:spPr>
      <dgm:t>
        <a:bodyPr/>
        <a:lstStyle/>
        <a:p>
          <a:r>
            <a:rPr lang="en-US" sz="2000" dirty="0">
              <a:solidFill>
                <a:sysClr val="windowText" lastClr="000000"/>
              </a:solidFill>
            </a:rPr>
            <a:t>S</a:t>
          </a:r>
          <a:r>
            <a:rPr lang="en-US" sz="1100" dirty="0">
              <a:solidFill>
                <a:sysClr val="windowText" lastClr="000000"/>
              </a:solidFill>
            </a:rPr>
            <a:t>ATURATED</a:t>
          </a:r>
          <a:r>
            <a:rPr lang="en-US" sz="1800" dirty="0">
              <a:solidFill>
                <a:sysClr val="windowText" lastClr="000000"/>
              </a:solidFill>
            </a:rPr>
            <a:t> (SFA)</a:t>
          </a:r>
          <a:endParaRPr lang="en-US" sz="1400" dirty="0">
            <a:solidFill>
              <a:sysClr val="windowText" lastClr="000000"/>
            </a:solidFill>
          </a:endParaRPr>
        </a:p>
      </dgm:t>
    </dgm:pt>
    <dgm:pt modelId="{40B058C4-4EC3-4D2A-BB23-7890D07253D0}" type="parTrans" cxnId="{EA65540E-B8DE-415D-9ADA-55D5F0B59391}">
      <dgm:prSet/>
      <dgm:spPr/>
      <dgm:t>
        <a:bodyPr/>
        <a:lstStyle/>
        <a:p>
          <a:endParaRPr lang="en-US"/>
        </a:p>
      </dgm:t>
    </dgm:pt>
    <dgm:pt modelId="{BFF4F966-D8AD-4D39-9F99-8EACF2C1E9E9}" type="sibTrans" cxnId="{EA65540E-B8DE-415D-9ADA-55D5F0B59391}">
      <dgm:prSet/>
      <dgm:spPr/>
      <dgm:t>
        <a:bodyPr/>
        <a:lstStyle/>
        <a:p>
          <a:endParaRPr lang="en-US"/>
        </a:p>
      </dgm:t>
    </dgm:pt>
    <dgm:pt modelId="{06A6B728-D00E-4D09-9A0B-E714E2F22F52}">
      <dgm:prSet phldrT="[Text]" custT="1"/>
      <dgm:spPr>
        <a:noFill/>
      </dgm:spPr>
      <dgm:t>
        <a:bodyPr/>
        <a:lstStyle/>
        <a:p>
          <a:r>
            <a:rPr lang="en-US" sz="2000" dirty="0">
              <a:solidFill>
                <a:sysClr val="windowText" lastClr="000000"/>
              </a:solidFill>
            </a:rPr>
            <a:t>U</a:t>
          </a:r>
          <a:r>
            <a:rPr lang="en-US" sz="1100" dirty="0">
              <a:solidFill>
                <a:sysClr val="windowText" lastClr="000000"/>
              </a:solidFill>
            </a:rPr>
            <a:t>NSATURATED</a:t>
          </a:r>
          <a:r>
            <a:rPr lang="en-US" sz="1800" dirty="0">
              <a:solidFill>
                <a:sysClr val="windowText" lastClr="000000"/>
              </a:solidFill>
            </a:rPr>
            <a:t> (UFA)</a:t>
          </a:r>
        </a:p>
      </dgm:t>
    </dgm:pt>
    <dgm:pt modelId="{C6575641-1F71-4938-BE16-8400DEACBAF2}" type="parTrans" cxnId="{D1B754B7-A33B-4E2A-8D5E-003738F4E637}">
      <dgm:prSet/>
      <dgm:spPr/>
      <dgm:t>
        <a:bodyPr/>
        <a:lstStyle/>
        <a:p>
          <a:endParaRPr lang="en-US"/>
        </a:p>
      </dgm:t>
    </dgm:pt>
    <dgm:pt modelId="{9EC6AEF4-D55C-46EF-9E4C-DCEE24F0DD7E}" type="sibTrans" cxnId="{D1B754B7-A33B-4E2A-8D5E-003738F4E637}">
      <dgm:prSet/>
      <dgm:spPr/>
      <dgm:t>
        <a:bodyPr/>
        <a:lstStyle/>
        <a:p>
          <a:endParaRPr lang="en-US"/>
        </a:p>
      </dgm:t>
    </dgm:pt>
    <dgm:pt modelId="{C29D5EC6-CB4B-434C-BEC0-7FE86E7A11CD}">
      <dgm:prSet phldrT="[Text]" custT="1"/>
      <dgm:spPr>
        <a:noFill/>
      </dgm:spPr>
      <dgm:t>
        <a:bodyPr/>
        <a:lstStyle/>
        <a:p>
          <a:r>
            <a:rPr lang="en-US" sz="2000" b="0" cap="none" spc="0" dirty="0">
              <a:ln w="0"/>
              <a:solidFill>
                <a:schemeClr val="tx1"/>
              </a:solidFill>
              <a:effectLst>
                <a:outerShdw blurRad="38100" dist="19050" dir="2700000" algn="tl" rotWithShape="0">
                  <a:schemeClr val="dk1">
                    <a:alpha val="40000"/>
                  </a:schemeClr>
                </a:outerShdw>
              </a:effectLst>
            </a:rPr>
            <a:t>P</a:t>
          </a:r>
          <a:r>
            <a:rPr lang="en-US" sz="1100" b="0" cap="none" spc="0" dirty="0">
              <a:ln w="0"/>
              <a:solidFill>
                <a:schemeClr val="tx1"/>
              </a:solidFill>
              <a:effectLst>
                <a:outerShdw blurRad="38100" dist="19050" dir="2700000" algn="tl" rotWithShape="0">
                  <a:schemeClr val="dk1">
                    <a:alpha val="40000"/>
                  </a:schemeClr>
                </a:outerShdw>
              </a:effectLst>
            </a:rPr>
            <a:t>UFA</a:t>
          </a:r>
        </a:p>
      </dgm:t>
    </dgm:pt>
    <dgm:pt modelId="{99C0B900-5AE6-4A42-8D3E-76970BF91476}" type="parTrans" cxnId="{0831089B-4C35-4153-9EEA-4F2FA2B975C2}">
      <dgm:prSet/>
      <dgm:spPr/>
      <dgm:t>
        <a:bodyPr/>
        <a:lstStyle/>
        <a:p>
          <a:endParaRPr lang="en-US"/>
        </a:p>
      </dgm:t>
    </dgm:pt>
    <dgm:pt modelId="{1577FEBE-E301-4930-8231-59BCD3001EA5}" type="sibTrans" cxnId="{0831089B-4C35-4153-9EEA-4F2FA2B975C2}">
      <dgm:prSet/>
      <dgm:spPr/>
      <dgm:t>
        <a:bodyPr/>
        <a:lstStyle/>
        <a:p>
          <a:endParaRPr lang="en-US"/>
        </a:p>
      </dgm:t>
    </dgm:pt>
    <dgm:pt modelId="{ACA7DD44-C889-40AB-A393-46CD68FAFFCF}">
      <dgm:prSet phldrT="[Text]" custT="1"/>
      <dgm:spPr>
        <a:noFill/>
      </dgm:spPr>
      <dgm:t>
        <a:bodyPr/>
        <a:lstStyle/>
        <a:p>
          <a:pPr>
            <a:lnSpc>
              <a:spcPct val="100000"/>
            </a:lnSpc>
            <a:spcAft>
              <a:spcPts val="620"/>
            </a:spcAft>
          </a:pPr>
          <a:r>
            <a:rPr lang="en-US" sz="2000" dirty="0">
              <a:solidFill>
                <a:sysClr val="windowText" lastClr="000000"/>
              </a:solidFill>
            </a:rPr>
            <a:t>M</a:t>
          </a:r>
          <a:r>
            <a:rPr lang="en-US" sz="1100" dirty="0">
              <a:solidFill>
                <a:sysClr val="windowText" lastClr="000000"/>
              </a:solidFill>
            </a:rPr>
            <a:t>UFA</a:t>
          </a:r>
        </a:p>
      </dgm:t>
    </dgm:pt>
    <dgm:pt modelId="{84500770-ACE8-4516-9DEF-AF47FD1246CB}" type="parTrans" cxnId="{393E4772-F556-4DB0-A698-9AC7A3B1A786}">
      <dgm:prSet/>
      <dgm:spPr/>
      <dgm:t>
        <a:bodyPr/>
        <a:lstStyle/>
        <a:p>
          <a:endParaRPr lang="en-US"/>
        </a:p>
      </dgm:t>
    </dgm:pt>
    <dgm:pt modelId="{4B833C79-390A-487C-B4D2-B62E8F9C3860}" type="sibTrans" cxnId="{393E4772-F556-4DB0-A698-9AC7A3B1A786}">
      <dgm:prSet/>
      <dgm:spPr/>
      <dgm:t>
        <a:bodyPr/>
        <a:lstStyle/>
        <a:p>
          <a:endParaRPr lang="en-US"/>
        </a:p>
      </dgm:t>
    </dgm:pt>
    <dgm:pt modelId="{3CEA87D6-FD06-4D14-AECD-7407E8F3DF85}">
      <dgm:prSet phldrT="[Text]" custT="1"/>
      <dgm:spPr>
        <a:noFill/>
      </dgm:spPr>
      <dgm:t>
        <a:bodyPr/>
        <a:lstStyle/>
        <a:p>
          <a:r>
            <a:rPr lang="en-US" sz="1400" i="1" dirty="0">
              <a:solidFill>
                <a:sysClr val="windowText" lastClr="000000"/>
              </a:solidFill>
            </a:rPr>
            <a:t>Based on degree of unsaturation</a:t>
          </a:r>
        </a:p>
      </dgm:t>
    </dgm:pt>
    <dgm:pt modelId="{0E872160-F512-4424-A4EE-5BDFF8AC0610}" type="parTrans" cxnId="{EA76F4CD-F608-45E4-B145-8F3B26616A77}">
      <dgm:prSet/>
      <dgm:spPr/>
      <dgm:t>
        <a:bodyPr/>
        <a:lstStyle/>
        <a:p>
          <a:endParaRPr lang="en-US"/>
        </a:p>
      </dgm:t>
    </dgm:pt>
    <dgm:pt modelId="{5CB6E565-A4B5-42D0-880E-4006F3DEFFE4}" type="sibTrans" cxnId="{EA76F4CD-F608-45E4-B145-8F3B26616A77}">
      <dgm:prSet/>
      <dgm:spPr/>
      <dgm:t>
        <a:bodyPr/>
        <a:lstStyle/>
        <a:p>
          <a:endParaRPr lang="en-US"/>
        </a:p>
      </dgm:t>
    </dgm:pt>
    <dgm:pt modelId="{7F7D8D28-4EBD-4EB2-9DA8-3A68531ED77D}">
      <dgm:prSet phldrT="[Text]" custT="1"/>
      <dgm:spPr>
        <a:noFill/>
      </dgm:spPr>
      <dgm:t>
        <a:bodyPr/>
        <a:lstStyle/>
        <a:p>
          <a:r>
            <a:rPr lang="en-US" sz="1400" i="1" dirty="0">
              <a:solidFill>
                <a:sysClr val="windowText" lastClr="000000"/>
              </a:solidFill>
            </a:rPr>
            <a:t>Based on geometrical isomer</a:t>
          </a:r>
        </a:p>
      </dgm:t>
    </dgm:pt>
    <dgm:pt modelId="{A257ED6C-EEFB-40DA-B34E-82B3908E6C45}" type="parTrans" cxnId="{23339CA4-E101-4333-9130-875D2AF8A8EA}">
      <dgm:prSet/>
      <dgm:spPr/>
      <dgm:t>
        <a:bodyPr/>
        <a:lstStyle/>
        <a:p>
          <a:endParaRPr lang="en-US"/>
        </a:p>
      </dgm:t>
    </dgm:pt>
    <dgm:pt modelId="{39810784-FFCC-40DB-90A0-E0167759B929}" type="sibTrans" cxnId="{23339CA4-E101-4333-9130-875D2AF8A8EA}">
      <dgm:prSet/>
      <dgm:spPr/>
      <dgm:t>
        <a:bodyPr/>
        <a:lstStyle/>
        <a:p>
          <a:endParaRPr lang="en-US"/>
        </a:p>
      </dgm:t>
    </dgm:pt>
    <dgm:pt modelId="{52529DBE-4F19-49C2-AC88-BF5CCCA20180}">
      <dgm:prSet phldrT="[Text]" custT="1"/>
      <dgm:spPr>
        <a:noFill/>
      </dgm:spPr>
      <dgm:t>
        <a:bodyPr/>
        <a:lstStyle/>
        <a:p>
          <a:r>
            <a:rPr lang="en-US" sz="2000" dirty="0">
              <a:solidFill>
                <a:sysClr val="windowText" lastClr="000000"/>
              </a:solidFill>
            </a:rPr>
            <a:t>C</a:t>
          </a:r>
          <a:r>
            <a:rPr lang="en-US" sz="1100" dirty="0">
              <a:solidFill>
                <a:sysClr val="windowText" lastClr="000000"/>
              </a:solidFill>
            </a:rPr>
            <a:t>IS</a:t>
          </a:r>
          <a:endParaRPr lang="en-US" sz="2000" dirty="0">
            <a:solidFill>
              <a:sysClr val="windowText" lastClr="000000"/>
            </a:solidFill>
          </a:endParaRPr>
        </a:p>
      </dgm:t>
    </dgm:pt>
    <dgm:pt modelId="{9F8954B6-FECB-40AF-AAD2-84853BBA66C2}" type="parTrans" cxnId="{E5147B6F-CEC2-4C4B-B1E6-65E9838D78CA}">
      <dgm:prSet/>
      <dgm:spPr/>
      <dgm:t>
        <a:bodyPr/>
        <a:lstStyle/>
        <a:p>
          <a:endParaRPr lang="en-US"/>
        </a:p>
      </dgm:t>
    </dgm:pt>
    <dgm:pt modelId="{E0500BC6-F0A9-4743-BDF7-3C49E8177FC7}" type="sibTrans" cxnId="{E5147B6F-CEC2-4C4B-B1E6-65E9838D78CA}">
      <dgm:prSet/>
      <dgm:spPr/>
      <dgm:t>
        <a:bodyPr/>
        <a:lstStyle/>
        <a:p>
          <a:endParaRPr lang="en-US"/>
        </a:p>
      </dgm:t>
    </dgm:pt>
    <dgm:pt modelId="{0BFC2DD5-9DC9-4FF3-9F6C-05F6815BABC9}">
      <dgm:prSet custT="1"/>
      <dgm:spPr>
        <a:noFill/>
      </dgm:spPr>
      <dgm:t>
        <a:bodyPr/>
        <a:lstStyle/>
        <a:p>
          <a:r>
            <a:rPr lang="en-US" sz="2000" dirty="0">
              <a:solidFill>
                <a:sysClr val="windowText" lastClr="000000"/>
              </a:solidFill>
            </a:rPr>
            <a:t>T</a:t>
          </a:r>
          <a:r>
            <a:rPr lang="en-US" sz="1100" dirty="0">
              <a:solidFill>
                <a:sysClr val="windowText" lastClr="000000"/>
              </a:solidFill>
            </a:rPr>
            <a:t>RANS</a:t>
          </a:r>
          <a:endParaRPr lang="en-US" sz="2000" dirty="0">
            <a:solidFill>
              <a:sysClr val="windowText" lastClr="000000"/>
            </a:solidFill>
          </a:endParaRPr>
        </a:p>
      </dgm:t>
    </dgm:pt>
    <dgm:pt modelId="{7F9C9E65-0F94-467D-96D2-E19F3C7EC751}" type="parTrans" cxnId="{AFA1962A-CC4A-4D7F-9A42-8ABB6CC3B9CB}">
      <dgm:prSet/>
      <dgm:spPr/>
      <dgm:t>
        <a:bodyPr/>
        <a:lstStyle/>
        <a:p>
          <a:endParaRPr lang="en-US"/>
        </a:p>
      </dgm:t>
    </dgm:pt>
    <dgm:pt modelId="{731FD673-400A-4E3A-919F-854B7CF60380}" type="sibTrans" cxnId="{AFA1962A-CC4A-4D7F-9A42-8ABB6CC3B9CB}">
      <dgm:prSet/>
      <dgm:spPr/>
      <dgm:t>
        <a:bodyPr/>
        <a:lstStyle/>
        <a:p>
          <a:endParaRPr lang="en-US"/>
        </a:p>
      </dgm:t>
    </dgm:pt>
    <dgm:pt modelId="{321C2FB7-9960-4D02-B888-62AE4A9E6809}">
      <dgm:prSet phldrT="[Text]" custT="1"/>
      <dgm:spPr>
        <a:noFill/>
      </dgm:spPr>
      <dgm:t>
        <a:bodyPr/>
        <a:lstStyle/>
        <a:p>
          <a:r>
            <a:rPr lang="en-US" sz="1400" i="1" dirty="0">
              <a:solidFill>
                <a:sysClr val="windowText" lastClr="000000"/>
              </a:solidFill>
            </a:rPr>
            <a:t>based on chemical nature</a:t>
          </a:r>
          <a:endParaRPr lang="en-US" sz="1400" b="0" i="1" cap="none" spc="0" dirty="0">
            <a:ln w="0"/>
            <a:solidFill>
              <a:sysClr val="windowText" lastClr="000000"/>
            </a:solidFill>
            <a:effectLst>
              <a:outerShdw blurRad="38100" dist="19050" dir="2700000" algn="tl" rotWithShape="0">
                <a:schemeClr val="dk1">
                  <a:alpha val="40000"/>
                </a:schemeClr>
              </a:outerShdw>
            </a:effectLst>
          </a:endParaRPr>
        </a:p>
      </dgm:t>
    </dgm:pt>
    <dgm:pt modelId="{7D01F45A-5476-4E9F-BAC3-8A05668284B0}" type="parTrans" cxnId="{49D980DF-F3A6-4E4B-A535-D5FB9EE1FDBE}">
      <dgm:prSet/>
      <dgm:spPr/>
      <dgm:t>
        <a:bodyPr/>
        <a:lstStyle/>
        <a:p>
          <a:endParaRPr lang="en-US"/>
        </a:p>
      </dgm:t>
    </dgm:pt>
    <dgm:pt modelId="{4CF90E21-F3C6-4582-9EDE-091E4B16AFAF}" type="sibTrans" cxnId="{49D980DF-F3A6-4E4B-A535-D5FB9EE1FDBE}">
      <dgm:prSet/>
      <dgm:spPr/>
      <dgm:t>
        <a:bodyPr/>
        <a:lstStyle/>
        <a:p>
          <a:endParaRPr lang="en-US"/>
        </a:p>
      </dgm:t>
    </dgm:pt>
    <dgm:pt modelId="{E2C478B8-B284-4E86-B426-64631CB5505C}">
      <dgm:prSet phldrT="[Text]" custT="1"/>
      <dgm:spPr>
        <a:noFill/>
      </dgm:spPr>
      <dgm:t>
        <a:bodyPr/>
        <a:lstStyle/>
        <a:p>
          <a:r>
            <a:rPr lang="en-US" sz="1400" i="1" dirty="0">
              <a:solidFill>
                <a:sysClr val="windowText" lastClr="000000"/>
              </a:solidFill>
            </a:rPr>
            <a:t>based on chain length</a:t>
          </a:r>
          <a:endParaRPr lang="en-US" sz="1400" b="0" i="1" cap="none" spc="0" dirty="0">
            <a:ln w="0"/>
            <a:solidFill>
              <a:sysClr val="windowText" lastClr="000000"/>
            </a:solidFill>
            <a:effectLst>
              <a:outerShdw blurRad="38100" dist="19050" dir="2700000" algn="tl" rotWithShape="0">
                <a:schemeClr val="dk1">
                  <a:alpha val="40000"/>
                </a:schemeClr>
              </a:outerShdw>
            </a:effectLst>
          </a:endParaRPr>
        </a:p>
      </dgm:t>
    </dgm:pt>
    <dgm:pt modelId="{33AD7E8C-087B-4A90-AC24-6ADD9751DF7C}" type="parTrans" cxnId="{225181AB-51EC-4A61-B22F-C1A0F0317B6B}">
      <dgm:prSet/>
      <dgm:spPr/>
      <dgm:t>
        <a:bodyPr/>
        <a:lstStyle/>
        <a:p>
          <a:endParaRPr lang="en-US"/>
        </a:p>
      </dgm:t>
    </dgm:pt>
    <dgm:pt modelId="{0B2F2366-6411-4300-85CB-C7285252EA21}" type="sibTrans" cxnId="{225181AB-51EC-4A61-B22F-C1A0F0317B6B}">
      <dgm:prSet/>
      <dgm:spPr/>
      <dgm:t>
        <a:bodyPr/>
        <a:lstStyle/>
        <a:p>
          <a:endParaRPr lang="en-US"/>
        </a:p>
      </dgm:t>
    </dgm:pt>
    <dgm:pt modelId="{A0AED4AD-10B0-4A2A-8ED8-12A094519095}">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2400" b="0" i="1" cap="none" spc="0" dirty="0">
              <a:ln w="0"/>
              <a:solidFill>
                <a:sysClr val="windowText" lastClr="000000"/>
              </a:solidFill>
              <a:effectLst>
                <a:outerShdw blurRad="38100" dist="19050" dir="2700000" algn="tl" rotWithShape="0">
                  <a:schemeClr val="dk1">
                    <a:alpha val="40000"/>
                  </a:schemeClr>
                </a:outerShdw>
              </a:effectLst>
              <a:latin typeface="+mj-lt"/>
            </a:rPr>
            <a:t>F</a:t>
          </a:r>
          <a:r>
            <a:rPr lang="en-US" sz="1400" b="0" i="1" cap="none" spc="0" dirty="0">
              <a:ln w="0"/>
              <a:solidFill>
                <a:sysClr val="windowText" lastClr="000000"/>
              </a:solidFill>
              <a:effectLst>
                <a:outerShdw blurRad="38100" dist="19050" dir="2700000" algn="tl" rotWithShape="0">
                  <a:schemeClr val="dk1">
                    <a:alpha val="40000"/>
                  </a:schemeClr>
                </a:outerShdw>
              </a:effectLst>
              <a:latin typeface="+mj-lt"/>
            </a:rPr>
            <a:t>ATTY</a:t>
          </a:r>
          <a:r>
            <a:rPr lang="en-US" sz="2400" b="0" i="1" cap="none" spc="0" baseline="0" dirty="0">
              <a:ln w="0"/>
              <a:solidFill>
                <a:sysClr val="windowText" lastClr="000000"/>
              </a:solidFill>
              <a:effectLst>
                <a:outerShdw blurRad="38100" dist="19050" dir="2700000" algn="tl" rotWithShape="0">
                  <a:schemeClr val="dk1">
                    <a:alpha val="40000"/>
                  </a:schemeClr>
                </a:outerShdw>
              </a:effectLst>
              <a:latin typeface="+mj-lt"/>
            </a:rPr>
            <a:t> A</a:t>
          </a:r>
          <a:r>
            <a:rPr lang="en-US" sz="1400" b="0" i="1" cap="none" spc="0" baseline="0" dirty="0">
              <a:ln w="0"/>
              <a:solidFill>
                <a:sysClr val="windowText" lastClr="000000"/>
              </a:solidFill>
              <a:effectLst>
                <a:outerShdw blurRad="38100" dist="19050" dir="2700000" algn="tl" rotWithShape="0">
                  <a:schemeClr val="dk1">
                    <a:alpha val="40000"/>
                  </a:schemeClr>
                </a:outerShdw>
              </a:effectLst>
              <a:latin typeface="+mj-lt"/>
            </a:rPr>
            <a:t>CIDS</a:t>
          </a:r>
          <a:endParaRPr lang="en-US" sz="1400" b="0" i="1" cap="none" spc="0" dirty="0">
            <a:ln w="0"/>
            <a:solidFill>
              <a:sysClr val="windowText" lastClr="000000"/>
            </a:solidFill>
            <a:effectLst>
              <a:outerShdw blurRad="38100" dist="19050" dir="2700000" algn="tl" rotWithShape="0">
                <a:schemeClr val="dk1">
                  <a:alpha val="40000"/>
                </a:schemeClr>
              </a:outerShdw>
            </a:effectLst>
            <a:latin typeface="+mj-lt"/>
          </a:endParaRPr>
        </a:p>
      </dgm:t>
    </dgm:pt>
    <dgm:pt modelId="{C53E3A12-5708-407F-865B-5BCA35765BA6}" type="sibTrans" cxnId="{448055ED-0A38-484E-965F-304A8D089B67}">
      <dgm:prSet/>
      <dgm:spPr/>
      <dgm:t>
        <a:bodyPr/>
        <a:lstStyle/>
        <a:p>
          <a:endParaRPr lang="en-US"/>
        </a:p>
      </dgm:t>
    </dgm:pt>
    <dgm:pt modelId="{25D71E76-5D49-41EF-88F2-A7D51899C3B2}" type="parTrans" cxnId="{448055ED-0A38-484E-965F-304A8D089B67}">
      <dgm:prSet/>
      <dgm:spPr/>
      <dgm:t>
        <a:bodyPr/>
        <a:lstStyle/>
        <a:p>
          <a:endParaRPr lang="en-US"/>
        </a:p>
      </dgm:t>
    </dgm:pt>
    <dgm:pt modelId="{C88B5FD4-3DBE-43BF-B402-CD56E05AB93A}">
      <dgm:prSet phldrT="[Text]" custT="1"/>
      <dgm:spPr>
        <a:noFill/>
      </dgm:spPr>
      <dgm:t>
        <a:bodyPr/>
        <a:lstStyle/>
        <a:p>
          <a:r>
            <a:rPr lang="en-US" sz="2000" b="0" i="0" cap="none" spc="0" dirty="0">
              <a:ln w="0"/>
              <a:solidFill>
                <a:schemeClr val="tx1"/>
              </a:solidFill>
              <a:effectLst>
                <a:outerShdw blurRad="38100" dist="19050" dir="2700000" algn="tl" rotWithShape="0">
                  <a:schemeClr val="dk1">
                    <a:alpha val="40000"/>
                  </a:schemeClr>
                </a:outerShdw>
              </a:effectLst>
            </a:rPr>
            <a:t>S</a:t>
          </a:r>
          <a:r>
            <a:rPr lang="en-US" sz="1100" b="0" i="0" cap="none" spc="0" dirty="0">
              <a:ln w="0"/>
              <a:solidFill>
                <a:schemeClr val="tx1"/>
              </a:solidFill>
              <a:effectLst>
                <a:outerShdw blurRad="38100" dist="19050" dir="2700000" algn="tl" rotWithShape="0">
                  <a:schemeClr val="dk1">
                    <a:alpha val="40000"/>
                  </a:schemeClr>
                </a:outerShdw>
              </a:effectLst>
            </a:rPr>
            <a:t>HORT</a:t>
          </a:r>
          <a:r>
            <a:rPr lang="en-US" sz="2000" b="0" i="0" cap="none" spc="0" dirty="0">
              <a:ln w="0"/>
              <a:solidFill>
                <a:schemeClr val="tx1"/>
              </a:solidFill>
              <a:effectLst>
                <a:outerShdw blurRad="38100" dist="19050" dir="2700000" algn="tl" rotWithShape="0">
                  <a:schemeClr val="dk1">
                    <a:alpha val="40000"/>
                  </a:schemeClr>
                </a:outerShdw>
              </a:effectLst>
            </a:rPr>
            <a:t> C</a:t>
          </a:r>
          <a:r>
            <a:rPr lang="en-US" sz="1100" b="0" i="0" cap="none" spc="0" dirty="0">
              <a:ln w="0"/>
              <a:solidFill>
                <a:schemeClr val="tx1"/>
              </a:solidFill>
              <a:effectLst>
                <a:outerShdw blurRad="38100" dist="19050" dir="2700000" algn="tl" rotWithShape="0">
                  <a:schemeClr val="dk1">
                    <a:alpha val="40000"/>
                  </a:schemeClr>
                </a:outerShdw>
              </a:effectLst>
            </a:rPr>
            <a:t>HAIN</a:t>
          </a:r>
        </a:p>
      </dgm:t>
    </dgm:pt>
    <dgm:pt modelId="{9F9D60F0-BE9C-4C42-B0BA-74F871D735DD}" type="parTrans" cxnId="{E6F7E357-DACC-45CF-810F-C8B5D085C32F}">
      <dgm:prSet/>
      <dgm:spPr/>
      <dgm:t>
        <a:bodyPr/>
        <a:lstStyle/>
        <a:p>
          <a:endParaRPr lang="en-US"/>
        </a:p>
      </dgm:t>
    </dgm:pt>
    <dgm:pt modelId="{141AA9D3-7DCC-4C42-B375-A58B2B4E0AE0}" type="sibTrans" cxnId="{E6F7E357-DACC-45CF-810F-C8B5D085C32F}">
      <dgm:prSet/>
      <dgm:spPr/>
      <dgm:t>
        <a:bodyPr/>
        <a:lstStyle/>
        <a:p>
          <a:endParaRPr lang="en-US"/>
        </a:p>
      </dgm:t>
    </dgm:pt>
    <dgm:pt modelId="{88B5ABE6-AC37-4139-9899-3888154516F0}">
      <dgm:prSet phldrT="[Text]" custT="1"/>
      <dgm:spPr>
        <a:noFill/>
      </dgm:spPr>
      <dgm:t>
        <a:bodyPr/>
        <a:lstStyle/>
        <a:p>
          <a:r>
            <a:rPr lang="en-US" sz="2000" b="0" i="0" cap="none" spc="0" dirty="0">
              <a:ln w="0"/>
              <a:solidFill>
                <a:schemeClr val="tx1"/>
              </a:solidFill>
              <a:effectLst>
                <a:outerShdw blurRad="38100" dist="19050" dir="2700000" algn="tl" rotWithShape="0">
                  <a:schemeClr val="dk1">
                    <a:alpha val="40000"/>
                  </a:schemeClr>
                </a:outerShdw>
              </a:effectLst>
            </a:rPr>
            <a:t>M</a:t>
          </a:r>
          <a:r>
            <a:rPr lang="en-US" sz="1100" b="0" i="0" cap="none" spc="0" dirty="0">
              <a:ln w="0"/>
              <a:solidFill>
                <a:schemeClr val="tx1"/>
              </a:solidFill>
              <a:effectLst>
                <a:outerShdw blurRad="38100" dist="19050" dir="2700000" algn="tl" rotWithShape="0">
                  <a:schemeClr val="dk1">
                    <a:alpha val="40000"/>
                  </a:schemeClr>
                </a:outerShdw>
              </a:effectLst>
            </a:rPr>
            <a:t>EDIUM</a:t>
          </a:r>
          <a:r>
            <a:rPr lang="en-US" sz="2000" b="0" i="0" cap="none" spc="0" dirty="0">
              <a:ln w="0"/>
              <a:solidFill>
                <a:schemeClr val="tx1"/>
              </a:solidFill>
              <a:effectLst>
                <a:outerShdw blurRad="38100" dist="19050" dir="2700000" algn="tl" rotWithShape="0">
                  <a:schemeClr val="dk1">
                    <a:alpha val="40000"/>
                  </a:schemeClr>
                </a:outerShdw>
              </a:effectLst>
            </a:rPr>
            <a:t> C</a:t>
          </a:r>
          <a:r>
            <a:rPr lang="en-US" sz="1100" b="0" i="0" cap="none" spc="0" dirty="0">
              <a:ln w="0"/>
              <a:solidFill>
                <a:schemeClr val="tx1"/>
              </a:solidFill>
              <a:effectLst>
                <a:outerShdw blurRad="38100" dist="19050" dir="2700000" algn="tl" rotWithShape="0">
                  <a:schemeClr val="dk1">
                    <a:alpha val="40000"/>
                  </a:schemeClr>
                </a:outerShdw>
              </a:effectLst>
            </a:rPr>
            <a:t>HAIN</a:t>
          </a:r>
          <a:r>
            <a:rPr lang="en-US" sz="2000" b="0" i="1" cap="none" spc="0" dirty="0">
              <a:ln w="0"/>
              <a:solidFill>
                <a:sysClr val="windowText" lastClr="000000"/>
              </a:solidFill>
              <a:effectLst>
                <a:outerShdw blurRad="38100" dist="19050" dir="2700000" algn="tl" rotWithShape="0">
                  <a:schemeClr val="dk1">
                    <a:alpha val="40000"/>
                  </a:schemeClr>
                </a:outerShdw>
              </a:effectLst>
            </a:rPr>
            <a:t> </a:t>
          </a:r>
        </a:p>
      </dgm:t>
    </dgm:pt>
    <dgm:pt modelId="{D224D544-27ED-43E1-B2AE-1B2C8D01650B}" type="parTrans" cxnId="{A568A8F7-254F-476F-95D0-3941A2D654AA}">
      <dgm:prSet/>
      <dgm:spPr/>
      <dgm:t>
        <a:bodyPr/>
        <a:lstStyle/>
        <a:p>
          <a:endParaRPr lang="en-US"/>
        </a:p>
      </dgm:t>
    </dgm:pt>
    <dgm:pt modelId="{92D8D8A8-41EB-4126-9C9C-1E68A8DBAFAD}" type="sibTrans" cxnId="{A568A8F7-254F-476F-95D0-3941A2D654AA}">
      <dgm:prSet/>
      <dgm:spPr/>
      <dgm:t>
        <a:bodyPr/>
        <a:lstStyle/>
        <a:p>
          <a:endParaRPr lang="en-US"/>
        </a:p>
      </dgm:t>
    </dgm:pt>
    <dgm:pt modelId="{8DBA09F9-5278-4753-8610-028E3294854E}">
      <dgm:prSet phldrT="[Text]" custT="1"/>
      <dgm:spPr>
        <a:noFill/>
      </dgm:spPr>
      <dgm:t>
        <a:bodyPr/>
        <a:lstStyle/>
        <a:p>
          <a:r>
            <a:rPr lang="en-US" sz="2000" b="0" i="0" cap="none" spc="0" dirty="0">
              <a:ln w="0"/>
              <a:solidFill>
                <a:sysClr val="windowText" lastClr="000000"/>
              </a:solidFill>
              <a:effectLst>
                <a:outerShdw blurRad="38100" dist="19050" dir="2700000" algn="tl" rotWithShape="0">
                  <a:schemeClr val="dk1">
                    <a:alpha val="40000"/>
                  </a:schemeClr>
                </a:outerShdw>
              </a:effectLst>
            </a:rPr>
            <a:t>L</a:t>
          </a:r>
          <a:r>
            <a:rPr lang="en-US" sz="1100" b="0" i="0" cap="none" spc="0" dirty="0">
              <a:ln w="0"/>
              <a:solidFill>
                <a:sysClr val="windowText" lastClr="000000"/>
              </a:solidFill>
              <a:effectLst>
                <a:outerShdw blurRad="38100" dist="19050" dir="2700000" algn="tl" rotWithShape="0">
                  <a:schemeClr val="dk1">
                    <a:alpha val="40000"/>
                  </a:schemeClr>
                </a:outerShdw>
              </a:effectLst>
            </a:rPr>
            <a:t>ONG</a:t>
          </a:r>
          <a:r>
            <a:rPr lang="en-US" sz="2000" b="0" i="0" cap="none" spc="0" dirty="0">
              <a:ln w="0"/>
              <a:solidFill>
                <a:sysClr val="windowText" lastClr="000000"/>
              </a:solidFill>
              <a:effectLst>
                <a:outerShdw blurRad="38100" dist="19050" dir="2700000" algn="tl" rotWithShape="0">
                  <a:schemeClr val="dk1">
                    <a:alpha val="40000"/>
                  </a:schemeClr>
                </a:outerShdw>
              </a:effectLst>
            </a:rPr>
            <a:t> C</a:t>
          </a:r>
          <a:r>
            <a:rPr lang="en-US" sz="1100" b="0" i="0" cap="none" spc="0" dirty="0">
              <a:ln w="0"/>
              <a:solidFill>
                <a:sysClr val="windowText" lastClr="000000"/>
              </a:solidFill>
              <a:effectLst>
                <a:outerShdw blurRad="38100" dist="19050" dir="2700000" algn="tl" rotWithShape="0">
                  <a:schemeClr val="dk1">
                    <a:alpha val="40000"/>
                  </a:schemeClr>
                </a:outerShdw>
              </a:effectLst>
            </a:rPr>
            <a:t>HAIN</a:t>
          </a:r>
        </a:p>
      </dgm:t>
    </dgm:pt>
    <dgm:pt modelId="{EF2F3373-E614-43FF-B061-050DAFFADFFD}" type="parTrans" cxnId="{65662991-BEBC-4213-AFC7-976AA380B8CC}">
      <dgm:prSet/>
      <dgm:spPr/>
      <dgm:t>
        <a:bodyPr/>
        <a:lstStyle/>
        <a:p>
          <a:endParaRPr lang="en-US"/>
        </a:p>
      </dgm:t>
    </dgm:pt>
    <dgm:pt modelId="{678AC9C1-83E1-4AE3-B6AB-6186353076DB}" type="sibTrans" cxnId="{65662991-BEBC-4213-AFC7-976AA380B8CC}">
      <dgm:prSet/>
      <dgm:spPr/>
      <dgm:t>
        <a:bodyPr/>
        <a:lstStyle/>
        <a:p>
          <a:endParaRPr lang="en-US"/>
        </a:p>
      </dgm:t>
    </dgm:pt>
    <dgm:pt modelId="{B50F4473-7941-4344-A5CF-4D43E80F1EDB}">
      <dgm:prSet phldrT="[Text]" custT="1"/>
      <dgm:spPr>
        <a:noFill/>
      </dgm:spPr>
      <dgm:t>
        <a:bodyPr/>
        <a:lstStyle/>
        <a:p>
          <a:r>
            <a:rPr lang="en-US" sz="2000" b="0" i="0" cap="none" spc="0" dirty="0">
              <a:ln w="0"/>
              <a:solidFill>
                <a:sysClr val="windowText" lastClr="000000"/>
              </a:solidFill>
              <a:effectLst>
                <a:outerShdw blurRad="38100" dist="19050" dir="2700000" algn="tl" rotWithShape="0">
                  <a:schemeClr val="dk1">
                    <a:alpha val="40000"/>
                  </a:schemeClr>
                </a:outerShdw>
              </a:effectLst>
            </a:rPr>
            <a:t>V</a:t>
          </a:r>
          <a:r>
            <a:rPr lang="en-US" sz="1100" b="0" i="0" cap="none" spc="0" dirty="0">
              <a:ln w="0"/>
              <a:solidFill>
                <a:sysClr val="windowText" lastClr="000000"/>
              </a:solidFill>
              <a:effectLst>
                <a:outerShdw blurRad="38100" dist="19050" dir="2700000" algn="tl" rotWithShape="0">
                  <a:schemeClr val="dk1">
                    <a:alpha val="40000"/>
                  </a:schemeClr>
                </a:outerShdw>
              </a:effectLst>
            </a:rPr>
            <a:t>ERY</a:t>
          </a:r>
          <a:r>
            <a:rPr lang="en-US" sz="2000" b="0" i="0" cap="none" spc="0" dirty="0">
              <a:ln w="0"/>
              <a:solidFill>
                <a:sysClr val="windowText" lastClr="000000"/>
              </a:solidFill>
              <a:effectLst>
                <a:outerShdw blurRad="38100" dist="19050" dir="2700000" algn="tl" rotWithShape="0">
                  <a:schemeClr val="dk1">
                    <a:alpha val="40000"/>
                  </a:schemeClr>
                </a:outerShdw>
              </a:effectLst>
            </a:rPr>
            <a:t> L</a:t>
          </a:r>
          <a:r>
            <a:rPr lang="en-US" sz="1100" b="0" i="0" cap="none" spc="0" dirty="0">
              <a:ln w="0"/>
              <a:solidFill>
                <a:sysClr val="windowText" lastClr="000000"/>
              </a:solidFill>
              <a:effectLst>
                <a:outerShdw blurRad="38100" dist="19050" dir="2700000" algn="tl" rotWithShape="0">
                  <a:schemeClr val="dk1">
                    <a:alpha val="40000"/>
                  </a:schemeClr>
                </a:outerShdw>
              </a:effectLst>
            </a:rPr>
            <a:t>ONG</a:t>
          </a:r>
          <a:r>
            <a:rPr lang="en-US" sz="2000" b="0" i="0" cap="none" spc="0" dirty="0">
              <a:ln w="0"/>
              <a:solidFill>
                <a:sysClr val="windowText" lastClr="000000"/>
              </a:solidFill>
              <a:effectLst>
                <a:outerShdw blurRad="38100" dist="19050" dir="2700000" algn="tl" rotWithShape="0">
                  <a:schemeClr val="dk1">
                    <a:alpha val="40000"/>
                  </a:schemeClr>
                </a:outerShdw>
              </a:effectLst>
            </a:rPr>
            <a:t> C</a:t>
          </a:r>
          <a:r>
            <a:rPr lang="en-US" sz="1100" b="0" i="0" cap="none" spc="0" dirty="0">
              <a:ln w="0"/>
              <a:solidFill>
                <a:sysClr val="windowText" lastClr="000000"/>
              </a:solidFill>
              <a:effectLst>
                <a:outerShdw blurRad="38100" dist="19050" dir="2700000" algn="tl" rotWithShape="0">
                  <a:schemeClr val="dk1">
                    <a:alpha val="40000"/>
                  </a:schemeClr>
                </a:outerShdw>
              </a:effectLst>
            </a:rPr>
            <a:t>HAIN</a:t>
          </a:r>
        </a:p>
      </dgm:t>
    </dgm:pt>
    <dgm:pt modelId="{31297912-114B-494C-914D-8C8F18A5CB73}" type="parTrans" cxnId="{7B042830-2185-4979-AD80-2EE926603A41}">
      <dgm:prSet/>
      <dgm:spPr/>
      <dgm:t>
        <a:bodyPr/>
        <a:lstStyle/>
        <a:p>
          <a:endParaRPr lang="en-US"/>
        </a:p>
      </dgm:t>
    </dgm:pt>
    <dgm:pt modelId="{45A337F7-CD61-464A-ABB5-AFC256DD895C}" type="sibTrans" cxnId="{7B042830-2185-4979-AD80-2EE926603A41}">
      <dgm:prSet/>
      <dgm:spPr/>
      <dgm:t>
        <a:bodyPr/>
        <a:lstStyle/>
        <a:p>
          <a:endParaRPr lang="en-US"/>
        </a:p>
      </dgm:t>
    </dgm:pt>
    <dgm:pt modelId="{C761BD26-C233-4E95-9901-C8A9F6CC9CB5}" type="pres">
      <dgm:prSet presAssocID="{96776D75-F33E-42C7-A0D4-B1483EBE87B7}" presName="Name0" presStyleCnt="0">
        <dgm:presLayoutVars>
          <dgm:chPref val="1"/>
          <dgm:dir/>
          <dgm:animOne val="branch"/>
          <dgm:animLvl val="lvl"/>
          <dgm:resizeHandles val="exact"/>
        </dgm:presLayoutVars>
      </dgm:prSet>
      <dgm:spPr/>
    </dgm:pt>
    <dgm:pt modelId="{81B0485A-BCCA-4BAE-A367-37B37A0986D4}" type="pres">
      <dgm:prSet presAssocID="{A0AED4AD-10B0-4A2A-8ED8-12A094519095}" presName="root1" presStyleCnt="0"/>
      <dgm:spPr/>
    </dgm:pt>
    <dgm:pt modelId="{9117687B-2E04-4432-AAF2-D902EBF57536}" type="pres">
      <dgm:prSet presAssocID="{A0AED4AD-10B0-4A2A-8ED8-12A094519095}" presName="LevelOneTextNode" presStyleLbl="node0" presStyleIdx="0" presStyleCnt="1">
        <dgm:presLayoutVars>
          <dgm:chPref val="3"/>
        </dgm:presLayoutVars>
      </dgm:prSet>
      <dgm:spPr/>
    </dgm:pt>
    <dgm:pt modelId="{918880DF-7F58-4981-AC6E-1D4BB299DF89}" type="pres">
      <dgm:prSet presAssocID="{A0AED4AD-10B0-4A2A-8ED8-12A094519095}" presName="level2hierChild" presStyleCnt="0"/>
      <dgm:spPr/>
    </dgm:pt>
    <dgm:pt modelId="{E9F730A7-8D7F-4DA5-8783-17ABBD1A9B57}" type="pres">
      <dgm:prSet presAssocID="{33AD7E8C-087B-4A90-AC24-6ADD9751DF7C}" presName="conn2-1" presStyleLbl="parChTrans1D2" presStyleIdx="0" presStyleCnt="2"/>
      <dgm:spPr/>
    </dgm:pt>
    <dgm:pt modelId="{7AE0A907-8E39-43D7-9974-D2A0950F7B99}" type="pres">
      <dgm:prSet presAssocID="{33AD7E8C-087B-4A90-AC24-6ADD9751DF7C}" presName="connTx" presStyleLbl="parChTrans1D2" presStyleIdx="0" presStyleCnt="2"/>
      <dgm:spPr/>
    </dgm:pt>
    <dgm:pt modelId="{9FB4EA0B-1413-4C8C-B67F-DE6394D3617C}" type="pres">
      <dgm:prSet presAssocID="{E2C478B8-B284-4E86-B426-64631CB5505C}" presName="root2" presStyleCnt="0"/>
      <dgm:spPr/>
    </dgm:pt>
    <dgm:pt modelId="{C7CDEFD3-A769-4D13-B964-7331A1E93677}" type="pres">
      <dgm:prSet presAssocID="{E2C478B8-B284-4E86-B426-64631CB5505C}" presName="LevelTwoTextNode" presStyleLbl="node2" presStyleIdx="0" presStyleCnt="2" custScaleX="118120" custScaleY="184965" custLinFactNeighborX="23603" custLinFactNeighborY="-38080">
        <dgm:presLayoutVars>
          <dgm:chPref val="3"/>
        </dgm:presLayoutVars>
      </dgm:prSet>
      <dgm:spPr/>
    </dgm:pt>
    <dgm:pt modelId="{00540DD9-449F-4A9C-9BEE-C0D1775BE3B1}" type="pres">
      <dgm:prSet presAssocID="{E2C478B8-B284-4E86-B426-64631CB5505C}" presName="level3hierChild" presStyleCnt="0"/>
      <dgm:spPr/>
    </dgm:pt>
    <dgm:pt modelId="{5959BB1D-7681-4108-8FB7-C939F51CBDB3}" type="pres">
      <dgm:prSet presAssocID="{9F9D60F0-BE9C-4C42-B0BA-74F871D735DD}" presName="conn2-1" presStyleLbl="parChTrans1D3" presStyleIdx="0" presStyleCnt="6"/>
      <dgm:spPr/>
    </dgm:pt>
    <dgm:pt modelId="{5BB3E4A9-A05E-4FA5-AC49-08C9CF7155F8}" type="pres">
      <dgm:prSet presAssocID="{9F9D60F0-BE9C-4C42-B0BA-74F871D735DD}" presName="connTx" presStyleLbl="parChTrans1D3" presStyleIdx="0" presStyleCnt="6"/>
      <dgm:spPr/>
    </dgm:pt>
    <dgm:pt modelId="{7CF08949-FBA7-4ED8-A5CF-C6069878C375}" type="pres">
      <dgm:prSet presAssocID="{C88B5FD4-3DBE-43BF-B402-CD56E05AB93A}" presName="root2" presStyleCnt="0"/>
      <dgm:spPr/>
    </dgm:pt>
    <dgm:pt modelId="{FA282114-C778-4F5B-8A19-888948B7B3D0}" type="pres">
      <dgm:prSet presAssocID="{C88B5FD4-3DBE-43BF-B402-CD56E05AB93A}" presName="LevelTwoTextNode" presStyleLbl="node3" presStyleIdx="0" presStyleCnt="6" custScaleX="77110" custLinFactNeighborX="23788" custLinFactNeighborY="7827">
        <dgm:presLayoutVars>
          <dgm:chPref val="3"/>
        </dgm:presLayoutVars>
      </dgm:prSet>
      <dgm:spPr/>
    </dgm:pt>
    <dgm:pt modelId="{FA64276E-2024-4D15-B136-DD2F06A5F9EA}" type="pres">
      <dgm:prSet presAssocID="{C88B5FD4-3DBE-43BF-B402-CD56E05AB93A}" presName="level3hierChild" presStyleCnt="0"/>
      <dgm:spPr/>
    </dgm:pt>
    <dgm:pt modelId="{CA567C6C-0AE6-4F99-B9B3-8C440B31B62C}" type="pres">
      <dgm:prSet presAssocID="{D224D544-27ED-43E1-B2AE-1B2C8D01650B}" presName="conn2-1" presStyleLbl="parChTrans1D3" presStyleIdx="1" presStyleCnt="6"/>
      <dgm:spPr/>
    </dgm:pt>
    <dgm:pt modelId="{7030066E-56CE-4B85-955F-96BEE1D399A7}" type="pres">
      <dgm:prSet presAssocID="{D224D544-27ED-43E1-B2AE-1B2C8D01650B}" presName="connTx" presStyleLbl="parChTrans1D3" presStyleIdx="1" presStyleCnt="6"/>
      <dgm:spPr/>
    </dgm:pt>
    <dgm:pt modelId="{3ED86BAB-BBF1-4843-88B7-789508D19FD8}" type="pres">
      <dgm:prSet presAssocID="{88B5ABE6-AC37-4139-9899-3888154516F0}" presName="root2" presStyleCnt="0"/>
      <dgm:spPr/>
    </dgm:pt>
    <dgm:pt modelId="{06CE68E6-47EF-4940-AA3B-14457C60E7FE}" type="pres">
      <dgm:prSet presAssocID="{88B5ABE6-AC37-4139-9899-3888154516F0}" presName="LevelTwoTextNode" presStyleLbl="node3" presStyleIdx="1" presStyleCnt="6" custScaleX="87174" custLinFactNeighborX="23270" custLinFactNeighborY="-19523">
        <dgm:presLayoutVars>
          <dgm:chPref val="3"/>
        </dgm:presLayoutVars>
      </dgm:prSet>
      <dgm:spPr/>
    </dgm:pt>
    <dgm:pt modelId="{4C2A197E-1F89-4F3A-AB33-D65902DC4D59}" type="pres">
      <dgm:prSet presAssocID="{88B5ABE6-AC37-4139-9899-3888154516F0}" presName="level3hierChild" presStyleCnt="0"/>
      <dgm:spPr/>
    </dgm:pt>
    <dgm:pt modelId="{F97A640D-593C-4CA1-A73D-4B599C264702}" type="pres">
      <dgm:prSet presAssocID="{EF2F3373-E614-43FF-B061-050DAFFADFFD}" presName="conn2-1" presStyleLbl="parChTrans1D3" presStyleIdx="2" presStyleCnt="6"/>
      <dgm:spPr/>
    </dgm:pt>
    <dgm:pt modelId="{C4159F64-8B8C-4092-97C5-1F8FFDA5B693}" type="pres">
      <dgm:prSet presAssocID="{EF2F3373-E614-43FF-B061-050DAFFADFFD}" presName="connTx" presStyleLbl="parChTrans1D3" presStyleIdx="2" presStyleCnt="6"/>
      <dgm:spPr/>
    </dgm:pt>
    <dgm:pt modelId="{C4461128-ECC2-47FD-81E4-2A98B87D8C04}" type="pres">
      <dgm:prSet presAssocID="{8DBA09F9-5278-4753-8610-028E3294854E}" presName="root2" presStyleCnt="0"/>
      <dgm:spPr/>
    </dgm:pt>
    <dgm:pt modelId="{3A373725-1E61-4917-AF6F-CBB5F13FD358}" type="pres">
      <dgm:prSet presAssocID="{8DBA09F9-5278-4753-8610-028E3294854E}" presName="LevelTwoTextNode" presStyleLbl="node3" presStyleIdx="2" presStyleCnt="6" custScaleX="73289" custLinFactNeighborX="23974" custLinFactNeighborY="-44509">
        <dgm:presLayoutVars>
          <dgm:chPref val="3"/>
        </dgm:presLayoutVars>
      </dgm:prSet>
      <dgm:spPr/>
    </dgm:pt>
    <dgm:pt modelId="{7CDACF42-D410-4C11-93B2-F611B5C5A4BD}" type="pres">
      <dgm:prSet presAssocID="{8DBA09F9-5278-4753-8610-028E3294854E}" presName="level3hierChild" presStyleCnt="0"/>
      <dgm:spPr/>
    </dgm:pt>
    <dgm:pt modelId="{DF0DA17C-7363-4887-8D2D-2A76F4A8E1E3}" type="pres">
      <dgm:prSet presAssocID="{31297912-114B-494C-914D-8C8F18A5CB73}" presName="conn2-1" presStyleLbl="parChTrans1D3" presStyleIdx="3" presStyleCnt="6"/>
      <dgm:spPr/>
    </dgm:pt>
    <dgm:pt modelId="{7747CE22-A818-4179-9679-26F06630F49A}" type="pres">
      <dgm:prSet presAssocID="{31297912-114B-494C-914D-8C8F18A5CB73}" presName="connTx" presStyleLbl="parChTrans1D3" presStyleIdx="3" presStyleCnt="6"/>
      <dgm:spPr/>
    </dgm:pt>
    <dgm:pt modelId="{9ABC3A3A-BAF9-4B8E-912A-39E9523216AA}" type="pres">
      <dgm:prSet presAssocID="{B50F4473-7941-4344-A5CF-4D43E80F1EDB}" presName="root2" presStyleCnt="0"/>
      <dgm:spPr/>
    </dgm:pt>
    <dgm:pt modelId="{3E29570F-4CA7-4993-A3A7-1EB87CC5B904}" type="pres">
      <dgm:prSet presAssocID="{B50F4473-7941-4344-A5CF-4D43E80F1EDB}" presName="LevelTwoTextNode" presStyleLbl="node3" presStyleIdx="3" presStyleCnt="6" custScaleX="100004" custLinFactNeighborX="23975" custLinFactNeighborY="-76549">
        <dgm:presLayoutVars>
          <dgm:chPref val="3"/>
        </dgm:presLayoutVars>
      </dgm:prSet>
      <dgm:spPr/>
    </dgm:pt>
    <dgm:pt modelId="{C86C24D8-3747-4527-8A3F-E63A9EF1B743}" type="pres">
      <dgm:prSet presAssocID="{B50F4473-7941-4344-A5CF-4D43E80F1EDB}" presName="level3hierChild" presStyleCnt="0"/>
      <dgm:spPr/>
    </dgm:pt>
    <dgm:pt modelId="{D770C0BD-356A-4E1D-A416-E28C2CBD3159}" type="pres">
      <dgm:prSet presAssocID="{7D01F45A-5476-4E9F-BAC3-8A05668284B0}" presName="conn2-1" presStyleLbl="parChTrans1D2" presStyleIdx="1" presStyleCnt="2"/>
      <dgm:spPr/>
    </dgm:pt>
    <dgm:pt modelId="{F3DAC3B8-7AB7-4DFD-A0C5-B4B33E284330}" type="pres">
      <dgm:prSet presAssocID="{7D01F45A-5476-4E9F-BAC3-8A05668284B0}" presName="connTx" presStyleLbl="parChTrans1D2" presStyleIdx="1" presStyleCnt="2"/>
      <dgm:spPr/>
    </dgm:pt>
    <dgm:pt modelId="{F5B537DE-7B46-4D37-9B1C-E6465ECB00B3}" type="pres">
      <dgm:prSet presAssocID="{321C2FB7-9960-4D02-B888-62AE4A9E6809}" presName="root2" presStyleCnt="0"/>
      <dgm:spPr/>
    </dgm:pt>
    <dgm:pt modelId="{268541D8-F7E0-401A-B35F-C061F9A122DB}" type="pres">
      <dgm:prSet presAssocID="{321C2FB7-9960-4D02-B888-62AE4A9E6809}" presName="LevelTwoTextNode" presStyleLbl="node2" presStyleIdx="1" presStyleCnt="2" custScaleX="139161" custScaleY="103227" custLinFactNeighborX="23279" custLinFactNeighborY="-23110">
        <dgm:presLayoutVars>
          <dgm:chPref val="3"/>
        </dgm:presLayoutVars>
      </dgm:prSet>
      <dgm:spPr/>
    </dgm:pt>
    <dgm:pt modelId="{432F4B28-5FE0-4C4F-A0DC-0664A4151FAF}" type="pres">
      <dgm:prSet presAssocID="{321C2FB7-9960-4D02-B888-62AE4A9E6809}" presName="level3hierChild" presStyleCnt="0"/>
      <dgm:spPr/>
    </dgm:pt>
    <dgm:pt modelId="{747B1424-3DF8-4B9D-BA14-B82042DC9999}" type="pres">
      <dgm:prSet presAssocID="{40B058C4-4EC3-4D2A-BB23-7890D07253D0}" presName="conn2-1" presStyleLbl="parChTrans1D3" presStyleIdx="4" presStyleCnt="6"/>
      <dgm:spPr/>
    </dgm:pt>
    <dgm:pt modelId="{6D8EC8C3-5E5F-4D2C-BFC7-4D8B09D7DEF9}" type="pres">
      <dgm:prSet presAssocID="{40B058C4-4EC3-4D2A-BB23-7890D07253D0}" presName="connTx" presStyleLbl="parChTrans1D3" presStyleIdx="4" presStyleCnt="6"/>
      <dgm:spPr/>
    </dgm:pt>
    <dgm:pt modelId="{A6D03DAD-9C14-4944-90F7-7F6F8537A40A}" type="pres">
      <dgm:prSet presAssocID="{348E9661-4135-46BB-99A9-899CC58683EC}" presName="root2" presStyleCnt="0"/>
      <dgm:spPr/>
    </dgm:pt>
    <dgm:pt modelId="{AB8A7D94-E7EE-4648-960F-54DDCB9099FB}" type="pres">
      <dgm:prSet presAssocID="{348E9661-4135-46BB-99A9-899CC58683EC}" presName="LevelTwoTextNode" presStyleLbl="node3" presStyleIdx="4" presStyleCnt="6" custLinFactNeighborX="18262" custLinFactNeighborY="-59902">
        <dgm:presLayoutVars>
          <dgm:chPref val="3"/>
        </dgm:presLayoutVars>
      </dgm:prSet>
      <dgm:spPr/>
    </dgm:pt>
    <dgm:pt modelId="{ED0B3D13-6E80-4B10-BF6D-AF23FD4CC02A}" type="pres">
      <dgm:prSet presAssocID="{348E9661-4135-46BB-99A9-899CC58683EC}" presName="level3hierChild" presStyleCnt="0"/>
      <dgm:spPr/>
    </dgm:pt>
    <dgm:pt modelId="{F2BB2B38-6602-4049-B7FA-D9399AFF8DA1}" type="pres">
      <dgm:prSet presAssocID="{C6575641-1F71-4938-BE16-8400DEACBAF2}" presName="conn2-1" presStyleLbl="parChTrans1D3" presStyleIdx="5" presStyleCnt="6"/>
      <dgm:spPr/>
    </dgm:pt>
    <dgm:pt modelId="{7E4CA2B0-22FA-400E-A9EF-F5D9CD2DB150}" type="pres">
      <dgm:prSet presAssocID="{C6575641-1F71-4938-BE16-8400DEACBAF2}" presName="connTx" presStyleLbl="parChTrans1D3" presStyleIdx="5" presStyleCnt="6"/>
      <dgm:spPr/>
    </dgm:pt>
    <dgm:pt modelId="{D39A0770-D745-4F09-85A6-B9116D5CA797}" type="pres">
      <dgm:prSet presAssocID="{06A6B728-D00E-4D09-9A0B-E714E2F22F52}" presName="root2" presStyleCnt="0"/>
      <dgm:spPr/>
    </dgm:pt>
    <dgm:pt modelId="{BED0B7B2-967D-42F2-8974-E82E998EFC99}" type="pres">
      <dgm:prSet presAssocID="{06A6B728-D00E-4D09-9A0B-E714E2F22F52}" presName="LevelTwoTextNode" presStyleLbl="node3" presStyleIdx="5" presStyleCnt="6" custLinFactNeighborX="18672" custLinFactNeighborY="-478">
        <dgm:presLayoutVars>
          <dgm:chPref val="3"/>
        </dgm:presLayoutVars>
      </dgm:prSet>
      <dgm:spPr/>
    </dgm:pt>
    <dgm:pt modelId="{E6DEA9DD-DEF0-4C0E-860E-6FA2FFBA99C8}" type="pres">
      <dgm:prSet presAssocID="{06A6B728-D00E-4D09-9A0B-E714E2F22F52}" presName="level3hierChild" presStyleCnt="0"/>
      <dgm:spPr/>
    </dgm:pt>
    <dgm:pt modelId="{30979120-F3A8-488E-AA59-EBD657D9477B}" type="pres">
      <dgm:prSet presAssocID="{A257ED6C-EEFB-40DA-B34E-82B3908E6C45}" presName="conn2-1" presStyleLbl="parChTrans1D4" presStyleIdx="0" presStyleCnt="6"/>
      <dgm:spPr/>
    </dgm:pt>
    <dgm:pt modelId="{210E6D2B-B92A-4216-8C50-11C43C7A3D10}" type="pres">
      <dgm:prSet presAssocID="{A257ED6C-EEFB-40DA-B34E-82B3908E6C45}" presName="connTx" presStyleLbl="parChTrans1D4" presStyleIdx="0" presStyleCnt="6"/>
      <dgm:spPr/>
    </dgm:pt>
    <dgm:pt modelId="{1A8DD7F8-BF5C-49DD-A925-2C90751F441B}" type="pres">
      <dgm:prSet presAssocID="{7F7D8D28-4EBD-4EB2-9DA8-3A68531ED77D}" presName="root2" presStyleCnt="0"/>
      <dgm:spPr/>
    </dgm:pt>
    <dgm:pt modelId="{FA1DA45A-17FF-4AE0-9B5F-E8C89518CC60}" type="pres">
      <dgm:prSet presAssocID="{7F7D8D28-4EBD-4EB2-9DA8-3A68531ED77D}" presName="LevelTwoTextNode" presStyleLbl="node4" presStyleIdx="0" presStyleCnt="6" custScaleX="77945" custScaleY="205916" custLinFactNeighborX="15453" custLinFactNeighborY="-4608">
        <dgm:presLayoutVars>
          <dgm:chPref val="3"/>
        </dgm:presLayoutVars>
      </dgm:prSet>
      <dgm:spPr/>
    </dgm:pt>
    <dgm:pt modelId="{8CC44C55-52B9-4EC3-8DCC-D74C17A1EC63}" type="pres">
      <dgm:prSet presAssocID="{7F7D8D28-4EBD-4EB2-9DA8-3A68531ED77D}" presName="level3hierChild" presStyleCnt="0"/>
      <dgm:spPr/>
    </dgm:pt>
    <dgm:pt modelId="{B3E2DECD-B866-4B13-9C58-5DFAB7176F0F}" type="pres">
      <dgm:prSet presAssocID="{9F8954B6-FECB-40AF-AAD2-84853BBA66C2}" presName="conn2-1" presStyleLbl="parChTrans1D4" presStyleIdx="1" presStyleCnt="6"/>
      <dgm:spPr/>
    </dgm:pt>
    <dgm:pt modelId="{D1C2294F-FE6C-4F2F-A187-C13706971B17}" type="pres">
      <dgm:prSet presAssocID="{9F8954B6-FECB-40AF-AAD2-84853BBA66C2}" presName="connTx" presStyleLbl="parChTrans1D4" presStyleIdx="1" presStyleCnt="6"/>
      <dgm:spPr/>
    </dgm:pt>
    <dgm:pt modelId="{D39784F2-F194-4594-B252-E43B08506948}" type="pres">
      <dgm:prSet presAssocID="{52529DBE-4F19-49C2-AC88-BF5CCCA20180}" presName="root2" presStyleCnt="0"/>
      <dgm:spPr/>
    </dgm:pt>
    <dgm:pt modelId="{80865903-B535-44C2-A823-97ECA0A0CFE6}" type="pres">
      <dgm:prSet presAssocID="{52529DBE-4F19-49C2-AC88-BF5CCCA20180}" presName="LevelTwoTextNode" presStyleLbl="node4" presStyleIdx="1" presStyleCnt="6" custScaleX="40064" custLinFactNeighborX="21121" custLinFactNeighborY="-267">
        <dgm:presLayoutVars>
          <dgm:chPref val="3"/>
        </dgm:presLayoutVars>
      </dgm:prSet>
      <dgm:spPr/>
    </dgm:pt>
    <dgm:pt modelId="{F15D0D56-11C7-4C85-A959-89E782382D6B}" type="pres">
      <dgm:prSet presAssocID="{52529DBE-4F19-49C2-AC88-BF5CCCA20180}" presName="level3hierChild" presStyleCnt="0"/>
      <dgm:spPr/>
    </dgm:pt>
    <dgm:pt modelId="{AF640398-C023-4977-BB60-935177CEBE5D}" type="pres">
      <dgm:prSet presAssocID="{7F9C9E65-0F94-467D-96D2-E19F3C7EC751}" presName="conn2-1" presStyleLbl="parChTrans1D4" presStyleIdx="2" presStyleCnt="6"/>
      <dgm:spPr/>
    </dgm:pt>
    <dgm:pt modelId="{2C323835-C0C2-4F68-B312-3B5DAAA0EB2F}" type="pres">
      <dgm:prSet presAssocID="{7F9C9E65-0F94-467D-96D2-E19F3C7EC751}" presName="connTx" presStyleLbl="parChTrans1D4" presStyleIdx="2" presStyleCnt="6"/>
      <dgm:spPr/>
    </dgm:pt>
    <dgm:pt modelId="{7E13F4D8-A2CC-4C2C-BE6A-B58438F00BFE}" type="pres">
      <dgm:prSet presAssocID="{0BFC2DD5-9DC9-4FF3-9F6C-05F6815BABC9}" presName="root2" presStyleCnt="0"/>
      <dgm:spPr/>
    </dgm:pt>
    <dgm:pt modelId="{E246FE3B-E102-412D-805E-D8CEF4118EAE}" type="pres">
      <dgm:prSet presAssocID="{0BFC2DD5-9DC9-4FF3-9F6C-05F6815BABC9}" presName="LevelTwoTextNode" presStyleLbl="node4" presStyleIdx="2" presStyleCnt="6" custScaleX="46264" custLinFactNeighborX="21106" custLinFactNeighborY="-19500">
        <dgm:presLayoutVars>
          <dgm:chPref val="3"/>
        </dgm:presLayoutVars>
      </dgm:prSet>
      <dgm:spPr/>
    </dgm:pt>
    <dgm:pt modelId="{40819896-2D7B-4297-B700-7E8BA55B02FE}" type="pres">
      <dgm:prSet presAssocID="{0BFC2DD5-9DC9-4FF3-9F6C-05F6815BABC9}" presName="level3hierChild" presStyleCnt="0"/>
      <dgm:spPr/>
    </dgm:pt>
    <dgm:pt modelId="{154C436B-DE4D-49DA-8D9B-C6DBBBBF8AE4}" type="pres">
      <dgm:prSet presAssocID="{0E872160-F512-4424-A4EE-5BDFF8AC0610}" presName="conn2-1" presStyleLbl="parChTrans1D4" presStyleIdx="3" presStyleCnt="6"/>
      <dgm:spPr/>
    </dgm:pt>
    <dgm:pt modelId="{7540C73C-A300-4354-A3B8-E4AB7C96A70C}" type="pres">
      <dgm:prSet presAssocID="{0E872160-F512-4424-A4EE-5BDFF8AC0610}" presName="connTx" presStyleLbl="parChTrans1D4" presStyleIdx="3" presStyleCnt="6"/>
      <dgm:spPr/>
    </dgm:pt>
    <dgm:pt modelId="{411B3BD6-C1A1-4DEC-80C3-5F7FFE2B7932}" type="pres">
      <dgm:prSet presAssocID="{3CEA87D6-FD06-4D14-AECD-7407E8F3DF85}" presName="root2" presStyleCnt="0"/>
      <dgm:spPr/>
    </dgm:pt>
    <dgm:pt modelId="{18E4051E-448D-41E9-9CA4-A4F860A2F0D8}" type="pres">
      <dgm:prSet presAssocID="{3CEA87D6-FD06-4D14-AECD-7407E8F3DF85}" presName="LevelTwoTextNode" presStyleLbl="node4" presStyleIdx="3" presStyleCnt="6" custScaleX="94017" custScaleY="232093" custLinFactY="9973" custLinFactNeighborX="15130" custLinFactNeighborY="100000">
        <dgm:presLayoutVars>
          <dgm:chPref val="3"/>
        </dgm:presLayoutVars>
      </dgm:prSet>
      <dgm:spPr/>
    </dgm:pt>
    <dgm:pt modelId="{5C70F9AB-46D6-438A-BD95-C0C706430633}" type="pres">
      <dgm:prSet presAssocID="{3CEA87D6-FD06-4D14-AECD-7407E8F3DF85}" presName="level3hierChild" presStyleCnt="0"/>
      <dgm:spPr/>
    </dgm:pt>
    <dgm:pt modelId="{4911F140-1D46-4414-BF1A-F10CE807F4F4}" type="pres">
      <dgm:prSet presAssocID="{99C0B900-5AE6-4A42-8D3E-76970BF91476}" presName="conn2-1" presStyleLbl="parChTrans1D4" presStyleIdx="4" presStyleCnt="6"/>
      <dgm:spPr/>
    </dgm:pt>
    <dgm:pt modelId="{A3AC57CA-D2EF-46D6-82BE-75EA0954B011}" type="pres">
      <dgm:prSet presAssocID="{99C0B900-5AE6-4A42-8D3E-76970BF91476}" presName="connTx" presStyleLbl="parChTrans1D4" presStyleIdx="4" presStyleCnt="6"/>
      <dgm:spPr/>
    </dgm:pt>
    <dgm:pt modelId="{3DB6E1C1-B868-4094-B832-4FF666FF473C}" type="pres">
      <dgm:prSet presAssocID="{C29D5EC6-CB4B-434C-BEC0-7FE86E7A11CD}" presName="root2" presStyleCnt="0"/>
      <dgm:spPr/>
    </dgm:pt>
    <dgm:pt modelId="{B89D0A28-327A-4020-8289-CB92684E3DC7}" type="pres">
      <dgm:prSet presAssocID="{C29D5EC6-CB4B-434C-BEC0-7FE86E7A11CD}" presName="LevelTwoTextNode" presStyleLbl="node4" presStyleIdx="4" presStyleCnt="6" custScaleX="43060" custLinFactNeighborX="13411" custLinFactNeighborY="6168">
        <dgm:presLayoutVars>
          <dgm:chPref val="3"/>
        </dgm:presLayoutVars>
      </dgm:prSet>
      <dgm:spPr/>
    </dgm:pt>
    <dgm:pt modelId="{6AC4ED6E-FD0A-40ED-897D-F94F4E6E2DE5}" type="pres">
      <dgm:prSet presAssocID="{C29D5EC6-CB4B-434C-BEC0-7FE86E7A11CD}" presName="level3hierChild" presStyleCnt="0"/>
      <dgm:spPr/>
    </dgm:pt>
    <dgm:pt modelId="{B237E5AA-3570-487D-8D64-07DAB5A5E7B1}" type="pres">
      <dgm:prSet presAssocID="{84500770-ACE8-4516-9DEF-AF47FD1246CB}" presName="conn2-1" presStyleLbl="parChTrans1D4" presStyleIdx="5" presStyleCnt="6"/>
      <dgm:spPr/>
    </dgm:pt>
    <dgm:pt modelId="{7F1FB6D2-BEA5-4BB7-A618-9842F884839E}" type="pres">
      <dgm:prSet presAssocID="{84500770-ACE8-4516-9DEF-AF47FD1246CB}" presName="connTx" presStyleLbl="parChTrans1D4" presStyleIdx="5" presStyleCnt="6"/>
      <dgm:spPr/>
    </dgm:pt>
    <dgm:pt modelId="{37C56883-D1EC-451A-AE7E-37FAF50CDCA1}" type="pres">
      <dgm:prSet presAssocID="{ACA7DD44-C889-40AB-A393-46CD68FAFFCF}" presName="root2" presStyleCnt="0"/>
      <dgm:spPr/>
    </dgm:pt>
    <dgm:pt modelId="{6272B073-CE27-43F6-9CDE-971616FAD48D}" type="pres">
      <dgm:prSet presAssocID="{ACA7DD44-C889-40AB-A393-46CD68FAFFCF}" presName="LevelTwoTextNode" presStyleLbl="node4" presStyleIdx="5" presStyleCnt="6" custScaleX="42515" custLinFactNeighborX="12978" custLinFactNeighborY="-4413">
        <dgm:presLayoutVars>
          <dgm:chPref val="3"/>
        </dgm:presLayoutVars>
      </dgm:prSet>
      <dgm:spPr/>
    </dgm:pt>
    <dgm:pt modelId="{31C1C855-E8AD-4BCF-9CE4-5D41F32F892E}" type="pres">
      <dgm:prSet presAssocID="{ACA7DD44-C889-40AB-A393-46CD68FAFFCF}" presName="level3hierChild" presStyleCnt="0"/>
      <dgm:spPr/>
    </dgm:pt>
  </dgm:ptLst>
  <dgm:cxnLst>
    <dgm:cxn modelId="{03816F0B-DF9E-45BC-B65E-94197F9A5A94}" type="presOf" srcId="{84500770-ACE8-4516-9DEF-AF47FD1246CB}" destId="{7F1FB6D2-BEA5-4BB7-A618-9842F884839E}" srcOrd="1" destOrd="0" presId="urn:microsoft.com/office/officeart/2008/layout/HorizontalMultiLevelHierarchy"/>
    <dgm:cxn modelId="{445D0A0D-9394-4DFB-94CA-EFC1E2AC6E19}" type="presOf" srcId="{A257ED6C-EEFB-40DA-B34E-82B3908E6C45}" destId="{30979120-F3A8-488E-AA59-EBD657D9477B}" srcOrd="0" destOrd="0" presId="urn:microsoft.com/office/officeart/2008/layout/HorizontalMultiLevelHierarchy"/>
    <dgm:cxn modelId="{5D5A1B0D-3C5C-41AD-8D1E-A02B35A3D391}" type="presOf" srcId="{EF2F3373-E614-43FF-B061-050DAFFADFFD}" destId="{C4159F64-8B8C-4092-97C5-1F8FFDA5B693}" srcOrd="1" destOrd="0" presId="urn:microsoft.com/office/officeart/2008/layout/HorizontalMultiLevelHierarchy"/>
    <dgm:cxn modelId="{EA65540E-B8DE-415D-9ADA-55D5F0B59391}" srcId="{321C2FB7-9960-4D02-B888-62AE4A9E6809}" destId="{348E9661-4135-46BB-99A9-899CC58683EC}" srcOrd="0" destOrd="0" parTransId="{40B058C4-4EC3-4D2A-BB23-7890D07253D0}" sibTransId="{BFF4F966-D8AD-4D39-9F99-8EACF2C1E9E9}"/>
    <dgm:cxn modelId="{331CA410-8CC4-4BFE-A2C5-FDE57B8285E7}" type="presOf" srcId="{D224D544-27ED-43E1-B2AE-1B2C8D01650B}" destId="{CA567C6C-0AE6-4F99-B9B3-8C440B31B62C}" srcOrd="0" destOrd="0" presId="urn:microsoft.com/office/officeart/2008/layout/HorizontalMultiLevelHierarchy"/>
    <dgm:cxn modelId="{8638DA14-00BF-4C1E-BDD7-AF3EBE902EB0}" type="presOf" srcId="{40B058C4-4EC3-4D2A-BB23-7890D07253D0}" destId="{6D8EC8C3-5E5F-4D2C-BFC7-4D8B09D7DEF9}" srcOrd="1" destOrd="0" presId="urn:microsoft.com/office/officeart/2008/layout/HorizontalMultiLevelHierarchy"/>
    <dgm:cxn modelId="{EB83741B-5FD3-4145-9DBE-9775EC88505D}" type="presOf" srcId="{9F9D60F0-BE9C-4C42-B0BA-74F871D735DD}" destId="{5BB3E4A9-A05E-4FA5-AC49-08C9CF7155F8}" srcOrd="1" destOrd="0" presId="urn:microsoft.com/office/officeart/2008/layout/HorizontalMultiLevelHierarchy"/>
    <dgm:cxn modelId="{9A456225-8564-48E5-A7A1-6BC6D89836D3}" type="presOf" srcId="{40B058C4-4EC3-4D2A-BB23-7890D07253D0}" destId="{747B1424-3DF8-4B9D-BA14-B82042DC9999}" srcOrd="0" destOrd="0" presId="urn:microsoft.com/office/officeart/2008/layout/HorizontalMultiLevelHierarchy"/>
    <dgm:cxn modelId="{AFA1962A-CC4A-4D7F-9A42-8ABB6CC3B9CB}" srcId="{7F7D8D28-4EBD-4EB2-9DA8-3A68531ED77D}" destId="{0BFC2DD5-9DC9-4FF3-9F6C-05F6815BABC9}" srcOrd="1" destOrd="0" parTransId="{7F9C9E65-0F94-467D-96D2-E19F3C7EC751}" sibTransId="{731FD673-400A-4E3A-919F-854B7CF60380}"/>
    <dgm:cxn modelId="{56E43B2C-0EB7-44CC-BF7F-6D7BA16D222A}" type="presOf" srcId="{C88B5FD4-3DBE-43BF-B402-CD56E05AB93A}" destId="{FA282114-C778-4F5B-8A19-888948B7B3D0}" srcOrd="0" destOrd="0" presId="urn:microsoft.com/office/officeart/2008/layout/HorizontalMultiLevelHierarchy"/>
    <dgm:cxn modelId="{8499962C-4020-4C67-B980-7A1F7D417AE9}" type="presOf" srcId="{52529DBE-4F19-49C2-AC88-BF5CCCA20180}" destId="{80865903-B535-44C2-A823-97ECA0A0CFE6}" srcOrd="0" destOrd="0" presId="urn:microsoft.com/office/officeart/2008/layout/HorizontalMultiLevelHierarchy"/>
    <dgm:cxn modelId="{1868302D-F7F0-4485-8F73-FC473D279CD8}" type="presOf" srcId="{9F8954B6-FECB-40AF-AAD2-84853BBA66C2}" destId="{D1C2294F-FE6C-4F2F-A187-C13706971B17}" srcOrd="1" destOrd="0" presId="urn:microsoft.com/office/officeart/2008/layout/HorizontalMultiLevelHierarchy"/>
    <dgm:cxn modelId="{7B042830-2185-4979-AD80-2EE926603A41}" srcId="{E2C478B8-B284-4E86-B426-64631CB5505C}" destId="{B50F4473-7941-4344-A5CF-4D43E80F1EDB}" srcOrd="3" destOrd="0" parTransId="{31297912-114B-494C-914D-8C8F18A5CB73}" sibTransId="{45A337F7-CD61-464A-ABB5-AFC256DD895C}"/>
    <dgm:cxn modelId="{F7F22134-76FA-4606-BF39-18B10CF0A12D}" type="presOf" srcId="{C29D5EC6-CB4B-434C-BEC0-7FE86E7A11CD}" destId="{B89D0A28-327A-4020-8289-CB92684E3DC7}" srcOrd="0" destOrd="0" presId="urn:microsoft.com/office/officeart/2008/layout/HorizontalMultiLevelHierarchy"/>
    <dgm:cxn modelId="{8B99143A-F69E-48CE-8E40-B8CA62EF450B}" type="presOf" srcId="{06A6B728-D00E-4D09-9A0B-E714E2F22F52}" destId="{BED0B7B2-967D-42F2-8974-E82E998EFC99}" srcOrd="0" destOrd="0" presId="urn:microsoft.com/office/officeart/2008/layout/HorizontalMultiLevelHierarchy"/>
    <dgm:cxn modelId="{9928163A-81A3-4C7B-9728-55B7E4363272}" type="presOf" srcId="{84500770-ACE8-4516-9DEF-AF47FD1246CB}" destId="{B237E5AA-3570-487D-8D64-07DAB5A5E7B1}" srcOrd="0" destOrd="0" presId="urn:microsoft.com/office/officeart/2008/layout/HorizontalMultiLevelHierarchy"/>
    <dgm:cxn modelId="{AF70195B-7134-4E4B-A323-530ECD5F2CF9}" type="presOf" srcId="{ACA7DD44-C889-40AB-A393-46CD68FAFFCF}" destId="{6272B073-CE27-43F6-9CDE-971616FAD48D}" srcOrd="0" destOrd="0" presId="urn:microsoft.com/office/officeart/2008/layout/HorizontalMultiLevelHierarchy"/>
    <dgm:cxn modelId="{E2E76D44-0D86-4446-B387-7D79B2B7E87D}" type="presOf" srcId="{96776D75-F33E-42C7-A0D4-B1483EBE87B7}" destId="{C761BD26-C233-4E95-9901-C8A9F6CC9CB5}" srcOrd="0" destOrd="0" presId="urn:microsoft.com/office/officeart/2008/layout/HorizontalMultiLevelHierarchy"/>
    <dgm:cxn modelId="{733BF269-85C0-4D62-97B4-8F8C01E7BEBB}" type="presOf" srcId="{D224D544-27ED-43E1-B2AE-1B2C8D01650B}" destId="{7030066E-56CE-4B85-955F-96BEE1D399A7}" srcOrd="1" destOrd="0" presId="urn:microsoft.com/office/officeart/2008/layout/HorizontalMultiLevelHierarchy"/>
    <dgm:cxn modelId="{999F4B6A-7DA1-40A5-B48E-00C55633B784}" type="presOf" srcId="{7D01F45A-5476-4E9F-BAC3-8A05668284B0}" destId="{F3DAC3B8-7AB7-4DFD-A0C5-B4B33E284330}" srcOrd="1" destOrd="0" presId="urn:microsoft.com/office/officeart/2008/layout/HorizontalMultiLevelHierarchy"/>
    <dgm:cxn modelId="{C025C06A-C9F0-40C6-8661-593473F86D79}" type="presOf" srcId="{E2C478B8-B284-4E86-B426-64631CB5505C}" destId="{C7CDEFD3-A769-4D13-B964-7331A1E93677}" srcOrd="0" destOrd="0" presId="urn:microsoft.com/office/officeart/2008/layout/HorizontalMultiLevelHierarchy"/>
    <dgm:cxn modelId="{7D16EA6A-034E-4C9A-84DE-29A82C09B5DF}" type="presOf" srcId="{9F9D60F0-BE9C-4C42-B0BA-74F871D735DD}" destId="{5959BB1D-7681-4108-8FB7-C939F51CBDB3}" srcOrd="0" destOrd="0" presId="urn:microsoft.com/office/officeart/2008/layout/HorizontalMultiLevelHierarchy"/>
    <dgm:cxn modelId="{68246B4D-D545-493A-8D76-F604EEE3EBD4}" type="presOf" srcId="{B50F4473-7941-4344-A5CF-4D43E80F1EDB}" destId="{3E29570F-4CA7-4993-A3A7-1EB87CC5B904}" srcOrd="0" destOrd="0" presId="urn:microsoft.com/office/officeart/2008/layout/HorizontalMultiLevelHierarchy"/>
    <dgm:cxn modelId="{E5147B6F-CEC2-4C4B-B1E6-65E9838D78CA}" srcId="{7F7D8D28-4EBD-4EB2-9DA8-3A68531ED77D}" destId="{52529DBE-4F19-49C2-AC88-BF5CCCA20180}" srcOrd="0" destOrd="0" parTransId="{9F8954B6-FECB-40AF-AAD2-84853BBA66C2}" sibTransId="{E0500BC6-F0A9-4743-BDF7-3C49E8177FC7}"/>
    <dgm:cxn modelId="{7D0FD970-76EC-48E0-B9FF-726C8C9DEAA2}" type="presOf" srcId="{321C2FB7-9960-4D02-B888-62AE4A9E6809}" destId="{268541D8-F7E0-401A-B35F-C061F9A122DB}" srcOrd="0" destOrd="0" presId="urn:microsoft.com/office/officeart/2008/layout/HorizontalMultiLevelHierarchy"/>
    <dgm:cxn modelId="{85FEE350-DF8E-4ACB-B415-FA53D4287A91}" type="presOf" srcId="{33AD7E8C-087B-4A90-AC24-6ADD9751DF7C}" destId="{E9F730A7-8D7F-4DA5-8783-17ABBD1A9B57}" srcOrd="0" destOrd="0" presId="urn:microsoft.com/office/officeart/2008/layout/HorizontalMultiLevelHierarchy"/>
    <dgm:cxn modelId="{393E4772-F556-4DB0-A698-9AC7A3B1A786}" srcId="{3CEA87D6-FD06-4D14-AECD-7407E8F3DF85}" destId="{ACA7DD44-C889-40AB-A393-46CD68FAFFCF}" srcOrd="1" destOrd="0" parTransId="{84500770-ACE8-4516-9DEF-AF47FD1246CB}" sibTransId="{4B833C79-390A-487C-B4D2-B62E8F9C3860}"/>
    <dgm:cxn modelId="{E6F7E357-DACC-45CF-810F-C8B5D085C32F}" srcId="{E2C478B8-B284-4E86-B426-64631CB5505C}" destId="{C88B5FD4-3DBE-43BF-B402-CD56E05AB93A}" srcOrd="0" destOrd="0" parTransId="{9F9D60F0-BE9C-4C42-B0BA-74F871D735DD}" sibTransId="{141AA9D3-7DCC-4C42-B375-A58B2B4E0AE0}"/>
    <dgm:cxn modelId="{6E846278-8FEA-4C28-A417-5BE3250913D3}" type="presOf" srcId="{A0AED4AD-10B0-4A2A-8ED8-12A094519095}" destId="{9117687B-2E04-4432-AAF2-D902EBF57536}" srcOrd="0" destOrd="0" presId="urn:microsoft.com/office/officeart/2008/layout/HorizontalMultiLevelHierarchy"/>
    <dgm:cxn modelId="{FC00EE58-AB34-454C-A0AD-677647A28110}" type="presOf" srcId="{31297912-114B-494C-914D-8C8F18A5CB73}" destId="{DF0DA17C-7363-4887-8D2D-2A76F4A8E1E3}" srcOrd="0" destOrd="0" presId="urn:microsoft.com/office/officeart/2008/layout/HorizontalMultiLevelHierarchy"/>
    <dgm:cxn modelId="{82B7207B-88AA-459C-877E-32D92CBBC8A2}" type="presOf" srcId="{A257ED6C-EEFB-40DA-B34E-82B3908E6C45}" destId="{210E6D2B-B92A-4216-8C50-11C43C7A3D10}" srcOrd="1" destOrd="0" presId="urn:microsoft.com/office/officeart/2008/layout/HorizontalMultiLevelHierarchy"/>
    <dgm:cxn modelId="{2B78BC80-7C3B-4A18-8748-0303E9504C3E}" type="presOf" srcId="{7D01F45A-5476-4E9F-BAC3-8A05668284B0}" destId="{D770C0BD-356A-4E1D-A416-E28C2CBD3159}" srcOrd="0" destOrd="0" presId="urn:microsoft.com/office/officeart/2008/layout/HorizontalMultiLevelHierarchy"/>
    <dgm:cxn modelId="{D233D080-6741-4EFB-A468-69338A4B1C97}" type="presOf" srcId="{33AD7E8C-087B-4A90-AC24-6ADD9751DF7C}" destId="{7AE0A907-8E39-43D7-9974-D2A0950F7B99}" srcOrd="1" destOrd="0" presId="urn:microsoft.com/office/officeart/2008/layout/HorizontalMultiLevelHierarchy"/>
    <dgm:cxn modelId="{91060C8A-6BF7-4B4A-8BED-B424C2CBF83D}" type="presOf" srcId="{0BFC2DD5-9DC9-4FF3-9F6C-05F6815BABC9}" destId="{E246FE3B-E102-412D-805E-D8CEF4118EAE}" srcOrd="0" destOrd="0" presId="urn:microsoft.com/office/officeart/2008/layout/HorizontalMultiLevelHierarchy"/>
    <dgm:cxn modelId="{49D97B8E-206D-4BB3-96E9-13FBC98C9A2B}" type="presOf" srcId="{C6575641-1F71-4938-BE16-8400DEACBAF2}" destId="{F2BB2B38-6602-4049-B7FA-D9399AFF8DA1}" srcOrd="0" destOrd="0" presId="urn:microsoft.com/office/officeart/2008/layout/HorizontalMultiLevelHierarchy"/>
    <dgm:cxn modelId="{60D60990-5764-489C-A5D6-9C5FB4640AD5}" type="presOf" srcId="{EF2F3373-E614-43FF-B061-050DAFFADFFD}" destId="{F97A640D-593C-4CA1-A73D-4B599C264702}" srcOrd="0" destOrd="0" presId="urn:microsoft.com/office/officeart/2008/layout/HorizontalMultiLevelHierarchy"/>
    <dgm:cxn modelId="{65662991-BEBC-4213-AFC7-976AA380B8CC}" srcId="{E2C478B8-B284-4E86-B426-64631CB5505C}" destId="{8DBA09F9-5278-4753-8610-028E3294854E}" srcOrd="2" destOrd="0" parTransId="{EF2F3373-E614-43FF-B061-050DAFFADFFD}" sibTransId="{678AC9C1-83E1-4AE3-B6AB-6186353076DB}"/>
    <dgm:cxn modelId="{D0D89296-BCE1-4233-929B-758FCFBD6CD6}" type="presOf" srcId="{348E9661-4135-46BB-99A9-899CC58683EC}" destId="{AB8A7D94-E7EE-4648-960F-54DDCB9099FB}" srcOrd="0" destOrd="0" presId="urn:microsoft.com/office/officeart/2008/layout/HorizontalMultiLevelHierarchy"/>
    <dgm:cxn modelId="{B1470299-604A-4801-BF88-042F055535BF}" type="presOf" srcId="{7F7D8D28-4EBD-4EB2-9DA8-3A68531ED77D}" destId="{FA1DA45A-17FF-4AE0-9B5F-E8C89518CC60}" srcOrd="0" destOrd="0" presId="urn:microsoft.com/office/officeart/2008/layout/HorizontalMultiLevelHierarchy"/>
    <dgm:cxn modelId="{0831089B-4C35-4153-9EEA-4F2FA2B975C2}" srcId="{3CEA87D6-FD06-4D14-AECD-7407E8F3DF85}" destId="{C29D5EC6-CB4B-434C-BEC0-7FE86E7A11CD}" srcOrd="0" destOrd="0" parTransId="{99C0B900-5AE6-4A42-8D3E-76970BF91476}" sibTransId="{1577FEBE-E301-4930-8231-59BCD3001EA5}"/>
    <dgm:cxn modelId="{7C624E9B-CE3B-4F1B-9CAD-11BD47925256}" type="presOf" srcId="{31297912-114B-494C-914D-8C8F18A5CB73}" destId="{7747CE22-A818-4179-9679-26F06630F49A}" srcOrd="1" destOrd="0" presId="urn:microsoft.com/office/officeart/2008/layout/HorizontalMultiLevelHierarchy"/>
    <dgm:cxn modelId="{23339CA4-E101-4333-9130-875D2AF8A8EA}" srcId="{06A6B728-D00E-4D09-9A0B-E714E2F22F52}" destId="{7F7D8D28-4EBD-4EB2-9DA8-3A68531ED77D}" srcOrd="0" destOrd="0" parTransId="{A257ED6C-EEFB-40DA-B34E-82B3908E6C45}" sibTransId="{39810784-FFCC-40DB-90A0-E0167759B929}"/>
    <dgm:cxn modelId="{225181AB-51EC-4A61-B22F-C1A0F0317B6B}" srcId="{A0AED4AD-10B0-4A2A-8ED8-12A094519095}" destId="{E2C478B8-B284-4E86-B426-64631CB5505C}" srcOrd="0" destOrd="0" parTransId="{33AD7E8C-087B-4A90-AC24-6ADD9751DF7C}" sibTransId="{0B2F2366-6411-4300-85CB-C7285252EA21}"/>
    <dgm:cxn modelId="{FE221AAD-D8EF-4232-B626-DBD62196D428}" type="presOf" srcId="{8DBA09F9-5278-4753-8610-028E3294854E}" destId="{3A373725-1E61-4917-AF6F-CBB5F13FD358}" srcOrd="0" destOrd="0" presId="urn:microsoft.com/office/officeart/2008/layout/HorizontalMultiLevelHierarchy"/>
    <dgm:cxn modelId="{D1B754B7-A33B-4E2A-8D5E-003738F4E637}" srcId="{321C2FB7-9960-4D02-B888-62AE4A9E6809}" destId="{06A6B728-D00E-4D09-9A0B-E714E2F22F52}" srcOrd="1" destOrd="0" parTransId="{C6575641-1F71-4938-BE16-8400DEACBAF2}" sibTransId="{9EC6AEF4-D55C-46EF-9E4C-DCEE24F0DD7E}"/>
    <dgm:cxn modelId="{E707A5B7-C881-4456-BCCF-F45C68C53395}" type="presOf" srcId="{99C0B900-5AE6-4A42-8D3E-76970BF91476}" destId="{4911F140-1D46-4414-BF1A-F10CE807F4F4}" srcOrd="0" destOrd="0" presId="urn:microsoft.com/office/officeart/2008/layout/HorizontalMultiLevelHierarchy"/>
    <dgm:cxn modelId="{BAE620B9-1756-47C5-9585-B26FA70D9A32}" type="presOf" srcId="{88B5ABE6-AC37-4139-9899-3888154516F0}" destId="{06CE68E6-47EF-4940-AA3B-14457C60E7FE}" srcOrd="0" destOrd="0" presId="urn:microsoft.com/office/officeart/2008/layout/HorizontalMultiLevelHierarchy"/>
    <dgm:cxn modelId="{032D94BA-29EC-41C7-B21F-2A5A056573AC}" type="presOf" srcId="{9F8954B6-FECB-40AF-AAD2-84853BBA66C2}" destId="{B3E2DECD-B866-4B13-9C58-5DFAB7176F0F}" srcOrd="0" destOrd="0" presId="urn:microsoft.com/office/officeart/2008/layout/HorizontalMultiLevelHierarchy"/>
    <dgm:cxn modelId="{C800B9BD-0F6B-4EC3-931A-429BAA5A9A9D}" type="presOf" srcId="{3CEA87D6-FD06-4D14-AECD-7407E8F3DF85}" destId="{18E4051E-448D-41E9-9CA4-A4F860A2F0D8}" srcOrd="0" destOrd="0" presId="urn:microsoft.com/office/officeart/2008/layout/HorizontalMultiLevelHierarchy"/>
    <dgm:cxn modelId="{944A01C6-72D3-47CE-8914-1E951C87361B}" type="presOf" srcId="{7F9C9E65-0F94-467D-96D2-E19F3C7EC751}" destId="{AF640398-C023-4977-BB60-935177CEBE5D}" srcOrd="0" destOrd="0" presId="urn:microsoft.com/office/officeart/2008/layout/HorizontalMultiLevelHierarchy"/>
    <dgm:cxn modelId="{4E769FCB-72FF-407C-A072-666EF36A3E81}" type="presOf" srcId="{0E872160-F512-4424-A4EE-5BDFF8AC0610}" destId="{7540C73C-A300-4354-A3B8-E4AB7C96A70C}" srcOrd="1" destOrd="0" presId="urn:microsoft.com/office/officeart/2008/layout/HorizontalMultiLevelHierarchy"/>
    <dgm:cxn modelId="{EA76F4CD-F608-45E4-B145-8F3B26616A77}" srcId="{06A6B728-D00E-4D09-9A0B-E714E2F22F52}" destId="{3CEA87D6-FD06-4D14-AECD-7407E8F3DF85}" srcOrd="1" destOrd="0" parTransId="{0E872160-F512-4424-A4EE-5BDFF8AC0610}" sibTransId="{5CB6E565-A4B5-42D0-880E-4006F3DEFFE4}"/>
    <dgm:cxn modelId="{73B82CD2-13C1-4E80-BBE6-70C23270210D}" type="presOf" srcId="{0E872160-F512-4424-A4EE-5BDFF8AC0610}" destId="{154C436B-DE4D-49DA-8D9B-C6DBBBBF8AE4}" srcOrd="0" destOrd="0" presId="urn:microsoft.com/office/officeart/2008/layout/HorizontalMultiLevelHierarchy"/>
    <dgm:cxn modelId="{27BB88DC-BAA4-4BCA-A210-DCC17DABED22}" type="presOf" srcId="{99C0B900-5AE6-4A42-8D3E-76970BF91476}" destId="{A3AC57CA-D2EF-46D6-82BE-75EA0954B011}" srcOrd="1" destOrd="0" presId="urn:microsoft.com/office/officeart/2008/layout/HorizontalMultiLevelHierarchy"/>
    <dgm:cxn modelId="{49D980DF-F3A6-4E4B-A535-D5FB9EE1FDBE}" srcId="{A0AED4AD-10B0-4A2A-8ED8-12A094519095}" destId="{321C2FB7-9960-4D02-B888-62AE4A9E6809}" srcOrd="1" destOrd="0" parTransId="{7D01F45A-5476-4E9F-BAC3-8A05668284B0}" sibTransId="{4CF90E21-F3C6-4582-9EDE-091E4B16AFAF}"/>
    <dgm:cxn modelId="{74242FE0-F20B-439B-8FA3-13D48AEA753D}" type="presOf" srcId="{7F9C9E65-0F94-467D-96D2-E19F3C7EC751}" destId="{2C323835-C0C2-4F68-B312-3B5DAAA0EB2F}" srcOrd="1" destOrd="0" presId="urn:microsoft.com/office/officeart/2008/layout/HorizontalMultiLevelHierarchy"/>
    <dgm:cxn modelId="{448055ED-0A38-484E-965F-304A8D089B67}" srcId="{96776D75-F33E-42C7-A0D4-B1483EBE87B7}" destId="{A0AED4AD-10B0-4A2A-8ED8-12A094519095}" srcOrd="0" destOrd="0" parTransId="{25D71E76-5D49-41EF-88F2-A7D51899C3B2}" sibTransId="{C53E3A12-5708-407F-865B-5BCA35765BA6}"/>
    <dgm:cxn modelId="{DDBEF0F1-1B9E-4B5B-98AD-C48C12F84F5A}" type="presOf" srcId="{C6575641-1F71-4938-BE16-8400DEACBAF2}" destId="{7E4CA2B0-22FA-400E-A9EF-F5D9CD2DB150}" srcOrd="1" destOrd="0" presId="urn:microsoft.com/office/officeart/2008/layout/HorizontalMultiLevelHierarchy"/>
    <dgm:cxn modelId="{A568A8F7-254F-476F-95D0-3941A2D654AA}" srcId="{E2C478B8-B284-4E86-B426-64631CB5505C}" destId="{88B5ABE6-AC37-4139-9899-3888154516F0}" srcOrd="1" destOrd="0" parTransId="{D224D544-27ED-43E1-B2AE-1B2C8D01650B}" sibTransId="{92D8D8A8-41EB-4126-9C9C-1E68A8DBAFAD}"/>
    <dgm:cxn modelId="{7890E7D5-3915-44FC-97FA-82A41526CAA1}" type="presParOf" srcId="{C761BD26-C233-4E95-9901-C8A9F6CC9CB5}" destId="{81B0485A-BCCA-4BAE-A367-37B37A0986D4}" srcOrd="0" destOrd="0" presId="urn:microsoft.com/office/officeart/2008/layout/HorizontalMultiLevelHierarchy"/>
    <dgm:cxn modelId="{6AD30F12-7246-48F8-9CF7-1B5ABE8F5738}" type="presParOf" srcId="{81B0485A-BCCA-4BAE-A367-37B37A0986D4}" destId="{9117687B-2E04-4432-AAF2-D902EBF57536}" srcOrd="0" destOrd="0" presId="urn:microsoft.com/office/officeart/2008/layout/HorizontalMultiLevelHierarchy"/>
    <dgm:cxn modelId="{E19C49F6-059E-4330-B685-FE995501C822}" type="presParOf" srcId="{81B0485A-BCCA-4BAE-A367-37B37A0986D4}" destId="{918880DF-7F58-4981-AC6E-1D4BB299DF89}" srcOrd="1" destOrd="0" presId="urn:microsoft.com/office/officeart/2008/layout/HorizontalMultiLevelHierarchy"/>
    <dgm:cxn modelId="{59F26A4C-6B3B-49EE-838C-611AFDB5492F}" type="presParOf" srcId="{918880DF-7F58-4981-AC6E-1D4BB299DF89}" destId="{E9F730A7-8D7F-4DA5-8783-17ABBD1A9B57}" srcOrd="0" destOrd="0" presId="urn:microsoft.com/office/officeart/2008/layout/HorizontalMultiLevelHierarchy"/>
    <dgm:cxn modelId="{DC96AD85-300D-4FC6-8A45-40E77FDAD912}" type="presParOf" srcId="{E9F730A7-8D7F-4DA5-8783-17ABBD1A9B57}" destId="{7AE0A907-8E39-43D7-9974-D2A0950F7B99}" srcOrd="0" destOrd="0" presId="urn:microsoft.com/office/officeart/2008/layout/HorizontalMultiLevelHierarchy"/>
    <dgm:cxn modelId="{A60567A4-4ACC-433C-B9ED-AAA8515A3585}" type="presParOf" srcId="{918880DF-7F58-4981-AC6E-1D4BB299DF89}" destId="{9FB4EA0B-1413-4C8C-B67F-DE6394D3617C}" srcOrd="1" destOrd="0" presId="urn:microsoft.com/office/officeart/2008/layout/HorizontalMultiLevelHierarchy"/>
    <dgm:cxn modelId="{784382F5-CEB9-418C-B06B-0F03EA260D65}" type="presParOf" srcId="{9FB4EA0B-1413-4C8C-B67F-DE6394D3617C}" destId="{C7CDEFD3-A769-4D13-B964-7331A1E93677}" srcOrd="0" destOrd="0" presId="urn:microsoft.com/office/officeart/2008/layout/HorizontalMultiLevelHierarchy"/>
    <dgm:cxn modelId="{BBD2A922-DE31-49A3-A1D4-F4B8E8CEF63F}" type="presParOf" srcId="{9FB4EA0B-1413-4C8C-B67F-DE6394D3617C}" destId="{00540DD9-449F-4A9C-9BEE-C0D1775BE3B1}" srcOrd="1" destOrd="0" presId="urn:microsoft.com/office/officeart/2008/layout/HorizontalMultiLevelHierarchy"/>
    <dgm:cxn modelId="{F459CFAD-8B44-46A0-ABF4-BBF85A35DF15}" type="presParOf" srcId="{00540DD9-449F-4A9C-9BEE-C0D1775BE3B1}" destId="{5959BB1D-7681-4108-8FB7-C939F51CBDB3}" srcOrd="0" destOrd="0" presId="urn:microsoft.com/office/officeart/2008/layout/HorizontalMultiLevelHierarchy"/>
    <dgm:cxn modelId="{2E3B10C5-E92C-4958-99BE-6D11B6D5E53E}" type="presParOf" srcId="{5959BB1D-7681-4108-8FB7-C939F51CBDB3}" destId="{5BB3E4A9-A05E-4FA5-AC49-08C9CF7155F8}" srcOrd="0" destOrd="0" presId="urn:microsoft.com/office/officeart/2008/layout/HorizontalMultiLevelHierarchy"/>
    <dgm:cxn modelId="{6BB9D70E-890F-4D76-9BAE-68BC80AA67D1}" type="presParOf" srcId="{00540DD9-449F-4A9C-9BEE-C0D1775BE3B1}" destId="{7CF08949-FBA7-4ED8-A5CF-C6069878C375}" srcOrd="1" destOrd="0" presId="urn:microsoft.com/office/officeart/2008/layout/HorizontalMultiLevelHierarchy"/>
    <dgm:cxn modelId="{4B88FF0D-D806-49D3-BD3B-B49BAB4DA446}" type="presParOf" srcId="{7CF08949-FBA7-4ED8-A5CF-C6069878C375}" destId="{FA282114-C778-4F5B-8A19-888948B7B3D0}" srcOrd="0" destOrd="0" presId="urn:microsoft.com/office/officeart/2008/layout/HorizontalMultiLevelHierarchy"/>
    <dgm:cxn modelId="{A0278695-F971-4FDB-A771-F5E7494A536D}" type="presParOf" srcId="{7CF08949-FBA7-4ED8-A5CF-C6069878C375}" destId="{FA64276E-2024-4D15-B136-DD2F06A5F9EA}" srcOrd="1" destOrd="0" presId="urn:microsoft.com/office/officeart/2008/layout/HorizontalMultiLevelHierarchy"/>
    <dgm:cxn modelId="{B4CD777E-187E-4AF1-9110-7D99539E54E1}" type="presParOf" srcId="{00540DD9-449F-4A9C-9BEE-C0D1775BE3B1}" destId="{CA567C6C-0AE6-4F99-B9B3-8C440B31B62C}" srcOrd="2" destOrd="0" presId="urn:microsoft.com/office/officeart/2008/layout/HorizontalMultiLevelHierarchy"/>
    <dgm:cxn modelId="{2F47546B-7D0D-4D89-9290-3DA94EEB0B9B}" type="presParOf" srcId="{CA567C6C-0AE6-4F99-B9B3-8C440B31B62C}" destId="{7030066E-56CE-4B85-955F-96BEE1D399A7}" srcOrd="0" destOrd="0" presId="urn:microsoft.com/office/officeart/2008/layout/HorizontalMultiLevelHierarchy"/>
    <dgm:cxn modelId="{0EE0D080-A15F-425B-BE46-F68F30CFBF5A}" type="presParOf" srcId="{00540DD9-449F-4A9C-9BEE-C0D1775BE3B1}" destId="{3ED86BAB-BBF1-4843-88B7-789508D19FD8}" srcOrd="3" destOrd="0" presId="urn:microsoft.com/office/officeart/2008/layout/HorizontalMultiLevelHierarchy"/>
    <dgm:cxn modelId="{DB00D8AA-BA36-448B-9F56-1322D2398C36}" type="presParOf" srcId="{3ED86BAB-BBF1-4843-88B7-789508D19FD8}" destId="{06CE68E6-47EF-4940-AA3B-14457C60E7FE}" srcOrd="0" destOrd="0" presId="urn:microsoft.com/office/officeart/2008/layout/HorizontalMultiLevelHierarchy"/>
    <dgm:cxn modelId="{073640BC-A4C6-44B1-9FB2-973CB523194F}" type="presParOf" srcId="{3ED86BAB-BBF1-4843-88B7-789508D19FD8}" destId="{4C2A197E-1F89-4F3A-AB33-D65902DC4D59}" srcOrd="1" destOrd="0" presId="urn:microsoft.com/office/officeart/2008/layout/HorizontalMultiLevelHierarchy"/>
    <dgm:cxn modelId="{D784B738-8F2E-4223-8A7E-3483B3ADAA9D}" type="presParOf" srcId="{00540DD9-449F-4A9C-9BEE-C0D1775BE3B1}" destId="{F97A640D-593C-4CA1-A73D-4B599C264702}" srcOrd="4" destOrd="0" presId="urn:microsoft.com/office/officeart/2008/layout/HorizontalMultiLevelHierarchy"/>
    <dgm:cxn modelId="{AD3E6DBB-155C-40EF-886E-98EF7A191E15}" type="presParOf" srcId="{F97A640D-593C-4CA1-A73D-4B599C264702}" destId="{C4159F64-8B8C-4092-97C5-1F8FFDA5B693}" srcOrd="0" destOrd="0" presId="urn:microsoft.com/office/officeart/2008/layout/HorizontalMultiLevelHierarchy"/>
    <dgm:cxn modelId="{687CC142-A597-414D-8C11-D9B146A57E24}" type="presParOf" srcId="{00540DD9-449F-4A9C-9BEE-C0D1775BE3B1}" destId="{C4461128-ECC2-47FD-81E4-2A98B87D8C04}" srcOrd="5" destOrd="0" presId="urn:microsoft.com/office/officeart/2008/layout/HorizontalMultiLevelHierarchy"/>
    <dgm:cxn modelId="{7D65598E-D866-40AE-8566-F5DE5EA8D7D2}" type="presParOf" srcId="{C4461128-ECC2-47FD-81E4-2A98B87D8C04}" destId="{3A373725-1E61-4917-AF6F-CBB5F13FD358}" srcOrd="0" destOrd="0" presId="urn:microsoft.com/office/officeart/2008/layout/HorizontalMultiLevelHierarchy"/>
    <dgm:cxn modelId="{7B6CDEF8-C759-4FE5-BF8C-A244932AC985}" type="presParOf" srcId="{C4461128-ECC2-47FD-81E4-2A98B87D8C04}" destId="{7CDACF42-D410-4C11-93B2-F611B5C5A4BD}" srcOrd="1" destOrd="0" presId="urn:microsoft.com/office/officeart/2008/layout/HorizontalMultiLevelHierarchy"/>
    <dgm:cxn modelId="{68D9B513-5BCD-412C-8957-13A439CD9D90}" type="presParOf" srcId="{00540DD9-449F-4A9C-9BEE-C0D1775BE3B1}" destId="{DF0DA17C-7363-4887-8D2D-2A76F4A8E1E3}" srcOrd="6" destOrd="0" presId="urn:microsoft.com/office/officeart/2008/layout/HorizontalMultiLevelHierarchy"/>
    <dgm:cxn modelId="{1E51748B-D413-48F9-AE86-A1A77B88BE73}" type="presParOf" srcId="{DF0DA17C-7363-4887-8D2D-2A76F4A8E1E3}" destId="{7747CE22-A818-4179-9679-26F06630F49A}" srcOrd="0" destOrd="0" presId="urn:microsoft.com/office/officeart/2008/layout/HorizontalMultiLevelHierarchy"/>
    <dgm:cxn modelId="{20C323B2-DB7E-4A95-B2DB-BB3342C99ECA}" type="presParOf" srcId="{00540DD9-449F-4A9C-9BEE-C0D1775BE3B1}" destId="{9ABC3A3A-BAF9-4B8E-912A-39E9523216AA}" srcOrd="7" destOrd="0" presId="urn:microsoft.com/office/officeart/2008/layout/HorizontalMultiLevelHierarchy"/>
    <dgm:cxn modelId="{5F735972-885A-4ED1-AA46-AC0D73D74ED1}" type="presParOf" srcId="{9ABC3A3A-BAF9-4B8E-912A-39E9523216AA}" destId="{3E29570F-4CA7-4993-A3A7-1EB87CC5B904}" srcOrd="0" destOrd="0" presId="urn:microsoft.com/office/officeart/2008/layout/HorizontalMultiLevelHierarchy"/>
    <dgm:cxn modelId="{002E5E6E-2D31-438E-A878-1481D4E12E9B}" type="presParOf" srcId="{9ABC3A3A-BAF9-4B8E-912A-39E9523216AA}" destId="{C86C24D8-3747-4527-8A3F-E63A9EF1B743}" srcOrd="1" destOrd="0" presId="urn:microsoft.com/office/officeart/2008/layout/HorizontalMultiLevelHierarchy"/>
    <dgm:cxn modelId="{E9C8F477-7A02-462E-9C82-33DB0CEB01AD}" type="presParOf" srcId="{918880DF-7F58-4981-AC6E-1D4BB299DF89}" destId="{D770C0BD-356A-4E1D-A416-E28C2CBD3159}" srcOrd="2" destOrd="0" presId="urn:microsoft.com/office/officeart/2008/layout/HorizontalMultiLevelHierarchy"/>
    <dgm:cxn modelId="{3FAB65C7-8CB1-4C1A-9FAF-42290AE65848}" type="presParOf" srcId="{D770C0BD-356A-4E1D-A416-E28C2CBD3159}" destId="{F3DAC3B8-7AB7-4DFD-A0C5-B4B33E284330}" srcOrd="0" destOrd="0" presId="urn:microsoft.com/office/officeart/2008/layout/HorizontalMultiLevelHierarchy"/>
    <dgm:cxn modelId="{172FFE10-004D-47EC-A570-0F9008D2856A}" type="presParOf" srcId="{918880DF-7F58-4981-AC6E-1D4BB299DF89}" destId="{F5B537DE-7B46-4D37-9B1C-E6465ECB00B3}" srcOrd="3" destOrd="0" presId="urn:microsoft.com/office/officeart/2008/layout/HorizontalMultiLevelHierarchy"/>
    <dgm:cxn modelId="{DA3B6A9F-68A3-4A63-97AB-A0004C6EEDDC}" type="presParOf" srcId="{F5B537DE-7B46-4D37-9B1C-E6465ECB00B3}" destId="{268541D8-F7E0-401A-B35F-C061F9A122DB}" srcOrd="0" destOrd="0" presId="urn:microsoft.com/office/officeart/2008/layout/HorizontalMultiLevelHierarchy"/>
    <dgm:cxn modelId="{0C707D99-4B35-4F00-A933-1A9B69FA7A62}" type="presParOf" srcId="{F5B537DE-7B46-4D37-9B1C-E6465ECB00B3}" destId="{432F4B28-5FE0-4C4F-A0DC-0664A4151FAF}" srcOrd="1" destOrd="0" presId="urn:microsoft.com/office/officeart/2008/layout/HorizontalMultiLevelHierarchy"/>
    <dgm:cxn modelId="{7BF57784-0F86-45AF-AD8D-9DEF4DB6C892}" type="presParOf" srcId="{432F4B28-5FE0-4C4F-A0DC-0664A4151FAF}" destId="{747B1424-3DF8-4B9D-BA14-B82042DC9999}" srcOrd="0" destOrd="0" presId="urn:microsoft.com/office/officeart/2008/layout/HorizontalMultiLevelHierarchy"/>
    <dgm:cxn modelId="{8CD49E29-EF20-4F8E-A3A8-B87CDBCB33DD}" type="presParOf" srcId="{747B1424-3DF8-4B9D-BA14-B82042DC9999}" destId="{6D8EC8C3-5E5F-4D2C-BFC7-4D8B09D7DEF9}" srcOrd="0" destOrd="0" presId="urn:microsoft.com/office/officeart/2008/layout/HorizontalMultiLevelHierarchy"/>
    <dgm:cxn modelId="{9A59A537-79EA-43E3-8D42-8EDBAEA966A0}" type="presParOf" srcId="{432F4B28-5FE0-4C4F-A0DC-0664A4151FAF}" destId="{A6D03DAD-9C14-4944-90F7-7F6F8537A40A}" srcOrd="1" destOrd="0" presId="urn:microsoft.com/office/officeart/2008/layout/HorizontalMultiLevelHierarchy"/>
    <dgm:cxn modelId="{2AB29CDF-6A4F-4900-A99E-6B1B9D7E5177}" type="presParOf" srcId="{A6D03DAD-9C14-4944-90F7-7F6F8537A40A}" destId="{AB8A7D94-E7EE-4648-960F-54DDCB9099FB}" srcOrd="0" destOrd="0" presId="urn:microsoft.com/office/officeart/2008/layout/HorizontalMultiLevelHierarchy"/>
    <dgm:cxn modelId="{E31E3B13-0616-407C-9CE8-F2ABCC481141}" type="presParOf" srcId="{A6D03DAD-9C14-4944-90F7-7F6F8537A40A}" destId="{ED0B3D13-6E80-4B10-BF6D-AF23FD4CC02A}" srcOrd="1" destOrd="0" presId="urn:microsoft.com/office/officeart/2008/layout/HorizontalMultiLevelHierarchy"/>
    <dgm:cxn modelId="{7A0A5516-7A21-4EE2-BBD4-C99908DB9372}" type="presParOf" srcId="{432F4B28-5FE0-4C4F-A0DC-0664A4151FAF}" destId="{F2BB2B38-6602-4049-B7FA-D9399AFF8DA1}" srcOrd="2" destOrd="0" presId="urn:microsoft.com/office/officeart/2008/layout/HorizontalMultiLevelHierarchy"/>
    <dgm:cxn modelId="{CE4FF8F1-F7AD-4F52-92DA-78A32A3D1C25}" type="presParOf" srcId="{F2BB2B38-6602-4049-B7FA-D9399AFF8DA1}" destId="{7E4CA2B0-22FA-400E-A9EF-F5D9CD2DB150}" srcOrd="0" destOrd="0" presId="urn:microsoft.com/office/officeart/2008/layout/HorizontalMultiLevelHierarchy"/>
    <dgm:cxn modelId="{47AFF1FD-8C2B-4958-B30F-1B172DD8CF2E}" type="presParOf" srcId="{432F4B28-5FE0-4C4F-A0DC-0664A4151FAF}" destId="{D39A0770-D745-4F09-85A6-B9116D5CA797}" srcOrd="3" destOrd="0" presId="urn:microsoft.com/office/officeart/2008/layout/HorizontalMultiLevelHierarchy"/>
    <dgm:cxn modelId="{8EBB1FCA-9291-42CD-B9F2-9CEBC7C816FE}" type="presParOf" srcId="{D39A0770-D745-4F09-85A6-B9116D5CA797}" destId="{BED0B7B2-967D-42F2-8974-E82E998EFC99}" srcOrd="0" destOrd="0" presId="urn:microsoft.com/office/officeart/2008/layout/HorizontalMultiLevelHierarchy"/>
    <dgm:cxn modelId="{C604A4B5-E8F5-414C-94E4-D9DF2DE6ED80}" type="presParOf" srcId="{D39A0770-D745-4F09-85A6-B9116D5CA797}" destId="{E6DEA9DD-DEF0-4C0E-860E-6FA2FFBA99C8}" srcOrd="1" destOrd="0" presId="urn:microsoft.com/office/officeart/2008/layout/HorizontalMultiLevelHierarchy"/>
    <dgm:cxn modelId="{A394275A-9FB7-4E7D-93CB-6050C6E08F7F}" type="presParOf" srcId="{E6DEA9DD-DEF0-4C0E-860E-6FA2FFBA99C8}" destId="{30979120-F3A8-488E-AA59-EBD657D9477B}" srcOrd="0" destOrd="0" presId="urn:microsoft.com/office/officeart/2008/layout/HorizontalMultiLevelHierarchy"/>
    <dgm:cxn modelId="{680D6E94-05D1-41DF-8354-3D465D677676}" type="presParOf" srcId="{30979120-F3A8-488E-AA59-EBD657D9477B}" destId="{210E6D2B-B92A-4216-8C50-11C43C7A3D10}" srcOrd="0" destOrd="0" presId="urn:microsoft.com/office/officeart/2008/layout/HorizontalMultiLevelHierarchy"/>
    <dgm:cxn modelId="{E570C850-98CB-426F-A6B9-53B7C7B733B8}" type="presParOf" srcId="{E6DEA9DD-DEF0-4C0E-860E-6FA2FFBA99C8}" destId="{1A8DD7F8-BF5C-49DD-A925-2C90751F441B}" srcOrd="1" destOrd="0" presId="urn:microsoft.com/office/officeart/2008/layout/HorizontalMultiLevelHierarchy"/>
    <dgm:cxn modelId="{6F0A91EC-7A9A-473F-869A-BEDE2A4C22D8}" type="presParOf" srcId="{1A8DD7F8-BF5C-49DD-A925-2C90751F441B}" destId="{FA1DA45A-17FF-4AE0-9B5F-E8C89518CC60}" srcOrd="0" destOrd="0" presId="urn:microsoft.com/office/officeart/2008/layout/HorizontalMultiLevelHierarchy"/>
    <dgm:cxn modelId="{35C4DF49-3874-4034-8D29-C8B46774E8C0}" type="presParOf" srcId="{1A8DD7F8-BF5C-49DD-A925-2C90751F441B}" destId="{8CC44C55-52B9-4EC3-8DCC-D74C17A1EC63}" srcOrd="1" destOrd="0" presId="urn:microsoft.com/office/officeart/2008/layout/HorizontalMultiLevelHierarchy"/>
    <dgm:cxn modelId="{BB224C56-680F-44FB-B7FC-430BDA74773F}" type="presParOf" srcId="{8CC44C55-52B9-4EC3-8DCC-D74C17A1EC63}" destId="{B3E2DECD-B866-4B13-9C58-5DFAB7176F0F}" srcOrd="0" destOrd="0" presId="urn:microsoft.com/office/officeart/2008/layout/HorizontalMultiLevelHierarchy"/>
    <dgm:cxn modelId="{36A00C3D-4699-48FF-9CDE-68CC717C0DE0}" type="presParOf" srcId="{B3E2DECD-B866-4B13-9C58-5DFAB7176F0F}" destId="{D1C2294F-FE6C-4F2F-A187-C13706971B17}" srcOrd="0" destOrd="0" presId="urn:microsoft.com/office/officeart/2008/layout/HorizontalMultiLevelHierarchy"/>
    <dgm:cxn modelId="{B2D8C543-E638-4CE2-A74C-C72425A4B90D}" type="presParOf" srcId="{8CC44C55-52B9-4EC3-8DCC-D74C17A1EC63}" destId="{D39784F2-F194-4594-B252-E43B08506948}" srcOrd="1" destOrd="0" presId="urn:microsoft.com/office/officeart/2008/layout/HorizontalMultiLevelHierarchy"/>
    <dgm:cxn modelId="{CAEB6BA6-A760-45C6-B463-E30E02DBB4AA}" type="presParOf" srcId="{D39784F2-F194-4594-B252-E43B08506948}" destId="{80865903-B535-44C2-A823-97ECA0A0CFE6}" srcOrd="0" destOrd="0" presId="urn:microsoft.com/office/officeart/2008/layout/HorizontalMultiLevelHierarchy"/>
    <dgm:cxn modelId="{856BF6AF-FDA1-4327-A6D4-B659FDB7D5AA}" type="presParOf" srcId="{D39784F2-F194-4594-B252-E43B08506948}" destId="{F15D0D56-11C7-4C85-A959-89E782382D6B}" srcOrd="1" destOrd="0" presId="urn:microsoft.com/office/officeart/2008/layout/HorizontalMultiLevelHierarchy"/>
    <dgm:cxn modelId="{56660FE9-649C-4B63-AC8A-38C83CBDF1C3}" type="presParOf" srcId="{8CC44C55-52B9-4EC3-8DCC-D74C17A1EC63}" destId="{AF640398-C023-4977-BB60-935177CEBE5D}" srcOrd="2" destOrd="0" presId="urn:microsoft.com/office/officeart/2008/layout/HorizontalMultiLevelHierarchy"/>
    <dgm:cxn modelId="{86BC990B-263D-44D7-8F12-F3B257FD3DA1}" type="presParOf" srcId="{AF640398-C023-4977-BB60-935177CEBE5D}" destId="{2C323835-C0C2-4F68-B312-3B5DAAA0EB2F}" srcOrd="0" destOrd="0" presId="urn:microsoft.com/office/officeart/2008/layout/HorizontalMultiLevelHierarchy"/>
    <dgm:cxn modelId="{BD241182-D4BF-4DB0-B57B-6B87BD2025C3}" type="presParOf" srcId="{8CC44C55-52B9-4EC3-8DCC-D74C17A1EC63}" destId="{7E13F4D8-A2CC-4C2C-BE6A-B58438F00BFE}" srcOrd="3" destOrd="0" presId="urn:microsoft.com/office/officeart/2008/layout/HorizontalMultiLevelHierarchy"/>
    <dgm:cxn modelId="{C400A2C7-3098-43D6-A241-762AA7C7CFC3}" type="presParOf" srcId="{7E13F4D8-A2CC-4C2C-BE6A-B58438F00BFE}" destId="{E246FE3B-E102-412D-805E-D8CEF4118EAE}" srcOrd="0" destOrd="0" presId="urn:microsoft.com/office/officeart/2008/layout/HorizontalMultiLevelHierarchy"/>
    <dgm:cxn modelId="{B55B806A-161D-4659-9908-745AFE25A093}" type="presParOf" srcId="{7E13F4D8-A2CC-4C2C-BE6A-B58438F00BFE}" destId="{40819896-2D7B-4297-B700-7E8BA55B02FE}" srcOrd="1" destOrd="0" presId="urn:microsoft.com/office/officeart/2008/layout/HorizontalMultiLevelHierarchy"/>
    <dgm:cxn modelId="{D2961962-03E8-4055-A1AD-4DBEE82AE893}" type="presParOf" srcId="{E6DEA9DD-DEF0-4C0E-860E-6FA2FFBA99C8}" destId="{154C436B-DE4D-49DA-8D9B-C6DBBBBF8AE4}" srcOrd="2" destOrd="0" presId="urn:microsoft.com/office/officeart/2008/layout/HorizontalMultiLevelHierarchy"/>
    <dgm:cxn modelId="{0FC7A4BF-6223-4C35-8A01-5FC06AE4D675}" type="presParOf" srcId="{154C436B-DE4D-49DA-8D9B-C6DBBBBF8AE4}" destId="{7540C73C-A300-4354-A3B8-E4AB7C96A70C}" srcOrd="0" destOrd="0" presId="urn:microsoft.com/office/officeart/2008/layout/HorizontalMultiLevelHierarchy"/>
    <dgm:cxn modelId="{C6B3A004-E540-4B5E-96AB-90C1B5D2D926}" type="presParOf" srcId="{E6DEA9DD-DEF0-4C0E-860E-6FA2FFBA99C8}" destId="{411B3BD6-C1A1-4DEC-80C3-5F7FFE2B7932}" srcOrd="3" destOrd="0" presId="urn:microsoft.com/office/officeart/2008/layout/HorizontalMultiLevelHierarchy"/>
    <dgm:cxn modelId="{99E904AE-1B1F-4E19-8716-9E3F35DCFE83}" type="presParOf" srcId="{411B3BD6-C1A1-4DEC-80C3-5F7FFE2B7932}" destId="{18E4051E-448D-41E9-9CA4-A4F860A2F0D8}" srcOrd="0" destOrd="0" presId="urn:microsoft.com/office/officeart/2008/layout/HorizontalMultiLevelHierarchy"/>
    <dgm:cxn modelId="{1B48069F-955D-44DE-9BC4-0B7F2A4EB15F}" type="presParOf" srcId="{411B3BD6-C1A1-4DEC-80C3-5F7FFE2B7932}" destId="{5C70F9AB-46D6-438A-BD95-C0C706430633}" srcOrd="1" destOrd="0" presId="urn:microsoft.com/office/officeart/2008/layout/HorizontalMultiLevelHierarchy"/>
    <dgm:cxn modelId="{1B54149B-E740-4409-ABD2-87F1D4A9CC1C}" type="presParOf" srcId="{5C70F9AB-46D6-438A-BD95-C0C706430633}" destId="{4911F140-1D46-4414-BF1A-F10CE807F4F4}" srcOrd="0" destOrd="0" presId="urn:microsoft.com/office/officeart/2008/layout/HorizontalMultiLevelHierarchy"/>
    <dgm:cxn modelId="{096DF1BD-EC25-4204-B345-8059E48DD8EA}" type="presParOf" srcId="{4911F140-1D46-4414-BF1A-F10CE807F4F4}" destId="{A3AC57CA-D2EF-46D6-82BE-75EA0954B011}" srcOrd="0" destOrd="0" presId="urn:microsoft.com/office/officeart/2008/layout/HorizontalMultiLevelHierarchy"/>
    <dgm:cxn modelId="{4CA56883-0D0A-489B-9198-52C7C58B29C7}" type="presParOf" srcId="{5C70F9AB-46D6-438A-BD95-C0C706430633}" destId="{3DB6E1C1-B868-4094-B832-4FF666FF473C}" srcOrd="1" destOrd="0" presId="urn:microsoft.com/office/officeart/2008/layout/HorizontalMultiLevelHierarchy"/>
    <dgm:cxn modelId="{6EE7AEB3-14F8-4333-A074-E8C736D4AD4F}" type="presParOf" srcId="{3DB6E1C1-B868-4094-B832-4FF666FF473C}" destId="{B89D0A28-327A-4020-8289-CB92684E3DC7}" srcOrd="0" destOrd="0" presId="urn:microsoft.com/office/officeart/2008/layout/HorizontalMultiLevelHierarchy"/>
    <dgm:cxn modelId="{745E2F5E-065E-4992-B1C9-EB71C37C4CA0}" type="presParOf" srcId="{3DB6E1C1-B868-4094-B832-4FF666FF473C}" destId="{6AC4ED6E-FD0A-40ED-897D-F94F4E6E2DE5}" srcOrd="1" destOrd="0" presId="urn:microsoft.com/office/officeart/2008/layout/HorizontalMultiLevelHierarchy"/>
    <dgm:cxn modelId="{1121CDC2-B580-49DA-A866-06A828659091}" type="presParOf" srcId="{5C70F9AB-46D6-438A-BD95-C0C706430633}" destId="{B237E5AA-3570-487D-8D64-07DAB5A5E7B1}" srcOrd="2" destOrd="0" presId="urn:microsoft.com/office/officeart/2008/layout/HorizontalMultiLevelHierarchy"/>
    <dgm:cxn modelId="{DD8E78CD-1833-44C8-8EAE-1C851C0CCB60}" type="presParOf" srcId="{B237E5AA-3570-487D-8D64-07DAB5A5E7B1}" destId="{7F1FB6D2-BEA5-4BB7-A618-9842F884839E}" srcOrd="0" destOrd="0" presId="urn:microsoft.com/office/officeart/2008/layout/HorizontalMultiLevelHierarchy"/>
    <dgm:cxn modelId="{31A4A92E-7E41-4766-BD6A-6A5F147C534B}" type="presParOf" srcId="{5C70F9AB-46D6-438A-BD95-C0C706430633}" destId="{37C56883-D1EC-451A-AE7E-37FAF50CDCA1}" srcOrd="3" destOrd="0" presId="urn:microsoft.com/office/officeart/2008/layout/HorizontalMultiLevelHierarchy"/>
    <dgm:cxn modelId="{BE79596E-5E16-47AA-BA00-A583B948DF15}" type="presParOf" srcId="{37C56883-D1EC-451A-AE7E-37FAF50CDCA1}" destId="{6272B073-CE27-43F6-9CDE-971616FAD48D}" srcOrd="0" destOrd="0" presId="urn:microsoft.com/office/officeart/2008/layout/HorizontalMultiLevelHierarchy"/>
    <dgm:cxn modelId="{F9D78201-A0AE-45D1-A505-F4AEFFD85860}" type="presParOf" srcId="{37C56883-D1EC-451A-AE7E-37FAF50CDCA1}" destId="{31C1C855-E8AD-4BCF-9CE4-5D41F32F892E}"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43FC2-5780-4448-AF5F-488DF9FF1D1B}">
      <dsp:nvSpPr>
        <dsp:cNvPr id="0" name=""/>
        <dsp:cNvSpPr/>
      </dsp:nvSpPr>
      <dsp:spPr>
        <a:xfrm>
          <a:off x="3245" y="672886"/>
          <a:ext cx="1724497" cy="6853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IN" sz="1900" kern="1200" dirty="0"/>
            <a:t>Introduction</a:t>
          </a:r>
        </a:p>
      </dsp:txBody>
      <dsp:txXfrm>
        <a:off x="3245" y="672886"/>
        <a:ext cx="1724497" cy="685342"/>
      </dsp:txXfrm>
    </dsp:sp>
    <dsp:sp modelId="{B147D91B-BB96-4DFE-AFE4-19C6940D3CF8}">
      <dsp:nvSpPr>
        <dsp:cNvPr id="0" name=""/>
        <dsp:cNvSpPr/>
      </dsp:nvSpPr>
      <dsp:spPr>
        <a:xfrm>
          <a:off x="3245" y="1358229"/>
          <a:ext cx="1724497" cy="2438246"/>
        </a:xfrm>
        <a:prstGeom prst="rect">
          <a:avLst/>
        </a:prstGeom>
        <a:solidFill>
          <a:schemeClr val="bg1">
            <a:alpha val="49804"/>
          </a:schemeClr>
        </a:solidFill>
        <a:ln w="15875"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n>
                <a:noFill/>
              </a:ln>
              <a:solidFill>
                <a:schemeClr val="tx1"/>
              </a:solidFill>
              <a:hlinkClick xmlns:r="http://schemas.openxmlformats.org/officeDocument/2006/relationships" r:id="" action="ppaction://hlinksldjump"/>
            </a:rPr>
            <a:t>General</a:t>
          </a:r>
          <a:endParaRPr lang="en-US" sz="1600" kern="1200" dirty="0">
            <a:ln>
              <a:noFill/>
            </a:ln>
            <a:solidFill>
              <a:schemeClr val="tx1"/>
            </a:solidFill>
          </a:endParaRPr>
        </a:p>
        <a:p>
          <a:pPr marL="171450" lvl="1" indent="-171450" algn="l" defTabSz="711200">
            <a:lnSpc>
              <a:spcPct val="90000"/>
            </a:lnSpc>
            <a:spcBef>
              <a:spcPct val="0"/>
            </a:spcBef>
            <a:spcAft>
              <a:spcPct val="15000"/>
            </a:spcAft>
            <a:buChar char="•"/>
          </a:pPr>
          <a:r>
            <a:rPr lang="en-US" sz="1600" kern="1200" dirty="0">
              <a:ln>
                <a:noFill/>
              </a:ln>
              <a:solidFill>
                <a:schemeClr val="tx1"/>
              </a:solidFill>
              <a:hlinkClick xmlns:r="http://schemas.openxmlformats.org/officeDocument/2006/relationships" r:id="" action="ppaction://hlinksldjump"/>
            </a:rPr>
            <a:t>Chemical</a:t>
          </a:r>
          <a:endParaRPr lang="en-US" sz="1600" kern="1200" dirty="0">
            <a:ln>
              <a:noFill/>
            </a:ln>
            <a:solidFill>
              <a:schemeClr val="tx1"/>
            </a:solidFill>
          </a:endParaRPr>
        </a:p>
      </dsp:txBody>
      <dsp:txXfrm>
        <a:off x="3245" y="1358229"/>
        <a:ext cx="1724497" cy="2438246"/>
      </dsp:txXfrm>
    </dsp:sp>
    <dsp:sp modelId="{E65BF61A-C9B8-420E-B61D-D508B0E60E86}">
      <dsp:nvSpPr>
        <dsp:cNvPr id="0" name=""/>
        <dsp:cNvSpPr/>
      </dsp:nvSpPr>
      <dsp:spPr>
        <a:xfrm>
          <a:off x="1969173" y="672886"/>
          <a:ext cx="1724497" cy="6853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IN" sz="1900" kern="1200" dirty="0"/>
            <a:t>Fatty Acids (FA)</a:t>
          </a:r>
        </a:p>
      </dsp:txBody>
      <dsp:txXfrm>
        <a:off x="1969173" y="672886"/>
        <a:ext cx="1724497" cy="685342"/>
      </dsp:txXfrm>
    </dsp:sp>
    <dsp:sp modelId="{AE536D45-9BE5-4EEF-AE85-AA6098AAEE7A}">
      <dsp:nvSpPr>
        <dsp:cNvPr id="0" name=""/>
        <dsp:cNvSpPr/>
      </dsp:nvSpPr>
      <dsp:spPr>
        <a:xfrm>
          <a:off x="1969173" y="1358229"/>
          <a:ext cx="1724497" cy="2438246"/>
        </a:xfrm>
        <a:prstGeom prst="rect">
          <a:avLst/>
        </a:prstGeom>
        <a:solidFill>
          <a:schemeClr val="bg1">
            <a:alpha val="49804"/>
          </a:schemeClr>
        </a:solidFill>
        <a:ln w="15875"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Introduction</a:t>
          </a:r>
          <a:endParaRPr lang="en-IN" sz="1600" kern="1200" dirty="0"/>
        </a:p>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Types of FA</a:t>
          </a:r>
          <a:endParaRPr lang="en-IN" sz="1600" kern="1200" dirty="0"/>
        </a:p>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Saturated FA</a:t>
          </a:r>
          <a:endParaRPr lang="en-IN" sz="1600" kern="1200" dirty="0"/>
        </a:p>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Unsaturated FA</a:t>
          </a:r>
          <a:endParaRPr lang="en-IN" sz="1600" kern="1200" dirty="0"/>
        </a:p>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Chain Length</a:t>
          </a:r>
          <a:endParaRPr lang="en-IN" sz="1600" kern="1200" dirty="0"/>
        </a:p>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Common FA</a:t>
          </a:r>
          <a:endParaRPr lang="en-IN" sz="1600" kern="1200" dirty="0"/>
        </a:p>
        <a:p>
          <a:pPr marL="171450" lvl="1" indent="-171450" algn="l" defTabSz="711200">
            <a:lnSpc>
              <a:spcPct val="90000"/>
            </a:lnSpc>
            <a:spcBef>
              <a:spcPct val="0"/>
            </a:spcBef>
            <a:spcAft>
              <a:spcPct val="15000"/>
            </a:spcAft>
            <a:buChar char="•"/>
          </a:pPr>
          <a:r>
            <a:rPr lang="el-GR" sz="1600" kern="1200" dirty="0">
              <a:hlinkClick xmlns:r="http://schemas.openxmlformats.org/officeDocument/2006/relationships" r:id="" action="ppaction://hlinksldjump"/>
            </a:rPr>
            <a:t>ω</a:t>
          </a:r>
          <a:r>
            <a:rPr lang="en-IN" sz="1600" kern="1200" dirty="0">
              <a:hlinkClick xmlns:r="http://schemas.openxmlformats.org/officeDocument/2006/relationships" r:id="" action="ppaction://hlinksldjump"/>
            </a:rPr>
            <a:t>-3 and </a:t>
          </a:r>
          <a:r>
            <a:rPr lang="el-GR" sz="1600" kern="1200" dirty="0">
              <a:hlinkClick xmlns:r="http://schemas.openxmlformats.org/officeDocument/2006/relationships" r:id="" action="ppaction://hlinksldjump"/>
            </a:rPr>
            <a:t>ω</a:t>
          </a:r>
          <a:r>
            <a:rPr lang="en-IN" sz="1600" kern="1200" dirty="0">
              <a:hlinkClick xmlns:r="http://schemas.openxmlformats.org/officeDocument/2006/relationships" r:id="" action="ppaction://hlinksldjump"/>
            </a:rPr>
            <a:t>-6 FA</a:t>
          </a:r>
          <a:endParaRPr lang="en-IN" sz="1600" kern="1200" dirty="0"/>
        </a:p>
        <a:p>
          <a:pPr marL="171450" lvl="1" indent="-171450" algn="l" defTabSz="711200">
            <a:lnSpc>
              <a:spcPct val="90000"/>
            </a:lnSpc>
            <a:spcBef>
              <a:spcPct val="0"/>
            </a:spcBef>
            <a:spcAft>
              <a:spcPct val="15000"/>
            </a:spcAft>
            <a:buChar char="•"/>
          </a:pPr>
          <a:r>
            <a:rPr lang="el-GR" sz="1600" kern="1200" dirty="0">
              <a:hlinkClick xmlns:r="http://schemas.openxmlformats.org/officeDocument/2006/relationships" r:id="" action="ppaction://hlinksldjump"/>
            </a:rPr>
            <a:t>ω-6 : ω-3 </a:t>
          </a:r>
          <a:r>
            <a:rPr lang="en-US" sz="1600" kern="1200" dirty="0">
              <a:hlinkClick xmlns:r="http://schemas.openxmlformats.org/officeDocument/2006/relationships" r:id="" action="ppaction://hlinksldjump"/>
            </a:rPr>
            <a:t>Ratio</a:t>
          </a:r>
          <a:endParaRPr lang="en-IN" sz="1600" kern="1200" dirty="0"/>
        </a:p>
      </dsp:txBody>
      <dsp:txXfrm>
        <a:off x="1969173" y="1358229"/>
        <a:ext cx="1724497" cy="2438246"/>
      </dsp:txXfrm>
    </dsp:sp>
    <dsp:sp modelId="{2CAE2C24-C9BE-494D-ACEF-BC0CDA8A004C}">
      <dsp:nvSpPr>
        <dsp:cNvPr id="0" name=""/>
        <dsp:cNvSpPr/>
      </dsp:nvSpPr>
      <dsp:spPr>
        <a:xfrm>
          <a:off x="3935101" y="672886"/>
          <a:ext cx="1724497" cy="6853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IN" sz="1900" kern="1200" dirty="0"/>
            <a:t>Fats and Oils</a:t>
          </a:r>
        </a:p>
      </dsp:txBody>
      <dsp:txXfrm>
        <a:off x="3935101" y="672886"/>
        <a:ext cx="1724497" cy="685342"/>
      </dsp:txXfrm>
    </dsp:sp>
    <dsp:sp modelId="{14483924-DC62-45B8-8CB6-1575AE7EF094}">
      <dsp:nvSpPr>
        <dsp:cNvPr id="0" name=""/>
        <dsp:cNvSpPr/>
      </dsp:nvSpPr>
      <dsp:spPr>
        <a:xfrm>
          <a:off x="3935101" y="1358229"/>
          <a:ext cx="1724497" cy="2438246"/>
        </a:xfrm>
        <a:prstGeom prst="rect">
          <a:avLst/>
        </a:prstGeom>
        <a:solidFill>
          <a:schemeClr val="bg1">
            <a:alpha val="49804"/>
          </a:schemeClr>
        </a:solidFill>
        <a:ln w="15875"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Good and Bad Fats</a:t>
          </a:r>
          <a:endParaRPr lang="en-IN" sz="1600" kern="1200" dirty="0"/>
        </a:p>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Composition of some Common Fats and Oils</a:t>
          </a:r>
          <a:endParaRPr lang="en-IN" sz="1600" kern="1200" dirty="0"/>
        </a:p>
      </dsp:txBody>
      <dsp:txXfrm>
        <a:off x="3935101" y="1358229"/>
        <a:ext cx="1724497" cy="2438246"/>
      </dsp:txXfrm>
    </dsp:sp>
    <dsp:sp modelId="{AF21530D-61CC-4D40-A770-FA14FD29B20D}">
      <dsp:nvSpPr>
        <dsp:cNvPr id="0" name=""/>
        <dsp:cNvSpPr/>
      </dsp:nvSpPr>
      <dsp:spPr>
        <a:xfrm>
          <a:off x="5901028" y="672886"/>
          <a:ext cx="1724497" cy="6853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IN" sz="1900" kern="1200" dirty="0"/>
            <a:t>Undesirable Reactions</a:t>
          </a:r>
        </a:p>
      </dsp:txBody>
      <dsp:txXfrm>
        <a:off x="5901028" y="672886"/>
        <a:ext cx="1724497" cy="685342"/>
      </dsp:txXfrm>
    </dsp:sp>
    <dsp:sp modelId="{4FEDA7FE-61FB-4021-8914-A20749A4FF2C}">
      <dsp:nvSpPr>
        <dsp:cNvPr id="0" name=""/>
        <dsp:cNvSpPr/>
      </dsp:nvSpPr>
      <dsp:spPr>
        <a:xfrm>
          <a:off x="5902391" y="1400118"/>
          <a:ext cx="1724497" cy="2438246"/>
        </a:xfrm>
        <a:prstGeom prst="rect">
          <a:avLst/>
        </a:prstGeom>
        <a:solidFill>
          <a:schemeClr val="bg1">
            <a:alpha val="49804"/>
          </a:schemeClr>
        </a:solidFill>
        <a:ln w="15875"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Deep Frying</a:t>
          </a:r>
          <a:endParaRPr lang="en-IN" sz="1600" kern="1200" dirty="0"/>
        </a:p>
        <a:p>
          <a:pPr marL="171450" lvl="1" indent="-171450" algn="l" defTabSz="711200" rtl="0">
            <a:lnSpc>
              <a:spcPct val="90000"/>
            </a:lnSpc>
            <a:spcBef>
              <a:spcPct val="0"/>
            </a:spcBef>
            <a:spcAft>
              <a:spcPct val="15000"/>
            </a:spcAft>
            <a:buChar char="•"/>
          </a:pPr>
          <a:r>
            <a:rPr lang="en-IN" sz="1600" kern="1200" dirty="0">
              <a:hlinkClick xmlns:r="http://schemas.openxmlformats.org/officeDocument/2006/relationships" r:id="" action="ppaction://hlinksldjump"/>
            </a:rPr>
            <a:t>Rancidity</a:t>
          </a:r>
          <a:endParaRPr lang="en-IN" sz="1600" kern="1200" dirty="0"/>
        </a:p>
      </dsp:txBody>
      <dsp:txXfrm>
        <a:off x="5902391" y="1400118"/>
        <a:ext cx="1724497" cy="2438246"/>
      </dsp:txXfrm>
    </dsp:sp>
    <dsp:sp modelId="{BAE1F626-69CE-4551-8195-5AA521C43896}">
      <dsp:nvSpPr>
        <dsp:cNvPr id="0" name=""/>
        <dsp:cNvSpPr/>
      </dsp:nvSpPr>
      <dsp:spPr>
        <a:xfrm>
          <a:off x="7866956" y="672886"/>
          <a:ext cx="1724497" cy="6853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IN" sz="1900" kern="1200" dirty="0"/>
            <a:t>Plant based Oils</a:t>
          </a:r>
        </a:p>
      </dsp:txBody>
      <dsp:txXfrm>
        <a:off x="7866956" y="672886"/>
        <a:ext cx="1724497" cy="685342"/>
      </dsp:txXfrm>
    </dsp:sp>
    <dsp:sp modelId="{44E28E25-0D0B-4CAE-B6B6-436BDF3AE9EC}">
      <dsp:nvSpPr>
        <dsp:cNvPr id="0" name=""/>
        <dsp:cNvSpPr/>
      </dsp:nvSpPr>
      <dsp:spPr>
        <a:xfrm>
          <a:off x="7866956" y="1358229"/>
          <a:ext cx="1724497" cy="2438246"/>
        </a:xfrm>
        <a:prstGeom prst="rect">
          <a:avLst/>
        </a:prstGeom>
        <a:solidFill>
          <a:schemeClr val="bg1">
            <a:alpha val="49804"/>
          </a:schemeClr>
        </a:solidFill>
        <a:ln w="15875"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hlinkClick xmlns:r="http://schemas.openxmlformats.org/officeDocument/2006/relationships" r:id="" action="ppaction://hlinksldjump"/>
            </a:rPr>
            <a:t>Mustard oil</a:t>
          </a:r>
          <a:endParaRPr lang="en-US" sz="1600" kern="1200" dirty="0"/>
        </a:p>
        <a:p>
          <a:pPr marL="171450" lvl="1" indent="-171450" algn="l" defTabSz="711200">
            <a:lnSpc>
              <a:spcPct val="90000"/>
            </a:lnSpc>
            <a:spcBef>
              <a:spcPct val="0"/>
            </a:spcBef>
            <a:spcAft>
              <a:spcPct val="15000"/>
            </a:spcAft>
            <a:buChar char="•"/>
          </a:pPr>
          <a:r>
            <a:rPr lang="en-US" sz="1600" kern="1200" dirty="0">
              <a:hlinkClick xmlns:r="http://schemas.openxmlformats.org/officeDocument/2006/relationships" r:id="" action="ppaction://hlinksldjump"/>
            </a:rPr>
            <a:t>Canola and Olive oil</a:t>
          </a:r>
          <a:endParaRPr lang="en-US" sz="1600" kern="1200" dirty="0"/>
        </a:p>
        <a:p>
          <a:pPr marL="171450" lvl="1" indent="-171450" algn="l" defTabSz="711200">
            <a:lnSpc>
              <a:spcPct val="90000"/>
            </a:lnSpc>
            <a:spcBef>
              <a:spcPct val="0"/>
            </a:spcBef>
            <a:spcAft>
              <a:spcPct val="15000"/>
            </a:spcAft>
            <a:buChar char="•"/>
          </a:pPr>
          <a:r>
            <a:rPr lang="en-US" sz="1600" kern="1200" dirty="0">
              <a:hlinkClick xmlns:r="http://schemas.openxmlformats.org/officeDocument/2006/relationships" r:id="" action="ppaction://hlinksldjump"/>
            </a:rPr>
            <a:t>Soya bean and Sunflower oil</a:t>
          </a:r>
          <a:endParaRPr lang="en-US" sz="1600" kern="1200" dirty="0"/>
        </a:p>
        <a:p>
          <a:pPr marL="171450" lvl="1" indent="-171450" algn="l" defTabSz="711200">
            <a:lnSpc>
              <a:spcPct val="90000"/>
            </a:lnSpc>
            <a:spcBef>
              <a:spcPct val="0"/>
            </a:spcBef>
            <a:spcAft>
              <a:spcPct val="15000"/>
            </a:spcAft>
            <a:buChar char="•"/>
          </a:pPr>
          <a:r>
            <a:rPr lang="en-US" sz="1600" kern="1200" dirty="0">
              <a:hlinkClick xmlns:r="http://schemas.openxmlformats.org/officeDocument/2006/relationships" r:id="" action="ppaction://hlinksldjump"/>
            </a:rPr>
            <a:t>Peanut and Coconut oil</a:t>
          </a:r>
          <a:endParaRPr lang="en-US" sz="1600" kern="1200" dirty="0"/>
        </a:p>
        <a:p>
          <a:pPr marL="171450" lvl="1" indent="-171450" algn="l" defTabSz="711200">
            <a:lnSpc>
              <a:spcPct val="90000"/>
            </a:lnSpc>
            <a:spcBef>
              <a:spcPct val="0"/>
            </a:spcBef>
            <a:spcAft>
              <a:spcPct val="15000"/>
            </a:spcAft>
            <a:buChar char="•"/>
          </a:pPr>
          <a:r>
            <a:rPr lang="en-US" sz="1600" kern="1200" dirty="0">
              <a:hlinkClick xmlns:r="http://schemas.openxmlformats.org/officeDocument/2006/relationships" r:id="" action="ppaction://hlinksldjump"/>
            </a:rPr>
            <a:t>Butter and Vanaspati Ghee</a:t>
          </a:r>
          <a:endParaRPr lang="en-US" sz="1600" kern="1200" dirty="0"/>
        </a:p>
      </dsp:txBody>
      <dsp:txXfrm>
        <a:off x="7866956" y="1358229"/>
        <a:ext cx="1724497" cy="2438246"/>
      </dsp:txXfrm>
    </dsp:sp>
    <dsp:sp modelId="{555206BE-13DF-47B8-B524-363B26EAFD30}">
      <dsp:nvSpPr>
        <dsp:cNvPr id="0" name=""/>
        <dsp:cNvSpPr/>
      </dsp:nvSpPr>
      <dsp:spPr>
        <a:xfrm>
          <a:off x="9832884" y="672886"/>
          <a:ext cx="1724497" cy="68534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IN" sz="1900" kern="1200" dirty="0"/>
            <a:t>Summary</a:t>
          </a:r>
        </a:p>
      </dsp:txBody>
      <dsp:txXfrm>
        <a:off x="9832884" y="672886"/>
        <a:ext cx="1724497" cy="685342"/>
      </dsp:txXfrm>
    </dsp:sp>
    <dsp:sp modelId="{EC34E0F1-68C7-4804-ABE0-3C990B351304}">
      <dsp:nvSpPr>
        <dsp:cNvPr id="0" name=""/>
        <dsp:cNvSpPr/>
      </dsp:nvSpPr>
      <dsp:spPr>
        <a:xfrm>
          <a:off x="9832884" y="1358229"/>
          <a:ext cx="1724497" cy="2438246"/>
        </a:xfrm>
        <a:prstGeom prst="rect">
          <a:avLst/>
        </a:prstGeom>
        <a:solidFill>
          <a:schemeClr val="bg1">
            <a:alpha val="49804"/>
          </a:schemeClr>
        </a:solidFill>
        <a:ln w="15875" cap="flat" cmpd="sng" algn="ctr">
          <a:no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hlinkClick xmlns:r="http://schemas.openxmlformats.org/officeDocument/2006/relationships" r:id="" action="ppaction://hlinksldjump"/>
            </a:rPr>
            <a:t>Conclusion</a:t>
          </a:r>
          <a:endParaRPr lang="en-US" sz="1600" kern="1200" dirty="0"/>
        </a:p>
        <a:p>
          <a:pPr marL="171450" lvl="1" indent="-171450" algn="l" defTabSz="711200">
            <a:lnSpc>
              <a:spcPct val="90000"/>
            </a:lnSpc>
            <a:spcBef>
              <a:spcPct val="0"/>
            </a:spcBef>
            <a:spcAft>
              <a:spcPct val="15000"/>
            </a:spcAft>
            <a:buChar char="•"/>
          </a:pPr>
          <a:r>
            <a:rPr lang="en-US" sz="1600" kern="1200" dirty="0">
              <a:hlinkClick xmlns:r="http://schemas.openxmlformats.org/officeDocument/2006/relationships" r:id="" action="ppaction://hlinksldjump"/>
            </a:rPr>
            <a:t>References</a:t>
          </a:r>
          <a:endParaRPr lang="en-US" sz="1600" kern="1200" dirty="0"/>
        </a:p>
      </dsp:txBody>
      <dsp:txXfrm>
        <a:off x="9832884" y="1358229"/>
        <a:ext cx="1724497" cy="243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7E5AA-3570-487D-8D64-07DAB5A5E7B1}">
      <dsp:nvSpPr>
        <dsp:cNvPr id="0" name=""/>
        <dsp:cNvSpPr/>
      </dsp:nvSpPr>
      <dsp:spPr>
        <a:xfrm>
          <a:off x="8114283" y="4118382"/>
          <a:ext cx="303518" cy="298876"/>
        </a:xfrm>
        <a:custGeom>
          <a:avLst/>
          <a:gdLst/>
          <a:ahLst/>
          <a:cxnLst/>
          <a:rect l="0" t="0" r="0" b="0"/>
          <a:pathLst>
            <a:path>
              <a:moveTo>
                <a:pt x="0" y="0"/>
              </a:moveTo>
              <a:lnTo>
                <a:pt x="151759" y="0"/>
              </a:lnTo>
              <a:lnTo>
                <a:pt x="151759" y="298876"/>
              </a:lnTo>
              <a:lnTo>
                <a:pt x="303518" y="29887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55393" y="4257171"/>
        <a:ext cx="21298" cy="21298"/>
      </dsp:txXfrm>
    </dsp:sp>
    <dsp:sp modelId="{4911F140-1D46-4414-BF1A-F10CE807F4F4}">
      <dsp:nvSpPr>
        <dsp:cNvPr id="0" name=""/>
        <dsp:cNvSpPr/>
      </dsp:nvSpPr>
      <dsp:spPr>
        <a:xfrm>
          <a:off x="8114283" y="3824033"/>
          <a:ext cx="310881" cy="294349"/>
        </a:xfrm>
        <a:custGeom>
          <a:avLst/>
          <a:gdLst/>
          <a:ahLst/>
          <a:cxnLst/>
          <a:rect l="0" t="0" r="0" b="0"/>
          <a:pathLst>
            <a:path>
              <a:moveTo>
                <a:pt x="0" y="294349"/>
              </a:moveTo>
              <a:lnTo>
                <a:pt x="155440" y="294349"/>
              </a:lnTo>
              <a:lnTo>
                <a:pt x="155440" y="0"/>
              </a:lnTo>
              <a:lnTo>
                <a:pt x="310881"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59021" y="3960504"/>
        <a:ext cx="21406" cy="21406"/>
      </dsp:txXfrm>
    </dsp:sp>
    <dsp:sp modelId="{154C436B-DE4D-49DA-8D9B-C6DBBBBF8AE4}">
      <dsp:nvSpPr>
        <dsp:cNvPr id="0" name=""/>
        <dsp:cNvSpPr/>
      </dsp:nvSpPr>
      <dsp:spPr>
        <a:xfrm>
          <a:off x="6235574" y="3499463"/>
          <a:ext cx="279880" cy="618918"/>
        </a:xfrm>
        <a:custGeom>
          <a:avLst/>
          <a:gdLst/>
          <a:ahLst/>
          <a:cxnLst/>
          <a:rect l="0" t="0" r="0" b="0"/>
          <a:pathLst>
            <a:path>
              <a:moveTo>
                <a:pt x="0" y="0"/>
              </a:moveTo>
              <a:lnTo>
                <a:pt x="139940" y="0"/>
              </a:lnTo>
              <a:lnTo>
                <a:pt x="139940" y="618918"/>
              </a:lnTo>
              <a:lnTo>
                <a:pt x="279880" y="61891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8533" y="3791941"/>
        <a:ext cx="33962" cy="33962"/>
      </dsp:txXfrm>
    </dsp:sp>
    <dsp:sp modelId="{AF640398-C023-4977-BB60-935177CEBE5D}">
      <dsp:nvSpPr>
        <dsp:cNvPr id="0" name=""/>
        <dsp:cNvSpPr/>
      </dsp:nvSpPr>
      <dsp:spPr>
        <a:xfrm>
          <a:off x="7846459" y="2796036"/>
          <a:ext cx="436248" cy="246832"/>
        </a:xfrm>
        <a:custGeom>
          <a:avLst/>
          <a:gdLst/>
          <a:ahLst/>
          <a:cxnLst/>
          <a:rect l="0" t="0" r="0" b="0"/>
          <a:pathLst>
            <a:path>
              <a:moveTo>
                <a:pt x="0" y="0"/>
              </a:moveTo>
              <a:lnTo>
                <a:pt x="218124" y="0"/>
              </a:lnTo>
              <a:lnTo>
                <a:pt x="218124" y="246832"/>
              </a:lnTo>
              <a:lnTo>
                <a:pt x="436248" y="246832"/>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52053" y="2906921"/>
        <a:ext cx="25061" cy="25061"/>
      </dsp:txXfrm>
    </dsp:sp>
    <dsp:sp modelId="{B3E2DECD-B866-4B13-9C58-5DFAB7176F0F}">
      <dsp:nvSpPr>
        <dsp:cNvPr id="0" name=""/>
        <dsp:cNvSpPr/>
      </dsp:nvSpPr>
      <dsp:spPr>
        <a:xfrm>
          <a:off x="7846459" y="2494501"/>
          <a:ext cx="436503" cy="301535"/>
        </a:xfrm>
        <a:custGeom>
          <a:avLst/>
          <a:gdLst/>
          <a:ahLst/>
          <a:cxnLst/>
          <a:rect l="0" t="0" r="0" b="0"/>
          <a:pathLst>
            <a:path>
              <a:moveTo>
                <a:pt x="0" y="301535"/>
              </a:moveTo>
              <a:lnTo>
                <a:pt x="218251" y="301535"/>
              </a:lnTo>
              <a:lnTo>
                <a:pt x="218251" y="0"/>
              </a:lnTo>
              <a:lnTo>
                <a:pt x="436503"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51448" y="2632005"/>
        <a:ext cx="26526" cy="26526"/>
      </dsp:txXfrm>
    </dsp:sp>
    <dsp:sp modelId="{30979120-F3A8-488E-AA59-EBD657D9477B}">
      <dsp:nvSpPr>
        <dsp:cNvPr id="0" name=""/>
        <dsp:cNvSpPr/>
      </dsp:nvSpPr>
      <dsp:spPr>
        <a:xfrm>
          <a:off x="6235574" y="2796036"/>
          <a:ext cx="285373" cy="703426"/>
        </a:xfrm>
        <a:custGeom>
          <a:avLst/>
          <a:gdLst/>
          <a:ahLst/>
          <a:cxnLst/>
          <a:rect l="0" t="0" r="0" b="0"/>
          <a:pathLst>
            <a:path>
              <a:moveTo>
                <a:pt x="0" y="703426"/>
              </a:moveTo>
              <a:lnTo>
                <a:pt x="142686" y="703426"/>
              </a:lnTo>
              <a:lnTo>
                <a:pt x="142686" y="0"/>
              </a:lnTo>
              <a:lnTo>
                <a:pt x="285373"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59283" y="3128772"/>
        <a:ext cx="37955" cy="37955"/>
      </dsp:txXfrm>
    </dsp:sp>
    <dsp:sp modelId="{F2BB2B38-6602-4049-B7FA-D9399AFF8DA1}">
      <dsp:nvSpPr>
        <dsp:cNvPr id="0" name=""/>
        <dsp:cNvSpPr/>
      </dsp:nvSpPr>
      <dsp:spPr>
        <a:xfrm>
          <a:off x="4273231" y="3058081"/>
          <a:ext cx="261769" cy="441381"/>
        </a:xfrm>
        <a:custGeom>
          <a:avLst/>
          <a:gdLst/>
          <a:ahLst/>
          <a:cxnLst/>
          <a:rect l="0" t="0" r="0" b="0"/>
          <a:pathLst>
            <a:path>
              <a:moveTo>
                <a:pt x="0" y="0"/>
              </a:moveTo>
              <a:lnTo>
                <a:pt x="130884" y="0"/>
              </a:lnTo>
              <a:lnTo>
                <a:pt x="130884" y="441381"/>
              </a:lnTo>
              <a:lnTo>
                <a:pt x="261769" y="441381"/>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91287" y="3265943"/>
        <a:ext cx="25658" cy="25658"/>
      </dsp:txXfrm>
    </dsp:sp>
    <dsp:sp modelId="{747B1424-3DF8-4B9D-BA14-B82042DC9999}">
      <dsp:nvSpPr>
        <dsp:cNvPr id="0" name=""/>
        <dsp:cNvSpPr/>
      </dsp:nvSpPr>
      <dsp:spPr>
        <a:xfrm>
          <a:off x="4273231" y="2543285"/>
          <a:ext cx="254796" cy="514796"/>
        </a:xfrm>
        <a:custGeom>
          <a:avLst/>
          <a:gdLst/>
          <a:ahLst/>
          <a:cxnLst/>
          <a:rect l="0" t="0" r="0" b="0"/>
          <a:pathLst>
            <a:path>
              <a:moveTo>
                <a:pt x="0" y="514796"/>
              </a:moveTo>
              <a:lnTo>
                <a:pt x="127398" y="514796"/>
              </a:lnTo>
              <a:lnTo>
                <a:pt x="127398" y="0"/>
              </a:lnTo>
              <a:lnTo>
                <a:pt x="254796"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270" y="2786323"/>
        <a:ext cx="28720" cy="28720"/>
      </dsp:txXfrm>
    </dsp:sp>
    <dsp:sp modelId="{D770C0BD-356A-4E1D-A416-E28C2CBD3159}">
      <dsp:nvSpPr>
        <dsp:cNvPr id="0" name=""/>
        <dsp:cNvSpPr/>
      </dsp:nvSpPr>
      <dsp:spPr>
        <a:xfrm>
          <a:off x="1170705" y="2099826"/>
          <a:ext cx="735991" cy="958255"/>
        </a:xfrm>
        <a:custGeom>
          <a:avLst/>
          <a:gdLst/>
          <a:ahLst/>
          <a:cxnLst/>
          <a:rect l="0" t="0" r="0" b="0"/>
          <a:pathLst>
            <a:path>
              <a:moveTo>
                <a:pt x="0" y="0"/>
              </a:moveTo>
              <a:lnTo>
                <a:pt x="367995" y="0"/>
              </a:lnTo>
              <a:lnTo>
                <a:pt x="367995" y="958255"/>
              </a:lnTo>
              <a:lnTo>
                <a:pt x="735991" y="95825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08494" y="2548747"/>
        <a:ext cx="60413" cy="60413"/>
      </dsp:txXfrm>
    </dsp:sp>
    <dsp:sp modelId="{DF0DA17C-7363-4887-8D2D-2A76F4A8E1E3}">
      <dsp:nvSpPr>
        <dsp:cNvPr id="0" name=""/>
        <dsp:cNvSpPr/>
      </dsp:nvSpPr>
      <dsp:spPr>
        <a:xfrm>
          <a:off x="3920923" y="1036213"/>
          <a:ext cx="346440" cy="772677"/>
        </a:xfrm>
        <a:custGeom>
          <a:avLst/>
          <a:gdLst/>
          <a:ahLst/>
          <a:cxnLst/>
          <a:rect l="0" t="0" r="0" b="0"/>
          <a:pathLst>
            <a:path>
              <a:moveTo>
                <a:pt x="0" y="0"/>
              </a:moveTo>
              <a:lnTo>
                <a:pt x="173220" y="0"/>
              </a:lnTo>
              <a:lnTo>
                <a:pt x="173220" y="772677"/>
              </a:lnTo>
              <a:lnTo>
                <a:pt x="346440" y="772677"/>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2974" y="1401382"/>
        <a:ext cx="42339" cy="42339"/>
      </dsp:txXfrm>
    </dsp:sp>
    <dsp:sp modelId="{F97A640D-593C-4CA1-A73D-4B599C264702}">
      <dsp:nvSpPr>
        <dsp:cNvPr id="0" name=""/>
        <dsp:cNvSpPr/>
      </dsp:nvSpPr>
      <dsp:spPr>
        <a:xfrm>
          <a:off x="3920923" y="1036213"/>
          <a:ext cx="346423" cy="290709"/>
        </a:xfrm>
        <a:custGeom>
          <a:avLst/>
          <a:gdLst/>
          <a:ahLst/>
          <a:cxnLst/>
          <a:rect l="0" t="0" r="0" b="0"/>
          <a:pathLst>
            <a:path>
              <a:moveTo>
                <a:pt x="0" y="0"/>
              </a:moveTo>
              <a:lnTo>
                <a:pt x="173211" y="0"/>
              </a:lnTo>
              <a:lnTo>
                <a:pt x="173211" y="290709"/>
              </a:lnTo>
              <a:lnTo>
                <a:pt x="346423" y="290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2829" y="1170262"/>
        <a:ext cx="22612" cy="22612"/>
      </dsp:txXfrm>
    </dsp:sp>
    <dsp:sp modelId="{CA567C6C-0AE6-4F99-B9B3-8C440B31B62C}">
      <dsp:nvSpPr>
        <dsp:cNvPr id="0" name=""/>
        <dsp:cNvSpPr/>
      </dsp:nvSpPr>
      <dsp:spPr>
        <a:xfrm>
          <a:off x="3920923" y="808383"/>
          <a:ext cx="334451" cy="227830"/>
        </a:xfrm>
        <a:custGeom>
          <a:avLst/>
          <a:gdLst/>
          <a:ahLst/>
          <a:cxnLst/>
          <a:rect l="0" t="0" r="0" b="0"/>
          <a:pathLst>
            <a:path>
              <a:moveTo>
                <a:pt x="0" y="227830"/>
              </a:moveTo>
              <a:lnTo>
                <a:pt x="167225" y="227830"/>
              </a:lnTo>
              <a:lnTo>
                <a:pt x="167225" y="0"/>
              </a:lnTo>
              <a:lnTo>
                <a:pt x="334451"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8032" y="912181"/>
        <a:ext cx="20233" cy="20233"/>
      </dsp:txXfrm>
    </dsp:sp>
    <dsp:sp modelId="{5959BB1D-7681-4108-8FB7-C939F51CBDB3}">
      <dsp:nvSpPr>
        <dsp:cNvPr id="0" name=""/>
        <dsp:cNvSpPr/>
      </dsp:nvSpPr>
      <dsp:spPr>
        <a:xfrm>
          <a:off x="3920923" y="302100"/>
          <a:ext cx="343260" cy="734113"/>
        </a:xfrm>
        <a:custGeom>
          <a:avLst/>
          <a:gdLst/>
          <a:ahLst/>
          <a:cxnLst/>
          <a:rect l="0" t="0" r="0" b="0"/>
          <a:pathLst>
            <a:path>
              <a:moveTo>
                <a:pt x="0" y="734113"/>
              </a:moveTo>
              <a:lnTo>
                <a:pt x="171630" y="734113"/>
              </a:lnTo>
              <a:lnTo>
                <a:pt x="171630" y="0"/>
              </a:lnTo>
              <a:lnTo>
                <a:pt x="343260" y="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72294" y="648897"/>
        <a:ext cx="40520" cy="40520"/>
      </dsp:txXfrm>
    </dsp:sp>
    <dsp:sp modelId="{E9F730A7-8D7F-4DA5-8783-17ABBD1A9B57}">
      <dsp:nvSpPr>
        <dsp:cNvPr id="0" name=""/>
        <dsp:cNvSpPr/>
      </dsp:nvSpPr>
      <dsp:spPr>
        <a:xfrm>
          <a:off x="1170705" y="1036213"/>
          <a:ext cx="741501" cy="1063612"/>
        </a:xfrm>
        <a:custGeom>
          <a:avLst/>
          <a:gdLst/>
          <a:ahLst/>
          <a:cxnLst/>
          <a:rect l="0" t="0" r="0" b="0"/>
          <a:pathLst>
            <a:path>
              <a:moveTo>
                <a:pt x="0" y="1063612"/>
              </a:moveTo>
              <a:lnTo>
                <a:pt x="370750" y="1063612"/>
              </a:lnTo>
              <a:lnTo>
                <a:pt x="370750" y="0"/>
              </a:lnTo>
              <a:lnTo>
                <a:pt x="741501"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509041" y="1535606"/>
        <a:ext cx="64828" cy="64828"/>
      </dsp:txXfrm>
    </dsp:sp>
    <dsp:sp modelId="{9117687B-2E04-4432-AAF2-D902EBF57536}">
      <dsp:nvSpPr>
        <dsp:cNvPr id="0" name=""/>
        <dsp:cNvSpPr/>
      </dsp:nvSpPr>
      <dsp:spPr>
        <a:xfrm rot="16200000">
          <a:off x="-452916" y="1840593"/>
          <a:ext cx="2728776" cy="518467"/>
        </a:xfrm>
        <a:prstGeom prst="rect">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1" kern="1200" cap="none" spc="0" dirty="0">
              <a:ln w="0"/>
              <a:solidFill>
                <a:sysClr val="windowText" lastClr="000000"/>
              </a:solidFill>
              <a:effectLst>
                <a:outerShdw blurRad="38100" dist="19050" dir="2700000" algn="tl" rotWithShape="0">
                  <a:schemeClr val="dk1">
                    <a:alpha val="40000"/>
                  </a:schemeClr>
                </a:outerShdw>
              </a:effectLst>
              <a:latin typeface="+mj-lt"/>
            </a:rPr>
            <a:t>F</a:t>
          </a:r>
          <a:r>
            <a:rPr lang="en-US" sz="1400" b="0" i="1" kern="1200" cap="none" spc="0" dirty="0">
              <a:ln w="0"/>
              <a:solidFill>
                <a:sysClr val="windowText" lastClr="000000"/>
              </a:solidFill>
              <a:effectLst>
                <a:outerShdw blurRad="38100" dist="19050" dir="2700000" algn="tl" rotWithShape="0">
                  <a:schemeClr val="dk1">
                    <a:alpha val="40000"/>
                  </a:schemeClr>
                </a:outerShdw>
              </a:effectLst>
              <a:latin typeface="+mj-lt"/>
            </a:rPr>
            <a:t>ATTY</a:t>
          </a:r>
          <a:r>
            <a:rPr lang="en-US" sz="2400" b="0" i="1" kern="1200" cap="none" spc="0" baseline="0" dirty="0">
              <a:ln w="0"/>
              <a:solidFill>
                <a:sysClr val="windowText" lastClr="000000"/>
              </a:solidFill>
              <a:effectLst>
                <a:outerShdw blurRad="38100" dist="19050" dir="2700000" algn="tl" rotWithShape="0">
                  <a:schemeClr val="dk1">
                    <a:alpha val="40000"/>
                  </a:schemeClr>
                </a:outerShdw>
              </a:effectLst>
              <a:latin typeface="+mj-lt"/>
            </a:rPr>
            <a:t> A</a:t>
          </a:r>
          <a:r>
            <a:rPr lang="en-US" sz="1400" b="0" i="1" kern="1200" cap="none" spc="0" baseline="0" dirty="0">
              <a:ln w="0"/>
              <a:solidFill>
                <a:sysClr val="windowText" lastClr="000000"/>
              </a:solidFill>
              <a:effectLst>
                <a:outerShdw blurRad="38100" dist="19050" dir="2700000" algn="tl" rotWithShape="0">
                  <a:schemeClr val="dk1">
                    <a:alpha val="40000"/>
                  </a:schemeClr>
                </a:outerShdw>
              </a:effectLst>
              <a:latin typeface="+mj-lt"/>
            </a:rPr>
            <a:t>CIDS</a:t>
          </a:r>
          <a:endParaRPr lang="en-US" sz="1400" b="0" i="1" kern="1200" cap="none" spc="0" dirty="0">
            <a:ln w="0"/>
            <a:solidFill>
              <a:sysClr val="windowText" lastClr="000000"/>
            </a:solidFill>
            <a:effectLst>
              <a:outerShdw blurRad="38100" dist="19050" dir="2700000" algn="tl" rotWithShape="0">
                <a:schemeClr val="dk1">
                  <a:alpha val="40000"/>
                </a:schemeClr>
              </a:outerShdw>
            </a:effectLst>
            <a:latin typeface="+mj-lt"/>
          </a:endParaRPr>
        </a:p>
      </dsp:txBody>
      <dsp:txXfrm>
        <a:off x="-452916" y="1840593"/>
        <a:ext cx="2728776" cy="518467"/>
      </dsp:txXfrm>
    </dsp:sp>
    <dsp:sp modelId="{C7CDEFD3-A769-4D13-B964-7331A1E93677}">
      <dsp:nvSpPr>
        <dsp:cNvPr id="0" name=""/>
        <dsp:cNvSpPr/>
      </dsp:nvSpPr>
      <dsp:spPr>
        <a:xfrm>
          <a:off x="1912206" y="556722"/>
          <a:ext cx="2008717" cy="958983"/>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dirty="0">
              <a:solidFill>
                <a:sysClr val="windowText" lastClr="000000"/>
              </a:solidFill>
            </a:rPr>
            <a:t>based on chain length</a:t>
          </a:r>
          <a:endParaRPr lang="en-US" sz="1400" b="0" i="1" kern="1200" cap="none" spc="0" dirty="0">
            <a:ln w="0"/>
            <a:solidFill>
              <a:sysClr val="windowText" lastClr="000000"/>
            </a:solidFill>
            <a:effectLst>
              <a:outerShdw blurRad="38100" dist="19050" dir="2700000" algn="tl" rotWithShape="0">
                <a:schemeClr val="dk1">
                  <a:alpha val="40000"/>
                </a:schemeClr>
              </a:outerShdw>
            </a:effectLst>
          </a:endParaRPr>
        </a:p>
      </dsp:txBody>
      <dsp:txXfrm>
        <a:off x="1912206" y="556722"/>
        <a:ext cx="2008717" cy="958983"/>
      </dsp:txXfrm>
    </dsp:sp>
    <dsp:sp modelId="{FA282114-C778-4F5B-8A19-888948B7B3D0}">
      <dsp:nvSpPr>
        <dsp:cNvPr id="0" name=""/>
        <dsp:cNvSpPr/>
      </dsp:nvSpPr>
      <dsp:spPr>
        <a:xfrm>
          <a:off x="4264184" y="42866"/>
          <a:ext cx="1311312"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dirty="0">
              <a:ln w="0"/>
              <a:solidFill>
                <a:schemeClr val="tx1"/>
              </a:solidFill>
              <a:effectLst>
                <a:outerShdw blurRad="38100" dist="19050" dir="2700000" algn="tl" rotWithShape="0">
                  <a:schemeClr val="dk1">
                    <a:alpha val="40000"/>
                  </a:schemeClr>
                </a:outerShdw>
              </a:effectLst>
            </a:rPr>
            <a:t>S</a:t>
          </a:r>
          <a:r>
            <a:rPr lang="en-US" sz="1100" b="0" i="0" kern="1200" cap="none" spc="0" dirty="0">
              <a:ln w="0"/>
              <a:solidFill>
                <a:schemeClr val="tx1"/>
              </a:solidFill>
              <a:effectLst>
                <a:outerShdw blurRad="38100" dist="19050" dir="2700000" algn="tl" rotWithShape="0">
                  <a:schemeClr val="dk1">
                    <a:alpha val="40000"/>
                  </a:schemeClr>
                </a:outerShdw>
              </a:effectLst>
            </a:rPr>
            <a:t>HORT</a:t>
          </a:r>
          <a:r>
            <a:rPr lang="en-US" sz="2000" b="0" i="0" kern="1200" cap="none" spc="0" dirty="0">
              <a:ln w="0"/>
              <a:solidFill>
                <a:schemeClr val="tx1"/>
              </a:solidFill>
              <a:effectLst>
                <a:outerShdw blurRad="38100" dist="19050" dir="2700000" algn="tl" rotWithShape="0">
                  <a:schemeClr val="dk1">
                    <a:alpha val="40000"/>
                  </a:schemeClr>
                </a:outerShdw>
              </a:effectLst>
            </a:rPr>
            <a:t> C</a:t>
          </a:r>
          <a:r>
            <a:rPr lang="en-US" sz="1100" b="0" i="0" kern="1200" cap="none" spc="0" dirty="0">
              <a:ln w="0"/>
              <a:solidFill>
                <a:schemeClr val="tx1"/>
              </a:solidFill>
              <a:effectLst>
                <a:outerShdw blurRad="38100" dist="19050" dir="2700000" algn="tl" rotWithShape="0">
                  <a:schemeClr val="dk1">
                    <a:alpha val="40000"/>
                  </a:schemeClr>
                </a:outerShdw>
              </a:effectLst>
            </a:rPr>
            <a:t>HAIN</a:t>
          </a:r>
        </a:p>
      </dsp:txBody>
      <dsp:txXfrm>
        <a:off x="4264184" y="42866"/>
        <a:ext cx="1311312" cy="518467"/>
      </dsp:txXfrm>
    </dsp:sp>
    <dsp:sp modelId="{06CE68E6-47EF-4940-AA3B-14457C60E7FE}">
      <dsp:nvSpPr>
        <dsp:cNvPr id="0" name=""/>
        <dsp:cNvSpPr/>
      </dsp:nvSpPr>
      <dsp:spPr>
        <a:xfrm>
          <a:off x="4255375" y="549149"/>
          <a:ext cx="1482458"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dirty="0">
              <a:ln w="0"/>
              <a:solidFill>
                <a:schemeClr val="tx1"/>
              </a:solidFill>
              <a:effectLst>
                <a:outerShdw blurRad="38100" dist="19050" dir="2700000" algn="tl" rotWithShape="0">
                  <a:schemeClr val="dk1">
                    <a:alpha val="40000"/>
                  </a:schemeClr>
                </a:outerShdw>
              </a:effectLst>
            </a:rPr>
            <a:t>M</a:t>
          </a:r>
          <a:r>
            <a:rPr lang="en-US" sz="1100" b="0" i="0" kern="1200" cap="none" spc="0" dirty="0">
              <a:ln w="0"/>
              <a:solidFill>
                <a:schemeClr val="tx1"/>
              </a:solidFill>
              <a:effectLst>
                <a:outerShdw blurRad="38100" dist="19050" dir="2700000" algn="tl" rotWithShape="0">
                  <a:schemeClr val="dk1">
                    <a:alpha val="40000"/>
                  </a:schemeClr>
                </a:outerShdw>
              </a:effectLst>
            </a:rPr>
            <a:t>EDIUM</a:t>
          </a:r>
          <a:r>
            <a:rPr lang="en-US" sz="2000" b="0" i="0" kern="1200" cap="none" spc="0" dirty="0">
              <a:ln w="0"/>
              <a:solidFill>
                <a:schemeClr val="tx1"/>
              </a:solidFill>
              <a:effectLst>
                <a:outerShdw blurRad="38100" dist="19050" dir="2700000" algn="tl" rotWithShape="0">
                  <a:schemeClr val="dk1">
                    <a:alpha val="40000"/>
                  </a:schemeClr>
                </a:outerShdw>
              </a:effectLst>
            </a:rPr>
            <a:t> C</a:t>
          </a:r>
          <a:r>
            <a:rPr lang="en-US" sz="1100" b="0" i="0" kern="1200" cap="none" spc="0" dirty="0">
              <a:ln w="0"/>
              <a:solidFill>
                <a:schemeClr val="tx1"/>
              </a:solidFill>
              <a:effectLst>
                <a:outerShdw blurRad="38100" dist="19050" dir="2700000" algn="tl" rotWithShape="0">
                  <a:schemeClr val="dk1">
                    <a:alpha val="40000"/>
                  </a:schemeClr>
                </a:outerShdw>
              </a:effectLst>
            </a:rPr>
            <a:t>HAIN</a:t>
          </a:r>
          <a:r>
            <a:rPr lang="en-US" sz="2000" b="0" i="1" kern="1200" cap="none" spc="0" dirty="0">
              <a:ln w="0"/>
              <a:solidFill>
                <a:sysClr val="windowText" lastClr="000000"/>
              </a:solidFill>
              <a:effectLst>
                <a:outerShdw blurRad="38100" dist="19050" dir="2700000" algn="tl" rotWithShape="0">
                  <a:schemeClr val="dk1">
                    <a:alpha val="40000"/>
                  </a:schemeClr>
                </a:outerShdw>
              </a:effectLst>
            </a:rPr>
            <a:t> </a:t>
          </a:r>
        </a:p>
      </dsp:txBody>
      <dsp:txXfrm>
        <a:off x="4255375" y="549149"/>
        <a:ext cx="1482458" cy="518467"/>
      </dsp:txXfrm>
    </dsp:sp>
    <dsp:sp modelId="{3A373725-1E61-4917-AF6F-CBB5F13FD358}">
      <dsp:nvSpPr>
        <dsp:cNvPr id="0" name=""/>
        <dsp:cNvSpPr/>
      </dsp:nvSpPr>
      <dsp:spPr>
        <a:xfrm>
          <a:off x="4267347" y="1067690"/>
          <a:ext cx="1246333"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dirty="0">
              <a:ln w="0"/>
              <a:solidFill>
                <a:sysClr val="windowText" lastClr="000000"/>
              </a:solidFill>
              <a:effectLst>
                <a:outerShdw blurRad="38100" dist="19050" dir="2700000" algn="tl" rotWithShape="0">
                  <a:schemeClr val="dk1">
                    <a:alpha val="40000"/>
                  </a:schemeClr>
                </a:outerShdw>
              </a:effectLst>
            </a:rPr>
            <a:t>L</a:t>
          </a:r>
          <a:r>
            <a:rPr lang="en-US" sz="1100" b="0" i="0" kern="1200" cap="none" spc="0" dirty="0">
              <a:ln w="0"/>
              <a:solidFill>
                <a:sysClr val="windowText" lastClr="000000"/>
              </a:solidFill>
              <a:effectLst>
                <a:outerShdw blurRad="38100" dist="19050" dir="2700000" algn="tl" rotWithShape="0">
                  <a:schemeClr val="dk1">
                    <a:alpha val="40000"/>
                  </a:schemeClr>
                </a:outerShdw>
              </a:effectLst>
            </a:rPr>
            <a:t>ONG</a:t>
          </a:r>
          <a:r>
            <a:rPr lang="en-US" sz="2000" b="0" i="0" kern="1200" cap="none" spc="0" dirty="0">
              <a:ln w="0"/>
              <a:solidFill>
                <a:sysClr val="windowText" lastClr="000000"/>
              </a:solidFill>
              <a:effectLst>
                <a:outerShdw blurRad="38100" dist="19050" dir="2700000" algn="tl" rotWithShape="0">
                  <a:schemeClr val="dk1">
                    <a:alpha val="40000"/>
                  </a:schemeClr>
                </a:outerShdw>
              </a:effectLst>
            </a:rPr>
            <a:t> C</a:t>
          </a:r>
          <a:r>
            <a:rPr lang="en-US" sz="1100" b="0" i="0" kern="1200" cap="none" spc="0" dirty="0">
              <a:ln w="0"/>
              <a:solidFill>
                <a:sysClr val="windowText" lastClr="000000"/>
              </a:solidFill>
              <a:effectLst>
                <a:outerShdw blurRad="38100" dist="19050" dir="2700000" algn="tl" rotWithShape="0">
                  <a:schemeClr val="dk1">
                    <a:alpha val="40000"/>
                  </a:schemeClr>
                </a:outerShdw>
              </a:effectLst>
            </a:rPr>
            <a:t>HAIN</a:t>
          </a:r>
        </a:p>
      </dsp:txBody>
      <dsp:txXfrm>
        <a:off x="4267347" y="1067690"/>
        <a:ext cx="1246333" cy="518467"/>
      </dsp:txXfrm>
    </dsp:sp>
    <dsp:sp modelId="{3E29570F-4CA7-4993-A3A7-1EB87CC5B904}">
      <dsp:nvSpPr>
        <dsp:cNvPr id="0" name=""/>
        <dsp:cNvSpPr/>
      </dsp:nvSpPr>
      <dsp:spPr>
        <a:xfrm>
          <a:off x="4267364" y="1549657"/>
          <a:ext cx="1700641"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dirty="0">
              <a:ln w="0"/>
              <a:solidFill>
                <a:sysClr val="windowText" lastClr="000000"/>
              </a:solidFill>
              <a:effectLst>
                <a:outerShdw blurRad="38100" dist="19050" dir="2700000" algn="tl" rotWithShape="0">
                  <a:schemeClr val="dk1">
                    <a:alpha val="40000"/>
                  </a:schemeClr>
                </a:outerShdw>
              </a:effectLst>
            </a:rPr>
            <a:t>V</a:t>
          </a:r>
          <a:r>
            <a:rPr lang="en-US" sz="1100" b="0" i="0" kern="1200" cap="none" spc="0" dirty="0">
              <a:ln w="0"/>
              <a:solidFill>
                <a:sysClr val="windowText" lastClr="000000"/>
              </a:solidFill>
              <a:effectLst>
                <a:outerShdw blurRad="38100" dist="19050" dir="2700000" algn="tl" rotWithShape="0">
                  <a:schemeClr val="dk1">
                    <a:alpha val="40000"/>
                  </a:schemeClr>
                </a:outerShdw>
              </a:effectLst>
            </a:rPr>
            <a:t>ERY</a:t>
          </a:r>
          <a:r>
            <a:rPr lang="en-US" sz="2000" b="0" i="0" kern="1200" cap="none" spc="0" dirty="0">
              <a:ln w="0"/>
              <a:solidFill>
                <a:sysClr val="windowText" lastClr="000000"/>
              </a:solidFill>
              <a:effectLst>
                <a:outerShdw blurRad="38100" dist="19050" dir="2700000" algn="tl" rotWithShape="0">
                  <a:schemeClr val="dk1">
                    <a:alpha val="40000"/>
                  </a:schemeClr>
                </a:outerShdw>
              </a:effectLst>
            </a:rPr>
            <a:t> L</a:t>
          </a:r>
          <a:r>
            <a:rPr lang="en-US" sz="1100" b="0" i="0" kern="1200" cap="none" spc="0" dirty="0">
              <a:ln w="0"/>
              <a:solidFill>
                <a:sysClr val="windowText" lastClr="000000"/>
              </a:solidFill>
              <a:effectLst>
                <a:outerShdw blurRad="38100" dist="19050" dir="2700000" algn="tl" rotWithShape="0">
                  <a:schemeClr val="dk1">
                    <a:alpha val="40000"/>
                  </a:schemeClr>
                </a:outerShdw>
              </a:effectLst>
            </a:rPr>
            <a:t>ONG</a:t>
          </a:r>
          <a:r>
            <a:rPr lang="en-US" sz="2000" b="0" i="0" kern="1200" cap="none" spc="0" dirty="0">
              <a:ln w="0"/>
              <a:solidFill>
                <a:sysClr val="windowText" lastClr="000000"/>
              </a:solidFill>
              <a:effectLst>
                <a:outerShdw blurRad="38100" dist="19050" dir="2700000" algn="tl" rotWithShape="0">
                  <a:schemeClr val="dk1">
                    <a:alpha val="40000"/>
                  </a:schemeClr>
                </a:outerShdw>
              </a:effectLst>
            </a:rPr>
            <a:t> C</a:t>
          </a:r>
          <a:r>
            <a:rPr lang="en-US" sz="1100" b="0" i="0" kern="1200" cap="none" spc="0" dirty="0">
              <a:ln w="0"/>
              <a:solidFill>
                <a:sysClr val="windowText" lastClr="000000"/>
              </a:solidFill>
              <a:effectLst>
                <a:outerShdw blurRad="38100" dist="19050" dir="2700000" algn="tl" rotWithShape="0">
                  <a:schemeClr val="dk1">
                    <a:alpha val="40000"/>
                  </a:schemeClr>
                </a:outerShdw>
              </a:effectLst>
            </a:rPr>
            <a:t>HAIN</a:t>
          </a:r>
        </a:p>
      </dsp:txBody>
      <dsp:txXfrm>
        <a:off x="4267364" y="1549657"/>
        <a:ext cx="1700641" cy="518467"/>
      </dsp:txXfrm>
    </dsp:sp>
    <dsp:sp modelId="{268541D8-F7E0-401A-B35F-C061F9A122DB}">
      <dsp:nvSpPr>
        <dsp:cNvPr id="0" name=""/>
        <dsp:cNvSpPr/>
      </dsp:nvSpPr>
      <dsp:spPr>
        <a:xfrm>
          <a:off x="1906696" y="2790482"/>
          <a:ext cx="2366535" cy="535198"/>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dirty="0">
              <a:solidFill>
                <a:sysClr val="windowText" lastClr="000000"/>
              </a:solidFill>
            </a:rPr>
            <a:t>based on chemical nature</a:t>
          </a:r>
          <a:endParaRPr lang="en-US" sz="1400" b="0" i="1" kern="1200" cap="none" spc="0" dirty="0">
            <a:ln w="0"/>
            <a:solidFill>
              <a:sysClr val="windowText" lastClr="000000"/>
            </a:solidFill>
            <a:effectLst>
              <a:outerShdw blurRad="38100" dist="19050" dir="2700000" algn="tl" rotWithShape="0">
                <a:schemeClr val="dk1">
                  <a:alpha val="40000"/>
                </a:schemeClr>
              </a:outerShdw>
            </a:effectLst>
          </a:endParaRPr>
        </a:p>
      </dsp:txBody>
      <dsp:txXfrm>
        <a:off x="1906696" y="2790482"/>
        <a:ext cx="2366535" cy="535198"/>
      </dsp:txXfrm>
    </dsp:sp>
    <dsp:sp modelId="{AB8A7D94-E7EE-4648-960F-54DDCB9099FB}">
      <dsp:nvSpPr>
        <dsp:cNvPr id="0" name=""/>
        <dsp:cNvSpPr/>
      </dsp:nvSpPr>
      <dsp:spPr>
        <a:xfrm>
          <a:off x="4528028" y="2284051"/>
          <a:ext cx="1700573"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Text" lastClr="000000"/>
              </a:solidFill>
            </a:rPr>
            <a:t>S</a:t>
          </a:r>
          <a:r>
            <a:rPr lang="en-US" sz="1100" kern="1200" dirty="0">
              <a:solidFill>
                <a:sysClr val="windowText" lastClr="000000"/>
              </a:solidFill>
            </a:rPr>
            <a:t>ATURATED</a:t>
          </a:r>
          <a:r>
            <a:rPr lang="en-US" sz="1800" kern="1200" dirty="0">
              <a:solidFill>
                <a:sysClr val="windowText" lastClr="000000"/>
              </a:solidFill>
            </a:rPr>
            <a:t> (SFA)</a:t>
          </a:r>
          <a:endParaRPr lang="en-US" sz="1400" kern="1200" dirty="0">
            <a:solidFill>
              <a:sysClr val="windowText" lastClr="000000"/>
            </a:solidFill>
          </a:endParaRPr>
        </a:p>
      </dsp:txBody>
      <dsp:txXfrm>
        <a:off x="4528028" y="2284051"/>
        <a:ext cx="1700573" cy="518467"/>
      </dsp:txXfrm>
    </dsp:sp>
    <dsp:sp modelId="{BED0B7B2-967D-42F2-8974-E82E998EFC99}">
      <dsp:nvSpPr>
        <dsp:cNvPr id="0" name=""/>
        <dsp:cNvSpPr/>
      </dsp:nvSpPr>
      <dsp:spPr>
        <a:xfrm>
          <a:off x="4535001" y="3240229"/>
          <a:ext cx="1700573"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Text" lastClr="000000"/>
              </a:solidFill>
            </a:rPr>
            <a:t>U</a:t>
          </a:r>
          <a:r>
            <a:rPr lang="en-US" sz="1100" kern="1200" dirty="0">
              <a:solidFill>
                <a:sysClr val="windowText" lastClr="000000"/>
              </a:solidFill>
            </a:rPr>
            <a:t>NSATURATED</a:t>
          </a:r>
          <a:r>
            <a:rPr lang="en-US" sz="1800" kern="1200" dirty="0">
              <a:solidFill>
                <a:sysClr val="windowText" lastClr="000000"/>
              </a:solidFill>
            </a:rPr>
            <a:t> (UFA)</a:t>
          </a:r>
        </a:p>
      </dsp:txBody>
      <dsp:txXfrm>
        <a:off x="4535001" y="3240229"/>
        <a:ext cx="1700573" cy="518467"/>
      </dsp:txXfrm>
    </dsp:sp>
    <dsp:sp modelId="{FA1DA45A-17FF-4AE0-9B5F-E8C89518CC60}">
      <dsp:nvSpPr>
        <dsp:cNvPr id="0" name=""/>
        <dsp:cNvSpPr/>
      </dsp:nvSpPr>
      <dsp:spPr>
        <a:xfrm>
          <a:off x="6520947" y="2262232"/>
          <a:ext cx="1325512" cy="106760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dirty="0">
              <a:solidFill>
                <a:sysClr val="windowText" lastClr="000000"/>
              </a:solidFill>
            </a:rPr>
            <a:t>Based on geometrical isomer</a:t>
          </a:r>
        </a:p>
      </dsp:txBody>
      <dsp:txXfrm>
        <a:off x="6520947" y="2262232"/>
        <a:ext cx="1325512" cy="1067607"/>
      </dsp:txXfrm>
    </dsp:sp>
    <dsp:sp modelId="{80865903-B535-44C2-A823-97ECA0A0CFE6}">
      <dsp:nvSpPr>
        <dsp:cNvPr id="0" name=""/>
        <dsp:cNvSpPr/>
      </dsp:nvSpPr>
      <dsp:spPr>
        <a:xfrm>
          <a:off x="8282963" y="2235267"/>
          <a:ext cx="681317"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Text" lastClr="000000"/>
              </a:solidFill>
            </a:rPr>
            <a:t>C</a:t>
          </a:r>
          <a:r>
            <a:rPr lang="en-US" sz="1100" kern="1200" dirty="0">
              <a:solidFill>
                <a:sysClr val="windowText" lastClr="000000"/>
              </a:solidFill>
            </a:rPr>
            <a:t>IS</a:t>
          </a:r>
          <a:endParaRPr lang="en-US" sz="2000" kern="1200" dirty="0">
            <a:solidFill>
              <a:sysClr val="windowText" lastClr="000000"/>
            </a:solidFill>
          </a:endParaRPr>
        </a:p>
      </dsp:txBody>
      <dsp:txXfrm>
        <a:off x="8282963" y="2235267"/>
        <a:ext cx="681317" cy="518467"/>
      </dsp:txXfrm>
    </dsp:sp>
    <dsp:sp modelId="{E246FE3B-E102-412D-805E-D8CEF4118EAE}">
      <dsp:nvSpPr>
        <dsp:cNvPr id="0" name=""/>
        <dsp:cNvSpPr/>
      </dsp:nvSpPr>
      <dsp:spPr>
        <a:xfrm>
          <a:off x="8282708" y="2783634"/>
          <a:ext cx="786753"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ysClr val="windowText" lastClr="000000"/>
              </a:solidFill>
            </a:rPr>
            <a:t>T</a:t>
          </a:r>
          <a:r>
            <a:rPr lang="en-US" sz="1100" kern="1200" dirty="0">
              <a:solidFill>
                <a:sysClr val="windowText" lastClr="000000"/>
              </a:solidFill>
            </a:rPr>
            <a:t>RANS</a:t>
          </a:r>
          <a:endParaRPr lang="en-US" sz="2000" kern="1200" dirty="0">
            <a:solidFill>
              <a:sysClr val="windowText" lastClr="000000"/>
            </a:solidFill>
          </a:endParaRPr>
        </a:p>
      </dsp:txBody>
      <dsp:txXfrm>
        <a:off x="8282708" y="2783634"/>
        <a:ext cx="786753" cy="518467"/>
      </dsp:txXfrm>
    </dsp:sp>
    <dsp:sp modelId="{18E4051E-448D-41E9-9CA4-A4F860A2F0D8}">
      <dsp:nvSpPr>
        <dsp:cNvPr id="0" name=""/>
        <dsp:cNvSpPr/>
      </dsp:nvSpPr>
      <dsp:spPr>
        <a:xfrm>
          <a:off x="6515455" y="3516719"/>
          <a:ext cx="1598828" cy="1203326"/>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dirty="0">
              <a:solidFill>
                <a:sysClr val="windowText" lastClr="000000"/>
              </a:solidFill>
            </a:rPr>
            <a:t>Based on degree of unsaturation</a:t>
          </a:r>
        </a:p>
      </dsp:txBody>
      <dsp:txXfrm>
        <a:off x="6515455" y="3516719"/>
        <a:ext cx="1598828" cy="1203326"/>
      </dsp:txXfrm>
    </dsp:sp>
    <dsp:sp modelId="{B89D0A28-327A-4020-8289-CB92684E3DC7}">
      <dsp:nvSpPr>
        <dsp:cNvPr id="0" name=""/>
        <dsp:cNvSpPr/>
      </dsp:nvSpPr>
      <dsp:spPr>
        <a:xfrm>
          <a:off x="8425165" y="3564799"/>
          <a:ext cx="732266"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cap="none" spc="0" dirty="0">
              <a:ln w="0"/>
              <a:solidFill>
                <a:schemeClr val="tx1"/>
              </a:solidFill>
              <a:effectLst>
                <a:outerShdw blurRad="38100" dist="19050" dir="2700000" algn="tl" rotWithShape="0">
                  <a:schemeClr val="dk1">
                    <a:alpha val="40000"/>
                  </a:schemeClr>
                </a:outerShdw>
              </a:effectLst>
            </a:rPr>
            <a:t>P</a:t>
          </a:r>
          <a:r>
            <a:rPr lang="en-US" sz="1100" b="0" kern="1200" cap="none" spc="0" dirty="0">
              <a:ln w="0"/>
              <a:solidFill>
                <a:schemeClr val="tx1"/>
              </a:solidFill>
              <a:effectLst>
                <a:outerShdw blurRad="38100" dist="19050" dir="2700000" algn="tl" rotWithShape="0">
                  <a:schemeClr val="dk1">
                    <a:alpha val="40000"/>
                  </a:schemeClr>
                </a:outerShdw>
              </a:effectLst>
            </a:rPr>
            <a:t>UFA</a:t>
          </a:r>
        </a:p>
      </dsp:txBody>
      <dsp:txXfrm>
        <a:off x="8425165" y="3564799"/>
        <a:ext cx="732266" cy="518467"/>
      </dsp:txXfrm>
    </dsp:sp>
    <dsp:sp modelId="{6272B073-CE27-43F6-9CDE-971616FAD48D}">
      <dsp:nvSpPr>
        <dsp:cNvPr id="0" name=""/>
        <dsp:cNvSpPr/>
      </dsp:nvSpPr>
      <dsp:spPr>
        <a:xfrm>
          <a:off x="8417801" y="4158025"/>
          <a:ext cx="722998" cy="518467"/>
        </a:xfrm>
        <a:prstGeom prst="rect">
          <a:avLst/>
        </a:prstGeom>
        <a:no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100000"/>
            </a:lnSpc>
            <a:spcBef>
              <a:spcPct val="0"/>
            </a:spcBef>
            <a:spcAft>
              <a:spcPts val="620"/>
            </a:spcAft>
            <a:buNone/>
          </a:pPr>
          <a:r>
            <a:rPr lang="en-US" sz="2000" kern="1200" dirty="0">
              <a:solidFill>
                <a:sysClr val="windowText" lastClr="000000"/>
              </a:solidFill>
            </a:rPr>
            <a:t>M</a:t>
          </a:r>
          <a:r>
            <a:rPr lang="en-US" sz="1100" kern="1200" dirty="0">
              <a:solidFill>
                <a:sysClr val="windowText" lastClr="000000"/>
              </a:solidFill>
            </a:rPr>
            <a:t>UFA</a:t>
          </a:r>
        </a:p>
      </dsp:txBody>
      <dsp:txXfrm>
        <a:off x="8417801" y="4158025"/>
        <a:ext cx="722998" cy="51846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16C798-0C39-4AC3-B1F1-2EA48C342DBE}" type="datetimeFigureOut">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A1E5A-553A-49FE-8BCC-3EDBBC18F2A7}" type="slidenum">
              <a:rPr lang="en-IN" smtClean="0"/>
              <a:t>‹#›</a:t>
            </a:fld>
            <a:endParaRPr lang="en-IN"/>
          </a:p>
        </p:txBody>
      </p:sp>
    </p:spTree>
    <p:extLst>
      <p:ext uri="{BB962C8B-B14F-4D97-AF65-F5344CB8AC3E}">
        <p14:creationId xmlns:p14="http://schemas.microsoft.com/office/powerpoint/2010/main" val="424367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m.wikipedia.org/wiki/File:Isomers_of_oleic_acid.pn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htm"/><Relationship Id="rId2" Type="http://schemas.openxmlformats.org/officeDocument/2006/relationships/image" Target="../media/image20.htm"/><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hyperlink" Target="https://chem.libretexts.org/"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htm"/><Relationship Id="rId2" Type="http://schemas.openxmlformats.org/officeDocument/2006/relationships/image" Target="../media/image5.htm"/><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m.wikipedia.org/wiki/File:Fatty_acid_carbon_numbering.png"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m.wikipedia.org/wiki/File:Arachidic_formula_representation.svg" TargetMode="Externa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9600" dirty="0"/>
              <a:t>H</a:t>
            </a:r>
            <a:r>
              <a:rPr lang="en-IN" sz="4400" dirty="0"/>
              <a:t>EALTHIER</a:t>
            </a:r>
            <a:r>
              <a:rPr lang="en-IN" dirty="0"/>
              <a:t> FATS </a:t>
            </a:r>
            <a:r>
              <a:rPr lang="en-IN" sz="3600" dirty="0"/>
              <a:t>AND</a:t>
            </a:r>
            <a:r>
              <a:rPr lang="en-IN" dirty="0"/>
              <a:t> OILS</a:t>
            </a:r>
          </a:p>
        </p:txBody>
      </p:sp>
      <p:sp>
        <p:nvSpPr>
          <p:cNvPr id="3" name="Subtitle 2"/>
          <p:cNvSpPr>
            <a:spLocks noGrp="1"/>
          </p:cNvSpPr>
          <p:nvPr>
            <p:ph type="subTitle" idx="1"/>
          </p:nvPr>
        </p:nvSpPr>
        <p:spPr>
          <a:xfrm>
            <a:off x="1100051" y="4455619"/>
            <a:ext cx="10058400" cy="1840677"/>
          </a:xfrm>
        </p:spPr>
        <p:txBody>
          <a:bodyPr>
            <a:normAutofit fontScale="92500" lnSpcReduction="20000"/>
          </a:bodyPr>
          <a:lstStyle/>
          <a:p>
            <a:r>
              <a:rPr lang="en-IN" b="1" i="1" dirty="0"/>
              <a:t>A </a:t>
            </a:r>
            <a:r>
              <a:rPr lang="en-IN" b="1" i="1" dirty="0">
                <a:solidFill>
                  <a:srgbClr val="00B050"/>
                </a:solidFill>
              </a:rPr>
              <a:t>healthier</a:t>
            </a:r>
            <a:r>
              <a:rPr lang="en-IN" b="1" i="1" dirty="0"/>
              <a:t> approach to dietary fats</a:t>
            </a:r>
            <a:endParaRPr lang="en-IN" sz="1800" b="1" i="1" dirty="0"/>
          </a:p>
          <a:p>
            <a:r>
              <a:rPr lang="en-IN" sz="1800" cap="none" dirty="0">
                <a:solidFill>
                  <a:schemeClr val="tx1">
                    <a:lumMod val="95000"/>
                    <a:lumOff val="5000"/>
                  </a:schemeClr>
                </a:solidFill>
              </a:rPr>
              <a:t>Rohan Singh (107)</a:t>
            </a:r>
          </a:p>
          <a:p>
            <a:r>
              <a:rPr lang="en-IN" sz="1800" cap="none" dirty="0">
                <a:solidFill>
                  <a:schemeClr val="tx1">
                    <a:lumMod val="95000"/>
                    <a:lumOff val="5000"/>
                  </a:schemeClr>
                </a:solidFill>
              </a:rPr>
              <a:t>Yashika Bhardwaj (161) </a:t>
            </a:r>
          </a:p>
          <a:p>
            <a:r>
              <a:rPr lang="en-IN" sz="1700" cap="none" dirty="0">
                <a:solidFill>
                  <a:schemeClr val="tx1">
                    <a:lumMod val="95000"/>
                    <a:lumOff val="5000"/>
                  </a:schemeClr>
                </a:solidFill>
                <a:latin typeface="+mn-lt"/>
              </a:rPr>
              <a:t>Ramjas College, University of Delhi</a:t>
            </a:r>
            <a:endParaRPr lang="en-IN" sz="1400" cap="none" dirty="0">
              <a:solidFill>
                <a:schemeClr val="tx1">
                  <a:lumMod val="95000"/>
                  <a:lumOff val="5000"/>
                </a:schemeClr>
              </a:solidFill>
              <a:latin typeface="+mn-lt"/>
            </a:endParaRPr>
          </a:p>
          <a:p>
            <a:r>
              <a:rPr lang="en-IN" sz="1700" cap="none" dirty="0">
                <a:solidFill>
                  <a:schemeClr val="tx1">
                    <a:lumMod val="85000"/>
                    <a:lumOff val="15000"/>
                  </a:schemeClr>
                </a:solidFill>
              </a:rPr>
              <a:t>Bsc(H) Chemistry, Sem-6, Sec-B </a:t>
            </a:r>
          </a:p>
        </p:txBody>
      </p:sp>
      <p:sp>
        <p:nvSpPr>
          <p:cNvPr id="4" name="TextBox 3"/>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a:t>
            </a:r>
          </a:p>
        </p:txBody>
      </p:sp>
      <p:pic>
        <p:nvPicPr>
          <p:cNvPr id="7" name="Picture 6">
            <a:extLst>
              <a:ext uri="{FF2B5EF4-FFF2-40B4-BE49-F238E27FC236}">
                <a16:creationId xmlns:a16="http://schemas.microsoft.com/office/drawing/2014/main" id="{49DB9602-4D52-4F70-B878-2D01DC7AB952}"/>
              </a:ext>
            </a:extLst>
          </p:cNvPr>
          <p:cNvPicPr>
            <a:picLocks noChangeAspect="1"/>
          </p:cNvPicPr>
          <p:nvPr/>
        </p:nvPicPr>
        <p:blipFill>
          <a:blip r:embed="rId2"/>
          <a:stretch>
            <a:fillRect/>
          </a:stretch>
        </p:blipFill>
        <p:spPr>
          <a:xfrm>
            <a:off x="9273439" y="4455618"/>
            <a:ext cx="1882241" cy="1840677"/>
          </a:xfrm>
          <a:prstGeom prst="rect">
            <a:avLst/>
          </a:prstGeom>
        </p:spPr>
      </p:pic>
    </p:spTree>
    <p:extLst>
      <p:ext uri="{BB962C8B-B14F-4D97-AF65-F5344CB8AC3E}">
        <p14:creationId xmlns:p14="http://schemas.microsoft.com/office/powerpoint/2010/main" val="2240854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Unsaturated Fatty Acids</a:t>
            </a:r>
          </a:p>
        </p:txBody>
      </p:sp>
      <p:sp>
        <p:nvSpPr>
          <p:cNvPr id="5" name="TextBox 4"/>
          <p:cNvSpPr txBox="1"/>
          <p:nvPr/>
        </p:nvSpPr>
        <p:spPr>
          <a:xfrm>
            <a:off x="1097279" y="2151525"/>
            <a:ext cx="4397998" cy="400110"/>
          </a:xfrm>
          <a:prstGeom prst="rect">
            <a:avLst/>
          </a:prstGeom>
          <a:solidFill>
            <a:srgbClr val="BD582C"/>
          </a:solidFill>
        </p:spPr>
        <p:txBody>
          <a:bodyPr wrap="square" rtlCol="0">
            <a:spAutoFit/>
          </a:bodyPr>
          <a:lstStyle/>
          <a:p>
            <a:pPr algn="ctr"/>
            <a:r>
              <a:rPr lang="en-IN" sz="2000" i="1" dirty="0">
                <a:solidFill>
                  <a:schemeClr val="bg1"/>
                </a:solidFill>
              </a:rPr>
              <a:t>Mono Unsaturated Fatty Acid (MUFA)</a:t>
            </a:r>
          </a:p>
        </p:txBody>
      </p:sp>
      <p:sp>
        <p:nvSpPr>
          <p:cNvPr id="6" name="TextBox 5"/>
          <p:cNvSpPr txBox="1"/>
          <p:nvPr/>
        </p:nvSpPr>
        <p:spPr>
          <a:xfrm>
            <a:off x="1097279" y="2629760"/>
            <a:ext cx="10292771" cy="1323439"/>
          </a:xfrm>
          <a:prstGeom prst="rect">
            <a:avLst/>
          </a:prstGeom>
          <a:noFill/>
        </p:spPr>
        <p:txBody>
          <a:bodyPr wrap="square" rtlCol="0">
            <a:spAutoFit/>
          </a:bodyPr>
          <a:lstStyle/>
          <a:p>
            <a:r>
              <a:rPr lang="en-US" dirty="0"/>
              <a:t>	</a:t>
            </a:r>
            <a:r>
              <a:rPr lang="en-US" sz="2000" dirty="0"/>
              <a:t>Fatty acids in this category have one double bond in their hydrocarbon chain. They are considered as the best type of fat to eat in nutritional terms since they are comparatively stable to oxidation and the development of rancidity. The olive oil and rapeseed oils are the most common source of monounsaturated fatty acids.</a:t>
            </a:r>
          </a:p>
        </p:txBody>
      </p:sp>
      <p:sp>
        <p:nvSpPr>
          <p:cNvPr id="7" name="TextBox 6"/>
          <p:cNvSpPr txBox="1"/>
          <p:nvPr/>
        </p:nvSpPr>
        <p:spPr>
          <a:xfrm>
            <a:off x="1097279" y="4397872"/>
            <a:ext cx="4397998" cy="400110"/>
          </a:xfrm>
          <a:prstGeom prst="rect">
            <a:avLst/>
          </a:prstGeom>
          <a:solidFill>
            <a:srgbClr val="BD582C"/>
          </a:solidFill>
        </p:spPr>
        <p:txBody>
          <a:bodyPr wrap="square" rtlCol="0">
            <a:spAutoFit/>
          </a:bodyPr>
          <a:lstStyle/>
          <a:p>
            <a:pPr algn="ctr"/>
            <a:r>
              <a:rPr lang="en-IN" sz="2000" i="1" dirty="0">
                <a:solidFill>
                  <a:schemeClr val="bg1"/>
                </a:solidFill>
              </a:rPr>
              <a:t>Poly Unsaturated Fatty Acid (PUFA)</a:t>
            </a:r>
          </a:p>
        </p:txBody>
      </p:sp>
      <p:sp>
        <p:nvSpPr>
          <p:cNvPr id="9" name="Rectangle 8"/>
          <p:cNvSpPr/>
          <p:nvPr/>
        </p:nvSpPr>
        <p:spPr>
          <a:xfrm>
            <a:off x="1097280" y="4927508"/>
            <a:ext cx="10058400" cy="1015663"/>
          </a:xfrm>
          <a:prstGeom prst="rect">
            <a:avLst/>
          </a:prstGeom>
        </p:spPr>
        <p:txBody>
          <a:bodyPr wrap="square">
            <a:spAutoFit/>
          </a:bodyPr>
          <a:lstStyle/>
          <a:p>
            <a:r>
              <a:rPr lang="en-US" sz="2000" dirty="0"/>
              <a:t>	Polyunsaturated fatty acids contain two or more double bonds in their hydrocarbon chain. They are least stable fatty acids and are highly prone to oxidation. So they are best used in cold applications. The sunflower seed oil is the most common source of polyunsaturated fatty acids</a:t>
            </a:r>
            <a:endParaRPr lang="en-IN" sz="2000" dirty="0"/>
          </a:p>
        </p:txBody>
      </p:sp>
      <p:sp>
        <p:nvSpPr>
          <p:cNvPr id="8" name="TextBox 7"/>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10</a:t>
            </a:r>
          </a:p>
        </p:txBody>
      </p:sp>
    </p:spTree>
    <p:extLst>
      <p:ext uri="{BB962C8B-B14F-4D97-AF65-F5344CB8AC3E}">
        <p14:creationId xmlns:p14="http://schemas.microsoft.com/office/powerpoint/2010/main" val="76295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0294" y="329289"/>
            <a:ext cx="3874217" cy="400110"/>
          </a:xfrm>
          <a:prstGeom prst="rect">
            <a:avLst/>
          </a:prstGeom>
          <a:solidFill>
            <a:srgbClr val="BD582C"/>
          </a:solidFill>
        </p:spPr>
        <p:txBody>
          <a:bodyPr wrap="square" rtlCol="0">
            <a:spAutoFit/>
          </a:bodyPr>
          <a:lstStyle/>
          <a:p>
            <a:pPr algn="ctr"/>
            <a:r>
              <a:rPr lang="en-IN" sz="2000" i="1" dirty="0">
                <a:solidFill>
                  <a:schemeClr val="bg1"/>
                </a:solidFill>
              </a:rPr>
              <a:t>cis-</a:t>
            </a:r>
            <a:r>
              <a:rPr lang="en-IN" sz="2000" dirty="0">
                <a:solidFill>
                  <a:schemeClr val="bg1"/>
                </a:solidFill>
              </a:rPr>
              <a:t>unsaturated fatty acids (CFA)</a:t>
            </a:r>
          </a:p>
        </p:txBody>
      </p:sp>
      <p:sp>
        <p:nvSpPr>
          <p:cNvPr id="3" name="TextBox 2"/>
          <p:cNvSpPr txBox="1"/>
          <p:nvPr/>
        </p:nvSpPr>
        <p:spPr>
          <a:xfrm>
            <a:off x="820294" y="820782"/>
            <a:ext cx="7409306" cy="2308324"/>
          </a:xfrm>
          <a:prstGeom prst="rect">
            <a:avLst/>
          </a:prstGeom>
          <a:noFill/>
        </p:spPr>
        <p:txBody>
          <a:bodyPr wrap="square" rtlCol="0">
            <a:spAutoFit/>
          </a:bodyPr>
          <a:lstStyle/>
          <a:p>
            <a:pPr marL="285750" indent="-285750">
              <a:buFont typeface="Wingdings" panose="05000000000000000000" pitchFamily="2" charset="2"/>
              <a:buChar char="ü"/>
            </a:pPr>
            <a:r>
              <a:rPr lang="en-IN" dirty="0"/>
              <a:t>Unsaturated fatty acids which have one or more double bonds in </a:t>
            </a:r>
            <a:r>
              <a:rPr lang="en-IN" i="1" dirty="0">
                <a:solidFill>
                  <a:srgbClr val="BD582C"/>
                </a:solidFill>
              </a:rPr>
              <a:t>cis</a:t>
            </a:r>
            <a:r>
              <a:rPr lang="en-IN" dirty="0"/>
              <a:t>-geometric form falls under this category. </a:t>
            </a:r>
          </a:p>
          <a:p>
            <a:pPr marL="285750" indent="-285750">
              <a:buFont typeface="Wingdings" panose="05000000000000000000" pitchFamily="2" charset="2"/>
              <a:buChar char="ü"/>
            </a:pPr>
            <a:r>
              <a:rPr lang="en-IN" dirty="0"/>
              <a:t>They have a special structural feature, namely </a:t>
            </a:r>
            <a:r>
              <a:rPr lang="en-IN" i="1" dirty="0">
                <a:solidFill>
                  <a:srgbClr val="BD582C"/>
                </a:solidFill>
              </a:rPr>
              <a:t>bend (or knick)  </a:t>
            </a:r>
            <a:r>
              <a:rPr lang="en-IN" dirty="0"/>
              <a:t>which hinders them from effective stacking and close packing unlike saturated fatty acids.</a:t>
            </a:r>
          </a:p>
          <a:p>
            <a:pPr marL="285750" indent="-285750">
              <a:buFont typeface="Wingdings" panose="05000000000000000000" pitchFamily="2" charset="2"/>
              <a:buChar char="ü"/>
            </a:pPr>
            <a:r>
              <a:rPr lang="en-IN" dirty="0"/>
              <a:t>Net effect of this is a much lower melting point, soft physical state and health benefits. They are considered much healthier than their saturated or trans-counterparts and are believed to lower risks of heart diseases.</a:t>
            </a:r>
          </a:p>
        </p:txBody>
      </p:sp>
      <p:sp>
        <p:nvSpPr>
          <p:cNvPr id="4" name="TextBox 3"/>
          <p:cNvSpPr txBox="1"/>
          <p:nvPr/>
        </p:nvSpPr>
        <p:spPr>
          <a:xfrm>
            <a:off x="820294" y="3429000"/>
            <a:ext cx="3812073" cy="400110"/>
          </a:xfrm>
          <a:prstGeom prst="rect">
            <a:avLst/>
          </a:prstGeom>
          <a:solidFill>
            <a:srgbClr val="BD582C"/>
          </a:solidFill>
        </p:spPr>
        <p:txBody>
          <a:bodyPr wrap="square" rtlCol="0">
            <a:spAutoFit/>
          </a:bodyPr>
          <a:lstStyle/>
          <a:p>
            <a:pPr algn="ctr"/>
            <a:r>
              <a:rPr lang="en-IN" sz="2000" i="1" dirty="0">
                <a:solidFill>
                  <a:schemeClr val="bg1"/>
                </a:solidFill>
              </a:rPr>
              <a:t>trans-</a:t>
            </a:r>
            <a:r>
              <a:rPr lang="en-IN" sz="2000" dirty="0">
                <a:solidFill>
                  <a:schemeClr val="bg1"/>
                </a:solidFill>
              </a:rPr>
              <a:t>unsaturated fatty acids (TFA)</a:t>
            </a:r>
          </a:p>
        </p:txBody>
      </p:sp>
      <p:sp>
        <p:nvSpPr>
          <p:cNvPr id="5" name="TextBox 4"/>
          <p:cNvSpPr txBox="1"/>
          <p:nvPr/>
        </p:nvSpPr>
        <p:spPr>
          <a:xfrm>
            <a:off x="820294" y="3941449"/>
            <a:ext cx="10543123" cy="2308324"/>
          </a:xfrm>
          <a:prstGeom prst="rect">
            <a:avLst/>
          </a:prstGeom>
          <a:noFill/>
        </p:spPr>
        <p:txBody>
          <a:bodyPr wrap="square" rtlCol="0">
            <a:spAutoFit/>
          </a:bodyPr>
          <a:lstStyle/>
          <a:p>
            <a:pPr marL="285750" indent="-285750">
              <a:buFont typeface="Wingdings" panose="05000000000000000000" pitchFamily="2" charset="2"/>
              <a:buChar char="ü"/>
            </a:pPr>
            <a:r>
              <a:rPr lang="en-IN" dirty="0"/>
              <a:t>Unsaturated fatty acids which have one or more double bonds in </a:t>
            </a:r>
            <a:r>
              <a:rPr lang="en-IN" i="1" dirty="0">
                <a:solidFill>
                  <a:srgbClr val="BD582C"/>
                </a:solidFill>
              </a:rPr>
              <a:t>trans</a:t>
            </a:r>
            <a:r>
              <a:rPr lang="en-IN" dirty="0"/>
              <a:t>-geometric form falls under this category. </a:t>
            </a:r>
          </a:p>
          <a:p>
            <a:pPr marL="285750" indent="-285750">
              <a:buFont typeface="Wingdings" panose="05000000000000000000" pitchFamily="2" charset="2"/>
              <a:buChar char="ü"/>
            </a:pPr>
            <a:r>
              <a:rPr lang="en-IN" dirty="0"/>
              <a:t>These are similar in structure to their saturated counterparts, having straight aliphatic side chain, efficient stacking and close packing resulting in higher melting point.</a:t>
            </a:r>
          </a:p>
          <a:p>
            <a:pPr marL="285750" indent="-285750">
              <a:buFont typeface="Wingdings" panose="05000000000000000000" pitchFamily="2" charset="2"/>
              <a:buChar char="ü"/>
            </a:pPr>
            <a:r>
              <a:rPr lang="en-IN" dirty="0"/>
              <a:t>Heath wise, these are even more harmful then SFA’s as they lower HDL (High Density Lipoprotein or good cholesterol) level in addition to increasing LDL level of blood.</a:t>
            </a:r>
          </a:p>
          <a:p>
            <a:pPr marL="285750" indent="-285750">
              <a:buFont typeface="Wingdings" panose="05000000000000000000" pitchFamily="2" charset="2"/>
              <a:buChar char="ü"/>
            </a:pPr>
            <a:r>
              <a:rPr lang="en-IN" dirty="0"/>
              <a:t>Mostly obtained naturally from animal fats, but can result from partial hydrogenation of vegetable oils that is accompanied by isomerisation of cis-isomers into trans.</a:t>
            </a:r>
          </a:p>
        </p:txBody>
      </p:sp>
      <p:pic>
        <p:nvPicPr>
          <p:cNvPr id="6" name="Picture 5" descr="https://upload.wikimedia.org/wikipedia/commons/thumb/a/a9/Isomers_of_oleic_acid.png/300px-Isomers_of_oleic_acid.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8229600" y="640622"/>
            <a:ext cx="3586579" cy="2413296"/>
          </a:xfrm>
          <a:prstGeom prst="rect">
            <a:avLst/>
          </a:prstGeom>
          <a:noFill/>
          <a:ln>
            <a:noFill/>
          </a:ln>
        </p:spPr>
      </p:pic>
      <p:sp>
        <p:nvSpPr>
          <p:cNvPr id="7" name="TextBox 6"/>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11</a:t>
            </a:r>
          </a:p>
        </p:txBody>
      </p:sp>
    </p:spTree>
    <p:extLst>
      <p:ext uri="{BB962C8B-B14F-4D97-AF65-F5344CB8AC3E}">
        <p14:creationId xmlns:p14="http://schemas.microsoft.com/office/powerpoint/2010/main" val="2212485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7744805"/>
              </p:ext>
            </p:extLst>
          </p:nvPr>
        </p:nvGraphicFramePr>
        <p:xfrm>
          <a:off x="1275145" y="1093836"/>
          <a:ext cx="9641709" cy="5038247"/>
        </p:xfrm>
        <a:graphic>
          <a:graphicData uri="http://schemas.openxmlformats.org/drawingml/2006/table">
            <a:tbl>
              <a:tblPr firstRow="1" bandRow="1">
                <a:tableStyleId>{5C22544A-7EE6-4342-B048-85BDC9FD1C3A}</a:tableStyleId>
              </a:tblPr>
              <a:tblGrid>
                <a:gridCol w="1433375">
                  <a:extLst>
                    <a:ext uri="{9D8B030D-6E8A-4147-A177-3AD203B41FA5}">
                      <a16:colId xmlns:a16="http://schemas.microsoft.com/office/drawing/2014/main" val="3769322946"/>
                    </a:ext>
                  </a:extLst>
                </a:gridCol>
                <a:gridCol w="3850756">
                  <a:extLst>
                    <a:ext uri="{9D8B030D-6E8A-4147-A177-3AD203B41FA5}">
                      <a16:colId xmlns:a16="http://schemas.microsoft.com/office/drawing/2014/main" val="3614823443"/>
                    </a:ext>
                  </a:extLst>
                </a:gridCol>
                <a:gridCol w="1659056">
                  <a:extLst>
                    <a:ext uri="{9D8B030D-6E8A-4147-A177-3AD203B41FA5}">
                      <a16:colId xmlns:a16="http://schemas.microsoft.com/office/drawing/2014/main" val="2068943918"/>
                    </a:ext>
                  </a:extLst>
                </a:gridCol>
                <a:gridCol w="756490">
                  <a:extLst>
                    <a:ext uri="{9D8B030D-6E8A-4147-A177-3AD203B41FA5}">
                      <a16:colId xmlns:a16="http://schemas.microsoft.com/office/drawing/2014/main" val="3307152658"/>
                    </a:ext>
                  </a:extLst>
                </a:gridCol>
                <a:gridCol w="1309743">
                  <a:extLst>
                    <a:ext uri="{9D8B030D-6E8A-4147-A177-3AD203B41FA5}">
                      <a16:colId xmlns:a16="http://schemas.microsoft.com/office/drawing/2014/main" val="2674283803"/>
                    </a:ext>
                  </a:extLst>
                </a:gridCol>
                <a:gridCol w="632289">
                  <a:extLst>
                    <a:ext uri="{9D8B030D-6E8A-4147-A177-3AD203B41FA5}">
                      <a16:colId xmlns:a16="http://schemas.microsoft.com/office/drawing/2014/main" val="1556293512"/>
                    </a:ext>
                  </a:extLst>
                </a:gridCol>
              </a:tblGrid>
              <a:tr h="718247">
                <a:tc>
                  <a:txBody>
                    <a:bodyPr/>
                    <a:lstStyle/>
                    <a:p>
                      <a:pPr algn="ctr"/>
                      <a:r>
                        <a:rPr lang="en-IN" sz="1400" b="1" i="0" dirty="0"/>
                        <a:t>Common name</a:t>
                      </a:r>
                    </a:p>
                  </a:txBody>
                  <a:tcPr anchor="ctr">
                    <a:solidFill>
                      <a:srgbClr val="BD582C"/>
                    </a:solidFill>
                  </a:tcPr>
                </a:tc>
                <a:tc>
                  <a:txBody>
                    <a:bodyPr/>
                    <a:lstStyle/>
                    <a:p>
                      <a:pPr algn="ctr"/>
                      <a:r>
                        <a:rPr lang="en-IN" sz="1400" b="1" i="0" dirty="0"/>
                        <a:t>Chemical structure</a:t>
                      </a:r>
                    </a:p>
                  </a:txBody>
                  <a:tcPr anchor="ctr">
                    <a:solidFill>
                      <a:srgbClr val="BD582C"/>
                    </a:solidFill>
                  </a:tcPr>
                </a:tc>
                <a:tc>
                  <a:txBody>
                    <a:bodyPr/>
                    <a:lstStyle/>
                    <a:p>
                      <a:pPr algn="ctr"/>
                      <a:r>
                        <a:rPr lang="el-GR" sz="1400" b="1" i="0" dirty="0"/>
                        <a:t>Δ</a:t>
                      </a:r>
                      <a:r>
                        <a:rPr lang="en-IN" sz="1400" b="1" i="0" baseline="30000" dirty="0"/>
                        <a:t>x</a:t>
                      </a:r>
                      <a:endParaRPr lang="en-IN" sz="1400" b="1" i="0" dirty="0"/>
                    </a:p>
                  </a:txBody>
                  <a:tcPr anchor="ctr">
                    <a:solidFill>
                      <a:srgbClr val="BD582C"/>
                    </a:solidFill>
                  </a:tcPr>
                </a:tc>
                <a:tc>
                  <a:txBody>
                    <a:bodyPr/>
                    <a:lstStyle/>
                    <a:p>
                      <a:pPr algn="ctr"/>
                      <a:r>
                        <a:rPr lang="en-IN" sz="1400" b="1" i="0" dirty="0"/>
                        <a:t>C:D</a:t>
                      </a:r>
                    </a:p>
                  </a:txBody>
                  <a:tcPr anchor="ctr">
                    <a:solidFill>
                      <a:srgbClr val="BD582C"/>
                    </a:solidFill>
                  </a:tcPr>
                </a:tc>
                <a:tc>
                  <a:txBody>
                    <a:bodyPr/>
                    <a:lstStyle/>
                    <a:p>
                      <a:pPr algn="ctr"/>
                      <a:r>
                        <a:rPr lang="en-IN" sz="1400" b="1" i="0" dirty="0"/>
                        <a:t>IUPAC</a:t>
                      </a:r>
                    </a:p>
                  </a:txBody>
                  <a:tcPr anchor="ctr">
                    <a:solidFill>
                      <a:srgbClr val="BD582C"/>
                    </a:solidFill>
                  </a:tcPr>
                </a:tc>
                <a:tc>
                  <a:txBody>
                    <a:bodyPr/>
                    <a:lstStyle/>
                    <a:p>
                      <a:pPr algn="ctr"/>
                      <a:r>
                        <a:rPr lang="en-IN" sz="1400" b="1" i="0" dirty="0"/>
                        <a:t>n−x</a:t>
                      </a:r>
                    </a:p>
                  </a:txBody>
                  <a:tcPr anchor="ctr">
                    <a:solidFill>
                      <a:srgbClr val="BD582C"/>
                    </a:solidFill>
                  </a:tcPr>
                </a:tc>
                <a:extLst>
                  <a:ext uri="{0D108BD9-81ED-4DB2-BD59-A6C34878D82A}">
                    <a16:rowId xmlns:a16="http://schemas.microsoft.com/office/drawing/2014/main" val="1985405772"/>
                  </a:ext>
                </a:extLst>
              </a:tr>
              <a:tr h="540000">
                <a:tc>
                  <a:txBody>
                    <a:bodyPr/>
                    <a:lstStyle/>
                    <a:p>
                      <a:pPr algn="ctr"/>
                      <a:r>
                        <a:rPr lang="en-IN" sz="1400" dirty="0">
                          <a:solidFill>
                            <a:schemeClr val="bg1"/>
                          </a:solidFill>
                        </a:rPr>
                        <a:t>Myristoleic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dirty="0"/>
                        <a:t>)</a:t>
                      </a:r>
                      <a:r>
                        <a:rPr lang="en-IN" sz="1400" baseline="-25000" dirty="0"/>
                        <a:t>3</a:t>
                      </a:r>
                      <a:r>
                        <a:rPr lang="en-IN" sz="1400" b="1" dirty="0"/>
                        <a:t>CH=CH</a:t>
                      </a:r>
                      <a:r>
                        <a:rPr lang="en-IN" sz="1400" dirty="0"/>
                        <a:t>(CH</a:t>
                      </a:r>
                      <a:r>
                        <a:rPr lang="en-IN" sz="1400" baseline="-25000" dirty="0"/>
                        <a:t>2</a:t>
                      </a:r>
                      <a:r>
                        <a:rPr lang="en-IN" sz="1400" dirty="0"/>
                        <a:t>)</a:t>
                      </a:r>
                      <a:r>
                        <a:rPr lang="en-IN" sz="1400" baseline="-25000" dirty="0"/>
                        <a:t>7</a:t>
                      </a:r>
                      <a:r>
                        <a:rPr lang="en-IN" sz="1400" dirty="0"/>
                        <a:t>COOH</a:t>
                      </a:r>
                    </a:p>
                  </a:txBody>
                  <a:tcPr anchor="ctr"/>
                </a:tc>
                <a:tc>
                  <a:txBody>
                    <a:bodyPr/>
                    <a:lstStyle/>
                    <a:p>
                      <a:pPr algn="ctr"/>
                      <a:r>
                        <a:rPr lang="en-IN" sz="1600" i="1" dirty="0"/>
                        <a:t>cis</a:t>
                      </a:r>
                      <a:r>
                        <a:rPr lang="en-IN" sz="1600" dirty="0"/>
                        <a:t>-</a:t>
                      </a:r>
                      <a:r>
                        <a:rPr lang="el-GR" sz="1600" dirty="0"/>
                        <a:t>Δ</a:t>
                      </a:r>
                      <a:r>
                        <a:rPr lang="el-GR" sz="1600" baseline="30000" dirty="0"/>
                        <a:t>9</a:t>
                      </a:r>
                      <a:endParaRPr lang="el-GR" sz="1600" dirty="0"/>
                    </a:p>
                  </a:txBody>
                  <a:tcPr anchor="ctr"/>
                </a:tc>
                <a:tc>
                  <a:txBody>
                    <a:bodyPr/>
                    <a:lstStyle/>
                    <a:p>
                      <a:pPr algn="ctr"/>
                      <a:r>
                        <a:rPr lang="en-IN" sz="1400" dirty="0"/>
                        <a:t>14:1</a:t>
                      </a:r>
                    </a:p>
                  </a:txBody>
                  <a:tcPr anchor="ctr"/>
                </a:tc>
                <a:tc>
                  <a:txBody>
                    <a:bodyPr/>
                    <a:lstStyle/>
                    <a:p>
                      <a:pPr algn="ctr"/>
                      <a:r>
                        <a:rPr lang="en-IN" sz="1400" dirty="0"/>
                        <a:t>14:1(9)</a:t>
                      </a:r>
                    </a:p>
                  </a:txBody>
                  <a:tcPr anchor="ctr"/>
                </a:tc>
                <a:tc>
                  <a:txBody>
                    <a:bodyPr/>
                    <a:lstStyle/>
                    <a:p>
                      <a:pPr algn="ctr"/>
                      <a:r>
                        <a:rPr lang="en-IN" sz="1400" i="1" dirty="0"/>
                        <a:t>n</a:t>
                      </a:r>
                      <a:r>
                        <a:rPr lang="en-IN" sz="1400" dirty="0"/>
                        <a:t>−5</a:t>
                      </a:r>
                    </a:p>
                  </a:txBody>
                  <a:tcPr anchor="ctr"/>
                </a:tc>
                <a:extLst>
                  <a:ext uri="{0D108BD9-81ED-4DB2-BD59-A6C34878D82A}">
                    <a16:rowId xmlns:a16="http://schemas.microsoft.com/office/drawing/2014/main" val="3563379269"/>
                  </a:ext>
                </a:extLst>
              </a:tr>
              <a:tr h="540000">
                <a:tc>
                  <a:txBody>
                    <a:bodyPr/>
                    <a:lstStyle/>
                    <a:p>
                      <a:pPr algn="ctr"/>
                      <a:r>
                        <a:rPr lang="en-IN" sz="1400" dirty="0">
                          <a:solidFill>
                            <a:schemeClr val="bg1"/>
                          </a:solidFill>
                        </a:rPr>
                        <a:t>Palmitoleic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dirty="0"/>
                        <a:t>)</a:t>
                      </a:r>
                      <a:r>
                        <a:rPr lang="en-IN" sz="1400" baseline="-25000" dirty="0"/>
                        <a:t>5</a:t>
                      </a:r>
                      <a:r>
                        <a:rPr lang="en-IN" sz="1400" b="1" dirty="0"/>
                        <a:t>CH=CH</a:t>
                      </a:r>
                      <a:r>
                        <a:rPr lang="en-IN" sz="1400" dirty="0"/>
                        <a:t>(CH</a:t>
                      </a:r>
                      <a:r>
                        <a:rPr lang="en-IN" sz="1400" baseline="-25000" dirty="0"/>
                        <a:t>2</a:t>
                      </a:r>
                      <a:r>
                        <a:rPr lang="en-IN" sz="1400" dirty="0"/>
                        <a:t>)</a:t>
                      </a:r>
                      <a:r>
                        <a:rPr lang="en-IN" sz="1400" baseline="-25000" dirty="0"/>
                        <a:t>7</a:t>
                      </a:r>
                      <a:r>
                        <a:rPr lang="en-IN" sz="1400" dirty="0"/>
                        <a:t>COOH</a:t>
                      </a:r>
                    </a:p>
                  </a:txBody>
                  <a:tcPr anchor="ctr"/>
                </a:tc>
                <a:tc>
                  <a:txBody>
                    <a:bodyPr/>
                    <a:lstStyle/>
                    <a:p>
                      <a:pPr algn="ctr"/>
                      <a:r>
                        <a:rPr lang="en-IN" sz="1600" i="1" dirty="0"/>
                        <a:t>cis</a:t>
                      </a:r>
                      <a:r>
                        <a:rPr lang="en-IN" sz="1600" dirty="0"/>
                        <a:t>-</a:t>
                      </a:r>
                      <a:r>
                        <a:rPr lang="el-GR" sz="1600" dirty="0"/>
                        <a:t>Δ</a:t>
                      </a:r>
                      <a:r>
                        <a:rPr lang="el-GR" sz="1600" baseline="30000" dirty="0"/>
                        <a:t>9</a:t>
                      </a:r>
                      <a:endParaRPr lang="el-GR" sz="1600" dirty="0"/>
                    </a:p>
                  </a:txBody>
                  <a:tcPr anchor="ctr"/>
                </a:tc>
                <a:tc>
                  <a:txBody>
                    <a:bodyPr/>
                    <a:lstStyle/>
                    <a:p>
                      <a:pPr algn="ctr"/>
                      <a:r>
                        <a:rPr lang="en-IN" sz="1400" dirty="0"/>
                        <a:t>16:1</a:t>
                      </a:r>
                    </a:p>
                  </a:txBody>
                  <a:tcPr anchor="ctr"/>
                </a:tc>
                <a:tc>
                  <a:txBody>
                    <a:bodyPr/>
                    <a:lstStyle/>
                    <a:p>
                      <a:pPr algn="ctr"/>
                      <a:r>
                        <a:rPr lang="en-IN" sz="1400" dirty="0"/>
                        <a:t>16:1(9)</a:t>
                      </a:r>
                    </a:p>
                  </a:txBody>
                  <a:tcPr anchor="ctr"/>
                </a:tc>
                <a:tc>
                  <a:txBody>
                    <a:bodyPr/>
                    <a:lstStyle/>
                    <a:p>
                      <a:pPr algn="ctr"/>
                      <a:r>
                        <a:rPr lang="en-IN" sz="1400" i="1" dirty="0"/>
                        <a:t>n</a:t>
                      </a:r>
                      <a:r>
                        <a:rPr lang="en-IN" sz="1400" dirty="0"/>
                        <a:t>−7</a:t>
                      </a:r>
                    </a:p>
                  </a:txBody>
                  <a:tcPr anchor="ctr"/>
                </a:tc>
                <a:extLst>
                  <a:ext uri="{0D108BD9-81ED-4DB2-BD59-A6C34878D82A}">
                    <a16:rowId xmlns:a16="http://schemas.microsoft.com/office/drawing/2014/main" val="1550479979"/>
                  </a:ext>
                </a:extLst>
              </a:tr>
              <a:tr h="540000">
                <a:tc>
                  <a:txBody>
                    <a:bodyPr/>
                    <a:lstStyle/>
                    <a:p>
                      <a:pPr algn="ctr"/>
                      <a:r>
                        <a:rPr lang="en-IN" sz="1400" dirty="0">
                          <a:solidFill>
                            <a:schemeClr val="bg1"/>
                          </a:solidFill>
                        </a:rPr>
                        <a:t>Sapienic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dirty="0"/>
                        <a:t>)</a:t>
                      </a:r>
                      <a:r>
                        <a:rPr lang="en-IN" sz="1400" baseline="-25000" dirty="0"/>
                        <a:t>8</a:t>
                      </a:r>
                      <a:r>
                        <a:rPr lang="en-IN" sz="1400" b="1" dirty="0"/>
                        <a:t>CH=CH</a:t>
                      </a:r>
                      <a:r>
                        <a:rPr lang="en-IN" sz="1400" dirty="0"/>
                        <a:t>(CH</a:t>
                      </a:r>
                      <a:r>
                        <a:rPr lang="en-IN" sz="1400" baseline="-25000" dirty="0"/>
                        <a:t>2</a:t>
                      </a:r>
                      <a:r>
                        <a:rPr lang="en-IN" sz="1400" dirty="0"/>
                        <a:t>)</a:t>
                      </a:r>
                      <a:r>
                        <a:rPr lang="en-IN" sz="1400" baseline="-25000" dirty="0"/>
                        <a:t>4</a:t>
                      </a:r>
                      <a:r>
                        <a:rPr lang="en-IN" sz="1400" dirty="0"/>
                        <a:t>COOH</a:t>
                      </a:r>
                    </a:p>
                  </a:txBody>
                  <a:tcPr anchor="ctr"/>
                </a:tc>
                <a:tc>
                  <a:txBody>
                    <a:bodyPr/>
                    <a:lstStyle/>
                    <a:p>
                      <a:pPr algn="ctr"/>
                      <a:r>
                        <a:rPr lang="en-IN" sz="1600" i="1" dirty="0"/>
                        <a:t>cis</a:t>
                      </a:r>
                      <a:r>
                        <a:rPr lang="en-IN" sz="1600" dirty="0"/>
                        <a:t>-</a:t>
                      </a:r>
                      <a:r>
                        <a:rPr lang="el-GR" sz="1600" dirty="0"/>
                        <a:t>Δ</a:t>
                      </a:r>
                      <a:r>
                        <a:rPr lang="el-GR" sz="1600" baseline="30000" dirty="0"/>
                        <a:t>6</a:t>
                      </a:r>
                      <a:endParaRPr lang="el-GR" sz="1600" dirty="0"/>
                    </a:p>
                  </a:txBody>
                  <a:tcPr anchor="ctr"/>
                </a:tc>
                <a:tc>
                  <a:txBody>
                    <a:bodyPr/>
                    <a:lstStyle/>
                    <a:p>
                      <a:pPr algn="ctr"/>
                      <a:r>
                        <a:rPr lang="en-IN" sz="1400" dirty="0"/>
                        <a:t>16:1</a:t>
                      </a:r>
                    </a:p>
                  </a:txBody>
                  <a:tcPr anchor="ctr"/>
                </a:tc>
                <a:tc>
                  <a:txBody>
                    <a:bodyPr/>
                    <a:lstStyle/>
                    <a:p>
                      <a:pPr algn="ctr"/>
                      <a:r>
                        <a:rPr lang="en-IN" sz="1400" dirty="0"/>
                        <a:t>16:1(6)</a:t>
                      </a:r>
                    </a:p>
                  </a:txBody>
                  <a:tcPr anchor="ctr"/>
                </a:tc>
                <a:tc>
                  <a:txBody>
                    <a:bodyPr/>
                    <a:lstStyle/>
                    <a:p>
                      <a:pPr algn="ctr"/>
                      <a:r>
                        <a:rPr lang="en-IN" sz="1400" i="1" dirty="0"/>
                        <a:t>n</a:t>
                      </a:r>
                      <a:r>
                        <a:rPr lang="en-IN" sz="1400" dirty="0"/>
                        <a:t>−10</a:t>
                      </a:r>
                    </a:p>
                  </a:txBody>
                  <a:tcPr anchor="ctr"/>
                </a:tc>
                <a:extLst>
                  <a:ext uri="{0D108BD9-81ED-4DB2-BD59-A6C34878D82A}">
                    <a16:rowId xmlns:a16="http://schemas.microsoft.com/office/drawing/2014/main" val="2044874380"/>
                  </a:ext>
                </a:extLst>
              </a:tr>
              <a:tr h="540000">
                <a:tc>
                  <a:txBody>
                    <a:bodyPr/>
                    <a:lstStyle/>
                    <a:p>
                      <a:pPr algn="ctr"/>
                      <a:r>
                        <a:rPr lang="en-IN" sz="1400" dirty="0">
                          <a:solidFill>
                            <a:schemeClr val="bg1"/>
                          </a:solidFill>
                        </a:rPr>
                        <a:t>Oleic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dirty="0"/>
                        <a:t>)</a:t>
                      </a:r>
                      <a:r>
                        <a:rPr lang="en-IN" sz="1400" baseline="-25000" dirty="0"/>
                        <a:t>7</a:t>
                      </a:r>
                      <a:r>
                        <a:rPr lang="en-IN" sz="1400" b="1" dirty="0"/>
                        <a:t>CH=CH</a:t>
                      </a:r>
                      <a:r>
                        <a:rPr lang="en-IN" sz="1400" dirty="0"/>
                        <a:t>(CH</a:t>
                      </a:r>
                      <a:r>
                        <a:rPr lang="en-IN" sz="1400" baseline="-25000" dirty="0"/>
                        <a:t>2</a:t>
                      </a:r>
                      <a:r>
                        <a:rPr lang="en-IN" sz="1400" dirty="0"/>
                        <a:t>)</a:t>
                      </a:r>
                      <a:r>
                        <a:rPr lang="en-IN" sz="1400" baseline="-25000" dirty="0"/>
                        <a:t>7</a:t>
                      </a:r>
                      <a:r>
                        <a:rPr lang="en-IN" sz="1400" dirty="0"/>
                        <a:t>COOH</a:t>
                      </a:r>
                    </a:p>
                  </a:txBody>
                  <a:tcPr anchor="ctr"/>
                </a:tc>
                <a:tc>
                  <a:txBody>
                    <a:bodyPr/>
                    <a:lstStyle/>
                    <a:p>
                      <a:pPr algn="ctr"/>
                      <a:r>
                        <a:rPr lang="en-IN" sz="1600" i="1" dirty="0"/>
                        <a:t>cis</a:t>
                      </a:r>
                      <a:r>
                        <a:rPr lang="en-IN" sz="1600" dirty="0"/>
                        <a:t>-</a:t>
                      </a:r>
                      <a:r>
                        <a:rPr lang="el-GR" sz="1600" dirty="0"/>
                        <a:t>Δ</a:t>
                      </a:r>
                      <a:r>
                        <a:rPr lang="el-GR" sz="1600" baseline="30000" dirty="0"/>
                        <a:t>9</a:t>
                      </a:r>
                      <a:endParaRPr lang="el-GR" sz="1600" dirty="0"/>
                    </a:p>
                  </a:txBody>
                  <a:tcPr anchor="ctr"/>
                </a:tc>
                <a:tc>
                  <a:txBody>
                    <a:bodyPr/>
                    <a:lstStyle/>
                    <a:p>
                      <a:pPr algn="ctr"/>
                      <a:r>
                        <a:rPr lang="en-IN" sz="1400" dirty="0"/>
                        <a:t>18:1</a:t>
                      </a:r>
                    </a:p>
                  </a:txBody>
                  <a:tcPr anchor="ctr"/>
                </a:tc>
                <a:tc>
                  <a:txBody>
                    <a:bodyPr/>
                    <a:lstStyle/>
                    <a:p>
                      <a:pPr algn="ctr"/>
                      <a:r>
                        <a:rPr lang="en-IN" sz="1400" dirty="0"/>
                        <a:t>18:1(9)</a:t>
                      </a:r>
                    </a:p>
                  </a:txBody>
                  <a:tcPr anchor="ctr"/>
                </a:tc>
                <a:tc>
                  <a:txBody>
                    <a:bodyPr/>
                    <a:lstStyle/>
                    <a:p>
                      <a:pPr algn="ctr"/>
                      <a:r>
                        <a:rPr lang="en-IN" sz="1400" i="1" dirty="0"/>
                        <a:t>n</a:t>
                      </a:r>
                      <a:r>
                        <a:rPr lang="en-IN" sz="1400" dirty="0"/>
                        <a:t>−9</a:t>
                      </a:r>
                    </a:p>
                  </a:txBody>
                  <a:tcPr anchor="ctr"/>
                </a:tc>
                <a:extLst>
                  <a:ext uri="{0D108BD9-81ED-4DB2-BD59-A6C34878D82A}">
                    <a16:rowId xmlns:a16="http://schemas.microsoft.com/office/drawing/2014/main" val="39565982"/>
                  </a:ext>
                </a:extLst>
              </a:tr>
              <a:tr h="540000">
                <a:tc>
                  <a:txBody>
                    <a:bodyPr/>
                    <a:lstStyle/>
                    <a:p>
                      <a:pPr algn="ctr"/>
                      <a:r>
                        <a:rPr lang="en-IN" sz="1400" dirty="0">
                          <a:solidFill>
                            <a:schemeClr val="bg1"/>
                          </a:solidFill>
                        </a:rPr>
                        <a:t>Elaidic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dirty="0"/>
                        <a:t>)</a:t>
                      </a:r>
                      <a:r>
                        <a:rPr lang="en-IN" sz="1400" baseline="-25000" dirty="0"/>
                        <a:t>7</a:t>
                      </a:r>
                      <a:r>
                        <a:rPr lang="en-IN" sz="1400" b="1" dirty="0"/>
                        <a:t>CH=CH</a:t>
                      </a:r>
                      <a:r>
                        <a:rPr lang="en-IN" sz="1400" dirty="0"/>
                        <a:t>(CH</a:t>
                      </a:r>
                      <a:r>
                        <a:rPr lang="en-IN" sz="1400" baseline="-25000" dirty="0"/>
                        <a:t>2</a:t>
                      </a:r>
                      <a:r>
                        <a:rPr lang="en-IN" sz="1400" dirty="0"/>
                        <a:t>)</a:t>
                      </a:r>
                      <a:r>
                        <a:rPr lang="en-IN" sz="1400" baseline="-25000" dirty="0"/>
                        <a:t>7</a:t>
                      </a:r>
                      <a:r>
                        <a:rPr lang="en-IN" sz="1400" dirty="0"/>
                        <a:t>COOH</a:t>
                      </a:r>
                    </a:p>
                  </a:txBody>
                  <a:tcPr anchor="ctr"/>
                </a:tc>
                <a:tc>
                  <a:txBody>
                    <a:bodyPr/>
                    <a:lstStyle/>
                    <a:p>
                      <a:pPr algn="ctr"/>
                      <a:r>
                        <a:rPr lang="en-IN" sz="1600" i="1" dirty="0"/>
                        <a:t>trans</a:t>
                      </a:r>
                      <a:r>
                        <a:rPr lang="en-IN" sz="1600" dirty="0"/>
                        <a:t>-</a:t>
                      </a:r>
                      <a:r>
                        <a:rPr lang="el-GR" sz="1600" dirty="0"/>
                        <a:t>Δ</a:t>
                      </a:r>
                      <a:r>
                        <a:rPr lang="el-GR" sz="1600" baseline="30000" dirty="0"/>
                        <a:t>9</a:t>
                      </a:r>
                      <a:endParaRPr lang="el-GR" sz="1600" dirty="0"/>
                    </a:p>
                  </a:txBody>
                  <a:tcPr anchor="ctr"/>
                </a:tc>
                <a:tc>
                  <a:txBody>
                    <a:bodyPr/>
                    <a:lstStyle/>
                    <a:p>
                      <a:pPr algn="ctr"/>
                      <a:r>
                        <a:rPr lang="en-IN" sz="1400"/>
                        <a:t>18:1</a:t>
                      </a:r>
                    </a:p>
                  </a:txBody>
                  <a:tcPr anchor="ctr"/>
                </a:tc>
                <a:tc>
                  <a:txBody>
                    <a:bodyPr/>
                    <a:lstStyle/>
                    <a:p>
                      <a:pPr algn="ctr"/>
                      <a:endParaRPr lang="en-IN"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p>
                    <a:p>
                      <a:pPr algn="ctr"/>
                      <a:r>
                        <a:rPr lang="en-IN" sz="1400" i="1" dirty="0"/>
                        <a:t>n</a:t>
                      </a:r>
                      <a:r>
                        <a:rPr lang="en-IN" sz="1400" dirty="0"/>
                        <a:t>−9</a:t>
                      </a:r>
                    </a:p>
                  </a:txBody>
                  <a:tcPr anchor="ctr"/>
                </a:tc>
                <a:extLst>
                  <a:ext uri="{0D108BD9-81ED-4DB2-BD59-A6C34878D82A}">
                    <a16:rowId xmlns:a16="http://schemas.microsoft.com/office/drawing/2014/main" val="4218521330"/>
                  </a:ext>
                </a:extLst>
              </a:tr>
              <a:tr h="540000">
                <a:tc>
                  <a:txBody>
                    <a:bodyPr/>
                    <a:lstStyle/>
                    <a:p>
                      <a:pPr algn="ctr"/>
                      <a:r>
                        <a:rPr lang="en-IN" sz="1400" dirty="0">
                          <a:solidFill>
                            <a:schemeClr val="bg1"/>
                          </a:solidFill>
                        </a:rPr>
                        <a:t>Vaccenic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dirty="0"/>
                        <a:t>)</a:t>
                      </a:r>
                      <a:r>
                        <a:rPr lang="en-IN" sz="1400" baseline="-25000" dirty="0"/>
                        <a:t>5</a:t>
                      </a:r>
                      <a:r>
                        <a:rPr lang="en-IN" sz="1400" b="1" dirty="0"/>
                        <a:t>CH=CH</a:t>
                      </a:r>
                      <a:r>
                        <a:rPr lang="en-IN" sz="1400" dirty="0"/>
                        <a:t>(CH</a:t>
                      </a:r>
                      <a:r>
                        <a:rPr lang="en-IN" sz="1400" baseline="-25000" dirty="0"/>
                        <a:t>2</a:t>
                      </a:r>
                      <a:r>
                        <a:rPr lang="en-IN" sz="1400" dirty="0"/>
                        <a:t>)</a:t>
                      </a:r>
                      <a:r>
                        <a:rPr lang="en-IN" sz="1400" baseline="-25000" dirty="0"/>
                        <a:t>9</a:t>
                      </a:r>
                      <a:r>
                        <a:rPr lang="en-IN" sz="1400" dirty="0"/>
                        <a:t>COOH</a:t>
                      </a:r>
                    </a:p>
                  </a:txBody>
                  <a:tcPr anchor="ctr"/>
                </a:tc>
                <a:tc>
                  <a:txBody>
                    <a:bodyPr/>
                    <a:lstStyle/>
                    <a:p>
                      <a:pPr algn="ctr"/>
                      <a:r>
                        <a:rPr lang="en-IN" sz="1600" i="1" dirty="0"/>
                        <a:t>trans</a:t>
                      </a:r>
                      <a:r>
                        <a:rPr lang="en-IN" sz="1600" dirty="0"/>
                        <a:t>-</a:t>
                      </a:r>
                      <a:r>
                        <a:rPr lang="el-GR" sz="1600" dirty="0"/>
                        <a:t>Δ</a:t>
                      </a:r>
                      <a:r>
                        <a:rPr lang="el-GR" sz="1600" baseline="30000" dirty="0"/>
                        <a:t>11</a:t>
                      </a:r>
                      <a:endParaRPr lang="el-GR" sz="1600" dirty="0"/>
                    </a:p>
                  </a:txBody>
                  <a:tcPr anchor="ctr"/>
                </a:tc>
                <a:tc>
                  <a:txBody>
                    <a:bodyPr/>
                    <a:lstStyle/>
                    <a:p>
                      <a:pPr algn="ctr"/>
                      <a:r>
                        <a:rPr lang="en-IN" sz="1400" dirty="0"/>
                        <a:t>18:1</a:t>
                      </a:r>
                    </a:p>
                  </a:txBody>
                  <a:tcPr anchor="ctr"/>
                </a:tc>
                <a:tc>
                  <a:txBody>
                    <a:bodyPr/>
                    <a:lstStyle/>
                    <a:p>
                      <a:pPr algn="ctr"/>
                      <a:endParaRPr lang="en-IN" sz="1400" dirty="0"/>
                    </a:p>
                  </a:txBody>
                  <a:tcPr anchor="ctr"/>
                </a:tc>
                <a:tc>
                  <a:txBody>
                    <a:bodyPr/>
                    <a:lstStyle/>
                    <a:p>
                      <a:pPr algn="ctr"/>
                      <a:r>
                        <a:rPr lang="en-IN" sz="1400" i="1" dirty="0"/>
                        <a:t>n</a:t>
                      </a:r>
                      <a:r>
                        <a:rPr lang="en-IN" sz="1400" dirty="0"/>
                        <a:t>−7</a:t>
                      </a:r>
                    </a:p>
                  </a:txBody>
                  <a:tcPr anchor="ctr"/>
                </a:tc>
                <a:extLst>
                  <a:ext uri="{0D108BD9-81ED-4DB2-BD59-A6C34878D82A}">
                    <a16:rowId xmlns:a16="http://schemas.microsoft.com/office/drawing/2014/main" val="3325277777"/>
                  </a:ext>
                </a:extLst>
              </a:tr>
              <a:tr h="540000">
                <a:tc>
                  <a:txBody>
                    <a:bodyPr/>
                    <a:lstStyle/>
                    <a:p>
                      <a:pPr algn="ctr"/>
                      <a:r>
                        <a:rPr lang="en-IN" sz="1400" dirty="0">
                          <a:solidFill>
                            <a:schemeClr val="bg1"/>
                          </a:solidFill>
                        </a:rPr>
                        <a:t>Linoleic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dirty="0"/>
                        <a:t>)</a:t>
                      </a:r>
                      <a:r>
                        <a:rPr lang="en-IN" sz="1400" baseline="-25000" dirty="0"/>
                        <a:t>4</a:t>
                      </a:r>
                      <a:r>
                        <a:rPr lang="en-IN" sz="1400" b="1" dirty="0"/>
                        <a:t>CH=CH</a:t>
                      </a:r>
                      <a:r>
                        <a:rPr lang="en-IN" sz="1400" dirty="0"/>
                        <a:t>CH</a:t>
                      </a:r>
                      <a:r>
                        <a:rPr lang="en-IN" sz="1400" baseline="-25000" dirty="0"/>
                        <a:t>2</a:t>
                      </a:r>
                      <a:r>
                        <a:rPr lang="en-IN" sz="1400" b="1" dirty="0"/>
                        <a:t>CH=CH</a:t>
                      </a:r>
                      <a:r>
                        <a:rPr lang="en-IN" sz="1400" dirty="0"/>
                        <a:t>(CH</a:t>
                      </a:r>
                      <a:r>
                        <a:rPr lang="en-IN" sz="1400" baseline="-25000" dirty="0"/>
                        <a:t>2</a:t>
                      </a:r>
                      <a:r>
                        <a:rPr lang="en-IN" sz="1400" dirty="0"/>
                        <a:t>)</a:t>
                      </a:r>
                      <a:r>
                        <a:rPr lang="en-IN" sz="1400" baseline="-25000" dirty="0"/>
                        <a:t>7</a:t>
                      </a:r>
                      <a:r>
                        <a:rPr lang="en-IN" sz="1400" dirty="0"/>
                        <a:t>COOH</a:t>
                      </a:r>
                    </a:p>
                  </a:txBody>
                  <a:tcPr anchor="ctr"/>
                </a:tc>
                <a:tc>
                  <a:txBody>
                    <a:bodyPr/>
                    <a:lstStyle/>
                    <a:p>
                      <a:pPr algn="ctr"/>
                      <a:r>
                        <a:rPr lang="en-IN" sz="1600" i="1" dirty="0" err="1"/>
                        <a:t>cis</a:t>
                      </a:r>
                      <a:r>
                        <a:rPr lang="en-IN" sz="1600" dirty="0" err="1"/>
                        <a:t>,</a:t>
                      </a:r>
                      <a:r>
                        <a:rPr lang="en-IN" sz="1600" i="1" dirty="0" err="1"/>
                        <a:t>cis</a:t>
                      </a:r>
                      <a:r>
                        <a:rPr lang="en-IN" sz="1600" dirty="0"/>
                        <a:t>-</a:t>
                      </a:r>
                      <a:r>
                        <a:rPr lang="el-GR" sz="1600" dirty="0"/>
                        <a:t>Δ</a:t>
                      </a:r>
                      <a:r>
                        <a:rPr lang="el-GR" sz="1600" baseline="30000" dirty="0"/>
                        <a:t>9</a:t>
                      </a:r>
                      <a:r>
                        <a:rPr lang="el-GR" sz="1600" dirty="0"/>
                        <a:t>,Δ</a:t>
                      </a:r>
                      <a:r>
                        <a:rPr lang="el-GR" sz="1600" baseline="30000" dirty="0"/>
                        <a:t>12</a:t>
                      </a:r>
                      <a:endParaRPr lang="el-GR" sz="1600" dirty="0"/>
                    </a:p>
                  </a:txBody>
                  <a:tcPr anchor="ctr"/>
                </a:tc>
                <a:tc>
                  <a:txBody>
                    <a:bodyPr/>
                    <a:lstStyle/>
                    <a:p>
                      <a:pPr algn="ctr"/>
                      <a:r>
                        <a:rPr lang="en-IN" sz="1400" dirty="0"/>
                        <a:t>18:2</a:t>
                      </a:r>
                    </a:p>
                  </a:txBody>
                  <a:tcPr anchor="ctr"/>
                </a:tc>
                <a:tc>
                  <a:txBody>
                    <a:bodyPr/>
                    <a:lstStyle/>
                    <a:p>
                      <a:pPr algn="ctr"/>
                      <a:r>
                        <a:rPr lang="en-IN" sz="1400" dirty="0"/>
                        <a:t>18:2(9,12)</a:t>
                      </a:r>
                    </a:p>
                  </a:txBody>
                  <a:tcPr anchor="ctr"/>
                </a:tc>
                <a:tc>
                  <a:txBody>
                    <a:bodyPr/>
                    <a:lstStyle/>
                    <a:p>
                      <a:pPr algn="ctr"/>
                      <a:r>
                        <a:rPr lang="en-IN" sz="1400" i="1" dirty="0"/>
                        <a:t>n</a:t>
                      </a:r>
                      <a:r>
                        <a:rPr lang="en-IN" sz="1400" dirty="0"/>
                        <a:t>−6</a:t>
                      </a:r>
                    </a:p>
                  </a:txBody>
                  <a:tcPr anchor="ctr"/>
                </a:tc>
                <a:extLst>
                  <a:ext uri="{0D108BD9-81ED-4DB2-BD59-A6C34878D82A}">
                    <a16:rowId xmlns:a16="http://schemas.microsoft.com/office/drawing/2014/main" val="3717606744"/>
                  </a:ext>
                </a:extLst>
              </a:tr>
              <a:tr h="540000">
                <a:tc>
                  <a:txBody>
                    <a:bodyPr/>
                    <a:lstStyle/>
                    <a:p>
                      <a:pPr algn="ctr"/>
                      <a:r>
                        <a:rPr lang="el-GR" sz="1400" dirty="0">
                          <a:solidFill>
                            <a:schemeClr val="bg1"/>
                          </a:solidFill>
                        </a:rPr>
                        <a:t>α-</a:t>
                      </a:r>
                      <a:r>
                        <a:rPr lang="en-IN" sz="1400" dirty="0">
                          <a:solidFill>
                            <a:schemeClr val="bg1"/>
                          </a:solidFill>
                        </a:rPr>
                        <a:t>Linolenic acid</a:t>
                      </a:r>
                    </a:p>
                  </a:txBody>
                  <a:tcPr anchor="ctr">
                    <a:solidFill>
                      <a:srgbClr val="BD582C"/>
                    </a:solidFill>
                  </a:tcPr>
                </a:tc>
                <a:tc>
                  <a:txBody>
                    <a:bodyPr/>
                    <a:lstStyle/>
                    <a:p>
                      <a:pPr algn="ctr"/>
                      <a:r>
                        <a:rPr lang="en-IN" sz="1400" dirty="0"/>
                        <a:t>CH</a:t>
                      </a:r>
                      <a:r>
                        <a:rPr lang="en-IN" sz="1400" baseline="-25000" dirty="0"/>
                        <a:t>3</a:t>
                      </a:r>
                      <a:r>
                        <a:rPr lang="en-IN" sz="1400" dirty="0"/>
                        <a:t>CH</a:t>
                      </a:r>
                      <a:r>
                        <a:rPr lang="en-IN" sz="1400" baseline="-25000" dirty="0"/>
                        <a:t>2</a:t>
                      </a:r>
                      <a:r>
                        <a:rPr lang="en-IN" sz="1400" b="1" dirty="0"/>
                        <a:t>CH=CH</a:t>
                      </a:r>
                      <a:r>
                        <a:rPr lang="en-IN" sz="1400" dirty="0"/>
                        <a:t>CH</a:t>
                      </a:r>
                      <a:r>
                        <a:rPr lang="en-IN" sz="1400" baseline="-25000" dirty="0"/>
                        <a:t>2</a:t>
                      </a:r>
                      <a:r>
                        <a:rPr lang="en-IN" sz="1400" b="1" dirty="0"/>
                        <a:t>CH=CH</a:t>
                      </a:r>
                      <a:r>
                        <a:rPr lang="en-IN" sz="1400" dirty="0"/>
                        <a:t>CH</a:t>
                      </a:r>
                      <a:r>
                        <a:rPr lang="en-IN" sz="1400" baseline="-25000" dirty="0"/>
                        <a:t>2</a:t>
                      </a:r>
                      <a:r>
                        <a:rPr lang="en-IN" sz="1400" b="1" dirty="0"/>
                        <a:t>CH=CH</a:t>
                      </a:r>
                      <a:r>
                        <a:rPr lang="en-IN" sz="1400" dirty="0"/>
                        <a:t>(CH</a:t>
                      </a:r>
                      <a:r>
                        <a:rPr lang="en-IN" sz="1400" baseline="-25000" dirty="0"/>
                        <a:t>2</a:t>
                      </a:r>
                      <a:r>
                        <a:rPr lang="en-IN" sz="1400" dirty="0"/>
                        <a:t>)</a:t>
                      </a:r>
                      <a:r>
                        <a:rPr lang="en-IN" sz="1400" baseline="-25000" dirty="0"/>
                        <a:t>7</a:t>
                      </a:r>
                      <a:r>
                        <a:rPr lang="en-IN" sz="1400" dirty="0"/>
                        <a:t>COOH</a:t>
                      </a:r>
                    </a:p>
                  </a:txBody>
                  <a:tcPr anchor="ctr"/>
                </a:tc>
                <a:tc>
                  <a:txBody>
                    <a:bodyPr/>
                    <a:lstStyle/>
                    <a:p>
                      <a:pPr algn="ctr"/>
                      <a:r>
                        <a:rPr lang="en-IN" sz="1400" i="1" dirty="0" err="1"/>
                        <a:t>cis</a:t>
                      </a:r>
                      <a:r>
                        <a:rPr lang="en-IN" sz="1400" dirty="0" err="1"/>
                        <a:t>,</a:t>
                      </a:r>
                      <a:r>
                        <a:rPr lang="en-IN" sz="1400" i="1" dirty="0" err="1"/>
                        <a:t>cis</a:t>
                      </a:r>
                      <a:r>
                        <a:rPr lang="en-IN" sz="1400" dirty="0" err="1"/>
                        <a:t>,</a:t>
                      </a:r>
                      <a:r>
                        <a:rPr lang="en-IN" sz="1400" i="1" dirty="0" err="1"/>
                        <a:t>cis</a:t>
                      </a:r>
                      <a:r>
                        <a:rPr lang="en-IN" sz="1400" i="0" baseline="0" dirty="0"/>
                        <a:t> </a:t>
                      </a:r>
                      <a:r>
                        <a:rPr lang="el-GR" sz="1400" dirty="0"/>
                        <a:t>Δ</a:t>
                      </a:r>
                      <a:r>
                        <a:rPr lang="el-GR" sz="1400" baseline="30000" dirty="0"/>
                        <a:t>9</a:t>
                      </a:r>
                      <a:r>
                        <a:rPr lang="el-GR" sz="1400" dirty="0"/>
                        <a:t>,Δ</a:t>
                      </a:r>
                      <a:r>
                        <a:rPr lang="el-GR" sz="1400" baseline="30000" dirty="0"/>
                        <a:t>12</a:t>
                      </a:r>
                      <a:r>
                        <a:rPr lang="el-GR" sz="1400" dirty="0"/>
                        <a:t>,Δ</a:t>
                      </a:r>
                      <a:r>
                        <a:rPr lang="el-GR" sz="1400" baseline="30000" dirty="0"/>
                        <a:t>15</a:t>
                      </a:r>
                      <a:endParaRPr lang="el-GR" sz="1400" dirty="0"/>
                    </a:p>
                  </a:txBody>
                  <a:tcPr anchor="ctr"/>
                </a:tc>
                <a:tc>
                  <a:txBody>
                    <a:bodyPr/>
                    <a:lstStyle/>
                    <a:p>
                      <a:pPr algn="ctr"/>
                      <a:r>
                        <a:rPr lang="en-IN" sz="1400" dirty="0"/>
                        <a:t>18:3</a:t>
                      </a:r>
                    </a:p>
                  </a:txBody>
                  <a:tcPr anchor="ctr"/>
                </a:tc>
                <a:tc>
                  <a:txBody>
                    <a:bodyPr/>
                    <a:lstStyle/>
                    <a:p>
                      <a:pPr algn="ctr"/>
                      <a:r>
                        <a:rPr lang="en-IN" sz="1400" dirty="0"/>
                        <a:t>18:3(9,12,15)</a:t>
                      </a:r>
                    </a:p>
                  </a:txBody>
                  <a:tcPr anchor="ctr"/>
                </a:tc>
                <a:tc>
                  <a:txBody>
                    <a:bodyPr/>
                    <a:lstStyle/>
                    <a:p>
                      <a:pPr algn="ctr"/>
                      <a:r>
                        <a:rPr lang="en-IN" sz="1400" i="1" dirty="0"/>
                        <a:t>n</a:t>
                      </a:r>
                      <a:r>
                        <a:rPr lang="en-IN" sz="1400" dirty="0"/>
                        <a:t>−3</a:t>
                      </a:r>
                    </a:p>
                  </a:txBody>
                  <a:tcPr anchor="ctr"/>
                </a:tc>
                <a:extLst>
                  <a:ext uri="{0D108BD9-81ED-4DB2-BD59-A6C34878D82A}">
                    <a16:rowId xmlns:a16="http://schemas.microsoft.com/office/drawing/2014/main" val="4049851201"/>
                  </a:ext>
                </a:extLst>
              </a:tr>
            </a:tbl>
          </a:graphicData>
        </a:graphic>
      </p:graphicFrame>
      <p:sp>
        <p:nvSpPr>
          <p:cNvPr id="3" name="TextBox 2"/>
          <p:cNvSpPr txBox="1"/>
          <p:nvPr/>
        </p:nvSpPr>
        <p:spPr>
          <a:xfrm>
            <a:off x="3619017" y="486136"/>
            <a:ext cx="4953964" cy="369332"/>
          </a:xfrm>
          <a:prstGeom prst="rect">
            <a:avLst/>
          </a:prstGeom>
          <a:noFill/>
        </p:spPr>
        <p:txBody>
          <a:bodyPr wrap="square" rtlCol="0">
            <a:spAutoFit/>
          </a:bodyPr>
          <a:lstStyle/>
          <a:p>
            <a:pPr algn="ctr"/>
            <a:r>
              <a:rPr lang="en-IN" dirty="0"/>
              <a:t>Some common unsaturated fatty acids </a:t>
            </a:r>
          </a:p>
        </p:txBody>
      </p:sp>
      <p:sp>
        <p:nvSpPr>
          <p:cNvPr id="4" name="TextBox 3"/>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12</a:t>
            </a:r>
          </a:p>
        </p:txBody>
      </p:sp>
    </p:spTree>
    <p:extLst>
      <p:ext uri="{BB962C8B-B14F-4D97-AF65-F5344CB8AC3E}">
        <p14:creationId xmlns:p14="http://schemas.microsoft.com/office/powerpoint/2010/main" val="53098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097280" y="261257"/>
            <a:ext cx="10058400" cy="880473"/>
          </a:xfrm>
        </p:spPr>
        <p:txBody>
          <a:bodyPr/>
          <a:lstStyle/>
          <a:p>
            <a:r>
              <a:rPr lang="en-IN" dirty="0"/>
              <a:t>Chain length of Fatty Acids</a:t>
            </a:r>
          </a:p>
        </p:txBody>
      </p:sp>
      <p:sp>
        <p:nvSpPr>
          <p:cNvPr id="5" name="TextBox 4"/>
          <p:cNvSpPr txBox="1"/>
          <p:nvPr/>
        </p:nvSpPr>
        <p:spPr>
          <a:xfrm>
            <a:off x="1097279" y="1510246"/>
            <a:ext cx="3082835" cy="400110"/>
          </a:xfrm>
          <a:prstGeom prst="rect">
            <a:avLst/>
          </a:prstGeom>
          <a:solidFill>
            <a:srgbClr val="BD582C"/>
          </a:solidFill>
        </p:spPr>
        <p:txBody>
          <a:bodyPr wrap="square" rtlCol="0">
            <a:spAutoFit/>
          </a:bodyPr>
          <a:lstStyle/>
          <a:p>
            <a:pPr algn="ctr"/>
            <a:r>
              <a:rPr lang="en-IN" sz="2000" i="1" dirty="0">
                <a:solidFill>
                  <a:schemeClr val="bg1"/>
                </a:solidFill>
              </a:rPr>
              <a:t>Small and Medium Chain</a:t>
            </a:r>
          </a:p>
        </p:txBody>
      </p:sp>
      <p:sp>
        <p:nvSpPr>
          <p:cNvPr id="6" name="TextBox 5"/>
          <p:cNvSpPr txBox="1"/>
          <p:nvPr/>
        </p:nvSpPr>
        <p:spPr>
          <a:xfrm>
            <a:off x="1066798" y="4439567"/>
            <a:ext cx="10058401" cy="1754326"/>
          </a:xfrm>
          <a:prstGeom prst="rect">
            <a:avLst/>
          </a:prstGeom>
          <a:noFill/>
        </p:spPr>
        <p:txBody>
          <a:bodyPr wrap="square" rtlCol="0">
            <a:spAutoFit/>
          </a:bodyPr>
          <a:lstStyle/>
          <a:p>
            <a:pPr marL="285750" indent="-285750">
              <a:buFont typeface="Wingdings" panose="05000000000000000000" pitchFamily="2" charset="2"/>
              <a:buChar char="ü"/>
            </a:pPr>
            <a:r>
              <a:rPr lang="en-IN" dirty="0"/>
              <a:t>Long Chain (LCFA C13-C21) and Very Long Chain (VLCFA &gt; C21) Fatty acids have relatively higher  number of C-atoms in their side chain. </a:t>
            </a:r>
          </a:p>
          <a:p>
            <a:pPr marL="285750" indent="-285750">
              <a:buFont typeface="Wingdings" panose="05000000000000000000" pitchFamily="2" charset="2"/>
              <a:buChar char="ü"/>
            </a:pPr>
            <a:r>
              <a:rPr lang="en-IN" dirty="0"/>
              <a:t>Due to their large size and low solubility, they can’t be absorbed directly and must be transported to liver for storage and metabolism. </a:t>
            </a:r>
          </a:p>
          <a:p>
            <a:pPr marL="285750" indent="-285750">
              <a:buFont typeface="Wingdings" panose="05000000000000000000" pitchFamily="2" charset="2"/>
              <a:buChar char="ü"/>
            </a:pPr>
            <a:r>
              <a:rPr lang="en-IN" dirty="0"/>
              <a:t>They contribute to blood cholesterol (mainly LDL), serum triglyceride concentration and accumulated fat in body, all of which result in various health problems.</a:t>
            </a:r>
          </a:p>
        </p:txBody>
      </p:sp>
      <p:sp>
        <p:nvSpPr>
          <p:cNvPr id="7" name="TextBox 6"/>
          <p:cNvSpPr txBox="1"/>
          <p:nvPr/>
        </p:nvSpPr>
        <p:spPr>
          <a:xfrm>
            <a:off x="1066799" y="4016515"/>
            <a:ext cx="3082835" cy="400110"/>
          </a:xfrm>
          <a:prstGeom prst="rect">
            <a:avLst/>
          </a:prstGeom>
          <a:solidFill>
            <a:srgbClr val="BD582C"/>
          </a:solidFill>
        </p:spPr>
        <p:txBody>
          <a:bodyPr wrap="square" rtlCol="0">
            <a:spAutoFit/>
          </a:bodyPr>
          <a:lstStyle/>
          <a:p>
            <a:pPr algn="ctr"/>
            <a:r>
              <a:rPr lang="en-IN" sz="2000" i="1" dirty="0">
                <a:solidFill>
                  <a:schemeClr val="bg1"/>
                </a:solidFill>
              </a:rPr>
              <a:t>Long and Very Long Chain</a:t>
            </a:r>
          </a:p>
        </p:txBody>
      </p:sp>
      <p:sp>
        <p:nvSpPr>
          <p:cNvPr id="8" name="TextBox 7"/>
          <p:cNvSpPr txBox="1"/>
          <p:nvPr/>
        </p:nvSpPr>
        <p:spPr>
          <a:xfrm>
            <a:off x="1066799" y="1975251"/>
            <a:ext cx="10058401" cy="1754326"/>
          </a:xfrm>
          <a:prstGeom prst="rect">
            <a:avLst/>
          </a:prstGeom>
          <a:noFill/>
        </p:spPr>
        <p:txBody>
          <a:bodyPr wrap="square" rtlCol="0">
            <a:spAutoFit/>
          </a:bodyPr>
          <a:lstStyle/>
          <a:p>
            <a:pPr marL="285750" indent="-285750">
              <a:buFont typeface="Wingdings" panose="05000000000000000000" pitchFamily="2" charset="2"/>
              <a:buChar char="ü"/>
            </a:pPr>
            <a:r>
              <a:rPr lang="en-IN" dirty="0"/>
              <a:t>Small Chain (SCFA &lt; C5) and Medium Chain (MCFA C6-C12) Fatty acids have small number of C-atoms in their side chain. </a:t>
            </a:r>
          </a:p>
          <a:p>
            <a:pPr marL="285750" indent="-285750">
              <a:buFont typeface="Wingdings" panose="05000000000000000000" pitchFamily="2" charset="2"/>
              <a:buChar char="ü"/>
            </a:pPr>
            <a:r>
              <a:rPr lang="en-IN" dirty="0"/>
              <a:t>This allows them to have higher solubility and to be directly absorbed in blood stream and metabolised for instant requirement of energy for the body.</a:t>
            </a:r>
          </a:p>
          <a:p>
            <a:pPr marL="285750" indent="-285750">
              <a:buFont typeface="Wingdings" panose="05000000000000000000" pitchFamily="2" charset="2"/>
              <a:buChar char="ü"/>
            </a:pPr>
            <a:r>
              <a:rPr lang="en-IN" dirty="0"/>
              <a:t> They do not affect blood cholesterol levels (neither of LDL or HDL) and serum triglyceride concentration, hence have no risks of heart related problems.</a:t>
            </a:r>
          </a:p>
        </p:txBody>
      </p:sp>
      <p:cxnSp>
        <p:nvCxnSpPr>
          <p:cNvPr id="9" name="Straight Connector 8"/>
          <p:cNvCxnSpPr/>
          <p:nvPr/>
        </p:nvCxnSpPr>
        <p:spPr>
          <a:xfrm flipV="1">
            <a:off x="1097280" y="1157918"/>
            <a:ext cx="10058400" cy="107343"/>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13</a:t>
            </a:r>
          </a:p>
        </p:txBody>
      </p:sp>
    </p:spTree>
    <p:extLst>
      <p:ext uri="{BB962C8B-B14F-4D97-AF65-F5344CB8AC3E}">
        <p14:creationId xmlns:p14="http://schemas.microsoft.com/office/powerpoint/2010/main" val="391644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Fatty Acids</a:t>
            </a:r>
          </a:p>
        </p:txBody>
      </p:sp>
      <p:sp>
        <p:nvSpPr>
          <p:cNvPr id="3" name="TextBox 2"/>
          <p:cNvSpPr txBox="1"/>
          <p:nvPr/>
        </p:nvSpPr>
        <p:spPr>
          <a:xfrm>
            <a:off x="1097280" y="2145973"/>
            <a:ext cx="3082835" cy="400110"/>
          </a:xfrm>
          <a:prstGeom prst="rect">
            <a:avLst/>
          </a:prstGeom>
          <a:solidFill>
            <a:srgbClr val="BD582C"/>
          </a:solidFill>
        </p:spPr>
        <p:txBody>
          <a:bodyPr wrap="square" rtlCol="0">
            <a:spAutoFit/>
          </a:bodyPr>
          <a:lstStyle/>
          <a:p>
            <a:pPr algn="ctr"/>
            <a:r>
              <a:rPr lang="en-IN" sz="2000" i="1" dirty="0" err="1">
                <a:solidFill>
                  <a:schemeClr val="bg1"/>
                </a:solidFill>
              </a:rPr>
              <a:t>Lauric</a:t>
            </a:r>
            <a:r>
              <a:rPr lang="en-IN" sz="2000" i="1" dirty="0">
                <a:solidFill>
                  <a:schemeClr val="bg1"/>
                </a:solidFill>
              </a:rPr>
              <a:t> and </a:t>
            </a:r>
            <a:r>
              <a:rPr lang="en-IN" sz="2000" i="1" dirty="0" err="1">
                <a:solidFill>
                  <a:schemeClr val="bg1"/>
                </a:solidFill>
              </a:rPr>
              <a:t>Myristic</a:t>
            </a:r>
            <a:r>
              <a:rPr lang="en-IN" sz="2000" i="1" dirty="0">
                <a:solidFill>
                  <a:schemeClr val="bg1"/>
                </a:solidFill>
              </a:rPr>
              <a:t> Acid</a:t>
            </a:r>
          </a:p>
        </p:txBody>
      </p:sp>
      <p:sp>
        <p:nvSpPr>
          <p:cNvPr id="6" name="Rectangle 5"/>
          <p:cNvSpPr/>
          <p:nvPr/>
        </p:nvSpPr>
        <p:spPr>
          <a:xfrm>
            <a:off x="1031966" y="2806649"/>
            <a:ext cx="6296297" cy="3170099"/>
          </a:xfrm>
          <a:prstGeom prst="rect">
            <a:avLst/>
          </a:prstGeom>
        </p:spPr>
        <p:txBody>
          <a:bodyPr wrap="square">
            <a:spAutoFit/>
          </a:bodyPr>
          <a:lstStyle/>
          <a:p>
            <a:pPr marL="342900" indent="-342900">
              <a:buFont typeface="Wingdings" panose="05000000000000000000" pitchFamily="2" charset="2"/>
              <a:buChar char="ü"/>
            </a:pPr>
            <a:r>
              <a:rPr lang="en-US" sz="2000" dirty="0"/>
              <a:t>Lauric acid and Myristic acid are both saturated fatty acids with chain length of 12 and 14 C-atoms respectively.</a:t>
            </a:r>
          </a:p>
          <a:p>
            <a:pPr marL="342900" indent="-342900">
              <a:buFont typeface="Wingdings" panose="05000000000000000000" pitchFamily="2" charset="2"/>
              <a:buChar char="ü"/>
            </a:pPr>
            <a:r>
              <a:rPr lang="en-US" sz="2000" dirty="0"/>
              <a:t>These are Medium-Long chain fatty acids observed to be the most blood cholesterol (mainly LDL) increasing fatty acids among saturated fatty acids. This effect is found to be higher in case of Myristic acid than Lauric acid. </a:t>
            </a:r>
          </a:p>
          <a:p>
            <a:pPr marL="342900" indent="-342900">
              <a:buFont typeface="Wingdings" panose="05000000000000000000" pitchFamily="2" charset="2"/>
              <a:buChar char="ü"/>
            </a:pPr>
            <a:r>
              <a:rPr lang="en-US" sz="2000" dirty="0"/>
              <a:t>Coconut oil and palm kernel oil are major sources of these fatty acids</a:t>
            </a:r>
            <a:endParaRPr lang="en-IN"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234" y="2683828"/>
            <a:ext cx="3505200" cy="952500"/>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943" y="4474868"/>
            <a:ext cx="3505200" cy="952500"/>
          </a:xfrm>
          <a:prstGeom prst="rect">
            <a:avLst/>
          </a:prstGeom>
        </p:spPr>
      </p:pic>
      <p:sp>
        <p:nvSpPr>
          <p:cNvPr id="9" name="TextBox 8"/>
          <p:cNvSpPr txBox="1"/>
          <p:nvPr/>
        </p:nvSpPr>
        <p:spPr>
          <a:xfrm>
            <a:off x="7815943" y="3783719"/>
            <a:ext cx="3505200" cy="369332"/>
          </a:xfrm>
          <a:prstGeom prst="rect">
            <a:avLst/>
          </a:prstGeom>
          <a:solidFill>
            <a:srgbClr val="BD582C"/>
          </a:solidFill>
        </p:spPr>
        <p:txBody>
          <a:bodyPr wrap="square" rtlCol="0">
            <a:spAutoFit/>
          </a:bodyPr>
          <a:lstStyle/>
          <a:p>
            <a:pPr algn="ctr"/>
            <a:r>
              <a:rPr lang="en-IN" dirty="0">
                <a:solidFill>
                  <a:schemeClr val="bg1"/>
                </a:solidFill>
              </a:rPr>
              <a:t>Lauric Acid (C-12)</a:t>
            </a:r>
          </a:p>
        </p:txBody>
      </p:sp>
      <p:sp>
        <p:nvSpPr>
          <p:cNvPr id="10" name="TextBox 9"/>
          <p:cNvSpPr txBox="1"/>
          <p:nvPr/>
        </p:nvSpPr>
        <p:spPr>
          <a:xfrm>
            <a:off x="7815943" y="5460125"/>
            <a:ext cx="3505200" cy="369332"/>
          </a:xfrm>
          <a:prstGeom prst="rect">
            <a:avLst/>
          </a:prstGeom>
          <a:solidFill>
            <a:srgbClr val="BD582C"/>
          </a:solidFill>
        </p:spPr>
        <p:txBody>
          <a:bodyPr wrap="square" rtlCol="0">
            <a:spAutoFit/>
          </a:bodyPr>
          <a:lstStyle/>
          <a:p>
            <a:pPr algn="ctr"/>
            <a:r>
              <a:rPr lang="en-IN" dirty="0">
                <a:solidFill>
                  <a:schemeClr val="bg1"/>
                </a:solidFill>
              </a:rPr>
              <a:t>Myristic Acid (C-14)</a:t>
            </a:r>
          </a:p>
        </p:txBody>
      </p:sp>
      <p:sp>
        <p:nvSpPr>
          <p:cNvPr id="11" name="TextBox 10"/>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14</a:t>
            </a:r>
          </a:p>
        </p:txBody>
      </p:sp>
    </p:spTree>
    <p:extLst>
      <p:ext uri="{BB962C8B-B14F-4D97-AF65-F5344CB8AC3E}">
        <p14:creationId xmlns:p14="http://schemas.microsoft.com/office/powerpoint/2010/main" val="36608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5655" y="853158"/>
            <a:ext cx="2081349" cy="400110"/>
          </a:xfrm>
          <a:prstGeom prst="rect">
            <a:avLst/>
          </a:prstGeom>
          <a:solidFill>
            <a:srgbClr val="BD582C"/>
          </a:solidFill>
        </p:spPr>
        <p:txBody>
          <a:bodyPr wrap="square" rtlCol="0">
            <a:spAutoFit/>
          </a:bodyPr>
          <a:lstStyle/>
          <a:p>
            <a:pPr algn="ctr"/>
            <a:r>
              <a:rPr lang="en-IN" sz="2000" i="1" dirty="0">
                <a:solidFill>
                  <a:schemeClr val="bg1"/>
                </a:solidFill>
              </a:rPr>
              <a:t>Palmitic Acid</a:t>
            </a:r>
          </a:p>
        </p:txBody>
      </p:sp>
      <p:sp>
        <p:nvSpPr>
          <p:cNvPr id="4" name="Rectangle 3"/>
          <p:cNvSpPr/>
          <p:nvPr/>
        </p:nvSpPr>
        <p:spPr>
          <a:xfrm>
            <a:off x="1175655" y="4135959"/>
            <a:ext cx="6679476" cy="1938992"/>
          </a:xfrm>
          <a:prstGeom prst="rect">
            <a:avLst/>
          </a:prstGeom>
        </p:spPr>
        <p:txBody>
          <a:bodyPr wrap="square">
            <a:spAutoFit/>
          </a:bodyPr>
          <a:lstStyle/>
          <a:p>
            <a:pPr marL="285750" indent="-285750">
              <a:buFont typeface="Wingdings" panose="05000000000000000000" pitchFamily="2" charset="2"/>
              <a:buChar char="ü"/>
            </a:pPr>
            <a:r>
              <a:rPr lang="en-US" sz="2000" dirty="0"/>
              <a:t>Stearic acid is a long chain saturated fatty acid with 18 C-atoms.</a:t>
            </a:r>
          </a:p>
          <a:p>
            <a:pPr marL="285750" indent="-285750">
              <a:buFont typeface="Wingdings" panose="05000000000000000000" pitchFamily="2" charset="2"/>
              <a:buChar char="ü"/>
            </a:pPr>
            <a:r>
              <a:rPr lang="en-US" sz="2000" dirty="0"/>
              <a:t> It is much healthier and most popular saturated fatty acid, that has no effect on plasma lipids.</a:t>
            </a:r>
          </a:p>
          <a:p>
            <a:pPr marL="285750" indent="-285750">
              <a:buFont typeface="Wingdings" panose="05000000000000000000" pitchFamily="2" charset="2"/>
              <a:buChar char="ü"/>
            </a:pPr>
            <a:r>
              <a:rPr lang="en-US" sz="2000" dirty="0"/>
              <a:t>Cocoa butter and shea butter contain about 40% of stearic acid.</a:t>
            </a:r>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3771" y="1229598"/>
            <a:ext cx="3021424" cy="1495097"/>
          </a:xfrm>
          <a:prstGeom prst="rect">
            <a:avLst/>
          </a:prstGeom>
        </p:spPr>
      </p:pic>
      <p:sp>
        <p:nvSpPr>
          <p:cNvPr id="7" name="TextBox 6"/>
          <p:cNvSpPr txBox="1"/>
          <p:nvPr/>
        </p:nvSpPr>
        <p:spPr>
          <a:xfrm>
            <a:off x="1175655" y="3640055"/>
            <a:ext cx="2081349" cy="400110"/>
          </a:xfrm>
          <a:prstGeom prst="rect">
            <a:avLst/>
          </a:prstGeom>
          <a:solidFill>
            <a:srgbClr val="BD582C"/>
          </a:solidFill>
        </p:spPr>
        <p:txBody>
          <a:bodyPr wrap="square" rtlCol="0">
            <a:spAutoFit/>
          </a:bodyPr>
          <a:lstStyle/>
          <a:p>
            <a:pPr algn="ctr"/>
            <a:r>
              <a:rPr lang="en-IN" sz="2000" i="1" dirty="0">
                <a:solidFill>
                  <a:schemeClr val="bg1"/>
                </a:solidFill>
              </a:rPr>
              <a:t>Stearic Acid</a:t>
            </a:r>
          </a:p>
        </p:txBody>
      </p:sp>
      <p:sp>
        <p:nvSpPr>
          <p:cNvPr id="8" name="Rectangle 7"/>
          <p:cNvSpPr/>
          <p:nvPr/>
        </p:nvSpPr>
        <p:spPr>
          <a:xfrm>
            <a:off x="1175654" y="1321091"/>
            <a:ext cx="6418219" cy="1938992"/>
          </a:xfrm>
          <a:prstGeom prst="rect">
            <a:avLst/>
          </a:prstGeom>
        </p:spPr>
        <p:txBody>
          <a:bodyPr wrap="square">
            <a:spAutoFit/>
          </a:bodyPr>
          <a:lstStyle/>
          <a:p>
            <a:pPr marL="285750" indent="-285750">
              <a:buFont typeface="Wingdings" panose="05000000000000000000" pitchFamily="2" charset="2"/>
              <a:buChar char="ü"/>
            </a:pPr>
            <a:r>
              <a:rPr lang="en-US" sz="2000" dirty="0"/>
              <a:t>Palmitic acid is a long chain saturated fatty acid with 16 C-atoms.</a:t>
            </a:r>
          </a:p>
          <a:p>
            <a:pPr marL="285750" indent="-285750">
              <a:buFont typeface="Wingdings" panose="05000000000000000000" pitchFamily="2" charset="2"/>
              <a:buChar char="ü"/>
            </a:pPr>
            <a:r>
              <a:rPr lang="en-US" sz="2000" dirty="0"/>
              <a:t>It has lower effect on increasing serum cholesterol and LDL cholesterol as compared to Lauric acid and Myristic acid.</a:t>
            </a:r>
          </a:p>
          <a:p>
            <a:pPr marL="285750" indent="-285750">
              <a:buFont typeface="Wingdings" panose="05000000000000000000" pitchFamily="2" charset="2"/>
              <a:buChar char="ü"/>
            </a:pPr>
            <a:r>
              <a:rPr lang="en-US" sz="2000" dirty="0"/>
              <a:t>Main sources of Palmitic acid are Palm oil and lard.</a:t>
            </a:r>
            <a:endParaRPr lang="en-IN" sz="2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771" y="3901312"/>
            <a:ext cx="3266810" cy="1698299"/>
          </a:xfrm>
          <a:prstGeom prst="rect">
            <a:avLst/>
          </a:prstGeom>
        </p:spPr>
      </p:pic>
      <p:sp>
        <p:nvSpPr>
          <p:cNvPr id="10" name="TextBox 9"/>
          <p:cNvSpPr txBox="1"/>
          <p:nvPr/>
        </p:nvSpPr>
        <p:spPr>
          <a:xfrm>
            <a:off x="8403771" y="2724695"/>
            <a:ext cx="3021424" cy="369332"/>
          </a:xfrm>
          <a:prstGeom prst="rect">
            <a:avLst/>
          </a:prstGeom>
          <a:solidFill>
            <a:srgbClr val="BD582C"/>
          </a:solidFill>
        </p:spPr>
        <p:txBody>
          <a:bodyPr wrap="square" rtlCol="0">
            <a:spAutoFit/>
          </a:bodyPr>
          <a:lstStyle/>
          <a:p>
            <a:pPr algn="ctr"/>
            <a:r>
              <a:rPr lang="en-IN" dirty="0">
                <a:solidFill>
                  <a:schemeClr val="bg1"/>
                </a:solidFill>
              </a:rPr>
              <a:t>Palmitic Acid (C-16)</a:t>
            </a:r>
          </a:p>
        </p:txBody>
      </p:sp>
      <p:sp>
        <p:nvSpPr>
          <p:cNvPr id="11" name="TextBox 10"/>
          <p:cNvSpPr txBox="1"/>
          <p:nvPr/>
        </p:nvSpPr>
        <p:spPr>
          <a:xfrm>
            <a:off x="8403771" y="5502031"/>
            <a:ext cx="3386004" cy="369332"/>
          </a:xfrm>
          <a:prstGeom prst="rect">
            <a:avLst/>
          </a:prstGeom>
          <a:solidFill>
            <a:srgbClr val="BD582C"/>
          </a:solidFill>
        </p:spPr>
        <p:txBody>
          <a:bodyPr wrap="square" rtlCol="0">
            <a:spAutoFit/>
          </a:bodyPr>
          <a:lstStyle/>
          <a:p>
            <a:pPr algn="ctr"/>
            <a:r>
              <a:rPr lang="en-IN" dirty="0">
                <a:solidFill>
                  <a:schemeClr val="bg1"/>
                </a:solidFill>
              </a:rPr>
              <a:t>Stearic Acid (C-18)</a:t>
            </a:r>
          </a:p>
        </p:txBody>
      </p:sp>
      <p:sp>
        <p:nvSpPr>
          <p:cNvPr id="12" name="TextBox 11"/>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15</a:t>
            </a:r>
          </a:p>
        </p:txBody>
      </p:sp>
    </p:spTree>
    <p:extLst>
      <p:ext uri="{BB962C8B-B14F-4D97-AF65-F5344CB8AC3E}">
        <p14:creationId xmlns:p14="http://schemas.microsoft.com/office/powerpoint/2010/main" val="84526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6981" y="765787"/>
            <a:ext cx="1907180" cy="400110"/>
          </a:xfrm>
          <a:prstGeom prst="rect">
            <a:avLst/>
          </a:prstGeom>
          <a:solidFill>
            <a:srgbClr val="BD582C"/>
          </a:solidFill>
        </p:spPr>
        <p:txBody>
          <a:bodyPr wrap="square" rtlCol="0">
            <a:spAutoFit/>
          </a:bodyPr>
          <a:lstStyle/>
          <a:p>
            <a:pPr algn="ctr"/>
            <a:r>
              <a:rPr lang="en-IN" sz="2000" i="1" dirty="0">
                <a:solidFill>
                  <a:schemeClr val="bg1"/>
                </a:solidFill>
              </a:rPr>
              <a:t>Oleic Acid</a:t>
            </a:r>
          </a:p>
        </p:txBody>
      </p:sp>
      <p:sp>
        <p:nvSpPr>
          <p:cNvPr id="3" name="TextBox 2"/>
          <p:cNvSpPr txBox="1"/>
          <p:nvPr/>
        </p:nvSpPr>
        <p:spPr>
          <a:xfrm>
            <a:off x="896981" y="1312193"/>
            <a:ext cx="7769594" cy="2031325"/>
          </a:xfrm>
          <a:prstGeom prst="rect">
            <a:avLst/>
          </a:prstGeom>
          <a:noFill/>
        </p:spPr>
        <p:txBody>
          <a:bodyPr wrap="square" rtlCol="0">
            <a:spAutoFit/>
          </a:bodyPr>
          <a:lstStyle/>
          <a:p>
            <a:pPr marL="342900" indent="-342900">
              <a:buFont typeface="Wingdings" panose="05000000000000000000" pitchFamily="2" charset="2"/>
              <a:buChar char="ü"/>
            </a:pPr>
            <a:r>
              <a:rPr lang="en-IN" dirty="0"/>
              <a:t>Oleic acid is a naturally occurring mono-unsaturated </a:t>
            </a:r>
            <a:r>
              <a:rPr lang="el-GR" dirty="0"/>
              <a:t>ω</a:t>
            </a:r>
            <a:r>
              <a:rPr lang="en-IN" dirty="0"/>
              <a:t>-9 fatty acid, </a:t>
            </a:r>
            <a:r>
              <a:rPr lang="en-US" dirty="0"/>
              <a:t>abbreviated with a lipid number of 18:1 cis-9.</a:t>
            </a:r>
            <a:r>
              <a:rPr lang="en-IN" dirty="0"/>
              <a:t>  It is most common fatty acid in nature.</a:t>
            </a:r>
          </a:p>
          <a:p>
            <a:pPr marL="342900" indent="-342900">
              <a:buFont typeface="Wingdings" panose="05000000000000000000" pitchFamily="2" charset="2"/>
              <a:buChar char="ü"/>
            </a:pPr>
            <a:r>
              <a:rPr lang="en-US" dirty="0"/>
              <a:t>Oleic acid comprise the majority of olive oil. Free oleic acid renders olive oil inedible. It also makes up 59–75% of pecan oil, 61% of canola oil, 36–67% of peanut oil, 60% of macadamia oil, 20–80% of sunflower oil,15–20% of grape seed oil, sea buckthorn oil, 40% of sesame oil, and 14% of poppyseed oil.</a:t>
            </a:r>
            <a:endParaRPr lang="en-IN" dirty="0"/>
          </a:p>
        </p:txBody>
      </p:sp>
      <p:pic>
        <p:nvPicPr>
          <p:cNvPr id="2050" name="Picture 2" descr="Oleic-acid-3D-vd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232" y="1891458"/>
            <a:ext cx="2381250" cy="10572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6255" y="518829"/>
            <a:ext cx="2520227" cy="1294135"/>
          </a:xfrm>
          <a:prstGeom prst="rect">
            <a:avLst/>
          </a:prstGeom>
        </p:spPr>
      </p:pic>
      <p:sp>
        <p:nvSpPr>
          <p:cNvPr id="7" name="TextBox 6"/>
          <p:cNvSpPr txBox="1"/>
          <p:nvPr/>
        </p:nvSpPr>
        <p:spPr>
          <a:xfrm>
            <a:off x="1018901" y="3698964"/>
            <a:ext cx="1907180" cy="400110"/>
          </a:xfrm>
          <a:prstGeom prst="rect">
            <a:avLst/>
          </a:prstGeom>
          <a:solidFill>
            <a:srgbClr val="BD582C"/>
          </a:solidFill>
        </p:spPr>
        <p:txBody>
          <a:bodyPr wrap="square" rtlCol="0">
            <a:spAutoFit/>
          </a:bodyPr>
          <a:lstStyle/>
          <a:p>
            <a:pPr algn="ctr"/>
            <a:r>
              <a:rPr lang="en-IN" sz="2000" i="1" dirty="0">
                <a:solidFill>
                  <a:schemeClr val="bg1"/>
                </a:solidFill>
              </a:rPr>
              <a:t>Linoleic Acid</a:t>
            </a:r>
          </a:p>
        </p:txBody>
      </p:sp>
      <p:sp>
        <p:nvSpPr>
          <p:cNvPr id="9" name="TextBox 8"/>
          <p:cNvSpPr txBox="1"/>
          <p:nvPr/>
        </p:nvSpPr>
        <p:spPr>
          <a:xfrm>
            <a:off x="1018901" y="4317849"/>
            <a:ext cx="7647674" cy="1754326"/>
          </a:xfrm>
          <a:prstGeom prst="rect">
            <a:avLst/>
          </a:prstGeom>
          <a:noFill/>
        </p:spPr>
        <p:txBody>
          <a:bodyPr wrap="square" rtlCol="0">
            <a:spAutoFit/>
          </a:bodyPr>
          <a:lstStyle/>
          <a:p>
            <a:pPr marL="342900" indent="-342900">
              <a:buFont typeface="Wingdings" panose="05000000000000000000" pitchFamily="2" charset="2"/>
              <a:buChar char="ü"/>
            </a:pPr>
            <a:r>
              <a:rPr lang="en-IN" dirty="0"/>
              <a:t>Linoleic acid is a poly-unsaturated </a:t>
            </a:r>
            <a:r>
              <a:rPr lang="el-GR" dirty="0"/>
              <a:t>ω</a:t>
            </a:r>
            <a:r>
              <a:rPr lang="en-IN" dirty="0"/>
              <a:t>-6 fatty acid, with 2 C=C double bonds,</a:t>
            </a:r>
            <a:r>
              <a:rPr lang="en-US" dirty="0"/>
              <a:t> lipid number of 18:2 cis-9 cis-12.</a:t>
            </a:r>
            <a:r>
              <a:rPr lang="en-IN" dirty="0"/>
              <a:t>  </a:t>
            </a:r>
          </a:p>
          <a:p>
            <a:pPr marL="342900" indent="-342900">
              <a:buFont typeface="Wingdings" panose="05000000000000000000" pitchFamily="2" charset="2"/>
              <a:buChar char="ü"/>
            </a:pPr>
            <a:r>
              <a:rPr lang="en-US" dirty="0"/>
              <a:t>Linoleic acid is essential for good health and is termed as an essential fatty acid. It cannot be synthesized by human body from food components.</a:t>
            </a:r>
          </a:p>
          <a:p>
            <a:pPr marL="342900" indent="-342900">
              <a:buFont typeface="Wingdings" panose="05000000000000000000" pitchFamily="2" charset="2"/>
              <a:buChar char="ü"/>
            </a:pPr>
            <a:r>
              <a:rPr lang="en-US" dirty="0"/>
              <a:t>The common vegetable oils rich in Linoleic acid are evening primrose oil, grape seed oil and safflower oil. </a:t>
            </a:r>
            <a:endParaRPr lang="en-IN" dirty="0"/>
          </a:p>
        </p:txBody>
      </p:sp>
      <p:pic>
        <p:nvPicPr>
          <p:cNvPr id="11" name="Picture 10"/>
          <p:cNvPicPr>
            <a:picLocks noChangeAspect="1"/>
          </p:cNvPicPr>
          <p:nvPr/>
        </p:nvPicPr>
        <p:blipFill>
          <a:blip r:embed="rId4"/>
          <a:stretch>
            <a:fillRect/>
          </a:stretch>
        </p:blipFill>
        <p:spPr>
          <a:xfrm>
            <a:off x="8931370" y="3775787"/>
            <a:ext cx="3228975" cy="1419225"/>
          </a:xfrm>
          <a:prstGeom prst="rect">
            <a:avLst/>
          </a:prstGeom>
        </p:spPr>
      </p:pic>
      <p:pic>
        <p:nvPicPr>
          <p:cNvPr id="2054" name="Picture 6" descr="Linoleic-acid-from-xtal-1979-3D-vdW.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7107" y="5053868"/>
            <a:ext cx="2857500" cy="8286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16</a:t>
            </a:r>
          </a:p>
        </p:txBody>
      </p:sp>
    </p:spTree>
    <p:extLst>
      <p:ext uri="{BB962C8B-B14F-4D97-AF65-F5344CB8AC3E}">
        <p14:creationId xmlns:p14="http://schemas.microsoft.com/office/powerpoint/2010/main" val="3730165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4727" y="905912"/>
            <a:ext cx="3648894" cy="400110"/>
          </a:xfrm>
          <a:prstGeom prst="rect">
            <a:avLst/>
          </a:prstGeom>
          <a:solidFill>
            <a:srgbClr val="BD582C"/>
          </a:solidFill>
        </p:spPr>
        <p:txBody>
          <a:bodyPr wrap="square" rtlCol="0">
            <a:spAutoFit/>
          </a:bodyPr>
          <a:lstStyle/>
          <a:p>
            <a:pPr algn="ctr"/>
            <a:r>
              <a:rPr lang="en-IN" sz="2000" i="1" dirty="0">
                <a:solidFill>
                  <a:schemeClr val="bg1"/>
                </a:solidFill>
              </a:rPr>
              <a:t>Conjugated Linoleic Acid (CLA)</a:t>
            </a:r>
          </a:p>
        </p:txBody>
      </p:sp>
      <p:sp>
        <p:nvSpPr>
          <p:cNvPr id="5" name="Rectangle 4"/>
          <p:cNvSpPr/>
          <p:nvPr/>
        </p:nvSpPr>
        <p:spPr>
          <a:xfrm>
            <a:off x="844727" y="1586396"/>
            <a:ext cx="10337079" cy="923330"/>
          </a:xfrm>
          <a:prstGeom prst="rect">
            <a:avLst/>
          </a:prstGeom>
        </p:spPr>
        <p:txBody>
          <a:bodyPr wrap="square">
            <a:spAutoFit/>
          </a:bodyPr>
          <a:lstStyle/>
          <a:p>
            <a:pPr marL="342900" indent="-342900">
              <a:buFont typeface="Wingdings" panose="05000000000000000000" pitchFamily="2" charset="2"/>
              <a:buChar char="ü"/>
            </a:pPr>
            <a:r>
              <a:rPr lang="en-US" dirty="0"/>
              <a:t>Conjugated Linoleic Acid (CLA) is a name used to refer positional and geometric isomers of Linoleic acid.</a:t>
            </a:r>
          </a:p>
          <a:p>
            <a:pPr marL="342900" indent="-342900">
              <a:buFont typeface="Wingdings" panose="05000000000000000000" pitchFamily="2" charset="2"/>
              <a:buChar char="ü"/>
            </a:pPr>
            <a:r>
              <a:rPr lang="en-US" dirty="0"/>
              <a:t>These are found in animal fats such as lamb, beef, and dairy products. CLA are obtained on microbial fermentation of PUFAs and isomerization of linoleic acid. </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8" t="890" r="138" b="49814"/>
          <a:stretch/>
        </p:blipFill>
        <p:spPr>
          <a:xfrm>
            <a:off x="984063" y="2790100"/>
            <a:ext cx="4870785" cy="1342793"/>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49366" b="4920"/>
          <a:stretch/>
        </p:blipFill>
        <p:spPr>
          <a:xfrm>
            <a:off x="6435634" y="2872156"/>
            <a:ext cx="5111931" cy="1245326"/>
          </a:xfrm>
          <a:prstGeom prst="rect">
            <a:avLst/>
          </a:prstGeom>
        </p:spPr>
      </p:pic>
      <p:sp>
        <p:nvSpPr>
          <p:cNvPr id="8" name="TextBox 7"/>
          <p:cNvSpPr txBox="1"/>
          <p:nvPr/>
        </p:nvSpPr>
        <p:spPr>
          <a:xfrm>
            <a:off x="844727" y="4495323"/>
            <a:ext cx="10441582" cy="1477328"/>
          </a:xfrm>
          <a:prstGeom prst="rect">
            <a:avLst/>
          </a:prstGeom>
          <a:noFill/>
        </p:spPr>
        <p:txBody>
          <a:bodyPr wrap="square" rtlCol="0">
            <a:spAutoFit/>
          </a:bodyPr>
          <a:lstStyle/>
          <a:p>
            <a:pPr marL="285750" indent="-285750">
              <a:buFont typeface="Wingdings" panose="05000000000000000000" pitchFamily="2" charset="2"/>
              <a:buChar char="ü"/>
            </a:pPr>
            <a:r>
              <a:rPr lang="en-US" i="1" dirty="0">
                <a:solidFill>
                  <a:srgbClr val="BD582C"/>
                </a:solidFill>
              </a:rPr>
              <a:t>cis</a:t>
            </a:r>
            <a:r>
              <a:rPr lang="en-US" dirty="0"/>
              <a:t> and </a:t>
            </a:r>
            <a:r>
              <a:rPr lang="en-US" i="1" dirty="0">
                <a:solidFill>
                  <a:srgbClr val="BD582C"/>
                </a:solidFill>
              </a:rPr>
              <a:t>trans</a:t>
            </a:r>
            <a:r>
              <a:rPr lang="en-US" dirty="0"/>
              <a:t> combinations have shown that conjugated linoleic acid have been found in many clinical studies to have physiological effects such as anticarcinogenic, antiatherogenic, checking of type II diabetes, and immunomodulating properties of CLA. </a:t>
            </a:r>
          </a:p>
          <a:p>
            <a:pPr marL="285750" indent="-285750">
              <a:buFont typeface="Wingdings" panose="05000000000000000000" pitchFamily="2" charset="2"/>
              <a:buChar char="ü"/>
            </a:pPr>
            <a:r>
              <a:rPr lang="en-US" dirty="0"/>
              <a:t>Conjugated linoleic acid has been observed to be quite effective to inhibit the growth and metastasis of prostate and breast cancers in some clinical studies on animals. </a:t>
            </a:r>
            <a:endParaRPr lang="en-IN" dirty="0"/>
          </a:p>
        </p:txBody>
      </p:sp>
      <p:sp>
        <p:nvSpPr>
          <p:cNvPr id="9" name="TextBox 8"/>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17</a:t>
            </a:r>
          </a:p>
        </p:txBody>
      </p:sp>
    </p:spTree>
    <p:extLst>
      <p:ext uri="{BB962C8B-B14F-4D97-AF65-F5344CB8AC3E}">
        <p14:creationId xmlns:p14="http://schemas.microsoft.com/office/powerpoint/2010/main" val="284082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ω</a:t>
            </a:r>
            <a:r>
              <a:rPr lang="en-IN" b="1" dirty="0"/>
              <a:t>-3</a:t>
            </a:r>
            <a:r>
              <a:rPr lang="en-IN" dirty="0"/>
              <a:t> and </a:t>
            </a:r>
            <a:r>
              <a:rPr lang="el-GR" b="1" dirty="0"/>
              <a:t>ω</a:t>
            </a:r>
            <a:r>
              <a:rPr lang="en-IN" b="1" dirty="0"/>
              <a:t>-6</a:t>
            </a:r>
            <a:r>
              <a:rPr lang="en-IN" dirty="0"/>
              <a:t> Fatty acids</a:t>
            </a:r>
          </a:p>
        </p:txBody>
      </p:sp>
      <p:sp>
        <p:nvSpPr>
          <p:cNvPr id="4" name="Rectangle 3"/>
          <p:cNvSpPr/>
          <p:nvPr/>
        </p:nvSpPr>
        <p:spPr>
          <a:xfrm>
            <a:off x="1097280" y="1997839"/>
            <a:ext cx="10058400" cy="4093428"/>
          </a:xfrm>
          <a:prstGeom prst="rect">
            <a:avLst/>
          </a:prstGeom>
        </p:spPr>
        <p:txBody>
          <a:bodyPr wrap="square">
            <a:spAutoFit/>
          </a:bodyPr>
          <a:lstStyle/>
          <a:p>
            <a:pPr marL="342900" indent="-342900">
              <a:buFont typeface="Wingdings" panose="05000000000000000000" pitchFamily="2" charset="2"/>
              <a:buChar char="ü"/>
            </a:pPr>
            <a:r>
              <a:rPr lang="el-GR" sz="2000" i="1" dirty="0">
                <a:solidFill>
                  <a:srgbClr val="BD582C"/>
                </a:solidFill>
              </a:rPr>
              <a:t>ω</a:t>
            </a:r>
            <a:r>
              <a:rPr lang="en-US" sz="2000" i="1" dirty="0">
                <a:solidFill>
                  <a:srgbClr val="BD582C"/>
                </a:solidFill>
              </a:rPr>
              <a:t>-3 (or N-3)</a:t>
            </a:r>
            <a:r>
              <a:rPr lang="en-US" sz="2000" dirty="0"/>
              <a:t> fatty acids are a group of PUFA, which are considered good for health. They are one of the two essential fatty acids comprising Linolenic acid (lipid no 18:3 cis-9, cis-12, cis-15) which cannot be synthesized in human body and has to be taken from diet.</a:t>
            </a:r>
          </a:p>
          <a:p>
            <a:pPr marL="342900" indent="-342900">
              <a:buFont typeface="Wingdings" panose="05000000000000000000" pitchFamily="2" charset="2"/>
              <a:buChar char="ü"/>
            </a:pPr>
            <a:r>
              <a:rPr lang="en-US" sz="2000" dirty="0"/>
              <a:t>Oily fish from near polar regions are a good source of </a:t>
            </a:r>
            <a:r>
              <a:rPr lang="el-GR" sz="2000" dirty="0"/>
              <a:t>ω</a:t>
            </a:r>
            <a:r>
              <a:rPr lang="en-US" sz="2000" dirty="0"/>
              <a:t>-3 fatty acid. Seeds of the Brassica family, such as mustard (6- 11%), canola, rapeseed (7%) and turnip, have high amounts of omega-3 fatty acid.</a:t>
            </a:r>
          </a:p>
          <a:p>
            <a:pPr marL="342900" indent="-342900">
              <a:buFont typeface="Wingdings" panose="05000000000000000000" pitchFamily="2" charset="2"/>
              <a:buChar char="ü"/>
            </a:pPr>
            <a:endParaRPr lang="en-US" sz="1000" dirty="0"/>
          </a:p>
          <a:p>
            <a:pPr marL="342900" indent="-342900">
              <a:buFont typeface="Wingdings" panose="05000000000000000000" pitchFamily="2" charset="2"/>
              <a:buChar char="ü"/>
            </a:pPr>
            <a:r>
              <a:rPr lang="el-GR" sz="2000" i="1" dirty="0">
                <a:solidFill>
                  <a:srgbClr val="BD582C"/>
                </a:solidFill>
              </a:rPr>
              <a:t>ω </a:t>
            </a:r>
            <a:r>
              <a:rPr lang="en-US" sz="2000" i="1" dirty="0">
                <a:solidFill>
                  <a:srgbClr val="BD582C"/>
                </a:solidFill>
              </a:rPr>
              <a:t>-6 (or N-6)</a:t>
            </a:r>
            <a:r>
              <a:rPr lang="en-US" sz="2000" dirty="0"/>
              <a:t> fatty acids  are also vital for good health. They comprise the essential fatty acid Linoleic acid (lipid no 18:2 cis-9, cis-12), which is ample in vegetable oils like corn (60%), sunflower (50%) oil and cottonseed (50%). </a:t>
            </a:r>
          </a:p>
          <a:p>
            <a:pPr marL="342900" indent="-342900">
              <a:buFont typeface="Wingdings" panose="05000000000000000000" pitchFamily="2" charset="2"/>
              <a:buChar char="ü"/>
            </a:pPr>
            <a:r>
              <a:rPr lang="en-US" sz="2000" dirty="0"/>
              <a:t>Margarine is very high in omega-6 fatty acids. N-6 fatty acids are precursors to pro-inflammatory compounds in the body. Moreover, consumption of </a:t>
            </a:r>
            <a:r>
              <a:rPr lang="el-GR" sz="2000" dirty="0"/>
              <a:t>ω</a:t>
            </a:r>
            <a:r>
              <a:rPr lang="en-US" sz="2000" dirty="0"/>
              <a:t>-6 fatty acids in large quantities suppresses the effect of </a:t>
            </a:r>
            <a:r>
              <a:rPr lang="el-GR" sz="2000" dirty="0"/>
              <a:t>ω</a:t>
            </a:r>
            <a:r>
              <a:rPr lang="en-IN" sz="2000" dirty="0"/>
              <a:t>-</a:t>
            </a:r>
            <a:r>
              <a:rPr lang="en-US" sz="2000" dirty="0"/>
              <a:t>3 fatty acids.</a:t>
            </a:r>
          </a:p>
        </p:txBody>
      </p:sp>
      <p:sp>
        <p:nvSpPr>
          <p:cNvPr id="5" name="TextBox 4"/>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18</a:t>
            </a:r>
          </a:p>
        </p:txBody>
      </p:sp>
    </p:spTree>
    <p:extLst>
      <p:ext uri="{BB962C8B-B14F-4D97-AF65-F5344CB8AC3E}">
        <p14:creationId xmlns:p14="http://schemas.microsoft.com/office/powerpoint/2010/main" val="49608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b="1" dirty="0"/>
              <a:t>ω</a:t>
            </a:r>
            <a:r>
              <a:rPr lang="en-IN" b="1" dirty="0"/>
              <a:t>-6 </a:t>
            </a:r>
            <a:r>
              <a:rPr lang="en-IN" dirty="0"/>
              <a:t>: </a:t>
            </a:r>
            <a:r>
              <a:rPr lang="el-GR" b="1" dirty="0"/>
              <a:t>ω</a:t>
            </a:r>
            <a:r>
              <a:rPr lang="en-IN" b="1" dirty="0"/>
              <a:t>-3 Ratio</a:t>
            </a:r>
            <a:endParaRPr lang="en-IN" dirty="0"/>
          </a:p>
        </p:txBody>
      </p:sp>
      <p:sp>
        <p:nvSpPr>
          <p:cNvPr id="4" name="Rectangle 3"/>
          <p:cNvSpPr/>
          <p:nvPr/>
        </p:nvSpPr>
        <p:spPr>
          <a:xfrm>
            <a:off x="1097280" y="1955641"/>
            <a:ext cx="9936480" cy="4093428"/>
          </a:xfrm>
          <a:prstGeom prst="rect">
            <a:avLst/>
          </a:prstGeom>
        </p:spPr>
        <p:txBody>
          <a:bodyPr wrap="square">
            <a:spAutoFit/>
          </a:bodyPr>
          <a:lstStyle/>
          <a:p>
            <a:pPr marL="342900" indent="-342900">
              <a:buFont typeface="Wingdings" panose="05000000000000000000" pitchFamily="2" charset="2"/>
              <a:buChar char="ü"/>
            </a:pPr>
            <a:r>
              <a:rPr lang="el-GR" sz="2000" i="1" dirty="0">
                <a:solidFill>
                  <a:srgbClr val="BD582C"/>
                </a:solidFill>
              </a:rPr>
              <a:t>ω </a:t>
            </a:r>
            <a:r>
              <a:rPr lang="en-US" sz="2000" i="1" dirty="0">
                <a:solidFill>
                  <a:srgbClr val="BD582C"/>
                </a:solidFill>
              </a:rPr>
              <a:t>-6 (or N-6)</a:t>
            </a:r>
            <a:r>
              <a:rPr lang="en-US" sz="2000" dirty="0"/>
              <a:t> </a:t>
            </a:r>
            <a:r>
              <a:rPr lang="en-IN" sz="2000" dirty="0"/>
              <a:t>and </a:t>
            </a:r>
            <a:r>
              <a:rPr lang="el-GR" sz="2000" i="1" dirty="0">
                <a:solidFill>
                  <a:srgbClr val="BD582C"/>
                </a:solidFill>
              </a:rPr>
              <a:t>ω</a:t>
            </a:r>
            <a:r>
              <a:rPr lang="en-US" sz="2000" i="1" dirty="0">
                <a:solidFill>
                  <a:srgbClr val="BD582C"/>
                </a:solidFill>
              </a:rPr>
              <a:t>-3 (or N-3)</a:t>
            </a:r>
            <a:r>
              <a:rPr lang="en-US" sz="2000" dirty="0"/>
              <a:t> both are essential for proper functioning of body, but they should be present in balanced proportion in the body.</a:t>
            </a:r>
            <a:br>
              <a:rPr lang="en-US" sz="2000" dirty="0"/>
            </a:br>
            <a:r>
              <a:rPr lang="el-GR" sz="2000" dirty="0"/>
              <a:t>ω-6</a:t>
            </a:r>
            <a:r>
              <a:rPr lang="en-US" sz="2000" dirty="0"/>
              <a:t> and </a:t>
            </a:r>
            <a:r>
              <a:rPr lang="el-GR" sz="2000" dirty="0"/>
              <a:t>ω-</a:t>
            </a:r>
            <a:r>
              <a:rPr lang="en-IN" sz="2000" dirty="0"/>
              <a:t>3</a:t>
            </a:r>
            <a:r>
              <a:rPr lang="en-US" sz="2000" dirty="0"/>
              <a:t> compete for the enzymes which convert them into biologically more active compounds. </a:t>
            </a:r>
          </a:p>
          <a:p>
            <a:pPr marL="342900" indent="-342900">
              <a:buFont typeface="Wingdings" panose="05000000000000000000" pitchFamily="2" charset="2"/>
              <a:buChar char="ü"/>
            </a:pPr>
            <a:r>
              <a:rPr lang="en-US" sz="2000" dirty="0"/>
              <a:t>Hence, when more </a:t>
            </a:r>
            <a:r>
              <a:rPr lang="el-GR" sz="2000" dirty="0"/>
              <a:t>ω</a:t>
            </a:r>
            <a:r>
              <a:rPr lang="en-US" sz="2000" dirty="0"/>
              <a:t>-6 is consumed, it uses proportionately more of those enzymes, eventually resulting into a more pro inflammatory environment. </a:t>
            </a:r>
          </a:p>
          <a:p>
            <a:pPr marL="342900" indent="-342900">
              <a:buFont typeface="Wingdings" panose="05000000000000000000" pitchFamily="2" charset="2"/>
              <a:buChar char="ü"/>
            </a:pPr>
            <a:r>
              <a:rPr lang="en-US" sz="2000" dirty="0"/>
              <a:t>As per Institute of Medicine an appropriate intake (AI) for </a:t>
            </a:r>
            <a:r>
              <a:rPr lang="el-GR" sz="2000" dirty="0"/>
              <a:t>ω</a:t>
            </a:r>
            <a:r>
              <a:rPr lang="en-US" sz="2000" dirty="0"/>
              <a:t>-6 is about 10 to 15 grams a day. </a:t>
            </a:r>
            <a:br>
              <a:rPr lang="en-US" sz="2000" dirty="0"/>
            </a:br>
            <a:r>
              <a:rPr lang="en-US" sz="2000" dirty="0"/>
              <a:t>The AI for </a:t>
            </a:r>
            <a:r>
              <a:rPr lang="el-GR" sz="2000" dirty="0"/>
              <a:t>ω</a:t>
            </a:r>
            <a:r>
              <a:rPr lang="en-US" sz="2000" dirty="0"/>
              <a:t>-3 is at least 1 to 2 grams per day. Although appropriate intakes are estimations and are found to vary with age, gender, life stage, activity level etc., but the ratio in the diet is recommended to be less than 4:1. </a:t>
            </a:r>
          </a:p>
          <a:p>
            <a:pPr marL="342900" indent="-342900">
              <a:buFont typeface="Wingdings" panose="05000000000000000000" pitchFamily="2" charset="2"/>
              <a:buChar char="ü"/>
            </a:pPr>
            <a:r>
              <a:rPr lang="en-US" sz="2000" dirty="0"/>
              <a:t>World Health Organization (WHO) recommends N-6: N-3 ratio to be 5:4 and many organizations consider optimum ratios to be closer to 1:1.</a:t>
            </a:r>
            <a:endParaRPr lang="en-IN" sz="2000" dirty="0"/>
          </a:p>
        </p:txBody>
      </p:sp>
      <p:sp>
        <p:nvSpPr>
          <p:cNvPr id="5" name="TextBox 4"/>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19</a:t>
            </a:r>
          </a:p>
        </p:txBody>
      </p:sp>
    </p:spTree>
    <p:extLst>
      <p:ext uri="{BB962C8B-B14F-4D97-AF65-F5344CB8AC3E}">
        <p14:creationId xmlns:p14="http://schemas.microsoft.com/office/powerpoint/2010/main" val="273129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Concepts</a:t>
            </a:r>
          </a:p>
        </p:txBody>
      </p:sp>
      <p:graphicFrame>
        <p:nvGraphicFramePr>
          <p:cNvPr id="11" name="Diagram 10"/>
          <p:cNvGraphicFramePr/>
          <p:nvPr>
            <p:extLst>
              <p:ext uri="{D42A27DB-BD31-4B8C-83A1-F6EECF244321}">
                <p14:modId xmlns:p14="http://schemas.microsoft.com/office/powerpoint/2010/main" val="2152657035"/>
              </p:ext>
            </p:extLst>
          </p:nvPr>
        </p:nvGraphicFramePr>
        <p:xfrm>
          <a:off x="315685" y="1903446"/>
          <a:ext cx="11560628" cy="446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a:t>
            </a:r>
          </a:p>
        </p:txBody>
      </p:sp>
      <p:sp>
        <p:nvSpPr>
          <p:cNvPr id="14" name="TextBox 13"/>
          <p:cNvSpPr txBox="1"/>
          <p:nvPr/>
        </p:nvSpPr>
        <p:spPr>
          <a:xfrm>
            <a:off x="3086877" y="6403586"/>
            <a:ext cx="6018245" cy="338554"/>
          </a:xfrm>
          <a:prstGeom prst="rect">
            <a:avLst/>
          </a:prstGeom>
          <a:noFill/>
        </p:spPr>
        <p:txBody>
          <a:bodyPr wrap="square" rtlCol="0">
            <a:spAutoFit/>
          </a:bodyPr>
          <a:lstStyle/>
          <a:p>
            <a:pPr algn="ctr"/>
            <a:r>
              <a:rPr lang="en-IN" sz="1600" dirty="0">
                <a:solidFill>
                  <a:schemeClr val="bg1"/>
                </a:solidFill>
              </a:rPr>
              <a:t>click on an index entry to navigate to respective slide </a:t>
            </a:r>
          </a:p>
        </p:txBody>
      </p:sp>
    </p:spTree>
    <p:extLst>
      <p:ext uri="{BB962C8B-B14F-4D97-AF65-F5344CB8AC3E}">
        <p14:creationId xmlns:p14="http://schemas.microsoft.com/office/powerpoint/2010/main" val="43907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Good</a:t>
            </a:r>
            <a:r>
              <a:rPr lang="en-IN" dirty="0"/>
              <a:t> and </a:t>
            </a:r>
            <a:r>
              <a:rPr lang="en-IN" dirty="0">
                <a:solidFill>
                  <a:srgbClr val="FF0000"/>
                </a:solidFill>
              </a:rPr>
              <a:t>Bad</a:t>
            </a:r>
            <a:r>
              <a:rPr lang="en-IN" dirty="0"/>
              <a:t> Fats</a:t>
            </a:r>
          </a:p>
        </p:txBody>
      </p:sp>
      <p:sp>
        <p:nvSpPr>
          <p:cNvPr id="3" name="TextBox 2"/>
          <p:cNvSpPr txBox="1"/>
          <p:nvPr/>
        </p:nvSpPr>
        <p:spPr>
          <a:xfrm>
            <a:off x="1066800" y="1963783"/>
            <a:ext cx="10058400"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a:t>Eating </a:t>
            </a:r>
            <a:r>
              <a:rPr lang="en-US" dirty="0">
                <a:solidFill>
                  <a:srgbClr val="00B050"/>
                </a:solidFill>
              </a:rPr>
              <a:t>Mono-unsaturated (MUFA) and Poly-unsaturated (PUFA)</a:t>
            </a:r>
            <a:r>
              <a:rPr lang="en-US" dirty="0"/>
              <a:t> fats in food lower the risk of health problems and heart diseases. It also helps in lowering LDL (bad cholesterol) levels and can contribute towards HDL (good cholesterol) level of blood. Foods rich in unsaturated fats include vegetable oils such as olive, canola, sunflower, soy, corn etc, nuts, seeds, and fish.</a:t>
            </a:r>
          </a:p>
          <a:p>
            <a:pPr marL="285750" indent="-285750">
              <a:buFont typeface="Wingdings" panose="05000000000000000000" pitchFamily="2" charset="2"/>
              <a:buChar char="ü"/>
            </a:pPr>
            <a:endParaRPr lang="en-US" sz="1000" dirty="0"/>
          </a:p>
          <a:p>
            <a:pPr marL="285750" indent="-285750">
              <a:buFont typeface="Wingdings" panose="05000000000000000000" pitchFamily="2" charset="2"/>
              <a:buChar char="ü"/>
            </a:pPr>
            <a:r>
              <a:rPr lang="en-US" dirty="0"/>
              <a:t>On another hand, high consumption of </a:t>
            </a:r>
            <a:r>
              <a:rPr lang="en-US" dirty="0">
                <a:solidFill>
                  <a:srgbClr val="FF0000"/>
                </a:solidFill>
              </a:rPr>
              <a:t>Saturated fats (SFA) or Trans Fats (TFA)</a:t>
            </a:r>
            <a:r>
              <a:rPr lang="en-US" dirty="0"/>
              <a:t> can potentially increase blood LDL levels, causing series of health problems and increased risks of heart strokes.</a:t>
            </a:r>
          </a:p>
          <a:p>
            <a:pPr marL="285750" indent="-285750">
              <a:buFont typeface="Wingdings" panose="05000000000000000000" pitchFamily="2" charset="2"/>
              <a:buChar char="ü"/>
            </a:pPr>
            <a:r>
              <a:rPr lang="en-US" dirty="0"/>
              <a:t>Trans fats are even more harmful than SFA’s. They are side products of hydrogenation of unsaturated fats and oils (margarine or vegetable oils) </a:t>
            </a:r>
            <a:r>
              <a:rPr lang="en-US" dirty="0" err="1"/>
              <a:t>e.g</a:t>
            </a:r>
            <a:r>
              <a:rPr lang="en-US" dirty="0"/>
              <a:t> Vanaspati ghee. </a:t>
            </a:r>
          </a:p>
          <a:p>
            <a:pPr marL="285750" indent="-285750">
              <a:buFont typeface="Wingdings" panose="05000000000000000000" pitchFamily="2" charset="2"/>
              <a:buChar char="ü"/>
            </a:pPr>
            <a:r>
              <a:rPr lang="en-US" dirty="0"/>
              <a:t>In case of incomplete hydrogenation (partial hardening), the comparatively high temperatures used in the process have tendency to flip some of the carbon double bonds into the trans form. These particular bonds will still be present in the final product as trans-fatty acid if they escape hydrogenation in the process.</a:t>
            </a:r>
          </a:p>
          <a:p>
            <a:pPr marL="285750" indent="-285750">
              <a:buFont typeface="Wingdings" panose="05000000000000000000" pitchFamily="2" charset="2"/>
              <a:buChar char="ü"/>
            </a:pPr>
            <a:r>
              <a:rPr lang="en-US" dirty="0"/>
              <a:t>It is the most harmful type of fat for health and has been related with development of CAD because </a:t>
            </a:r>
            <a:r>
              <a:rPr lang="en-US" dirty="0">
                <a:solidFill>
                  <a:srgbClr val="FF0000"/>
                </a:solidFill>
              </a:rPr>
              <a:t>TFA also lowers HDL in addition to increasing LDL like SFA.</a:t>
            </a:r>
          </a:p>
        </p:txBody>
      </p:sp>
      <p:sp>
        <p:nvSpPr>
          <p:cNvPr id="4" name="TextBox 3"/>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20</a:t>
            </a:r>
          </a:p>
        </p:txBody>
      </p:sp>
    </p:spTree>
    <p:extLst>
      <p:ext uri="{BB962C8B-B14F-4D97-AF65-F5344CB8AC3E}">
        <p14:creationId xmlns:p14="http://schemas.microsoft.com/office/powerpoint/2010/main" val="3299005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16275"/>
          <a:stretch/>
        </p:blipFill>
        <p:spPr>
          <a:xfrm>
            <a:off x="222069" y="1802668"/>
            <a:ext cx="5904411" cy="425250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974232314"/>
              </p:ext>
            </p:extLst>
          </p:nvPr>
        </p:nvGraphicFramePr>
        <p:xfrm>
          <a:off x="6200500" y="2048108"/>
          <a:ext cx="5704117" cy="3994003"/>
        </p:xfrm>
        <a:graphic>
          <a:graphicData uri="http://schemas.openxmlformats.org/drawingml/2006/table">
            <a:tbl>
              <a:tblPr firstRow="1" firstCol="1" bandRow="1">
                <a:tableStyleId>{5C22544A-7EE6-4342-B048-85BDC9FD1C3A}</a:tableStyleId>
              </a:tblPr>
              <a:tblGrid>
                <a:gridCol w="978867">
                  <a:extLst>
                    <a:ext uri="{9D8B030D-6E8A-4147-A177-3AD203B41FA5}">
                      <a16:colId xmlns:a16="http://schemas.microsoft.com/office/drawing/2014/main" val="2476831161"/>
                    </a:ext>
                  </a:extLst>
                </a:gridCol>
                <a:gridCol w="447161">
                  <a:extLst>
                    <a:ext uri="{9D8B030D-6E8A-4147-A177-3AD203B41FA5}">
                      <a16:colId xmlns:a16="http://schemas.microsoft.com/office/drawing/2014/main" val="2528361121"/>
                    </a:ext>
                  </a:extLst>
                </a:gridCol>
                <a:gridCol w="131258">
                  <a:extLst>
                    <a:ext uri="{9D8B030D-6E8A-4147-A177-3AD203B41FA5}">
                      <a16:colId xmlns:a16="http://schemas.microsoft.com/office/drawing/2014/main" val="2865642417"/>
                    </a:ext>
                  </a:extLst>
                </a:gridCol>
                <a:gridCol w="581756">
                  <a:extLst>
                    <a:ext uri="{9D8B030D-6E8A-4147-A177-3AD203B41FA5}">
                      <a16:colId xmlns:a16="http://schemas.microsoft.com/office/drawing/2014/main" val="1633010748"/>
                    </a:ext>
                  </a:extLst>
                </a:gridCol>
                <a:gridCol w="713015">
                  <a:extLst>
                    <a:ext uri="{9D8B030D-6E8A-4147-A177-3AD203B41FA5}">
                      <a16:colId xmlns:a16="http://schemas.microsoft.com/office/drawing/2014/main" val="3124634498"/>
                    </a:ext>
                  </a:extLst>
                </a:gridCol>
                <a:gridCol w="713015">
                  <a:extLst>
                    <a:ext uri="{9D8B030D-6E8A-4147-A177-3AD203B41FA5}">
                      <a16:colId xmlns:a16="http://schemas.microsoft.com/office/drawing/2014/main" val="852144474"/>
                    </a:ext>
                  </a:extLst>
                </a:gridCol>
                <a:gridCol w="713015">
                  <a:extLst>
                    <a:ext uri="{9D8B030D-6E8A-4147-A177-3AD203B41FA5}">
                      <a16:colId xmlns:a16="http://schemas.microsoft.com/office/drawing/2014/main" val="554013212"/>
                    </a:ext>
                  </a:extLst>
                </a:gridCol>
                <a:gridCol w="713015">
                  <a:extLst>
                    <a:ext uri="{9D8B030D-6E8A-4147-A177-3AD203B41FA5}">
                      <a16:colId xmlns:a16="http://schemas.microsoft.com/office/drawing/2014/main" val="2756679021"/>
                    </a:ext>
                  </a:extLst>
                </a:gridCol>
                <a:gridCol w="713015">
                  <a:extLst>
                    <a:ext uri="{9D8B030D-6E8A-4147-A177-3AD203B41FA5}">
                      <a16:colId xmlns:a16="http://schemas.microsoft.com/office/drawing/2014/main" val="1007593203"/>
                    </a:ext>
                  </a:extLst>
                </a:gridCol>
              </a:tblGrid>
              <a:tr h="435430">
                <a:tc>
                  <a:txBody>
                    <a:bodyPr/>
                    <a:lstStyle/>
                    <a:p>
                      <a:endParaRPr lang="en-IN" sz="1000">
                        <a:effectLst/>
                        <a:latin typeface="Times New Roman" panose="02020603050405020304" pitchFamily="18" charset="0"/>
                      </a:endParaRPr>
                    </a:p>
                  </a:txBody>
                  <a:tcPr marL="0" marR="0" marT="0" marB="0" anchor="ctr"/>
                </a:tc>
                <a:tc gridSpan="2">
                  <a:txBody>
                    <a:bodyPr/>
                    <a:lstStyle/>
                    <a:p>
                      <a:pPr algn="ctr">
                        <a:spcAft>
                          <a:spcPts val="0"/>
                        </a:spcAft>
                      </a:pPr>
                      <a:r>
                        <a:rPr lang="en-IN" sz="1200" dirty="0">
                          <a:effectLst/>
                        </a:rPr>
                        <a:t>Lauric</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pPr algn="ctr">
                        <a:spcAft>
                          <a:spcPts val="0"/>
                        </a:spcAft>
                      </a:pP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Myristic</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dirty="0">
                          <a:effectLst/>
                        </a:rPr>
                        <a:t>Palmitic</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dirty="0">
                          <a:effectLst/>
                        </a:rPr>
                        <a:t>Stearic</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dirty="0">
                          <a:effectLst/>
                        </a:rPr>
                        <a:t>Oleic</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Linoleic</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Linolenic</a:t>
                      </a:r>
                      <a:endParaRPr lang="en-I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673538517"/>
                  </a:ext>
                </a:extLst>
              </a:tr>
              <a:tr h="278679">
                <a:tc gridSpan="9">
                  <a:txBody>
                    <a:bodyPr/>
                    <a:lstStyle/>
                    <a:p>
                      <a:pPr algn="ctr">
                        <a:spcAft>
                          <a:spcPts val="0"/>
                        </a:spcAft>
                      </a:pPr>
                      <a:r>
                        <a:rPr lang="en-IN" sz="1200" dirty="0">
                          <a:effectLst/>
                        </a:rPr>
                        <a:t>Fats</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16854600"/>
                  </a:ext>
                </a:extLst>
              </a:tr>
              <a:tr h="287383">
                <a:tc>
                  <a:txBody>
                    <a:bodyPr/>
                    <a:lstStyle/>
                    <a:p>
                      <a:pPr algn="ctr">
                        <a:spcAft>
                          <a:spcPts val="0"/>
                        </a:spcAft>
                      </a:pPr>
                      <a:r>
                        <a:rPr lang="en-IN" sz="1200" dirty="0">
                          <a:effectLst/>
                        </a:rPr>
                        <a:t>butter (cow)</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dirty="0">
                          <a:effectLst/>
                        </a:rPr>
                        <a:t>3</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pPr algn="ctr">
                        <a:spcAft>
                          <a:spcPts val="0"/>
                        </a:spcAft>
                      </a:pPr>
                      <a:r>
                        <a:rPr lang="en-IN" sz="1200">
                          <a:effectLst/>
                        </a:rPr>
                        <a:t>11</a:t>
                      </a:r>
                      <a:endParaRPr lang="en-IN"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27</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29</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363631961"/>
                  </a:ext>
                </a:extLst>
              </a:tr>
              <a:tr h="357051">
                <a:tc>
                  <a:txBody>
                    <a:bodyPr/>
                    <a:lstStyle/>
                    <a:p>
                      <a:pPr algn="ctr">
                        <a:spcAft>
                          <a:spcPts val="0"/>
                        </a:spcAft>
                      </a:pPr>
                      <a:r>
                        <a:rPr lang="en-IN" sz="1200" dirty="0">
                          <a:effectLst/>
                        </a:rPr>
                        <a:t>tallow</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a:p>
                  </a:txBody>
                  <a:tcPr marL="0" marR="0" marT="0" marB="0" anchor="ctr"/>
                </a:tc>
                <a:tc gridSpan="2">
                  <a:txBody>
                    <a:bodyPr/>
                    <a:lstStyle/>
                    <a:p>
                      <a:pPr algn="ctr">
                        <a:spcAft>
                          <a:spcPts val="0"/>
                        </a:spcAft>
                      </a:pPr>
                      <a:r>
                        <a:rPr lang="en-IN" sz="1200" dirty="0">
                          <a:effectLst/>
                        </a:rPr>
                        <a:t>3</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24</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19</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43</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3</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170526524"/>
                  </a:ext>
                </a:extLst>
              </a:tr>
              <a:tr h="322218">
                <a:tc>
                  <a:txBody>
                    <a:bodyPr/>
                    <a:lstStyle/>
                    <a:p>
                      <a:pPr algn="ctr">
                        <a:spcAft>
                          <a:spcPts val="0"/>
                        </a:spcAft>
                      </a:pPr>
                      <a:r>
                        <a:rPr lang="en-IN" sz="1200" dirty="0">
                          <a:effectLst/>
                        </a:rPr>
                        <a:t>lard</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a:p>
                  </a:txBody>
                  <a:tcPr marL="0" marR="0" marT="0" marB="0" anchor="ctr"/>
                </a:tc>
                <a:tc gridSpan="2">
                  <a:txBody>
                    <a:bodyPr/>
                    <a:lstStyle/>
                    <a:p>
                      <a:pPr algn="ctr">
                        <a:spcAft>
                          <a:spcPts val="0"/>
                        </a:spcAft>
                      </a:pPr>
                      <a:r>
                        <a:rPr lang="en-IN" sz="1200" dirty="0">
                          <a:effectLst/>
                        </a:rPr>
                        <a:t>2</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26</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14</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44</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10</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sz="1000">
                        <a:effectLst/>
                        <a:latin typeface="Times New Roman" panose="02020603050405020304" pitchFamily="18" charset="0"/>
                      </a:endParaRPr>
                    </a:p>
                  </a:txBody>
                  <a:tcPr marL="0" marR="0" marT="0" marB="0" anchor="ctr"/>
                </a:tc>
                <a:extLst>
                  <a:ext uri="{0D108BD9-81ED-4DB2-BD59-A6C34878D82A}">
                    <a16:rowId xmlns:a16="http://schemas.microsoft.com/office/drawing/2014/main" val="3911592589"/>
                  </a:ext>
                </a:extLst>
              </a:tr>
              <a:tr h="280105">
                <a:tc gridSpan="9">
                  <a:txBody>
                    <a:bodyPr/>
                    <a:lstStyle/>
                    <a:p>
                      <a:pPr algn="ctr">
                        <a:spcAft>
                          <a:spcPts val="0"/>
                        </a:spcAft>
                      </a:pPr>
                      <a:r>
                        <a:rPr lang="en-IN" sz="1200" dirty="0">
                          <a:effectLst/>
                        </a:rPr>
                        <a:t>Oils</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57882854"/>
                  </a:ext>
                </a:extLst>
              </a:tr>
              <a:tr h="312077">
                <a:tc>
                  <a:txBody>
                    <a:bodyPr/>
                    <a:lstStyle/>
                    <a:p>
                      <a:pPr algn="ctr">
                        <a:spcAft>
                          <a:spcPts val="0"/>
                        </a:spcAft>
                      </a:pPr>
                      <a:r>
                        <a:rPr lang="en-IN" sz="1200" dirty="0">
                          <a:effectLst/>
                        </a:rPr>
                        <a:t>canola oil</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dirty="0"/>
                    </a:p>
                  </a:txBody>
                  <a:tcPr marL="0" marR="0" marT="0" marB="0" anchor="ctr"/>
                </a:tc>
                <a:tc gridSpan="2">
                  <a:txBody>
                    <a:bodyPr/>
                    <a:lstStyle/>
                    <a:p>
                      <a:endParaRPr lang="en-IN" sz="1000" dirty="0">
                        <a:effectLst/>
                        <a:latin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4</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dirty="0">
                          <a:effectLst/>
                        </a:rPr>
                        <a:t>62</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10</a:t>
                      </a:r>
                      <a:endParaRPr lang="en-I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259164733"/>
                  </a:ext>
                </a:extLst>
              </a:tr>
              <a:tr h="313509">
                <a:tc>
                  <a:txBody>
                    <a:bodyPr/>
                    <a:lstStyle/>
                    <a:p>
                      <a:pPr algn="ctr">
                        <a:spcAft>
                          <a:spcPts val="0"/>
                        </a:spcAft>
                      </a:pPr>
                      <a:r>
                        <a:rPr lang="en-IN" sz="1200" dirty="0">
                          <a:effectLst/>
                        </a:rPr>
                        <a:t>coconut oil</a:t>
                      </a:r>
                    </a:p>
                  </a:txBody>
                  <a:tcPr marL="0" marR="0" marT="0" marB="0" anchor="ctr"/>
                </a:tc>
                <a:tc>
                  <a:txBody>
                    <a:bodyPr/>
                    <a:lstStyle/>
                    <a:p>
                      <a:pPr algn="ctr">
                        <a:spcAft>
                          <a:spcPts val="0"/>
                        </a:spcAft>
                      </a:pPr>
                      <a:r>
                        <a:rPr lang="en-IN" sz="1200">
                          <a:effectLst/>
                        </a:rPr>
                        <a:t>47</a:t>
                      </a:r>
                      <a:endParaRPr lang="en-IN" sz="1200">
                        <a:effectLst/>
                        <a:latin typeface="Times New Roman" panose="02020603050405020304" pitchFamily="18" charset="0"/>
                        <a:ea typeface="Times New Roman" panose="02020603050405020304" pitchFamily="18" charset="0"/>
                      </a:endParaRPr>
                    </a:p>
                  </a:txBody>
                  <a:tcPr marL="0" marR="0" marT="0" marB="0" anchor="ctr"/>
                </a:tc>
                <a:tc gridSpan="2">
                  <a:txBody>
                    <a:bodyPr/>
                    <a:lstStyle/>
                    <a:p>
                      <a:pPr algn="ctr">
                        <a:spcAft>
                          <a:spcPts val="0"/>
                        </a:spcAft>
                      </a:pPr>
                      <a:r>
                        <a:rPr lang="en-IN" sz="1200" dirty="0">
                          <a:effectLst/>
                        </a:rPr>
                        <a:t>18</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9</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dirty="0">
                          <a:effectLst/>
                        </a:rPr>
                        <a:t>3</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6</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sz="1000">
                        <a:effectLst/>
                        <a:latin typeface="Times New Roman" panose="02020603050405020304" pitchFamily="18" charset="0"/>
                      </a:endParaRPr>
                    </a:p>
                  </a:txBody>
                  <a:tcPr marL="0" marR="0" marT="0" marB="0" anchor="ctr"/>
                </a:tc>
                <a:extLst>
                  <a:ext uri="{0D108BD9-81ED-4DB2-BD59-A6C34878D82A}">
                    <a16:rowId xmlns:a16="http://schemas.microsoft.com/office/drawing/2014/main" val="3072056622"/>
                  </a:ext>
                </a:extLst>
              </a:tr>
              <a:tr h="269966">
                <a:tc>
                  <a:txBody>
                    <a:bodyPr/>
                    <a:lstStyle/>
                    <a:p>
                      <a:pPr algn="ctr">
                        <a:spcAft>
                          <a:spcPts val="0"/>
                        </a:spcAft>
                      </a:pPr>
                      <a:r>
                        <a:rPr lang="en-IN" sz="1200" dirty="0">
                          <a:effectLst/>
                        </a:rPr>
                        <a:t>corn oil</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a:p>
                  </a:txBody>
                  <a:tcPr marL="0" marR="0" marT="0" marB="0" anchor="ctr"/>
                </a:tc>
                <a:tc gridSpan="2">
                  <a:txBody>
                    <a:bodyPr/>
                    <a:lstStyle/>
                    <a:p>
                      <a:endParaRPr lang="en-IN" sz="1000">
                        <a:effectLst/>
                        <a:latin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11</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28</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58</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688052541"/>
                  </a:ext>
                </a:extLst>
              </a:tr>
              <a:tr h="361406">
                <a:tc>
                  <a:txBody>
                    <a:bodyPr/>
                    <a:lstStyle/>
                    <a:p>
                      <a:pPr algn="ctr">
                        <a:spcAft>
                          <a:spcPts val="0"/>
                        </a:spcAft>
                      </a:pPr>
                      <a:r>
                        <a:rPr lang="en-IN" sz="1200" dirty="0">
                          <a:effectLst/>
                        </a:rPr>
                        <a:t>olive oil</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dirty="0"/>
                    </a:p>
                  </a:txBody>
                  <a:tcPr marL="0" marR="0" marT="0" marB="0" anchor="ctr"/>
                </a:tc>
                <a:tc gridSpan="2">
                  <a:txBody>
                    <a:bodyPr/>
                    <a:lstStyle/>
                    <a:p>
                      <a:endParaRPr lang="en-IN" sz="1000">
                        <a:effectLst/>
                        <a:latin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13</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3</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71</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10</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1</a:t>
                      </a:r>
                      <a:endParaRPr lang="en-IN"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757568708"/>
                  </a:ext>
                </a:extLst>
              </a:tr>
              <a:tr h="348343">
                <a:tc>
                  <a:txBody>
                    <a:bodyPr/>
                    <a:lstStyle/>
                    <a:p>
                      <a:pPr algn="ctr">
                        <a:spcAft>
                          <a:spcPts val="0"/>
                        </a:spcAft>
                      </a:pPr>
                      <a:r>
                        <a:rPr lang="en-IN" sz="1200" dirty="0">
                          <a:effectLst/>
                        </a:rPr>
                        <a:t>peanut oil</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a:p>
                  </a:txBody>
                  <a:tcPr marL="0" marR="0" marT="0" marB="0" anchor="ctr"/>
                </a:tc>
                <a:tc gridSpan="2">
                  <a:txBody>
                    <a:bodyPr/>
                    <a:lstStyle/>
                    <a:p>
                      <a:endParaRPr lang="en-IN" sz="1000">
                        <a:effectLst/>
                        <a:latin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11</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48</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32</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sz="1000">
                        <a:effectLst/>
                        <a:latin typeface="Times New Roman" panose="02020603050405020304" pitchFamily="18" charset="0"/>
                      </a:endParaRPr>
                    </a:p>
                  </a:txBody>
                  <a:tcPr marL="0" marR="0" marT="0" marB="0" anchor="ctr"/>
                </a:tc>
                <a:extLst>
                  <a:ext uri="{0D108BD9-81ED-4DB2-BD59-A6C34878D82A}">
                    <a16:rowId xmlns:a16="http://schemas.microsoft.com/office/drawing/2014/main" val="52033944"/>
                  </a:ext>
                </a:extLst>
              </a:tr>
              <a:tr h="423482">
                <a:tc>
                  <a:txBody>
                    <a:bodyPr/>
                    <a:lstStyle/>
                    <a:p>
                      <a:pPr algn="ctr">
                        <a:spcAft>
                          <a:spcPts val="0"/>
                        </a:spcAft>
                      </a:pPr>
                      <a:r>
                        <a:rPr lang="en-IN" sz="1200" dirty="0">
                          <a:effectLst/>
                        </a:rPr>
                        <a:t>soybean oil</a:t>
                      </a:r>
                      <a:endParaRPr lang="en-IN" sz="12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endParaRPr lang="en-IN"/>
                    </a:p>
                  </a:txBody>
                  <a:tcPr marL="0" marR="0" marT="0" marB="0" anchor="ctr"/>
                </a:tc>
                <a:tc gridSpan="2">
                  <a:txBody>
                    <a:bodyPr/>
                    <a:lstStyle/>
                    <a:p>
                      <a:endParaRPr lang="en-IN" sz="1000">
                        <a:effectLst/>
                        <a:latin typeface="Times New Roman" panose="02020603050405020304" pitchFamily="18" charset="0"/>
                      </a:endParaRPr>
                    </a:p>
                  </a:txBody>
                  <a:tcPr marL="0" marR="0" marT="0" marB="0" anchor="ctr"/>
                </a:tc>
                <a:tc hMerge="1">
                  <a:txBody>
                    <a:bodyPr/>
                    <a:lstStyle/>
                    <a:p>
                      <a:endParaRPr lang="en-IN"/>
                    </a:p>
                  </a:txBody>
                  <a:tcPr/>
                </a:tc>
                <a:tc>
                  <a:txBody>
                    <a:bodyPr/>
                    <a:lstStyle/>
                    <a:p>
                      <a:pPr algn="ctr">
                        <a:spcAft>
                          <a:spcPts val="0"/>
                        </a:spcAft>
                      </a:pPr>
                      <a:r>
                        <a:rPr lang="en-IN" sz="1200">
                          <a:effectLst/>
                        </a:rPr>
                        <a:t>11</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4</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24</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a:effectLst/>
                        </a:rPr>
                        <a:t>54</a:t>
                      </a:r>
                      <a:endParaRPr lang="en-IN"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spcAft>
                          <a:spcPts val="0"/>
                        </a:spcAft>
                      </a:pPr>
                      <a:r>
                        <a:rPr lang="en-IN" sz="1200" dirty="0">
                          <a:effectLst/>
                        </a:rPr>
                        <a:t>7</a:t>
                      </a:r>
                      <a:endParaRPr lang="en-IN" sz="12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982846262"/>
                  </a:ext>
                </a:extLst>
              </a:tr>
            </a:tbl>
          </a:graphicData>
        </a:graphic>
      </p:graphicFrame>
      <p:sp>
        <p:nvSpPr>
          <p:cNvPr id="5" name="Title 4"/>
          <p:cNvSpPr>
            <a:spLocks noGrp="1"/>
          </p:cNvSpPr>
          <p:nvPr>
            <p:ph type="title"/>
          </p:nvPr>
        </p:nvSpPr>
        <p:spPr/>
        <p:txBody>
          <a:bodyPr/>
          <a:lstStyle/>
          <a:p>
            <a:r>
              <a:rPr lang="en-IN" dirty="0"/>
              <a:t>Common Fats and Oils</a:t>
            </a:r>
          </a:p>
        </p:txBody>
      </p:sp>
      <p:sp>
        <p:nvSpPr>
          <p:cNvPr id="6" name="TextBox 5"/>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21</a:t>
            </a:r>
          </a:p>
        </p:txBody>
      </p:sp>
    </p:spTree>
    <p:extLst>
      <p:ext uri="{BB962C8B-B14F-4D97-AF65-F5344CB8AC3E}">
        <p14:creationId xmlns:p14="http://schemas.microsoft.com/office/powerpoint/2010/main" val="254393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Undesirable Reactions</a:t>
            </a:r>
          </a:p>
        </p:txBody>
      </p:sp>
      <p:sp>
        <p:nvSpPr>
          <p:cNvPr id="7" name="Rectangle 6"/>
          <p:cNvSpPr/>
          <p:nvPr/>
        </p:nvSpPr>
        <p:spPr>
          <a:xfrm>
            <a:off x="1097280" y="2909326"/>
            <a:ext cx="9997440" cy="2862322"/>
          </a:xfrm>
          <a:prstGeom prst="rect">
            <a:avLst/>
          </a:prstGeom>
        </p:spPr>
        <p:txBody>
          <a:bodyPr wrap="square">
            <a:spAutoFit/>
          </a:bodyPr>
          <a:lstStyle/>
          <a:p>
            <a:pPr marL="285750" indent="-285750">
              <a:buFont typeface="Wingdings" panose="05000000000000000000" pitchFamily="2" charset="2"/>
              <a:buChar char="ü"/>
            </a:pPr>
            <a:r>
              <a:rPr lang="en-US" dirty="0"/>
              <a:t>Heating oil too much (up to its smoking point) may change the chemical composition of the oil which becomes harmful to our health when we ingest it and even inhale its fumes. </a:t>
            </a:r>
          </a:p>
          <a:p>
            <a:pPr marL="285750" indent="-285750">
              <a:buFont typeface="Wingdings" panose="05000000000000000000" pitchFamily="2" charset="2"/>
              <a:buChar char="ü"/>
            </a:pPr>
            <a:r>
              <a:rPr lang="en-US" dirty="0"/>
              <a:t>When we heat fats and certain foods such as fatty meats at very high temperatures (deep-frying), or barbecuing and stir-frying on very hot surfaces, </a:t>
            </a:r>
            <a:r>
              <a:rPr lang="en-US" i="1" dirty="0">
                <a:solidFill>
                  <a:srgbClr val="FF0000"/>
                </a:solidFill>
              </a:rPr>
              <a:t>polycyclic aromatic hydrocarbons (PAHs) </a:t>
            </a:r>
            <a:r>
              <a:rPr lang="en-US" dirty="0"/>
              <a:t>may be formed which are supposed to be carcinogenic. </a:t>
            </a:r>
            <a:r>
              <a:rPr lang="en-US" i="1" dirty="0">
                <a:solidFill>
                  <a:srgbClr val="FF0000"/>
                </a:solidFill>
              </a:rPr>
              <a:t>Advanced Glycation End Products (AGEs) </a:t>
            </a:r>
            <a:r>
              <a:rPr lang="en-US" dirty="0"/>
              <a:t>are also formed when foods mainly meat and potato chips are browned. These chemicals are believed to be related with an enhanced risk of age-related diseases such as Alzheimer's, heart disease, stroke and cataracts.</a:t>
            </a:r>
          </a:p>
          <a:p>
            <a:pPr marL="285750" indent="-285750">
              <a:buFont typeface="Wingdings" panose="05000000000000000000" pitchFamily="2" charset="2"/>
              <a:buChar char="ü"/>
            </a:pPr>
            <a:r>
              <a:rPr lang="en-US" dirty="0"/>
              <a:t>Also refined oils (plain olive oil, canola and sunflower) have a higher smoke point, so they can be heated to a higher temperature before beginning to burn and smoke.</a:t>
            </a:r>
          </a:p>
        </p:txBody>
      </p:sp>
      <p:sp>
        <p:nvSpPr>
          <p:cNvPr id="8" name="TextBox 7"/>
          <p:cNvSpPr txBox="1"/>
          <p:nvPr/>
        </p:nvSpPr>
        <p:spPr>
          <a:xfrm>
            <a:off x="1097280" y="2274327"/>
            <a:ext cx="2081349" cy="400110"/>
          </a:xfrm>
          <a:prstGeom prst="rect">
            <a:avLst/>
          </a:prstGeom>
          <a:solidFill>
            <a:srgbClr val="BD582C"/>
          </a:solidFill>
        </p:spPr>
        <p:txBody>
          <a:bodyPr wrap="square" rtlCol="0">
            <a:spAutoFit/>
          </a:bodyPr>
          <a:lstStyle/>
          <a:p>
            <a:pPr algn="ctr"/>
            <a:r>
              <a:rPr lang="en-IN" sz="2000" i="1" dirty="0">
                <a:solidFill>
                  <a:schemeClr val="bg1"/>
                </a:solidFill>
              </a:rPr>
              <a:t>Deep Frying</a:t>
            </a:r>
          </a:p>
        </p:txBody>
      </p:sp>
      <p:sp>
        <p:nvSpPr>
          <p:cNvPr id="6" name="TextBox 5"/>
          <p:cNvSpPr txBox="1"/>
          <p:nvPr/>
        </p:nvSpPr>
        <p:spPr>
          <a:xfrm>
            <a:off x="11165011" y="6372808"/>
            <a:ext cx="416145" cy="369332"/>
          </a:xfrm>
          <a:prstGeom prst="rect">
            <a:avLst/>
          </a:prstGeom>
          <a:noFill/>
        </p:spPr>
        <p:txBody>
          <a:bodyPr wrap="square" rtlCol="0">
            <a:spAutoFit/>
          </a:bodyPr>
          <a:lstStyle/>
          <a:p>
            <a:pPr algn="ctr"/>
            <a:r>
              <a:rPr lang="en-IN" dirty="0">
                <a:solidFill>
                  <a:schemeClr val="bg1"/>
                </a:solidFill>
              </a:rPr>
              <a:t>22</a:t>
            </a:r>
          </a:p>
        </p:txBody>
      </p:sp>
    </p:spTree>
    <p:extLst>
      <p:ext uri="{BB962C8B-B14F-4D97-AF65-F5344CB8AC3E}">
        <p14:creationId xmlns:p14="http://schemas.microsoft.com/office/powerpoint/2010/main" val="827536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896" y="640625"/>
            <a:ext cx="1802675" cy="400110"/>
          </a:xfrm>
          <a:prstGeom prst="rect">
            <a:avLst/>
          </a:prstGeom>
          <a:solidFill>
            <a:srgbClr val="BD582C"/>
          </a:solidFill>
        </p:spPr>
        <p:txBody>
          <a:bodyPr wrap="square" rtlCol="0">
            <a:spAutoFit/>
          </a:bodyPr>
          <a:lstStyle/>
          <a:p>
            <a:pPr algn="ctr"/>
            <a:r>
              <a:rPr lang="en-IN" sz="2000" i="1" dirty="0">
                <a:solidFill>
                  <a:schemeClr val="bg1"/>
                </a:solidFill>
              </a:rPr>
              <a:t>Rancidity</a:t>
            </a:r>
          </a:p>
        </p:txBody>
      </p:sp>
      <p:sp>
        <p:nvSpPr>
          <p:cNvPr id="3" name="Rectangle 2"/>
          <p:cNvSpPr/>
          <p:nvPr/>
        </p:nvSpPr>
        <p:spPr>
          <a:xfrm>
            <a:off x="748936" y="1040735"/>
            <a:ext cx="10615750" cy="4862870"/>
          </a:xfrm>
          <a:prstGeom prst="rect">
            <a:avLst/>
          </a:prstGeom>
        </p:spPr>
        <p:txBody>
          <a:bodyPr wrap="square">
            <a:spAutoFit/>
          </a:bodyPr>
          <a:lstStyle/>
          <a:p>
            <a:endParaRPr lang="en-IN" dirty="0"/>
          </a:p>
          <a:p>
            <a:r>
              <a:rPr lang="en-IN" dirty="0"/>
              <a:t>Fats and oils that are in contact with moist air at room temperature eventually undergo </a:t>
            </a:r>
            <a:r>
              <a:rPr lang="en-IN" i="1" dirty="0">
                <a:solidFill>
                  <a:srgbClr val="FF0000"/>
                </a:solidFill>
              </a:rPr>
              <a:t>oxidation and </a:t>
            </a:r>
          </a:p>
          <a:p>
            <a:r>
              <a:rPr lang="en-IN" i="1" dirty="0">
                <a:solidFill>
                  <a:srgbClr val="FF0000"/>
                </a:solidFill>
              </a:rPr>
              <a:t>Hydrolysis</a:t>
            </a:r>
            <a:r>
              <a:rPr lang="en-IN" dirty="0"/>
              <a:t> reactions that cause them to turn rancid, acquiring a characteristic disagreeable odour. </a:t>
            </a:r>
          </a:p>
          <a:p>
            <a:endParaRPr lang="en-IN" sz="2000" dirty="0"/>
          </a:p>
          <a:p>
            <a:r>
              <a:rPr lang="en-IN" sz="2000" i="1" dirty="0">
                <a:solidFill>
                  <a:srgbClr val="BD582C"/>
                </a:solidFill>
              </a:rPr>
              <a:t>Hydrolytic Rancidity</a:t>
            </a:r>
          </a:p>
          <a:p>
            <a:pPr marL="285750" indent="-285750">
              <a:buFont typeface="Arial" panose="020B0604020202020204" pitchFamily="34" charset="0"/>
              <a:buChar char="•"/>
            </a:pPr>
            <a:r>
              <a:rPr lang="en-IN" dirty="0"/>
              <a:t>One cause of the odour is the release of volatile fatty acids by hydrolysis of the ester bonds. </a:t>
            </a:r>
          </a:p>
          <a:p>
            <a:pPr marL="285750" indent="-285750">
              <a:buFont typeface="Arial" panose="020B0604020202020204" pitchFamily="34" charset="0"/>
              <a:buChar char="•"/>
            </a:pPr>
            <a:r>
              <a:rPr lang="en-IN" dirty="0"/>
              <a:t>Butter, for example, releases foul-smelling butyric, caprylic, and capric acids. </a:t>
            </a:r>
          </a:p>
          <a:p>
            <a:pPr marL="285750" indent="-285750">
              <a:buFont typeface="Arial" panose="020B0604020202020204" pitchFamily="34" charset="0"/>
              <a:buChar char="•"/>
            </a:pPr>
            <a:r>
              <a:rPr lang="en-IN" dirty="0"/>
              <a:t>Microorganisms present in the air furnish lipases that catalyze this process. </a:t>
            </a:r>
          </a:p>
          <a:p>
            <a:pPr marL="285750" indent="-285750">
              <a:buFont typeface="Arial" panose="020B0604020202020204" pitchFamily="34" charset="0"/>
              <a:buChar char="•"/>
            </a:pPr>
            <a:r>
              <a:rPr lang="en-IN" dirty="0"/>
              <a:t>Hydrolytic rancidity can easily be prevented by covering the fat or oil and keeping it in a refrigerator.</a:t>
            </a:r>
          </a:p>
          <a:p>
            <a:pPr marL="285750" indent="-285750">
              <a:buFont typeface="Arial" panose="020B0604020202020204" pitchFamily="34" charset="0"/>
              <a:buChar char="•"/>
            </a:pPr>
            <a:endParaRPr lang="en-IN" dirty="0"/>
          </a:p>
          <a:p>
            <a:r>
              <a:rPr lang="en-IN" i="1" dirty="0">
                <a:solidFill>
                  <a:srgbClr val="BD582C"/>
                </a:solidFill>
              </a:rPr>
              <a:t>Oxidative Rancidity</a:t>
            </a:r>
            <a:endParaRPr lang="en-IN" dirty="0"/>
          </a:p>
          <a:p>
            <a:pPr marL="285750" indent="-285750">
              <a:buFont typeface="Arial" panose="020B0604020202020204" pitchFamily="34" charset="0"/>
              <a:buChar char="•"/>
            </a:pPr>
            <a:r>
              <a:rPr lang="en-IN" dirty="0"/>
              <a:t>Another cause of volatile, odorous compounds is the oxidation of the unsaturated fatty acid components, particularly the readily oxidised structural unit 					     in PUFA’s such as linoleic and linolenic acid.</a:t>
            </a:r>
          </a:p>
          <a:p>
            <a:pPr marL="285750" indent="-285750">
              <a:buFont typeface="Arial" panose="020B0604020202020204" pitchFamily="34" charset="0"/>
              <a:buChar char="•"/>
            </a:pPr>
            <a:r>
              <a:rPr lang="en-IN" dirty="0"/>
              <a:t>One particularly offensive product, formed by the oxidative cleavage of both double bonds is </a:t>
            </a:r>
            <a:r>
              <a:rPr lang="en-IN" i="1" dirty="0">
                <a:solidFill>
                  <a:srgbClr val="C00000"/>
                </a:solidFill>
              </a:rPr>
              <a:t>malonaldehyde</a:t>
            </a:r>
            <a:r>
              <a:rPr lang="en-IN" dirty="0"/>
              <a:t>.</a:t>
            </a:r>
          </a:p>
          <a:p>
            <a:pPr marL="285750" indent="-285750">
              <a:buFont typeface="Arial" panose="020B0604020202020204" pitchFamily="34" charset="0"/>
              <a:buChar char="•"/>
            </a:pPr>
            <a:r>
              <a:rPr lang="en-IN" dirty="0"/>
              <a:t>It can be prevented by adding antioxidants.</a:t>
            </a:r>
          </a:p>
          <a:p>
            <a:endParaRPr lang="en-IN" dirty="0"/>
          </a:p>
        </p:txBody>
      </p:sp>
      <p:pic>
        <p:nvPicPr>
          <p:cNvPr id="14" name="Picture 13" descr="Figure 7.jpg"/>
          <p:cNvPicPr/>
          <p:nvPr/>
        </p:nvPicPr>
        <p:blipFill>
          <a:blip r:embed="rId2">
            <a:extLst>
              <a:ext uri="{28A0092B-C50C-407E-A947-70E740481C1C}">
                <a14:useLocalDpi xmlns:a14="http://schemas.microsoft.com/office/drawing/2010/main" val="0"/>
              </a:ext>
            </a:extLst>
          </a:blip>
          <a:srcRect/>
          <a:stretch>
            <a:fillRect/>
          </a:stretch>
        </p:blipFill>
        <p:spPr bwMode="auto">
          <a:xfrm>
            <a:off x="5352414" y="4501651"/>
            <a:ext cx="2058579" cy="261939"/>
          </a:xfrm>
          <a:prstGeom prst="rect">
            <a:avLst/>
          </a:prstGeom>
          <a:noFill/>
          <a:ln>
            <a:noFill/>
          </a:ln>
        </p:spPr>
      </p:pic>
      <p:pic>
        <p:nvPicPr>
          <p:cNvPr id="15" name="Picture 14" descr="Figure 8.jpg"/>
          <p:cNvPicPr/>
          <p:nvPr/>
        </p:nvPicPr>
        <p:blipFill rotWithShape="1">
          <a:blip r:embed="rId3">
            <a:extLst>
              <a:ext uri="{28A0092B-C50C-407E-A947-70E740481C1C}">
                <a14:useLocalDpi xmlns:a14="http://schemas.microsoft.com/office/drawing/2010/main" val="0"/>
              </a:ext>
            </a:extLst>
          </a:blip>
          <a:srcRect l="-526" t="3719" r="526" b="23814"/>
          <a:stretch/>
        </p:blipFill>
        <p:spPr bwMode="auto">
          <a:xfrm>
            <a:off x="9544504" y="5347063"/>
            <a:ext cx="1654810" cy="847996"/>
          </a:xfrm>
          <a:prstGeom prst="rect">
            <a:avLst/>
          </a:prstGeom>
          <a:noFill/>
          <a:ln>
            <a:noFill/>
          </a:ln>
        </p:spPr>
      </p:pic>
      <p:sp>
        <p:nvSpPr>
          <p:cNvPr id="6" name="TextBox 5"/>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23</a:t>
            </a:r>
          </a:p>
        </p:txBody>
      </p:sp>
    </p:spTree>
    <p:extLst>
      <p:ext uri="{BB962C8B-B14F-4D97-AF65-F5344CB8AC3E}">
        <p14:creationId xmlns:p14="http://schemas.microsoft.com/office/powerpoint/2010/main" val="43875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Plant based Oils</a:t>
            </a:r>
          </a:p>
        </p:txBody>
      </p:sp>
      <p:sp>
        <p:nvSpPr>
          <p:cNvPr id="3" name="TextBox 2"/>
          <p:cNvSpPr txBox="1"/>
          <p:nvPr/>
        </p:nvSpPr>
        <p:spPr>
          <a:xfrm>
            <a:off x="1097280" y="2165999"/>
            <a:ext cx="1802675" cy="400110"/>
          </a:xfrm>
          <a:prstGeom prst="rect">
            <a:avLst/>
          </a:prstGeom>
          <a:solidFill>
            <a:srgbClr val="BD582C"/>
          </a:solidFill>
        </p:spPr>
        <p:txBody>
          <a:bodyPr wrap="square" rtlCol="0">
            <a:spAutoFit/>
          </a:bodyPr>
          <a:lstStyle/>
          <a:p>
            <a:pPr algn="ctr"/>
            <a:r>
              <a:rPr lang="en-IN" sz="2000" i="1" dirty="0">
                <a:solidFill>
                  <a:schemeClr val="bg1"/>
                </a:solidFill>
              </a:rPr>
              <a:t>Mustard Oil</a:t>
            </a:r>
          </a:p>
        </p:txBody>
      </p:sp>
      <p:sp>
        <p:nvSpPr>
          <p:cNvPr id="5" name="Rectangle 4"/>
          <p:cNvSpPr/>
          <p:nvPr/>
        </p:nvSpPr>
        <p:spPr>
          <a:xfrm>
            <a:off x="1097281" y="2782994"/>
            <a:ext cx="6731726" cy="3139321"/>
          </a:xfrm>
          <a:prstGeom prst="rect">
            <a:avLst/>
          </a:prstGeom>
        </p:spPr>
        <p:txBody>
          <a:bodyPr wrap="square">
            <a:spAutoFit/>
          </a:bodyPr>
          <a:lstStyle/>
          <a:p>
            <a:pPr marL="285750" indent="-285750">
              <a:buFont typeface="Wingdings" panose="05000000000000000000" pitchFamily="2" charset="2"/>
              <a:buChar char="ü"/>
            </a:pPr>
            <a:r>
              <a:rPr lang="en-US" dirty="0"/>
              <a:t>Mustard Oil contains nearly 70 % MUFA with 42 % of erucic acid and 12 % of oleic acid, it has 22 % PUFA content of which 10 % is the </a:t>
            </a:r>
            <a:r>
              <a:rPr lang="el-GR" dirty="0"/>
              <a:t>ω</a:t>
            </a:r>
            <a:r>
              <a:rPr lang="en-US" dirty="0"/>
              <a:t>-3 linolenic acid, 12 % </a:t>
            </a:r>
            <a:r>
              <a:rPr lang="el-GR" dirty="0"/>
              <a:t>ω</a:t>
            </a:r>
            <a:r>
              <a:rPr lang="en-US" dirty="0"/>
              <a:t>-6 linoleic acid and 8 % SFAs. </a:t>
            </a:r>
          </a:p>
          <a:p>
            <a:pPr marL="285750" indent="-285750">
              <a:buFont typeface="Wingdings" panose="05000000000000000000" pitchFamily="2" charset="2"/>
              <a:buChar char="ü"/>
            </a:pPr>
            <a:r>
              <a:rPr lang="en-US" dirty="0"/>
              <a:t>Mustard oil having high levels of </a:t>
            </a:r>
            <a:r>
              <a:rPr lang="el-GR" dirty="0"/>
              <a:t>ω</a:t>
            </a:r>
            <a:r>
              <a:rPr lang="en-US" dirty="0"/>
              <a:t>-3 (10 %) is a common, cheap, mass-produced vegetarian source of </a:t>
            </a:r>
            <a:r>
              <a:rPr lang="el-GR" dirty="0"/>
              <a:t>ω</a:t>
            </a:r>
            <a:r>
              <a:rPr lang="en-US" dirty="0"/>
              <a:t>-3 fatty acids. </a:t>
            </a:r>
          </a:p>
          <a:p>
            <a:pPr marL="285750" indent="-285750">
              <a:buFont typeface="Wingdings" panose="05000000000000000000" pitchFamily="2" charset="2"/>
              <a:buChar char="ü"/>
            </a:pPr>
            <a:r>
              <a:rPr lang="en-US" dirty="0"/>
              <a:t>Once it was considered unhealthy for human consumption due to high percentage of erucic acid in it.</a:t>
            </a:r>
            <a:br>
              <a:rPr lang="en-US" dirty="0"/>
            </a:br>
            <a:r>
              <a:rPr lang="en-US" dirty="0"/>
              <a:t>Now a days mustard oil is considered as one of the healthiest edible oils because it contains low proportion of SFAs (only 8%) and a high proportion of MUFA and PUFA fatty acids (92%), which are good for health</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199" y="2994749"/>
            <a:ext cx="3962400" cy="2265222"/>
          </a:xfrm>
          <a:prstGeom prst="rect">
            <a:avLst/>
          </a:prstGeom>
        </p:spPr>
      </p:pic>
      <p:sp>
        <p:nvSpPr>
          <p:cNvPr id="7" name="TextBox 6"/>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24</a:t>
            </a:r>
          </a:p>
        </p:txBody>
      </p:sp>
    </p:spTree>
    <p:extLst>
      <p:ext uri="{BB962C8B-B14F-4D97-AF65-F5344CB8AC3E}">
        <p14:creationId xmlns:p14="http://schemas.microsoft.com/office/powerpoint/2010/main" val="3328948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0" y="534700"/>
            <a:ext cx="1802675" cy="400110"/>
          </a:xfrm>
          <a:prstGeom prst="rect">
            <a:avLst/>
          </a:prstGeom>
          <a:solidFill>
            <a:srgbClr val="BD582C"/>
          </a:solidFill>
        </p:spPr>
        <p:txBody>
          <a:bodyPr wrap="square" rtlCol="0">
            <a:spAutoFit/>
          </a:bodyPr>
          <a:lstStyle/>
          <a:p>
            <a:pPr algn="ctr"/>
            <a:r>
              <a:rPr lang="en-IN" sz="2000" i="1" dirty="0">
                <a:solidFill>
                  <a:schemeClr val="bg1"/>
                </a:solidFill>
              </a:rPr>
              <a:t>Canola Oil</a:t>
            </a:r>
          </a:p>
        </p:txBody>
      </p:sp>
      <p:sp>
        <p:nvSpPr>
          <p:cNvPr id="4" name="Rectangle 3"/>
          <p:cNvSpPr/>
          <p:nvPr/>
        </p:nvSpPr>
        <p:spPr>
          <a:xfrm>
            <a:off x="783769" y="1015829"/>
            <a:ext cx="7811591" cy="1754326"/>
          </a:xfrm>
          <a:prstGeom prst="rect">
            <a:avLst/>
          </a:prstGeom>
        </p:spPr>
        <p:txBody>
          <a:bodyPr wrap="square">
            <a:spAutoFit/>
          </a:bodyPr>
          <a:lstStyle/>
          <a:p>
            <a:pPr marL="285750" indent="-285750">
              <a:buFont typeface="Wingdings" panose="05000000000000000000" pitchFamily="2" charset="2"/>
              <a:buChar char="ü"/>
            </a:pPr>
            <a:r>
              <a:rPr lang="en-US" dirty="0"/>
              <a:t>Canola (or </a:t>
            </a:r>
            <a:r>
              <a:rPr lang="en-US" i="1" dirty="0"/>
              <a:t>Rapeseed</a:t>
            </a:r>
            <a:r>
              <a:rPr lang="en-US" dirty="0"/>
              <a:t>) oil is a plant-based oil, considered to be a close relative of mustard (Brassica family) as it also has low in SFA content (less than 7%), high MUFA content and contains a beneficial </a:t>
            </a:r>
            <a:r>
              <a:rPr lang="el-GR" dirty="0"/>
              <a:t>ω</a:t>
            </a:r>
            <a:r>
              <a:rPr lang="en-US" dirty="0"/>
              <a:t>-3 fatty acid profile. </a:t>
            </a:r>
          </a:p>
          <a:p>
            <a:pPr marL="285750" indent="-285750">
              <a:buFont typeface="Wingdings" panose="05000000000000000000" pitchFamily="2" charset="2"/>
              <a:buChar char="ü"/>
            </a:pPr>
            <a:r>
              <a:rPr lang="en-US" dirty="0"/>
              <a:t>It is considered good for human consumption by many health professional organizations including the American Dietetic Association (ADA), and American Heart Association (AHA)</a:t>
            </a:r>
            <a:endParaRPr lang="en-IN" dirty="0"/>
          </a:p>
        </p:txBody>
      </p:sp>
      <p:sp>
        <p:nvSpPr>
          <p:cNvPr id="5" name="TextBox 4"/>
          <p:cNvSpPr txBox="1"/>
          <p:nvPr/>
        </p:nvSpPr>
        <p:spPr>
          <a:xfrm>
            <a:off x="783769" y="3115324"/>
            <a:ext cx="1802675" cy="400110"/>
          </a:xfrm>
          <a:prstGeom prst="rect">
            <a:avLst/>
          </a:prstGeom>
          <a:solidFill>
            <a:srgbClr val="BD582C"/>
          </a:solidFill>
        </p:spPr>
        <p:txBody>
          <a:bodyPr wrap="square" rtlCol="0">
            <a:spAutoFit/>
          </a:bodyPr>
          <a:lstStyle/>
          <a:p>
            <a:pPr algn="ctr"/>
            <a:r>
              <a:rPr lang="en-IN" sz="2000" i="1" dirty="0">
                <a:solidFill>
                  <a:schemeClr val="bg1"/>
                </a:solidFill>
              </a:rPr>
              <a:t>Olive Oil</a:t>
            </a:r>
          </a:p>
        </p:txBody>
      </p:sp>
      <p:sp>
        <p:nvSpPr>
          <p:cNvPr id="7" name="Rectangle 6"/>
          <p:cNvSpPr/>
          <p:nvPr/>
        </p:nvSpPr>
        <p:spPr>
          <a:xfrm>
            <a:off x="783769" y="3592044"/>
            <a:ext cx="8403774" cy="2585323"/>
          </a:xfrm>
          <a:prstGeom prst="rect">
            <a:avLst/>
          </a:prstGeom>
        </p:spPr>
        <p:txBody>
          <a:bodyPr wrap="square">
            <a:spAutoFit/>
          </a:bodyPr>
          <a:lstStyle/>
          <a:p>
            <a:pPr marL="285750" indent="-285750">
              <a:buFont typeface="Wingdings" panose="05000000000000000000" pitchFamily="2" charset="2"/>
              <a:buChar char="ü"/>
            </a:pPr>
            <a:r>
              <a:rPr lang="en-US" dirty="0"/>
              <a:t>It has highest MUFA content (75 %) among all other oils, which results in lowering of LDL and elevation of HDL cholesterol which causes decrease in the risk of CAD. it exerts anti-inflammatory, antithrombotic, antihypertensive as well as vasodilatory effect. </a:t>
            </a:r>
          </a:p>
          <a:p>
            <a:pPr marL="285750" indent="-285750">
              <a:buFont typeface="Wingdings" panose="05000000000000000000" pitchFamily="2" charset="2"/>
              <a:buChar char="ü"/>
            </a:pPr>
            <a:r>
              <a:rPr lang="en-US" dirty="0"/>
              <a:t>Extra-virgin olive oil contains the highest concentration of polyphenolic antioxidants (oleuropein or tyrosol) which leads to increased arterial elasticity and decreased risk of stroke and heart attacks. </a:t>
            </a:r>
          </a:p>
          <a:p>
            <a:pPr marL="285750" indent="-285750">
              <a:buFont typeface="Wingdings" panose="05000000000000000000" pitchFamily="2" charset="2"/>
              <a:buChar char="ü"/>
            </a:pPr>
            <a:r>
              <a:rPr lang="en-US" dirty="0"/>
              <a:t>It also shows a protective effect against certain malignant tumor's in the breast, endometrium, prostate and digestive tract. </a:t>
            </a:r>
            <a:endParaRPr lang="en-IN" dirty="0"/>
          </a:p>
        </p:txBody>
      </p:sp>
      <p:pic>
        <p:nvPicPr>
          <p:cNvPr id="7170" name="Picture 2" descr="Canola Oil at Rs 150/litre | Canola Oil | ID: 8846628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4331" y="734755"/>
            <a:ext cx="2577737" cy="2003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9387023" y="3726056"/>
            <a:ext cx="2143125" cy="2143125"/>
          </a:xfrm>
          <a:prstGeom prst="rect">
            <a:avLst/>
          </a:prstGeom>
        </p:spPr>
      </p:pic>
      <p:sp>
        <p:nvSpPr>
          <p:cNvPr id="8" name="TextBox 7"/>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25</a:t>
            </a:r>
          </a:p>
        </p:txBody>
      </p:sp>
    </p:spTree>
    <p:extLst>
      <p:ext uri="{BB962C8B-B14F-4D97-AF65-F5344CB8AC3E}">
        <p14:creationId xmlns:p14="http://schemas.microsoft.com/office/powerpoint/2010/main" val="344174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392" y="472880"/>
            <a:ext cx="1802675" cy="400110"/>
          </a:xfrm>
          <a:prstGeom prst="rect">
            <a:avLst/>
          </a:prstGeom>
          <a:solidFill>
            <a:srgbClr val="BD582C"/>
          </a:solidFill>
        </p:spPr>
        <p:txBody>
          <a:bodyPr wrap="square" rtlCol="0">
            <a:spAutoFit/>
          </a:bodyPr>
          <a:lstStyle/>
          <a:p>
            <a:pPr algn="ctr"/>
            <a:r>
              <a:rPr lang="en-IN" sz="2000" i="1" dirty="0">
                <a:solidFill>
                  <a:schemeClr val="bg1"/>
                </a:solidFill>
              </a:rPr>
              <a:t>Soya bean Oil</a:t>
            </a:r>
          </a:p>
        </p:txBody>
      </p:sp>
      <p:sp>
        <p:nvSpPr>
          <p:cNvPr id="4" name="Rectangle 3"/>
          <p:cNvSpPr/>
          <p:nvPr/>
        </p:nvSpPr>
        <p:spPr>
          <a:xfrm>
            <a:off x="705392" y="923543"/>
            <a:ext cx="7480664" cy="2308324"/>
          </a:xfrm>
          <a:prstGeom prst="rect">
            <a:avLst/>
          </a:prstGeom>
        </p:spPr>
        <p:txBody>
          <a:bodyPr wrap="square">
            <a:spAutoFit/>
          </a:bodyPr>
          <a:lstStyle/>
          <a:p>
            <a:pPr marL="285750" indent="-285750">
              <a:buFont typeface="Wingdings" panose="05000000000000000000" pitchFamily="2" charset="2"/>
              <a:buChar char="ü"/>
            </a:pPr>
            <a:r>
              <a:rPr lang="en-US" dirty="0"/>
              <a:t>It is one of the most widely consumed cooking oil these days. Like safflower and sunflower oil, it also contains high content of PUFA though in less amount.</a:t>
            </a:r>
          </a:p>
          <a:p>
            <a:pPr marL="285750" indent="-285750">
              <a:buFont typeface="Wingdings" panose="05000000000000000000" pitchFamily="2" charset="2"/>
              <a:buChar char="ü"/>
            </a:pPr>
            <a:r>
              <a:rPr lang="en-US" dirty="0"/>
              <a:t>The major unsaturated fatty acids in soybean oil are 7–10% linolenic acid, 51% linoleic acid and 23% oleic acid. It has saturated fatty acids (4% stearic and 10% palmitic acid). </a:t>
            </a:r>
          </a:p>
          <a:p>
            <a:pPr marL="285750" indent="-285750">
              <a:buFont typeface="Wingdings" panose="05000000000000000000" pitchFamily="2" charset="2"/>
              <a:buChar char="ü"/>
            </a:pPr>
            <a:r>
              <a:rPr lang="en-US" dirty="0"/>
              <a:t>As it has a high content of linolenic acid so has tendency to turn rancid earlier therefore it should be used fresh like safflower oil and sunflower oil.</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86" y="1013081"/>
            <a:ext cx="3176451" cy="2129247"/>
          </a:xfrm>
          <a:prstGeom prst="rect">
            <a:avLst/>
          </a:prstGeom>
        </p:spPr>
      </p:pic>
      <p:sp>
        <p:nvSpPr>
          <p:cNvPr id="7" name="Rectangle 6"/>
          <p:cNvSpPr/>
          <p:nvPr/>
        </p:nvSpPr>
        <p:spPr>
          <a:xfrm>
            <a:off x="705392" y="4104289"/>
            <a:ext cx="8812669" cy="2031325"/>
          </a:xfrm>
          <a:prstGeom prst="rect">
            <a:avLst/>
          </a:prstGeom>
        </p:spPr>
        <p:txBody>
          <a:bodyPr wrap="square">
            <a:spAutoFit/>
          </a:bodyPr>
          <a:lstStyle/>
          <a:p>
            <a:pPr marL="285750" indent="-285750">
              <a:buFont typeface="Wingdings" panose="05000000000000000000" pitchFamily="2" charset="2"/>
              <a:buChar char="ü"/>
            </a:pPr>
            <a:r>
              <a:rPr lang="en-US" dirty="0"/>
              <a:t>Like safflower oil it is high in PUFA and the essential vitamin E contents and low in unwanted SFA. It is rich in lecithin, tocopherols, 114 Rummi Devi Saini carotenoids and waxes. </a:t>
            </a:r>
          </a:p>
          <a:p>
            <a:pPr marL="285750" indent="-285750">
              <a:buFont typeface="Wingdings" panose="05000000000000000000" pitchFamily="2" charset="2"/>
              <a:buChar char="ü"/>
            </a:pPr>
            <a:r>
              <a:rPr lang="en-US" dirty="0"/>
              <a:t>It is good cooking oil known for having a clean taste and low levels of trans fat. However, it has a high </a:t>
            </a:r>
            <a:r>
              <a:rPr lang="el-GR" dirty="0"/>
              <a:t>ω</a:t>
            </a:r>
            <a:r>
              <a:rPr lang="en-US" dirty="0"/>
              <a:t>-6 PUFA content. </a:t>
            </a:r>
          </a:p>
          <a:p>
            <a:pPr marL="285750" indent="-285750">
              <a:buFont typeface="Wingdings" panose="05000000000000000000" pitchFamily="2" charset="2"/>
              <a:buChar char="ü"/>
            </a:pPr>
            <a:r>
              <a:rPr lang="en-US" dirty="0"/>
              <a:t>Some studies have advocated that it may increase the risk of breast and prostatic cancer. It has a very poor N-6/N-3 ratio of 120:1</a:t>
            </a:r>
            <a:endParaRPr lang="en-IN" dirty="0"/>
          </a:p>
        </p:txBody>
      </p:sp>
      <p:sp>
        <p:nvSpPr>
          <p:cNvPr id="9" name="TextBox 8"/>
          <p:cNvSpPr txBox="1"/>
          <p:nvPr/>
        </p:nvSpPr>
        <p:spPr>
          <a:xfrm>
            <a:off x="705392" y="3633486"/>
            <a:ext cx="1802675" cy="400110"/>
          </a:xfrm>
          <a:prstGeom prst="rect">
            <a:avLst/>
          </a:prstGeom>
          <a:solidFill>
            <a:srgbClr val="BD582C"/>
          </a:solidFill>
        </p:spPr>
        <p:txBody>
          <a:bodyPr wrap="square" rtlCol="0">
            <a:spAutoFit/>
          </a:bodyPr>
          <a:lstStyle/>
          <a:p>
            <a:pPr algn="ctr"/>
            <a:r>
              <a:rPr lang="en-IN" sz="2000" i="1" dirty="0">
                <a:solidFill>
                  <a:schemeClr val="bg1"/>
                </a:solidFill>
              </a:rPr>
              <a:t>Sunflower Oil</a:t>
            </a:r>
          </a:p>
        </p:txBody>
      </p:sp>
      <p:pic>
        <p:nvPicPr>
          <p:cNvPr id="11" name="Picture 10"/>
          <p:cNvPicPr>
            <a:picLocks noChangeAspect="1"/>
          </p:cNvPicPr>
          <p:nvPr/>
        </p:nvPicPr>
        <p:blipFill>
          <a:blip r:embed="rId3"/>
          <a:stretch>
            <a:fillRect/>
          </a:stretch>
        </p:blipFill>
        <p:spPr>
          <a:xfrm>
            <a:off x="9518061" y="3833541"/>
            <a:ext cx="2143125" cy="2143125"/>
          </a:xfrm>
          <a:prstGeom prst="rect">
            <a:avLst/>
          </a:prstGeom>
        </p:spPr>
      </p:pic>
      <p:sp>
        <p:nvSpPr>
          <p:cNvPr id="8" name="TextBox 7"/>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26</a:t>
            </a:r>
          </a:p>
        </p:txBody>
      </p:sp>
    </p:spTree>
    <p:extLst>
      <p:ext uri="{BB962C8B-B14F-4D97-AF65-F5344CB8AC3E}">
        <p14:creationId xmlns:p14="http://schemas.microsoft.com/office/powerpoint/2010/main" val="1955868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5392" y="472880"/>
            <a:ext cx="1854928" cy="400110"/>
          </a:xfrm>
          <a:prstGeom prst="rect">
            <a:avLst/>
          </a:prstGeom>
          <a:solidFill>
            <a:srgbClr val="BD582C"/>
          </a:solidFill>
        </p:spPr>
        <p:txBody>
          <a:bodyPr wrap="square" rtlCol="0">
            <a:spAutoFit/>
          </a:bodyPr>
          <a:lstStyle/>
          <a:p>
            <a:pPr algn="ctr"/>
            <a:r>
              <a:rPr lang="en-IN" sz="2000" i="1" dirty="0">
                <a:solidFill>
                  <a:schemeClr val="bg1"/>
                </a:solidFill>
              </a:rPr>
              <a:t>Peanut Oil</a:t>
            </a:r>
          </a:p>
        </p:txBody>
      </p:sp>
      <p:sp>
        <p:nvSpPr>
          <p:cNvPr id="5" name="Rectangle 4"/>
          <p:cNvSpPr/>
          <p:nvPr/>
        </p:nvSpPr>
        <p:spPr>
          <a:xfrm>
            <a:off x="705392" y="939523"/>
            <a:ext cx="8151225" cy="2031325"/>
          </a:xfrm>
          <a:prstGeom prst="rect">
            <a:avLst/>
          </a:prstGeom>
        </p:spPr>
        <p:txBody>
          <a:bodyPr wrap="square">
            <a:spAutoFit/>
          </a:bodyPr>
          <a:lstStyle/>
          <a:p>
            <a:pPr marL="285750" indent="-285750">
              <a:buFont typeface="Wingdings" panose="05000000000000000000" pitchFamily="2" charset="2"/>
              <a:buChar char="ü"/>
            </a:pPr>
            <a:r>
              <a:rPr lang="en-US" dirty="0"/>
              <a:t>It is most often used in Chinese, South Asian and Southeast Asian cuisine. Peanut oil is appreciated for its high smoke point comparative to many other cooking oils. </a:t>
            </a:r>
          </a:p>
          <a:p>
            <a:pPr marL="285750" indent="-285750">
              <a:buFont typeface="Wingdings" panose="05000000000000000000" pitchFamily="2" charset="2"/>
              <a:buChar char="ü"/>
            </a:pPr>
            <a:r>
              <a:rPr lang="en-US" dirty="0"/>
              <a:t>it has a good taste. Its main constituent fatty acids are oleic acid (MUFA), linoleic acid (PUFA), and palmitic acid (SFA). The oil also comprises some stearic acid, arachidic acid, arachidonic acid, behenic acid, lignoceric acid and other fatty acids.</a:t>
            </a:r>
          </a:p>
          <a:p>
            <a:pPr marL="285750" indent="-285750">
              <a:buFont typeface="Wingdings" panose="05000000000000000000" pitchFamily="2" charset="2"/>
              <a:buChar char="ü"/>
            </a:pPr>
            <a:r>
              <a:rPr lang="en-US" dirty="0"/>
              <a:t>This is considered the heart friendly oil which is rich in MUFA and has well balance of other constituents </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496" y="662124"/>
            <a:ext cx="2762795" cy="2098493"/>
          </a:xfrm>
          <a:prstGeom prst="rect">
            <a:avLst/>
          </a:prstGeom>
        </p:spPr>
      </p:pic>
      <p:sp>
        <p:nvSpPr>
          <p:cNvPr id="8" name="Rectangle 7"/>
          <p:cNvSpPr/>
          <p:nvPr/>
        </p:nvSpPr>
        <p:spPr>
          <a:xfrm>
            <a:off x="705392" y="3634334"/>
            <a:ext cx="8334104" cy="2585323"/>
          </a:xfrm>
          <a:prstGeom prst="rect">
            <a:avLst/>
          </a:prstGeom>
        </p:spPr>
        <p:txBody>
          <a:bodyPr wrap="square">
            <a:spAutoFit/>
          </a:bodyPr>
          <a:lstStyle/>
          <a:p>
            <a:pPr marL="285750" indent="-285750">
              <a:buFont typeface="Wingdings" panose="05000000000000000000" pitchFamily="2" charset="2"/>
              <a:buChar char="ü"/>
            </a:pPr>
            <a:r>
              <a:rPr lang="en-US" dirty="0"/>
              <a:t>Coconut oil has been used in many cultures especially in south India. However coconut oil contains about 90% SFA, which is even a higher than butter (about 64% SFA), beef fat (40%), or lard (40%). </a:t>
            </a:r>
          </a:p>
          <a:p>
            <a:pPr marL="285750" indent="-285750">
              <a:buFont typeface="Wingdings" panose="05000000000000000000" pitchFamily="2" charset="2"/>
              <a:buChar char="ü"/>
            </a:pPr>
            <a:r>
              <a:rPr lang="en-US" dirty="0"/>
              <a:t>So much SFA in the diet is unhealthy because it raises LDL (bad cholesterol) levels, which increases the risk of heart disease. But coconut oil also raises HDL (good cholesterol) levels. </a:t>
            </a:r>
          </a:p>
          <a:p>
            <a:pPr marL="285750" indent="-285750">
              <a:buFont typeface="Wingdings" panose="05000000000000000000" pitchFamily="2" charset="2"/>
              <a:buChar char="ü"/>
            </a:pPr>
            <a:r>
              <a:rPr lang="en-US" dirty="0"/>
              <a:t>Though coconut oil's special HDL-boosting effect makes it less bad than the high saturated fat content indicates, but it's still not the preferred choice among the many available oils to reduce the risk of heart disease</a:t>
            </a:r>
            <a:endParaRPr lang="en-IN" dirty="0"/>
          </a:p>
        </p:txBody>
      </p:sp>
      <p:sp>
        <p:nvSpPr>
          <p:cNvPr id="9" name="TextBox 8"/>
          <p:cNvSpPr txBox="1"/>
          <p:nvPr/>
        </p:nvSpPr>
        <p:spPr>
          <a:xfrm>
            <a:off x="705392" y="3201674"/>
            <a:ext cx="1854928" cy="400110"/>
          </a:xfrm>
          <a:prstGeom prst="rect">
            <a:avLst/>
          </a:prstGeom>
          <a:solidFill>
            <a:srgbClr val="BD582C"/>
          </a:solidFill>
        </p:spPr>
        <p:txBody>
          <a:bodyPr wrap="square" rtlCol="0">
            <a:spAutoFit/>
          </a:bodyPr>
          <a:lstStyle/>
          <a:p>
            <a:pPr algn="ctr"/>
            <a:r>
              <a:rPr lang="en-IN" sz="2000" i="1" dirty="0">
                <a:solidFill>
                  <a:schemeClr val="bg1"/>
                </a:solidFill>
              </a:rPr>
              <a:t>Coconut Oil</a:t>
            </a:r>
          </a:p>
        </p:txBody>
      </p:sp>
      <p:pic>
        <p:nvPicPr>
          <p:cNvPr id="11" name="Picture 10"/>
          <p:cNvPicPr>
            <a:picLocks noChangeAspect="1"/>
          </p:cNvPicPr>
          <p:nvPr/>
        </p:nvPicPr>
        <p:blipFill>
          <a:blip r:embed="rId3"/>
          <a:stretch>
            <a:fillRect/>
          </a:stretch>
        </p:blipFill>
        <p:spPr>
          <a:xfrm>
            <a:off x="9039496" y="3834356"/>
            <a:ext cx="2899955" cy="2098074"/>
          </a:xfrm>
          <a:prstGeom prst="rect">
            <a:avLst/>
          </a:prstGeom>
        </p:spPr>
      </p:pic>
      <p:sp>
        <p:nvSpPr>
          <p:cNvPr id="10" name="TextBox 9"/>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27</a:t>
            </a:r>
          </a:p>
        </p:txBody>
      </p:sp>
    </p:spTree>
    <p:extLst>
      <p:ext uri="{BB962C8B-B14F-4D97-AF65-F5344CB8AC3E}">
        <p14:creationId xmlns:p14="http://schemas.microsoft.com/office/powerpoint/2010/main" val="3899446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002" y="898355"/>
            <a:ext cx="1854928" cy="400110"/>
          </a:xfrm>
          <a:prstGeom prst="rect">
            <a:avLst/>
          </a:prstGeom>
          <a:solidFill>
            <a:srgbClr val="BD582C"/>
          </a:solidFill>
        </p:spPr>
        <p:txBody>
          <a:bodyPr wrap="square" rtlCol="0">
            <a:spAutoFit/>
          </a:bodyPr>
          <a:lstStyle/>
          <a:p>
            <a:pPr algn="ctr"/>
            <a:r>
              <a:rPr lang="en-IN" sz="2000" i="1" dirty="0">
                <a:solidFill>
                  <a:schemeClr val="bg1"/>
                </a:solidFill>
              </a:rPr>
              <a:t>Butter</a:t>
            </a:r>
          </a:p>
        </p:txBody>
      </p:sp>
      <p:sp>
        <p:nvSpPr>
          <p:cNvPr id="4" name="Rectangle 3"/>
          <p:cNvSpPr/>
          <p:nvPr/>
        </p:nvSpPr>
        <p:spPr>
          <a:xfrm>
            <a:off x="888270" y="1375410"/>
            <a:ext cx="6731729" cy="1477328"/>
          </a:xfrm>
          <a:prstGeom prst="rect">
            <a:avLst/>
          </a:prstGeom>
        </p:spPr>
        <p:txBody>
          <a:bodyPr wrap="square">
            <a:spAutoFit/>
          </a:bodyPr>
          <a:lstStyle/>
          <a:p>
            <a:pPr marL="285750" indent="-285750">
              <a:buFont typeface="Wingdings" panose="05000000000000000000" pitchFamily="2" charset="2"/>
              <a:buChar char="ü"/>
            </a:pPr>
            <a:r>
              <a:rPr lang="en-US" dirty="0"/>
              <a:t>It is obtained from animal source and has high SFAs and cholesterol contents. It may raise total and LDL cholesterol but may also increase HDL cholesterol. </a:t>
            </a:r>
          </a:p>
          <a:p>
            <a:pPr marL="285750" indent="-285750">
              <a:buFont typeface="Wingdings" panose="05000000000000000000" pitchFamily="2" charset="2"/>
              <a:buChar char="ü"/>
            </a:pPr>
            <a:r>
              <a:rPr lang="en-US" dirty="0"/>
              <a:t>Being a good flavoring agent it can be used for baking but as it has a low smoke point hence cannot be used for deep frying.</a:t>
            </a:r>
            <a:endParaRPr lang="en-IN" dirty="0"/>
          </a:p>
        </p:txBody>
      </p:sp>
      <p:sp>
        <p:nvSpPr>
          <p:cNvPr id="5" name="TextBox 4"/>
          <p:cNvSpPr txBox="1"/>
          <p:nvPr/>
        </p:nvSpPr>
        <p:spPr>
          <a:xfrm>
            <a:off x="971002" y="3429041"/>
            <a:ext cx="2460174" cy="400110"/>
          </a:xfrm>
          <a:prstGeom prst="rect">
            <a:avLst/>
          </a:prstGeom>
          <a:solidFill>
            <a:srgbClr val="BD582C"/>
          </a:solidFill>
        </p:spPr>
        <p:txBody>
          <a:bodyPr wrap="square" rtlCol="0">
            <a:spAutoFit/>
          </a:bodyPr>
          <a:lstStyle/>
          <a:p>
            <a:pPr algn="ctr"/>
            <a:r>
              <a:rPr lang="en-IN" sz="2000" i="1" dirty="0">
                <a:solidFill>
                  <a:schemeClr val="bg1"/>
                </a:solidFill>
              </a:rPr>
              <a:t>Vanaspati Ghee</a:t>
            </a:r>
          </a:p>
        </p:txBody>
      </p:sp>
      <p:sp>
        <p:nvSpPr>
          <p:cNvPr id="7" name="Rectangle 6"/>
          <p:cNvSpPr/>
          <p:nvPr/>
        </p:nvSpPr>
        <p:spPr>
          <a:xfrm>
            <a:off x="888270" y="4111509"/>
            <a:ext cx="7498084" cy="1754326"/>
          </a:xfrm>
          <a:prstGeom prst="rect">
            <a:avLst/>
          </a:prstGeom>
        </p:spPr>
        <p:txBody>
          <a:bodyPr wrap="square">
            <a:spAutoFit/>
          </a:bodyPr>
          <a:lstStyle/>
          <a:p>
            <a:pPr marL="285750" indent="-285750">
              <a:buFont typeface="Wingdings" panose="05000000000000000000" pitchFamily="2" charset="2"/>
              <a:buChar char="ü"/>
            </a:pPr>
            <a:r>
              <a:rPr lang="en-US" dirty="0"/>
              <a:t>It is a hydrogenated refined vegetable oil which has been made more stable. It has more shelf life and has least tendency to turn rancid. </a:t>
            </a:r>
          </a:p>
          <a:p>
            <a:pPr marL="285750" indent="-285750">
              <a:buFont typeface="Wingdings" panose="05000000000000000000" pitchFamily="2" charset="2"/>
              <a:buChar char="ü"/>
            </a:pPr>
            <a:r>
              <a:rPr lang="en-US" dirty="0"/>
              <a:t>It has a relatively low smoke point so not good for deep frying.</a:t>
            </a:r>
          </a:p>
          <a:p>
            <a:pPr marL="285750" indent="-285750">
              <a:buFont typeface="Wingdings" panose="05000000000000000000" pitchFamily="2" charset="2"/>
              <a:buChar char="ü"/>
            </a:pPr>
            <a:r>
              <a:rPr lang="en-US" dirty="0"/>
              <a:t>Furthermore, it is considered to be the unhealthiest of all oils because it is devoid of natural vitamins and bio-active compounds due to hydrogenation and refining.</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1052" y="905274"/>
            <a:ext cx="3123070" cy="2208711"/>
          </a:xfrm>
          <a:prstGeom prst="rect">
            <a:avLst/>
          </a:prstGeom>
        </p:spPr>
      </p:pic>
      <p:pic>
        <p:nvPicPr>
          <p:cNvPr id="10" name="Picture 9"/>
          <p:cNvPicPr>
            <a:picLocks noChangeAspect="1"/>
          </p:cNvPicPr>
          <p:nvPr/>
        </p:nvPicPr>
        <p:blipFill>
          <a:blip r:embed="rId3"/>
          <a:stretch>
            <a:fillRect/>
          </a:stretch>
        </p:blipFill>
        <p:spPr>
          <a:xfrm>
            <a:off x="8882334" y="3655014"/>
            <a:ext cx="2143125" cy="2143125"/>
          </a:xfrm>
          <a:prstGeom prst="rect">
            <a:avLst/>
          </a:prstGeom>
        </p:spPr>
      </p:pic>
      <p:sp>
        <p:nvSpPr>
          <p:cNvPr id="9" name="TextBox 8"/>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28</a:t>
            </a:r>
          </a:p>
        </p:txBody>
      </p:sp>
    </p:spTree>
    <p:extLst>
      <p:ext uri="{BB962C8B-B14F-4D97-AF65-F5344CB8AC3E}">
        <p14:creationId xmlns:p14="http://schemas.microsoft.com/office/powerpoint/2010/main" val="370637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TextBox 2"/>
          <p:cNvSpPr txBox="1"/>
          <p:nvPr/>
        </p:nvSpPr>
        <p:spPr>
          <a:xfrm>
            <a:off x="1066800" y="1907177"/>
            <a:ext cx="10058400" cy="4062651"/>
          </a:xfrm>
          <a:prstGeom prst="rect">
            <a:avLst/>
          </a:prstGeom>
          <a:noFill/>
        </p:spPr>
        <p:txBody>
          <a:bodyPr wrap="square" rtlCol="0">
            <a:spAutoFit/>
          </a:bodyPr>
          <a:lstStyle/>
          <a:p>
            <a:pPr marL="342900" indent="-342900">
              <a:buFont typeface="Wingdings" panose="05000000000000000000" pitchFamily="2" charset="2"/>
              <a:buChar char="ü"/>
            </a:pPr>
            <a:r>
              <a:rPr lang="en-US" dirty="0"/>
              <a:t>In terms of overall health benefits, extra virgin olive oil and canola oil are the best choices, since they are rich in MUFA </a:t>
            </a:r>
            <a:r>
              <a:rPr lang="en-IN" dirty="0"/>
              <a:t>and antioxidants. They decrease risk of high blood cholesterol levels and cardiac arrest.</a:t>
            </a:r>
            <a:r>
              <a:rPr lang="en-US" dirty="0"/>
              <a:t> </a:t>
            </a:r>
          </a:p>
          <a:p>
            <a:pPr marL="342900" indent="-342900">
              <a:buFont typeface="Wingdings" panose="05000000000000000000" pitchFamily="2" charset="2"/>
              <a:buChar char="ü"/>
            </a:pPr>
            <a:endParaRPr lang="en-US" sz="600" dirty="0"/>
          </a:p>
          <a:p>
            <a:pPr marL="342900" indent="-342900">
              <a:buFont typeface="Wingdings" panose="05000000000000000000" pitchFamily="2" charset="2"/>
              <a:buChar char="ü"/>
            </a:pPr>
            <a:r>
              <a:rPr lang="en-US" dirty="0"/>
              <a:t>Although extra virgin olive oil does contain saturated fat (around 12 %), it is one of the few unrefined oils. This means that the antioxidants present in the original fruit are retained because the oil is extracted by machine only and not refined with chemicals or other means that can remove the goodness from the oil. </a:t>
            </a:r>
          </a:p>
          <a:p>
            <a:pPr marL="342900" indent="-342900">
              <a:buFont typeface="Wingdings" panose="05000000000000000000" pitchFamily="2" charset="2"/>
              <a:buChar char="ü"/>
            </a:pPr>
            <a:endParaRPr lang="en-US" sz="600" dirty="0"/>
          </a:p>
          <a:p>
            <a:pPr marL="342900" indent="-342900">
              <a:buFont typeface="Wingdings" panose="05000000000000000000" pitchFamily="2" charset="2"/>
              <a:buChar char="ü"/>
            </a:pPr>
            <a:r>
              <a:rPr lang="en-US" dirty="0"/>
              <a:t>While most canola oil products are refined and don't contain many antioxidants, they have the advantage of having even less saturated fat than olive oil (around eight per cent). </a:t>
            </a:r>
          </a:p>
          <a:p>
            <a:pPr marL="342900" indent="-342900">
              <a:buFont typeface="Wingdings" panose="05000000000000000000" pitchFamily="2" charset="2"/>
              <a:buChar char="ü"/>
            </a:pPr>
            <a:endParaRPr lang="en-US" sz="600" dirty="0"/>
          </a:p>
          <a:p>
            <a:pPr marL="342900" indent="-342900">
              <a:buFont typeface="Wingdings" panose="05000000000000000000" pitchFamily="2" charset="2"/>
              <a:buChar char="ü"/>
            </a:pPr>
            <a:r>
              <a:rPr lang="en-US" dirty="0"/>
              <a:t>A daily amount of these oils recommended is about two to three tablespoons which would be perfect in keeping with a healthy balanced diet and even a weight-loss rule.</a:t>
            </a:r>
          </a:p>
          <a:p>
            <a:pPr marL="342900" indent="-342900">
              <a:buFont typeface="Wingdings" panose="05000000000000000000" pitchFamily="2" charset="2"/>
              <a:buChar char="ü"/>
            </a:pPr>
            <a:endParaRPr lang="en-US" sz="600" dirty="0"/>
          </a:p>
          <a:p>
            <a:pPr marL="342900" indent="-342900">
              <a:buFont typeface="Wingdings" panose="05000000000000000000" pitchFamily="2" charset="2"/>
              <a:buChar char="ü"/>
            </a:pPr>
            <a:r>
              <a:rPr lang="en-US" dirty="0"/>
              <a:t>For cold dishes (with salads and breads), use of extra virgin olive oil is recommended in order to take advantage of the flavors and antioxidants. </a:t>
            </a:r>
          </a:p>
        </p:txBody>
      </p:sp>
      <p:sp>
        <p:nvSpPr>
          <p:cNvPr id="4" name="TextBox 3"/>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29</a:t>
            </a:r>
          </a:p>
        </p:txBody>
      </p:sp>
    </p:spTree>
    <p:extLst>
      <p:ext uri="{BB962C8B-B14F-4D97-AF65-F5344CB8AC3E}">
        <p14:creationId xmlns:p14="http://schemas.microsoft.com/office/powerpoint/2010/main" val="404698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p:cNvSpPr>
            <a:spLocks noGrp="1"/>
          </p:cNvSpPr>
          <p:nvPr>
            <p:ph type="title"/>
          </p:nvPr>
        </p:nvSpPr>
        <p:spPr/>
        <p:txBody>
          <a:bodyPr/>
          <a:lstStyle/>
          <a:p>
            <a:r>
              <a:rPr lang="en-IN" dirty="0"/>
              <a:t>Introduction</a:t>
            </a:r>
          </a:p>
        </p:txBody>
      </p:sp>
      <p:sp>
        <p:nvSpPr>
          <p:cNvPr id="4" name="TextBox 3"/>
          <p:cNvSpPr txBox="1"/>
          <p:nvPr/>
        </p:nvSpPr>
        <p:spPr>
          <a:xfrm>
            <a:off x="1145857" y="2847219"/>
            <a:ext cx="10009823" cy="3139321"/>
          </a:xfrm>
          <a:prstGeom prst="rect">
            <a:avLst/>
          </a:prstGeom>
          <a:noFill/>
        </p:spPr>
        <p:txBody>
          <a:bodyPr wrap="square" rtlCol="0">
            <a:spAutoFit/>
          </a:bodyPr>
          <a:lstStyle/>
          <a:p>
            <a:pPr marL="342900" indent="-342900">
              <a:buFont typeface="Wingdings" panose="05000000000000000000" pitchFamily="2" charset="2"/>
              <a:buChar char="ü"/>
            </a:pPr>
            <a:r>
              <a:rPr lang="en-US" sz="2200" i="1" dirty="0">
                <a:solidFill>
                  <a:srgbClr val="BD582C"/>
                </a:solidFill>
              </a:rPr>
              <a:t>Fats and oils </a:t>
            </a:r>
            <a:r>
              <a:rPr lang="en-US" sz="2200" dirty="0"/>
              <a:t>are considered as essential nutrient in our diet. All fats are not bad, in fact, healthy fats are essential to manage our body systems, maintain our mental health, fight fatigue and even control weight. </a:t>
            </a:r>
          </a:p>
          <a:p>
            <a:pPr marL="342900" indent="-342900">
              <a:buFont typeface="Wingdings" panose="05000000000000000000" pitchFamily="2" charset="2"/>
              <a:buChar char="ü"/>
            </a:pPr>
            <a:r>
              <a:rPr lang="en-US" sz="2200" dirty="0"/>
              <a:t>They provide us with the most concentrated source of energy along with essential fatty acids that act as precursors to important hormones, the prostaglandins. </a:t>
            </a:r>
          </a:p>
          <a:p>
            <a:pPr marL="342900" indent="-342900">
              <a:buFont typeface="Wingdings" panose="05000000000000000000" pitchFamily="2" charset="2"/>
              <a:buChar char="ü"/>
            </a:pPr>
            <a:r>
              <a:rPr lang="en-US" sz="2200" dirty="0"/>
              <a:t>They act as carriers for many fat soluble vitamins and make our food more palatable.</a:t>
            </a:r>
          </a:p>
          <a:p>
            <a:pPr marL="342900" indent="-342900">
              <a:buFont typeface="Wingdings" panose="05000000000000000000" pitchFamily="2" charset="2"/>
              <a:buChar char="ü"/>
            </a:pPr>
            <a:r>
              <a:rPr lang="en-US" sz="2200" dirty="0"/>
              <a:t>Healthy fats are vital for proper brain development and function as the human is nearly 60% fat. </a:t>
            </a:r>
            <a:endParaRPr lang="en-IN" sz="2200" dirty="0"/>
          </a:p>
        </p:txBody>
      </p:sp>
      <p:sp>
        <p:nvSpPr>
          <p:cNvPr id="5" name="TextBox 4"/>
          <p:cNvSpPr txBox="1"/>
          <p:nvPr/>
        </p:nvSpPr>
        <p:spPr>
          <a:xfrm>
            <a:off x="1145857" y="2205446"/>
            <a:ext cx="1158240" cy="400110"/>
          </a:xfrm>
          <a:prstGeom prst="rect">
            <a:avLst/>
          </a:prstGeom>
          <a:solidFill>
            <a:srgbClr val="BD582C"/>
          </a:solidFill>
        </p:spPr>
        <p:txBody>
          <a:bodyPr wrap="square" rtlCol="0">
            <a:spAutoFit/>
          </a:bodyPr>
          <a:lstStyle/>
          <a:p>
            <a:pPr algn="ctr"/>
            <a:r>
              <a:rPr lang="en-IN" sz="2000" i="1" dirty="0">
                <a:solidFill>
                  <a:schemeClr val="bg1"/>
                </a:solidFill>
              </a:rPr>
              <a:t>General</a:t>
            </a:r>
          </a:p>
        </p:txBody>
      </p:sp>
      <p:sp>
        <p:nvSpPr>
          <p:cNvPr id="6" name="TextBox 5"/>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3</a:t>
            </a:r>
          </a:p>
        </p:txBody>
      </p:sp>
    </p:spTree>
    <p:extLst>
      <p:ext uri="{BB962C8B-B14F-4D97-AF65-F5344CB8AC3E}">
        <p14:creationId xmlns:p14="http://schemas.microsoft.com/office/powerpoint/2010/main" val="3448340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406" y="939913"/>
            <a:ext cx="9771016" cy="2585323"/>
          </a:xfrm>
          <a:prstGeom prst="rect">
            <a:avLst/>
          </a:prstGeom>
        </p:spPr>
        <p:txBody>
          <a:bodyPr wrap="square">
            <a:spAutoFit/>
          </a:bodyPr>
          <a:lstStyle/>
          <a:p>
            <a:pPr marL="285750" indent="-285750">
              <a:buFont typeface="Wingdings" panose="05000000000000000000" pitchFamily="2" charset="2"/>
              <a:buChar char="ü"/>
            </a:pPr>
            <a:r>
              <a:rPr lang="en-US" dirty="0"/>
              <a:t>Refined oils such as canola, sunflower and plain olive oil are recommended for cooking (casseroling, sautéing and stir-frying) due to high smoke point.</a:t>
            </a:r>
          </a:p>
          <a:p>
            <a:pPr marL="285750" indent="-285750">
              <a:buFont typeface="Wingdings" panose="05000000000000000000" pitchFamily="2" charset="2"/>
              <a:buChar char="ü"/>
            </a:pPr>
            <a:endParaRPr lang="en-US" sz="600" dirty="0"/>
          </a:p>
          <a:p>
            <a:pPr marL="285750" indent="-285750">
              <a:buFont typeface="Wingdings" panose="05000000000000000000" pitchFamily="2" charset="2"/>
              <a:buChar char="ü"/>
            </a:pPr>
            <a:r>
              <a:rPr lang="en-US" dirty="0"/>
              <a:t>Peanut oil and other flavored oils such as sesame, macadamia are suggested to be used in dishes that demand certain flavors. </a:t>
            </a:r>
          </a:p>
          <a:p>
            <a:pPr marL="285750" indent="-285750">
              <a:buFont typeface="Wingdings" panose="05000000000000000000" pitchFamily="2" charset="2"/>
              <a:buChar char="ü"/>
            </a:pPr>
            <a:endParaRPr lang="en-US" sz="600" dirty="0"/>
          </a:p>
          <a:p>
            <a:pPr marL="285750" indent="-285750">
              <a:buFont typeface="Wingdings" panose="05000000000000000000" pitchFamily="2" charset="2"/>
              <a:buChar char="ü"/>
            </a:pPr>
            <a:r>
              <a:rPr lang="en-US" dirty="0"/>
              <a:t>Tropical oils, such as palm, cottonseed and coconut, should be limited because they are naturally more saturated. </a:t>
            </a:r>
          </a:p>
          <a:p>
            <a:pPr marL="285750" indent="-285750">
              <a:buFont typeface="Wingdings" panose="05000000000000000000" pitchFamily="2" charset="2"/>
              <a:buChar char="ü"/>
            </a:pPr>
            <a:endParaRPr lang="en-US" sz="600" dirty="0"/>
          </a:p>
          <a:p>
            <a:pPr marL="285750" indent="-285750">
              <a:buFont typeface="Wingdings" panose="05000000000000000000" pitchFamily="2" charset="2"/>
              <a:buChar char="ü"/>
            </a:pPr>
            <a:r>
              <a:rPr lang="en-US" dirty="0"/>
              <a:t>It is generally recommended that to achieve best health benefits, oils rich in PUFA should be used in combination with those rich in MUFA like olive oil, mustard oil or groundnut oil. </a:t>
            </a:r>
          </a:p>
        </p:txBody>
      </p:sp>
      <p:pic>
        <p:nvPicPr>
          <p:cNvPr id="4" name="Picture 3"/>
          <p:cNvPicPr>
            <a:picLocks noChangeAspect="1"/>
          </p:cNvPicPr>
          <p:nvPr/>
        </p:nvPicPr>
        <p:blipFill>
          <a:blip r:embed="rId2"/>
          <a:stretch>
            <a:fillRect/>
          </a:stretch>
        </p:blipFill>
        <p:spPr>
          <a:xfrm>
            <a:off x="1576252" y="3891642"/>
            <a:ext cx="3388179" cy="1897380"/>
          </a:xfrm>
          <a:prstGeom prst="rect">
            <a:avLst/>
          </a:prstGeom>
        </p:spPr>
      </p:pic>
      <p:pic>
        <p:nvPicPr>
          <p:cNvPr id="6" name="Picture 5"/>
          <p:cNvPicPr>
            <a:picLocks noChangeAspect="1"/>
          </p:cNvPicPr>
          <p:nvPr/>
        </p:nvPicPr>
        <p:blipFill>
          <a:blip r:embed="rId3"/>
          <a:stretch>
            <a:fillRect/>
          </a:stretch>
        </p:blipFill>
        <p:spPr>
          <a:xfrm>
            <a:off x="7053943" y="4035471"/>
            <a:ext cx="3291839" cy="1932410"/>
          </a:xfrm>
          <a:prstGeom prst="rect">
            <a:avLst/>
          </a:prstGeom>
        </p:spPr>
      </p:pic>
      <p:sp>
        <p:nvSpPr>
          <p:cNvPr id="5" name="TextBox 4"/>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30</a:t>
            </a:r>
          </a:p>
        </p:txBody>
      </p:sp>
    </p:spTree>
    <p:extLst>
      <p:ext uri="{BB962C8B-B14F-4D97-AF65-F5344CB8AC3E}">
        <p14:creationId xmlns:p14="http://schemas.microsoft.com/office/powerpoint/2010/main" val="2639036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4" name="Rectangle 3"/>
          <p:cNvSpPr/>
          <p:nvPr/>
        </p:nvSpPr>
        <p:spPr>
          <a:xfrm>
            <a:off x="1097280" y="2232134"/>
            <a:ext cx="10058400" cy="3416320"/>
          </a:xfrm>
          <a:prstGeom prst="rect">
            <a:avLst/>
          </a:prstGeom>
        </p:spPr>
        <p:txBody>
          <a:bodyPr wrap="square">
            <a:spAutoFit/>
          </a:bodyPr>
          <a:lstStyle/>
          <a:p>
            <a:pPr marL="285750" indent="-285750">
              <a:buFont typeface="Wingdings" panose="05000000000000000000" pitchFamily="2" charset="2"/>
              <a:buChar char="Ø"/>
            </a:pPr>
            <a:r>
              <a:rPr lang="en-IN" dirty="0"/>
              <a:t>Bockisch, M. 1998. Fats and Oils Handbook. American Oil Chemists Society, p. 175–344. Champaign. C</a:t>
            </a:r>
            <a:br>
              <a:rPr lang="en-IN" dirty="0"/>
            </a:br>
            <a:r>
              <a:rPr lang="en-IN" dirty="0"/>
              <a:t> </a:t>
            </a:r>
          </a:p>
          <a:p>
            <a:pPr marL="285750" indent="-285750">
              <a:buFont typeface="Wingdings" panose="05000000000000000000" pitchFamily="2" charset="2"/>
              <a:buChar char="Ø"/>
            </a:pPr>
            <a:r>
              <a:rPr lang="en-IN" dirty="0"/>
              <a:t>Thormar H, Isaacs EE, Kim KS, Brown HR. Inactivation of visna virus and other enveloped viruses by free fatty acids and monoglycerides. Ann N Y Acad Sci 1994;724:465–71. </a:t>
            </a:r>
            <a:br>
              <a:rPr lang="en-IN" dirty="0"/>
            </a:br>
            <a:endParaRPr lang="en-IN" dirty="0"/>
          </a:p>
          <a:p>
            <a:pPr marL="285750" indent="-285750">
              <a:buFont typeface="Wingdings" panose="05000000000000000000" pitchFamily="2" charset="2"/>
              <a:buChar char="Ø"/>
            </a:pPr>
            <a:r>
              <a:rPr lang="en-IN" dirty="0"/>
              <a:t>Wester I (2000) Cholesterol-lowering effect of plant sterols. European Journal of Lipid Science and Technology 102: 37–44.</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hlinkClick r:id="rId2"/>
              </a:rPr>
              <a:t>https://chem.libretexts.org</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hlinkClick r:id="rId3"/>
              </a:rPr>
              <a:t>https://en.wikipedia.org</a:t>
            </a:r>
            <a:endParaRPr lang="en-IN" dirty="0"/>
          </a:p>
          <a:p>
            <a:endParaRPr lang="en-IN" dirty="0"/>
          </a:p>
        </p:txBody>
      </p:sp>
      <p:sp>
        <p:nvSpPr>
          <p:cNvPr id="5" name="TextBox 4"/>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31</a:t>
            </a:r>
          </a:p>
        </p:txBody>
      </p:sp>
    </p:spTree>
    <p:extLst>
      <p:ext uri="{BB962C8B-B14F-4D97-AF65-F5344CB8AC3E}">
        <p14:creationId xmlns:p14="http://schemas.microsoft.com/office/powerpoint/2010/main" val="428757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5029" y="2820896"/>
            <a:ext cx="10702834" cy="3046988"/>
          </a:xfrm>
          <a:prstGeom prst="rect">
            <a:avLst/>
          </a:prstGeom>
          <a:noFill/>
        </p:spPr>
        <p:txBody>
          <a:bodyPr wrap="square" rtlCol="0">
            <a:spAutoFit/>
          </a:bodyPr>
          <a:lstStyle/>
          <a:p>
            <a:r>
              <a:rPr lang="en-US" sz="2000" dirty="0"/>
              <a:t>So our first task is to understand the chemistry of fats, type of fatty acids contained in fats from which we can decide which fat is good and which is bad for health.</a:t>
            </a:r>
          </a:p>
          <a:p>
            <a:endParaRPr lang="en-IN" sz="600" dirty="0"/>
          </a:p>
          <a:p>
            <a:pPr marL="285750" indent="-285750">
              <a:buFont typeface="Wingdings" panose="05000000000000000000" pitchFamily="2" charset="2"/>
              <a:buChar char="ü"/>
            </a:pPr>
            <a:r>
              <a:rPr lang="en-US" sz="2000" dirty="0"/>
              <a:t>According to public health recommendations in 1977 in US, fat intake should be reduced to as low as 30% of calories to lower the incidence of CAD. Whereas according to current recommendations the Trans fats, saturated fats and cholesterol intake should be kept as low as possible while consuming a nutritionally adequate diet.</a:t>
            </a:r>
          </a:p>
          <a:p>
            <a:pPr marL="285750" indent="-285750">
              <a:buFont typeface="Wingdings" panose="05000000000000000000" pitchFamily="2" charset="2"/>
              <a:buChar char="ü"/>
            </a:pPr>
            <a:endParaRPr lang="en-US" sz="600" dirty="0"/>
          </a:p>
          <a:p>
            <a:pPr marL="285750" indent="-285750">
              <a:buFont typeface="Wingdings" panose="05000000000000000000" pitchFamily="2" charset="2"/>
              <a:buChar char="ü"/>
            </a:pPr>
            <a:r>
              <a:rPr lang="en-US" sz="2000" dirty="0"/>
              <a:t>This review summarizes chemistry of fats and oils along with findings and observations on the role of good fats however also discussing the harmful effects of saturated and trans fats and the oils rich in certain kind of fats so that one can choose the right oil. </a:t>
            </a:r>
          </a:p>
        </p:txBody>
      </p:sp>
      <p:pic>
        <p:nvPicPr>
          <p:cNvPr id="5" name="Picture 4"/>
          <p:cNvPicPr>
            <a:picLocks noChangeAspect="1"/>
          </p:cNvPicPr>
          <p:nvPr/>
        </p:nvPicPr>
        <p:blipFill>
          <a:blip r:embed="rId2"/>
          <a:stretch>
            <a:fillRect/>
          </a:stretch>
        </p:blipFill>
        <p:spPr>
          <a:xfrm>
            <a:off x="1654083" y="444529"/>
            <a:ext cx="3544933" cy="1985162"/>
          </a:xfrm>
          <a:prstGeom prst="rect">
            <a:avLst/>
          </a:prstGeom>
        </p:spPr>
      </p:pic>
      <p:pic>
        <p:nvPicPr>
          <p:cNvPr id="13316" name="Picture 4" descr="All You Need to Know About Healthy Fats on a Keto Diet – Diet Do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392" y="599803"/>
            <a:ext cx="3753016" cy="18298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4</a:t>
            </a:r>
          </a:p>
        </p:txBody>
      </p:sp>
    </p:spTree>
    <p:extLst>
      <p:ext uri="{BB962C8B-B14F-4D97-AF65-F5344CB8AC3E}">
        <p14:creationId xmlns:p14="http://schemas.microsoft.com/office/powerpoint/2010/main" val="92677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gure 1.jpg"/>
          <p:cNvPicPr/>
          <p:nvPr/>
        </p:nvPicPr>
        <p:blipFill>
          <a:blip r:embed="rId2">
            <a:extLst>
              <a:ext uri="{28A0092B-C50C-407E-A947-70E740481C1C}">
                <a14:useLocalDpi xmlns:a14="http://schemas.microsoft.com/office/drawing/2010/main" val="0"/>
              </a:ext>
            </a:extLst>
          </a:blip>
          <a:srcRect/>
          <a:stretch>
            <a:fillRect/>
          </a:stretch>
        </p:blipFill>
        <p:spPr bwMode="auto">
          <a:xfrm>
            <a:off x="6801394" y="657476"/>
            <a:ext cx="4964702" cy="1882933"/>
          </a:xfrm>
          <a:prstGeom prst="rect">
            <a:avLst/>
          </a:prstGeom>
          <a:noFill/>
          <a:ln>
            <a:noFill/>
          </a:ln>
        </p:spPr>
      </p:pic>
      <p:sp>
        <p:nvSpPr>
          <p:cNvPr id="4" name="TextBox 3"/>
          <p:cNvSpPr txBox="1"/>
          <p:nvPr/>
        </p:nvSpPr>
        <p:spPr>
          <a:xfrm>
            <a:off x="899159" y="2949099"/>
            <a:ext cx="10404567" cy="1200329"/>
          </a:xfrm>
          <a:prstGeom prst="rect">
            <a:avLst/>
          </a:prstGeom>
          <a:noFill/>
        </p:spPr>
        <p:txBody>
          <a:bodyPr wrap="square" rtlCol="0">
            <a:spAutoFit/>
          </a:bodyPr>
          <a:lstStyle/>
          <a:p>
            <a:pPr marL="285750" indent="-285750">
              <a:buFont typeface="Wingdings" panose="05000000000000000000" pitchFamily="2" charset="2"/>
              <a:buChar char="ü"/>
            </a:pPr>
            <a:r>
              <a:rPr lang="en-IN" dirty="0"/>
              <a:t>If all three OH groups on the glycerol molecule are esterified with the same fatty acid, the resulting ester is called a </a:t>
            </a:r>
            <a:r>
              <a:rPr lang="en-IN" i="1" dirty="0">
                <a:solidFill>
                  <a:srgbClr val="BD582C"/>
                </a:solidFill>
              </a:rPr>
              <a:t>Simple Triglyceride</a:t>
            </a:r>
            <a:r>
              <a:rPr lang="en-IN" dirty="0"/>
              <a:t>. </a:t>
            </a:r>
          </a:p>
          <a:p>
            <a:pPr marL="285750" indent="-285750">
              <a:buFont typeface="Wingdings" panose="05000000000000000000" pitchFamily="2" charset="2"/>
              <a:buChar char="ü"/>
            </a:pPr>
            <a:r>
              <a:rPr lang="en-IN" dirty="0"/>
              <a:t>However, natural fats and oils are mostly </a:t>
            </a:r>
            <a:r>
              <a:rPr lang="en-IN" i="1" dirty="0">
                <a:solidFill>
                  <a:srgbClr val="BD582C"/>
                </a:solidFill>
              </a:rPr>
              <a:t>Mixed Triglyceride</a:t>
            </a:r>
            <a:r>
              <a:rPr lang="en-IN" dirty="0"/>
              <a:t>, composed of two or three different fatty acid components.</a:t>
            </a:r>
          </a:p>
        </p:txBody>
      </p:sp>
      <p:sp>
        <p:nvSpPr>
          <p:cNvPr id="5" name="Rectangle 4"/>
          <p:cNvSpPr/>
          <p:nvPr/>
        </p:nvSpPr>
        <p:spPr>
          <a:xfrm>
            <a:off x="899159" y="1093430"/>
            <a:ext cx="5684522" cy="1538883"/>
          </a:xfrm>
          <a:prstGeom prst="rect">
            <a:avLst/>
          </a:prstGeom>
        </p:spPr>
        <p:txBody>
          <a:bodyPr wrap="square">
            <a:spAutoFit/>
          </a:bodyPr>
          <a:lstStyle/>
          <a:p>
            <a:pPr marL="285750" indent="-285750">
              <a:buFont typeface="Wingdings" panose="05000000000000000000" pitchFamily="2" charset="2"/>
              <a:buChar char="ü"/>
            </a:pPr>
            <a:r>
              <a:rPr lang="en-IN" dirty="0"/>
              <a:t>Chemically, Fats and oils are called </a:t>
            </a:r>
            <a:r>
              <a:rPr lang="en-IN" i="1" dirty="0">
                <a:solidFill>
                  <a:srgbClr val="BD582C"/>
                </a:solidFill>
              </a:rPr>
              <a:t>triglycerides </a:t>
            </a:r>
            <a:r>
              <a:rPr lang="en-IN" dirty="0"/>
              <a:t>(or </a:t>
            </a:r>
            <a:r>
              <a:rPr lang="en-IN" i="1" dirty="0"/>
              <a:t>triacylcylgerols</a:t>
            </a:r>
            <a:r>
              <a:rPr lang="en-IN" dirty="0"/>
              <a:t>) as they are esters of three fatty acid units joined to </a:t>
            </a:r>
            <a:r>
              <a:rPr lang="en-IN" i="1" dirty="0">
                <a:solidFill>
                  <a:srgbClr val="BD582C"/>
                </a:solidFill>
              </a:rPr>
              <a:t>glycerol</a:t>
            </a:r>
            <a:r>
              <a:rPr lang="en-IN" dirty="0"/>
              <a:t>, a trihydroxy alcohol.</a:t>
            </a:r>
          </a:p>
          <a:p>
            <a:pPr marL="285750" indent="-285750">
              <a:buFont typeface="Wingdings" panose="05000000000000000000" pitchFamily="2" charset="2"/>
              <a:buChar char="ü"/>
            </a:pPr>
            <a:endParaRPr lang="en-IN" sz="400" dirty="0"/>
          </a:p>
          <a:p>
            <a:pPr marL="285750" indent="-285750">
              <a:buFont typeface="Wingdings" panose="05000000000000000000" pitchFamily="2" charset="2"/>
              <a:buChar char="ü"/>
            </a:pPr>
            <a:r>
              <a:rPr lang="en-IN" dirty="0"/>
              <a:t>A triglyceride is called a fat if it is a solid at 25°C and oil if it is a liquid.</a:t>
            </a:r>
            <a:endParaRPr lang="en-US" dirty="0"/>
          </a:p>
        </p:txBody>
      </p:sp>
      <p:pic>
        <p:nvPicPr>
          <p:cNvPr id="6" name="Picture 5" descr="Figure 2.jpg"/>
          <p:cNvPicPr/>
          <p:nvPr/>
        </p:nvPicPr>
        <p:blipFill>
          <a:blip r:embed="rId3">
            <a:extLst>
              <a:ext uri="{28A0092B-C50C-407E-A947-70E740481C1C}">
                <a14:useLocalDpi xmlns:a14="http://schemas.microsoft.com/office/drawing/2010/main" val="0"/>
              </a:ext>
            </a:extLst>
          </a:blip>
          <a:srcRect/>
          <a:stretch>
            <a:fillRect/>
          </a:stretch>
        </p:blipFill>
        <p:spPr bwMode="auto">
          <a:xfrm>
            <a:off x="2833039" y="4014651"/>
            <a:ext cx="6525922" cy="2133060"/>
          </a:xfrm>
          <a:prstGeom prst="rect">
            <a:avLst/>
          </a:prstGeom>
          <a:noFill/>
          <a:ln>
            <a:noFill/>
          </a:ln>
        </p:spPr>
      </p:pic>
      <p:sp>
        <p:nvSpPr>
          <p:cNvPr id="7" name="TextBox 6"/>
          <p:cNvSpPr txBox="1"/>
          <p:nvPr/>
        </p:nvSpPr>
        <p:spPr>
          <a:xfrm>
            <a:off x="899159" y="576589"/>
            <a:ext cx="1158240" cy="400110"/>
          </a:xfrm>
          <a:prstGeom prst="rect">
            <a:avLst/>
          </a:prstGeom>
          <a:solidFill>
            <a:srgbClr val="BD582C"/>
          </a:solidFill>
        </p:spPr>
        <p:txBody>
          <a:bodyPr wrap="square" rtlCol="0">
            <a:spAutoFit/>
          </a:bodyPr>
          <a:lstStyle/>
          <a:p>
            <a:pPr algn="ctr"/>
            <a:r>
              <a:rPr lang="en-IN" sz="2000" i="1" dirty="0">
                <a:solidFill>
                  <a:schemeClr val="bg1"/>
                </a:solidFill>
              </a:rPr>
              <a:t>Chemical</a:t>
            </a:r>
          </a:p>
        </p:txBody>
      </p:sp>
      <p:sp>
        <p:nvSpPr>
          <p:cNvPr id="8" name="TextBox 7"/>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5</a:t>
            </a:r>
          </a:p>
        </p:txBody>
      </p:sp>
    </p:spTree>
    <p:extLst>
      <p:ext uri="{BB962C8B-B14F-4D97-AF65-F5344CB8AC3E}">
        <p14:creationId xmlns:p14="http://schemas.microsoft.com/office/powerpoint/2010/main" val="16040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Fatty Acids</a:t>
            </a:r>
          </a:p>
        </p:txBody>
      </p:sp>
      <p:sp>
        <p:nvSpPr>
          <p:cNvPr id="3" name="TextBox 2"/>
          <p:cNvSpPr txBox="1"/>
          <p:nvPr/>
        </p:nvSpPr>
        <p:spPr>
          <a:xfrm>
            <a:off x="966652" y="1963782"/>
            <a:ext cx="10580914" cy="286232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Fatty acid is a carboxylic acid with a long aliphatic chain, which is either saturated or unsaturated.</a:t>
            </a:r>
          </a:p>
          <a:p>
            <a:pPr marL="342900" indent="-342900">
              <a:buFont typeface="Wingdings" panose="05000000000000000000" pitchFamily="2" charset="2"/>
              <a:buChar char="ü"/>
            </a:pPr>
            <a:r>
              <a:rPr lang="en-US" sz="2000" dirty="0"/>
              <a:t>Most naturally occurring fatty acids have an unbranched chain of an even number of carbon atoms, from 4 to 28. </a:t>
            </a:r>
          </a:p>
          <a:p>
            <a:pPr marL="342900" indent="-342900">
              <a:buFont typeface="Wingdings" panose="05000000000000000000" pitchFamily="2" charset="2"/>
              <a:buChar char="ü"/>
            </a:pPr>
            <a:r>
              <a:rPr lang="en-US" sz="2000" dirty="0"/>
              <a:t>Fatty acids are usually not found in organisms in their standalone form, but instead exist as three main classes of esters, namely </a:t>
            </a:r>
            <a:r>
              <a:rPr lang="en-US" sz="2000" i="1" dirty="0">
                <a:solidFill>
                  <a:srgbClr val="BD582C"/>
                </a:solidFill>
              </a:rPr>
              <a:t>triglycerides</a:t>
            </a:r>
            <a:r>
              <a:rPr lang="en-US" sz="2000" dirty="0"/>
              <a:t>, phospholipids, and cholesteryl esters. </a:t>
            </a:r>
          </a:p>
          <a:p>
            <a:pPr marL="342900" indent="-342900">
              <a:buFont typeface="Wingdings" panose="05000000000000000000" pitchFamily="2" charset="2"/>
              <a:buChar char="ü"/>
            </a:pPr>
            <a:r>
              <a:rPr lang="en-US" sz="2000" dirty="0"/>
              <a:t>In any of these forms, fatty acids are both important dietary sources of fuel for animals and they are important structural components for cells. </a:t>
            </a:r>
          </a:p>
          <a:p>
            <a:pPr marL="342900" indent="-342900">
              <a:buFont typeface="Wingdings" panose="05000000000000000000" pitchFamily="2" charset="2"/>
              <a:buChar char="ü"/>
            </a:pPr>
            <a:r>
              <a:rPr lang="en-US" sz="2000" dirty="0"/>
              <a:t>Fatty acid structure has 2 ends, one is the –COOH end (or ∆ end) and other is –CH</a:t>
            </a:r>
            <a:r>
              <a:rPr lang="en-US" sz="2000" baseline="-25000" dirty="0"/>
              <a:t>3</a:t>
            </a:r>
            <a:r>
              <a:rPr lang="en-US" sz="2000" dirty="0"/>
              <a:t> end (or </a:t>
            </a:r>
            <a:r>
              <a:rPr lang="el-GR" sz="2000" dirty="0"/>
              <a:t>ω</a:t>
            </a:r>
            <a:r>
              <a:rPr lang="en-IN" sz="2000" dirty="0"/>
              <a:t> end</a:t>
            </a:r>
            <a:r>
              <a:rPr lang="en-US" sz="2000" dirty="0"/>
              <a:t>).</a:t>
            </a:r>
            <a:endParaRPr lang="en-US" sz="2000" baseline="-25000" dirty="0"/>
          </a:p>
        </p:txBody>
      </p:sp>
      <p:pic>
        <p:nvPicPr>
          <p:cNvPr id="4" name="Picture 3" descr="https://upload.wikimedia.org/wikipedia/commons/thumb/8/80/Fatty_acid_carbon_numbering.png/440px-Fatty_acid_carbon_numberin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346269" y="4826104"/>
            <a:ext cx="5499462" cy="1339565"/>
          </a:xfrm>
          <a:prstGeom prst="rect">
            <a:avLst/>
          </a:prstGeom>
          <a:noFill/>
          <a:ln>
            <a:noFill/>
          </a:ln>
        </p:spPr>
      </p:pic>
      <p:sp>
        <p:nvSpPr>
          <p:cNvPr id="6" name="TextBox 5"/>
          <p:cNvSpPr txBox="1"/>
          <p:nvPr/>
        </p:nvSpPr>
        <p:spPr>
          <a:xfrm>
            <a:off x="3026080" y="6383383"/>
            <a:ext cx="6200800" cy="338554"/>
          </a:xfrm>
          <a:prstGeom prst="rect">
            <a:avLst/>
          </a:prstGeom>
          <a:noFill/>
        </p:spPr>
        <p:txBody>
          <a:bodyPr wrap="none" rtlCol="0">
            <a:spAutoFit/>
          </a:bodyPr>
          <a:lstStyle/>
          <a:p>
            <a:r>
              <a:rPr lang="en-IN" sz="1600" dirty="0">
                <a:solidFill>
                  <a:schemeClr val="bg1"/>
                </a:solidFill>
              </a:rPr>
              <a:t>IUPAC C-</a:t>
            </a:r>
            <a:r>
              <a:rPr lang="en-IN" sz="1600" i="1" dirty="0">
                <a:solidFill>
                  <a:schemeClr val="bg1"/>
                </a:solidFill>
              </a:rPr>
              <a:t>x</a:t>
            </a:r>
            <a:r>
              <a:rPr lang="en-IN" sz="1600" dirty="0">
                <a:solidFill>
                  <a:schemeClr val="bg1"/>
                </a:solidFill>
              </a:rPr>
              <a:t> numbers are in blue. The omega-minus "ω−</a:t>
            </a:r>
            <a:r>
              <a:rPr lang="en-IN" sz="1600" i="1" dirty="0">
                <a:solidFill>
                  <a:schemeClr val="bg1"/>
                </a:solidFill>
              </a:rPr>
              <a:t>x</a:t>
            </a:r>
            <a:r>
              <a:rPr lang="en-IN" sz="1600" dirty="0">
                <a:solidFill>
                  <a:schemeClr val="bg1"/>
                </a:solidFill>
              </a:rPr>
              <a:t>" labels are in red</a:t>
            </a:r>
          </a:p>
        </p:txBody>
      </p:sp>
      <p:sp>
        <p:nvSpPr>
          <p:cNvPr id="7" name="TextBox 6"/>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6</a:t>
            </a:r>
          </a:p>
        </p:txBody>
      </p:sp>
    </p:spTree>
    <p:extLst>
      <p:ext uri="{BB962C8B-B14F-4D97-AF65-F5344CB8AC3E}">
        <p14:creationId xmlns:p14="http://schemas.microsoft.com/office/powerpoint/2010/main" val="48821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32114" y="359201"/>
            <a:ext cx="10058400" cy="979079"/>
          </a:xfrm>
        </p:spPr>
        <p:txBody>
          <a:bodyPr/>
          <a:lstStyle/>
          <a:p>
            <a:r>
              <a:rPr lang="en-IN" dirty="0"/>
              <a:t>Types of Fatty Acids</a:t>
            </a:r>
          </a:p>
        </p:txBody>
      </p:sp>
      <p:cxnSp>
        <p:nvCxnSpPr>
          <p:cNvPr id="4" name="Straight Connector 3"/>
          <p:cNvCxnSpPr/>
          <p:nvPr/>
        </p:nvCxnSpPr>
        <p:spPr>
          <a:xfrm flipV="1">
            <a:off x="1132114" y="1338280"/>
            <a:ext cx="10058400" cy="107343"/>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7</a:t>
            </a:r>
          </a:p>
        </p:txBody>
      </p:sp>
      <p:graphicFrame>
        <p:nvGraphicFramePr>
          <p:cNvPr id="7" name="Diagram 6"/>
          <p:cNvGraphicFramePr/>
          <p:nvPr>
            <p:extLst>
              <p:ext uri="{D42A27DB-BD31-4B8C-83A1-F6EECF244321}">
                <p14:modId xmlns:p14="http://schemas.microsoft.com/office/powerpoint/2010/main" val="763025269"/>
              </p:ext>
            </p:extLst>
          </p:nvPr>
        </p:nvGraphicFramePr>
        <p:xfrm>
          <a:off x="1608908" y="1549192"/>
          <a:ext cx="9581606" cy="4720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0479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Saturated Fatty Acids</a:t>
            </a:r>
          </a:p>
        </p:txBody>
      </p:sp>
      <p:sp>
        <p:nvSpPr>
          <p:cNvPr id="3" name="TextBox 2"/>
          <p:cNvSpPr txBox="1"/>
          <p:nvPr/>
        </p:nvSpPr>
        <p:spPr>
          <a:xfrm>
            <a:off x="753291" y="2098766"/>
            <a:ext cx="10746377" cy="3785652"/>
          </a:xfrm>
          <a:prstGeom prst="rect">
            <a:avLst/>
          </a:prstGeom>
          <a:noFill/>
        </p:spPr>
        <p:txBody>
          <a:bodyPr wrap="square" rtlCol="0">
            <a:spAutoFit/>
          </a:bodyPr>
          <a:lstStyle/>
          <a:p>
            <a:pPr marL="342900" indent="-342900">
              <a:buFont typeface="Wingdings" panose="05000000000000000000" pitchFamily="2" charset="2"/>
              <a:buChar char="ü"/>
            </a:pPr>
            <a:r>
              <a:rPr lang="en-IN" sz="2000" i="1" dirty="0">
                <a:solidFill>
                  <a:srgbClr val="BD582C"/>
                </a:solidFill>
              </a:rPr>
              <a:t>Saturated Fatty Acids (SFA) </a:t>
            </a:r>
            <a:r>
              <a:rPr lang="en-IN" sz="2000" dirty="0"/>
              <a:t>are those fatty acids which have purely saturated aliphatic alkyl chain (no double bonds).</a:t>
            </a:r>
          </a:p>
          <a:p>
            <a:pPr marL="342900" indent="-342900">
              <a:buFont typeface="Wingdings" panose="05000000000000000000" pitchFamily="2" charset="2"/>
              <a:buChar char="ü"/>
            </a:pPr>
            <a:r>
              <a:rPr lang="en-IN" sz="2000" dirty="0"/>
              <a:t>Due to their saturated alkyl side chain, they do not have bends in their structure. This fact enables them to easily stack over one another and pack closely resulting in their hard, mostly solid state. </a:t>
            </a:r>
          </a:p>
          <a:p>
            <a:pPr marL="342900" indent="-342900">
              <a:buFont typeface="Wingdings" panose="05000000000000000000" pitchFamily="2" charset="2"/>
              <a:buChar char="ü"/>
            </a:pPr>
            <a:r>
              <a:rPr lang="en-IN" sz="2000" dirty="0"/>
              <a:t>They usually have high melting point, and can clog up arteries when consumed in excessive amounts.</a:t>
            </a:r>
          </a:p>
          <a:p>
            <a:pPr marL="342900" indent="-342900">
              <a:buFont typeface="Wingdings" panose="05000000000000000000" pitchFamily="2" charset="2"/>
              <a:buChar char="ü"/>
            </a:pPr>
            <a:r>
              <a:rPr lang="en-IN" sz="2000" dirty="0"/>
              <a:t>They increases LDL (Low Density Lipoprotein also known as </a:t>
            </a:r>
            <a:r>
              <a:rPr lang="en-IN" sz="2000" i="1" dirty="0">
                <a:solidFill>
                  <a:srgbClr val="FF0000"/>
                </a:solidFill>
              </a:rPr>
              <a:t>bad cholesterol</a:t>
            </a:r>
            <a:r>
              <a:rPr lang="en-IN" sz="2000" dirty="0"/>
              <a:t>) levels in blood resulting in various heart related diseases and strokes. </a:t>
            </a:r>
          </a:p>
          <a:p>
            <a:pPr marL="342900" indent="-342900">
              <a:buFont typeface="Wingdings" panose="05000000000000000000" pitchFamily="2" charset="2"/>
              <a:buChar char="ü"/>
            </a:pPr>
            <a:r>
              <a:rPr lang="en-US" sz="2000" dirty="0"/>
              <a:t>Saturated fatty acids are very stable and have good shelf life i.e. they do not readily become rancid. </a:t>
            </a:r>
          </a:p>
          <a:p>
            <a:pPr marL="342900" indent="-342900">
              <a:buFont typeface="Wingdings" panose="05000000000000000000" pitchFamily="2" charset="2"/>
              <a:buChar char="ü"/>
            </a:pPr>
            <a:r>
              <a:rPr lang="en-US" sz="2000" dirty="0"/>
              <a:t>Most of the animal fats such as meat, butter, cream and cheese contain comparatively high proportion of saturated fat so should be consumed with restraint. Baked goods such as cakes, biscuits and pastries also have high amounts of saturated fat.</a:t>
            </a:r>
            <a:endParaRPr lang="en-IN" sz="2000" dirty="0"/>
          </a:p>
        </p:txBody>
      </p:sp>
      <p:sp>
        <p:nvSpPr>
          <p:cNvPr id="4" name="TextBox 3"/>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8</a:t>
            </a:r>
          </a:p>
        </p:txBody>
      </p:sp>
    </p:spTree>
    <p:extLst>
      <p:ext uri="{BB962C8B-B14F-4D97-AF65-F5344CB8AC3E}">
        <p14:creationId xmlns:p14="http://schemas.microsoft.com/office/powerpoint/2010/main" val="119180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44226666"/>
              </p:ext>
            </p:extLst>
          </p:nvPr>
        </p:nvGraphicFramePr>
        <p:xfrm>
          <a:off x="888549" y="918880"/>
          <a:ext cx="5395709" cy="5020239"/>
        </p:xfrm>
        <a:graphic>
          <a:graphicData uri="http://schemas.openxmlformats.org/drawingml/2006/table">
            <a:tbl>
              <a:tblPr firstRow="1" firstCol="1" bandRow="1">
                <a:tableStyleId>{21E4AEA4-8DFA-4A89-87EB-49C32662AFE0}</a:tableStyleId>
              </a:tblPr>
              <a:tblGrid>
                <a:gridCol w="2200534">
                  <a:extLst>
                    <a:ext uri="{9D8B030D-6E8A-4147-A177-3AD203B41FA5}">
                      <a16:colId xmlns:a16="http://schemas.microsoft.com/office/drawing/2014/main" val="3630318288"/>
                    </a:ext>
                  </a:extLst>
                </a:gridCol>
                <a:gridCol w="2321223">
                  <a:extLst>
                    <a:ext uri="{9D8B030D-6E8A-4147-A177-3AD203B41FA5}">
                      <a16:colId xmlns:a16="http://schemas.microsoft.com/office/drawing/2014/main" val="2603516819"/>
                    </a:ext>
                  </a:extLst>
                </a:gridCol>
                <a:gridCol w="873952">
                  <a:extLst>
                    <a:ext uri="{9D8B030D-6E8A-4147-A177-3AD203B41FA5}">
                      <a16:colId xmlns:a16="http://schemas.microsoft.com/office/drawing/2014/main" val="3766370430"/>
                    </a:ext>
                  </a:extLst>
                </a:gridCol>
              </a:tblGrid>
              <a:tr h="699132">
                <a:tc>
                  <a:txBody>
                    <a:bodyPr/>
                    <a:lstStyle/>
                    <a:p>
                      <a:pPr algn="ctr">
                        <a:spcAft>
                          <a:spcPts val="0"/>
                        </a:spcAft>
                      </a:pPr>
                      <a:r>
                        <a:rPr lang="en-IN" sz="1600" i="1" dirty="0">
                          <a:solidFill>
                            <a:schemeClr val="bg1"/>
                          </a:solidFill>
                          <a:effectLst/>
                        </a:rPr>
                        <a:t>Common name</a:t>
                      </a:r>
                      <a:endParaRPr lang="en-IN" sz="1600" i="1"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600" i="1" dirty="0">
                          <a:solidFill>
                            <a:schemeClr val="bg1"/>
                          </a:solidFill>
                          <a:effectLst/>
                        </a:rPr>
                        <a:t>Chemical structure</a:t>
                      </a:r>
                      <a:endParaRPr lang="en-IN" sz="1600" i="1"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600" i="1" dirty="0">
                          <a:solidFill>
                            <a:schemeClr val="bg1"/>
                          </a:solidFill>
                          <a:effectLst/>
                        </a:rPr>
                        <a:t>C:D</a:t>
                      </a:r>
                      <a:endParaRPr lang="en-IN" sz="1600" i="1" dirty="0">
                        <a:solidFill>
                          <a:schemeClr val="bg1"/>
                        </a:solidFill>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519282110"/>
                  </a:ext>
                </a:extLst>
              </a:tr>
              <a:tr h="5359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mn-lt"/>
                          <a:ea typeface="Times New Roman" panose="02020603050405020304" pitchFamily="18" charset="0"/>
                          <a:cs typeface="+mn-cs"/>
                        </a:rPr>
                        <a:t>Carprylic</a:t>
                      </a:r>
                      <a:r>
                        <a:rPr kumimoji="0" lang="en-IN"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mn-lt"/>
                          <a:ea typeface="Times New Roman" panose="02020603050405020304" pitchFamily="18" charset="0"/>
                          <a:cs typeface="+mn-cs"/>
                        </a:rPr>
                        <a:t>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6</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dirty="0">
                          <a:effectLst/>
                        </a:rPr>
                        <a:t>8:0 </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99816600"/>
                  </a:ext>
                </a:extLst>
              </a:tr>
              <a:tr h="412509">
                <a:tc>
                  <a:txBody>
                    <a:bodyPr/>
                    <a:lstStyle/>
                    <a:p>
                      <a:pPr algn="ctr">
                        <a:spcAft>
                          <a:spcPts val="0"/>
                        </a:spcAft>
                      </a:pPr>
                      <a:r>
                        <a:rPr lang="en-IN" sz="1600" b="0" u="none" dirty="0" err="1">
                          <a:solidFill>
                            <a:schemeClr val="bg1"/>
                          </a:solidFill>
                          <a:effectLst>
                            <a:outerShdw blurRad="38100" dist="38100" dir="2700000" algn="tl">
                              <a:srgbClr val="000000">
                                <a:alpha val="43137"/>
                              </a:srgbClr>
                            </a:outerShdw>
                          </a:effectLst>
                          <a:latin typeface="+mn-lt"/>
                          <a:ea typeface="Times New Roman" panose="02020603050405020304" pitchFamily="18" charset="0"/>
                        </a:rPr>
                        <a:t>Carpric</a:t>
                      </a: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8</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a:effectLst/>
                        </a:rPr>
                        <a:t>10:0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4251172454"/>
                  </a:ext>
                </a:extLst>
              </a:tr>
              <a:tr h="485054">
                <a:tc>
                  <a:txBody>
                    <a:bodyPr/>
                    <a:lstStyle/>
                    <a:p>
                      <a:pPr algn="ctr">
                        <a:spcAft>
                          <a:spcPts val="0"/>
                        </a:spcAft>
                      </a:pPr>
                      <a:r>
                        <a:rPr lang="en-IN" sz="1600" b="0" u="none" dirty="0" err="1">
                          <a:solidFill>
                            <a:schemeClr val="bg1"/>
                          </a:solidFill>
                          <a:effectLst>
                            <a:outerShdw blurRad="38100" dist="38100" dir="2700000" algn="tl">
                              <a:srgbClr val="000000">
                                <a:alpha val="43137"/>
                              </a:srgbClr>
                            </a:outerShdw>
                          </a:effectLst>
                          <a:latin typeface="+mn-lt"/>
                          <a:ea typeface="Times New Roman" panose="02020603050405020304" pitchFamily="18" charset="0"/>
                        </a:rPr>
                        <a:t>Lauric</a:t>
                      </a: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10</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dirty="0">
                          <a:effectLst/>
                        </a:rPr>
                        <a:t>12:0 </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480507995"/>
                  </a:ext>
                </a:extLst>
              </a:tr>
              <a:tr h="412509">
                <a:tc>
                  <a:txBody>
                    <a:bodyPr/>
                    <a:lstStyle/>
                    <a:p>
                      <a:pPr algn="ctr">
                        <a:spcAft>
                          <a:spcPts val="0"/>
                        </a:spcAft>
                      </a:pPr>
                      <a:r>
                        <a:rPr lang="en-IN" sz="1600" b="0" u="none" dirty="0" err="1">
                          <a:solidFill>
                            <a:schemeClr val="bg1"/>
                          </a:solidFill>
                          <a:effectLst>
                            <a:outerShdw blurRad="38100" dist="38100" dir="2700000" algn="tl">
                              <a:srgbClr val="000000">
                                <a:alpha val="43137"/>
                              </a:srgbClr>
                            </a:outerShdw>
                          </a:effectLst>
                          <a:latin typeface="+mn-lt"/>
                          <a:ea typeface="Times New Roman" panose="02020603050405020304" pitchFamily="18" charset="0"/>
                        </a:rPr>
                        <a:t>Myristic</a:t>
                      </a: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12</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a:effectLst/>
                        </a:rPr>
                        <a:t>14:0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4094702793"/>
                  </a:ext>
                </a:extLst>
              </a:tr>
              <a:tr h="412509">
                <a:tc>
                  <a:txBody>
                    <a:bodyPr/>
                    <a:lstStyle/>
                    <a:p>
                      <a:pPr algn="ctr">
                        <a:spcAft>
                          <a:spcPts val="0"/>
                        </a:spcAft>
                      </a:pP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Palmitic</a:t>
                      </a:r>
                      <a:r>
                        <a:rPr lang="en-IN" sz="1600" b="0" u="none" baseline="0"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endPar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endParaRP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14</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dirty="0">
                          <a:effectLst/>
                        </a:rPr>
                        <a:t>16:0 </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91847457"/>
                  </a:ext>
                </a:extLst>
              </a:tr>
              <a:tr h="412509">
                <a:tc>
                  <a:txBody>
                    <a:bodyPr/>
                    <a:lstStyle/>
                    <a:p>
                      <a:pPr algn="ctr">
                        <a:spcAft>
                          <a:spcPts val="0"/>
                        </a:spcAft>
                      </a:pPr>
                      <a:r>
                        <a:rPr lang="en-IN" sz="1600" b="0" u="none" dirty="0" err="1">
                          <a:solidFill>
                            <a:schemeClr val="bg1"/>
                          </a:solidFill>
                          <a:effectLst>
                            <a:outerShdw blurRad="38100" dist="38100" dir="2700000" algn="tl">
                              <a:srgbClr val="000000">
                                <a:alpha val="43137"/>
                              </a:srgbClr>
                            </a:outerShdw>
                          </a:effectLst>
                          <a:latin typeface="+mn-lt"/>
                          <a:ea typeface="Times New Roman" panose="02020603050405020304" pitchFamily="18" charset="0"/>
                        </a:rPr>
                        <a:t>Stearuc</a:t>
                      </a:r>
                      <a:r>
                        <a:rPr lang="en-IN" sz="1600" b="0" u="none" baseline="0"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endPar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endParaRP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16</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a:effectLst/>
                        </a:rPr>
                        <a:t>18:0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606938784"/>
                  </a:ext>
                </a:extLst>
              </a:tr>
              <a:tr h="412509">
                <a:tc>
                  <a:txBody>
                    <a:bodyPr/>
                    <a:lstStyle/>
                    <a:p>
                      <a:pPr algn="ctr">
                        <a:spcAft>
                          <a:spcPts val="0"/>
                        </a:spcAft>
                      </a:pPr>
                      <a:r>
                        <a:rPr lang="en-IN" sz="1600" b="0" u="none" dirty="0" err="1">
                          <a:solidFill>
                            <a:schemeClr val="bg1"/>
                          </a:solidFill>
                          <a:effectLst>
                            <a:outerShdw blurRad="38100" dist="38100" dir="2700000" algn="tl">
                              <a:srgbClr val="000000">
                                <a:alpha val="43137"/>
                              </a:srgbClr>
                            </a:outerShdw>
                          </a:effectLst>
                          <a:latin typeface="+mn-lt"/>
                          <a:ea typeface="Times New Roman" panose="02020603050405020304" pitchFamily="18" charset="0"/>
                        </a:rPr>
                        <a:t>Arachidic</a:t>
                      </a: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18</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a:effectLst/>
                        </a:rPr>
                        <a:t>20:0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903307898"/>
                  </a:ext>
                </a:extLst>
              </a:tr>
              <a:tr h="412509">
                <a:tc>
                  <a:txBody>
                    <a:bodyPr/>
                    <a:lstStyle/>
                    <a:p>
                      <a:pPr algn="ctr">
                        <a:spcAft>
                          <a:spcPts val="0"/>
                        </a:spcAft>
                      </a:pPr>
                      <a:r>
                        <a:rPr lang="en-IN" sz="1600" b="0" u="none" dirty="0" err="1">
                          <a:solidFill>
                            <a:schemeClr val="bg1"/>
                          </a:solidFill>
                          <a:effectLst>
                            <a:outerShdw blurRad="38100" dist="38100" dir="2700000" algn="tl">
                              <a:srgbClr val="000000">
                                <a:alpha val="43137"/>
                              </a:srgbClr>
                            </a:outerShdw>
                          </a:effectLst>
                          <a:latin typeface="+mn-lt"/>
                          <a:ea typeface="Times New Roman" panose="02020603050405020304" pitchFamily="18" charset="0"/>
                        </a:rPr>
                        <a:t>Behenic</a:t>
                      </a: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20</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a:effectLst/>
                        </a:rPr>
                        <a:t>22:0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4138846408"/>
                  </a:ext>
                </a:extLst>
              </a:tr>
              <a:tr h="412509">
                <a:tc>
                  <a:txBody>
                    <a:bodyPr/>
                    <a:lstStyle/>
                    <a:p>
                      <a:pPr algn="ctr">
                        <a:spcAft>
                          <a:spcPts val="0"/>
                        </a:spcAft>
                      </a:pPr>
                      <a:r>
                        <a:rPr lang="en-IN" sz="1600" b="0" u="none" dirty="0" err="1">
                          <a:solidFill>
                            <a:schemeClr val="bg1"/>
                          </a:solidFill>
                          <a:effectLst>
                            <a:outerShdw blurRad="38100" dist="38100" dir="2700000" algn="tl">
                              <a:srgbClr val="000000">
                                <a:alpha val="43137"/>
                              </a:srgbClr>
                            </a:outerShdw>
                          </a:effectLst>
                          <a:latin typeface="+mn-lt"/>
                          <a:ea typeface="Times New Roman" panose="02020603050405020304" pitchFamily="18" charset="0"/>
                        </a:rPr>
                        <a:t>Lignoceric</a:t>
                      </a: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22</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a:effectLst/>
                        </a:rPr>
                        <a:t>24:0 </a:t>
                      </a:r>
                      <a:endParaRPr lang="en-IN"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332229815"/>
                  </a:ext>
                </a:extLst>
              </a:tr>
              <a:tr h="412509">
                <a:tc>
                  <a:txBody>
                    <a:bodyPr/>
                    <a:lstStyle/>
                    <a:p>
                      <a:pPr algn="ctr">
                        <a:spcAft>
                          <a:spcPts val="0"/>
                        </a:spcAft>
                      </a:pPr>
                      <a:r>
                        <a:rPr lang="en-IN" sz="1600" b="0" u="none" dirty="0">
                          <a:solidFill>
                            <a:schemeClr val="bg1"/>
                          </a:solidFill>
                          <a:effectLst>
                            <a:outerShdw blurRad="38100" dist="38100" dir="2700000" algn="tl">
                              <a:srgbClr val="000000">
                                <a:alpha val="43137"/>
                              </a:srgbClr>
                            </a:outerShdw>
                          </a:effectLst>
                          <a:latin typeface="+mn-lt"/>
                          <a:ea typeface="Times New Roman" panose="02020603050405020304" pitchFamily="18" charset="0"/>
                        </a:rPr>
                        <a:t>Cerotic acid</a:t>
                      </a:r>
                    </a:p>
                  </a:txBody>
                  <a:tcPr marL="9525" marR="9525" marT="9525" marB="9525" anchor="ctr"/>
                </a:tc>
                <a:tc>
                  <a:txBody>
                    <a:bodyPr/>
                    <a:lstStyle/>
                    <a:p>
                      <a:pPr algn="ctr">
                        <a:spcAft>
                          <a:spcPts val="0"/>
                        </a:spcAft>
                      </a:pPr>
                      <a:r>
                        <a:rPr lang="en-IN" sz="1200" dirty="0">
                          <a:effectLst/>
                        </a:rPr>
                        <a:t>CH</a:t>
                      </a:r>
                      <a:r>
                        <a:rPr lang="en-IN" sz="1200" baseline="-25000" dirty="0">
                          <a:effectLst/>
                        </a:rPr>
                        <a:t>3</a:t>
                      </a:r>
                      <a:r>
                        <a:rPr lang="en-IN" sz="1200" dirty="0">
                          <a:effectLst/>
                        </a:rPr>
                        <a:t>(CH</a:t>
                      </a:r>
                      <a:r>
                        <a:rPr lang="en-IN" sz="1200" baseline="-25000" dirty="0">
                          <a:effectLst/>
                        </a:rPr>
                        <a:t>2</a:t>
                      </a:r>
                      <a:r>
                        <a:rPr lang="en-IN" sz="1200" dirty="0">
                          <a:effectLst/>
                        </a:rPr>
                        <a:t>)</a:t>
                      </a:r>
                      <a:r>
                        <a:rPr lang="en-IN" sz="1200" baseline="-25000" dirty="0">
                          <a:effectLst/>
                        </a:rPr>
                        <a:t>24</a:t>
                      </a:r>
                      <a:r>
                        <a:rPr lang="en-IN" sz="1200" dirty="0">
                          <a:effectLst/>
                        </a:rPr>
                        <a:t>COOH</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spcAft>
                          <a:spcPts val="0"/>
                        </a:spcAft>
                      </a:pPr>
                      <a:r>
                        <a:rPr lang="en-IN" sz="1200" dirty="0">
                          <a:effectLst/>
                        </a:rPr>
                        <a:t>26:0 </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401715276"/>
                  </a:ext>
                </a:extLst>
              </a:tr>
            </a:tbl>
          </a:graphicData>
        </a:graphic>
      </p:graphicFrame>
      <p:pic>
        <p:nvPicPr>
          <p:cNvPr id="3" name="Picture 2" descr="https://upload.wikimedia.org/wikipedia/commons/thumb/0/05/Arachidic_formula_representation.svg/300px-Arachidic_formula_representation.svg.png">
            <a:hlinkClick r:id="rId2"/>
          </p:cNvPr>
          <p:cNvPicPr/>
          <p:nvPr/>
        </p:nvPicPr>
        <p:blipFill rotWithShape="1">
          <a:blip r:embed="rId3">
            <a:extLst>
              <a:ext uri="{28A0092B-C50C-407E-A947-70E740481C1C}">
                <a14:useLocalDpi xmlns:a14="http://schemas.microsoft.com/office/drawing/2010/main" val="0"/>
              </a:ext>
            </a:extLst>
          </a:blip>
          <a:srcRect b="8649"/>
          <a:stretch/>
        </p:blipFill>
        <p:spPr bwMode="auto">
          <a:xfrm>
            <a:off x="7728621" y="3181039"/>
            <a:ext cx="3932066" cy="2273917"/>
          </a:xfrm>
          <a:prstGeom prst="rect">
            <a:avLst/>
          </a:prstGeom>
          <a:noFill/>
          <a:ln>
            <a:noFill/>
          </a:ln>
        </p:spPr>
      </p:pic>
      <p:pic>
        <p:nvPicPr>
          <p:cNvPr id="4" name="Picture 3" descr="VI. Lipids, &lt;strong&gt;Structure&lt;/strong&gt; – A Guide to the Principles of Animal Nutrition"/>
          <p:cNvPicPr>
            <a:picLocks noChangeAspect="1"/>
          </p:cNvPicPr>
          <p:nvPr/>
        </p:nvPicPr>
        <p:blipFill rotWithShape="1">
          <a:blip r:embed="rId4" cstate="print">
            <a:extLst>
              <a:ext uri="{28A0092B-C50C-407E-A947-70E740481C1C}">
                <a14:useLocalDpi xmlns:a14="http://schemas.microsoft.com/office/drawing/2010/main" val="0"/>
              </a:ext>
            </a:extLst>
          </a:blip>
          <a:srcRect b="18602"/>
          <a:stretch/>
        </p:blipFill>
        <p:spPr>
          <a:xfrm>
            <a:off x="7728621" y="1092037"/>
            <a:ext cx="4038600" cy="1286696"/>
          </a:xfrm>
          <a:prstGeom prst="rect">
            <a:avLst/>
          </a:prstGeom>
        </p:spPr>
      </p:pic>
      <p:sp>
        <p:nvSpPr>
          <p:cNvPr id="5" name="TextBox 4"/>
          <p:cNvSpPr txBox="1"/>
          <p:nvPr/>
        </p:nvSpPr>
        <p:spPr>
          <a:xfrm>
            <a:off x="7728621" y="2463012"/>
            <a:ext cx="4038599" cy="400110"/>
          </a:xfrm>
          <a:prstGeom prst="rect">
            <a:avLst/>
          </a:prstGeom>
          <a:solidFill>
            <a:srgbClr val="BD582C"/>
          </a:solidFill>
        </p:spPr>
        <p:txBody>
          <a:bodyPr wrap="square" rtlCol="0">
            <a:spAutoFit/>
          </a:bodyPr>
          <a:lstStyle/>
          <a:p>
            <a:pPr algn="ctr"/>
            <a:r>
              <a:rPr lang="en-IN" sz="2000" dirty="0">
                <a:solidFill>
                  <a:schemeClr val="bg1"/>
                </a:solidFill>
              </a:rPr>
              <a:t>Palmitic Acid</a:t>
            </a:r>
          </a:p>
        </p:txBody>
      </p:sp>
      <p:sp>
        <p:nvSpPr>
          <p:cNvPr id="6" name="TextBox 5"/>
          <p:cNvSpPr txBox="1"/>
          <p:nvPr/>
        </p:nvSpPr>
        <p:spPr>
          <a:xfrm>
            <a:off x="7728621" y="5622020"/>
            <a:ext cx="4038599" cy="400110"/>
          </a:xfrm>
          <a:prstGeom prst="rect">
            <a:avLst/>
          </a:prstGeom>
          <a:solidFill>
            <a:srgbClr val="BD582C"/>
          </a:solidFill>
        </p:spPr>
        <p:txBody>
          <a:bodyPr wrap="square" rtlCol="0">
            <a:spAutoFit/>
          </a:bodyPr>
          <a:lstStyle/>
          <a:p>
            <a:pPr algn="ctr">
              <a:spcAft>
                <a:spcPts val="0"/>
              </a:spcAft>
            </a:pPr>
            <a:r>
              <a:rPr lang="en-IN" sz="2000" dirty="0" err="1">
                <a:solidFill>
                  <a:schemeClr val="bg1"/>
                </a:solidFill>
                <a:effectLst>
                  <a:outerShdw blurRad="38100" dist="38100" dir="2700000" algn="tl">
                    <a:srgbClr val="000000">
                      <a:alpha val="43137"/>
                    </a:srgbClr>
                  </a:outerShdw>
                </a:effectLst>
                <a:ea typeface="Times New Roman" panose="02020603050405020304" pitchFamily="18" charset="0"/>
              </a:rPr>
              <a:t>Arachidic</a:t>
            </a:r>
            <a:r>
              <a:rPr lang="en-IN" sz="2000" dirty="0">
                <a:solidFill>
                  <a:schemeClr val="bg1"/>
                </a:solidFill>
                <a:effectLst>
                  <a:outerShdw blurRad="38100" dist="38100" dir="2700000" algn="tl">
                    <a:srgbClr val="000000">
                      <a:alpha val="43137"/>
                    </a:srgbClr>
                  </a:outerShdw>
                </a:effectLst>
                <a:ea typeface="Times New Roman" panose="02020603050405020304" pitchFamily="18" charset="0"/>
              </a:rPr>
              <a:t> acid</a:t>
            </a:r>
          </a:p>
        </p:txBody>
      </p:sp>
      <p:sp>
        <p:nvSpPr>
          <p:cNvPr id="7" name="TextBox 6"/>
          <p:cNvSpPr txBox="1"/>
          <p:nvPr/>
        </p:nvSpPr>
        <p:spPr>
          <a:xfrm>
            <a:off x="11155680" y="6372808"/>
            <a:ext cx="416145" cy="369332"/>
          </a:xfrm>
          <a:prstGeom prst="rect">
            <a:avLst/>
          </a:prstGeom>
          <a:noFill/>
        </p:spPr>
        <p:txBody>
          <a:bodyPr wrap="square" rtlCol="0">
            <a:spAutoFit/>
          </a:bodyPr>
          <a:lstStyle/>
          <a:p>
            <a:pPr algn="ctr"/>
            <a:r>
              <a:rPr lang="en-IN" dirty="0">
                <a:solidFill>
                  <a:schemeClr val="bg1"/>
                </a:solidFill>
              </a:rPr>
              <a:t>9</a:t>
            </a:r>
          </a:p>
        </p:txBody>
      </p:sp>
    </p:spTree>
    <p:extLst>
      <p:ext uri="{BB962C8B-B14F-4D97-AF65-F5344CB8AC3E}">
        <p14:creationId xmlns:p14="http://schemas.microsoft.com/office/powerpoint/2010/main" val="20718750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1152</TotalTime>
  <Words>4390</Words>
  <Application>Microsoft Office PowerPoint</Application>
  <PresentationFormat>Widescreen</PresentationFormat>
  <Paragraphs>419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Retrospect</vt:lpstr>
      <vt:lpstr>HEALTHIER FATS AND OILS</vt:lpstr>
      <vt:lpstr>Concepts</vt:lpstr>
      <vt:lpstr>Introduction</vt:lpstr>
      <vt:lpstr>PowerPoint Presentation</vt:lpstr>
      <vt:lpstr>PowerPoint Presentation</vt:lpstr>
      <vt:lpstr>Fatty Acids</vt:lpstr>
      <vt:lpstr>Types of Fatty Acids</vt:lpstr>
      <vt:lpstr>Saturated Fatty Acids</vt:lpstr>
      <vt:lpstr>PowerPoint Presentation</vt:lpstr>
      <vt:lpstr>Unsaturated Fatty Acids</vt:lpstr>
      <vt:lpstr>PowerPoint Presentation</vt:lpstr>
      <vt:lpstr>PowerPoint Presentation</vt:lpstr>
      <vt:lpstr>Chain length of Fatty Acids</vt:lpstr>
      <vt:lpstr>Common Fatty Acids</vt:lpstr>
      <vt:lpstr>PowerPoint Presentation</vt:lpstr>
      <vt:lpstr>PowerPoint Presentation</vt:lpstr>
      <vt:lpstr>PowerPoint Presentation</vt:lpstr>
      <vt:lpstr>ω-3 and ω-6 Fatty acids</vt:lpstr>
      <vt:lpstr>ω-6 : ω-3 Ratio</vt:lpstr>
      <vt:lpstr>Good and Bad Fats</vt:lpstr>
      <vt:lpstr>Common Fats and Oils</vt:lpstr>
      <vt:lpstr>Undesirable Reactions</vt:lpstr>
      <vt:lpstr>PowerPoint Presentation</vt:lpstr>
      <vt:lpstr>Plant based Oils</vt:lpstr>
      <vt:lpstr>PowerPoint Presentation</vt:lpstr>
      <vt:lpstr>PowerPoint Presentation</vt:lpstr>
      <vt:lpstr>PowerPoint Presentation</vt:lpstr>
      <vt:lpstr>PowerPoint Presentation</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Healthier FATS AND OILS</dc:title>
  <dc:creator>Rohan Singh</dc:creator>
  <cp:lastModifiedBy>Rohan Chauhan</cp:lastModifiedBy>
  <cp:revision>77</cp:revision>
  <dcterms:created xsi:type="dcterms:W3CDTF">2021-04-17T10:30:55Z</dcterms:created>
  <dcterms:modified xsi:type="dcterms:W3CDTF">2023-08-20T05:37:52Z</dcterms:modified>
</cp:coreProperties>
</file>