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16"/>
  </p:notesMasterIdLst>
  <p:sldIdLst>
    <p:sldId id="256" r:id="rId2"/>
    <p:sldId id="269" r:id="rId3"/>
    <p:sldId id="257" r:id="rId4"/>
    <p:sldId id="258" r:id="rId5"/>
    <p:sldId id="259" r:id="rId6"/>
    <p:sldId id="260" r:id="rId7"/>
    <p:sldId id="262" r:id="rId8"/>
    <p:sldId id="261" r:id="rId9"/>
    <p:sldId id="264" r:id="rId10"/>
    <p:sldId id="263"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showGuides="1">
      <p:cViewPr varScale="1">
        <p:scale>
          <a:sx n="85" d="100"/>
          <a:sy n="85" d="100"/>
        </p:scale>
        <p:origin x="76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BC14A-06FF-424B-96CB-4BE8C4BB59A0}" type="datetimeFigureOut">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DE5D6-3128-4D36-B428-3E3E46CACFCD}" type="slidenum">
              <a:rPr lang="en-IN" smtClean="0"/>
              <a:t>‹#›</a:t>
            </a:fld>
            <a:endParaRPr lang="en-IN"/>
          </a:p>
        </p:txBody>
      </p:sp>
    </p:spTree>
    <p:extLst>
      <p:ext uri="{BB962C8B-B14F-4D97-AF65-F5344CB8AC3E}">
        <p14:creationId xmlns:p14="http://schemas.microsoft.com/office/powerpoint/2010/main" val="2800374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2DE5D6-3128-4D36-B428-3E3E46CACFCD}" type="slidenum">
              <a:rPr lang="en-IN" smtClean="0"/>
              <a:t>5</a:t>
            </a:fld>
            <a:endParaRPr lang="en-IN"/>
          </a:p>
        </p:txBody>
      </p:sp>
    </p:spTree>
    <p:extLst>
      <p:ext uri="{BB962C8B-B14F-4D97-AF65-F5344CB8AC3E}">
        <p14:creationId xmlns:p14="http://schemas.microsoft.com/office/powerpoint/2010/main" val="466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F15DF6-22F7-4278-8CF6-AFECC74A7043}"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DBBA9-1A5D-4951-8E3B-DED17379F51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37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15DF6-22F7-4278-8CF6-AFECC74A7043}"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DBBA9-1A5D-4951-8E3B-DED17379F518}" type="slidenum">
              <a:rPr lang="en-IN" smtClean="0"/>
              <a:t>‹#›</a:t>
            </a:fld>
            <a:endParaRPr lang="en-IN"/>
          </a:p>
        </p:txBody>
      </p:sp>
    </p:spTree>
    <p:extLst>
      <p:ext uri="{BB962C8B-B14F-4D97-AF65-F5344CB8AC3E}">
        <p14:creationId xmlns:p14="http://schemas.microsoft.com/office/powerpoint/2010/main" val="415141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15DF6-22F7-4278-8CF6-AFECC74A7043}"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DBBA9-1A5D-4951-8E3B-DED17379F518}" type="slidenum">
              <a:rPr lang="en-IN" smtClean="0"/>
              <a:t>‹#›</a:t>
            </a:fld>
            <a:endParaRPr lang="en-IN"/>
          </a:p>
        </p:txBody>
      </p:sp>
    </p:spTree>
    <p:extLst>
      <p:ext uri="{BB962C8B-B14F-4D97-AF65-F5344CB8AC3E}">
        <p14:creationId xmlns:p14="http://schemas.microsoft.com/office/powerpoint/2010/main" val="409507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15DF6-22F7-4278-8CF6-AFECC74A7043}"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DBBA9-1A5D-4951-8E3B-DED17379F518}" type="slidenum">
              <a:rPr lang="en-IN" smtClean="0"/>
              <a:t>‹#›</a:t>
            </a:fld>
            <a:endParaRPr lang="en-IN"/>
          </a:p>
        </p:txBody>
      </p:sp>
    </p:spTree>
    <p:extLst>
      <p:ext uri="{BB962C8B-B14F-4D97-AF65-F5344CB8AC3E}">
        <p14:creationId xmlns:p14="http://schemas.microsoft.com/office/powerpoint/2010/main" val="144268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F15DF6-22F7-4278-8CF6-AFECC74A7043}"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DBBA9-1A5D-4951-8E3B-DED17379F51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82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F15DF6-22F7-4278-8CF6-AFECC74A7043}"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DBBA9-1A5D-4951-8E3B-DED17379F518}" type="slidenum">
              <a:rPr lang="en-IN" smtClean="0"/>
              <a:t>‹#›</a:t>
            </a:fld>
            <a:endParaRPr lang="en-IN"/>
          </a:p>
        </p:txBody>
      </p:sp>
    </p:spTree>
    <p:extLst>
      <p:ext uri="{BB962C8B-B14F-4D97-AF65-F5344CB8AC3E}">
        <p14:creationId xmlns:p14="http://schemas.microsoft.com/office/powerpoint/2010/main" val="364096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F15DF6-22F7-4278-8CF6-AFECC74A7043}" type="datetimeFigureOut">
              <a:rPr lang="en-IN" smtClean="0"/>
              <a:t>20-08-2023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DBBA9-1A5D-4951-8E3B-DED17379F518}" type="slidenum">
              <a:rPr lang="en-IN" smtClean="0"/>
              <a:t>‹#›</a:t>
            </a:fld>
            <a:endParaRPr lang="en-IN"/>
          </a:p>
        </p:txBody>
      </p:sp>
    </p:spTree>
    <p:extLst>
      <p:ext uri="{BB962C8B-B14F-4D97-AF65-F5344CB8AC3E}">
        <p14:creationId xmlns:p14="http://schemas.microsoft.com/office/powerpoint/2010/main" val="194275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F15DF6-22F7-4278-8CF6-AFECC74A7043}" type="datetimeFigureOut">
              <a:rPr lang="en-IN" smtClean="0"/>
              <a:t>20-08-2023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9DBBA9-1A5D-4951-8E3B-DED17379F518}" type="slidenum">
              <a:rPr lang="en-IN" smtClean="0"/>
              <a:t>‹#›</a:t>
            </a:fld>
            <a:endParaRPr lang="en-IN"/>
          </a:p>
        </p:txBody>
      </p:sp>
    </p:spTree>
    <p:extLst>
      <p:ext uri="{BB962C8B-B14F-4D97-AF65-F5344CB8AC3E}">
        <p14:creationId xmlns:p14="http://schemas.microsoft.com/office/powerpoint/2010/main" val="333212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F15DF6-22F7-4278-8CF6-AFECC74A7043}" type="datetimeFigureOut">
              <a:rPr lang="en-IN" smtClean="0"/>
              <a:t>20-08-2023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09DBBA9-1A5D-4951-8E3B-DED17379F518}" type="slidenum">
              <a:rPr lang="en-IN" smtClean="0"/>
              <a:t>‹#›</a:t>
            </a:fld>
            <a:endParaRPr lang="en-IN"/>
          </a:p>
        </p:txBody>
      </p:sp>
    </p:spTree>
    <p:extLst>
      <p:ext uri="{BB962C8B-B14F-4D97-AF65-F5344CB8AC3E}">
        <p14:creationId xmlns:p14="http://schemas.microsoft.com/office/powerpoint/2010/main" val="134450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F15DF6-22F7-4278-8CF6-AFECC74A7043}" type="datetimeFigureOut">
              <a:rPr lang="en-IN" smtClean="0"/>
              <a:t>20-08-2023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9DBBA9-1A5D-4951-8E3B-DED17379F518}" type="slidenum">
              <a:rPr lang="en-IN" smtClean="0"/>
              <a:t>‹#›</a:t>
            </a:fld>
            <a:endParaRPr lang="en-IN"/>
          </a:p>
        </p:txBody>
      </p:sp>
    </p:spTree>
    <p:extLst>
      <p:ext uri="{BB962C8B-B14F-4D97-AF65-F5344CB8AC3E}">
        <p14:creationId xmlns:p14="http://schemas.microsoft.com/office/powerpoint/2010/main" val="116743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F15DF6-22F7-4278-8CF6-AFECC74A7043}"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DBBA9-1A5D-4951-8E3B-DED17379F518}" type="slidenum">
              <a:rPr lang="en-IN" smtClean="0"/>
              <a:t>‹#›</a:t>
            </a:fld>
            <a:endParaRPr lang="en-IN"/>
          </a:p>
        </p:txBody>
      </p:sp>
    </p:spTree>
    <p:extLst>
      <p:ext uri="{BB962C8B-B14F-4D97-AF65-F5344CB8AC3E}">
        <p14:creationId xmlns:p14="http://schemas.microsoft.com/office/powerpoint/2010/main" val="340890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F15DF6-22F7-4278-8CF6-AFECC74A7043}" type="datetimeFigureOut">
              <a:rPr lang="en-IN" smtClean="0"/>
              <a:t>20-08-2023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9DBBA9-1A5D-4951-8E3B-DED17379F51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25688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hyperlink" Target="https://chem.libretexts.or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Nuclear Reactions</a:t>
            </a:r>
          </a:p>
        </p:txBody>
      </p:sp>
      <p:sp>
        <p:nvSpPr>
          <p:cNvPr id="3" name="Subtitle 2"/>
          <p:cNvSpPr>
            <a:spLocks noGrp="1"/>
          </p:cNvSpPr>
          <p:nvPr>
            <p:ph type="subTitle" idx="1"/>
          </p:nvPr>
        </p:nvSpPr>
        <p:spPr>
          <a:xfrm>
            <a:off x="1097280" y="4424841"/>
            <a:ext cx="10572000" cy="1868891"/>
          </a:xfrm>
        </p:spPr>
        <p:txBody>
          <a:bodyPr>
            <a:noAutofit/>
          </a:bodyPr>
          <a:lstStyle/>
          <a:p>
            <a:r>
              <a:rPr lang="en-IN" sz="2800" dirty="0"/>
              <a:t>Fission and Fusion</a:t>
            </a:r>
            <a:endParaRPr lang="en-IN" sz="2000" dirty="0"/>
          </a:p>
          <a:p>
            <a:r>
              <a:rPr lang="en-IN" sz="2000" cap="none" dirty="0">
                <a:solidFill>
                  <a:schemeClr val="tx1"/>
                </a:solidFill>
                <a:latin typeface="+mn-lt"/>
              </a:rPr>
              <a:t>Rohan Singh</a:t>
            </a:r>
          </a:p>
          <a:p>
            <a:r>
              <a:rPr lang="en-IN" sz="2000" cap="none" dirty="0">
                <a:solidFill>
                  <a:schemeClr val="tx1"/>
                </a:solidFill>
                <a:latin typeface="+mn-lt"/>
              </a:rPr>
              <a:t>University of Delhi, Ramjas College</a:t>
            </a:r>
          </a:p>
          <a:p>
            <a:r>
              <a:rPr lang="en-IN" sz="1600" cap="none" dirty="0">
                <a:solidFill>
                  <a:schemeClr val="tx1"/>
                </a:solidFill>
                <a:latin typeface="+mn-lt"/>
              </a:rPr>
              <a:t>Bsc(H) Chemistry, Roll No 107</a:t>
            </a:r>
          </a:p>
        </p:txBody>
      </p:sp>
      <p:sp>
        <p:nvSpPr>
          <p:cNvPr id="5" name="TextBox 4"/>
          <p:cNvSpPr txBox="1"/>
          <p:nvPr/>
        </p:nvSpPr>
        <p:spPr>
          <a:xfrm flipH="1">
            <a:off x="5908764" y="6383382"/>
            <a:ext cx="343990" cy="369332"/>
          </a:xfrm>
          <a:prstGeom prst="rect">
            <a:avLst/>
          </a:prstGeom>
          <a:noFill/>
        </p:spPr>
        <p:txBody>
          <a:bodyPr wrap="square" rtlCol="0">
            <a:spAutoFit/>
          </a:bodyPr>
          <a:lstStyle/>
          <a:p>
            <a:r>
              <a:rPr lang="en-IN" dirty="0">
                <a:solidFill>
                  <a:schemeClr val="bg1">
                    <a:lumMod val="95000"/>
                  </a:schemeClr>
                </a:solidFill>
              </a:rPr>
              <a:t>1</a:t>
            </a:r>
          </a:p>
        </p:txBody>
      </p:sp>
      <p:pic>
        <p:nvPicPr>
          <p:cNvPr id="7" name="Picture 6">
            <a:extLst>
              <a:ext uri="{FF2B5EF4-FFF2-40B4-BE49-F238E27FC236}">
                <a16:creationId xmlns:a16="http://schemas.microsoft.com/office/drawing/2014/main" id="{727DB71C-A77A-DFC8-6B51-DE26B5880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124" y="4514491"/>
            <a:ext cx="1679556" cy="1642468"/>
          </a:xfrm>
          <a:prstGeom prst="rect">
            <a:avLst/>
          </a:prstGeom>
        </p:spPr>
      </p:pic>
    </p:spTree>
    <p:extLst>
      <p:ext uri="{BB962C8B-B14F-4D97-AF65-F5344CB8AC3E}">
        <p14:creationId xmlns:p14="http://schemas.microsoft.com/office/powerpoint/2010/main" val="205006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Nuclear Fusion</a:t>
            </a:r>
          </a:p>
        </p:txBody>
      </p:sp>
      <p:sp>
        <p:nvSpPr>
          <p:cNvPr id="3" name="TextBox 2"/>
          <p:cNvSpPr txBox="1"/>
          <p:nvPr/>
        </p:nvSpPr>
        <p:spPr>
          <a:xfrm>
            <a:off x="731520" y="1907177"/>
            <a:ext cx="10807336" cy="3416320"/>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IN" dirty="0"/>
              <a:t>Nuclear Fusion is a reaction whereby </a:t>
            </a:r>
            <a:r>
              <a:rPr lang="en-US" dirty="0"/>
              <a:t>two light nuclei combines to produce a heavier, more stable nucleus. It  is essentially the opposite of nuclear fission.</a:t>
            </a:r>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r>
              <a:rPr lang="en-US" dirty="0"/>
              <a:t>Nuclei lighter than iron release energy upon fusion, while fusion of heavier nuclei requires energy. Energy released in a fusion reaction is much higher compared to Nuclear Fission and increases with the decrease of no of nucleons in nuclei. </a:t>
            </a:r>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r>
              <a:rPr lang="en-US" dirty="0"/>
              <a:t>Hydrogen and it’s isotopes are primary fusion reactants. Two </a:t>
            </a:r>
            <a:r>
              <a:rPr lang="en-IN" dirty="0"/>
              <a:t>Deuterium</a:t>
            </a:r>
            <a:r>
              <a:rPr lang="en-US" dirty="0"/>
              <a:t> nuclei fuses to form a Helium-3 nuclei and a neutron (D-D Fusion)</a:t>
            </a:r>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r>
              <a:rPr lang="en-IN" dirty="0"/>
              <a:t>Deuterium and Tritium fuses much the same way producing a </a:t>
            </a:r>
            <a:r>
              <a:rPr lang="en-US" dirty="0"/>
              <a:t>Helium-4 nuclei and a neutron (D-T Fusion).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766" y="4345577"/>
            <a:ext cx="2534467" cy="6242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230" y="5493314"/>
            <a:ext cx="2917915" cy="618999"/>
          </a:xfrm>
          <a:prstGeom prst="rect">
            <a:avLst/>
          </a:prstGeom>
        </p:spPr>
      </p:pic>
      <p:sp>
        <p:nvSpPr>
          <p:cNvPr id="6" name="TextBox 5"/>
          <p:cNvSpPr txBox="1"/>
          <p:nvPr/>
        </p:nvSpPr>
        <p:spPr>
          <a:xfrm flipH="1">
            <a:off x="5908763" y="6383382"/>
            <a:ext cx="448493" cy="369332"/>
          </a:xfrm>
          <a:prstGeom prst="rect">
            <a:avLst/>
          </a:prstGeom>
          <a:noFill/>
        </p:spPr>
        <p:txBody>
          <a:bodyPr wrap="square" rtlCol="0">
            <a:spAutoFit/>
          </a:bodyPr>
          <a:lstStyle/>
          <a:p>
            <a:r>
              <a:rPr lang="en-IN" dirty="0">
                <a:solidFill>
                  <a:schemeClr val="bg1">
                    <a:lumMod val="95000"/>
                  </a:schemeClr>
                </a:solidFill>
              </a:rPr>
              <a:t>10</a:t>
            </a:r>
          </a:p>
        </p:txBody>
      </p:sp>
    </p:spTree>
    <p:extLst>
      <p:ext uri="{BB962C8B-B14F-4D97-AF65-F5344CB8AC3E}">
        <p14:creationId xmlns:p14="http://schemas.microsoft.com/office/powerpoint/2010/main" val="239188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466080"/>
            <a:ext cx="12192000" cy="1391920"/>
          </a:xfrm>
          <a:solidFill>
            <a:srgbClr val="BD582C"/>
          </a:solidFill>
        </p:spPr>
        <p:txBody>
          <a:bodyPr>
            <a:normAutofit/>
          </a:bodyPr>
          <a:lstStyle/>
          <a:p>
            <a:r>
              <a:rPr lang="en-IN" dirty="0">
                <a:solidFill>
                  <a:schemeClr val="bg1">
                    <a:lumMod val="85000"/>
                  </a:schemeClr>
                </a:solidFill>
              </a:rPr>
              <a:t> </a:t>
            </a:r>
            <a:r>
              <a:rPr lang="en-IN" dirty="0">
                <a:solidFill>
                  <a:schemeClr val="bg1">
                    <a:lumMod val="95000"/>
                  </a:schemeClr>
                </a:solidFill>
              </a:rPr>
              <a:t>11.</a:t>
            </a:r>
            <a:r>
              <a:rPr lang="en-IN" dirty="0"/>
              <a:t> </a:t>
            </a:r>
            <a:r>
              <a:rPr lang="en-IN" dirty="0">
                <a:solidFill>
                  <a:schemeClr val="bg1"/>
                </a:solidFill>
              </a:rPr>
              <a:t>Nuclear Fusion</a:t>
            </a:r>
            <a:br>
              <a:rPr lang="en-IN" dirty="0">
                <a:solidFill>
                  <a:schemeClr val="bg1"/>
                </a:solidFill>
              </a:rPr>
            </a:br>
            <a:r>
              <a:rPr lang="en-IN" sz="1800" dirty="0">
                <a:solidFill>
                  <a:schemeClr val="bg1">
                    <a:lumMod val="95000"/>
                  </a:schemeClr>
                </a:solidFill>
              </a:rPr>
              <a:t>                </a:t>
            </a:r>
            <a:r>
              <a:rPr lang="en-IN" sz="1800" dirty="0">
                <a:solidFill>
                  <a:srgbClr val="F3F3F3"/>
                </a:solidFill>
              </a:rPr>
              <a:t>Nuclear Fusion reaction of Deuterium and Tritium</a:t>
            </a:r>
            <a:r>
              <a:rPr lang="en-IN" sz="1800" dirty="0"/>
              <a:t>.</a:t>
            </a:r>
            <a:r>
              <a:rPr lang="en-IN" sz="1800" dirty="0">
                <a:solidFill>
                  <a:schemeClr val="bg1">
                    <a:lumMod val="95000"/>
                  </a:schemeClr>
                </a:solidFill>
              </a:rPr>
              <a:t>(D-T Fusion)</a:t>
            </a:r>
            <a:r>
              <a:rPr lang="en-IN" sz="1800" dirty="0"/>
              <a:t> </a:t>
            </a:r>
            <a:br>
              <a:rPr lang="en-IN" sz="1800" dirty="0"/>
            </a:br>
            <a:endParaRPr lang="en-IN" sz="1800" dirty="0"/>
          </a:p>
        </p:txBody>
      </p:sp>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2114953" y="391885"/>
            <a:ext cx="7821528" cy="4788296"/>
          </a:xfrm>
        </p:spPr>
      </p:pic>
    </p:spTree>
    <p:extLst>
      <p:ext uri="{BB962C8B-B14F-4D97-AF65-F5344CB8AC3E}">
        <p14:creationId xmlns:p14="http://schemas.microsoft.com/office/powerpoint/2010/main" val="167903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9232" y="818606"/>
            <a:ext cx="10624458" cy="4801314"/>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IN" dirty="0"/>
              <a:t>Nuclear fusion requires two fusing nuclei to be in very close proximity. However positive charge on both the nuclei imposes a very large electrostatic energy barrier on Nuclear Fusion Reactions.</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 In general, Fusion reactions requires one or both the fusing nuclei to have enormous kinetic energy so as to overcome electrostatic repulsion between them and approach close enough to undergo a nuclear fusion reaction. This is similar in principle as supplying heat to increase rate of a chemical reaction. </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US" dirty="0"/>
              <a:t>Thus, fusion requires a temperature similar to that in the interior of the sun (approximately 1.5 × 10</a:t>
            </a:r>
            <a:r>
              <a:rPr lang="en-US" baseline="30000" dirty="0"/>
              <a:t>7</a:t>
            </a:r>
            <a:r>
              <a:rPr lang="en-US" dirty="0"/>
              <a:t> K), and the only method to achieve such a temperature on Earth is the detonation of a fission bomb….. However, </a:t>
            </a:r>
            <a:r>
              <a:rPr lang="en-IN" dirty="0"/>
              <a:t>once Initiated, it releases vast amount of heat and radiation, and when uncontrolled can produce almost infinite amount of energy.</a:t>
            </a:r>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r>
              <a:rPr lang="en-US" i="1" dirty="0">
                <a:solidFill>
                  <a:srgbClr val="BD582C"/>
                </a:solidFill>
              </a:rPr>
              <a:t>Hydrogen Bomb</a:t>
            </a:r>
            <a:r>
              <a:rPr lang="en-US" dirty="0"/>
              <a:t>, or a deuterium–tritium bomb (a D–T bomb), uses nuclear fission to initiate nuclear fusion in first place.</a:t>
            </a:r>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r>
              <a:rPr lang="en-US" dirty="0"/>
              <a:t>Fusion reactions are the </a:t>
            </a:r>
            <a:r>
              <a:rPr lang="en-IN" dirty="0"/>
              <a:t>ultimate power source for stellar energy, like Sun and stars. It drives whole universe and sustains life processes.</a:t>
            </a:r>
          </a:p>
        </p:txBody>
      </p:sp>
      <p:sp>
        <p:nvSpPr>
          <p:cNvPr id="3" name="TextBox 2"/>
          <p:cNvSpPr txBox="1"/>
          <p:nvPr/>
        </p:nvSpPr>
        <p:spPr>
          <a:xfrm flipH="1">
            <a:off x="5858690" y="6392090"/>
            <a:ext cx="474619" cy="369332"/>
          </a:xfrm>
          <a:prstGeom prst="rect">
            <a:avLst/>
          </a:prstGeom>
          <a:noFill/>
        </p:spPr>
        <p:txBody>
          <a:bodyPr wrap="square" rtlCol="0">
            <a:spAutoFit/>
          </a:bodyPr>
          <a:lstStyle/>
          <a:p>
            <a:r>
              <a:rPr lang="en-IN" dirty="0">
                <a:solidFill>
                  <a:schemeClr val="bg1">
                    <a:lumMod val="95000"/>
                  </a:schemeClr>
                </a:solidFill>
              </a:rPr>
              <a:t>12</a:t>
            </a:r>
          </a:p>
        </p:txBody>
      </p:sp>
    </p:spTree>
    <p:extLst>
      <p:ext uri="{BB962C8B-B14F-4D97-AF65-F5344CB8AC3E}">
        <p14:creationId xmlns:p14="http://schemas.microsoft.com/office/powerpoint/2010/main" val="188308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9186"/>
            <a:ext cx="10058400" cy="1450757"/>
          </a:xfrm>
        </p:spPr>
        <p:txBody>
          <a:bodyPr/>
          <a:lstStyle/>
          <a:p>
            <a:r>
              <a:rPr lang="en-IN" dirty="0"/>
              <a:t>Energy</a:t>
            </a:r>
          </a:p>
        </p:txBody>
      </p:sp>
      <p:sp>
        <p:nvSpPr>
          <p:cNvPr id="3" name="TextBox 2"/>
          <p:cNvSpPr txBox="1"/>
          <p:nvPr/>
        </p:nvSpPr>
        <p:spPr>
          <a:xfrm>
            <a:off x="1097280" y="2011680"/>
            <a:ext cx="10058400" cy="3970318"/>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IN" dirty="0"/>
              <a:t>Albert Einstein in his ground breaking article “</a:t>
            </a:r>
            <a:r>
              <a:rPr lang="en-IN" i="1" dirty="0">
                <a:solidFill>
                  <a:srgbClr val="BD582C"/>
                </a:solidFill>
              </a:rPr>
              <a:t>Special Theory of Relativity” </a:t>
            </a:r>
            <a:r>
              <a:rPr lang="en-IN" dirty="0"/>
              <a:t>published in 1905, proposed that conservation of mass and energy are not entirely true, when considered separately. In fact, mass can be destroyed  and converted to energy. This is exactly what happens in nucleas of every atom. </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He proposed a simple equation known as </a:t>
            </a:r>
            <a:r>
              <a:rPr lang="en-IN" i="1" dirty="0">
                <a:solidFill>
                  <a:srgbClr val="BD582C"/>
                </a:solidFill>
              </a:rPr>
              <a:t>Einstein’s mass energy equivalence</a:t>
            </a:r>
            <a:r>
              <a:rPr lang="en-IN" dirty="0"/>
              <a:t>, now is the most famous equation in world which governs energy involved in all nuclear reactions</a:t>
            </a:r>
          </a:p>
          <a:p>
            <a:pPr>
              <a:buClr>
                <a:srgbClr val="BD582C"/>
              </a:buClr>
            </a:pPr>
            <a:endParaRPr lang="en-IN" dirty="0"/>
          </a:p>
          <a:p>
            <a:pPr>
              <a:buClr>
                <a:srgbClr val="BD582C"/>
              </a:buClr>
            </a:pPr>
            <a:r>
              <a:rPr lang="en-IN" dirty="0"/>
              <a:t>									E = mc</a:t>
            </a:r>
            <a:r>
              <a:rPr lang="en-IN" baseline="30000" dirty="0"/>
              <a:t>2</a:t>
            </a:r>
            <a:r>
              <a:rPr lang="en-IN" dirty="0"/>
              <a:t> </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Arial" panose="020B0604020202020204" pitchFamily="34" charset="0"/>
              <a:buChar char="•"/>
            </a:pPr>
            <a:r>
              <a:rPr lang="en-IN" dirty="0"/>
              <a:t>m : mass lost or (mass defect)</a:t>
            </a:r>
          </a:p>
          <a:p>
            <a:pPr marL="285750" indent="-285750">
              <a:buClr>
                <a:srgbClr val="BD582C"/>
              </a:buClr>
              <a:buFont typeface="Arial" panose="020B0604020202020204" pitchFamily="34" charset="0"/>
              <a:buChar char="•"/>
            </a:pPr>
            <a:r>
              <a:rPr lang="en-IN" dirty="0"/>
              <a:t>c : speed of light (299,792,458 m/s)</a:t>
            </a:r>
          </a:p>
          <a:p>
            <a:pPr marL="285750" indent="-285750">
              <a:buClr>
                <a:srgbClr val="BD582C"/>
              </a:buClr>
              <a:buFont typeface="Arial" panose="020B0604020202020204" pitchFamily="34" charset="0"/>
              <a:buChar char="•"/>
            </a:pPr>
            <a:r>
              <a:rPr lang="en-IN" dirty="0"/>
              <a:t>E : energy equivalent of mass lost</a:t>
            </a:r>
          </a:p>
          <a:p>
            <a:pPr marL="285750" indent="-285750">
              <a:buClr>
                <a:srgbClr val="BD582C"/>
              </a:buClr>
              <a:buFont typeface="Wingdings" panose="05000000000000000000" pitchFamily="2" charset="2"/>
              <a:buChar char="§"/>
            </a:pPr>
            <a:endParaRPr lang="en-IN" dirty="0"/>
          </a:p>
          <a:p>
            <a:pPr marL="285750" indent="-285750">
              <a:buClr>
                <a:srgbClr val="BD582C"/>
              </a:buClr>
              <a:buFont typeface="Wingdings" panose="05000000000000000000" pitchFamily="2" charset="2"/>
              <a:buChar char="Ø"/>
            </a:pPr>
            <a:r>
              <a:rPr lang="en-IN" dirty="0"/>
              <a:t>Energy absorbed or evolved in a nuclear fission/fusion reaction can be calculated using this equation.</a:t>
            </a:r>
          </a:p>
        </p:txBody>
      </p:sp>
      <p:sp>
        <p:nvSpPr>
          <p:cNvPr id="4" name="TextBox 3"/>
          <p:cNvSpPr txBox="1"/>
          <p:nvPr/>
        </p:nvSpPr>
        <p:spPr>
          <a:xfrm flipH="1">
            <a:off x="5858690" y="6392090"/>
            <a:ext cx="474619" cy="369332"/>
          </a:xfrm>
          <a:prstGeom prst="rect">
            <a:avLst/>
          </a:prstGeom>
          <a:noFill/>
        </p:spPr>
        <p:txBody>
          <a:bodyPr wrap="square" rtlCol="0">
            <a:spAutoFit/>
          </a:bodyPr>
          <a:lstStyle/>
          <a:p>
            <a:r>
              <a:rPr lang="en-IN" dirty="0">
                <a:solidFill>
                  <a:schemeClr val="bg1">
                    <a:lumMod val="95000"/>
                  </a:schemeClr>
                </a:solidFill>
              </a:rPr>
              <a:t>13</a:t>
            </a:r>
          </a:p>
        </p:txBody>
      </p:sp>
    </p:spTree>
    <p:extLst>
      <p:ext uri="{BB962C8B-B14F-4D97-AF65-F5344CB8AC3E}">
        <p14:creationId xmlns:p14="http://schemas.microsoft.com/office/powerpoint/2010/main" val="103614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TextBox 2"/>
          <p:cNvSpPr txBox="1"/>
          <p:nvPr/>
        </p:nvSpPr>
        <p:spPr>
          <a:xfrm>
            <a:off x="1097280" y="2333897"/>
            <a:ext cx="10058400" cy="3416320"/>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US" dirty="0"/>
              <a:t>William E. Stephens. Nuclear Fission and Atomic Energy. Inman Press 2007.</a:t>
            </a:r>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r>
              <a:rPr lang="en-US" dirty="0"/>
              <a:t>Petrucci, Herring, Madura, Bissonnette. General Chemistry: Principles &amp; Modern Applications (10th edition). New Jersey: Pearson Education, 2011</a:t>
            </a:r>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r>
              <a:rPr lang="en-US" dirty="0"/>
              <a:t>"Nuclear Fission vs Nuclear Fusion - Difference and Comparison | Diffen." </a:t>
            </a:r>
            <a:r>
              <a:rPr lang="en-US" i="1" dirty="0"/>
              <a:t>Diffen - Compare Anything. Diffen. Discern. Decide.</a:t>
            </a:r>
            <a:r>
              <a:rPr lang="en-US" dirty="0"/>
              <a:t> Web. 04 June 2011</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hlinkClick r:id="rId2"/>
              </a:rPr>
              <a:t>https://chem.libretexts.org</a:t>
            </a:r>
            <a:endParaRPr lang="en-IN" dirty="0"/>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hlinkClick r:id="rId3"/>
              </a:rPr>
              <a:t>https://en.wikipedia.org</a:t>
            </a:r>
            <a:endParaRPr lang="en-IN" dirty="0"/>
          </a:p>
          <a:p>
            <a:pPr marL="285750" indent="-285750">
              <a:buClr>
                <a:srgbClr val="BD582C"/>
              </a:buClr>
              <a:buFont typeface="Wingdings" panose="05000000000000000000" pitchFamily="2" charset="2"/>
              <a:buChar char="Ø"/>
            </a:pPr>
            <a:endParaRPr lang="en-IN" dirty="0"/>
          </a:p>
        </p:txBody>
      </p:sp>
      <p:sp>
        <p:nvSpPr>
          <p:cNvPr id="4" name="TextBox 3"/>
          <p:cNvSpPr txBox="1"/>
          <p:nvPr/>
        </p:nvSpPr>
        <p:spPr>
          <a:xfrm flipH="1">
            <a:off x="5858690" y="6392090"/>
            <a:ext cx="474619" cy="369332"/>
          </a:xfrm>
          <a:prstGeom prst="rect">
            <a:avLst/>
          </a:prstGeom>
          <a:noFill/>
        </p:spPr>
        <p:txBody>
          <a:bodyPr wrap="square" rtlCol="0">
            <a:spAutoFit/>
          </a:bodyPr>
          <a:lstStyle/>
          <a:p>
            <a:r>
              <a:rPr lang="en-IN" dirty="0">
                <a:solidFill>
                  <a:schemeClr val="bg1">
                    <a:lumMod val="95000"/>
                  </a:schemeClr>
                </a:solidFill>
              </a:rPr>
              <a:t>14</a:t>
            </a:r>
          </a:p>
        </p:txBody>
      </p:sp>
    </p:spTree>
    <p:extLst>
      <p:ext uri="{BB962C8B-B14F-4D97-AF65-F5344CB8AC3E}">
        <p14:creationId xmlns:p14="http://schemas.microsoft.com/office/powerpoint/2010/main" val="408962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9186"/>
            <a:ext cx="10058400" cy="1450757"/>
          </a:xfrm>
        </p:spPr>
        <p:txBody>
          <a:bodyPr/>
          <a:lstStyle/>
          <a:p>
            <a:r>
              <a:rPr lang="en-IN" dirty="0"/>
              <a:t>Concepts</a:t>
            </a:r>
          </a:p>
        </p:txBody>
      </p:sp>
      <p:sp>
        <p:nvSpPr>
          <p:cNvPr id="3" name="TextBox 2"/>
          <p:cNvSpPr txBox="1"/>
          <p:nvPr/>
        </p:nvSpPr>
        <p:spPr>
          <a:xfrm>
            <a:off x="1097280" y="2264229"/>
            <a:ext cx="10136776" cy="34163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t>Nucleons</a:t>
            </a:r>
          </a:p>
          <a:p>
            <a:pPr marL="342900" indent="-342900">
              <a:lnSpc>
                <a:spcPct val="150000"/>
              </a:lnSpc>
              <a:buFont typeface="Arial" panose="020B0604020202020204" pitchFamily="34" charset="0"/>
              <a:buChar char="•"/>
            </a:pPr>
            <a:r>
              <a:rPr lang="en-IN" sz="2000" dirty="0"/>
              <a:t>Nuclear Binding Energy</a:t>
            </a:r>
          </a:p>
          <a:p>
            <a:pPr marL="342900" indent="-342900">
              <a:lnSpc>
                <a:spcPct val="150000"/>
              </a:lnSpc>
              <a:buFont typeface="Arial" panose="020B0604020202020204" pitchFamily="34" charset="0"/>
              <a:buChar char="•"/>
            </a:pPr>
            <a:r>
              <a:rPr lang="en-IN" sz="2000" dirty="0"/>
              <a:t>Nuclear Fission</a:t>
            </a:r>
          </a:p>
          <a:p>
            <a:pPr marL="342900" indent="-342900">
              <a:lnSpc>
                <a:spcPct val="150000"/>
              </a:lnSpc>
              <a:buFont typeface="Arial" panose="020B0604020202020204" pitchFamily="34" charset="0"/>
              <a:buChar char="•"/>
            </a:pPr>
            <a:r>
              <a:rPr lang="en-IN" sz="2000" dirty="0"/>
              <a:t>Nuclear Fission Chain (Nuclear Bomb and Nuclear Reactor)</a:t>
            </a:r>
          </a:p>
          <a:p>
            <a:pPr marL="342900" indent="-342900">
              <a:lnSpc>
                <a:spcPct val="150000"/>
              </a:lnSpc>
              <a:buFont typeface="Arial" panose="020B0604020202020204" pitchFamily="34" charset="0"/>
              <a:buChar char="•"/>
            </a:pPr>
            <a:r>
              <a:rPr lang="en-IN" sz="2000" dirty="0"/>
              <a:t>Nuclear Fusion</a:t>
            </a:r>
          </a:p>
          <a:p>
            <a:pPr marL="342900" indent="-342900">
              <a:lnSpc>
                <a:spcPct val="150000"/>
              </a:lnSpc>
              <a:buFont typeface="Arial" panose="020B0604020202020204" pitchFamily="34" charset="0"/>
              <a:buChar char="•"/>
            </a:pPr>
            <a:r>
              <a:rPr lang="en-IN" sz="2000" dirty="0"/>
              <a:t>Energy in Nuclear Reactions</a:t>
            </a:r>
          </a:p>
          <a:p>
            <a:endParaRPr lang="en-IN" dirty="0"/>
          </a:p>
          <a:p>
            <a:endParaRPr lang="en-IN" dirty="0"/>
          </a:p>
        </p:txBody>
      </p:sp>
      <p:sp>
        <p:nvSpPr>
          <p:cNvPr id="4" name="TextBox 3"/>
          <p:cNvSpPr txBox="1"/>
          <p:nvPr/>
        </p:nvSpPr>
        <p:spPr>
          <a:xfrm flipH="1">
            <a:off x="5908764" y="6383382"/>
            <a:ext cx="343990" cy="369332"/>
          </a:xfrm>
          <a:prstGeom prst="rect">
            <a:avLst/>
          </a:prstGeom>
          <a:noFill/>
        </p:spPr>
        <p:txBody>
          <a:bodyPr wrap="square" rtlCol="0">
            <a:spAutoFit/>
          </a:bodyPr>
          <a:lstStyle/>
          <a:p>
            <a:r>
              <a:rPr lang="en-IN" dirty="0">
                <a:solidFill>
                  <a:schemeClr val="bg1">
                    <a:lumMod val="95000"/>
                  </a:schemeClr>
                </a:solidFill>
              </a:rPr>
              <a:t>2</a:t>
            </a:r>
          </a:p>
        </p:txBody>
      </p:sp>
    </p:spTree>
    <p:extLst>
      <p:ext uri="{BB962C8B-B14F-4D97-AF65-F5344CB8AC3E}">
        <p14:creationId xmlns:p14="http://schemas.microsoft.com/office/powerpoint/2010/main" val="285633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31037"/>
            <a:ext cx="10058400" cy="749717"/>
          </a:xfrm>
        </p:spPr>
        <p:txBody>
          <a:bodyPr/>
          <a:lstStyle/>
          <a:p>
            <a:r>
              <a:rPr lang="en-IN" dirty="0"/>
              <a:t>Nucleons and Binding Energy</a:t>
            </a:r>
          </a:p>
        </p:txBody>
      </p:sp>
      <p:sp>
        <p:nvSpPr>
          <p:cNvPr id="3" name="TextBox 2"/>
          <p:cNvSpPr txBox="1"/>
          <p:nvPr/>
        </p:nvSpPr>
        <p:spPr>
          <a:xfrm>
            <a:off x="618309" y="2090281"/>
            <a:ext cx="10781212" cy="3693319"/>
          </a:xfrm>
          <a:prstGeom prst="rect">
            <a:avLst/>
          </a:prstGeom>
          <a:noFill/>
        </p:spPr>
        <p:txBody>
          <a:bodyPr wrap="square" rtlCol="0">
            <a:spAutoFit/>
          </a:bodyPr>
          <a:lstStyle/>
          <a:p>
            <a:pPr marL="285750" indent="-285750">
              <a:buFont typeface="Arial" panose="020B0604020202020204" pitchFamily="34" charset="0"/>
              <a:buChar char="•"/>
            </a:pPr>
            <a:r>
              <a:rPr lang="en-IN" dirty="0"/>
              <a:t>Nucleas consists of subatomic particles, mainly protons and nuetrons collectively known as </a:t>
            </a:r>
            <a:r>
              <a:rPr lang="en-IN" i="1" dirty="0">
                <a:solidFill>
                  <a:schemeClr val="accent2"/>
                </a:solidFill>
              </a:rPr>
              <a:t>nucleons</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Protons and Nuetrons are baryon particles (hadrons composed of odd number of Quarks), both of which are made up of 3 quarks.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Quarks are fundamental particles (Fermions or spin-half particles) and are main constituent of all nucleons. These quarks are joined together by gluons (a boson or spin-integral particle) which are responsible for 70% of spin angular momentum of nucleons. Nucleons, namely Protons and Nuetrons only vary in type and arrangement of constituent quarks.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Quarks can be UP or DOWN which have +2/3 and -1/3 of electronic charge respectively. Being fermions, quarks also have half-integral spin and obeys Pauli’s exclusion principle (no two UP or DOWN quarks can have same spin). They forms the basis of nuclear spin (i.e NMR) and other nucleonic phenomenon's.</a:t>
            </a:r>
          </a:p>
        </p:txBody>
      </p:sp>
      <p:sp>
        <p:nvSpPr>
          <p:cNvPr id="4" name="TextBox 3"/>
          <p:cNvSpPr txBox="1"/>
          <p:nvPr/>
        </p:nvSpPr>
        <p:spPr>
          <a:xfrm flipH="1">
            <a:off x="5908764" y="6383382"/>
            <a:ext cx="343990" cy="369332"/>
          </a:xfrm>
          <a:prstGeom prst="rect">
            <a:avLst/>
          </a:prstGeom>
          <a:noFill/>
        </p:spPr>
        <p:txBody>
          <a:bodyPr wrap="square" rtlCol="0">
            <a:spAutoFit/>
          </a:bodyPr>
          <a:lstStyle/>
          <a:p>
            <a:r>
              <a:rPr lang="en-IN" dirty="0">
                <a:solidFill>
                  <a:schemeClr val="bg1">
                    <a:lumMod val="95000"/>
                  </a:schemeClr>
                </a:solidFill>
              </a:rPr>
              <a:t>3</a:t>
            </a:r>
          </a:p>
        </p:txBody>
      </p:sp>
    </p:spTree>
    <p:extLst>
      <p:ext uri="{BB962C8B-B14F-4D97-AF65-F5344CB8AC3E}">
        <p14:creationId xmlns:p14="http://schemas.microsoft.com/office/powerpoint/2010/main" val="3141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2755" y="405548"/>
            <a:ext cx="1278322" cy="14381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752" y="2009962"/>
            <a:ext cx="1437768" cy="1481337"/>
          </a:xfrm>
          <a:prstGeom prst="rect">
            <a:avLst/>
          </a:prstGeom>
        </p:spPr>
      </p:pic>
      <p:sp>
        <p:nvSpPr>
          <p:cNvPr id="5" name="TextBox 4"/>
          <p:cNvSpPr txBox="1"/>
          <p:nvPr/>
        </p:nvSpPr>
        <p:spPr>
          <a:xfrm>
            <a:off x="801187" y="318462"/>
            <a:ext cx="9463106" cy="2893100"/>
          </a:xfrm>
          <a:prstGeom prst="rect">
            <a:avLst/>
          </a:prstGeom>
          <a:noFill/>
        </p:spPr>
        <p:txBody>
          <a:bodyPr wrap="square" rtlCol="0">
            <a:spAutoFit/>
          </a:bodyPr>
          <a:lstStyle/>
          <a:p>
            <a:r>
              <a:rPr lang="en-IN" sz="2000" i="1" dirty="0">
                <a:solidFill>
                  <a:schemeClr val="accent2">
                    <a:lumMod val="75000"/>
                  </a:schemeClr>
                </a:solidFill>
              </a:rPr>
              <a:t>But why proton is charged and neutron is not?</a:t>
            </a:r>
          </a:p>
          <a:p>
            <a:pPr marL="285750" indent="-285750">
              <a:buFont typeface="Courier New" panose="02070309020205020404" pitchFamily="49" charset="0"/>
              <a:buChar char="o"/>
            </a:pPr>
            <a:endParaRPr lang="en-IN" dirty="0"/>
          </a:p>
          <a:p>
            <a:pPr marL="285750" indent="-285750">
              <a:buFont typeface="Arial" panose="020B0604020202020204" pitchFamily="34" charset="0"/>
              <a:buChar char="•"/>
            </a:pPr>
            <a:r>
              <a:rPr lang="en-IN" dirty="0"/>
              <a:t>Proton is composed of </a:t>
            </a:r>
            <a:r>
              <a:rPr lang="en-IN" i="1" dirty="0">
                <a:solidFill>
                  <a:schemeClr val="accent3"/>
                </a:solidFill>
              </a:rPr>
              <a:t>two UP and one DOWN </a:t>
            </a:r>
            <a:r>
              <a:rPr lang="en-IN" dirty="0"/>
              <a:t>quarks. This results in net electronic charge of +1 (2/3 +2/3 -1/3) and spin of +1/2 (1/2 -1/2 +1/2).</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Neutron is composed of </a:t>
            </a:r>
            <a:r>
              <a:rPr lang="en-IN" i="1" dirty="0">
                <a:solidFill>
                  <a:schemeClr val="accent3"/>
                </a:solidFill>
              </a:rPr>
              <a:t>one UP and two DOWN</a:t>
            </a:r>
            <a:r>
              <a:rPr lang="en-IN" dirty="0"/>
              <a:t> quarks. This results in net electronic charge of 0 (2/3 -1/3 -1/3) and spin of +1/2 (1/2 -1/2 +1/2).</a:t>
            </a:r>
          </a:p>
          <a:p>
            <a:endParaRPr lang="en-IN" dirty="0"/>
          </a:p>
          <a:p>
            <a:r>
              <a:rPr lang="en-IN" dirty="0"/>
              <a:t>Hence both Proton and Neutron are composite Fermions and have almost similar mass (1.67E-27 kg). They are so similar and yet too different….</a:t>
            </a:r>
          </a:p>
        </p:txBody>
      </p:sp>
      <p:sp>
        <p:nvSpPr>
          <p:cNvPr id="7" name="TextBox 6"/>
          <p:cNvSpPr txBox="1"/>
          <p:nvPr/>
        </p:nvSpPr>
        <p:spPr>
          <a:xfrm>
            <a:off x="801187" y="3570514"/>
            <a:ext cx="11059887" cy="2308324"/>
          </a:xfrm>
          <a:prstGeom prst="rect">
            <a:avLst/>
          </a:prstGeom>
          <a:noFill/>
        </p:spPr>
        <p:txBody>
          <a:bodyPr wrap="square" rtlCol="0">
            <a:spAutoFit/>
          </a:bodyPr>
          <a:lstStyle/>
          <a:p>
            <a:pPr marL="285750" indent="-285750">
              <a:buFont typeface="Wingdings" panose="05000000000000000000" pitchFamily="2" charset="2"/>
              <a:buChar char="§"/>
            </a:pPr>
            <a:r>
              <a:rPr lang="en-IN" dirty="0"/>
              <a:t>Since nucleas is primarily composed of protons and nuetrons, there must be some force holding like-charged protons in such a small space.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This follows from fact that mass of elemental nucleas is always less than combined mass off all it’s constituent nucleons. This lost mass or </a:t>
            </a:r>
            <a:r>
              <a:rPr lang="en-IN" i="1" dirty="0">
                <a:solidFill>
                  <a:schemeClr val="accent3"/>
                </a:solidFill>
              </a:rPr>
              <a:t>“mass defect” </a:t>
            </a:r>
            <a:r>
              <a:rPr lang="en-IN" dirty="0"/>
              <a:t>is supposed to be the origin of what is called the </a:t>
            </a:r>
            <a:r>
              <a:rPr lang="en-IN" i="1" dirty="0">
                <a:solidFill>
                  <a:schemeClr val="accent3"/>
                </a:solidFill>
              </a:rPr>
              <a:t>Nuclear Binding Energy</a:t>
            </a:r>
            <a:r>
              <a:rPr lang="en-IN" dirty="0"/>
              <a:t>. This energy is responsible for binding nucleons inside nucleas and holding them intact.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Nuclear Reactions like Fission and Fusion aims to harness this energy hidden within atomic nucleas itself.</a:t>
            </a:r>
          </a:p>
        </p:txBody>
      </p:sp>
      <p:sp>
        <p:nvSpPr>
          <p:cNvPr id="6" name="TextBox 5"/>
          <p:cNvSpPr txBox="1"/>
          <p:nvPr/>
        </p:nvSpPr>
        <p:spPr>
          <a:xfrm flipH="1">
            <a:off x="5908764" y="6383382"/>
            <a:ext cx="343990" cy="369332"/>
          </a:xfrm>
          <a:prstGeom prst="rect">
            <a:avLst/>
          </a:prstGeom>
          <a:noFill/>
        </p:spPr>
        <p:txBody>
          <a:bodyPr wrap="square" rtlCol="0">
            <a:spAutoFit/>
          </a:bodyPr>
          <a:lstStyle/>
          <a:p>
            <a:r>
              <a:rPr lang="en-IN" dirty="0">
                <a:solidFill>
                  <a:schemeClr val="bg1">
                    <a:lumMod val="95000"/>
                  </a:schemeClr>
                </a:solidFill>
              </a:rPr>
              <a:t>4</a:t>
            </a:r>
          </a:p>
        </p:txBody>
      </p:sp>
      <p:sp>
        <p:nvSpPr>
          <p:cNvPr id="16" name="Curved Up Arrow 15"/>
          <p:cNvSpPr/>
          <p:nvPr/>
        </p:nvSpPr>
        <p:spPr>
          <a:xfrm rot="4859831">
            <a:off x="10487007" y="833262"/>
            <a:ext cx="546709" cy="1672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urved Up Arrow 16"/>
          <p:cNvSpPr/>
          <p:nvPr/>
        </p:nvSpPr>
        <p:spPr>
          <a:xfrm rot="5843407" flipV="1">
            <a:off x="11346909" y="861998"/>
            <a:ext cx="551653" cy="1482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Curved Up Arrow 17"/>
          <p:cNvSpPr/>
          <p:nvPr/>
        </p:nvSpPr>
        <p:spPr>
          <a:xfrm rot="4859831">
            <a:off x="10586517" y="2474828"/>
            <a:ext cx="546709" cy="1672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urved Up Arrow 18"/>
          <p:cNvSpPr/>
          <p:nvPr/>
        </p:nvSpPr>
        <p:spPr>
          <a:xfrm rot="5843407" flipV="1">
            <a:off x="11476250" y="2484303"/>
            <a:ext cx="551653" cy="1482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8782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879564"/>
            <a:ext cx="6217512" cy="4754880"/>
          </a:xfrm>
          <a:prstGeom prst="rect">
            <a:avLst/>
          </a:prstGeom>
        </p:spPr>
      </p:pic>
      <p:sp>
        <p:nvSpPr>
          <p:cNvPr id="3" name="TextBox 2"/>
          <p:cNvSpPr txBox="1"/>
          <p:nvPr/>
        </p:nvSpPr>
        <p:spPr>
          <a:xfrm>
            <a:off x="426719" y="717849"/>
            <a:ext cx="5198391" cy="5078313"/>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IN" dirty="0"/>
              <a:t>Nuclear Binding energy is a direct consequence of mass-energy equivalence as proposed by Albert Einstein.</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It is the lost mass or mass defect that gave rise to nuclear binding energy (consequently stability of nucleas, atom and matter) in first place…..</a:t>
            </a:r>
          </a:p>
          <a:p>
            <a:pPr marL="285750" indent="-285750">
              <a:buClr>
                <a:srgbClr val="BD582C"/>
              </a:buClr>
              <a:buFont typeface="Wingdings" panose="05000000000000000000" pitchFamily="2" charset="2"/>
              <a:buChar char="Ø"/>
            </a:pPr>
            <a:endParaRPr lang="en-IN" dirty="0"/>
          </a:p>
          <a:p>
            <a:pPr>
              <a:buClr>
                <a:srgbClr val="BD582C"/>
              </a:buClr>
            </a:pPr>
            <a:r>
              <a:rPr lang="en-IN" dirty="0"/>
              <a:t>The variation of Nuclear Binding energy with no of nucleons (or mass no) of some common isotopes is represented in adjacent graph.</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Binding Energy increases up to Iron and decreases afterwards. This is also known as </a:t>
            </a:r>
            <a:r>
              <a:rPr lang="en-IN" i="1" dirty="0">
                <a:solidFill>
                  <a:schemeClr val="accent3"/>
                </a:solidFill>
              </a:rPr>
              <a:t>Iron Peak </a:t>
            </a:r>
            <a:r>
              <a:rPr lang="en-IN" dirty="0"/>
              <a:t>and has a rather peculiar significance in nuclear reactions.</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Energy absorbed or released in a nuclear reaction can be explained using Iron Peak.</a:t>
            </a:r>
            <a:endParaRPr lang="en-IN" i="1" dirty="0">
              <a:solidFill>
                <a:schemeClr val="accent3"/>
              </a:solidFill>
            </a:endParaRPr>
          </a:p>
        </p:txBody>
      </p:sp>
      <p:sp>
        <p:nvSpPr>
          <p:cNvPr id="4" name="TextBox 3"/>
          <p:cNvSpPr txBox="1"/>
          <p:nvPr/>
        </p:nvSpPr>
        <p:spPr>
          <a:xfrm flipH="1">
            <a:off x="5908764" y="6383382"/>
            <a:ext cx="343990" cy="369332"/>
          </a:xfrm>
          <a:prstGeom prst="rect">
            <a:avLst/>
          </a:prstGeom>
          <a:noFill/>
        </p:spPr>
        <p:txBody>
          <a:bodyPr wrap="square" rtlCol="0">
            <a:spAutoFit/>
          </a:bodyPr>
          <a:lstStyle/>
          <a:p>
            <a:r>
              <a:rPr lang="en-IN" dirty="0">
                <a:solidFill>
                  <a:schemeClr val="bg1">
                    <a:lumMod val="95000"/>
                  </a:schemeClr>
                </a:solidFill>
              </a:rPr>
              <a:t>5</a:t>
            </a:r>
          </a:p>
        </p:txBody>
      </p:sp>
      <p:cxnSp>
        <p:nvCxnSpPr>
          <p:cNvPr id="8" name="Straight Arrow Connector 7"/>
          <p:cNvCxnSpPr/>
          <p:nvPr/>
        </p:nvCxnSpPr>
        <p:spPr>
          <a:xfrm>
            <a:off x="6635931" y="1828799"/>
            <a:ext cx="0" cy="2856411"/>
          </a:xfrm>
          <a:prstGeom prst="straightConnector1">
            <a:avLst/>
          </a:prstGeom>
          <a:ln w="19050" cap="flat" cmpd="sng" algn="ctr">
            <a:solidFill>
              <a:srgbClr val="BD582C"/>
            </a:solidFill>
            <a:prstDash val="solid"/>
            <a:round/>
            <a:headEnd type="arrow" w="med" len="med"/>
            <a:tailEnd type="arrow" w="med" len="med"/>
          </a:ln>
          <a:effectLst>
            <a:softEdge rad="0"/>
          </a:effectLst>
        </p:spPr>
        <p:style>
          <a:lnRef idx="0">
            <a:scrgbClr r="0" g="0" b="0"/>
          </a:lnRef>
          <a:fillRef idx="0">
            <a:scrgbClr r="0" g="0" b="0"/>
          </a:fillRef>
          <a:effectRef idx="0">
            <a:scrgbClr r="0" g="0" b="0"/>
          </a:effectRef>
          <a:fontRef idx="minor">
            <a:schemeClr val="tx1"/>
          </a:fontRef>
        </p:style>
      </p:cxnSp>
      <p:cxnSp>
        <p:nvCxnSpPr>
          <p:cNvPr id="9" name="Straight Arrow Connector 8"/>
          <p:cNvCxnSpPr/>
          <p:nvPr/>
        </p:nvCxnSpPr>
        <p:spPr>
          <a:xfrm flipH="1">
            <a:off x="8046719" y="1127758"/>
            <a:ext cx="4353" cy="404950"/>
          </a:xfrm>
          <a:prstGeom prst="straightConnector1">
            <a:avLst/>
          </a:prstGeom>
          <a:ln w="12700" cap="flat" cmpd="sng" algn="ctr">
            <a:solidFill>
              <a:srgbClr val="BD582C"/>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8046719" y="1277979"/>
            <a:ext cx="1010194" cy="261610"/>
          </a:xfrm>
          <a:prstGeom prst="rect">
            <a:avLst/>
          </a:prstGeom>
          <a:noFill/>
        </p:spPr>
        <p:txBody>
          <a:bodyPr wrap="square" rtlCol="0">
            <a:spAutoFit/>
          </a:bodyPr>
          <a:lstStyle/>
          <a:p>
            <a:r>
              <a:rPr lang="en-IN" sz="1100" dirty="0">
                <a:solidFill>
                  <a:srgbClr val="BD582C"/>
                </a:solidFill>
              </a:rPr>
              <a:t>Fission energy</a:t>
            </a:r>
          </a:p>
        </p:txBody>
      </p:sp>
      <p:sp>
        <p:nvSpPr>
          <p:cNvPr id="14" name="Oval 13"/>
          <p:cNvSpPr/>
          <p:nvPr/>
        </p:nvSpPr>
        <p:spPr>
          <a:xfrm>
            <a:off x="7280680" y="964808"/>
            <a:ext cx="191273" cy="209175"/>
          </a:xfrm>
          <a:prstGeom prst="ellipse">
            <a:avLst/>
          </a:prstGeom>
          <a:noFill/>
          <a:ln w="9525" cap="flat" cmpd="sng" algn="ctr">
            <a:solidFill>
              <a:srgbClr val="BD582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 name="TextBox 15"/>
          <p:cNvSpPr txBox="1"/>
          <p:nvPr/>
        </p:nvSpPr>
        <p:spPr>
          <a:xfrm>
            <a:off x="7010712" y="660576"/>
            <a:ext cx="731207" cy="261610"/>
          </a:xfrm>
          <a:prstGeom prst="rect">
            <a:avLst/>
          </a:prstGeom>
          <a:noFill/>
        </p:spPr>
        <p:txBody>
          <a:bodyPr wrap="square" rtlCol="0">
            <a:spAutoFit/>
          </a:bodyPr>
          <a:lstStyle/>
          <a:p>
            <a:r>
              <a:rPr lang="en-IN" sz="1100" dirty="0">
                <a:solidFill>
                  <a:srgbClr val="BD582C"/>
                </a:solidFill>
              </a:rPr>
              <a:t>Iron Peak</a:t>
            </a:r>
          </a:p>
        </p:txBody>
      </p:sp>
      <p:sp>
        <p:nvSpPr>
          <p:cNvPr id="17" name="TextBox 16"/>
          <p:cNvSpPr txBox="1"/>
          <p:nvPr/>
        </p:nvSpPr>
        <p:spPr>
          <a:xfrm>
            <a:off x="6645109" y="3180216"/>
            <a:ext cx="983600" cy="261610"/>
          </a:xfrm>
          <a:prstGeom prst="rect">
            <a:avLst/>
          </a:prstGeom>
          <a:noFill/>
        </p:spPr>
        <p:txBody>
          <a:bodyPr wrap="square" rtlCol="0">
            <a:spAutoFit/>
          </a:bodyPr>
          <a:lstStyle/>
          <a:p>
            <a:r>
              <a:rPr lang="en-IN" sz="1100" dirty="0">
                <a:solidFill>
                  <a:srgbClr val="BD582C"/>
                </a:solidFill>
              </a:rPr>
              <a:t>Fusion Energy</a:t>
            </a:r>
          </a:p>
        </p:txBody>
      </p:sp>
    </p:spTree>
    <p:extLst>
      <p:ext uri="{BB962C8B-B14F-4D97-AF65-F5344CB8AC3E}">
        <p14:creationId xmlns:p14="http://schemas.microsoft.com/office/powerpoint/2010/main" val="323283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9186"/>
            <a:ext cx="10058400" cy="1450757"/>
          </a:xfrm>
        </p:spPr>
        <p:txBody>
          <a:bodyPr/>
          <a:lstStyle/>
          <a:p>
            <a:r>
              <a:rPr lang="en-IN" dirty="0"/>
              <a:t>Nuclear Fission</a:t>
            </a:r>
          </a:p>
        </p:txBody>
      </p:sp>
      <p:sp>
        <p:nvSpPr>
          <p:cNvPr id="3" name="TextBox 2"/>
          <p:cNvSpPr txBox="1"/>
          <p:nvPr/>
        </p:nvSpPr>
        <p:spPr>
          <a:xfrm>
            <a:off x="611777" y="1698172"/>
            <a:ext cx="10968446" cy="4524315"/>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IN" dirty="0"/>
              <a:t>Nuclear Fission is the splitting of heavy and unstable nucleas (usually with n/p ratio &gt; 1.5) into lighter nuclei (daughter nuclei) and nuetrons. </a:t>
            </a:r>
            <a:r>
              <a:rPr lang="en-US" dirty="0"/>
              <a:t>Nucleus usually divides asymmetrically rather than into two equal parts, and the fission of a given nuclide does not give the same products every time.</a:t>
            </a:r>
            <a:endParaRPr lang="en-IN" dirty="0"/>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Fission of nucleas heavier than Iron release energy and vice-versa.</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 Most common example is the neutron induced fission of Uranium 235.</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U-235 nucleas is highly unstable (n/p=1.54). When it is bombarded with a neutron, it absorbs it and forms even more unstable U-236 which instantly splits apart into two daughter nuclei (products vary with reaction condition, but usually Barium and Krypton or Strontium and Xenon), releasing three very high speed neutrons (or neutron flux) and about 202 MeV of energy.</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Neutrons produced as fission product can initiate fission of other U-235 nuclei as well.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119" y="3798163"/>
            <a:ext cx="4351340" cy="653143"/>
          </a:xfrm>
          <a:prstGeom prst="rect">
            <a:avLst/>
          </a:prstGeom>
        </p:spPr>
      </p:pic>
      <p:sp>
        <p:nvSpPr>
          <p:cNvPr id="6" name="TextBox 5"/>
          <p:cNvSpPr txBox="1"/>
          <p:nvPr/>
        </p:nvSpPr>
        <p:spPr>
          <a:xfrm flipH="1">
            <a:off x="5943600" y="6383382"/>
            <a:ext cx="343990" cy="369332"/>
          </a:xfrm>
          <a:prstGeom prst="rect">
            <a:avLst/>
          </a:prstGeom>
          <a:noFill/>
        </p:spPr>
        <p:txBody>
          <a:bodyPr wrap="square" rtlCol="0">
            <a:spAutoFit/>
          </a:bodyPr>
          <a:lstStyle/>
          <a:p>
            <a:r>
              <a:rPr lang="en-IN" dirty="0">
                <a:solidFill>
                  <a:schemeClr val="bg1">
                    <a:lumMod val="95000"/>
                  </a:schemeClr>
                </a:solidFill>
              </a:rPr>
              <a:t>6</a:t>
            </a:r>
          </a:p>
        </p:txBody>
      </p:sp>
    </p:spTree>
    <p:extLst>
      <p:ext uri="{BB962C8B-B14F-4D97-AF65-F5344CB8AC3E}">
        <p14:creationId xmlns:p14="http://schemas.microsoft.com/office/powerpoint/2010/main" val="244476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466080"/>
            <a:ext cx="12192000" cy="1391920"/>
          </a:xfrm>
          <a:solidFill>
            <a:srgbClr val="BD582C"/>
          </a:solidFill>
        </p:spPr>
        <p:txBody>
          <a:bodyPr>
            <a:normAutofit/>
          </a:bodyPr>
          <a:lstStyle/>
          <a:p>
            <a:r>
              <a:rPr lang="en-IN" dirty="0">
                <a:solidFill>
                  <a:schemeClr val="bg1">
                    <a:lumMod val="85000"/>
                  </a:schemeClr>
                </a:solidFill>
              </a:rPr>
              <a:t> 7.</a:t>
            </a:r>
            <a:r>
              <a:rPr lang="en-IN" dirty="0"/>
              <a:t> </a:t>
            </a:r>
            <a:r>
              <a:rPr lang="en-IN" dirty="0">
                <a:solidFill>
                  <a:schemeClr val="bg1"/>
                </a:solidFill>
              </a:rPr>
              <a:t>Nuclear Fission</a:t>
            </a:r>
            <a:br>
              <a:rPr lang="en-IN" dirty="0">
                <a:solidFill>
                  <a:schemeClr val="bg1"/>
                </a:solidFill>
              </a:rPr>
            </a:br>
            <a:r>
              <a:rPr lang="en-IN" sz="1800" dirty="0">
                <a:solidFill>
                  <a:schemeClr val="bg1">
                    <a:lumMod val="95000"/>
                  </a:schemeClr>
                </a:solidFill>
              </a:rPr>
              <a:t>                </a:t>
            </a:r>
            <a:r>
              <a:rPr lang="en-IN" sz="1800" dirty="0">
                <a:solidFill>
                  <a:srgbClr val="F3F3F3"/>
                </a:solidFill>
              </a:rPr>
              <a:t>Neutron induced fission chain reaction of Uranium-235</a:t>
            </a:r>
            <a:r>
              <a:rPr lang="en-IN" sz="1800" dirty="0"/>
              <a:t>. </a:t>
            </a:r>
            <a:br>
              <a:rPr lang="en-IN" sz="1800" dirty="0"/>
            </a:br>
            <a:endParaRPr lang="en-IN" sz="1800" dirty="0"/>
          </a:p>
        </p:txBody>
      </p:sp>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2291805" y="310606"/>
            <a:ext cx="7608389" cy="4978400"/>
          </a:xfrm>
        </p:spPr>
      </p:pic>
    </p:spTree>
    <p:extLst>
      <p:ext uri="{BB962C8B-B14F-4D97-AF65-F5344CB8AC3E}">
        <p14:creationId xmlns:p14="http://schemas.microsoft.com/office/powerpoint/2010/main" val="96393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1769"/>
            <a:ext cx="10058400" cy="1450757"/>
          </a:xfrm>
        </p:spPr>
        <p:txBody>
          <a:bodyPr/>
          <a:lstStyle/>
          <a:p>
            <a:r>
              <a:rPr lang="en-IN" dirty="0"/>
              <a:t>Nuclear Fission Chain</a:t>
            </a:r>
          </a:p>
        </p:txBody>
      </p:sp>
      <p:sp>
        <p:nvSpPr>
          <p:cNvPr id="3" name="TextBox 2"/>
          <p:cNvSpPr txBox="1"/>
          <p:nvPr/>
        </p:nvSpPr>
        <p:spPr>
          <a:xfrm>
            <a:off x="683623" y="1907179"/>
            <a:ext cx="10885714" cy="4247317"/>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IN" dirty="0"/>
              <a:t>When amount of radioactive isotope undergoing fission exceeds a certain value, known as it’s </a:t>
            </a:r>
            <a:r>
              <a:rPr lang="en-IN" i="1" dirty="0">
                <a:solidFill>
                  <a:srgbClr val="BD582C"/>
                </a:solidFill>
              </a:rPr>
              <a:t>Critical Mass</a:t>
            </a:r>
            <a:r>
              <a:rPr lang="en-IN" dirty="0"/>
              <a:t>, a self sustained nuclear fission chain reaction can occur. If the mass is too low, major part of neutron flux will escape out, without inducing successive fission reactions.</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This supercritical mass under right conditions, can undergo self sustained and uncontrolled fission chain  reaction that can release energy explosively. This forms the basis of </a:t>
            </a:r>
            <a:r>
              <a:rPr lang="en-IN" i="1" dirty="0">
                <a:solidFill>
                  <a:srgbClr val="BD582C"/>
                </a:solidFill>
              </a:rPr>
              <a:t>Nuclear Bomb</a:t>
            </a:r>
            <a:r>
              <a:rPr lang="en-IN" dirty="0"/>
              <a:t>.</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On contrary,</a:t>
            </a:r>
            <a:r>
              <a:rPr lang="en-IN" i="1" dirty="0">
                <a:solidFill>
                  <a:srgbClr val="C00000"/>
                </a:solidFill>
              </a:rPr>
              <a:t> Nuclear Reactors </a:t>
            </a:r>
            <a:r>
              <a:rPr lang="en-IN" dirty="0"/>
              <a:t>are based on principle of controlled nuclear fission. Excessive neutron flux is captured using </a:t>
            </a:r>
            <a:r>
              <a:rPr lang="en-IN" i="1" dirty="0">
                <a:solidFill>
                  <a:srgbClr val="BD582C"/>
                </a:solidFill>
              </a:rPr>
              <a:t>Control rods</a:t>
            </a:r>
            <a:r>
              <a:rPr lang="en-IN" dirty="0">
                <a:solidFill>
                  <a:srgbClr val="BD582C"/>
                </a:solidFill>
              </a:rPr>
              <a:t> </a:t>
            </a:r>
            <a:r>
              <a:rPr lang="en-IN" dirty="0"/>
              <a:t>made of neutron absorbing elements like Boron, Cadmium or Halfnium. This way fission chain is controlled to propagate in constrained directions only.</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Nuetrons as flux travels at very high speeds (near speed of light and penetrates everything in their way). They are required to slow down in order to increase the probability of successive fissions and sustain fission chain. In a nuclear reactor, a moderator is thereby employed. It can be water itself, running around the core or graphite as control rod tips.</a:t>
            </a:r>
          </a:p>
        </p:txBody>
      </p:sp>
      <p:sp>
        <p:nvSpPr>
          <p:cNvPr id="4" name="TextBox 3"/>
          <p:cNvSpPr txBox="1"/>
          <p:nvPr/>
        </p:nvSpPr>
        <p:spPr>
          <a:xfrm flipH="1">
            <a:off x="5908764" y="6383382"/>
            <a:ext cx="343990" cy="369332"/>
          </a:xfrm>
          <a:prstGeom prst="rect">
            <a:avLst/>
          </a:prstGeom>
          <a:noFill/>
        </p:spPr>
        <p:txBody>
          <a:bodyPr wrap="square" rtlCol="0">
            <a:spAutoFit/>
          </a:bodyPr>
          <a:lstStyle/>
          <a:p>
            <a:r>
              <a:rPr lang="en-IN" dirty="0">
                <a:solidFill>
                  <a:schemeClr val="bg1">
                    <a:lumMod val="95000"/>
                  </a:schemeClr>
                </a:solidFill>
              </a:rPr>
              <a:t>8</a:t>
            </a:r>
          </a:p>
        </p:txBody>
      </p:sp>
    </p:spTree>
    <p:extLst>
      <p:ext uri="{BB962C8B-B14F-4D97-AF65-F5344CB8AC3E}">
        <p14:creationId xmlns:p14="http://schemas.microsoft.com/office/powerpoint/2010/main" val="210694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466080"/>
            <a:ext cx="12192000" cy="1391920"/>
          </a:xfrm>
          <a:solidFill>
            <a:srgbClr val="BD582C"/>
          </a:solidFill>
        </p:spPr>
        <p:txBody>
          <a:bodyPr>
            <a:normAutofit/>
          </a:bodyPr>
          <a:lstStyle/>
          <a:p>
            <a:r>
              <a:rPr lang="en-IN" dirty="0"/>
              <a:t> </a:t>
            </a:r>
            <a:r>
              <a:rPr lang="en-IN" dirty="0">
                <a:solidFill>
                  <a:schemeClr val="bg1">
                    <a:lumMod val="95000"/>
                  </a:schemeClr>
                </a:solidFill>
              </a:rPr>
              <a:t>9.</a:t>
            </a:r>
            <a:r>
              <a:rPr lang="en-IN" dirty="0">
                <a:solidFill>
                  <a:schemeClr val="bg1">
                    <a:lumMod val="85000"/>
                  </a:schemeClr>
                </a:solidFill>
              </a:rPr>
              <a:t> </a:t>
            </a:r>
            <a:r>
              <a:rPr lang="en-IN" dirty="0">
                <a:solidFill>
                  <a:schemeClr val="bg1"/>
                </a:solidFill>
              </a:rPr>
              <a:t>Nuclear Reactor</a:t>
            </a:r>
            <a:br>
              <a:rPr lang="en-IN" dirty="0">
                <a:solidFill>
                  <a:schemeClr val="bg1"/>
                </a:solidFill>
              </a:rPr>
            </a:br>
            <a:r>
              <a:rPr lang="en-IN" sz="1800" dirty="0">
                <a:solidFill>
                  <a:schemeClr val="bg1">
                    <a:lumMod val="95000"/>
                  </a:schemeClr>
                </a:solidFill>
              </a:rPr>
              <a:t>                </a:t>
            </a:r>
            <a:r>
              <a:rPr lang="en-IN" sz="1800" dirty="0">
                <a:solidFill>
                  <a:srgbClr val="F3F3F3"/>
                </a:solidFill>
              </a:rPr>
              <a:t>A typical Nuclear Reactor that converts nuclear energy to electrical energy</a:t>
            </a:r>
            <a:r>
              <a:rPr lang="en-IN" sz="1800" dirty="0"/>
              <a:t>. </a:t>
            </a:r>
            <a:br>
              <a:rPr lang="en-IN" sz="1800" dirty="0"/>
            </a:br>
            <a:endParaRPr lang="en-IN" sz="1800" dirty="0"/>
          </a:p>
        </p:txBody>
      </p:sp>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2087595" y="258355"/>
            <a:ext cx="7465267" cy="4978400"/>
          </a:xfrm>
        </p:spPr>
      </p:pic>
    </p:spTree>
    <p:extLst>
      <p:ext uri="{BB962C8B-B14F-4D97-AF65-F5344CB8AC3E}">
        <p14:creationId xmlns:p14="http://schemas.microsoft.com/office/powerpoint/2010/main" val="42423215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527</TotalTime>
  <Words>1523</Words>
  <Application>Microsoft Office PowerPoint</Application>
  <PresentationFormat>Widescreen</PresentationFormat>
  <Paragraphs>119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Wingdings</vt:lpstr>
      <vt:lpstr>Retrospect</vt:lpstr>
      <vt:lpstr>Nuclear Reactions</vt:lpstr>
      <vt:lpstr>Concepts</vt:lpstr>
      <vt:lpstr>Nucleons and Binding Energy</vt:lpstr>
      <vt:lpstr>PowerPoint Presentation</vt:lpstr>
      <vt:lpstr>PowerPoint Presentation</vt:lpstr>
      <vt:lpstr>Nuclear Fission</vt:lpstr>
      <vt:lpstr> 7. Nuclear Fission                 Neutron induced fission chain reaction of Uranium-235.  </vt:lpstr>
      <vt:lpstr>Nuclear Fission Chain</vt:lpstr>
      <vt:lpstr> 9. Nuclear Reactor                 A typical Nuclear Reactor that converts nuclear energy to electrical energy.  </vt:lpstr>
      <vt:lpstr>Nuclear Fusion</vt:lpstr>
      <vt:lpstr> 11. Nuclear Fusion                 Nuclear Fusion reaction of Deuterium and Tritium.(D-T Fusion)  </vt:lpstr>
      <vt:lpstr>PowerPoint Presentation</vt:lpstr>
      <vt:lpstr>Energy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dc:creator>
  <cp:lastModifiedBy>Rohan Chauhan</cp:lastModifiedBy>
  <cp:revision>57</cp:revision>
  <dcterms:created xsi:type="dcterms:W3CDTF">2021-02-16T08:34:53Z</dcterms:created>
  <dcterms:modified xsi:type="dcterms:W3CDTF">2023-08-20T05:43:28Z</dcterms:modified>
</cp:coreProperties>
</file>