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 initials="R" lastIdx="1" clrIdx="0">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snapToGrid="0">
      <p:cViewPr varScale="1">
        <p:scale>
          <a:sx n="85" d="100"/>
          <a:sy n="85" d="100"/>
        </p:scale>
        <p:origin x="1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22:54:14.35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Systematic </a:t>
            </a:r>
            <a:br>
              <a:rPr lang="en-IN" dirty="0"/>
            </a:br>
            <a:r>
              <a:rPr lang="en-IN" dirty="0"/>
              <a:t>Qualitative Analysis</a:t>
            </a:r>
          </a:p>
        </p:txBody>
      </p:sp>
      <p:sp>
        <p:nvSpPr>
          <p:cNvPr id="3" name="Subtitle 2"/>
          <p:cNvSpPr>
            <a:spLocks noGrp="1"/>
          </p:cNvSpPr>
          <p:nvPr>
            <p:ph type="subTitle" idx="1"/>
          </p:nvPr>
        </p:nvSpPr>
        <p:spPr>
          <a:xfrm>
            <a:off x="1100051" y="4455620"/>
            <a:ext cx="10058400" cy="1704790"/>
          </a:xfrm>
        </p:spPr>
        <p:txBody>
          <a:bodyPr>
            <a:normAutofit lnSpcReduction="10000"/>
          </a:bodyPr>
          <a:lstStyle/>
          <a:p>
            <a:r>
              <a:rPr lang="en-IN" dirty="0"/>
              <a:t>Of organic compound (UREA)</a:t>
            </a:r>
          </a:p>
          <a:p>
            <a:r>
              <a:rPr lang="en-IN" sz="2000" cap="none" dirty="0">
                <a:solidFill>
                  <a:schemeClr val="tx1"/>
                </a:solidFill>
              </a:rPr>
              <a:t>Rohan Singh</a:t>
            </a:r>
          </a:p>
          <a:p>
            <a:r>
              <a:rPr lang="en-IN" sz="2000" cap="none" dirty="0">
                <a:solidFill>
                  <a:schemeClr val="tx1"/>
                </a:solidFill>
              </a:rPr>
              <a:t>University of Delhi, Ramjas College</a:t>
            </a:r>
          </a:p>
          <a:p>
            <a:r>
              <a:rPr lang="en-IN" sz="1700" cap="none" dirty="0"/>
              <a:t>B.Sc.(Hons) Chemistry, Sem-6, Sec-B, RolL No-107 </a:t>
            </a:r>
          </a:p>
        </p:txBody>
      </p:sp>
      <p:pic>
        <p:nvPicPr>
          <p:cNvPr id="6" name="Picture 5">
            <a:extLst>
              <a:ext uri="{FF2B5EF4-FFF2-40B4-BE49-F238E27FC236}">
                <a16:creationId xmlns:a16="http://schemas.microsoft.com/office/drawing/2014/main" id="{388BCF63-9470-6E9D-5751-69F23A6C86BC}"/>
              </a:ext>
            </a:extLst>
          </p:cNvPr>
          <p:cNvPicPr>
            <a:picLocks noChangeAspect="1"/>
          </p:cNvPicPr>
          <p:nvPr/>
        </p:nvPicPr>
        <p:blipFill>
          <a:blip r:embed="rId2"/>
          <a:stretch>
            <a:fillRect/>
          </a:stretch>
        </p:blipFill>
        <p:spPr>
          <a:xfrm>
            <a:off x="9412395" y="4554071"/>
            <a:ext cx="1743285" cy="1704790"/>
          </a:xfrm>
          <a:prstGeom prst="rect">
            <a:avLst/>
          </a:prstGeom>
        </p:spPr>
      </p:pic>
    </p:spTree>
    <p:extLst>
      <p:ext uri="{BB962C8B-B14F-4D97-AF65-F5344CB8AC3E}">
        <p14:creationId xmlns:p14="http://schemas.microsoft.com/office/powerpoint/2010/main" val="33693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580" y="2992587"/>
            <a:ext cx="3771900" cy="523875"/>
          </a:xfrm>
          <a:prstGeom prst="rect">
            <a:avLst/>
          </a:prstGeom>
        </p:spPr>
      </p:pic>
      <p:sp>
        <p:nvSpPr>
          <p:cNvPr id="3" name="Subtitle 2"/>
          <p:cNvSpPr txBox="1">
            <a:spLocks/>
          </p:cNvSpPr>
          <p:nvPr/>
        </p:nvSpPr>
        <p:spPr>
          <a:xfrm>
            <a:off x="1097281" y="2145655"/>
            <a:ext cx="1898468"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mj-lt"/>
              </a:rPr>
              <a:t>Hydrolysis Test</a:t>
            </a:r>
            <a:endParaRPr lang="en-IN" sz="1600" dirty="0">
              <a:solidFill>
                <a:schemeClr val="bg1"/>
              </a:solidFill>
              <a:latin typeface="+mj-lt"/>
            </a:endParaRPr>
          </a:p>
        </p:txBody>
      </p:sp>
      <p:sp>
        <p:nvSpPr>
          <p:cNvPr id="4" name="Title 3"/>
          <p:cNvSpPr>
            <a:spLocks noGrp="1"/>
          </p:cNvSpPr>
          <p:nvPr>
            <p:ph type="title"/>
          </p:nvPr>
        </p:nvSpPr>
        <p:spPr>
          <a:xfrm>
            <a:off x="1097280" y="269186"/>
            <a:ext cx="10058400" cy="1450757"/>
          </a:xfrm>
        </p:spPr>
        <p:txBody>
          <a:bodyPr/>
          <a:lstStyle/>
          <a:p>
            <a:r>
              <a:rPr lang="en-IN" dirty="0"/>
              <a:t>REACTIONS</a:t>
            </a:r>
          </a:p>
        </p:txBody>
      </p:sp>
      <p:sp>
        <p:nvSpPr>
          <p:cNvPr id="5" name="Subtitle 2"/>
          <p:cNvSpPr txBox="1">
            <a:spLocks/>
          </p:cNvSpPr>
          <p:nvPr/>
        </p:nvSpPr>
        <p:spPr>
          <a:xfrm>
            <a:off x="1097280" y="4057903"/>
            <a:ext cx="1898469"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mj-lt"/>
              </a:rPr>
              <a:t>Biuret Test</a:t>
            </a:r>
            <a:endParaRPr lang="en-IN" sz="1600" dirty="0">
              <a:solidFill>
                <a:schemeClr val="bg1"/>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507" y="4992320"/>
            <a:ext cx="6362700" cy="657225"/>
          </a:xfrm>
          <a:prstGeom prst="rect">
            <a:avLst/>
          </a:prstGeom>
        </p:spPr>
      </p:pic>
      <p:sp>
        <p:nvSpPr>
          <p:cNvPr id="8" name="TextBox 7"/>
          <p:cNvSpPr txBox="1"/>
          <p:nvPr/>
        </p:nvSpPr>
        <p:spPr>
          <a:xfrm>
            <a:off x="5972992" y="6331132"/>
            <a:ext cx="306976" cy="369332"/>
          </a:xfrm>
          <a:prstGeom prst="rect">
            <a:avLst/>
          </a:prstGeom>
          <a:noFill/>
        </p:spPr>
        <p:txBody>
          <a:bodyPr wrap="square" rtlCol="0">
            <a:spAutoFit/>
          </a:bodyPr>
          <a:lstStyle/>
          <a:p>
            <a:r>
              <a:rPr lang="en-IN" dirty="0">
                <a:solidFill>
                  <a:schemeClr val="bg1"/>
                </a:solidFill>
              </a:rPr>
              <a:t>9</a:t>
            </a:r>
          </a:p>
        </p:txBody>
      </p:sp>
    </p:spTree>
    <p:extLst>
      <p:ext uri="{BB962C8B-B14F-4D97-AF65-F5344CB8AC3E}">
        <p14:creationId xmlns:p14="http://schemas.microsoft.com/office/powerpoint/2010/main" val="64816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105989" y="948943"/>
            <a:ext cx="1898469"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mj-lt"/>
              </a:rPr>
              <a:t>Hydroxamic Test</a:t>
            </a:r>
            <a:endParaRPr lang="en-IN" sz="1600" dirty="0">
              <a:solidFill>
                <a:schemeClr val="bg1"/>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31" y="1776549"/>
            <a:ext cx="9185796" cy="3865839"/>
          </a:xfrm>
          <a:prstGeom prst="rect">
            <a:avLst/>
          </a:prstGeom>
        </p:spPr>
      </p:pic>
      <p:sp>
        <p:nvSpPr>
          <p:cNvPr id="4" name="TextBox 3"/>
          <p:cNvSpPr txBox="1"/>
          <p:nvPr/>
        </p:nvSpPr>
        <p:spPr>
          <a:xfrm>
            <a:off x="5854011" y="6357257"/>
            <a:ext cx="440435" cy="369332"/>
          </a:xfrm>
          <a:prstGeom prst="rect">
            <a:avLst/>
          </a:prstGeom>
          <a:noFill/>
        </p:spPr>
        <p:txBody>
          <a:bodyPr wrap="square" rtlCol="0">
            <a:spAutoFit/>
          </a:bodyPr>
          <a:lstStyle/>
          <a:p>
            <a:r>
              <a:rPr lang="en-IN" dirty="0">
                <a:solidFill>
                  <a:schemeClr val="bg1"/>
                </a:solidFill>
              </a:rPr>
              <a:t>10</a:t>
            </a:r>
          </a:p>
        </p:txBody>
      </p:sp>
    </p:spTree>
    <p:extLst>
      <p:ext uri="{BB962C8B-B14F-4D97-AF65-F5344CB8AC3E}">
        <p14:creationId xmlns:p14="http://schemas.microsoft.com/office/powerpoint/2010/main" val="282651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Melting Point and Probable Compounds</a:t>
            </a:r>
          </a:p>
        </p:txBody>
      </p:sp>
      <p:sp>
        <p:nvSpPr>
          <p:cNvPr id="3" name="TextBox 2"/>
          <p:cNvSpPr txBox="1"/>
          <p:nvPr/>
        </p:nvSpPr>
        <p:spPr>
          <a:xfrm flipH="1">
            <a:off x="1097279" y="2024268"/>
            <a:ext cx="10058400" cy="1754326"/>
          </a:xfrm>
          <a:prstGeom prst="rect">
            <a:avLst/>
          </a:prstGeom>
          <a:noFill/>
        </p:spPr>
        <p:txBody>
          <a:bodyPr wrap="square" rtlCol="0">
            <a:spAutoFit/>
          </a:bodyPr>
          <a:lstStyle/>
          <a:p>
            <a:r>
              <a:rPr lang="en-IN" b="1" u="sng" dirty="0"/>
              <a:t>Melting Point</a:t>
            </a:r>
            <a:r>
              <a:rPr lang="en-IN" dirty="0"/>
              <a:t> </a:t>
            </a:r>
          </a:p>
          <a:p>
            <a:r>
              <a:rPr lang="en-IN" dirty="0"/>
              <a:t>Melting point can be measured either by kjeldahl’s method or by electrically heated apparatus. Meting range of compound is determined when it starts melting and when it melts completely. Most probable melting point range for Urea is ≈ 130-131 °C</a:t>
            </a:r>
          </a:p>
          <a:p>
            <a:endParaRPr lang="en-IN" dirty="0"/>
          </a:p>
          <a:p>
            <a:r>
              <a:rPr lang="en-IN" b="1" u="sng" dirty="0"/>
              <a:t>Probable Compounds</a:t>
            </a:r>
          </a:p>
        </p:txBody>
      </p:sp>
      <p:graphicFrame>
        <p:nvGraphicFramePr>
          <p:cNvPr id="4" name="Table 3"/>
          <p:cNvGraphicFramePr>
            <a:graphicFrameLocks noGrp="1"/>
          </p:cNvGraphicFramePr>
          <p:nvPr>
            <p:extLst>
              <p:ext uri="{D42A27DB-BD31-4B8C-83A1-F6EECF244321}">
                <p14:modId xmlns:p14="http://schemas.microsoft.com/office/powerpoint/2010/main" val="3032049442"/>
              </p:ext>
            </p:extLst>
          </p:nvPr>
        </p:nvGraphicFramePr>
        <p:xfrm>
          <a:off x="1097279" y="344895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92283386"/>
                    </a:ext>
                  </a:extLst>
                </a:gridCol>
                <a:gridCol w="4064000">
                  <a:extLst>
                    <a:ext uri="{9D8B030D-6E8A-4147-A177-3AD203B41FA5}">
                      <a16:colId xmlns:a16="http://schemas.microsoft.com/office/drawing/2014/main" val="3793225261"/>
                    </a:ext>
                  </a:extLst>
                </a:gridCol>
              </a:tblGrid>
              <a:tr h="370840">
                <a:tc>
                  <a:txBody>
                    <a:bodyPr/>
                    <a:lstStyle/>
                    <a:p>
                      <a:pPr algn="ctr"/>
                      <a:r>
                        <a:rPr lang="en-IN" b="0" dirty="0"/>
                        <a:t>Compound</a:t>
                      </a:r>
                    </a:p>
                  </a:txBody>
                  <a:tcPr/>
                </a:tc>
                <a:tc>
                  <a:txBody>
                    <a:bodyPr/>
                    <a:lstStyle/>
                    <a:p>
                      <a:pPr algn="ctr"/>
                      <a:r>
                        <a:rPr lang="en-IN" b="0" dirty="0"/>
                        <a:t>Melting Point</a:t>
                      </a:r>
                    </a:p>
                  </a:txBody>
                  <a:tcPr/>
                </a:tc>
                <a:extLst>
                  <a:ext uri="{0D108BD9-81ED-4DB2-BD59-A6C34878D82A}">
                    <a16:rowId xmlns:a16="http://schemas.microsoft.com/office/drawing/2014/main" val="3661410074"/>
                  </a:ext>
                </a:extLst>
              </a:tr>
              <a:tr h="370840">
                <a:tc>
                  <a:txBody>
                    <a:bodyPr/>
                    <a:lstStyle/>
                    <a:p>
                      <a:pPr algn="ctr"/>
                      <a:r>
                        <a:rPr lang="en-IN" dirty="0"/>
                        <a:t>Urea</a:t>
                      </a:r>
                    </a:p>
                  </a:txBody>
                  <a:tcPr/>
                </a:tc>
                <a:tc>
                  <a:txBody>
                    <a:bodyPr/>
                    <a:lstStyle/>
                    <a:p>
                      <a:pPr algn="ctr"/>
                      <a:r>
                        <a:rPr lang="en-IN" dirty="0"/>
                        <a:t>132 °C</a:t>
                      </a:r>
                    </a:p>
                  </a:txBody>
                  <a:tcPr/>
                </a:tc>
                <a:extLst>
                  <a:ext uri="{0D108BD9-81ED-4DB2-BD59-A6C34878D82A}">
                    <a16:rowId xmlns:a16="http://schemas.microsoft.com/office/drawing/2014/main" val="651172393"/>
                  </a:ext>
                </a:extLst>
              </a:tr>
              <a:tr h="370840">
                <a:tc>
                  <a:txBody>
                    <a:bodyPr/>
                    <a:lstStyle/>
                    <a:p>
                      <a:pPr algn="ctr"/>
                      <a:r>
                        <a:rPr lang="en-IN" dirty="0"/>
                        <a:t>Isobutyramide</a:t>
                      </a:r>
                    </a:p>
                  </a:txBody>
                  <a:tcPr/>
                </a:tc>
                <a:tc>
                  <a:txBody>
                    <a:bodyPr/>
                    <a:lstStyle/>
                    <a:p>
                      <a:pPr algn="ctr"/>
                      <a:r>
                        <a:rPr lang="en-IN" dirty="0"/>
                        <a:t>129 °C</a:t>
                      </a:r>
                    </a:p>
                  </a:txBody>
                  <a:tcPr/>
                </a:tc>
                <a:extLst>
                  <a:ext uri="{0D108BD9-81ED-4DB2-BD59-A6C34878D82A}">
                    <a16:rowId xmlns:a16="http://schemas.microsoft.com/office/drawing/2014/main" val="593438772"/>
                  </a:ext>
                </a:extLst>
              </a:tr>
              <a:tr h="370840">
                <a:tc>
                  <a:txBody>
                    <a:bodyPr/>
                    <a:lstStyle/>
                    <a:p>
                      <a:pPr algn="ctr"/>
                      <a:r>
                        <a:rPr lang="en-IN" dirty="0"/>
                        <a:t>Succinamide</a:t>
                      </a:r>
                    </a:p>
                  </a:txBody>
                  <a:tcPr/>
                </a:tc>
                <a:tc>
                  <a:txBody>
                    <a:bodyPr/>
                    <a:lstStyle/>
                    <a:p>
                      <a:pPr algn="ctr"/>
                      <a:r>
                        <a:rPr lang="en-IN" dirty="0"/>
                        <a:t>126 °C</a:t>
                      </a:r>
                    </a:p>
                  </a:txBody>
                  <a:tcPr/>
                </a:tc>
                <a:extLst>
                  <a:ext uri="{0D108BD9-81ED-4DB2-BD59-A6C34878D82A}">
                    <a16:rowId xmlns:a16="http://schemas.microsoft.com/office/drawing/2014/main" val="2666461496"/>
                  </a:ext>
                </a:extLst>
              </a:tr>
              <a:tr h="370840">
                <a:tc>
                  <a:txBody>
                    <a:bodyPr/>
                    <a:lstStyle/>
                    <a:p>
                      <a:pPr algn="ctr"/>
                      <a:r>
                        <a:rPr lang="en-IN" dirty="0"/>
                        <a:t>Isovaleramide</a:t>
                      </a:r>
                    </a:p>
                  </a:txBody>
                  <a:tcPr/>
                </a:tc>
                <a:tc>
                  <a:txBody>
                    <a:bodyPr/>
                    <a:lstStyle/>
                    <a:p>
                      <a:pPr algn="ctr"/>
                      <a:r>
                        <a:rPr lang="en-IN" dirty="0"/>
                        <a:t>136 °C</a:t>
                      </a:r>
                    </a:p>
                  </a:txBody>
                  <a:tcPr/>
                </a:tc>
                <a:extLst>
                  <a:ext uri="{0D108BD9-81ED-4DB2-BD59-A6C34878D82A}">
                    <a16:rowId xmlns:a16="http://schemas.microsoft.com/office/drawing/2014/main" val="2894052840"/>
                  </a:ext>
                </a:extLst>
              </a:tr>
            </a:tbl>
          </a:graphicData>
        </a:graphic>
      </p:graphicFrame>
      <p:sp>
        <p:nvSpPr>
          <p:cNvPr id="5" name="TextBox 4"/>
          <p:cNvSpPr txBox="1"/>
          <p:nvPr/>
        </p:nvSpPr>
        <p:spPr>
          <a:xfrm>
            <a:off x="1097279" y="5710079"/>
            <a:ext cx="10058400" cy="338554"/>
          </a:xfrm>
          <a:prstGeom prst="rect">
            <a:avLst/>
          </a:prstGeom>
          <a:noFill/>
        </p:spPr>
        <p:txBody>
          <a:bodyPr wrap="square" rtlCol="0">
            <a:spAutoFit/>
          </a:bodyPr>
          <a:lstStyle/>
          <a:p>
            <a:r>
              <a:rPr lang="en-IN" sz="1600" i="1" dirty="0"/>
              <a:t>Note : Out of above compounds, only Urea gives positive Biuret test. So most probable compound is Urea.</a:t>
            </a:r>
          </a:p>
        </p:txBody>
      </p:sp>
      <p:sp>
        <p:nvSpPr>
          <p:cNvPr id="6" name="TextBox 5"/>
          <p:cNvSpPr txBox="1"/>
          <p:nvPr/>
        </p:nvSpPr>
        <p:spPr>
          <a:xfrm>
            <a:off x="5884489" y="6358514"/>
            <a:ext cx="483979" cy="369332"/>
          </a:xfrm>
          <a:prstGeom prst="rect">
            <a:avLst/>
          </a:prstGeom>
          <a:noFill/>
        </p:spPr>
        <p:txBody>
          <a:bodyPr wrap="square" rtlCol="0">
            <a:spAutoFit/>
          </a:bodyPr>
          <a:lstStyle/>
          <a:p>
            <a:pPr algn="ctr"/>
            <a:r>
              <a:rPr lang="en-IN" dirty="0">
                <a:solidFill>
                  <a:schemeClr val="bg1"/>
                </a:solidFill>
              </a:rPr>
              <a:t>11</a:t>
            </a:r>
          </a:p>
        </p:txBody>
      </p:sp>
    </p:spTree>
    <p:extLst>
      <p:ext uri="{BB962C8B-B14F-4D97-AF65-F5344CB8AC3E}">
        <p14:creationId xmlns:p14="http://schemas.microsoft.com/office/powerpoint/2010/main" val="264171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Preparation of Derivatives</a:t>
            </a:r>
          </a:p>
        </p:txBody>
      </p:sp>
      <p:sp>
        <p:nvSpPr>
          <p:cNvPr id="3" name="Subtitle 2"/>
          <p:cNvSpPr txBox="1">
            <a:spLocks/>
          </p:cNvSpPr>
          <p:nvPr/>
        </p:nvSpPr>
        <p:spPr>
          <a:xfrm>
            <a:off x="1097280" y="2401598"/>
            <a:ext cx="1898468"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mj-lt"/>
              </a:rPr>
              <a:t>Urea Oxalate</a:t>
            </a:r>
            <a:endParaRPr lang="en-IN" sz="1600" dirty="0">
              <a:solidFill>
                <a:schemeClr val="bg1"/>
              </a:solidFill>
              <a:latin typeface="+mj-lt"/>
            </a:endParaRPr>
          </a:p>
        </p:txBody>
      </p:sp>
      <p:sp>
        <p:nvSpPr>
          <p:cNvPr id="4" name="TextBox 3"/>
          <p:cNvSpPr txBox="1"/>
          <p:nvPr/>
        </p:nvSpPr>
        <p:spPr>
          <a:xfrm>
            <a:off x="1097280" y="1835266"/>
            <a:ext cx="10058400" cy="369332"/>
          </a:xfrm>
          <a:prstGeom prst="rect">
            <a:avLst/>
          </a:prstGeom>
          <a:noFill/>
        </p:spPr>
        <p:txBody>
          <a:bodyPr wrap="square" rtlCol="0">
            <a:spAutoFit/>
          </a:bodyPr>
          <a:lstStyle/>
          <a:p>
            <a:r>
              <a:rPr lang="en-IN" dirty="0"/>
              <a:t>Urea is a monoacid base. It reacts with acids to produce corresponding salts.</a:t>
            </a:r>
          </a:p>
        </p:txBody>
      </p:sp>
      <p:sp>
        <p:nvSpPr>
          <p:cNvPr id="5" name="TextBox 4"/>
          <p:cNvSpPr txBox="1"/>
          <p:nvPr/>
        </p:nvSpPr>
        <p:spPr>
          <a:xfrm>
            <a:off x="1097280" y="2991573"/>
            <a:ext cx="10058400" cy="3139321"/>
          </a:xfrm>
          <a:prstGeom prst="rect">
            <a:avLst/>
          </a:prstGeom>
          <a:noFill/>
        </p:spPr>
        <p:txBody>
          <a:bodyPr wrap="square" rtlCol="0">
            <a:spAutoFit/>
          </a:bodyPr>
          <a:lstStyle/>
          <a:p>
            <a:r>
              <a:rPr lang="en-IN" dirty="0"/>
              <a:t>Urea reacts with Oxalic acid (simplest dicarboxylic acid) to produce crystalline salt, Urea Oxalate which has a sharp melting point of 171 °C. </a:t>
            </a:r>
          </a:p>
          <a:p>
            <a:endParaRPr lang="en-IN" dirty="0"/>
          </a:p>
          <a:p>
            <a:r>
              <a:rPr lang="en-IN" b="1" i="1" u="sng" dirty="0"/>
              <a:t>Preparation</a:t>
            </a:r>
            <a:r>
              <a:rPr lang="en-IN" dirty="0"/>
              <a:t> </a:t>
            </a:r>
          </a:p>
          <a:p>
            <a:r>
              <a:rPr lang="en-IN" dirty="0"/>
              <a:t>3 mL of conc aqueous solution of Oxalic acid was added to 3 mL of aqueous solution of Urea (Cool the mixture in ice bath while stirring since it is exothermic). Crystals of Urea Oxalate separates out of reaction mixture. Recrystallized with dilute ethanol.</a:t>
            </a:r>
          </a:p>
          <a:p>
            <a:endParaRPr lang="en-IN" dirty="0"/>
          </a:p>
          <a:p>
            <a:r>
              <a:rPr lang="en-IN" b="1" i="1" u="sng" dirty="0"/>
              <a:t>Melting Point</a:t>
            </a:r>
          </a:p>
          <a:p>
            <a:r>
              <a:rPr lang="en-IN" dirty="0"/>
              <a:t>Melting point of </a:t>
            </a:r>
            <a:r>
              <a:rPr lang="en-IN"/>
              <a:t>recrystallized derivate is </a:t>
            </a:r>
            <a:r>
              <a:rPr lang="en-IN" dirty="0"/>
              <a:t>most probably ≈ 170-172 °C.</a:t>
            </a:r>
          </a:p>
          <a:p>
            <a:r>
              <a:rPr lang="en-IN" dirty="0"/>
              <a:t>It is in close agreement with that of Urea Oxalate (171 °C).</a:t>
            </a:r>
          </a:p>
        </p:txBody>
      </p:sp>
      <p:sp>
        <p:nvSpPr>
          <p:cNvPr id="6" name="TextBox 5"/>
          <p:cNvSpPr txBox="1"/>
          <p:nvPr/>
        </p:nvSpPr>
        <p:spPr>
          <a:xfrm>
            <a:off x="5897554" y="6327894"/>
            <a:ext cx="457852" cy="369332"/>
          </a:xfrm>
          <a:prstGeom prst="rect">
            <a:avLst/>
          </a:prstGeom>
          <a:noFill/>
        </p:spPr>
        <p:txBody>
          <a:bodyPr wrap="square" rtlCol="0">
            <a:spAutoFit/>
          </a:bodyPr>
          <a:lstStyle/>
          <a:p>
            <a:pPr algn="ctr"/>
            <a:r>
              <a:rPr lang="en-IN" dirty="0">
                <a:solidFill>
                  <a:schemeClr val="bg1"/>
                </a:solidFill>
              </a:rPr>
              <a:t>12</a:t>
            </a:r>
          </a:p>
        </p:txBody>
      </p:sp>
    </p:spTree>
    <p:extLst>
      <p:ext uri="{BB962C8B-B14F-4D97-AF65-F5344CB8AC3E}">
        <p14:creationId xmlns:p14="http://schemas.microsoft.com/office/powerpoint/2010/main" val="163980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60000">
            <a:off x="5131769" y="-1191706"/>
            <a:ext cx="2814378" cy="9709018"/>
          </a:xfrm>
          <a:prstGeom prst="rect">
            <a:avLst/>
          </a:prstGeom>
        </p:spPr>
      </p:pic>
      <p:sp>
        <p:nvSpPr>
          <p:cNvPr id="3" name="Title 2"/>
          <p:cNvSpPr>
            <a:spLocks noGrp="1"/>
          </p:cNvSpPr>
          <p:nvPr>
            <p:ph type="title"/>
          </p:nvPr>
        </p:nvSpPr>
        <p:spPr>
          <a:xfrm>
            <a:off x="1158240" y="269186"/>
            <a:ext cx="9997440" cy="1450757"/>
          </a:xfrm>
        </p:spPr>
        <p:txBody>
          <a:bodyPr/>
          <a:lstStyle/>
          <a:p>
            <a:r>
              <a:rPr lang="en-IN" dirty="0"/>
              <a:t>Reaction</a:t>
            </a:r>
          </a:p>
        </p:txBody>
      </p:sp>
      <p:sp>
        <p:nvSpPr>
          <p:cNvPr id="4" name="TextBox 3"/>
          <p:cNvSpPr txBox="1"/>
          <p:nvPr/>
        </p:nvSpPr>
        <p:spPr>
          <a:xfrm>
            <a:off x="5928034" y="6374674"/>
            <a:ext cx="457852" cy="369332"/>
          </a:xfrm>
          <a:prstGeom prst="rect">
            <a:avLst/>
          </a:prstGeom>
          <a:noFill/>
        </p:spPr>
        <p:txBody>
          <a:bodyPr wrap="square" rtlCol="0">
            <a:spAutoFit/>
          </a:bodyPr>
          <a:lstStyle/>
          <a:p>
            <a:pPr algn="ctr"/>
            <a:r>
              <a:rPr lang="en-IN" dirty="0">
                <a:solidFill>
                  <a:schemeClr val="bg1"/>
                </a:solidFill>
              </a:rPr>
              <a:t>13</a:t>
            </a:r>
          </a:p>
        </p:txBody>
      </p:sp>
    </p:spTree>
    <p:extLst>
      <p:ext uri="{BB962C8B-B14F-4D97-AF65-F5344CB8AC3E}">
        <p14:creationId xmlns:p14="http://schemas.microsoft.com/office/powerpoint/2010/main" val="184871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931818" y="1382967"/>
            <a:ext cx="1898468"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mj-lt"/>
              </a:rPr>
              <a:t>Urea Nitrate</a:t>
            </a:r>
            <a:endParaRPr lang="en-IN" sz="1600" dirty="0">
              <a:solidFill>
                <a:schemeClr val="bg1"/>
              </a:solidFill>
              <a:latin typeface="+mj-lt"/>
            </a:endParaRPr>
          </a:p>
        </p:txBody>
      </p:sp>
      <p:sp>
        <p:nvSpPr>
          <p:cNvPr id="3" name="TextBox 2"/>
          <p:cNvSpPr txBox="1"/>
          <p:nvPr/>
        </p:nvSpPr>
        <p:spPr>
          <a:xfrm>
            <a:off x="931818" y="2406022"/>
            <a:ext cx="10345782" cy="2862322"/>
          </a:xfrm>
          <a:prstGeom prst="rect">
            <a:avLst/>
          </a:prstGeom>
          <a:noFill/>
        </p:spPr>
        <p:txBody>
          <a:bodyPr wrap="square" rtlCol="0">
            <a:spAutoFit/>
          </a:bodyPr>
          <a:lstStyle/>
          <a:p>
            <a:r>
              <a:rPr lang="en-IN" dirty="0"/>
              <a:t>Urea reacts with conc Nitric acid to produce explosive salt Urea Nitrate which has a melting point of 163°C. </a:t>
            </a:r>
          </a:p>
          <a:p>
            <a:endParaRPr lang="en-IN" dirty="0"/>
          </a:p>
          <a:p>
            <a:r>
              <a:rPr lang="en-IN" b="1" i="1" u="sng" dirty="0"/>
              <a:t>Preparation</a:t>
            </a:r>
            <a:r>
              <a:rPr lang="en-IN" dirty="0"/>
              <a:t> </a:t>
            </a:r>
          </a:p>
          <a:p>
            <a:r>
              <a:rPr lang="en-IN" dirty="0"/>
              <a:t>3 mL of conc Nitric acid solution was added to 5 mL of conc aqueous solution of Urea (Cool the mixture in ice bath while stirring since it is exothermic). Allowed the reaction mixture to stand for 5 minutes. Filtered the reaction mixture to obtain Urea Nitrate. Recrystallized with dilute ethanol.</a:t>
            </a:r>
          </a:p>
          <a:p>
            <a:endParaRPr lang="en-IN" dirty="0"/>
          </a:p>
          <a:p>
            <a:r>
              <a:rPr lang="en-IN" b="1" i="1" u="sng" dirty="0"/>
              <a:t>Melting Point</a:t>
            </a:r>
          </a:p>
          <a:p>
            <a:r>
              <a:rPr lang="en-IN" dirty="0"/>
              <a:t>Melting point of recrystallized derivate is most probably ≈ 162-164 °C.</a:t>
            </a:r>
          </a:p>
          <a:p>
            <a:r>
              <a:rPr lang="en-IN" dirty="0"/>
              <a:t>It closely corresponds to Urea Nitrate (163°C).</a:t>
            </a:r>
          </a:p>
        </p:txBody>
      </p:sp>
      <p:sp>
        <p:nvSpPr>
          <p:cNvPr id="4" name="TextBox 3"/>
          <p:cNvSpPr txBox="1"/>
          <p:nvPr/>
        </p:nvSpPr>
        <p:spPr>
          <a:xfrm>
            <a:off x="5875783" y="6348549"/>
            <a:ext cx="457852" cy="369332"/>
          </a:xfrm>
          <a:prstGeom prst="rect">
            <a:avLst/>
          </a:prstGeom>
          <a:noFill/>
        </p:spPr>
        <p:txBody>
          <a:bodyPr wrap="square" rtlCol="0">
            <a:spAutoFit/>
          </a:bodyPr>
          <a:lstStyle/>
          <a:p>
            <a:pPr algn="ctr"/>
            <a:r>
              <a:rPr lang="en-IN" dirty="0">
                <a:solidFill>
                  <a:schemeClr val="bg1"/>
                </a:solidFill>
              </a:rPr>
              <a:t>14</a:t>
            </a:r>
          </a:p>
        </p:txBody>
      </p:sp>
    </p:spTree>
    <p:extLst>
      <p:ext uri="{BB962C8B-B14F-4D97-AF65-F5344CB8AC3E}">
        <p14:creationId xmlns:p14="http://schemas.microsoft.com/office/powerpoint/2010/main" val="194442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60000">
            <a:off x="4974438" y="-600669"/>
            <a:ext cx="2458269" cy="8858886"/>
          </a:xfrm>
          <a:prstGeom prst="rect">
            <a:avLst/>
          </a:prstGeom>
        </p:spPr>
      </p:pic>
      <p:sp>
        <p:nvSpPr>
          <p:cNvPr id="3" name="Title 2"/>
          <p:cNvSpPr>
            <a:spLocks noGrp="1"/>
          </p:cNvSpPr>
          <p:nvPr>
            <p:ph type="title"/>
          </p:nvPr>
        </p:nvSpPr>
        <p:spPr>
          <a:xfrm>
            <a:off x="1158240" y="269186"/>
            <a:ext cx="9997440" cy="1450757"/>
          </a:xfrm>
        </p:spPr>
        <p:txBody>
          <a:bodyPr/>
          <a:lstStyle/>
          <a:p>
            <a:r>
              <a:rPr lang="en-IN" dirty="0"/>
              <a:t>Reaction</a:t>
            </a:r>
          </a:p>
        </p:txBody>
      </p:sp>
      <p:sp>
        <p:nvSpPr>
          <p:cNvPr id="4" name="TextBox 3"/>
          <p:cNvSpPr txBox="1"/>
          <p:nvPr/>
        </p:nvSpPr>
        <p:spPr>
          <a:xfrm>
            <a:off x="5928034" y="6374675"/>
            <a:ext cx="457852" cy="369332"/>
          </a:xfrm>
          <a:prstGeom prst="rect">
            <a:avLst/>
          </a:prstGeom>
          <a:noFill/>
        </p:spPr>
        <p:txBody>
          <a:bodyPr wrap="square" rtlCol="0">
            <a:spAutoFit/>
          </a:bodyPr>
          <a:lstStyle/>
          <a:p>
            <a:pPr algn="ctr"/>
            <a:r>
              <a:rPr lang="en-IN" dirty="0">
                <a:solidFill>
                  <a:schemeClr val="bg1"/>
                </a:solidFill>
              </a:rPr>
              <a:t>15</a:t>
            </a:r>
          </a:p>
        </p:txBody>
      </p:sp>
    </p:spTree>
    <p:extLst>
      <p:ext uri="{BB962C8B-B14F-4D97-AF65-F5344CB8AC3E}">
        <p14:creationId xmlns:p14="http://schemas.microsoft.com/office/powerpoint/2010/main" val="422867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030582"/>
            <a:ext cx="10058400" cy="1294529"/>
          </a:xfrm>
        </p:spPr>
        <p:txBody>
          <a:bodyPr/>
          <a:lstStyle/>
          <a:p>
            <a:r>
              <a:rPr lang="en-IN" dirty="0"/>
              <a:t>Result</a:t>
            </a:r>
          </a:p>
        </p:txBody>
      </p:sp>
      <p:sp>
        <p:nvSpPr>
          <p:cNvPr id="4" name="Subtitle 3"/>
          <p:cNvSpPr>
            <a:spLocks noGrp="1"/>
          </p:cNvSpPr>
          <p:nvPr>
            <p:ph type="subTitle" idx="1"/>
          </p:nvPr>
        </p:nvSpPr>
        <p:spPr>
          <a:xfrm>
            <a:off x="1097280" y="4499163"/>
            <a:ext cx="10058400" cy="1143000"/>
          </a:xfrm>
        </p:spPr>
        <p:txBody>
          <a:bodyPr/>
          <a:lstStyle/>
          <a:p>
            <a:r>
              <a:rPr lang="en-IN" dirty="0">
                <a:cs typeface="Arial" panose="020B0604020202020204" pitchFamily="34" charset="0"/>
              </a:rPr>
              <a:t>The given organic compound is identified as Urea.  </a:t>
            </a:r>
          </a:p>
        </p:txBody>
      </p:sp>
      <p:sp>
        <p:nvSpPr>
          <p:cNvPr id="5" name="TextBox 4"/>
          <p:cNvSpPr txBox="1"/>
          <p:nvPr/>
        </p:nvSpPr>
        <p:spPr>
          <a:xfrm>
            <a:off x="5897554" y="6339840"/>
            <a:ext cx="457852" cy="369332"/>
          </a:xfrm>
          <a:prstGeom prst="rect">
            <a:avLst/>
          </a:prstGeom>
          <a:noFill/>
        </p:spPr>
        <p:txBody>
          <a:bodyPr wrap="square" rtlCol="0">
            <a:spAutoFit/>
          </a:bodyPr>
          <a:lstStyle/>
          <a:p>
            <a:pPr algn="ctr"/>
            <a:r>
              <a:rPr lang="en-IN" dirty="0">
                <a:solidFill>
                  <a:schemeClr val="bg1"/>
                </a:solidFill>
              </a:rPr>
              <a:t>16</a:t>
            </a:r>
          </a:p>
        </p:txBody>
      </p:sp>
    </p:spTree>
    <p:extLst>
      <p:ext uri="{BB962C8B-B14F-4D97-AF65-F5344CB8AC3E}">
        <p14:creationId xmlns:p14="http://schemas.microsoft.com/office/powerpoint/2010/main" val="46199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Urea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4" y="2407049"/>
            <a:ext cx="2964724" cy="2532888"/>
          </a:xfrm>
          <a:prstGeom prst="rect">
            <a:avLst/>
          </a:prstGeom>
        </p:spPr>
      </p:pic>
      <p:sp>
        <p:nvSpPr>
          <p:cNvPr id="4" name="TextBox 3"/>
          <p:cNvSpPr txBox="1"/>
          <p:nvPr/>
        </p:nvSpPr>
        <p:spPr>
          <a:xfrm>
            <a:off x="2091962" y="5425441"/>
            <a:ext cx="8384450" cy="369332"/>
          </a:xfrm>
          <a:prstGeom prst="rect">
            <a:avLst/>
          </a:prstGeom>
          <a:noFill/>
        </p:spPr>
        <p:txBody>
          <a:bodyPr wrap="square" rtlCol="0">
            <a:spAutoFit/>
          </a:bodyPr>
          <a:lstStyle/>
          <a:p>
            <a:r>
              <a:rPr lang="en-IN" dirty="0"/>
              <a:t>Urea is white crystalline solid and is odourless, soluble in cold and hot water.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556" y="2407049"/>
            <a:ext cx="4562856" cy="2532888"/>
          </a:xfrm>
          <a:prstGeom prst="rect">
            <a:avLst/>
          </a:prstGeom>
        </p:spPr>
      </p:pic>
      <p:sp>
        <p:nvSpPr>
          <p:cNvPr id="6" name="TextBox 5"/>
          <p:cNvSpPr txBox="1"/>
          <p:nvPr/>
        </p:nvSpPr>
        <p:spPr>
          <a:xfrm>
            <a:off x="5760068" y="6365966"/>
            <a:ext cx="306976"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140412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Preliminary Analysis</a:t>
            </a:r>
          </a:p>
        </p:txBody>
      </p:sp>
      <p:graphicFrame>
        <p:nvGraphicFramePr>
          <p:cNvPr id="7" name="Table 6"/>
          <p:cNvGraphicFramePr>
            <a:graphicFrameLocks noGrp="1"/>
          </p:cNvGraphicFramePr>
          <p:nvPr>
            <p:extLst>
              <p:ext uri="{D42A27DB-BD31-4B8C-83A1-F6EECF244321}">
                <p14:modId xmlns:p14="http://schemas.microsoft.com/office/powerpoint/2010/main" val="3537558216"/>
              </p:ext>
            </p:extLst>
          </p:nvPr>
        </p:nvGraphicFramePr>
        <p:xfrm>
          <a:off x="1097280" y="2203197"/>
          <a:ext cx="10058400" cy="3876040"/>
        </p:xfrm>
        <a:graphic>
          <a:graphicData uri="http://schemas.openxmlformats.org/drawingml/2006/table">
            <a:tbl>
              <a:tblPr firstRow="1" bandRow="1">
                <a:tableStyleId>{5C22544A-7EE6-4342-B048-85BDC9FD1C3A}</a:tableStyleId>
              </a:tblPr>
              <a:tblGrid>
                <a:gridCol w="3587931">
                  <a:extLst>
                    <a:ext uri="{9D8B030D-6E8A-4147-A177-3AD203B41FA5}">
                      <a16:colId xmlns:a16="http://schemas.microsoft.com/office/drawing/2014/main" val="1493987800"/>
                    </a:ext>
                  </a:extLst>
                </a:gridCol>
                <a:gridCol w="2307772">
                  <a:extLst>
                    <a:ext uri="{9D8B030D-6E8A-4147-A177-3AD203B41FA5}">
                      <a16:colId xmlns:a16="http://schemas.microsoft.com/office/drawing/2014/main" val="2379122847"/>
                    </a:ext>
                  </a:extLst>
                </a:gridCol>
                <a:gridCol w="4162697">
                  <a:extLst>
                    <a:ext uri="{9D8B030D-6E8A-4147-A177-3AD203B41FA5}">
                      <a16:colId xmlns:a16="http://schemas.microsoft.com/office/drawing/2014/main" val="1071478849"/>
                    </a:ext>
                  </a:extLst>
                </a:gridCol>
              </a:tblGrid>
              <a:tr h="370840">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1402939552"/>
                  </a:ext>
                </a:extLst>
              </a:tr>
              <a:tr h="370840">
                <a:tc>
                  <a:txBody>
                    <a:bodyPr/>
                    <a:lstStyle/>
                    <a:p>
                      <a:pPr marL="0" indent="0">
                        <a:buNone/>
                      </a:pPr>
                      <a:r>
                        <a:rPr lang="en-IN" sz="1400" b="1" i="1" u="none" dirty="0"/>
                        <a:t>a. </a:t>
                      </a:r>
                      <a:r>
                        <a:rPr lang="en-IN" sz="1400" b="1" i="1" u="sng" dirty="0"/>
                        <a:t>Physical</a:t>
                      </a:r>
                      <a:r>
                        <a:rPr lang="en-IN" sz="1400" b="1" i="1" u="sng" baseline="0" dirty="0"/>
                        <a:t> State</a:t>
                      </a:r>
                    </a:p>
                    <a:p>
                      <a:pPr marL="342900" indent="-342900">
                        <a:buAutoNum type="alphaLcPeriod"/>
                      </a:pPr>
                      <a:endParaRPr lang="en-IN" sz="1400" b="1" i="1" u="sng" baseline="0" dirty="0"/>
                    </a:p>
                    <a:p>
                      <a:pPr marL="0" indent="0">
                        <a:buNone/>
                      </a:pPr>
                      <a:endParaRPr lang="en-IN" sz="1400" b="1" i="1" u="sng" baseline="0" dirty="0"/>
                    </a:p>
                    <a:p>
                      <a:pPr marL="0" indent="0">
                        <a:buNone/>
                      </a:pPr>
                      <a:endParaRPr lang="en-IN" sz="1400" b="1" i="1" u="sng" baseline="0" dirty="0"/>
                    </a:p>
                    <a:p>
                      <a:pPr marL="0" indent="0">
                        <a:buNone/>
                      </a:pPr>
                      <a:r>
                        <a:rPr lang="en-IN" sz="1400" b="1" i="1" u="none" baseline="0" dirty="0"/>
                        <a:t>b. </a:t>
                      </a:r>
                      <a:r>
                        <a:rPr lang="en-IN" sz="1400" b="1" i="1" u="sng" baseline="0" dirty="0"/>
                        <a:t>Colour</a:t>
                      </a:r>
                    </a:p>
                    <a:p>
                      <a:pPr marL="0" indent="0">
                        <a:buNone/>
                      </a:pPr>
                      <a:endParaRPr lang="en-IN" sz="1400" b="1" i="1" u="sng" baseline="0" dirty="0"/>
                    </a:p>
                    <a:p>
                      <a:pPr marL="0" indent="0">
                        <a:buNone/>
                      </a:pPr>
                      <a:endParaRPr lang="en-IN" sz="1400" b="1" i="1" u="sng" baseline="0" dirty="0"/>
                    </a:p>
                    <a:p>
                      <a:pPr marL="0" indent="0">
                        <a:buNone/>
                      </a:pPr>
                      <a:endParaRPr lang="en-IN" sz="1400" b="1" i="1" u="sng" baseline="0" dirty="0"/>
                    </a:p>
                    <a:p>
                      <a:pPr marL="0" indent="0">
                        <a:buNone/>
                      </a:pPr>
                      <a:r>
                        <a:rPr lang="en-IN" sz="1400" b="1" i="1" u="none" baseline="0" dirty="0"/>
                        <a:t>c. </a:t>
                      </a:r>
                      <a:r>
                        <a:rPr lang="en-IN" sz="1400" b="1" i="1" u="sng" baseline="0" dirty="0"/>
                        <a:t>Odour</a:t>
                      </a:r>
                    </a:p>
                    <a:p>
                      <a:pPr marL="0" indent="0">
                        <a:buNone/>
                      </a:pPr>
                      <a:endParaRPr lang="en-IN" sz="1400" b="1" i="1" u="sng" baseline="0" dirty="0"/>
                    </a:p>
                    <a:p>
                      <a:pPr marL="0" indent="0">
                        <a:buNone/>
                      </a:pPr>
                      <a:endParaRPr lang="en-IN" sz="1400" b="1" i="1" u="sng" baseline="0" dirty="0"/>
                    </a:p>
                    <a:p>
                      <a:pPr marL="0" indent="0">
                        <a:buNone/>
                      </a:pPr>
                      <a:r>
                        <a:rPr lang="en-IN" sz="1400" b="1" i="1" u="none" baseline="0" dirty="0"/>
                        <a:t>d. </a:t>
                      </a:r>
                      <a:r>
                        <a:rPr lang="en-IN" sz="1400" b="1" i="1" u="sng" baseline="0" dirty="0"/>
                        <a:t>Flame (Ignition) Test</a:t>
                      </a:r>
                    </a:p>
                    <a:p>
                      <a:pPr marL="0" indent="0">
                        <a:buNone/>
                      </a:pPr>
                      <a:endParaRPr lang="en-IN" sz="600" b="1" i="1" u="sng" baseline="0" dirty="0"/>
                    </a:p>
                    <a:p>
                      <a:pPr marL="0" indent="0">
                        <a:buNone/>
                      </a:pPr>
                      <a:r>
                        <a:rPr lang="en-IN" sz="1400" b="0" i="1" u="sng" baseline="0" dirty="0"/>
                        <a:t>Introduce ~5g of compound on metal spatula on low blue flame until it got burnt            completely</a:t>
                      </a:r>
                    </a:p>
                  </a:txBody>
                  <a:tcPr/>
                </a:tc>
                <a:tc>
                  <a:txBody>
                    <a:bodyPr/>
                    <a:lstStyle/>
                    <a:p>
                      <a:pPr algn="ctr"/>
                      <a:r>
                        <a:rPr lang="en-IN" sz="1400" dirty="0"/>
                        <a:t>Crystalline</a:t>
                      </a:r>
                      <a:r>
                        <a:rPr lang="en-IN" sz="1400" baseline="0" dirty="0"/>
                        <a:t> </a:t>
                      </a:r>
                      <a:r>
                        <a:rPr lang="en-IN" sz="1400" dirty="0"/>
                        <a:t>Solid</a:t>
                      </a:r>
                    </a:p>
                    <a:p>
                      <a:pPr algn="ctr"/>
                      <a:endParaRPr lang="en-IN" sz="1400" dirty="0"/>
                    </a:p>
                    <a:p>
                      <a:pPr algn="ctr"/>
                      <a:endParaRPr lang="en-IN" sz="1400" dirty="0"/>
                    </a:p>
                    <a:p>
                      <a:pPr algn="ctr"/>
                      <a:endParaRPr lang="en-IN" sz="1400" dirty="0"/>
                    </a:p>
                    <a:p>
                      <a:pPr algn="ctr"/>
                      <a:r>
                        <a:rPr lang="en-IN" sz="1400" dirty="0"/>
                        <a:t>White</a:t>
                      </a:r>
                    </a:p>
                    <a:p>
                      <a:pPr algn="ctr"/>
                      <a:endParaRPr lang="en-IN" sz="1400" dirty="0"/>
                    </a:p>
                    <a:p>
                      <a:pPr algn="ctr"/>
                      <a:endParaRPr lang="en-IN" sz="1400" dirty="0"/>
                    </a:p>
                    <a:p>
                      <a:pPr algn="ctr"/>
                      <a:endParaRPr lang="en-IN" sz="1400" dirty="0"/>
                    </a:p>
                    <a:p>
                      <a:pPr algn="ctr"/>
                      <a:r>
                        <a:rPr lang="en-IN" sz="1400" dirty="0"/>
                        <a:t>Odourless</a:t>
                      </a:r>
                    </a:p>
                    <a:p>
                      <a:pPr algn="ctr"/>
                      <a:endParaRPr lang="en-IN" sz="1400" dirty="0"/>
                    </a:p>
                    <a:p>
                      <a:pPr algn="ctr"/>
                      <a:endParaRPr lang="en-IN" sz="1400" dirty="0"/>
                    </a:p>
                    <a:p>
                      <a:pPr algn="ctr"/>
                      <a:endParaRPr lang="en-IN" sz="1400" dirty="0"/>
                    </a:p>
                    <a:p>
                      <a:pPr algn="ctr"/>
                      <a:r>
                        <a:rPr lang="en-IN" sz="1400" dirty="0"/>
                        <a:t>Non</a:t>
                      </a:r>
                      <a:r>
                        <a:rPr lang="en-IN" sz="1400" baseline="0" dirty="0"/>
                        <a:t> sooty flame with smell of ammonia</a:t>
                      </a:r>
                    </a:p>
                    <a:p>
                      <a:pPr algn="ctr"/>
                      <a:endParaRPr lang="en-IN" sz="1400" baseline="0" dirty="0"/>
                    </a:p>
                    <a:p>
                      <a:pPr algn="ctr"/>
                      <a:endParaRPr lang="en-IN" sz="1400" baseline="0" dirty="0"/>
                    </a:p>
                  </a:txBody>
                  <a:tcPr/>
                </a:tc>
                <a:tc>
                  <a:txBody>
                    <a:bodyPr/>
                    <a:lstStyle/>
                    <a:p>
                      <a:pPr algn="ctr"/>
                      <a:r>
                        <a:rPr lang="en-IN" sz="1400" dirty="0"/>
                        <a:t>Carboxylic</a:t>
                      </a:r>
                      <a:r>
                        <a:rPr lang="en-IN" sz="1400" baseline="0" dirty="0"/>
                        <a:t> acids, Carbohydrates, Amides, Nitro phenols and higher Hydrocarbons may be present.</a:t>
                      </a:r>
                    </a:p>
                    <a:p>
                      <a:pPr algn="ctr"/>
                      <a:endParaRPr lang="en-IN" sz="1400" baseline="0" dirty="0"/>
                    </a:p>
                    <a:p>
                      <a:pPr algn="ctr"/>
                      <a:endParaRPr lang="en-IN" sz="1400" baseline="0" dirty="0"/>
                    </a:p>
                    <a:p>
                      <a:pPr algn="ctr"/>
                      <a:r>
                        <a:rPr lang="en-IN" sz="1400" dirty="0"/>
                        <a:t>Carboxylic</a:t>
                      </a:r>
                      <a:r>
                        <a:rPr lang="en-IN" sz="1400" baseline="0" dirty="0"/>
                        <a:t> acids, </a:t>
                      </a:r>
                      <a:r>
                        <a:rPr lang="en-IN" sz="1400" dirty="0"/>
                        <a:t>Simple amides, Carbohydrates </a:t>
                      </a:r>
                      <a:r>
                        <a:rPr lang="en-IN" sz="1400" baseline="0" dirty="0"/>
                        <a:t>may be present.</a:t>
                      </a:r>
                    </a:p>
                    <a:p>
                      <a:pPr algn="ctr"/>
                      <a:endParaRPr lang="en-IN" sz="1400" dirty="0"/>
                    </a:p>
                    <a:p>
                      <a:pPr algn="ctr"/>
                      <a:endParaRPr lang="en-IN"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Carbohydrates, Aromatic acids, Amides </a:t>
                      </a:r>
                      <a:r>
                        <a:rPr lang="en-IN" sz="1400" baseline="0" dirty="0"/>
                        <a:t>may be present.</a:t>
                      </a:r>
                    </a:p>
                    <a:p>
                      <a:pPr algn="ctr"/>
                      <a:endParaRPr lang="en-IN" sz="1400" dirty="0"/>
                    </a:p>
                    <a:p>
                      <a:pPr algn="ctr"/>
                      <a:endParaRPr lang="en-IN" sz="1400" dirty="0"/>
                    </a:p>
                    <a:p>
                      <a:pPr algn="ctr"/>
                      <a:r>
                        <a:rPr lang="en-IN" sz="1400" dirty="0"/>
                        <a:t>Compound</a:t>
                      </a:r>
                      <a:r>
                        <a:rPr lang="en-IN" sz="1400" baseline="0" dirty="0"/>
                        <a:t> is Aliphatic, most likely amide</a:t>
                      </a:r>
                    </a:p>
                    <a:p>
                      <a:pPr algn="ctr"/>
                      <a:endParaRPr lang="en-IN" sz="1400" baseline="0" dirty="0"/>
                    </a:p>
                    <a:p>
                      <a:pPr algn="ctr"/>
                      <a:endParaRPr lang="en-IN" sz="1400" baseline="0" dirty="0"/>
                    </a:p>
                    <a:p>
                      <a:pPr algn="ctr"/>
                      <a:endParaRPr lang="en-IN" sz="1400" baseline="0" dirty="0"/>
                    </a:p>
                  </a:txBody>
                  <a:tcPr/>
                </a:tc>
                <a:extLst>
                  <a:ext uri="{0D108BD9-81ED-4DB2-BD59-A6C34878D82A}">
                    <a16:rowId xmlns:a16="http://schemas.microsoft.com/office/drawing/2014/main" val="2866746623"/>
                  </a:ext>
                </a:extLst>
              </a:tr>
            </a:tbl>
          </a:graphicData>
        </a:graphic>
      </p:graphicFrame>
      <p:sp>
        <p:nvSpPr>
          <p:cNvPr id="4" name="TextBox 3"/>
          <p:cNvSpPr txBox="1"/>
          <p:nvPr/>
        </p:nvSpPr>
        <p:spPr>
          <a:xfrm>
            <a:off x="5760068" y="6365966"/>
            <a:ext cx="306976"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171837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3281856"/>
              </p:ext>
            </p:extLst>
          </p:nvPr>
        </p:nvGraphicFramePr>
        <p:xfrm>
          <a:off x="1094974" y="641033"/>
          <a:ext cx="10130118" cy="5339080"/>
        </p:xfrm>
        <a:graphic>
          <a:graphicData uri="http://schemas.openxmlformats.org/drawingml/2006/table">
            <a:tbl>
              <a:tblPr firstRow="1" bandRow="1">
                <a:tableStyleId>{5C22544A-7EE6-4342-B048-85BDC9FD1C3A}</a:tableStyleId>
              </a:tblPr>
              <a:tblGrid>
                <a:gridCol w="4565597">
                  <a:extLst>
                    <a:ext uri="{9D8B030D-6E8A-4147-A177-3AD203B41FA5}">
                      <a16:colId xmlns:a16="http://schemas.microsoft.com/office/drawing/2014/main" val="830571140"/>
                    </a:ext>
                  </a:extLst>
                </a:gridCol>
                <a:gridCol w="2020389">
                  <a:extLst>
                    <a:ext uri="{9D8B030D-6E8A-4147-A177-3AD203B41FA5}">
                      <a16:colId xmlns:a16="http://schemas.microsoft.com/office/drawing/2014/main" val="661095706"/>
                    </a:ext>
                  </a:extLst>
                </a:gridCol>
                <a:gridCol w="3544132">
                  <a:extLst>
                    <a:ext uri="{9D8B030D-6E8A-4147-A177-3AD203B41FA5}">
                      <a16:colId xmlns:a16="http://schemas.microsoft.com/office/drawing/2014/main" val="3024566028"/>
                    </a:ext>
                  </a:extLst>
                </a:gridCol>
              </a:tblGrid>
              <a:tr h="370840">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31240752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1" u="sng" strike="noStrike" kern="1200" cap="none" spc="0" normalizeH="0" baseline="0" noProof="0" dirty="0">
                          <a:ln>
                            <a:noFill/>
                          </a:ln>
                          <a:solidFill>
                            <a:srgbClr val="000000"/>
                          </a:solidFill>
                          <a:effectLst/>
                          <a:uLnTx/>
                          <a:uFillTx/>
                          <a:latin typeface="+mn-lt"/>
                          <a:ea typeface="+mn-ea"/>
                          <a:cs typeface="+mn-cs"/>
                        </a:rPr>
                        <a:t>e. Solubility Test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b="1" i="1" u="sng"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1. Water (Cold and Hot)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2. NaHCO</a:t>
                      </a:r>
                      <a:r>
                        <a:rPr kumimoji="0" lang="en-IN" sz="1050" b="0" i="1" u="none" strike="noStrike" kern="1200" cap="none" spc="0" normalizeH="0" baseline="0" noProof="0" dirty="0">
                          <a:ln>
                            <a:noFill/>
                          </a:ln>
                          <a:solidFill>
                            <a:srgbClr val="000000"/>
                          </a:solidFill>
                          <a:effectLst/>
                          <a:uLnTx/>
                          <a:uFillTx/>
                          <a:latin typeface="+mn-lt"/>
                          <a:ea typeface="+mn-ea"/>
                          <a:cs typeface="+mn-cs"/>
                        </a:rPr>
                        <a:t>3</a:t>
                      </a:r>
                      <a:r>
                        <a:rPr kumimoji="0" lang="en-IN" sz="1400" b="0" i="1" u="none" strike="noStrike" kern="1200" cap="none" spc="0" normalizeH="0" baseline="0" noProof="0" dirty="0">
                          <a:ln>
                            <a:noFill/>
                          </a:ln>
                          <a:solidFill>
                            <a:srgbClr val="000000"/>
                          </a:solidFill>
                          <a:effectLst/>
                          <a:uLnTx/>
                          <a:uFillTx/>
                          <a:latin typeface="+mn-lt"/>
                          <a:ea typeface="+mn-ea"/>
                          <a:cs typeface="+mn-cs"/>
                        </a:rPr>
                        <a:t>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3. Dilute NaOH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4. HCl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5. Conc H</a:t>
                      </a:r>
                      <a:r>
                        <a:rPr kumimoji="0" lang="en-IN" sz="1000" b="0" i="1" u="none" strike="noStrike" kern="1200" cap="none" spc="0" normalizeH="0" baseline="0" noProof="0" dirty="0">
                          <a:ln>
                            <a:noFill/>
                          </a:ln>
                          <a:solidFill>
                            <a:srgbClr val="000000"/>
                          </a:solidFill>
                          <a:effectLst/>
                          <a:uLnTx/>
                          <a:uFillTx/>
                          <a:latin typeface="+mn-lt"/>
                          <a:ea typeface="+mn-ea"/>
                          <a:cs typeface="+mn-cs"/>
                        </a:rPr>
                        <a:t>2</a:t>
                      </a:r>
                      <a:r>
                        <a:rPr kumimoji="0" lang="en-IN" sz="1400" b="0" i="1" u="none" strike="noStrike" kern="1200" cap="none" spc="0" normalizeH="0" baseline="0" noProof="0" dirty="0">
                          <a:ln>
                            <a:noFill/>
                          </a:ln>
                          <a:solidFill>
                            <a:srgbClr val="000000"/>
                          </a:solidFill>
                          <a:effectLst/>
                          <a:uLnTx/>
                          <a:uFillTx/>
                          <a:latin typeface="+mn-lt"/>
                          <a:ea typeface="+mn-ea"/>
                          <a:cs typeface="+mn-cs"/>
                        </a:rPr>
                        <a:t>SO</a:t>
                      </a:r>
                      <a:r>
                        <a:rPr kumimoji="0" lang="en-IN" sz="1000" b="0" i="1" u="none" strike="noStrike" kern="1200" cap="none" spc="0" normalizeH="0" baseline="0" noProof="0" dirty="0">
                          <a:ln>
                            <a:noFill/>
                          </a:ln>
                          <a:solidFill>
                            <a:srgbClr val="000000"/>
                          </a:solidFill>
                          <a:effectLst/>
                          <a:uLnTx/>
                          <a:uFillTx/>
                          <a:latin typeface="+mn-lt"/>
                          <a:ea typeface="+mn-ea"/>
                          <a:cs typeface="+mn-cs"/>
                        </a:rPr>
                        <a:t>4 </a:t>
                      </a:r>
                      <a:r>
                        <a:rPr kumimoji="0" lang="en-IN" sz="1400" b="0" i="1" u="none" strike="noStrike" kern="1200" cap="none" spc="0" normalizeH="0" baseline="0" noProof="0" dirty="0">
                          <a:ln>
                            <a:noFill/>
                          </a:ln>
                          <a:solidFill>
                            <a:srgbClr val="000000"/>
                          </a:solidFill>
                          <a:effectLst/>
                          <a:uLnTx/>
                          <a:uFillTx/>
                          <a:latin typeface="+mn-lt"/>
                          <a:ea typeface="+mn-ea"/>
                          <a:cs typeface="+mn-cs"/>
                        </a:rPr>
                        <a:t>solution</a:t>
                      </a:r>
                      <a:endParaRPr kumimoji="0" lang="en-IN" sz="10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1" u="sng" strike="noStrike" kern="1200" cap="none" spc="0" normalizeH="0" baseline="0" noProof="0" dirty="0">
                          <a:ln>
                            <a:noFill/>
                          </a:ln>
                          <a:solidFill>
                            <a:srgbClr val="000000"/>
                          </a:solidFill>
                          <a:effectLst/>
                          <a:uLnTx/>
                          <a:uFillTx/>
                          <a:latin typeface="+mn-lt"/>
                          <a:ea typeface="+mn-ea"/>
                          <a:cs typeface="+mn-cs"/>
                        </a:rPr>
                        <a:t>f. Unsaturation Test</a:t>
                      </a: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00" b="0" i="1" u="none" strike="noStrike" kern="1200" cap="none" spc="0" normalizeH="0" baseline="0" noProof="0" dirty="0">
                          <a:ln>
                            <a:noFill/>
                          </a:ln>
                          <a:solidFill>
                            <a:srgbClr val="000000"/>
                          </a:solidFill>
                          <a:effectLst/>
                          <a:uLnTx/>
                          <a:uFillTx/>
                          <a:latin typeface="+mn-lt"/>
                          <a:ea typeface="+mn-ea"/>
                          <a:cs typeface="+mn-cs"/>
                        </a:rPr>
                        <a:t>         </a:t>
                      </a:r>
                      <a:r>
                        <a:rPr kumimoji="0" lang="en-IN" sz="1400" b="1" i="1" u="none" strike="noStrike" kern="1200" cap="none" spc="0" normalizeH="0" baseline="0" noProof="0" dirty="0">
                          <a:ln>
                            <a:noFill/>
                          </a:ln>
                          <a:solidFill>
                            <a:srgbClr val="000000"/>
                          </a:solidFill>
                          <a:effectLst/>
                          <a:uLnTx/>
                          <a:uFillTx/>
                          <a:latin typeface="+mn-lt"/>
                          <a:ea typeface="+mn-ea"/>
                          <a:cs typeface="+mn-cs"/>
                        </a:rPr>
                        <a:t>1. Baeyer’s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Compound (0.5 g) + 1mL water + 0.5 mL of dilute Na</a:t>
                      </a:r>
                      <a:r>
                        <a:rPr kumimoji="0" lang="en-IN" sz="800" b="0" i="1" u="none" strike="noStrike" kern="1200" cap="none" spc="0" normalizeH="0" baseline="0" noProof="0" dirty="0">
                          <a:ln>
                            <a:noFill/>
                          </a:ln>
                          <a:solidFill>
                            <a:srgbClr val="000000"/>
                          </a:solidFill>
                          <a:effectLst/>
                          <a:uLnTx/>
                          <a:uFillTx/>
                          <a:latin typeface="+mn-lt"/>
                          <a:ea typeface="+mn-ea"/>
                          <a:cs typeface="+mn-cs"/>
                        </a:rPr>
                        <a:t>2</a:t>
                      </a:r>
                      <a:r>
                        <a:rPr kumimoji="0" lang="en-IN" sz="1400" b="0" i="1" u="none" strike="noStrike" kern="1200" cap="none" spc="0" normalizeH="0" baseline="0" noProof="0" dirty="0">
                          <a:ln>
                            <a:noFill/>
                          </a:ln>
                          <a:solidFill>
                            <a:srgbClr val="000000"/>
                          </a:solidFill>
                          <a:effectLst/>
                          <a:uLnTx/>
                          <a:uFillTx/>
                          <a:latin typeface="+mn-lt"/>
                          <a:ea typeface="+mn-ea"/>
                          <a:cs typeface="+mn-cs"/>
                        </a:rPr>
                        <a:t>CO</a:t>
                      </a:r>
                      <a:r>
                        <a:rPr kumimoji="0" lang="en-IN" sz="800" b="0" i="1" u="none" strike="noStrike" kern="1200" cap="none" spc="0" normalizeH="0" baseline="0" noProof="0" dirty="0">
                          <a:ln>
                            <a:noFill/>
                          </a:ln>
                          <a:solidFill>
                            <a:srgbClr val="000000"/>
                          </a:solidFill>
                          <a:effectLst/>
                          <a:uLnTx/>
                          <a:uFillTx/>
                          <a:latin typeface="+mn-lt"/>
                          <a:ea typeface="+mn-ea"/>
                          <a:cs typeface="+mn-cs"/>
                        </a:rPr>
                        <a:t>3</a:t>
                      </a:r>
                      <a:r>
                        <a:rPr kumimoji="0" lang="en-IN" sz="1400" b="0" i="1" u="none" strike="noStrike" kern="1200" cap="none" spc="0" normalizeH="0" baseline="0" noProof="0" dirty="0">
                          <a:ln>
                            <a:noFill/>
                          </a:ln>
                          <a:solidFill>
                            <a:srgbClr val="000000"/>
                          </a:solidFill>
                          <a:effectLst/>
                          <a:uLnTx/>
                          <a:uFillTx/>
                          <a:latin typeface="+mn-lt"/>
                          <a:ea typeface="+mn-ea"/>
                          <a:cs typeface="+mn-cs"/>
                        </a:rPr>
                        <a:t>solution + 1-2% of aq KMnO</a:t>
                      </a:r>
                      <a:r>
                        <a:rPr kumimoji="0" lang="en-IN" sz="800" b="0" i="1" u="none" strike="noStrike" kern="1200" cap="none" spc="0" normalizeH="0" baseline="0" noProof="0" dirty="0">
                          <a:ln>
                            <a:noFill/>
                          </a:ln>
                          <a:solidFill>
                            <a:srgbClr val="000000"/>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Solution dropwise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   </a:t>
                      </a:r>
                      <a:r>
                        <a:rPr kumimoji="0" lang="en-IN" sz="1400" b="1" i="1" u="none" strike="noStrike" kern="1200" cap="none" spc="0" normalizeH="0" baseline="0" noProof="0" dirty="0">
                          <a:ln>
                            <a:noFill/>
                          </a:ln>
                          <a:solidFill>
                            <a:srgbClr val="000000"/>
                          </a:solidFill>
                          <a:effectLst/>
                          <a:uLnTx/>
                          <a:uFillTx/>
                          <a:latin typeface="+mn-lt"/>
                          <a:ea typeface="+mn-ea"/>
                          <a:cs typeface="+mn-cs"/>
                        </a:rPr>
                        <a:t>2. Bromine Solution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mn-lt"/>
                          <a:ea typeface="+mn-ea"/>
                          <a:cs typeface="+mn-cs"/>
                        </a:rPr>
                        <a:t>Compound (0.5 g) + 1mL water + 2% of Bromine</a:t>
                      </a:r>
                      <a:r>
                        <a:rPr kumimoji="0" lang="en-IN" sz="800" b="0" i="1" u="none" strike="noStrike" kern="1200" cap="none" spc="0" normalizeH="0" baseline="0" noProof="0" dirty="0">
                          <a:ln>
                            <a:noFill/>
                          </a:ln>
                          <a:solidFill>
                            <a:srgbClr val="000000"/>
                          </a:solidFill>
                          <a:effectLst/>
                          <a:uLnTx/>
                          <a:uFillTx/>
                          <a:latin typeface="+mn-lt"/>
                          <a:ea typeface="+mn-ea"/>
                          <a:cs typeface="+mn-cs"/>
                        </a:rPr>
                        <a:t> </a:t>
                      </a:r>
                      <a:r>
                        <a:rPr kumimoji="0" lang="en-IN" sz="1400" b="0" i="1" u="none" strike="noStrike" kern="1200" cap="none" spc="0" normalizeH="0" baseline="0" noProof="0" dirty="0">
                          <a:ln>
                            <a:noFill/>
                          </a:ln>
                          <a:solidFill>
                            <a:srgbClr val="000000"/>
                          </a:solidFill>
                          <a:effectLst/>
                          <a:uLnTx/>
                          <a:uFillTx/>
                          <a:latin typeface="+mn-lt"/>
                          <a:ea typeface="+mn-ea"/>
                          <a:cs typeface="+mn-cs"/>
                        </a:rPr>
                        <a:t>solution in water dropwise with shaking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1"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Soluble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Insoluble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Insoluble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Soluble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Soluble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No colour discharge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No colour discharge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Lower Acid, Amide or Carbohydrate may be present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Acidic group absent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Acidic and Phenolic group absent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Basic group present (may be amide)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Basic group present (may be amide)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Compound is saturated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mn-lt"/>
                          <a:ea typeface="+mn-ea"/>
                          <a:cs typeface="+mn-cs"/>
                        </a:rPr>
                        <a:t>Compound is saturated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689990848"/>
                  </a:ext>
                </a:extLst>
              </a:tr>
            </a:tbl>
          </a:graphicData>
        </a:graphic>
      </p:graphicFrame>
      <p:sp>
        <p:nvSpPr>
          <p:cNvPr id="3" name="TextBox 2"/>
          <p:cNvSpPr txBox="1"/>
          <p:nvPr/>
        </p:nvSpPr>
        <p:spPr>
          <a:xfrm>
            <a:off x="5751359" y="6365966"/>
            <a:ext cx="306976"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270695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Extra Element Detection (N, S and X)</a:t>
            </a:r>
          </a:p>
        </p:txBody>
      </p:sp>
      <p:graphicFrame>
        <p:nvGraphicFramePr>
          <p:cNvPr id="3" name="Table 2"/>
          <p:cNvGraphicFramePr>
            <a:graphicFrameLocks noGrp="1"/>
          </p:cNvGraphicFramePr>
          <p:nvPr>
            <p:extLst>
              <p:ext uri="{D42A27DB-BD31-4B8C-83A1-F6EECF244321}">
                <p14:modId xmlns:p14="http://schemas.microsoft.com/office/powerpoint/2010/main" val="2147193042"/>
              </p:ext>
            </p:extLst>
          </p:nvPr>
        </p:nvGraphicFramePr>
        <p:xfrm>
          <a:off x="1097280" y="2245714"/>
          <a:ext cx="10058400" cy="3632200"/>
        </p:xfrm>
        <a:graphic>
          <a:graphicData uri="http://schemas.openxmlformats.org/drawingml/2006/table">
            <a:tbl>
              <a:tblPr firstRow="1" bandRow="1">
                <a:tableStyleId>{5C22544A-7EE6-4342-B048-85BDC9FD1C3A}</a:tableStyleId>
              </a:tblPr>
              <a:tblGrid>
                <a:gridCol w="5425440">
                  <a:extLst>
                    <a:ext uri="{9D8B030D-6E8A-4147-A177-3AD203B41FA5}">
                      <a16:colId xmlns:a16="http://schemas.microsoft.com/office/drawing/2014/main" val="3232665218"/>
                    </a:ext>
                  </a:extLst>
                </a:gridCol>
                <a:gridCol w="2760617">
                  <a:extLst>
                    <a:ext uri="{9D8B030D-6E8A-4147-A177-3AD203B41FA5}">
                      <a16:colId xmlns:a16="http://schemas.microsoft.com/office/drawing/2014/main" val="918539932"/>
                    </a:ext>
                  </a:extLst>
                </a:gridCol>
                <a:gridCol w="1872343">
                  <a:extLst>
                    <a:ext uri="{9D8B030D-6E8A-4147-A177-3AD203B41FA5}">
                      <a16:colId xmlns:a16="http://schemas.microsoft.com/office/drawing/2014/main" val="2488251242"/>
                    </a:ext>
                  </a:extLst>
                </a:gridCol>
              </a:tblGrid>
              <a:tr h="370840">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669455307"/>
                  </a:ext>
                </a:extLst>
              </a:tr>
              <a:tr h="370840">
                <a:tc>
                  <a:txBody>
                    <a:bodyPr/>
                    <a:lstStyle/>
                    <a:p>
                      <a:pPr marL="0" indent="0">
                        <a:buNone/>
                      </a:pPr>
                      <a:r>
                        <a:rPr lang="en-IN" sz="1400" b="1" i="1" u="none" dirty="0"/>
                        <a:t>a. </a:t>
                      </a:r>
                      <a:r>
                        <a:rPr lang="en-IN" sz="1400" b="1" i="1" u="sng" dirty="0"/>
                        <a:t>Test for Nitrogen (FeSO</a:t>
                      </a:r>
                      <a:r>
                        <a:rPr lang="en-IN" sz="1050" b="1" i="1" u="sng" dirty="0"/>
                        <a:t>4</a:t>
                      </a:r>
                      <a:r>
                        <a:rPr lang="en-IN" sz="1400" b="1" i="1" u="sng" dirty="0"/>
                        <a:t> test)</a:t>
                      </a:r>
                    </a:p>
                    <a:p>
                      <a:pPr marL="0" indent="0">
                        <a:buNone/>
                      </a:pPr>
                      <a:endParaRPr lang="en-IN" sz="600" b="1" i="1" u="none" dirty="0"/>
                    </a:p>
                    <a:p>
                      <a:pPr marL="0" indent="0">
                        <a:buNone/>
                      </a:pPr>
                      <a:r>
                        <a:rPr lang="en-IN" sz="1400" b="0" i="1" u="none" dirty="0"/>
                        <a:t>2mL of  sodium extract + 1mL freshly</a:t>
                      </a:r>
                      <a:r>
                        <a:rPr lang="en-IN" sz="1400" b="0" i="1" u="none" baseline="0" dirty="0"/>
                        <a:t> prepared FeSO</a:t>
                      </a:r>
                      <a:r>
                        <a:rPr lang="en-IN" sz="1000" b="0" i="1" u="none" baseline="0" dirty="0"/>
                        <a:t>4</a:t>
                      </a:r>
                      <a:r>
                        <a:rPr lang="en-IN" sz="1400" b="0" i="1" u="none" baseline="0" dirty="0"/>
                        <a:t> solution (if a dark green ppt is not formed, add 2-3 drops of NaOH solution to make it alkaline). Boil gently for a minute. Add 3-4 mL dil H</a:t>
                      </a:r>
                      <a:r>
                        <a:rPr lang="en-IN" sz="1000" b="0" i="1" u="none" baseline="0" dirty="0"/>
                        <a:t>2</a:t>
                      </a:r>
                      <a:r>
                        <a:rPr lang="en-IN" sz="1400" b="0" i="1" u="none" baseline="0" dirty="0"/>
                        <a:t>SO</a:t>
                      </a:r>
                      <a:r>
                        <a:rPr lang="en-IN" sz="1000" b="0" i="1" u="none" baseline="0" dirty="0"/>
                        <a:t>4</a:t>
                      </a:r>
                      <a:r>
                        <a:rPr lang="en-IN" sz="1400" b="0" i="1" u="none" baseline="0" dirty="0"/>
                        <a:t> solution to hot mixture.</a:t>
                      </a:r>
                    </a:p>
                    <a:p>
                      <a:pPr marL="0" indent="0">
                        <a:buNone/>
                      </a:pPr>
                      <a:endParaRPr lang="en-IN" sz="1400" b="0" i="1"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b. </a:t>
                      </a:r>
                      <a:r>
                        <a:rPr lang="en-IN" sz="1400" b="1" i="1" u="sng" dirty="0"/>
                        <a:t>Test for</a:t>
                      </a:r>
                      <a:r>
                        <a:rPr lang="en-IN" sz="1400" b="1" i="1" u="sng" baseline="0" dirty="0"/>
                        <a:t> </a:t>
                      </a:r>
                      <a:r>
                        <a:rPr lang="en-IN" sz="1400" b="1" i="1" u="sng" dirty="0"/>
                        <a:t>Sulphur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1. Lead Acetate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1" u="none" dirty="0"/>
                        <a:t>2mL of  sodium extract + 2mL of dil</a:t>
                      </a:r>
                      <a:r>
                        <a:rPr lang="en-IN" sz="1400" b="0" i="1" u="none" baseline="0" dirty="0"/>
                        <a:t> Acetic acid + 4-5 drops of Lead Acetate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1"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2. Sodium Nitroprusside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1" u="none" dirty="0"/>
                        <a:t>1mL of sodium extract + 2-3 drops of freshly prepared Sodium Nitroprusside solution.</a:t>
                      </a:r>
                    </a:p>
                    <a:p>
                      <a:pPr marL="0" indent="0">
                        <a:buNone/>
                      </a:pPr>
                      <a:endParaRPr lang="en-IN" sz="600" b="0" i="1" u="sng" dirty="0"/>
                    </a:p>
                  </a:txBody>
                  <a:tcPr/>
                </a:tc>
                <a:tc>
                  <a:txBody>
                    <a:bodyPr/>
                    <a:lstStyle/>
                    <a:p>
                      <a:pPr algn="ctr"/>
                      <a:endParaRPr lang="en-IN" dirty="0"/>
                    </a:p>
                    <a:p>
                      <a:pPr algn="ctr"/>
                      <a:endParaRPr lang="en-IN" sz="1400" dirty="0"/>
                    </a:p>
                    <a:p>
                      <a:pPr algn="ctr"/>
                      <a:r>
                        <a:rPr lang="en-IN" sz="1400" dirty="0"/>
                        <a:t>Prussian</a:t>
                      </a:r>
                      <a:r>
                        <a:rPr lang="en-IN" sz="1400" baseline="0" dirty="0"/>
                        <a:t> blue colour</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No black precipitate observed</a:t>
                      </a:r>
                    </a:p>
                    <a:p>
                      <a:pPr algn="ctr"/>
                      <a:endParaRPr lang="en-IN" sz="1400" baseline="0" dirty="0"/>
                    </a:p>
                    <a:p>
                      <a:pPr algn="ctr"/>
                      <a:endParaRPr lang="en-IN" sz="1400" baseline="0" dirty="0"/>
                    </a:p>
                    <a:p>
                      <a:pPr algn="ctr"/>
                      <a:endParaRPr lang="en-IN" sz="1400" baseline="0" dirty="0"/>
                    </a:p>
                    <a:p>
                      <a:pPr algn="ctr"/>
                      <a:r>
                        <a:rPr lang="en-IN" sz="1400" baseline="0" dirty="0"/>
                        <a:t>No violet colouration observed</a:t>
                      </a:r>
                      <a:endParaRPr lang="en-IN" sz="1400" dirty="0"/>
                    </a:p>
                  </a:txBody>
                  <a:tcPr/>
                </a:tc>
                <a:tc>
                  <a:txBody>
                    <a:bodyPr/>
                    <a:lstStyle/>
                    <a:p>
                      <a:pPr algn="ctr"/>
                      <a:endParaRPr lang="en-IN" sz="1400" dirty="0"/>
                    </a:p>
                    <a:p>
                      <a:pPr algn="ctr"/>
                      <a:endParaRPr lang="en-IN" sz="1400" dirty="0"/>
                    </a:p>
                    <a:p>
                      <a:pPr algn="ctr"/>
                      <a:r>
                        <a:rPr lang="en-IN" sz="1400" dirty="0"/>
                        <a:t>Nitrogen confirmed</a:t>
                      </a:r>
                    </a:p>
                    <a:p>
                      <a:pPr algn="ctr"/>
                      <a:endParaRPr lang="en-IN" sz="1400" dirty="0"/>
                    </a:p>
                    <a:p>
                      <a:pPr algn="ctr"/>
                      <a:endParaRPr lang="en-IN" sz="1400" dirty="0"/>
                    </a:p>
                    <a:p>
                      <a:pPr algn="ctr"/>
                      <a:endParaRPr lang="en-IN" sz="1400" dirty="0"/>
                    </a:p>
                    <a:p>
                      <a:pPr algn="ctr"/>
                      <a:endParaRPr lang="en-IN" sz="1400" dirty="0"/>
                    </a:p>
                    <a:p>
                      <a:pPr algn="ctr"/>
                      <a:endParaRPr lang="en-IN" sz="1400" dirty="0"/>
                    </a:p>
                    <a:p>
                      <a:pPr algn="ctr"/>
                      <a:r>
                        <a:rPr lang="en-IN" sz="1400" dirty="0"/>
                        <a:t>Sulphur</a:t>
                      </a:r>
                      <a:r>
                        <a:rPr lang="en-IN" sz="1400" baseline="0" dirty="0"/>
                        <a:t> absent</a:t>
                      </a:r>
                    </a:p>
                    <a:p>
                      <a:pPr algn="ctr"/>
                      <a:endParaRPr lang="en-IN" sz="1400" baseline="0" dirty="0"/>
                    </a:p>
                    <a:p>
                      <a:pPr algn="ctr"/>
                      <a:endParaRPr lang="en-IN" sz="1400" baseline="0" dirty="0"/>
                    </a:p>
                    <a:p>
                      <a:pPr algn="ctr"/>
                      <a:endParaRPr lang="en-IN" sz="1400" baseline="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Sulphur</a:t>
                      </a:r>
                      <a:r>
                        <a:rPr lang="en-IN" sz="1400" baseline="0" dirty="0"/>
                        <a:t> absent</a:t>
                      </a:r>
                      <a:endParaRPr lang="en-IN" sz="1400" dirty="0"/>
                    </a:p>
                    <a:p>
                      <a:pPr algn="ctr"/>
                      <a:endParaRPr lang="en-IN" sz="1400" dirty="0"/>
                    </a:p>
                  </a:txBody>
                  <a:tcPr/>
                </a:tc>
                <a:extLst>
                  <a:ext uri="{0D108BD9-81ED-4DB2-BD59-A6C34878D82A}">
                    <a16:rowId xmlns:a16="http://schemas.microsoft.com/office/drawing/2014/main" val="2687568938"/>
                  </a:ext>
                </a:extLst>
              </a:tr>
            </a:tbl>
          </a:graphicData>
        </a:graphic>
      </p:graphicFrame>
      <p:sp>
        <p:nvSpPr>
          <p:cNvPr id="4" name="TextBox 3"/>
          <p:cNvSpPr txBox="1"/>
          <p:nvPr/>
        </p:nvSpPr>
        <p:spPr>
          <a:xfrm>
            <a:off x="5760068" y="6365966"/>
            <a:ext cx="457852" cy="369332"/>
          </a:xfrm>
          <a:prstGeom prst="rect">
            <a:avLst/>
          </a:prstGeom>
          <a:noFill/>
        </p:spPr>
        <p:txBody>
          <a:bodyPr wrap="square" rtlCol="0">
            <a:spAutoFit/>
          </a:bodyPr>
          <a:lstStyle/>
          <a:p>
            <a:pPr algn="ctr"/>
            <a:r>
              <a:rPr lang="en-IN" dirty="0">
                <a:solidFill>
                  <a:schemeClr val="bg1"/>
                </a:solidFill>
              </a:rPr>
              <a:t>4</a:t>
            </a:r>
          </a:p>
        </p:txBody>
      </p:sp>
    </p:spTree>
    <p:extLst>
      <p:ext uri="{BB962C8B-B14F-4D97-AF65-F5344CB8AC3E}">
        <p14:creationId xmlns:p14="http://schemas.microsoft.com/office/powerpoint/2010/main" val="356804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6170340"/>
              </p:ext>
            </p:extLst>
          </p:nvPr>
        </p:nvGraphicFramePr>
        <p:xfrm>
          <a:off x="1079351" y="715566"/>
          <a:ext cx="10058400" cy="1285240"/>
        </p:xfrm>
        <a:graphic>
          <a:graphicData uri="http://schemas.openxmlformats.org/drawingml/2006/table">
            <a:tbl>
              <a:tblPr firstRow="1" bandRow="1">
                <a:tableStyleId>{5C22544A-7EE6-4342-B048-85BDC9FD1C3A}</a:tableStyleId>
              </a:tblPr>
              <a:tblGrid>
                <a:gridCol w="4102249">
                  <a:extLst>
                    <a:ext uri="{9D8B030D-6E8A-4147-A177-3AD203B41FA5}">
                      <a16:colId xmlns:a16="http://schemas.microsoft.com/office/drawing/2014/main" val="3232665218"/>
                    </a:ext>
                  </a:extLst>
                </a:gridCol>
                <a:gridCol w="3248297">
                  <a:extLst>
                    <a:ext uri="{9D8B030D-6E8A-4147-A177-3AD203B41FA5}">
                      <a16:colId xmlns:a16="http://schemas.microsoft.com/office/drawing/2014/main" val="918539932"/>
                    </a:ext>
                  </a:extLst>
                </a:gridCol>
                <a:gridCol w="2707854">
                  <a:extLst>
                    <a:ext uri="{9D8B030D-6E8A-4147-A177-3AD203B41FA5}">
                      <a16:colId xmlns:a16="http://schemas.microsoft.com/office/drawing/2014/main" val="2488251242"/>
                    </a:ext>
                  </a:extLst>
                </a:gridCol>
              </a:tblGrid>
              <a:tr h="370840">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669455307"/>
                  </a:ext>
                </a:extLst>
              </a:tr>
              <a:tr h="370840">
                <a:tc>
                  <a:txBody>
                    <a:bodyPr/>
                    <a:lstStyle/>
                    <a:p>
                      <a:pPr marL="0" indent="0">
                        <a:buNone/>
                      </a:pPr>
                      <a:r>
                        <a:rPr lang="en-IN" sz="1400" b="1" i="1" u="none" dirty="0"/>
                        <a:t>c. </a:t>
                      </a:r>
                      <a:r>
                        <a:rPr lang="en-IN" sz="1400" b="1" i="1" u="sng" dirty="0"/>
                        <a:t>Test for</a:t>
                      </a:r>
                      <a:r>
                        <a:rPr lang="en-IN" sz="1400" b="1" i="1" u="sng" baseline="0" dirty="0"/>
                        <a:t> Halogens</a:t>
                      </a:r>
                      <a:endParaRPr lang="en-IN" sz="600" b="0" i="1" u="sng" baseline="0" dirty="0"/>
                    </a:p>
                    <a:p>
                      <a:pPr marL="0" indent="0">
                        <a:buNone/>
                      </a:pPr>
                      <a:endParaRPr lang="en-IN" sz="600" b="0" i="1" u="sng" baseline="0" dirty="0"/>
                    </a:p>
                    <a:p>
                      <a:pPr marL="0" indent="0">
                        <a:buNone/>
                      </a:pPr>
                      <a:r>
                        <a:rPr lang="en-IN" sz="1400" b="0" i="1" u="none" baseline="0" dirty="0"/>
                        <a:t>2 mL</a:t>
                      </a:r>
                      <a:r>
                        <a:rPr lang="en-IN" sz="1400" b="0" i="1" u="sng" baseline="0" dirty="0"/>
                        <a:t> </a:t>
                      </a:r>
                      <a:r>
                        <a:rPr lang="en-IN" sz="1400" b="0" i="1" u="none" baseline="0" dirty="0"/>
                        <a:t>of sodium extract + conc nitric acid. Boil and Cool. Add Silver nitrate solution</a:t>
                      </a:r>
                    </a:p>
                    <a:p>
                      <a:pPr marL="0" indent="0">
                        <a:buNone/>
                      </a:pPr>
                      <a:endParaRPr lang="en-IN" sz="600" b="0" i="1" u="sng" baseline="0" dirty="0"/>
                    </a:p>
                  </a:txBody>
                  <a:tcPr/>
                </a:tc>
                <a:tc>
                  <a:txBody>
                    <a:bodyPr/>
                    <a:lstStyle/>
                    <a:p>
                      <a:pPr algn="ctr"/>
                      <a:endParaRPr lang="en-IN" dirty="0"/>
                    </a:p>
                    <a:p>
                      <a:pPr algn="ctr"/>
                      <a:r>
                        <a:rPr lang="en-IN" sz="1400" dirty="0"/>
                        <a:t>No precipitate observed</a:t>
                      </a:r>
                    </a:p>
                  </a:txBody>
                  <a:tcPr/>
                </a:tc>
                <a:tc>
                  <a:txBody>
                    <a:bodyPr/>
                    <a:lstStyle/>
                    <a:p>
                      <a:pPr algn="ctr"/>
                      <a:endParaRPr lang="en-IN" sz="1400" dirty="0"/>
                    </a:p>
                    <a:p>
                      <a:pPr algn="ctr"/>
                      <a:r>
                        <a:rPr lang="en-IN" sz="1400" dirty="0"/>
                        <a:t>Halogen absent</a:t>
                      </a:r>
                    </a:p>
                  </a:txBody>
                  <a:tcPr/>
                </a:tc>
                <a:extLst>
                  <a:ext uri="{0D108BD9-81ED-4DB2-BD59-A6C34878D82A}">
                    <a16:rowId xmlns:a16="http://schemas.microsoft.com/office/drawing/2014/main" val="2687568938"/>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883" y="3240828"/>
            <a:ext cx="7117548" cy="2629271"/>
          </a:xfrm>
          <a:prstGeom prst="rect">
            <a:avLst/>
          </a:prstGeom>
        </p:spPr>
      </p:pic>
      <p:sp>
        <p:nvSpPr>
          <p:cNvPr id="5" name="Subtitle 2"/>
          <p:cNvSpPr txBox="1">
            <a:spLocks/>
          </p:cNvSpPr>
          <p:nvPr/>
        </p:nvSpPr>
        <p:spPr>
          <a:xfrm>
            <a:off x="1079351" y="2598501"/>
            <a:ext cx="3989038" cy="392975"/>
          </a:xfrm>
          <a:prstGeom prst="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IN" dirty="0">
                <a:solidFill>
                  <a:schemeClr val="bg1"/>
                </a:solidFill>
              </a:rPr>
              <a:t>REACTION (FeSO</a:t>
            </a:r>
            <a:r>
              <a:rPr lang="en-IN" sz="1050" dirty="0">
                <a:solidFill>
                  <a:schemeClr val="bg1"/>
                </a:solidFill>
              </a:rPr>
              <a:t>4  </a:t>
            </a:r>
            <a:r>
              <a:rPr lang="en-IN" dirty="0">
                <a:solidFill>
                  <a:schemeClr val="bg1"/>
                </a:solidFill>
              </a:rPr>
              <a:t>test for Nitrogen) </a:t>
            </a:r>
          </a:p>
        </p:txBody>
      </p:sp>
      <p:sp>
        <p:nvSpPr>
          <p:cNvPr id="3" name="TextBox 2"/>
          <p:cNvSpPr txBox="1"/>
          <p:nvPr/>
        </p:nvSpPr>
        <p:spPr>
          <a:xfrm>
            <a:off x="7219406" y="5111932"/>
            <a:ext cx="45719" cy="246221"/>
          </a:xfrm>
          <a:prstGeom prst="rect">
            <a:avLst/>
          </a:prstGeom>
          <a:noFill/>
        </p:spPr>
        <p:txBody>
          <a:bodyPr wrap="square" rtlCol="0">
            <a:spAutoFit/>
          </a:bodyPr>
          <a:lstStyle/>
          <a:p>
            <a:r>
              <a:rPr lang="en-IN" sz="1000" b="1" dirty="0"/>
              <a:t>3</a:t>
            </a:r>
          </a:p>
        </p:txBody>
      </p:sp>
      <p:sp>
        <p:nvSpPr>
          <p:cNvPr id="6" name="TextBox 5"/>
          <p:cNvSpPr txBox="1"/>
          <p:nvPr/>
        </p:nvSpPr>
        <p:spPr>
          <a:xfrm>
            <a:off x="5760068" y="6365966"/>
            <a:ext cx="306976" cy="369332"/>
          </a:xfrm>
          <a:prstGeom prst="rect">
            <a:avLst/>
          </a:prstGeom>
          <a:noFill/>
        </p:spPr>
        <p:txBody>
          <a:bodyPr wrap="square" rtlCol="0">
            <a:spAutoFit/>
          </a:bodyPr>
          <a:lstStyle/>
          <a:p>
            <a:r>
              <a:rPr lang="en-IN" dirty="0">
                <a:solidFill>
                  <a:schemeClr val="bg1"/>
                </a:solidFill>
              </a:rPr>
              <a:t>5</a:t>
            </a:r>
          </a:p>
        </p:txBody>
      </p:sp>
    </p:spTree>
    <p:extLst>
      <p:ext uri="{BB962C8B-B14F-4D97-AF65-F5344CB8AC3E}">
        <p14:creationId xmlns:p14="http://schemas.microsoft.com/office/powerpoint/2010/main" val="328393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896983"/>
            <a:ext cx="10058400" cy="831669"/>
          </a:xfrm>
        </p:spPr>
        <p:txBody>
          <a:bodyPr/>
          <a:lstStyle/>
          <a:p>
            <a:r>
              <a:rPr lang="en-IN" dirty="0"/>
              <a:t>Functional Group Detection</a:t>
            </a:r>
          </a:p>
        </p:txBody>
      </p:sp>
      <p:graphicFrame>
        <p:nvGraphicFramePr>
          <p:cNvPr id="5" name="Table 4"/>
          <p:cNvGraphicFramePr>
            <a:graphicFrameLocks noGrp="1"/>
          </p:cNvGraphicFramePr>
          <p:nvPr>
            <p:extLst>
              <p:ext uri="{D42A27DB-BD31-4B8C-83A1-F6EECF244321}">
                <p14:modId xmlns:p14="http://schemas.microsoft.com/office/powerpoint/2010/main" val="518716430"/>
              </p:ext>
            </p:extLst>
          </p:nvPr>
        </p:nvGraphicFramePr>
        <p:xfrm>
          <a:off x="1097280" y="2454720"/>
          <a:ext cx="10058400" cy="358032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3232665218"/>
                    </a:ext>
                  </a:extLst>
                </a:gridCol>
                <a:gridCol w="2769326">
                  <a:extLst>
                    <a:ext uri="{9D8B030D-6E8A-4147-A177-3AD203B41FA5}">
                      <a16:colId xmlns:a16="http://schemas.microsoft.com/office/drawing/2014/main" val="918539932"/>
                    </a:ext>
                  </a:extLst>
                </a:gridCol>
                <a:gridCol w="2412274">
                  <a:extLst>
                    <a:ext uri="{9D8B030D-6E8A-4147-A177-3AD203B41FA5}">
                      <a16:colId xmlns:a16="http://schemas.microsoft.com/office/drawing/2014/main" val="2488251242"/>
                    </a:ext>
                  </a:extLst>
                </a:gridCol>
              </a:tblGrid>
              <a:tr h="342547">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669455307"/>
                  </a:ext>
                </a:extLst>
              </a:tr>
              <a:tr h="3237773">
                <a:tc>
                  <a:txBody>
                    <a:bodyPr/>
                    <a:lstStyle/>
                    <a:p>
                      <a:pPr marL="0" indent="0">
                        <a:buNone/>
                      </a:pPr>
                      <a:r>
                        <a:rPr lang="en-IN" sz="1400" b="1" i="1" u="none" dirty="0"/>
                        <a:t>a. </a:t>
                      </a:r>
                      <a:r>
                        <a:rPr lang="en-IN" sz="1400" b="1" i="1" u="sng" dirty="0"/>
                        <a:t>Carboxylic</a:t>
                      </a:r>
                      <a:r>
                        <a:rPr lang="en-IN" sz="1400" b="1" i="1" u="sng" baseline="0" dirty="0"/>
                        <a:t> Acid</a:t>
                      </a:r>
                      <a:endParaRPr lang="en-IN" sz="600" b="1" i="1" u="sng" dirty="0"/>
                    </a:p>
                    <a:p>
                      <a:pPr marL="0" indent="0">
                        <a:buNone/>
                      </a:pPr>
                      <a:r>
                        <a:rPr lang="en-IN" sz="1400" b="0" i="1" u="none" dirty="0"/>
                        <a:t>    </a:t>
                      </a:r>
                      <a:r>
                        <a:rPr lang="en-IN" sz="1400" b="1" i="1" u="none" dirty="0"/>
                        <a:t>1. Litmus Test</a:t>
                      </a:r>
                    </a:p>
                    <a:p>
                      <a:pPr marL="0" indent="0">
                        <a:buNone/>
                      </a:pPr>
                      <a:r>
                        <a:rPr lang="en-IN" sz="1400" b="0" i="1" u="none" dirty="0"/>
                        <a:t>        Added</a:t>
                      </a:r>
                      <a:r>
                        <a:rPr lang="en-IN" sz="1400" b="0" i="1" u="none" baseline="0" dirty="0"/>
                        <a:t> blue litmus paper in aqueous solution of compound</a:t>
                      </a:r>
                    </a:p>
                    <a:p>
                      <a:pPr marL="0" indent="0">
                        <a:buNone/>
                      </a:pPr>
                      <a:endParaRPr lang="en-IN" sz="1400" b="0" i="1" u="none" baseline="0" dirty="0"/>
                    </a:p>
                    <a:p>
                      <a:pPr marL="0" indent="0">
                        <a:buNone/>
                      </a:pPr>
                      <a:r>
                        <a:rPr lang="en-IN" sz="1400" b="0" i="1" u="none" dirty="0"/>
                        <a:t>   </a:t>
                      </a:r>
                      <a:r>
                        <a:rPr lang="en-IN" sz="1400" b="1" i="1" u="none" dirty="0"/>
                        <a:t>2. NaHCO</a:t>
                      </a:r>
                      <a:r>
                        <a:rPr lang="en-IN" sz="1000" b="1" i="1" u="none" dirty="0"/>
                        <a:t>3</a:t>
                      </a:r>
                      <a:r>
                        <a:rPr lang="en-IN" sz="1400" b="1" i="1" u="none" dirty="0"/>
                        <a: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a:t>
                      </a:r>
                      <a:r>
                        <a:rPr lang="en-IN" sz="1400" b="1" i="1" u="none" baseline="0" dirty="0"/>
                        <a:t> </a:t>
                      </a:r>
                      <a:r>
                        <a:rPr lang="en-IN" sz="1400" b="0" i="1" u="none" baseline="0" dirty="0"/>
                        <a:t>Added small amount of compound in 2 mL cold saturated  NaHCO3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i="1"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i="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b. </a:t>
                      </a:r>
                      <a:r>
                        <a:rPr lang="en-IN" sz="1400" b="1" i="1" u="sng" dirty="0"/>
                        <a:t>Alcohol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1. CAN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a:t>
                      </a:r>
                      <a:r>
                        <a:rPr lang="en-IN" sz="1400" b="0" i="1" u="none" dirty="0"/>
                        <a:t>0.5 mL solution of compound in water + 2-3</a:t>
                      </a:r>
                      <a:r>
                        <a:rPr lang="en-IN" sz="1400" b="0" i="1" u="none" baseline="0" dirty="0"/>
                        <a:t> drops of Cerric Ammonium Nitrate solution.</a:t>
                      </a:r>
                    </a:p>
                  </a:txBody>
                  <a:tcPr/>
                </a:tc>
                <a:tc>
                  <a:txBody>
                    <a:bodyPr/>
                    <a:lstStyle/>
                    <a:p>
                      <a:pPr algn="ctr"/>
                      <a:endParaRPr lang="en-IN" dirty="0"/>
                    </a:p>
                    <a:p>
                      <a:pPr algn="ctr"/>
                      <a:endParaRPr lang="en-IN" sz="1400" dirty="0"/>
                    </a:p>
                    <a:p>
                      <a:pPr algn="ctr"/>
                      <a:r>
                        <a:rPr lang="en-IN" sz="1400" dirty="0"/>
                        <a:t>No colour change</a:t>
                      </a:r>
                      <a:endParaRPr lang="en-IN" sz="1400" baseline="0" dirty="0"/>
                    </a:p>
                    <a:p>
                      <a:pPr algn="ctr"/>
                      <a:endParaRPr lang="en-IN" sz="1400" baseline="0" dirty="0"/>
                    </a:p>
                    <a:p>
                      <a:pPr algn="ctr"/>
                      <a:endParaRPr lang="en-IN" sz="1400" baseline="0" dirty="0"/>
                    </a:p>
                    <a:p>
                      <a:pPr algn="ctr"/>
                      <a:r>
                        <a:rPr lang="en-IN" sz="1400" baseline="0" dirty="0"/>
                        <a:t>No effervescence observed</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No red colouration observed</a:t>
                      </a:r>
                    </a:p>
                  </a:txBody>
                  <a:tcPr/>
                </a:tc>
                <a:tc>
                  <a:txBody>
                    <a:bodyPr/>
                    <a:lstStyle/>
                    <a:p>
                      <a:endParaRPr lang="en-IN" sz="1400" dirty="0"/>
                    </a:p>
                    <a:p>
                      <a:pPr algn="ctr"/>
                      <a:endParaRPr lang="en-IN" sz="1400" dirty="0"/>
                    </a:p>
                    <a:p>
                      <a:pPr algn="ctr"/>
                      <a:r>
                        <a:rPr lang="en-IN" sz="1400" dirty="0"/>
                        <a:t>Carboxylic acid may be absent</a:t>
                      </a:r>
                    </a:p>
                    <a:p>
                      <a:pPr algn="ctr"/>
                      <a:endParaRPr lang="en-IN" sz="1400" dirty="0"/>
                    </a:p>
                    <a:p>
                      <a:pPr algn="ctr"/>
                      <a:endParaRPr lang="en-IN"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Carboxylic acid absent</a:t>
                      </a:r>
                    </a:p>
                    <a:p>
                      <a:pPr algn="ctr"/>
                      <a:endParaRPr lang="en-IN" sz="1400" dirty="0"/>
                    </a:p>
                    <a:p>
                      <a:pPr algn="ctr"/>
                      <a:endParaRPr lang="en-IN" sz="1400" dirty="0"/>
                    </a:p>
                    <a:p>
                      <a:pPr algn="ctr"/>
                      <a:endParaRPr lang="en-IN" sz="1400" dirty="0"/>
                    </a:p>
                    <a:p>
                      <a:pPr algn="ctr"/>
                      <a:endParaRPr lang="en-IN" sz="1400" dirty="0"/>
                    </a:p>
                    <a:p>
                      <a:pPr algn="ctr"/>
                      <a:r>
                        <a:rPr lang="en-IN" sz="1400" dirty="0"/>
                        <a:t>Alcohol absent</a:t>
                      </a:r>
                    </a:p>
                  </a:txBody>
                  <a:tcPr/>
                </a:tc>
                <a:extLst>
                  <a:ext uri="{0D108BD9-81ED-4DB2-BD59-A6C34878D82A}">
                    <a16:rowId xmlns:a16="http://schemas.microsoft.com/office/drawing/2014/main" val="2687568938"/>
                  </a:ext>
                </a:extLst>
              </a:tr>
            </a:tbl>
          </a:graphicData>
        </a:graphic>
      </p:graphicFrame>
      <p:sp>
        <p:nvSpPr>
          <p:cNvPr id="6" name="Title 3"/>
          <p:cNvSpPr txBox="1">
            <a:spLocks/>
          </p:cNvSpPr>
          <p:nvPr/>
        </p:nvSpPr>
        <p:spPr>
          <a:xfrm>
            <a:off x="1097280" y="1985555"/>
            <a:ext cx="10058400" cy="401134"/>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400" dirty="0">
                <a:solidFill>
                  <a:srgbClr val="4C4C4C"/>
                </a:solidFill>
              </a:rPr>
              <a:t>Functional Groups Without Extra Elements</a:t>
            </a:r>
          </a:p>
        </p:txBody>
      </p:sp>
      <p:sp>
        <p:nvSpPr>
          <p:cNvPr id="7" name="TextBox 6"/>
          <p:cNvSpPr txBox="1"/>
          <p:nvPr/>
        </p:nvSpPr>
        <p:spPr>
          <a:xfrm>
            <a:off x="5819504" y="6365966"/>
            <a:ext cx="306976" cy="369332"/>
          </a:xfrm>
          <a:prstGeom prst="rect">
            <a:avLst/>
          </a:prstGeom>
          <a:noFill/>
        </p:spPr>
        <p:txBody>
          <a:bodyPr wrap="square" rtlCol="0">
            <a:spAutoFit/>
          </a:bodyPr>
          <a:lstStyle/>
          <a:p>
            <a:r>
              <a:rPr lang="en-IN" dirty="0">
                <a:solidFill>
                  <a:schemeClr val="bg1"/>
                </a:solidFill>
              </a:rPr>
              <a:t>6</a:t>
            </a:r>
          </a:p>
        </p:txBody>
      </p:sp>
    </p:spTree>
    <p:extLst>
      <p:ext uri="{BB962C8B-B14F-4D97-AF65-F5344CB8AC3E}">
        <p14:creationId xmlns:p14="http://schemas.microsoft.com/office/powerpoint/2010/main" val="28518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97635256"/>
              </p:ext>
            </p:extLst>
          </p:nvPr>
        </p:nvGraphicFramePr>
        <p:xfrm>
          <a:off x="949235" y="461554"/>
          <a:ext cx="10058400" cy="5273040"/>
        </p:xfrm>
        <a:graphic>
          <a:graphicData uri="http://schemas.openxmlformats.org/drawingml/2006/table">
            <a:tbl>
              <a:tblPr firstRow="1" bandRow="1">
                <a:tableStyleId>{5C22544A-7EE6-4342-B048-85BDC9FD1C3A}</a:tableStyleId>
              </a:tblPr>
              <a:tblGrid>
                <a:gridCol w="5399314">
                  <a:extLst>
                    <a:ext uri="{9D8B030D-6E8A-4147-A177-3AD203B41FA5}">
                      <a16:colId xmlns:a16="http://schemas.microsoft.com/office/drawing/2014/main" val="3232665218"/>
                    </a:ext>
                  </a:extLst>
                </a:gridCol>
                <a:gridCol w="2673531">
                  <a:extLst>
                    <a:ext uri="{9D8B030D-6E8A-4147-A177-3AD203B41FA5}">
                      <a16:colId xmlns:a16="http://schemas.microsoft.com/office/drawing/2014/main" val="918539932"/>
                    </a:ext>
                  </a:extLst>
                </a:gridCol>
                <a:gridCol w="1985555">
                  <a:extLst>
                    <a:ext uri="{9D8B030D-6E8A-4147-A177-3AD203B41FA5}">
                      <a16:colId xmlns:a16="http://schemas.microsoft.com/office/drawing/2014/main" val="2488251242"/>
                    </a:ext>
                  </a:extLst>
                </a:gridCol>
              </a:tblGrid>
              <a:tr h="230406">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669455307"/>
                  </a:ext>
                </a:extLst>
              </a:tr>
              <a:tr h="370840">
                <a:tc>
                  <a:txBody>
                    <a:bodyPr/>
                    <a:lstStyle/>
                    <a:p>
                      <a:pPr marL="0" indent="0">
                        <a:buNone/>
                      </a:pPr>
                      <a:r>
                        <a:rPr lang="en-IN" sz="1400" b="1" i="1" u="none" dirty="0"/>
                        <a:t>c. </a:t>
                      </a:r>
                      <a:r>
                        <a:rPr lang="en-IN" sz="1400" b="1" i="1" u="sng" dirty="0"/>
                        <a:t>Phenol</a:t>
                      </a:r>
                    </a:p>
                    <a:p>
                      <a:pPr marL="0" indent="0">
                        <a:buNone/>
                      </a:pPr>
                      <a:endParaRPr lang="en-IN" sz="600" b="1" i="1" u="sng" dirty="0"/>
                    </a:p>
                    <a:p>
                      <a:pPr marL="0" indent="0">
                        <a:buNone/>
                      </a:pPr>
                      <a:r>
                        <a:rPr lang="en-IN" sz="1400" b="0" i="1" u="none" dirty="0"/>
                        <a:t>    </a:t>
                      </a:r>
                      <a:r>
                        <a:rPr lang="en-IN" sz="1400" b="1" i="1" u="none" dirty="0"/>
                        <a:t>1. nue FeCl</a:t>
                      </a:r>
                      <a:r>
                        <a:rPr lang="en-IN" sz="1000" b="1" i="1" u="none" dirty="0"/>
                        <a:t>3</a:t>
                      </a:r>
                      <a:r>
                        <a:rPr lang="en-IN" sz="1400" b="1" i="1" u="none" dirty="0"/>
                        <a:t> Test</a:t>
                      </a:r>
                    </a:p>
                    <a:p>
                      <a:pPr marL="0" indent="0">
                        <a:buNone/>
                      </a:pPr>
                      <a:r>
                        <a:rPr lang="en-IN" sz="1400" b="0" i="1" u="none" dirty="0"/>
                        <a:t>        Added</a:t>
                      </a:r>
                      <a:r>
                        <a:rPr lang="en-IN" sz="1400" b="0" i="1" u="none" baseline="0" dirty="0"/>
                        <a:t> 1-2 drops of neutral </a:t>
                      </a:r>
                      <a:r>
                        <a:rPr lang="en-IN" sz="1400" b="0" i="1" u="none" dirty="0"/>
                        <a:t>FeCl</a:t>
                      </a:r>
                      <a:r>
                        <a:rPr lang="en-IN" sz="1000" b="0" i="1" u="none" dirty="0"/>
                        <a:t>3</a:t>
                      </a:r>
                      <a:r>
                        <a:rPr lang="en-IN" sz="1400" b="0" i="1" u="none" baseline="0" dirty="0"/>
                        <a:t> solution in very dilute solution of compound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i="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d. </a:t>
                      </a:r>
                      <a:r>
                        <a:rPr lang="en-IN" sz="1400" b="1" i="1" u="sng" dirty="0"/>
                        <a:t>Carbonyl Group (</a:t>
                      </a:r>
                      <a:r>
                        <a:rPr lang="en-IN" sz="1400" b="1" i="1" u="none" baseline="0" dirty="0"/>
                        <a:t>2, 4 DNP</a:t>
                      </a:r>
                      <a:r>
                        <a:rPr lang="en-IN" sz="1400" b="1" i="1" u="none" dirty="0"/>
                        <a:t> Test</a:t>
                      </a:r>
                      <a:r>
                        <a:rPr lang="en-IN" sz="1400" b="1" i="1" u="sng"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600" b="1" i="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1" u="none" baseline="0" dirty="0"/>
                        <a:t>    </a:t>
                      </a:r>
                      <a:r>
                        <a:rPr lang="en-IN" sz="1400" b="0" i="1" u="none" dirty="0"/>
                        <a:t>Added 10-12</a:t>
                      </a:r>
                      <a:r>
                        <a:rPr lang="en-IN" sz="1400" b="0" i="1" u="none" baseline="0" dirty="0"/>
                        <a:t> mL of 2, 4 DNP reagent in 2-3 drops of solution of compound in water. Shaken vigorously and heated in water bath for 5-10 minutes. Allow to stand it for 5-10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1" u="none" baseline="0" dirty="0"/>
                    </a:p>
                    <a:p>
                      <a:pPr marL="0" indent="0">
                        <a:buNone/>
                      </a:pPr>
                      <a:r>
                        <a:rPr lang="en-IN" sz="1400" b="1" i="1" u="none" dirty="0"/>
                        <a:t>e. </a:t>
                      </a:r>
                      <a:r>
                        <a:rPr lang="en-IN" sz="1400" b="1" i="1" u="sng" dirty="0"/>
                        <a:t>Ester</a:t>
                      </a:r>
                    </a:p>
                    <a:p>
                      <a:pPr marL="0" indent="0">
                        <a:buNone/>
                      </a:pPr>
                      <a:endParaRPr lang="en-IN" sz="600" b="1" i="1" u="sng" dirty="0"/>
                    </a:p>
                    <a:p>
                      <a:pPr marL="0" indent="0">
                        <a:buNone/>
                      </a:pPr>
                      <a:r>
                        <a:rPr lang="en-IN" sz="600" b="1" i="1" u="none" baseline="0" dirty="0"/>
                        <a:t>          </a:t>
                      </a:r>
                      <a:r>
                        <a:rPr lang="en-IN" sz="1400" b="1" i="1" u="none" baseline="0" dirty="0"/>
                        <a:t>1. Phenolphthalein Test</a:t>
                      </a:r>
                    </a:p>
                    <a:p>
                      <a:pPr marL="0" indent="0">
                        <a:buNone/>
                      </a:pPr>
                      <a:r>
                        <a:rPr lang="en-IN" sz="1400" b="1" i="1" u="none" baseline="0" dirty="0"/>
                        <a:t>         </a:t>
                      </a:r>
                      <a:r>
                        <a:rPr lang="en-IN" sz="1400" b="0" i="1" u="none" baseline="0" dirty="0"/>
                        <a:t>To 1 mL of solution of compound in water</a:t>
                      </a:r>
                      <a:r>
                        <a:rPr lang="en-IN" sz="1400" b="1" i="1" u="sng" baseline="0" dirty="0"/>
                        <a:t>, </a:t>
                      </a:r>
                      <a:r>
                        <a:rPr lang="en-IN" sz="1400" b="0" i="1" u="none" baseline="0" dirty="0"/>
                        <a:t>added 2 drops of phenolphthalein and dil NaOH solution dropwise till pink colour persist.</a:t>
                      </a:r>
                    </a:p>
                    <a:p>
                      <a:pPr marL="0" indent="0">
                        <a:buNone/>
                      </a:pPr>
                      <a:endParaRPr lang="en-IN" sz="1400" b="0" i="1"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f. </a:t>
                      </a:r>
                      <a:r>
                        <a:rPr lang="en-IN" sz="1400" b="1" i="1" u="sng" dirty="0"/>
                        <a:t>Carbohydrate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600" b="1" i="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1.</a:t>
                      </a:r>
                      <a:r>
                        <a:rPr lang="en-IN" sz="1400" b="1" i="1" u="none" baseline="0" dirty="0"/>
                        <a:t> Molisch’s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dirty="0"/>
                        <a:t>         </a:t>
                      </a:r>
                      <a:r>
                        <a:rPr lang="en-IN" sz="1400" b="0" i="1" u="none" dirty="0"/>
                        <a:t>0.05 g of compound + 2 mL water + 3 mL of freshly prepared Molisch’s reagent (10% ethanoic </a:t>
                      </a:r>
                      <a:r>
                        <a:rPr lang="el-GR" sz="1400" b="0" i="1" u="none" dirty="0"/>
                        <a:t>α</a:t>
                      </a:r>
                      <a:r>
                        <a:rPr lang="en-IN" sz="1400" b="0" i="1" u="none" dirty="0"/>
                        <a:t>-napthol). Shaken</a:t>
                      </a:r>
                      <a:r>
                        <a:rPr lang="en-IN" sz="1400" b="0" i="1" u="none" baseline="0" dirty="0"/>
                        <a:t> well. Poured 2-3 mL of conc sulphuric acid along sides of test tube.</a:t>
                      </a:r>
                      <a:endParaRPr lang="en-IN" sz="1400" b="1" i="1" u="none" dirty="0"/>
                    </a:p>
                    <a:p>
                      <a:pPr marL="0" indent="0">
                        <a:buNone/>
                      </a:pPr>
                      <a:endParaRPr lang="en-IN" sz="1400" b="0" i="1" u="none" baseline="0" dirty="0"/>
                    </a:p>
                  </a:txBody>
                  <a:tcPr/>
                </a:tc>
                <a:tc>
                  <a:txBody>
                    <a:bodyPr/>
                    <a:lstStyle/>
                    <a:p>
                      <a:pPr algn="ctr"/>
                      <a:endParaRPr lang="en-IN" dirty="0"/>
                    </a:p>
                    <a:p>
                      <a:pPr algn="ctr"/>
                      <a:r>
                        <a:rPr lang="en-IN" sz="1400" dirty="0"/>
                        <a:t>No blue/ green/ violet/ brown colour observed</a:t>
                      </a: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No precipitate observed</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No discharge of pink colour</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No </a:t>
                      </a:r>
                      <a:r>
                        <a:rPr lang="en-IN" sz="1400" baseline="0" dirty="0" err="1"/>
                        <a:t>voilet</a:t>
                      </a:r>
                      <a:r>
                        <a:rPr lang="en-IN" sz="1400" baseline="0" dirty="0"/>
                        <a:t> ring observed </a:t>
                      </a:r>
                    </a:p>
                  </a:txBody>
                  <a:tcPr/>
                </a:tc>
                <a:tc>
                  <a:txBody>
                    <a:bodyPr/>
                    <a:lstStyle/>
                    <a:p>
                      <a:pPr algn="ctr"/>
                      <a:endParaRPr lang="en-IN" sz="1400" dirty="0"/>
                    </a:p>
                    <a:p>
                      <a:pPr algn="ctr"/>
                      <a:r>
                        <a:rPr lang="en-IN" sz="1400" dirty="0"/>
                        <a:t>Phenol absent</a:t>
                      </a:r>
                      <a:endParaRPr lang="en-IN" sz="1400" baseline="0" dirty="0"/>
                    </a:p>
                    <a:p>
                      <a:pPr algn="ctr"/>
                      <a:endParaRPr lang="en-IN" sz="1400" dirty="0"/>
                    </a:p>
                    <a:p>
                      <a:pPr algn="ctr"/>
                      <a:endParaRPr lang="en-IN" sz="1400" dirty="0"/>
                    </a:p>
                    <a:p>
                      <a:pPr algn="ctr"/>
                      <a:endParaRPr lang="en-IN" sz="1400" dirty="0"/>
                    </a:p>
                    <a:p>
                      <a:pPr algn="ctr"/>
                      <a:endParaRPr lang="en-IN" sz="1400" dirty="0"/>
                    </a:p>
                    <a:p>
                      <a:pPr algn="ctr"/>
                      <a:endParaRPr lang="en-IN"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Carbonyl group absent</a:t>
                      </a:r>
                    </a:p>
                    <a:p>
                      <a:pPr algn="ctr"/>
                      <a:endParaRPr lang="en-IN" sz="140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Ester absent</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Carbohydrate absent</a:t>
                      </a:r>
                    </a:p>
                  </a:txBody>
                  <a:tcPr/>
                </a:tc>
                <a:extLst>
                  <a:ext uri="{0D108BD9-81ED-4DB2-BD59-A6C34878D82A}">
                    <a16:rowId xmlns:a16="http://schemas.microsoft.com/office/drawing/2014/main" val="2687568938"/>
                  </a:ext>
                </a:extLst>
              </a:tr>
            </a:tbl>
          </a:graphicData>
        </a:graphic>
      </p:graphicFrame>
      <p:sp>
        <p:nvSpPr>
          <p:cNvPr id="3" name="TextBox 2"/>
          <p:cNvSpPr txBox="1"/>
          <p:nvPr/>
        </p:nvSpPr>
        <p:spPr>
          <a:xfrm>
            <a:off x="5978435" y="6374675"/>
            <a:ext cx="306976" cy="369332"/>
          </a:xfrm>
          <a:prstGeom prst="rect">
            <a:avLst/>
          </a:prstGeom>
          <a:noFill/>
        </p:spPr>
        <p:txBody>
          <a:bodyPr wrap="square" rtlCol="0">
            <a:spAutoFit/>
          </a:bodyPr>
          <a:lstStyle/>
          <a:p>
            <a:r>
              <a:rPr lang="en-IN" dirty="0">
                <a:solidFill>
                  <a:schemeClr val="bg1"/>
                </a:solidFill>
              </a:rPr>
              <a:t>7</a:t>
            </a:r>
          </a:p>
        </p:txBody>
      </p:sp>
    </p:spTree>
    <p:extLst>
      <p:ext uri="{BB962C8B-B14F-4D97-AF65-F5344CB8AC3E}">
        <p14:creationId xmlns:p14="http://schemas.microsoft.com/office/powerpoint/2010/main" val="26212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84068" y="731521"/>
            <a:ext cx="10058400" cy="401134"/>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400" dirty="0">
                <a:solidFill>
                  <a:srgbClr val="4C4C4C"/>
                </a:solidFill>
              </a:rPr>
              <a:t>Functional Groups With Extra Element (Nitrogen)</a:t>
            </a:r>
          </a:p>
        </p:txBody>
      </p:sp>
      <p:graphicFrame>
        <p:nvGraphicFramePr>
          <p:cNvPr id="3" name="Table 2"/>
          <p:cNvGraphicFramePr>
            <a:graphicFrameLocks noGrp="1"/>
          </p:cNvGraphicFramePr>
          <p:nvPr>
            <p:extLst>
              <p:ext uri="{D42A27DB-BD31-4B8C-83A1-F6EECF244321}">
                <p14:modId xmlns:p14="http://schemas.microsoft.com/office/powerpoint/2010/main" val="1577657843"/>
              </p:ext>
            </p:extLst>
          </p:nvPr>
        </p:nvGraphicFramePr>
        <p:xfrm>
          <a:off x="984068" y="1392274"/>
          <a:ext cx="10058400" cy="4579267"/>
        </p:xfrm>
        <a:graphic>
          <a:graphicData uri="http://schemas.openxmlformats.org/drawingml/2006/table">
            <a:tbl>
              <a:tblPr firstRow="1" bandRow="1">
                <a:tableStyleId>{5C22544A-7EE6-4342-B048-85BDC9FD1C3A}</a:tableStyleId>
              </a:tblPr>
              <a:tblGrid>
                <a:gridCol w="4728755">
                  <a:extLst>
                    <a:ext uri="{9D8B030D-6E8A-4147-A177-3AD203B41FA5}">
                      <a16:colId xmlns:a16="http://schemas.microsoft.com/office/drawing/2014/main" val="3232665218"/>
                    </a:ext>
                  </a:extLst>
                </a:gridCol>
                <a:gridCol w="3117668">
                  <a:extLst>
                    <a:ext uri="{9D8B030D-6E8A-4147-A177-3AD203B41FA5}">
                      <a16:colId xmlns:a16="http://schemas.microsoft.com/office/drawing/2014/main" val="918539932"/>
                    </a:ext>
                  </a:extLst>
                </a:gridCol>
                <a:gridCol w="2211977">
                  <a:extLst>
                    <a:ext uri="{9D8B030D-6E8A-4147-A177-3AD203B41FA5}">
                      <a16:colId xmlns:a16="http://schemas.microsoft.com/office/drawing/2014/main" val="2488251242"/>
                    </a:ext>
                  </a:extLst>
                </a:gridCol>
              </a:tblGrid>
              <a:tr h="342547">
                <a:tc>
                  <a:txBody>
                    <a:bodyPr/>
                    <a:lstStyle/>
                    <a:p>
                      <a:pPr algn="ctr"/>
                      <a:r>
                        <a:rPr lang="en-IN" sz="1600" b="0" i="0" u="none" dirty="0">
                          <a:latin typeface="+mj-lt"/>
                        </a:rPr>
                        <a:t>TEST</a:t>
                      </a:r>
                    </a:p>
                  </a:txBody>
                  <a:tcPr/>
                </a:tc>
                <a:tc>
                  <a:txBody>
                    <a:bodyPr/>
                    <a:lstStyle/>
                    <a:p>
                      <a:pPr algn="ctr"/>
                      <a:r>
                        <a:rPr lang="en-IN" sz="1600" b="0" dirty="0"/>
                        <a:t>OBSERVATION</a:t>
                      </a:r>
                    </a:p>
                  </a:txBody>
                  <a:tcPr/>
                </a:tc>
                <a:tc>
                  <a:txBody>
                    <a:bodyPr/>
                    <a:lstStyle/>
                    <a:p>
                      <a:pPr algn="ctr"/>
                      <a:r>
                        <a:rPr lang="en-IN" sz="1600" b="0" dirty="0"/>
                        <a:t>INFERENCE</a:t>
                      </a:r>
                    </a:p>
                  </a:txBody>
                  <a:tcPr/>
                </a:tc>
                <a:extLst>
                  <a:ext uri="{0D108BD9-81ED-4DB2-BD59-A6C34878D82A}">
                    <a16:rowId xmlns:a16="http://schemas.microsoft.com/office/drawing/2014/main" val="669455307"/>
                  </a:ext>
                </a:extLst>
              </a:tr>
              <a:tr h="3237773">
                <a:tc>
                  <a:txBody>
                    <a:bodyPr/>
                    <a:lstStyle/>
                    <a:p>
                      <a:pPr marL="0" indent="0">
                        <a:buNone/>
                      </a:pPr>
                      <a:r>
                        <a:rPr lang="en-IN" sz="1400" b="1" i="1" u="none" dirty="0"/>
                        <a:t>a. </a:t>
                      </a:r>
                      <a:r>
                        <a:rPr lang="en-IN" sz="1400" b="1" i="1" u="sng" dirty="0"/>
                        <a:t>Amide</a:t>
                      </a:r>
                      <a:r>
                        <a:rPr lang="en-IN" sz="1400" b="1" i="1" u="sng" baseline="0" dirty="0"/>
                        <a:t> Group</a:t>
                      </a:r>
                    </a:p>
                    <a:p>
                      <a:pPr marL="342900" indent="-342900">
                        <a:buAutoNum type="alphaLcPeriod"/>
                      </a:pPr>
                      <a:endParaRPr lang="en-IN" sz="600" b="1" i="1" u="none" baseline="0" dirty="0"/>
                    </a:p>
                    <a:p>
                      <a:pPr marL="0" indent="0">
                        <a:buNone/>
                      </a:pPr>
                      <a:r>
                        <a:rPr lang="en-IN" sz="1400" b="1" i="1" u="none" dirty="0"/>
                        <a:t>    1. Hydrolysis Test</a:t>
                      </a:r>
                    </a:p>
                    <a:p>
                      <a:pPr marL="0" indent="0">
                        <a:buNone/>
                      </a:pPr>
                      <a:r>
                        <a:rPr lang="en-IN" sz="1400" b="0" i="1" u="none" dirty="0"/>
                        <a:t>        5 mL</a:t>
                      </a:r>
                      <a:r>
                        <a:rPr lang="en-IN" sz="1400" b="0" i="1" u="none" baseline="0" dirty="0"/>
                        <a:t> </a:t>
                      </a:r>
                      <a:r>
                        <a:rPr lang="en-IN" sz="1400" b="0" i="1" u="none" dirty="0"/>
                        <a:t>10</a:t>
                      </a:r>
                      <a:r>
                        <a:rPr lang="en-IN" sz="1400" b="0" i="1" u="none" baseline="0" dirty="0"/>
                        <a:t>% NaOH solution was added to 0.5g of compound and boiled. (Test evolution of ammonia by placing a red litmus paper OR a glass rod dipped in HCl on mouth of test tube OR by passing gas through Nessler’s reagent (Potassium tetraiodomercurate(II) )).</a:t>
                      </a:r>
                    </a:p>
                    <a:p>
                      <a:pPr marL="0" indent="0">
                        <a:buNone/>
                      </a:pPr>
                      <a:endParaRPr lang="en-IN" sz="1400" b="0" i="1"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1" u="none" baseline="0" dirty="0"/>
                        <a:t>    </a:t>
                      </a:r>
                      <a:r>
                        <a:rPr lang="en-IN" sz="1400" b="1" i="1" u="none" baseline="0" dirty="0"/>
                        <a:t>2</a:t>
                      </a:r>
                      <a:r>
                        <a:rPr lang="en-IN" sz="1400" b="1" i="1" u="none" dirty="0"/>
                        <a:t>. Hydroxamic Test (Unsubstitued amide)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1" u="none" baseline="0" dirty="0"/>
                        <a:t>        </a:t>
                      </a:r>
                      <a:r>
                        <a:rPr lang="en-IN" sz="1400" b="0" i="1" u="none" baseline="0" dirty="0"/>
                        <a:t>Added NH</a:t>
                      </a:r>
                      <a:r>
                        <a:rPr lang="en-IN" sz="800" b="0" i="1" u="none" baseline="0" dirty="0"/>
                        <a:t>2</a:t>
                      </a:r>
                      <a:r>
                        <a:rPr lang="en-IN" sz="1400" b="0" i="1" u="none" baseline="0" dirty="0"/>
                        <a:t>OH.HCl solution and ethanol in 0.5g of compound. Boiled for 2-3 minutes and cool. Added 4-5 mL of freshly prepared FeCl</a:t>
                      </a:r>
                      <a:r>
                        <a:rPr lang="en-IN" sz="800" b="0" i="1" u="none" baseline="0" dirty="0"/>
                        <a:t>3</a:t>
                      </a:r>
                      <a:r>
                        <a:rPr lang="en-IN" sz="1400" b="0" i="1" u="none" baseline="0" dirty="0"/>
                        <a:t> solution.</a:t>
                      </a:r>
                      <a:endParaRPr lang="en-IN" sz="1400" b="1" i="1" u="none" dirty="0"/>
                    </a:p>
                    <a:p>
                      <a:pPr marL="0" indent="0">
                        <a:buNone/>
                      </a:pPr>
                      <a:endParaRPr lang="en-IN" sz="1400" b="0" i="1" u="none" baseline="0" dirty="0"/>
                    </a:p>
                    <a:p>
                      <a:pPr marL="0" indent="0">
                        <a:buNone/>
                      </a:pPr>
                      <a:r>
                        <a:rPr lang="en-IN" sz="1400" b="0" i="1" u="none" dirty="0"/>
                        <a:t>   </a:t>
                      </a:r>
                      <a:r>
                        <a:rPr lang="en-IN" sz="1400" b="1" i="1" u="none" dirty="0"/>
                        <a:t>3. Biuret Test (Urea and mono substituted Urea)</a:t>
                      </a:r>
                    </a:p>
                    <a:p>
                      <a:pPr marL="0" indent="0">
                        <a:buNone/>
                      </a:pPr>
                      <a:r>
                        <a:rPr lang="en-IN" sz="1400" b="1" i="1" u="none" dirty="0"/>
                        <a:t>        </a:t>
                      </a:r>
                      <a:r>
                        <a:rPr lang="en-IN" sz="1400" b="0" i="1" u="none" dirty="0"/>
                        <a:t>Heated 0.5g of compound gently until melted substance just solidifies. Ammonia will</a:t>
                      </a:r>
                      <a:r>
                        <a:rPr lang="en-IN" sz="1400" b="0" i="1" u="none" baseline="0" dirty="0"/>
                        <a:t> be evolved leaving white solid (Biuret) behind. Dissolved Biuret in warm water and 1mL 10% NaOH solution. Added few drops of very dil CuSO</a:t>
                      </a:r>
                      <a:r>
                        <a:rPr lang="en-IN" sz="800" b="0" i="1" u="none" baseline="0" dirty="0"/>
                        <a:t>4</a:t>
                      </a:r>
                      <a:r>
                        <a:rPr lang="en-IN" sz="1400" b="0" i="1" u="none" baseline="0" dirty="0"/>
                        <a:t> solution.</a:t>
                      </a:r>
                    </a:p>
                    <a:p>
                      <a:pPr marL="0" indent="0">
                        <a:buNone/>
                      </a:pPr>
                      <a:endParaRPr lang="en-IN" sz="1400" b="1" i="1" u="none" dirty="0"/>
                    </a:p>
                  </a:txBody>
                  <a:tcPr/>
                </a:tc>
                <a:tc>
                  <a:txBody>
                    <a:bodyPr/>
                    <a:lstStyle/>
                    <a:p>
                      <a:pPr algn="ctr"/>
                      <a:endParaRPr lang="en-IN" dirty="0"/>
                    </a:p>
                    <a:p>
                      <a:pPr algn="ctr"/>
                      <a:r>
                        <a:rPr lang="en-IN" sz="1400" baseline="0" dirty="0"/>
                        <a:t>Ammonia evolved.</a:t>
                      </a:r>
                    </a:p>
                    <a:p>
                      <a:pPr algn="ctr"/>
                      <a:r>
                        <a:rPr lang="en-IN" sz="1400" baseline="0" dirty="0"/>
                        <a:t>(Turns red litmus paper to blue, or white fumes of NH4Cl appears when came in contact with HCl, or turns </a:t>
                      </a:r>
                      <a:r>
                        <a:rPr lang="en-IN" sz="1400" b="0" i="0" u="none" baseline="0" dirty="0"/>
                        <a:t>Nessler’s reagent brown</a:t>
                      </a:r>
                      <a:r>
                        <a:rPr lang="en-IN" sz="1400" b="0" i="1" u="none" baseline="0" dirty="0"/>
                        <a:t>)</a:t>
                      </a: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Colour changes from red to violet</a:t>
                      </a:r>
                    </a:p>
                    <a:p>
                      <a:pPr algn="ctr"/>
                      <a:endParaRPr lang="en-IN" sz="1400" baseline="0" dirty="0"/>
                    </a:p>
                    <a:p>
                      <a:pPr algn="ctr"/>
                      <a:endParaRPr lang="en-IN" sz="1400" baseline="0" dirty="0"/>
                    </a:p>
                    <a:p>
                      <a:pPr algn="ctr"/>
                      <a:endParaRPr lang="en-IN" sz="1400" baseline="0" dirty="0"/>
                    </a:p>
                    <a:p>
                      <a:pPr algn="ctr"/>
                      <a:endParaRPr lang="en-IN" sz="1400" baseline="0" dirty="0"/>
                    </a:p>
                    <a:p>
                      <a:pPr algn="ctr"/>
                      <a:endParaRPr lang="en-IN" sz="1400" baseline="0" dirty="0"/>
                    </a:p>
                    <a:p>
                      <a:pPr algn="ctr"/>
                      <a:r>
                        <a:rPr lang="en-IN" sz="1400" baseline="0" dirty="0"/>
                        <a:t>Violet/Purple colour observed</a:t>
                      </a:r>
                    </a:p>
                  </a:txBody>
                  <a:tcPr/>
                </a:tc>
                <a:tc>
                  <a:txBody>
                    <a:bodyPr/>
                    <a:lstStyle/>
                    <a:p>
                      <a:endParaRPr lang="en-IN" sz="1400" dirty="0"/>
                    </a:p>
                    <a:p>
                      <a:pPr algn="ctr"/>
                      <a:endParaRPr lang="en-IN" sz="1400" dirty="0"/>
                    </a:p>
                    <a:p>
                      <a:pPr algn="ctr"/>
                      <a:endParaRPr lang="en-IN" sz="1400" dirty="0"/>
                    </a:p>
                    <a:p>
                      <a:pPr algn="ctr"/>
                      <a:r>
                        <a:rPr lang="en-IN" sz="1400" dirty="0"/>
                        <a:t>Amide group confirmed</a:t>
                      </a:r>
                    </a:p>
                    <a:p>
                      <a:pPr algn="ctr"/>
                      <a:endParaRPr lang="en-IN" sz="1400" dirty="0"/>
                    </a:p>
                    <a:p>
                      <a:pPr algn="ctr"/>
                      <a:endParaRPr lang="en-IN" sz="1400" dirty="0"/>
                    </a:p>
                    <a:p>
                      <a:pPr algn="ctr"/>
                      <a:endParaRPr lang="en-IN" sz="1400" dirty="0"/>
                    </a:p>
                    <a:p>
                      <a:pPr algn="ctr"/>
                      <a:endParaRPr lang="en-IN" sz="1400" dirty="0"/>
                    </a:p>
                    <a:p>
                      <a:pPr algn="ctr"/>
                      <a:endParaRPr lang="en-IN" sz="1400" dirty="0"/>
                    </a:p>
                    <a:p>
                      <a:pPr algn="ctr"/>
                      <a:r>
                        <a:rPr lang="en-IN" sz="1400" dirty="0"/>
                        <a:t>Unsubstitued</a:t>
                      </a:r>
                      <a:r>
                        <a:rPr lang="en-IN" sz="1400" baseline="0" dirty="0"/>
                        <a:t> a</a:t>
                      </a:r>
                      <a:r>
                        <a:rPr lang="en-IN" sz="1400" dirty="0"/>
                        <a:t>mide group confirmed</a:t>
                      </a:r>
                    </a:p>
                    <a:p>
                      <a:pPr algn="ctr"/>
                      <a:endParaRPr lang="en-IN" sz="1400" dirty="0"/>
                    </a:p>
                    <a:p>
                      <a:pPr algn="ctr"/>
                      <a:endParaRPr lang="en-IN" sz="1400" dirty="0"/>
                    </a:p>
                    <a:p>
                      <a:pPr algn="ctr"/>
                      <a:endParaRPr lang="en-IN" sz="1400" dirty="0"/>
                    </a:p>
                    <a:p>
                      <a:pPr algn="ctr"/>
                      <a:endParaRPr lang="en-IN" sz="1400" dirty="0"/>
                    </a:p>
                    <a:p>
                      <a:pPr algn="ctr"/>
                      <a:r>
                        <a:rPr lang="en-IN" sz="1400" dirty="0"/>
                        <a:t>Urea (or mono substituted urea) confirmed</a:t>
                      </a:r>
                    </a:p>
                  </a:txBody>
                  <a:tcPr/>
                </a:tc>
                <a:extLst>
                  <a:ext uri="{0D108BD9-81ED-4DB2-BD59-A6C34878D82A}">
                    <a16:rowId xmlns:a16="http://schemas.microsoft.com/office/drawing/2014/main" val="2687568938"/>
                  </a:ext>
                </a:extLst>
              </a:tr>
            </a:tbl>
          </a:graphicData>
        </a:graphic>
      </p:graphicFrame>
      <p:sp>
        <p:nvSpPr>
          <p:cNvPr id="4" name="TextBox 3"/>
          <p:cNvSpPr txBox="1"/>
          <p:nvPr/>
        </p:nvSpPr>
        <p:spPr>
          <a:xfrm>
            <a:off x="5859780" y="6365966"/>
            <a:ext cx="306976" cy="369332"/>
          </a:xfrm>
          <a:prstGeom prst="rect">
            <a:avLst/>
          </a:prstGeom>
          <a:noFill/>
        </p:spPr>
        <p:txBody>
          <a:bodyPr wrap="square" rtlCol="0">
            <a:spAutoFit/>
          </a:bodyPr>
          <a:lstStyle/>
          <a:p>
            <a:r>
              <a:rPr lang="en-IN" dirty="0">
                <a:solidFill>
                  <a:schemeClr val="bg1"/>
                </a:solidFill>
              </a:rPr>
              <a:t>8</a:t>
            </a:r>
          </a:p>
        </p:txBody>
      </p:sp>
    </p:spTree>
    <p:extLst>
      <p:ext uri="{BB962C8B-B14F-4D97-AF65-F5344CB8AC3E}">
        <p14:creationId xmlns:p14="http://schemas.microsoft.com/office/powerpoint/2010/main" val="40516751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529</TotalTime>
  <Words>1329</Words>
  <Application>Microsoft Office PowerPoint</Application>
  <PresentationFormat>Widescreen</PresentationFormat>
  <Paragraphs>366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Calibri Light</vt:lpstr>
      <vt:lpstr>Retrospect</vt:lpstr>
      <vt:lpstr>Systematic  Qualitative Analysis</vt:lpstr>
      <vt:lpstr>Urea</vt:lpstr>
      <vt:lpstr>Preliminary Analysis</vt:lpstr>
      <vt:lpstr>PowerPoint Presentation</vt:lpstr>
      <vt:lpstr>Extra Element Detection (N, S and X)</vt:lpstr>
      <vt:lpstr>PowerPoint Presentation</vt:lpstr>
      <vt:lpstr>Functional Group Detection</vt:lpstr>
      <vt:lpstr>PowerPoint Presentation</vt:lpstr>
      <vt:lpstr>PowerPoint Presentation</vt:lpstr>
      <vt:lpstr>REACTIONS</vt:lpstr>
      <vt:lpstr>PowerPoint Presentation</vt:lpstr>
      <vt:lpstr>Melting Point and Probable Compounds</vt:lpstr>
      <vt:lpstr>Preparation of Derivatives</vt:lpstr>
      <vt:lpstr>Reaction</vt:lpstr>
      <vt:lpstr>PowerPoint Presentation</vt:lpstr>
      <vt:lpstr>Reaction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Qualitative Analysis</dc:title>
  <dc:creator>RC</dc:creator>
  <cp:lastModifiedBy>Rohan Chauhan</cp:lastModifiedBy>
  <cp:revision>71</cp:revision>
  <dcterms:created xsi:type="dcterms:W3CDTF">2021-01-11T11:40:14Z</dcterms:created>
  <dcterms:modified xsi:type="dcterms:W3CDTF">2023-08-20T05:46:51Z</dcterms:modified>
</cp:coreProperties>
</file>