
<file path=[Content_Types].xml><?xml version="1.0" encoding="utf-8"?>
<Types xmlns="http://schemas.openxmlformats.org/package/2006/content-types">
  <Default Extension="jfif" ContentType="image/jpeg"/>
  <Default Extension="jpe" ContentType="image/jpeg"/>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65" r:id="rId2"/>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i="0" u="none" dirty="0"/>
              <a:t>Percentage abundance of non-essential elements in Earth's crust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3948067243135932"/>
          <c:y val="0.15856417935007253"/>
          <c:w val="0.32272705939383112"/>
          <c:h val="0.79564411750341146"/>
        </c:manualLayout>
      </c:layout>
      <c:pieChart>
        <c:varyColors val="1"/>
        <c:ser>
          <c:idx val="0"/>
          <c:order val="0"/>
          <c:tx>
            <c:strRef>
              <c:f>Sheet1!$B$1</c:f>
              <c:strCache>
                <c:ptCount val="1"/>
                <c:pt idx="0">
                  <c:v>Percentage Abundance of Non essential elements in Earth's crust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BDF-4CD3-88B6-D4B120788AD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BDF-4CD3-88B6-D4B120788AD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BDF-4CD3-88B6-D4B120788AD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BDF-4CD3-88B6-D4B120788AD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BDF-4CD3-88B6-D4B120788AD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BDF-4CD3-88B6-D4B120788AD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BDF-4CD3-88B6-D4B120788ADD}"/>
              </c:ext>
            </c:extLst>
          </c:dPt>
          <c:dLbls>
            <c:delete val="1"/>
          </c:dLbls>
          <c:cat>
            <c:strRef>
              <c:f>Sheet1!$A$2:$A$8</c:f>
              <c:strCache>
                <c:ptCount val="7"/>
                <c:pt idx="0">
                  <c:v>Silicon (28.2%)</c:v>
                </c:pt>
                <c:pt idx="1">
                  <c:v>Aluminium  (8.2%)</c:v>
                </c:pt>
                <c:pt idx="2">
                  <c:v>Titanium (0.57%)</c:v>
                </c:pt>
                <c:pt idx="3">
                  <c:v>Strontium  (0.04%)</c:v>
                </c:pt>
                <c:pt idx="4">
                  <c:v>Barium (0.03%)</c:v>
                </c:pt>
                <c:pt idx="5">
                  <c:v>Zirconium (0.02 %)</c:v>
                </c:pt>
                <c:pt idx="6">
                  <c:v>Tin (0.03 %)</c:v>
                </c:pt>
              </c:strCache>
            </c:strRef>
          </c:cat>
          <c:val>
            <c:numRef>
              <c:f>Sheet1!$B$2:$B$8</c:f>
              <c:numCache>
                <c:formatCode>General</c:formatCode>
                <c:ptCount val="7"/>
                <c:pt idx="0">
                  <c:v>28.2</c:v>
                </c:pt>
                <c:pt idx="1">
                  <c:v>8.1999999999999993</c:v>
                </c:pt>
                <c:pt idx="2">
                  <c:v>0.56999999999999995</c:v>
                </c:pt>
                <c:pt idx="3">
                  <c:v>0.04</c:v>
                </c:pt>
                <c:pt idx="4">
                  <c:v>0.03</c:v>
                </c:pt>
                <c:pt idx="5">
                  <c:v>0.02</c:v>
                </c:pt>
                <c:pt idx="6">
                  <c:v>0.01</c:v>
                </c:pt>
              </c:numCache>
            </c:numRef>
          </c:val>
          <c:extLst>
            <c:ext xmlns:c16="http://schemas.microsoft.com/office/drawing/2014/chart" uri="{C3380CC4-5D6E-409C-BE32-E72D297353CC}">
              <c16:uniqueId val="{00000000-A530-40A4-94D3-55EA775FB89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25400">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i="0" u="none" dirty="0"/>
              <a:t>Percentage abundance of toxic elements in Earth's crust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3948067243135932"/>
          <c:y val="0.15856417935007253"/>
          <c:w val="0.32272705939383112"/>
          <c:h val="0.79564411750341146"/>
        </c:manualLayout>
      </c:layout>
      <c:pieChart>
        <c:varyColors val="1"/>
        <c:ser>
          <c:idx val="0"/>
          <c:order val="0"/>
          <c:tx>
            <c:strRef>
              <c:f>Sheet1!$B$1</c:f>
              <c:strCache>
                <c:ptCount val="1"/>
                <c:pt idx="0">
                  <c:v>Percentage Abundance of Non essential elements in Earth's crust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FCE-416D-9B2B-1FC688CF084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FCE-416D-9B2B-1FC688CF084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FCE-416D-9B2B-1FC688CF084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FCE-416D-9B2B-1FC688CF084C}"/>
              </c:ext>
            </c:extLst>
          </c:dPt>
          <c:dLbls>
            <c:delete val="1"/>
          </c:dLbls>
          <c:cat>
            <c:strRef>
              <c:f>Sheet1!$A$2:$A$5</c:f>
              <c:strCache>
                <c:ptCount val="4"/>
                <c:pt idx="0">
                  <c:v>Lead (0.0013%)</c:v>
                </c:pt>
                <c:pt idx="1">
                  <c:v>Arsenic (0.0002%)</c:v>
                </c:pt>
                <c:pt idx="2">
                  <c:v>Mercury (0.00005%)</c:v>
                </c:pt>
                <c:pt idx="3">
                  <c:v>Cadmium (0.00002%)</c:v>
                </c:pt>
              </c:strCache>
            </c:strRef>
          </c:cat>
          <c:val>
            <c:numRef>
              <c:f>Sheet1!$B$2:$B$5</c:f>
              <c:numCache>
                <c:formatCode>0.00E+00</c:formatCode>
                <c:ptCount val="4"/>
                <c:pt idx="0">
                  <c:v>1.2999999999999999E-3</c:v>
                </c:pt>
                <c:pt idx="1">
                  <c:v>2.0000000000000001E-4</c:v>
                </c:pt>
                <c:pt idx="2">
                  <c:v>5.0000000000000002E-5</c:v>
                </c:pt>
                <c:pt idx="3">
                  <c:v>2.0000000000000002E-5</c:v>
                </c:pt>
              </c:numCache>
            </c:numRef>
          </c:val>
          <c:extLst>
            <c:ext xmlns:c16="http://schemas.microsoft.com/office/drawing/2014/chart" uri="{C3380CC4-5D6E-409C-BE32-E72D297353CC}">
              <c16:uniqueId val="{00000000-A530-40A4-94D3-55EA775FB89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25400">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978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796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3019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4139726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48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084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0362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7846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t>8/20/2023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059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smtClean="0"/>
              <a:t>8/20/2023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045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1586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smtClean="0"/>
              <a:t>8/20/2023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0612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42C7-D1DF-2DFB-D584-EE1DD8A62DE3}"/>
              </a:ext>
            </a:extLst>
          </p:cNvPr>
          <p:cNvSpPr>
            <a:spLocks noGrp="1"/>
          </p:cNvSpPr>
          <p:nvPr>
            <p:ph type="ctrTitle"/>
          </p:nvPr>
        </p:nvSpPr>
        <p:spPr/>
        <p:txBody>
          <a:bodyPr/>
          <a:lstStyle/>
          <a:p>
            <a:pPr algn="r"/>
            <a:r>
              <a:rPr lang="en-IN" dirty="0"/>
              <a:t>Non Essential </a:t>
            </a:r>
            <a:br>
              <a:rPr lang="en-IN" dirty="0"/>
            </a:br>
            <a:r>
              <a:rPr lang="en-IN" sz="4000" dirty="0"/>
              <a:t>and</a:t>
            </a:r>
            <a:r>
              <a:rPr lang="en-IN" dirty="0"/>
              <a:t> Toxic Elements</a:t>
            </a:r>
          </a:p>
        </p:txBody>
      </p:sp>
      <p:sp>
        <p:nvSpPr>
          <p:cNvPr id="3" name="Subtitle 2">
            <a:extLst>
              <a:ext uri="{FF2B5EF4-FFF2-40B4-BE49-F238E27FC236}">
                <a16:creationId xmlns:a16="http://schemas.microsoft.com/office/drawing/2014/main" id="{2CAE4C0F-A4E3-0E04-5BD0-3299806A1C32}"/>
              </a:ext>
            </a:extLst>
          </p:cNvPr>
          <p:cNvSpPr>
            <a:spLocks noGrp="1"/>
          </p:cNvSpPr>
          <p:nvPr>
            <p:ph type="subTitle" idx="1"/>
          </p:nvPr>
        </p:nvSpPr>
        <p:spPr>
          <a:xfrm>
            <a:off x="1100051" y="4455620"/>
            <a:ext cx="10058400" cy="1643428"/>
          </a:xfrm>
        </p:spPr>
        <p:txBody>
          <a:bodyPr/>
          <a:lstStyle/>
          <a:p>
            <a:r>
              <a:rPr lang="en-IN" cap="none" dirty="0"/>
              <a:t>Rohan Singh</a:t>
            </a:r>
          </a:p>
          <a:p>
            <a:r>
              <a:rPr lang="en-IN" cap="none" dirty="0"/>
              <a:t>Ramjas College, University of Delhi</a:t>
            </a:r>
          </a:p>
          <a:p>
            <a:r>
              <a:rPr lang="en-IN" cap="none" dirty="0"/>
              <a:t>B.Sc. (Hons) Chemistry, 2021</a:t>
            </a:r>
          </a:p>
        </p:txBody>
      </p:sp>
      <p:pic>
        <p:nvPicPr>
          <p:cNvPr id="5" name="Picture 4">
            <a:extLst>
              <a:ext uri="{FF2B5EF4-FFF2-40B4-BE49-F238E27FC236}">
                <a16:creationId xmlns:a16="http://schemas.microsoft.com/office/drawing/2014/main" id="{D10A0EE8-E876-6964-B165-88F03DF071A6}"/>
              </a:ext>
            </a:extLst>
          </p:cNvPr>
          <p:cNvPicPr>
            <a:picLocks noChangeAspect="1"/>
          </p:cNvPicPr>
          <p:nvPr/>
        </p:nvPicPr>
        <p:blipFill>
          <a:blip r:embed="rId2"/>
          <a:stretch>
            <a:fillRect/>
          </a:stretch>
        </p:blipFill>
        <p:spPr>
          <a:xfrm>
            <a:off x="9475142" y="4541304"/>
            <a:ext cx="1680538" cy="1643428"/>
          </a:xfrm>
          <a:prstGeom prst="rect">
            <a:avLst/>
          </a:prstGeom>
        </p:spPr>
      </p:pic>
    </p:spTree>
    <p:extLst>
      <p:ext uri="{BB962C8B-B14F-4D97-AF65-F5344CB8AC3E}">
        <p14:creationId xmlns:p14="http://schemas.microsoft.com/office/powerpoint/2010/main" val="228053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623" y="1203130"/>
            <a:ext cx="3366839" cy="336683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673" y="1004773"/>
            <a:ext cx="4235512" cy="3763555"/>
          </a:xfrm>
          <a:prstGeom prst="rect">
            <a:avLst/>
          </a:prstGeom>
        </p:spPr>
      </p:pic>
      <p:sp>
        <p:nvSpPr>
          <p:cNvPr id="4" name="TextBox 3"/>
          <p:cNvSpPr txBox="1"/>
          <p:nvPr/>
        </p:nvSpPr>
        <p:spPr>
          <a:xfrm>
            <a:off x="2469698" y="5312229"/>
            <a:ext cx="1689462" cy="338554"/>
          </a:xfrm>
          <a:prstGeom prst="rect">
            <a:avLst/>
          </a:prstGeom>
          <a:noFill/>
        </p:spPr>
        <p:txBody>
          <a:bodyPr wrap="square" rtlCol="0">
            <a:spAutoFit/>
          </a:bodyPr>
          <a:lstStyle/>
          <a:p>
            <a:pPr algn="ctr"/>
            <a:r>
              <a:rPr lang="en-IN" sz="1600" b="1" dirty="0">
                <a:solidFill>
                  <a:srgbClr val="BD582C"/>
                </a:solidFill>
              </a:rPr>
              <a:t>Itai-Itai Disease</a:t>
            </a:r>
          </a:p>
        </p:txBody>
      </p:sp>
      <p:sp>
        <p:nvSpPr>
          <p:cNvPr id="6" name="TextBox 5"/>
          <p:cNvSpPr txBox="1"/>
          <p:nvPr/>
        </p:nvSpPr>
        <p:spPr>
          <a:xfrm>
            <a:off x="8154297" y="5019841"/>
            <a:ext cx="2141490" cy="584775"/>
          </a:xfrm>
          <a:prstGeom prst="rect">
            <a:avLst/>
          </a:prstGeom>
          <a:noFill/>
        </p:spPr>
        <p:txBody>
          <a:bodyPr wrap="square" rtlCol="0">
            <a:spAutoFit/>
          </a:bodyPr>
          <a:lstStyle/>
          <a:p>
            <a:pPr algn="ctr"/>
            <a:r>
              <a:rPr lang="en-IN" sz="1600" b="1" dirty="0">
                <a:solidFill>
                  <a:srgbClr val="BD582C"/>
                </a:solidFill>
              </a:rPr>
              <a:t>Penetration of (C</a:t>
            </a:r>
            <a:r>
              <a:rPr lang="en-IN" sz="1600" b="1" baseline="-25000" dirty="0">
                <a:solidFill>
                  <a:srgbClr val="BD582C"/>
                </a:solidFill>
              </a:rPr>
              <a:t>2</a:t>
            </a:r>
            <a:r>
              <a:rPr lang="en-IN" sz="1600" b="1" dirty="0">
                <a:solidFill>
                  <a:srgbClr val="BD582C"/>
                </a:solidFill>
              </a:rPr>
              <a:t>H</a:t>
            </a:r>
            <a:r>
              <a:rPr lang="en-IN" sz="1600" b="1" baseline="-25000" dirty="0">
                <a:solidFill>
                  <a:srgbClr val="BD582C"/>
                </a:solidFill>
              </a:rPr>
              <a:t>5</a:t>
            </a:r>
            <a:r>
              <a:rPr lang="en-IN" sz="1600" b="1" dirty="0">
                <a:solidFill>
                  <a:srgbClr val="BD582C"/>
                </a:solidFill>
              </a:rPr>
              <a:t>)</a:t>
            </a:r>
            <a:r>
              <a:rPr lang="en-IN" sz="1600" b="1" baseline="-25000" dirty="0">
                <a:solidFill>
                  <a:srgbClr val="BD582C"/>
                </a:solidFill>
              </a:rPr>
              <a:t>3</a:t>
            </a:r>
            <a:r>
              <a:rPr lang="en-IN" sz="1600" b="1" dirty="0">
                <a:solidFill>
                  <a:srgbClr val="BD582C"/>
                </a:solidFill>
              </a:rPr>
              <a:t>Pb</a:t>
            </a:r>
            <a:r>
              <a:rPr lang="en-IN" sz="1600" b="1" baseline="30000" dirty="0">
                <a:solidFill>
                  <a:srgbClr val="BD582C"/>
                </a:solidFill>
              </a:rPr>
              <a:t>+ </a:t>
            </a:r>
            <a:r>
              <a:rPr lang="en-IN" sz="1600" b="1" dirty="0">
                <a:solidFill>
                  <a:srgbClr val="BD582C"/>
                </a:solidFill>
              </a:rPr>
              <a:t>in brain </a:t>
            </a:r>
          </a:p>
        </p:txBody>
      </p:sp>
    </p:spTree>
    <p:extLst>
      <p:ext uri="{BB962C8B-B14F-4D97-AF65-F5344CB8AC3E}">
        <p14:creationId xmlns:p14="http://schemas.microsoft.com/office/powerpoint/2010/main" val="836492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478192"/>
            <a:ext cx="10058400" cy="1450757"/>
          </a:xfrm>
        </p:spPr>
        <p:txBody>
          <a:bodyPr/>
          <a:lstStyle/>
          <a:p>
            <a:r>
              <a:rPr lang="en-IN" dirty="0"/>
              <a:t>Non-Essential Elements</a:t>
            </a:r>
          </a:p>
        </p:txBody>
      </p:sp>
      <p:sp>
        <p:nvSpPr>
          <p:cNvPr id="7" name="TextBox 6"/>
          <p:cNvSpPr txBox="1"/>
          <p:nvPr/>
        </p:nvSpPr>
        <p:spPr>
          <a:xfrm>
            <a:off x="997129" y="2307772"/>
            <a:ext cx="10058402" cy="5078313"/>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IN" dirty="0"/>
              <a:t>Elements that do not play any active role in biological systems and life processes are categorized under </a:t>
            </a:r>
            <a:r>
              <a:rPr lang="en-IN" dirty="0">
                <a:solidFill>
                  <a:srgbClr val="BD582C"/>
                </a:solidFill>
              </a:rPr>
              <a:t>Non-Essential Elements</a:t>
            </a:r>
            <a:r>
              <a:rPr lang="en-IN" dirty="0"/>
              <a:t>.</a:t>
            </a:r>
          </a:p>
          <a:p>
            <a:pPr marL="285750" indent="-285750">
              <a:buClr>
                <a:schemeClr val="accent2"/>
              </a:buClr>
              <a:buFont typeface="Wingdings" panose="05000000000000000000" pitchFamily="2" charset="2"/>
              <a:buChar char="Ø"/>
            </a:pPr>
            <a:endParaRPr lang="en-IN" dirty="0"/>
          </a:p>
          <a:p>
            <a:pPr marL="285750" indent="-285750">
              <a:buClr>
                <a:schemeClr val="accent2"/>
              </a:buClr>
              <a:buFont typeface="Wingdings" panose="05000000000000000000" pitchFamily="2" charset="2"/>
              <a:buChar char="Ø"/>
            </a:pPr>
            <a:r>
              <a:rPr lang="en-IN" dirty="0"/>
              <a:t>Common examples of non-essential elements are Aluminium (Al), Silicon (Si), Titanium (Ti), Zirconium (Zr), Strontium (Sr), Barium (Ba) and Tin (Sn).</a:t>
            </a:r>
          </a:p>
          <a:p>
            <a:pPr marL="285750" indent="-285750">
              <a:buClr>
                <a:schemeClr val="accent2"/>
              </a:buClr>
              <a:buFont typeface="Wingdings" panose="05000000000000000000" pitchFamily="2" charset="2"/>
              <a:buChar char="Ø"/>
            </a:pPr>
            <a:endParaRPr lang="en-IN" dirty="0"/>
          </a:p>
          <a:p>
            <a:pPr marL="285750" indent="-285750">
              <a:buClr>
                <a:schemeClr val="accent2"/>
              </a:buClr>
              <a:buFont typeface="Wingdings" panose="05000000000000000000" pitchFamily="2" charset="2"/>
              <a:buChar char="Ø"/>
            </a:pPr>
            <a:r>
              <a:rPr lang="en-IN" dirty="0"/>
              <a:t>Absence of these elements do not cause any major effect on the biological system. Other essential elements can emulate their behaviour and serve their purpose.</a:t>
            </a:r>
          </a:p>
          <a:p>
            <a:pPr>
              <a:buClr>
                <a:schemeClr val="accent2"/>
              </a:buClr>
            </a:pPr>
            <a:endParaRPr lang="en-IN" dirty="0"/>
          </a:p>
          <a:p>
            <a:pPr marL="285750" indent="-285750">
              <a:buClr>
                <a:schemeClr val="accent2"/>
              </a:buClr>
              <a:buFont typeface="Wingdings" panose="05000000000000000000" pitchFamily="2" charset="2"/>
              <a:buChar char="Ø"/>
            </a:pPr>
            <a:r>
              <a:rPr lang="en-IN" dirty="0"/>
              <a:t>Since most of non-essential elements forms insoluble oxides at biological pH and unstable complexes with complexing agents of biological significance, they are non-toxic are normal levels.</a:t>
            </a:r>
          </a:p>
          <a:p>
            <a:pPr marL="285750" indent="-285750">
              <a:buClr>
                <a:schemeClr val="accent2"/>
              </a:buClr>
              <a:buFont typeface="Wingdings" panose="05000000000000000000" pitchFamily="2" charset="2"/>
              <a:buChar char="Ø"/>
            </a:pPr>
            <a:endParaRPr lang="en-IN" dirty="0"/>
          </a:p>
          <a:p>
            <a:pPr marL="285750" indent="-285750">
              <a:buClr>
                <a:schemeClr val="accent2"/>
              </a:buClr>
              <a:buFont typeface="Wingdings" panose="05000000000000000000" pitchFamily="2" charset="2"/>
              <a:buChar char="Ø"/>
            </a:pPr>
            <a:r>
              <a:rPr lang="en-IN" dirty="0"/>
              <a:t>However like all elements, they can be toxic at very high levels.</a:t>
            </a:r>
          </a:p>
          <a:p>
            <a:pPr>
              <a:buClr>
                <a:schemeClr val="accent2"/>
              </a:buClr>
            </a:pPr>
            <a:endParaRPr lang="en-IN" dirty="0"/>
          </a:p>
          <a:p>
            <a:pPr>
              <a:buClr>
                <a:schemeClr val="accent2"/>
              </a:buClr>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319788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Abundance of Non Essential Elements</a:t>
            </a:r>
          </a:p>
        </p:txBody>
      </p:sp>
      <p:sp>
        <p:nvSpPr>
          <p:cNvPr id="3" name="TextBox 2"/>
          <p:cNvSpPr txBox="1"/>
          <p:nvPr/>
        </p:nvSpPr>
        <p:spPr>
          <a:xfrm>
            <a:off x="1219200" y="1964174"/>
            <a:ext cx="9936480" cy="646331"/>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IN" dirty="0"/>
              <a:t>Most of the non-essential elements are fairly abundant in earth crust. It is represented in following in chart.</a:t>
            </a:r>
          </a:p>
        </p:txBody>
      </p:sp>
      <p:graphicFrame>
        <p:nvGraphicFramePr>
          <p:cNvPr id="6" name="Chart 5"/>
          <p:cNvGraphicFramePr>
            <a:graphicFrameLocks/>
          </p:cNvGraphicFramePr>
          <p:nvPr>
            <p:extLst>
              <p:ext uri="{D42A27DB-BD31-4B8C-83A1-F6EECF244321}">
                <p14:modId xmlns:p14="http://schemas.microsoft.com/office/powerpoint/2010/main" val="3552059175"/>
              </p:ext>
            </p:extLst>
          </p:nvPr>
        </p:nvGraphicFramePr>
        <p:xfrm>
          <a:off x="2335348" y="2837319"/>
          <a:ext cx="7521303" cy="30507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141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5921"/>
            <a:ext cx="10058400" cy="1450757"/>
          </a:xfrm>
        </p:spPr>
        <p:txBody>
          <a:bodyPr/>
          <a:lstStyle/>
          <a:p>
            <a:r>
              <a:rPr lang="en-IN" dirty="0"/>
              <a:t>Toxic Elements</a:t>
            </a:r>
          </a:p>
        </p:txBody>
      </p:sp>
      <p:sp>
        <p:nvSpPr>
          <p:cNvPr id="3" name="TextBox 2"/>
          <p:cNvSpPr txBox="1"/>
          <p:nvPr/>
        </p:nvSpPr>
        <p:spPr>
          <a:xfrm>
            <a:off x="1066800" y="1954307"/>
            <a:ext cx="10058400" cy="4062651"/>
          </a:xfrm>
          <a:prstGeom prst="rect">
            <a:avLst/>
          </a:prstGeom>
          <a:noFill/>
        </p:spPr>
        <p:txBody>
          <a:bodyPr wrap="square" rtlCol="0">
            <a:spAutoFit/>
          </a:bodyPr>
          <a:lstStyle/>
          <a:p>
            <a:pPr marL="285750" indent="-285750">
              <a:buClr>
                <a:srgbClr val="BD582C"/>
              </a:buClr>
              <a:buFont typeface="Wingdings" panose="05000000000000000000" pitchFamily="2" charset="2"/>
              <a:buChar char="Ø"/>
            </a:pPr>
            <a:r>
              <a:rPr lang="en-IN" i="1" dirty="0">
                <a:solidFill>
                  <a:srgbClr val="BD582C"/>
                </a:solidFill>
              </a:rPr>
              <a:t>Toxicity </a:t>
            </a:r>
            <a:r>
              <a:rPr lang="en-IN" dirty="0"/>
              <a:t>is the measure of extent to which a substance can damage an organism. An element is considered as toxic if it impart negative effects on biological system and crucial life processes.</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In general, every element is toxic at very high level. However some elements are toxic even in trace amounts. These elements are called </a:t>
            </a:r>
            <a:r>
              <a:rPr lang="en-IN" i="1" dirty="0">
                <a:solidFill>
                  <a:srgbClr val="BD582C"/>
                </a:solidFill>
              </a:rPr>
              <a:t>Toxic Elements</a:t>
            </a:r>
            <a:r>
              <a:rPr lang="en-IN" dirty="0"/>
              <a:t>.</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Most common examples of toxic elements are Mercury (Hg), Cadmium (Cd), Lead (Pb) and Arsenic (As).</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Toxicity of elements is mainly due to</a:t>
            </a:r>
          </a:p>
          <a:p>
            <a:pPr marL="285750" indent="-285750">
              <a:buClr>
                <a:srgbClr val="BD582C"/>
              </a:buClr>
              <a:buFont typeface="Wingdings" panose="05000000000000000000" pitchFamily="2" charset="2"/>
              <a:buChar char="Ø"/>
            </a:pPr>
            <a:endParaRPr lang="en-IN" sz="800" dirty="0"/>
          </a:p>
          <a:p>
            <a:pPr marL="800100" lvl="1" indent="-342900">
              <a:buClr>
                <a:srgbClr val="C00000"/>
              </a:buClr>
              <a:buSzPct val="80000"/>
              <a:buFont typeface="Wingdings" panose="05000000000000000000" pitchFamily="2" charset="2"/>
              <a:buChar char="§"/>
            </a:pPr>
            <a:r>
              <a:rPr lang="en-IN" dirty="0"/>
              <a:t>Blocking of essential functional groups of biomolecules, like –OH of serine,  -SH of Cysteine, -N of histidine etc in amino acids residues, proteins and enzymes.</a:t>
            </a:r>
          </a:p>
          <a:p>
            <a:pPr marL="800100" lvl="1" indent="-342900">
              <a:buClr>
                <a:srgbClr val="C00000"/>
              </a:buClr>
              <a:buSzPct val="80000"/>
              <a:buFont typeface="Wingdings" panose="05000000000000000000" pitchFamily="2" charset="2"/>
              <a:buChar char="§"/>
            </a:pPr>
            <a:endParaRPr lang="en-IN" sz="800" dirty="0"/>
          </a:p>
          <a:p>
            <a:pPr marL="800100" lvl="1" indent="-342900">
              <a:buClr>
                <a:srgbClr val="C00000"/>
              </a:buClr>
              <a:buSzPct val="80000"/>
              <a:buFont typeface="Wingdings" panose="05000000000000000000" pitchFamily="2" charset="2"/>
              <a:buChar char="§"/>
            </a:pPr>
            <a:r>
              <a:rPr lang="en-IN" dirty="0"/>
              <a:t>Displacement of essential metal ions in biomolecules.</a:t>
            </a:r>
          </a:p>
          <a:p>
            <a:pPr marL="800100" lvl="1" indent="-342900">
              <a:buClr>
                <a:srgbClr val="C00000"/>
              </a:buClr>
              <a:buSzPct val="80000"/>
              <a:buFont typeface="Wingdings" panose="05000000000000000000" pitchFamily="2" charset="2"/>
              <a:buChar char="§"/>
            </a:pPr>
            <a:endParaRPr lang="en-IN" sz="800" dirty="0"/>
          </a:p>
          <a:p>
            <a:pPr marL="800100" lvl="1" indent="-342900">
              <a:buClr>
                <a:srgbClr val="C00000"/>
              </a:buClr>
              <a:buSzPct val="80000"/>
              <a:buFont typeface="Wingdings" panose="05000000000000000000" pitchFamily="2" charset="2"/>
              <a:buChar char="§"/>
            </a:pPr>
            <a:r>
              <a:rPr lang="en-IN" dirty="0"/>
              <a:t>Modif</a:t>
            </a:r>
            <a:r>
              <a:rPr lang="en-IN" sz="1600" dirty="0"/>
              <a:t>ication </a:t>
            </a:r>
            <a:r>
              <a:rPr lang="en-IN" sz="1700" dirty="0"/>
              <a:t>of active confirmation of biomolecules that render them inactive.</a:t>
            </a:r>
          </a:p>
        </p:txBody>
      </p:sp>
    </p:spTree>
    <p:extLst>
      <p:ext uri="{BB962C8B-B14F-4D97-AF65-F5344CB8AC3E}">
        <p14:creationId xmlns:p14="http://schemas.microsoft.com/office/powerpoint/2010/main" val="122761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Abundance of Toxic Elements</a:t>
            </a:r>
          </a:p>
        </p:txBody>
      </p:sp>
      <p:sp>
        <p:nvSpPr>
          <p:cNvPr id="3" name="TextBox 2"/>
          <p:cNvSpPr txBox="1"/>
          <p:nvPr/>
        </p:nvSpPr>
        <p:spPr>
          <a:xfrm>
            <a:off x="1219200" y="2044856"/>
            <a:ext cx="9936480" cy="369332"/>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IN" dirty="0"/>
              <a:t>Most of the toxic elements are very rare in earth crust. It is represented in following in chart.</a:t>
            </a:r>
          </a:p>
        </p:txBody>
      </p:sp>
      <p:graphicFrame>
        <p:nvGraphicFramePr>
          <p:cNvPr id="6" name="Chart 5"/>
          <p:cNvGraphicFramePr>
            <a:graphicFrameLocks/>
          </p:cNvGraphicFramePr>
          <p:nvPr>
            <p:extLst>
              <p:ext uri="{D42A27DB-BD31-4B8C-83A1-F6EECF244321}">
                <p14:modId xmlns:p14="http://schemas.microsoft.com/office/powerpoint/2010/main" val="2544886171"/>
              </p:ext>
            </p:extLst>
          </p:nvPr>
        </p:nvGraphicFramePr>
        <p:xfrm>
          <a:off x="2335348" y="2864213"/>
          <a:ext cx="7521303" cy="30507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488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Mercury (Hg)</a:t>
            </a:r>
          </a:p>
        </p:txBody>
      </p:sp>
      <p:sp>
        <p:nvSpPr>
          <p:cNvPr id="3" name="TextBox 2"/>
          <p:cNvSpPr txBox="1"/>
          <p:nvPr/>
        </p:nvSpPr>
        <p:spPr>
          <a:xfrm>
            <a:off x="1097280" y="2053685"/>
            <a:ext cx="10058400" cy="4154984"/>
          </a:xfrm>
          <a:prstGeom prst="rect">
            <a:avLst/>
          </a:prstGeom>
          <a:noFill/>
        </p:spPr>
        <p:txBody>
          <a:bodyPr wrap="square" rtlCol="0">
            <a:spAutoFit/>
          </a:bodyPr>
          <a:lstStyle/>
          <a:p>
            <a:pPr marL="285750" indent="-285750">
              <a:buFont typeface="Wingdings" panose="05000000000000000000" pitchFamily="2" charset="2"/>
              <a:buChar char="Ø"/>
            </a:pPr>
            <a:r>
              <a:rPr lang="en-IN" i="1" dirty="0">
                <a:solidFill>
                  <a:srgbClr val="BD582C"/>
                </a:solidFill>
              </a:rPr>
              <a:t>Sources of pollution </a:t>
            </a:r>
            <a:r>
              <a:rPr lang="en-IN" dirty="0">
                <a:solidFill>
                  <a:srgbClr val="BD582C"/>
                </a:solidFill>
              </a:rPr>
              <a:t>::</a:t>
            </a:r>
            <a:r>
              <a:rPr lang="en-IN" i="1" dirty="0">
                <a:solidFill>
                  <a:srgbClr val="BD582C"/>
                </a:solidFill>
              </a:rPr>
              <a:t> </a:t>
            </a:r>
            <a:r>
              <a:rPr lang="en-IN" dirty="0"/>
              <a:t>Industrial waste, Mining (Hg is trace component of many minerals), Pesticides, coal and lignite (≈100 ppm of Hg).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i="1" dirty="0">
                <a:solidFill>
                  <a:srgbClr val="BD582C"/>
                </a:solidFill>
              </a:rPr>
              <a:t>Cause of Toxicity </a:t>
            </a:r>
            <a:r>
              <a:rPr lang="en-IN" dirty="0">
                <a:solidFill>
                  <a:srgbClr val="BD582C"/>
                </a:solidFill>
              </a:rPr>
              <a:t>:: </a:t>
            </a:r>
            <a:r>
              <a:rPr lang="en-IN" dirty="0"/>
              <a:t>Strong affinity (formation constant of 10</a:t>
            </a:r>
            <a:r>
              <a:rPr lang="en-IN" baseline="30000" dirty="0"/>
              <a:t>16</a:t>
            </a:r>
            <a:r>
              <a:rPr lang="en-IN" dirty="0"/>
              <a:t>-10</a:t>
            </a:r>
            <a:r>
              <a:rPr lang="en-IN" baseline="30000" dirty="0"/>
              <a:t>22</a:t>
            </a:r>
            <a:r>
              <a:rPr lang="en-IN" dirty="0"/>
              <a:t>) for deprotonated thiol (-SH) group of cysteine residue that make’s up active site of many proteins and enzymes. That is why –SH is also known as mercaptan (mercurium captans). Hg</a:t>
            </a:r>
            <a:r>
              <a:rPr lang="en-IN" baseline="30000" dirty="0"/>
              <a:t>+2 </a:t>
            </a:r>
            <a:r>
              <a:rPr lang="en-IN" dirty="0"/>
              <a:t>is a soft acid while S of -SH is soft base  so Hg</a:t>
            </a:r>
            <a:r>
              <a:rPr lang="en-IN" baseline="30000" dirty="0"/>
              <a:t>+2 </a:t>
            </a:r>
            <a:r>
              <a:rPr lang="en-IN" dirty="0"/>
              <a:t>strongly binds with S (strong soft acid-soft base interaction) and changes active confirmation of biomolecule.</a:t>
            </a:r>
          </a:p>
          <a:p>
            <a:endParaRPr lang="en-IN" baseline="30000" dirty="0">
              <a:solidFill>
                <a:srgbClr val="BD582C"/>
              </a:solidFill>
            </a:endParaRPr>
          </a:p>
          <a:p>
            <a:pPr marL="285750" indent="-285750">
              <a:buFont typeface="Wingdings" panose="05000000000000000000" pitchFamily="2" charset="2"/>
              <a:buChar char="Ø"/>
            </a:pPr>
            <a:r>
              <a:rPr lang="en-IN" i="1" dirty="0">
                <a:solidFill>
                  <a:srgbClr val="BD582C"/>
                </a:solidFill>
              </a:rPr>
              <a:t>Toxic Effects </a:t>
            </a:r>
            <a:r>
              <a:rPr lang="en-IN" dirty="0">
                <a:solidFill>
                  <a:srgbClr val="BD582C"/>
                </a:solidFill>
              </a:rPr>
              <a:t>::</a:t>
            </a:r>
            <a:r>
              <a:rPr lang="en-IN" dirty="0"/>
              <a:t> Hg is toxic by ingestion and inhalation, and toxicity depends upon chemical form. Inorganic soluble Hg salts are highly toxic that can cause corrosion of intestinal tract, kidney failure and even death.</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i="1" dirty="0">
                <a:solidFill>
                  <a:srgbClr val="BD582C"/>
                </a:solidFill>
              </a:rPr>
              <a:t>Incidents</a:t>
            </a:r>
            <a:r>
              <a:rPr lang="en-IN" dirty="0">
                <a:solidFill>
                  <a:srgbClr val="BD582C"/>
                </a:solidFill>
              </a:rPr>
              <a:t> :: </a:t>
            </a:r>
            <a:r>
              <a:rPr lang="en-IN" sz="1600" b="1" dirty="0">
                <a:solidFill>
                  <a:schemeClr val="accent2">
                    <a:lumMod val="50000"/>
                  </a:schemeClr>
                </a:solidFill>
              </a:rPr>
              <a:t>Minamata disease</a:t>
            </a:r>
            <a:r>
              <a:rPr lang="en-IN" dirty="0"/>
              <a:t> in Japan in 1953-60 that is caused by Hg containing catalytic effluent released by Minimata Chemical company into Minamata Bay. 111 people who fed on contaminated fish from bay were reported of Hg poisoning of which 45 died.</a:t>
            </a:r>
          </a:p>
        </p:txBody>
      </p:sp>
    </p:spTree>
    <p:extLst>
      <p:ext uri="{BB962C8B-B14F-4D97-AF65-F5344CB8AC3E}">
        <p14:creationId xmlns:p14="http://schemas.microsoft.com/office/powerpoint/2010/main" val="28913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9234" y="604708"/>
            <a:ext cx="10006149" cy="646331"/>
          </a:xfrm>
          <a:prstGeom prst="rect">
            <a:avLst/>
          </a:prstGeom>
          <a:noFill/>
        </p:spPr>
        <p:txBody>
          <a:bodyPr wrap="square" rtlCol="0">
            <a:spAutoFit/>
          </a:bodyPr>
          <a:lstStyle/>
          <a:p>
            <a:r>
              <a:rPr lang="en-IN" dirty="0"/>
              <a:t>Another tragic incident occurred in Iraq in 1972, in which 450 people died after eating wheat dusted with Hg containing pesticides.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22" y="1630316"/>
            <a:ext cx="6096000" cy="378695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309" y="2159726"/>
            <a:ext cx="4911635" cy="3031127"/>
          </a:xfrm>
          <a:prstGeom prst="rect">
            <a:avLst/>
          </a:prstGeom>
        </p:spPr>
      </p:pic>
      <p:sp>
        <p:nvSpPr>
          <p:cNvPr id="5" name="TextBox 4"/>
          <p:cNvSpPr txBox="1"/>
          <p:nvPr/>
        </p:nvSpPr>
        <p:spPr>
          <a:xfrm>
            <a:off x="1833153" y="5558066"/>
            <a:ext cx="2882538" cy="338554"/>
          </a:xfrm>
          <a:prstGeom prst="rect">
            <a:avLst/>
          </a:prstGeom>
          <a:noFill/>
        </p:spPr>
        <p:txBody>
          <a:bodyPr wrap="square" rtlCol="0">
            <a:spAutoFit/>
          </a:bodyPr>
          <a:lstStyle/>
          <a:p>
            <a:pPr algn="ctr"/>
            <a:r>
              <a:rPr lang="en-IN" sz="1600" dirty="0">
                <a:solidFill>
                  <a:srgbClr val="BD582C"/>
                </a:solidFill>
              </a:rPr>
              <a:t>Effect of Hg on fetus growth  </a:t>
            </a:r>
          </a:p>
        </p:txBody>
      </p:sp>
      <p:sp>
        <p:nvSpPr>
          <p:cNvPr id="6" name="TextBox 5"/>
          <p:cNvSpPr txBox="1"/>
          <p:nvPr/>
        </p:nvSpPr>
        <p:spPr>
          <a:xfrm>
            <a:off x="8303622" y="5570130"/>
            <a:ext cx="1733007" cy="338554"/>
          </a:xfrm>
          <a:prstGeom prst="rect">
            <a:avLst/>
          </a:prstGeom>
          <a:noFill/>
        </p:spPr>
        <p:txBody>
          <a:bodyPr wrap="square" rtlCol="0">
            <a:spAutoFit/>
          </a:bodyPr>
          <a:lstStyle/>
          <a:p>
            <a:pPr algn="ctr"/>
            <a:r>
              <a:rPr lang="en-IN" sz="1600" dirty="0">
                <a:solidFill>
                  <a:srgbClr val="BD582C"/>
                </a:solidFill>
              </a:rPr>
              <a:t>Minimata Disease</a:t>
            </a:r>
          </a:p>
        </p:txBody>
      </p:sp>
    </p:spTree>
    <p:extLst>
      <p:ext uri="{BB962C8B-B14F-4D97-AF65-F5344CB8AC3E}">
        <p14:creationId xmlns:p14="http://schemas.microsoft.com/office/powerpoint/2010/main" val="274173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Cadmium (Cd)</a:t>
            </a:r>
          </a:p>
        </p:txBody>
      </p:sp>
      <p:sp>
        <p:nvSpPr>
          <p:cNvPr id="4" name="TextBox 3"/>
          <p:cNvSpPr txBox="1"/>
          <p:nvPr/>
        </p:nvSpPr>
        <p:spPr>
          <a:xfrm>
            <a:off x="1066800" y="2149478"/>
            <a:ext cx="10058400" cy="3693319"/>
          </a:xfrm>
          <a:prstGeom prst="rect">
            <a:avLst/>
          </a:prstGeom>
          <a:noFill/>
        </p:spPr>
        <p:txBody>
          <a:bodyPr wrap="square" rtlCol="0">
            <a:spAutoFit/>
          </a:bodyPr>
          <a:lstStyle/>
          <a:p>
            <a:pPr marL="285750" indent="-285750">
              <a:buFont typeface="Wingdings" panose="05000000000000000000" pitchFamily="2" charset="2"/>
              <a:buChar char="Ø"/>
            </a:pPr>
            <a:r>
              <a:rPr lang="en-IN" i="1" dirty="0">
                <a:solidFill>
                  <a:srgbClr val="BD582C"/>
                </a:solidFill>
              </a:rPr>
              <a:t>Sources of pollution </a:t>
            </a:r>
            <a:r>
              <a:rPr lang="en-IN" dirty="0">
                <a:solidFill>
                  <a:srgbClr val="BD582C"/>
                </a:solidFill>
              </a:rPr>
              <a:t>::</a:t>
            </a:r>
            <a:r>
              <a:rPr lang="en-IN" i="1" dirty="0">
                <a:solidFill>
                  <a:srgbClr val="BD582C"/>
                </a:solidFill>
              </a:rPr>
              <a:t> </a:t>
            </a:r>
            <a:r>
              <a:rPr lang="en-IN" dirty="0"/>
              <a:t>Metallurgical plants, Cd plating and battery fabricators.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i="1" dirty="0">
                <a:solidFill>
                  <a:srgbClr val="BD582C"/>
                </a:solidFill>
              </a:rPr>
              <a:t>Cause of Toxicity </a:t>
            </a:r>
            <a:r>
              <a:rPr lang="en-IN" dirty="0">
                <a:solidFill>
                  <a:srgbClr val="BD582C"/>
                </a:solidFill>
              </a:rPr>
              <a:t>:: </a:t>
            </a:r>
            <a:r>
              <a:rPr lang="en-IN" dirty="0"/>
              <a:t>Cd is similar to Zn (Found naturally in association with Zn). Cd</a:t>
            </a:r>
            <a:r>
              <a:rPr lang="en-IN" baseline="30000" dirty="0"/>
              <a:t>+2</a:t>
            </a:r>
            <a:r>
              <a:rPr lang="en-IN" dirty="0"/>
              <a:t> can displace Zn</a:t>
            </a:r>
            <a:r>
              <a:rPr lang="en-IN" baseline="30000" dirty="0"/>
              <a:t>+2 </a:t>
            </a:r>
            <a:r>
              <a:rPr lang="en-IN" dirty="0"/>
              <a:t>in many biomolecules. Cd</a:t>
            </a:r>
            <a:r>
              <a:rPr lang="en-IN" baseline="30000" dirty="0"/>
              <a:t>+2</a:t>
            </a:r>
            <a:r>
              <a:rPr lang="en-IN" dirty="0"/>
              <a:t> like Hg</a:t>
            </a:r>
            <a:r>
              <a:rPr lang="en-IN" baseline="30000" dirty="0"/>
              <a:t>+2</a:t>
            </a:r>
            <a:r>
              <a:rPr lang="en-IN" dirty="0"/>
              <a:t>, can strongly bind to -SH of cysteine residue and alter active confirmation of enzymes and proteins like carbonic anhydrase, carboxy peptidase and dipeptidase.</a:t>
            </a:r>
            <a:endParaRPr lang="en-IN" baseline="30000" dirty="0">
              <a:solidFill>
                <a:srgbClr val="BD582C"/>
              </a:solidFill>
            </a:endParaRPr>
          </a:p>
          <a:p>
            <a:pPr marL="285750" indent="-285750">
              <a:buFont typeface="Wingdings" panose="05000000000000000000" pitchFamily="2" charset="2"/>
              <a:buChar char="Ø"/>
            </a:pPr>
            <a:endParaRPr lang="en-IN" dirty="0">
              <a:solidFill>
                <a:srgbClr val="BD582C"/>
              </a:solidFill>
            </a:endParaRPr>
          </a:p>
          <a:p>
            <a:pPr marL="285750" indent="-285750">
              <a:buFont typeface="Wingdings" panose="05000000000000000000" pitchFamily="2" charset="2"/>
              <a:buChar char="Ø"/>
            </a:pPr>
            <a:r>
              <a:rPr lang="en-IN" i="1" dirty="0">
                <a:solidFill>
                  <a:srgbClr val="BD582C"/>
                </a:solidFill>
              </a:rPr>
              <a:t>Toxic Effects </a:t>
            </a:r>
            <a:r>
              <a:rPr lang="en-IN" dirty="0">
                <a:solidFill>
                  <a:srgbClr val="BD582C"/>
                </a:solidFill>
              </a:rPr>
              <a:t>:: </a:t>
            </a:r>
            <a:r>
              <a:rPr lang="en-IN" dirty="0"/>
              <a:t>Acute Cd poisoning can cause nausea, vomiting, diarrhea and abdominal pain. Chronic Cd poisoning can cause brittleness of bones.</a:t>
            </a:r>
          </a:p>
          <a:p>
            <a:endParaRPr lang="en-IN" dirty="0"/>
          </a:p>
          <a:p>
            <a:pPr marL="285750" indent="-285750">
              <a:buFont typeface="Wingdings" panose="05000000000000000000" pitchFamily="2" charset="2"/>
              <a:buChar char="Ø"/>
            </a:pPr>
            <a:r>
              <a:rPr lang="en-IN" i="1" dirty="0">
                <a:solidFill>
                  <a:srgbClr val="BD582C"/>
                </a:solidFill>
              </a:rPr>
              <a:t>Incidents</a:t>
            </a:r>
            <a:r>
              <a:rPr lang="en-IN" dirty="0">
                <a:solidFill>
                  <a:srgbClr val="BD582C"/>
                </a:solidFill>
              </a:rPr>
              <a:t> :: </a:t>
            </a:r>
            <a:r>
              <a:rPr lang="en-IN" sz="1600" b="1" dirty="0">
                <a:solidFill>
                  <a:schemeClr val="accent3"/>
                </a:solidFill>
              </a:rPr>
              <a:t>Ouch-Ouch (or Itai-Itai) Disease </a:t>
            </a:r>
            <a:r>
              <a:rPr lang="en-IN" dirty="0"/>
              <a:t>along Jinstu river in West Japan, caused by chronic Cd poisoning due to which, around 100 people died. Cause of this incident was a unused Zn mine along river, that contaminated river water with Cd. Water from river was used for irrigation of rice. Thereby, Cd manifested in people who ate contaminated rice.</a:t>
            </a:r>
            <a:endParaRPr lang="en-IN" sz="1600" dirty="0"/>
          </a:p>
        </p:txBody>
      </p:sp>
    </p:spTree>
    <p:extLst>
      <p:ext uri="{BB962C8B-B14F-4D97-AF65-F5344CB8AC3E}">
        <p14:creationId xmlns:p14="http://schemas.microsoft.com/office/powerpoint/2010/main" val="241567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Lead (Pb)</a:t>
            </a:r>
          </a:p>
        </p:txBody>
      </p:sp>
      <p:sp>
        <p:nvSpPr>
          <p:cNvPr id="4" name="TextBox 3"/>
          <p:cNvSpPr txBox="1"/>
          <p:nvPr/>
        </p:nvSpPr>
        <p:spPr>
          <a:xfrm>
            <a:off x="1097280" y="2375901"/>
            <a:ext cx="10058400" cy="2862322"/>
          </a:xfrm>
          <a:prstGeom prst="rect">
            <a:avLst/>
          </a:prstGeom>
          <a:noFill/>
        </p:spPr>
        <p:txBody>
          <a:bodyPr wrap="square" rtlCol="0">
            <a:spAutoFit/>
          </a:bodyPr>
          <a:lstStyle/>
          <a:p>
            <a:pPr marL="285750" indent="-285750">
              <a:buFont typeface="Wingdings" panose="05000000000000000000" pitchFamily="2" charset="2"/>
              <a:buChar char="Ø"/>
            </a:pPr>
            <a:r>
              <a:rPr lang="en-IN" i="1" dirty="0">
                <a:solidFill>
                  <a:srgbClr val="BD582C"/>
                </a:solidFill>
              </a:rPr>
              <a:t>Sources of pollution </a:t>
            </a:r>
            <a:r>
              <a:rPr lang="en-IN" dirty="0">
                <a:solidFill>
                  <a:srgbClr val="BD582C"/>
                </a:solidFill>
              </a:rPr>
              <a:t>:: </a:t>
            </a:r>
            <a:r>
              <a:rPr lang="en-IN" dirty="0"/>
              <a:t>Battery Industry, Leaded gasoline (90% lead in atmosphere) that uses tetraethyl lead (TEL) as anti knocking agent.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i="1" dirty="0">
                <a:solidFill>
                  <a:srgbClr val="BD582C"/>
                </a:solidFill>
              </a:rPr>
              <a:t>Causes of Toxicity </a:t>
            </a:r>
            <a:r>
              <a:rPr lang="en-IN" dirty="0">
                <a:solidFill>
                  <a:srgbClr val="BD582C"/>
                </a:solidFill>
              </a:rPr>
              <a:t>:: </a:t>
            </a:r>
            <a:r>
              <a:rPr lang="en-IN" dirty="0"/>
              <a:t>(C</a:t>
            </a:r>
            <a:r>
              <a:rPr lang="en-IN" baseline="-25000" dirty="0"/>
              <a:t>2</a:t>
            </a:r>
            <a:r>
              <a:rPr lang="en-IN" dirty="0"/>
              <a:t>H</a:t>
            </a:r>
            <a:r>
              <a:rPr lang="en-IN" baseline="-25000" dirty="0"/>
              <a:t>5</a:t>
            </a:r>
            <a:r>
              <a:rPr lang="en-IN" dirty="0"/>
              <a:t>)</a:t>
            </a:r>
            <a:r>
              <a:rPr lang="en-IN" baseline="-25000" dirty="0"/>
              <a:t>3</a:t>
            </a:r>
            <a:r>
              <a:rPr lang="en-IN" dirty="0"/>
              <a:t>Pb</a:t>
            </a:r>
            <a:r>
              <a:rPr lang="en-IN" baseline="30000" dirty="0"/>
              <a:t>+ </a:t>
            </a:r>
            <a:r>
              <a:rPr lang="en-IN" dirty="0"/>
              <a:t>formed by combustion of leaded gasoline can penetrate permeable membranes like blood-brain membrane. Like Hg</a:t>
            </a:r>
            <a:r>
              <a:rPr lang="en-IN" baseline="30000" dirty="0"/>
              <a:t>+2</a:t>
            </a:r>
            <a:r>
              <a:rPr lang="en-IN" dirty="0"/>
              <a:t> and Cd</a:t>
            </a:r>
            <a:r>
              <a:rPr lang="en-IN" baseline="30000" dirty="0"/>
              <a:t>+2</a:t>
            </a:r>
            <a:r>
              <a:rPr lang="en-IN" dirty="0"/>
              <a:t>, Pb</a:t>
            </a:r>
            <a:r>
              <a:rPr lang="en-IN" baseline="30000" dirty="0"/>
              <a:t>+2</a:t>
            </a:r>
            <a:r>
              <a:rPr lang="en-IN" dirty="0"/>
              <a:t> can also inhibit –SH enzymes (but less strongly). Main cause of toxicity is ability of Pb to inhibit key enzymes in heme synthesis.</a:t>
            </a:r>
            <a:endParaRPr lang="en-IN" baseline="30000" dirty="0">
              <a:solidFill>
                <a:srgbClr val="BD582C"/>
              </a:solidFill>
            </a:endParaRPr>
          </a:p>
          <a:p>
            <a:pPr marL="285750" indent="-285750">
              <a:buFont typeface="Wingdings" panose="05000000000000000000" pitchFamily="2" charset="2"/>
              <a:buChar char="Ø"/>
            </a:pPr>
            <a:endParaRPr lang="en-IN" dirty="0">
              <a:solidFill>
                <a:srgbClr val="BD582C"/>
              </a:solidFill>
            </a:endParaRPr>
          </a:p>
          <a:p>
            <a:pPr marL="285750" indent="-285750">
              <a:buFont typeface="Wingdings" panose="05000000000000000000" pitchFamily="2" charset="2"/>
              <a:buChar char="Ø"/>
            </a:pPr>
            <a:r>
              <a:rPr lang="en-IN" i="1" dirty="0">
                <a:solidFill>
                  <a:srgbClr val="BD582C"/>
                </a:solidFill>
              </a:rPr>
              <a:t>Toxic Effects </a:t>
            </a:r>
            <a:r>
              <a:rPr lang="en-IN" dirty="0">
                <a:solidFill>
                  <a:srgbClr val="BD582C"/>
                </a:solidFill>
              </a:rPr>
              <a:t>:: </a:t>
            </a:r>
            <a:r>
              <a:rPr lang="en-IN" dirty="0"/>
              <a:t>(C</a:t>
            </a:r>
            <a:r>
              <a:rPr lang="en-IN" baseline="-25000" dirty="0"/>
              <a:t>2</a:t>
            </a:r>
            <a:r>
              <a:rPr lang="en-IN" dirty="0"/>
              <a:t>H</a:t>
            </a:r>
            <a:r>
              <a:rPr lang="en-IN" baseline="-25000" dirty="0"/>
              <a:t>5</a:t>
            </a:r>
            <a:r>
              <a:rPr lang="en-IN" dirty="0"/>
              <a:t>)</a:t>
            </a:r>
            <a:r>
              <a:rPr lang="en-IN" baseline="-25000" dirty="0"/>
              <a:t>3</a:t>
            </a:r>
            <a:r>
              <a:rPr lang="en-IN" dirty="0"/>
              <a:t>Pb</a:t>
            </a:r>
            <a:r>
              <a:rPr lang="en-IN" baseline="30000" dirty="0"/>
              <a:t>+ </a:t>
            </a:r>
            <a:r>
              <a:rPr lang="en-IN" dirty="0"/>
              <a:t>can cause several disorders of central and peripheral nervous system like cramps, paralysis and loss of coordination. Primary toxic effect of Pb poisoning is anemia as it inhibits heme synthesis and reduces healthy red blood cell count in blood.</a:t>
            </a:r>
          </a:p>
        </p:txBody>
      </p:sp>
    </p:spTree>
    <p:extLst>
      <p:ext uri="{BB962C8B-B14F-4D97-AF65-F5344CB8AC3E}">
        <p14:creationId xmlns:p14="http://schemas.microsoft.com/office/powerpoint/2010/main" val="24190664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241</TotalTime>
  <Words>918</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Wingdings</vt:lpstr>
      <vt:lpstr>Retrospect</vt:lpstr>
      <vt:lpstr>Non Essential  and Toxic Elements</vt:lpstr>
      <vt:lpstr>Non-Essential Elements</vt:lpstr>
      <vt:lpstr>Abundance of Non Essential Elements</vt:lpstr>
      <vt:lpstr>Toxic Elements</vt:lpstr>
      <vt:lpstr>Abundance of Toxic Elements</vt:lpstr>
      <vt:lpstr>Mercury (Hg)</vt:lpstr>
      <vt:lpstr>PowerPoint Presentation</vt:lpstr>
      <vt:lpstr>Cadmium (Cd)</vt:lpstr>
      <vt:lpstr>Lead (Pb)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Non-Essential Elements</dc:title>
  <dc:creator>RC</dc:creator>
  <cp:lastModifiedBy>Rohan Chauhan</cp:lastModifiedBy>
  <cp:revision>28</cp:revision>
  <dcterms:created xsi:type="dcterms:W3CDTF">2021-02-27T09:20:04Z</dcterms:created>
  <dcterms:modified xsi:type="dcterms:W3CDTF">2023-08-20T05:35:50Z</dcterms:modified>
</cp:coreProperties>
</file>