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303" r:id="rId2"/>
    <p:sldId id="277" r:id="rId3"/>
    <p:sldId id="300" r:id="rId4"/>
    <p:sldId id="279" r:id="rId5"/>
    <p:sldId id="281" r:id="rId6"/>
    <p:sldId id="282" r:id="rId7"/>
    <p:sldId id="283" r:id="rId8"/>
    <p:sldId id="284" r:id="rId9"/>
    <p:sldId id="301" r:id="rId10"/>
    <p:sldId id="286" r:id="rId11"/>
    <p:sldId id="302" r:id="rId12"/>
    <p:sldId id="265" r:id="rId13"/>
    <p:sldId id="288" r:id="rId14"/>
    <p:sldId id="266" r:id="rId15"/>
    <p:sldId id="268" r:id="rId16"/>
    <p:sldId id="269" r:id="rId17"/>
    <p:sldId id="270" r:id="rId18"/>
    <p:sldId id="292" r:id="rId19"/>
    <p:sldId id="293" r:id="rId20"/>
    <p:sldId id="294" r:id="rId21"/>
    <p:sldId id="295" r:id="rId22"/>
    <p:sldId id="297" r:id="rId23"/>
    <p:sldId id="298" r:id="rId24"/>
    <p:sldId id="299" r:id="rId25"/>
    <p:sldId id="256" r:id="rId26"/>
    <p:sldId id="257" r:id="rId27"/>
    <p:sldId id="258" r:id="rId28"/>
    <p:sldId id="259" r:id="rId29"/>
    <p:sldId id="260" r:id="rId30"/>
    <p:sldId id="261" r:id="rId31"/>
    <p:sldId id="262" r:id="rId32"/>
    <p:sldId id="263"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dirty="0"/>
              <a:t>Percentage abundance of non-essential elements in Earth's crust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948067243135954"/>
          <c:y val="0.15856417935007261"/>
          <c:w val="0.32272705939383134"/>
          <c:h val="0.79564411750341224"/>
        </c:manualLayout>
      </c:layout>
      <c:pieChart>
        <c:varyColors val="1"/>
        <c:ser>
          <c:idx val="0"/>
          <c:order val="0"/>
          <c:tx>
            <c:strRef>
              <c:f>Sheet1!$B$1</c:f>
              <c:strCache>
                <c:ptCount val="1"/>
                <c:pt idx="0">
                  <c:v>Percentage Abundance of Non essential elements in Earth's crust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5A-4264-A55E-7673B892D6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5A-4264-A55E-7673B892D6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35A-4264-A55E-7673B892D6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35A-4264-A55E-7673B892D6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35A-4264-A55E-7673B892D6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35A-4264-A55E-7673B892D6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35A-4264-A55E-7673B892D659}"/>
              </c:ext>
            </c:extLst>
          </c:dPt>
          <c:dLbls>
            <c:delete val="1"/>
          </c:dLbls>
          <c:cat>
            <c:strRef>
              <c:f>Sheet1!$A$2:$A$8</c:f>
              <c:strCache>
                <c:ptCount val="7"/>
                <c:pt idx="0">
                  <c:v>Silicon (28.2%)</c:v>
                </c:pt>
                <c:pt idx="1">
                  <c:v>Aluminium  (8.2%)</c:v>
                </c:pt>
                <c:pt idx="2">
                  <c:v>Titanium (0.57%)</c:v>
                </c:pt>
                <c:pt idx="3">
                  <c:v>Strontium  (0.04%)</c:v>
                </c:pt>
                <c:pt idx="4">
                  <c:v>Barium (0.03%)</c:v>
                </c:pt>
                <c:pt idx="5">
                  <c:v>Zirconium (0.02 %)</c:v>
                </c:pt>
                <c:pt idx="6">
                  <c:v>Tin (0.03 %)</c:v>
                </c:pt>
              </c:strCache>
            </c:strRef>
          </c:cat>
          <c:val>
            <c:numRef>
              <c:f>Sheet1!$B$2:$B$8</c:f>
              <c:numCache>
                <c:formatCode>General</c:formatCode>
                <c:ptCount val="7"/>
                <c:pt idx="0">
                  <c:v>28.2</c:v>
                </c:pt>
                <c:pt idx="1">
                  <c:v>8.2000000000000011</c:v>
                </c:pt>
                <c:pt idx="2">
                  <c:v>0.56999999999999995</c:v>
                </c:pt>
                <c:pt idx="3">
                  <c:v>4.0000000000000029E-2</c:v>
                </c:pt>
                <c:pt idx="4">
                  <c:v>3.0000000000000016E-2</c:v>
                </c:pt>
                <c:pt idx="5">
                  <c:v>2.0000000000000014E-2</c:v>
                </c:pt>
                <c:pt idx="6">
                  <c:v>1.0000000000000007E-2</c:v>
                </c:pt>
              </c:numCache>
            </c:numRef>
          </c:val>
          <c:extLst>
            <c:ext xmlns:c16="http://schemas.microsoft.com/office/drawing/2014/chart" uri="{C3380CC4-5D6E-409C-BE32-E72D297353CC}">
              <c16:uniqueId val="{00000000-A530-40A4-94D3-55EA775FB89C}"/>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w="25400">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dirty="0"/>
              <a:t>Percentage abundance of toxic elements in Earth's crust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948067243135954"/>
          <c:y val="0.15856417935007261"/>
          <c:w val="0.32272705939383134"/>
          <c:h val="0.79564411750341224"/>
        </c:manualLayout>
      </c:layout>
      <c:pieChart>
        <c:varyColors val="1"/>
        <c:ser>
          <c:idx val="0"/>
          <c:order val="0"/>
          <c:tx>
            <c:strRef>
              <c:f>Sheet1!$B$1</c:f>
              <c:strCache>
                <c:ptCount val="1"/>
                <c:pt idx="0">
                  <c:v>Percentage Abundance of Non essential elements in Earth's crust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9A2-4ED9-88F1-FF04C2D30F2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9A2-4ED9-88F1-FF04C2D30F2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9A2-4ED9-88F1-FF04C2D30F2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9A2-4ED9-88F1-FF04C2D30F2D}"/>
              </c:ext>
            </c:extLst>
          </c:dPt>
          <c:dLbls>
            <c:delete val="1"/>
          </c:dLbls>
          <c:cat>
            <c:strRef>
              <c:f>Sheet1!$A$2:$A$5</c:f>
              <c:strCache>
                <c:ptCount val="4"/>
                <c:pt idx="0">
                  <c:v>Lead (0.0013%)</c:v>
                </c:pt>
                <c:pt idx="1">
                  <c:v>Arsenic (0.0002%)</c:v>
                </c:pt>
                <c:pt idx="2">
                  <c:v>Mercury (0.00005%)</c:v>
                </c:pt>
                <c:pt idx="3">
                  <c:v>Cadmium (0.00002%)</c:v>
                </c:pt>
              </c:strCache>
            </c:strRef>
          </c:cat>
          <c:val>
            <c:numRef>
              <c:f>Sheet1!$B$2:$B$5</c:f>
              <c:numCache>
                <c:formatCode>0.00E+00</c:formatCode>
                <c:ptCount val="4"/>
                <c:pt idx="0">
                  <c:v>1.2999999999999993E-3</c:v>
                </c:pt>
                <c:pt idx="1">
                  <c:v>2.0000000000000015E-4</c:v>
                </c:pt>
                <c:pt idx="2">
                  <c:v>5.0000000000000043E-5</c:v>
                </c:pt>
                <c:pt idx="3">
                  <c:v>2.0000000000000015E-5</c:v>
                </c:pt>
              </c:numCache>
            </c:numRef>
          </c:val>
          <c:extLst>
            <c:ext xmlns:c16="http://schemas.microsoft.com/office/drawing/2014/chart" uri="{C3380CC4-5D6E-409C-BE32-E72D297353CC}">
              <c16:uniqueId val="{00000000-A530-40A4-94D3-55EA775FB89C}"/>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w="25400">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E0C3A-9F82-4CE4-A5F3-372446079D6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BF6BFB3-3612-4F6D-A527-636B631C07FA}">
      <dgm:prSet phldrT="[Text]"/>
      <dgm:spPr/>
      <dgm:t>
        <a:bodyPr/>
        <a:lstStyle/>
        <a:p>
          <a:r>
            <a:rPr lang="en-US" i="1" dirty="0">
              <a:solidFill>
                <a:srgbClr val="BD582C"/>
              </a:solidFill>
            </a:rPr>
            <a:t>Elements</a:t>
          </a:r>
        </a:p>
      </dgm:t>
    </dgm:pt>
    <dgm:pt modelId="{057D5002-8AE7-4CB6-BF21-7B26D4077E61}" type="parTrans" cxnId="{945F36DC-B474-4DB8-AB47-F0233217D48F}">
      <dgm:prSet/>
      <dgm:spPr/>
      <dgm:t>
        <a:bodyPr/>
        <a:lstStyle/>
        <a:p>
          <a:endParaRPr lang="en-US"/>
        </a:p>
      </dgm:t>
    </dgm:pt>
    <dgm:pt modelId="{9D908B2A-50F8-4C02-AFD1-53FFB1FA86B1}" type="sibTrans" cxnId="{945F36DC-B474-4DB8-AB47-F0233217D48F}">
      <dgm:prSet/>
      <dgm:spPr/>
      <dgm:t>
        <a:bodyPr/>
        <a:lstStyle/>
        <a:p>
          <a:endParaRPr lang="en-US"/>
        </a:p>
      </dgm:t>
    </dgm:pt>
    <dgm:pt modelId="{BDE6089D-592A-49EB-A33E-6179A26FE155}">
      <dgm:prSet phldrT="[Text]" custT="1"/>
      <dgm:spPr/>
      <dgm:t>
        <a:bodyPr lIns="0" tIns="0" rIns="0" bIns="0"/>
        <a:lstStyle/>
        <a:p>
          <a:r>
            <a:rPr lang="en-US" sz="1800" b="0" i="1" dirty="0">
              <a:solidFill>
                <a:srgbClr val="BD582C"/>
              </a:solidFill>
            </a:rPr>
            <a:t>Essential</a:t>
          </a:r>
        </a:p>
        <a:p>
          <a:r>
            <a:rPr lang="en-US" sz="1600" dirty="0"/>
            <a:t>O, C, H, N, P, Na, K,</a:t>
          </a:r>
        </a:p>
        <a:p>
          <a:r>
            <a:rPr lang="en-US" sz="1600" dirty="0"/>
            <a:t>Mg, Cl, Ca, S</a:t>
          </a:r>
        </a:p>
      </dgm:t>
    </dgm:pt>
    <dgm:pt modelId="{86990126-E5D7-4BF1-ABD1-2858F3A048D8}" type="parTrans" cxnId="{293E8A7D-C00E-4C3E-BC38-B4D197901B68}">
      <dgm:prSet/>
      <dgm:spPr/>
      <dgm:t>
        <a:bodyPr/>
        <a:lstStyle/>
        <a:p>
          <a:endParaRPr lang="en-US"/>
        </a:p>
      </dgm:t>
    </dgm:pt>
    <dgm:pt modelId="{253D9E60-83E0-4BC7-821D-955A444B1D2F}" type="sibTrans" cxnId="{293E8A7D-C00E-4C3E-BC38-B4D197901B68}">
      <dgm:prSet/>
      <dgm:spPr/>
      <dgm:t>
        <a:bodyPr/>
        <a:lstStyle/>
        <a:p>
          <a:endParaRPr lang="en-US"/>
        </a:p>
      </dgm:t>
    </dgm:pt>
    <dgm:pt modelId="{8DD835D6-BE1F-4DEA-AF31-6883ED73DAD9}">
      <dgm:prSet phldrT="[Text]" custT="1"/>
      <dgm:spPr/>
      <dgm:t>
        <a:bodyPr lIns="0" tIns="0" rIns="0" bIns="0"/>
        <a:lstStyle/>
        <a:p>
          <a:r>
            <a:rPr lang="en-US" sz="1800" i="1" dirty="0">
              <a:solidFill>
                <a:srgbClr val="BD582C"/>
              </a:solidFill>
            </a:rPr>
            <a:t>Non Essential</a:t>
          </a:r>
        </a:p>
        <a:p>
          <a:r>
            <a:rPr lang="en-US" sz="1600" dirty="0"/>
            <a:t>Al, Sr, Ba, Sn</a:t>
          </a:r>
        </a:p>
      </dgm:t>
    </dgm:pt>
    <dgm:pt modelId="{16304095-6B94-4F4F-968E-160B628019A4}" type="parTrans" cxnId="{3BFF8BE1-0ECB-4537-8E3B-7A864484B567}">
      <dgm:prSet/>
      <dgm:spPr/>
      <dgm:t>
        <a:bodyPr/>
        <a:lstStyle/>
        <a:p>
          <a:endParaRPr lang="en-US"/>
        </a:p>
      </dgm:t>
    </dgm:pt>
    <dgm:pt modelId="{11661A98-A15C-43BB-9030-1C244489E790}" type="sibTrans" cxnId="{3BFF8BE1-0ECB-4537-8E3B-7A864484B567}">
      <dgm:prSet/>
      <dgm:spPr/>
      <dgm:t>
        <a:bodyPr/>
        <a:lstStyle/>
        <a:p>
          <a:endParaRPr lang="en-US"/>
        </a:p>
      </dgm:t>
    </dgm:pt>
    <dgm:pt modelId="{CFB4282B-D487-43D5-B034-79E143839B08}">
      <dgm:prSet phldrT="[Text]" custT="1"/>
      <dgm:spPr/>
      <dgm:t>
        <a:bodyPr/>
        <a:lstStyle/>
        <a:p>
          <a:r>
            <a:rPr lang="en-US" sz="1800" i="1" dirty="0">
              <a:solidFill>
                <a:srgbClr val="BD582C"/>
              </a:solidFill>
            </a:rPr>
            <a:t>Trace</a:t>
          </a:r>
        </a:p>
        <a:p>
          <a:r>
            <a:rPr lang="en-US" sz="1600" dirty="0"/>
            <a:t>I, Fe, Cu, Zn, Mn,</a:t>
          </a:r>
        </a:p>
        <a:p>
          <a:r>
            <a:rPr lang="en-US" sz="1600" dirty="0"/>
            <a:t>Co, Mo</a:t>
          </a:r>
        </a:p>
      </dgm:t>
    </dgm:pt>
    <dgm:pt modelId="{98CEDC63-4FC5-44A2-8DB0-0B4A675F0E19}" type="parTrans" cxnId="{3D1E7488-F884-4DE3-A319-DC1B95EC0653}">
      <dgm:prSet/>
      <dgm:spPr/>
      <dgm:t>
        <a:bodyPr/>
        <a:lstStyle/>
        <a:p>
          <a:endParaRPr lang="en-US"/>
        </a:p>
      </dgm:t>
    </dgm:pt>
    <dgm:pt modelId="{4B4D5FCE-D588-411A-BC64-852D5DEB55B4}" type="sibTrans" cxnId="{3D1E7488-F884-4DE3-A319-DC1B95EC0653}">
      <dgm:prSet/>
      <dgm:spPr/>
      <dgm:t>
        <a:bodyPr/>
        <a:lstStyle/>
        <a:p>
          <a:endParaRPr lang="en-US"/>
        </a:p>
      </dgm:t>
    </dgm:pt>
    <dgm:pt modelId="{307DDFF9-0911-4ECD-9146-9E0E6FDC6A8D}">
      <dgm:prSet phldrT="[Text]" custT="1"/>
      <dgm:spPr/>
      <dgm:t>
        <a:bodyPr/>
        <a:lstStyle/>
        <a:p>
          <a:r>
            <a:rPr lang="en-US" sz="1800" i="1" dirty="0">
              <a:solidFill>
                <a:srgbClr val="BD582C"/>
              </a:solidFill>
            </a:rPr>
            <a:t>Toxic</a:t>
          </a:r>
        </a:p>
        <a:p>
          <a:r>
            <a:rPr lang="en-US" sz="1600" dirty="0"/>
            <a:t>Hg, Cd, Pb, As</a:t>
          </a:r>
        </a:p>
      </dgm:t>
    </dgm:pt>
    <dgm:pt modelId="{4000B474-7DA2-47C3-86AF-6AB1124EA133}" type="parTrans" cxnId="{978C1188-FFF9-4EF1-AED1-95C7E8180EED}">
      <dgm:prSet/>
      <dgm:spPr/>
      <dgm:t>
        <a:bodyPr/>
        <a:lstStyle/>
        <a:p>
          <a:endParaRPr lang="en-US"/>
        </a:p>
      </dgm:t>
    </dgm:pt>
    <dgm:pt modelId="{7370AC66-9D53-4D8C-94D7-FF96745F92C2}" type="sibTrans" cxnId="{978C1188-FFF9-4EF1-AED1-95C7E8180EED}">
      <dgm:prSet/>
      <dgm:spPr/>
      <dgm:t>
        <a:bodyPr/>
        <a:lstStyle/>
        <a:p>
          <a:endParaRPr lang="en-US"/>
        </a:p>
      </dgm:t>
    </dgm:pt>
    <dgm:pt modelId="{B47A7759-A111-4579-B68F-FB4B0BAD7122}" type="pres">
      <dgm:prSet presAssocID="{63FE0C3A-9F82-4CE4-A5F3-372446079D64}" presName="hierChild1" presStyleCnt="0">
        <dgm:presLayoutVars>
          <dgm:chPref val="1"/>
          <dgm:dir/>
          <dgm:animOne val="branch"/>
          <dgm:animLvl val="lvl"/>
          <dgm:resizeHandles/>
        </dgm:presLayoutVars>
      </dgm:prSet>
      <dgm:spPr/>
    </dgm:pt>
    <dgm:pt modelId="{827D16F1-5927-4E53-B799-EEC4A32034B4}" type="pres">
      <dgm:prSet presAssocID="{3BF6BFB3-3612-4F6D-A527-636B631C07FA}" presName="hierRoot1" presStyleCnt="0"/>
      <dgm:spPr/>
    </dgm:pt>
    <dgm:pt modelId="{B87B231D-DA50-437A-BA10-976E95DF99D7}" type="pres">
      <dgm:prSet presAssocID="{3BF6BFB3-3612-4F6D-A527-636B631C07FA}" presName="composite" presStyleCnt="0"/>
      <dgm:spPr/>
    </dgm:pt>
    <dgm:pt modelId="{418AB56B-75AA-4C70-9F38-509BBDD51011}" type="pres">
      <dgm:prSet presAssocID="{3BF6BFB3-3612-4F6D-A527-636B631C07FA}" presName="background" presStyleLbl="node0" presStyleIdx="0" presStyleCnt="1"/>
      <dgm:spPr>
        <a:noFill/>
      </dgm:spPr>
    </dgm:pt>
    <dgm:pt modelId="{FE0DD2D3-1A44-4FCC-9E0B-E86FF8FF617B}" type="pres">
      <dgm:prSet presAssocID="{3BF6BFB3-3612-4F6D-A527-636B631C07FA}" presName="text" presStyleLbl="fgAcc0" presStyleIdx="0" presStyleCnt="1" custScaleY="46586" custLinFactNeighborX="4017" custLinFactNeighborY="-8075">
        <dgm:presLayoutVars>
          <dgm:chPref val="3"/>
        </dgm:presLayoutVars>
      </dgm:prSet>
      <dgm:spPr/>
    </dgm:pt>
    <dgm:pt modelId="{929B392A-6CC8-4BF1-954B-192E0422A6EA}" type="pres">
      <dgm:prSet presAssocID="{3BF6BFB3-3612-4F6D-A527-636B631C07FA}" presName="hierChild2" presStyleCnt="0"/>
      <dgm:spPr/>
    </dgm:pt>
    <dgm:pt modelId="{6CD0F0FF-48C3-47FD-98A3-2DB65A278B45}" type="pres">
      <dgm:prSet presAssocID="{86990126-E5D7-4BF1-ABD1-2858F3A048D8}" presName="Name10" presStyleLbl="parChTrans1D2" presStyleIdx="0" presStyleCnt="4"/>
      <dgm:spPr/>
    </dgm:pt>
    <dgm:pt modelId="{66C3864C-8A66-4CA4-9D57-F9F79AF94C95}" type="pres">
      <dgm:prSet presAssocID="{BDE6089D-592A-49EB-A33E-6179A26FE155}" presName="hierRoot2" presStyleCnt="0"/>
      <dgm:spPr/>
    </dgm:pt>
    <dgm:pt modelId="{20814301-D17B-454E-9F0E-9C006630928D}" type="pres">
      <dgm:prSet presAssocID="{BDE6089D-592A-49EB-A33E-6179A26FE155}" presName="composite2" presStyleCnt="0"/>
      <dgm:spPr/>
    </dgm:pt>
    <dgm:pt modelId="{B08E4716-C517-49E9-85A1-BA1A4FF3F4B2}" type="pres">
      <dgm:prSet presAssocID="{BDE6089D-592A-49EB-A33E-6179A26FE155}" presName="background2" presStyleLbl="node2" presStyleIdx="0" presStyleCnt="4"/>
      <dgm:spPr/>
    </dgm:pt>
    <dgm:pt modelId="{AA6CF377-B9A0-42A5-9A3F-CC5151F34012}" type="pres">
      <dgm:prSet presAssocID="{BDE6089D-592A-49EB-A33E-6179A26FE155}" presName="text2" presStyleLbl="fgAcc2" presStyleIdx="0" presStyleCnt="4" custScaleX="127641" custLinFactNeighborX="-55027" custLinFactNeighborY="-6236">
        <dgm:presLayoutVars>
          <dgm:chPref val="3"/>
        </dgm:presLayoutVars>
      </dgm:prSet>
      <dgm:spPr/>
    </dgm:pt>
    <dgm:pt modelId="{C71C59EB-EF9E-4317-BED6-5ECD3DF8B97B}" type="pres">
      <dgm:prSet presAssocID="{BDE6089D-592A-49EB-A33E-6179A26FE155}" presName="hierChild3" presStyleCnt="0"/>
      <dgm:spPr/>
    </dgm:pt>
    <dgm:pt modelId="{49D2D9C5-DD4F-45FC-AE70-79A907ACE358}" type="pres">
      <dgm:prSet presAssocID="{16304095-6B94-4F4F-968E-160B628019A4}" presName="Name10" presStyleLbl="parChTrans1D2" presStyleIdx="1" presStyleCnt="4"/>
      <dgm:spPr/>
    </dgm:pt>
    <dgm:pt modelId="{DE7B0F30-2644-439E-B0BA-37A992D3F238}" type="pres">
      <dgm:prSet presAssocID="{8DD835D6-BE1F-4DEA-AF31-6883ED73DAD9}" presName="hierRoot2" presStyleCnt="0"/>
      <dgm:spPr/>
    </dgm:pt>
    <dgm:pt modelId="{3B14DC14-4399-40CB-BF8D-1F25BE1BF49E}" type="pres">
      <dgm:prSet presAssocID="{8DD835D6-BE1F-4DEA-AF31-6883ED73DAD9}" presName="composite2" presStyleCnt="0"/>
      <dgm:spPr/>
    </dgm:pt>
    <dgm:pt modelId="{B073726C-122C-4E40-AB50-154671E438F0}" type="pres">
      <dgm:prSet presAssocID="{8DD835D6-BE1F-4DEA-AF31-6883ED73DAD9}" presName="background2" presStyleLbl="node2" presStyleIdx="1" presStyleCnt="4"/>
      <dgm:spPr/>
    </dgm:pt>
    <dgm:pt modelId="{A23CCC34-3EE7-453A-A568-FE072C303327}" type="pres">
      <dgm:prSet presAssocID="{8DD835D6-BE1F-4DEA-AF31-6883ED73DAD9}" presName="text2" presStyleLbl="fgAcc2" presStyleIdx="1" presStyleCnt="4" custScaleX="96175" custScaleY="75575" custLinFactNeighborX="-47642" custLinFactNeighborY="-3508">
        <dgm:presLayoutVars>
          <dgm:chPref val="3"/>
        </dgm:presLayoutVars>
      </dgm:prSet>
      <dgm:spPr/>
    </dgm:pt>
    <dgm:pt modelId="{18FB7110-DAE9-401C-8B8E-312C75190C12}" type="pres">
      <dgm:prSet presAssocID="{8DD835D6-BE1F-4DEA-AF31-6883ED73DAD9}" presName="hierChild3" presStyleCnt="0"/>
      <dgm:spPr/>
    </dgm:pt>
    <dgm:pt modelId="{9903E13D-2D55-48C2-BEBD-90C4987D32F6}" type="pres">
      <dgm:prSet presAssocID="{98CEDC63-4FC5-44A2-8DB0-0B4A675F0E19}" presName="Name10" presStyleLbl="parChTrans1D2" presStyleIdx="2" presStyleCnt="4"/>
      <dgm:spPr/>
    </dgm:pt>
    <dgm:pt modelId="{BBF69F96-808F-4C55-BB3D-E957B6803D8C}" type="pres">
      <dgm:prSet presAssocID="{CFB4282B-D487-43D5-B034-79E143839B08}" presName="hierRoot2" presStyleCnt="0"/>
      <dgm:spPr/>
    </dgm:pt>
    <dgm:pt modelId="{CCD748EE-9AE8-48DF-8A12-BBC24527CF74}" type="pres">
      <dgm:prSet presAssocID="{CFB4282B-D487-43D5-B034-79E143839B08}" presName="composite2" presStyleCnt="0"/>
      <dgm:spPr/>
    </dgm:pt>
    <dgm:pt modelId="{6A4D4024-1BD5-4A30-A3B0-1A3000C0E61E}" type="pres">
      <dgm:prSet presAssocID="{CFB4282B-D487-43D5-B034-79E143839B08}" presName="background2" presStyleLbl="node2" presStyleIdx="2" presStyleCnt="4"/>
      <dgm:spPr/>
    </dgm:pt>
    <dgm:pt modelId="{7B57F877-CBF4-4027-8AE2-C2C0AD90E5CF}" type="pres">
      <dgm:prSet presAssocID="{CFB4282B-D487-43D5-B034-79E143839B08}" presName="text2" presStyleLbl="fgAcc2" presStyleIdx="2" presStyleCnt="4" custScaleX="114135" custScaleY="93971" custLinFactNeighborX="46821" custLinFactNeighborY="-4408">
        <dgm:presLayoutVars>
          <dgm:chPref val="3"/>
        </dgm:presLayoutVars>
      </dgm:prSet>
      <dgm:spPr/>
    </dgm:pt>
    <dgm:pt modelId="{2464C601-5681-4CF0-AC5F-EBE168DBBCB6}" type="pres">
      <dgm:prSet presAssocID="{CFB4282B-D487-43D5-B034-79E143839B08}" presName="hierChild3" presStyleCnt="0"/>
      <dgm:spPr/>
    </dgm:pt>
    <dgm:pt modelId="{EE729334-0C56-4F70-998F-640ECBD0CAC1}" type="pres">
      <dgm:prSet presAssocID="{4000B474-7DA2-47C3-86AF-6AB1124EA133}" presName="Name10" presStyleLbl="parChTrans1D2" presStyleIdx="3" presStyleCnt="4"/>
      <dgm:spPr/>
    </dgm:pt>
    <dgm:pt modelId="{3792FBA6-AA10-4378-AAE5-1580B1580FDD}" type="pres">
      <dgm:prSet presAssocID="{307DDFF9-0911-4ECD-9146-9E0E6FDC6A8D}" presName="hierRoot2" presStyleCnt="0"/>
      <dgm:spPr/>
    </dgm:pt>
    <dgm:pt modelId="{7030F2A7-4269-4B22-8829-71CF1B225DA0}" type="pres">
      <dgm:prSet presAssocID="{307DDFF9-0911-4ECD-9146-9E0E6FDC6A8D}" presName="composite2" presStyleCnt="0"/>
      <dgm:spPr/>
    </dgm:pt>
    <dgm:pt modelId="{5CEE38B0-9CF0-4BC2-9973-923D3568DD73}" type="pres">
      <dgm:prSet presAssocID="{307DDFF9-0911-4ECD-9146-9E0E6FDC6A8D}" presName="background2" presStyleLbl="node2" presStyleIdx="3" presStyleCnt="4"/>
      <dgm:spPr/>
    </dgm:pt>
    <dgm:pt modelId="{9E43503D-6135-4E70-ABA6-93BDE0E9F3D3}" type="pres">
      <dgm:prSet presAssocID="{307DDFF9-0911-4ECD-9146-9E0E6FDC6A8D}" presName="text2" presStyleLbl="fgAcc2" presStyleIdx="3" presStyleCnt="4" custScaleX="85541" custScaleY="69573" custLinFactNeighborX="57547" custLinFactNeighborY="-5367">
        <dgm:presLayoutVars>
          <dgm:chPref val="3"/>
        </dgm:presLayoutVars>
      </dgm:prSet>
      <dgm:spPr/>
    </dgm:pt>
    <dgm:pt modelId="{291FBDCC-152A-4802-B350-393ABDB2D352}" type="pres">
      <dgm:prSet presAssocID="{307DDFF9-0911-4ECD-9146-9E0E6FDC6A8D}" presName="hierChild3" presStyleCnt="0"/>
      <dgm:spPr/>
    </dgm:pt>
  </dgm:ptLst>
  <dgm:cxnLst>
    <dgm:cxn modelId="{1749C60D-B2D5-4087-AE6F-5CB20F729971}" type="presOf" srcId="{16304095-6B94-4F4F-968E-160B628019A4}" destId="{49D2D9C5-DD4F-45FC-AE70-79A907ACE358}" srcOrd="0" destOrd="0" presId="urn:microsoft.com/office/officeart/2005/8/layout/hierarchy1"/>
    <dgm:cxn modelId="{425B1E1B-22CA-4C3E-9E57-2DD16DE3EA2C}" type="presOf" srcId="{307DDFF9-0911-4ECD-9146-9E0E6FDC6A8D}" destId="{9E43503D-6135-4E70-ABA6-93BDE0E9F3D3}" srcOrd="0" destOrd="0" presId="urn:microsoft.com/office/officeart/2005/8/layout/hierarchy1"/>
    <dgm:cxn modelId="{A1FBF531-1A1A-473E-AD21-E382B67ED518}" type="presOf" srcId="{4000B474-7DA2-47C3-86AF-6AB1124EA133}" destId="{EE729334-0C56-4F70-998F-640ECBD0CAC1}" srcOrd="0" destOrd="0" presId="urn:microsoft.com/office/officeart/2005/8/layout/hierarchy1"/>
    <dgm:cxn modelId="{6A7F7269-DAFD-4C29-9A57-600E077AA507}" type="presOf" srcId="{CFB4282B-D487-43D5-B034-79E143839B08}" destId="{7B57F877-CBF4-4027-8AE2-C2C0AD90E5CF}" srcOrd="0" destOrd="0" presId="urn:microsoft.com/office/officeart/2005/8/layout/hierarchy1"/>
    <dgm:cxn modelId="{D51A576A-7A01-4B89-8DD7-6EF86C01FA35}" type="presOf" srcId="{63FE0C3A-9F82-4CE4-A5F3-372446079D64}" destId="{B47A7759-A111-4579-B68F-FB4B0BAD7122}" srcOrd="0" destOrd="0" presId="urn:microsoft.com/office/officeart/2005/8/layout/hierarchy1"/>
    <dgm:cxn modelId="{293E8A7D-C00E-4C3E-BC38-B4D197901B68}" srcId="{3BF6BFB3-3612-4F6D-A527-636B631C07FA}" destId="{BDE6089D-592A-49EB-A33E-6179A26FE155}" srcOrd="0" destOrd="0" parTransId="{86990126-E5D7-4BF1-ABD1-2858F3A048D8}" sibTransId="{253D9E60-83E0-4BC7-821D-955A444B1D2F}"/>
    <dgm:cxn modelId="{C440497E-82D0-4F2A-A9B2-09588C762B87}" type="presOf" srcId="{8DD835D6-BE1F-4DEA-AF31-6883ED73DAD9}" destId="{A23CCC34-3EE7-453A-A568-FE072C303327}" srcOrd="0" destOrd="0" presId="urn:microsoft.com/office/officeart/2005/8/layout/hierarchy1"/>
    <dgm:cxn modelId="{978C1188-FFF9-4EF1-AED1-95C7E8180EED}" srcId="{3BF6BFB3-3612-4F6D-A527-636B631C07FA}" destId="{307DDFF9-0911-4ECD-9146-9E0E6FDC6A8D}" srcOrd="3" destOrd="0" parTransId="{4000B474-7DA2-47C3-86AF-6AB1124EA133}" sibTransId="{7370AC66-9D53-4D8C-94D7-FF96745F92C2}"/>
    <dgm:cxn modelId="{3D1E7488-F884-4DE3-A319-DC1B95EC0653}" srcId="{3BF6BFB3-3612-4F6D-A527-636B631C07FA}" destId="{CFB4282B-D487-43D5-B034-79E143839B08}" srcOrd="2" destOrd="0" parTransId="{98CEDC63-4FC5-44A2-8DB0-0B4A675F0E19}" sibTransId="{4B4D5FCE-D588-411A-BC64-852D5DEB55B4}"/>
    <dgm:cxn modelId="{DF7A2191-0C48-438B-82BD-DADF586D08F1}" type="presOf" srcId="{86990126-E5D7-4BF1-ABD1-2858F3A048D8}" destId="{6CD0F0FF-48C3-47FD-98A3-2DB65A278B45}" srcOrd="0" destOrd="0" presId="urn:microsoft.com/office/officeart/2005/8/layout/hierarchy1"/>
    <dgm:cxn modelId="{945F36DC-B474-4DB8-AB47-F0233217D48F}" srcId="{63FE0C3A-9F82-4CE4-A5F3-372446079D64}" destId="{3BF6BFB3-3612-4F6D-A527-636B631C07FA}" srcOrd="0" destOrd="0" parTransId="{057D5002-8AE7-4CB6-BF21-7B26D4077E61}" sibTransId="{9D908B2A-50F8-4C02-AFD1-53FFB1FA86B1}"/>
    <dgm:cxn modelId="{CEEF76DD-7424-4B76-8EBB-DBD8C98F49DA}" type="presOf" srcId="{BDE6089D-592A-49EB-A33E-6179A26FE155}" destId="{AA6CF377-B9A0-42A5-9A3F-CC5151F34012}" srcOrd="0" destOrd="0" presId="urn:microsoft.com/office/officeart/2005/8/layout/hierarchy1"/>
    <dgm:cxn modelId="{F66D66DF-D092-4AA2-8DF8-B6477A8C4899}" type="presOf" srcId="{3BF6BFB3-3612-4F6D-A527-636B631C07FA}" destId="{FE0DD2D3-1A44-4FCC-9E0B-E86FF8FF617B}" srcOrd="0" destOrd="0" presId="urn:microsoft.com/office/officeart/2005/8/layout/hierarchy1"/>
    <dgm:cxn modelId="{3BFF8BE1-0ECB-4537-8E3B-7A864484B567}" srcId="{3BF6BFB3-3612-4F6D-A527-636B631C07FA}" destId="{8DD835D6-BE1F-4DEA-AF31-6883ED73DAD9}" srcOrd="1" destOrd="0" parTransId="{16304095-6B94-4F4F-968E-160B628019A4}" sibTransId="{11661A98-A15C-43BB-9030-1C244489E790}"/>
    <dgm:cxn modelId="{82DEBAFF-D74B-4425-92F6-38BC37523BE5}" type="presOf" srcId="{98CEDC63-4FC5-44A2-8DB0-0B4A675F0E19}" destId="{9903E13D-2D55-48C2-BEBD-90C4987D32F6}" srcOrd="0" destOrd="0" presId="urn:microsoft.com/office/officeart/2005/8/layout/hierarchy1"/>
    <dgm:cxn modelId="{279CA54A-41E4-4F00-8B62-D4E1E4E80922}" type="presParOf" srcId="{B47A7759-A111-4579-B68F-FB4B0BAD7122}" destId="{827D16F1-5927-4E53-B799-EEC4A32034B4}" srcOrd="0" destOrd="0" presId="urn:microsoft.com/office/officeart/2005/8/layout/hierarchy1"/>
    <dgm:cxn modelId="{C3B4B5C4-8082-4086-A096-6904F5C302FF}" type="presParOf" srcId="{827D16F1-5927-4E53-B799-EEC4A32034B4}" destId="{B87B231D-DA50-437A-BA10-976E95DF99D7}" srcOrd="0" destOrd="0" presId="urn:microsoft.com/office/officeart/2005/8/layout/hierarchy1"/>
    <dgm:cxn modelId="{FAE80BDD-6380-4731-9741-3C0F48B850F2}" type="presParOf" srcId="{B87B231D-DA50-437A-BA10-976E95DF99D7}" destId="{418AB56B-75AA-4C70-9F38-509BBDD51011}" srcOrd="0" destOrd="0" presId="urn:microsoft.com/office/officeart/2005/8/layout/hierarchy1"/>
    <dgm:cxn modelId="{5376CF7A-8786-492F-A820-FA51789C19F7}" type="presParOf" srcId="{B87B231D-DA50-437A-BA10-976E95DF99D7}" destId="{FE0DD2D3-1A44-4FCC-9E0B-E86FF8FF617B}" srcOrd="1" destOrd="0" presId="urn:microsoft.com/office/officeart/2005/8/layout/hierarchy1"/>
    <dgm:cxn modelId="{F237818F-BFA1-4E54-9A4C-674988F7C474}" type="presParOf" srcId="{827D16F1-5927-4E53-B799-EEC4A32034B4}" destId="{929B392A-6CC8-4BF1-954B-192E0422A6EA}" srcOrd="1" destOrd="0" presId="urn:microsoft.com/office/officeart/2005/8/layout/hierarchy1"/>
    <dgm:cxn modelId="{BA052040-2489-4909-96B3-64DFD411D0D5}" type="presParOf" srcId="{929B392A-6CC8-4BF1-954B-192E0422A6EA}" destId="{6CD0F0FF-48C3-47FD-98A3-2DB65A278B45}" srcOrd="0" destOrd="0" presId="urn:microsoft.com/office/officeart/2005/8/layout/hierarchy1"/>
    <dgm:cxn modelId="{F5F4E606-227D-4142-95F1-99097AB1571A}" type="presParOf" srcId="{929B392A-6CC8-4BF1-954B-192E0422A6EA}" destId="{66C3864C-8A66-4CA4-9D57-F9F79AF94C95}" srcOrd="1" destOrd="0" presId="urn:microsoft.com/office/officeart/2005/8/layout/hierarchy1"/>
    <dgm:cxn modelId="{E19B75C9-F72B-4BB0-B4E1-5264EECE4CB7}" type="presParOf" srcId="{66C3864C-8A66-4CA4-9D57-F9F79AF94C95}" destId="{20814301-D17B-454E-9F0E-9C006630928D}" srcOrd="0" destOrd="0" presId="urn:microsoft.com/office/officeart/2005/8/layout/hierarchy1"/>
    <dgm:cxn modelId="{A11BF58E-9618-4A63-A2B4-D718C5641A95}" type="presParOf" srcId="{20814301-D17B-454E-9F0E-9C006630928D}" destId="{B08E4716-C517-49E9-85A1-BA1A4FF3F4B2}" srcOrd="0" destOrd="0" presId="urn:microsoft.com/office/officeart/2005/8/layout/hierarchy1"/>
    <dgm:cxn modelId="{FFF49971-836E-4157-978D-FECDDAB0A753}" type="presParOf" srcId="{20814301-D17B-454E-9F0E-9C006630928D}" destId="{AA6CF377-B9A0-42A5-9A3F-CC5151F34012}" srcOrd="1" destOrd="0" presId="urn:microsoft.com/office/officeart/2005/8/layout/hierarchy1"/>
    <dgm:cxn modelId="{841B3DB9-9449-469A-80A7-35913CADAECA}" type="presParOf" srcId="{66C3864C-8A66-4CA4-9D57-F9F79AF94C95}" destId="{C71C59EB-EF9E-4317-BED6-5ECD3DF8B97B}" srcOrd="1" destOrd="0" presId="urn:microsoft.com/office/officeart/2005/8/layout/hierarchy1"/>
    <dgm:cxn modelId="{D1810A6A-1A94-4DE8-93F9-5F06FECF16AF}" type="presParOf" srcId="{929B392A-6CC8-4BF1-954B-192E0422A6EA}" destId="{49D2D9C5-DD4F-45FC-AE70-79A907ACE358}" srcOrd="2" destOrd="0" presId="urn:microsoft.com/office/officeart/2005/8/layout/hierarchy1"/>
    <dgm:cxn modelId="{DF9D3EE7-B370-42EB-A97C-6915EBACAE66}" type="presParOf" srcId="{929B392A-6CC8-4BF1-954B-192E0422A6EA}" destId="{DE7B0F30-2644-439E-B0BA-37A992D3F238}" srcOrd="3" destOrd="0" presId="urn:microsoft.com/office/officeart/2005/8/layout/hierarchy1"/>
    <dgm:cxn modelId="{B09C783A-90E3-4384-AC80-C0875D526BC6}" type="presParOf" srcId="{DE7B0F30-2644-439E-B0BA-37A992D3F238}" destId="{3B14DC14-4399-40CB-BF8D-1F25BE1BF49E}" srcOrd="0" destOrd="0" presId="urn:microsoft.com/office/officeart/2005/8/layout/hierarchy1"/>
    <dgm:cxn modelId="{8963AE24-9B64-4643-8B79-8E1DF79CA65A}" type="presParOf" srcId="{3B14DC14-4399-40CB-BF8D-1F25BE1BF49E}" destId="{B073726C-122C-4E40-AB50-154671E438F0}" srcOrd="0" destOrd="0" presId="urn:microsoft.com/office/officeart/2005/8/layout/hierarchy1"/>
    <dgm:cxn modelId="{9ACC5933-F548-409E-A468-88B2FD7F673E}" type="presParOf" srcId="{3B14DC14-4399-40CB-BF8D-1F25BE1BF49E}" destId="{A23CCC34-3EE7-453A-A568-FE072C303327}" srcOrd="1" destOrd="0" presId="urn:microsoft.com/office/officeart/2005/8/layout/hierarchy1"/>
    <dgm:cxn modelId="{02DCFAD5-2625-4C44-A6E8-1B67FB8F0C97}" type="presParOf" srcId="{DE7B0F30-2644-439E-B0BA-37A992D3F238}" destId="{18FB7110-DAE9-401C-8B8E-312C75190C12}" srcOrd="1" destOrd="0" presId="urn:microsoft.com/office/officeart/2005/8/layout/hierarchy1"/>
    <dgm:cxn modelId="{0AB8E839-DEF6-49A4-B246-3CC64AD7B07B}" type="presParOf" srcId="{929B392A-6CC8-4BF1-954B-192E0422A6EA}" destId="{9903E13D-2D55-48C2-BEBD-90C4987D32F6}" srcOrd="4" destOrd="0" presId="urn:microsoft.com/office/officeart/2005/8/layout/hierarchy1"/>
    <dgm:cxn modelId="{FCB2EBCA-CB69-4901-8AE6-0175F0953332}" type="presParOf" srcId="{929B392A-6CC8-4BF1-954B-192E0422A6EA}" destId="{BBF69F96-808F-4C55-BB3D-E957B6803D8C}" srcOrd="5" destOrd="0" presId="urn:microsoft.com/office/officeart/2005/8/layout/hierarchy1"/>
    <dgm:cxn modelId="{792D6EFC-DE5B-4CB2-A87F-528BC0458D7A}" type="presParOf" srcId="{BBF69F96-808F-4C55-BB3D-E957B6803D8C}" destId="{CCD748EE-9AE8-48DF-8A12-BBC24527CF74}" srcOrd="0" destOrd="0" presId="urn:microsoft.com/office/officeart/2005/8/layout/hierarchy1"/>
    <dgm:cxn modelId="{23F7A821-0A85-455F-82CC-87439BFC9C09}" type="presParOf" srcId="{CCD748EE-9AE8-48DF-8A12-BBC24527CF74}" destId="{6A4D4024-1BD5-4A30-A3B0-1A3000C0E61E}" srcOrd="0" destOrd="0" presId="urn:microsoft.com/office/officeart/2005/8/layout/hierarchy1"/>
    <dgm:cxn modelId="{C3289B8A-DC0A-43ED-A3E5-CF4A6BB61CB5}" type="presParOf" srcId="{CCD748EE-9AE8-48DF-8A12-BBC24527CF74}" destId="{7B57F877-CBF4-4027-8AE2-C2C0AD90E5CF}" srcOrd="1" destOrd="0" presId="urn:microsoft.com/office/officeart/2005/8/layout/hierarchy1"/>
    <dgm:cxn modelId="{4007EC30-970B-4BEF-B14B-79A16471C107}" type="presParOf" srcId="{BBF69F96-808F-4C55-BB3D-E957B6803D8C}" destId="{2464C601-5681-4CF0-AC5F-EBE168DBBCB6}" srcOrd="1" destOrd="0" presId="urn:microsoft.com/office/officeart/2005/8/layout/hierarchy1"/>
    <dgm:cxn modelId="{258445E5-FCF5-4254-865B-D6FA104737D8}" type="presParOf" srcId="{929B392A-6CC8-4BF1-954B-192E0422A6EA}" destId="{EE729334-0C56-4F70-998F-640ECBD0CAC1}" srcOrd="6" destOrd="0" presId="urn:microsoft.com/office/officeart/2005/8/layout/hierarchy1"/>
    <dgm:cxn modelId="{7F2A8E8F-92C8-4AB0-83E1-F6C153F7A1DB}" type="presParOf" srcId="{929B392A-6CC8-4BF1-954B-192E0422A6EA}" destId="{3792FBA6-AA10-4378-AAE5-1580B1580FDD}" srcOrd="7" destOrd="0" presId="urn:microsoft.com/office/officeart/2005/8/layout/hierarchy1"/>
    <dgm:cxn modelId="{9F3EA2F4-562E-483B-BE6D-7C455C3D7F27}" type="presParOf" srcId="{3792FBA6-AA10-4378-AAE5-1580B1580FDD}" destId="{7030F2A7-4269-4B22-8829-71CF1B225DA0}" srcOrd="0" destOrd="0" presId="urn:microsoft.com/office/officeart/2005/8/layout/hierarchy1"/>
    <dgm:cxn modelId="{B1565C7A-FB91-43E6-B622-9773D44BAC3A}" type="presParOf" srcId="{7030F2A7-4269-4B22-8829-71CF1B225DA0}" destId="{5CEE38B0-9CF0-4BC2-9973-923D3568DD73}" srcOrd="0" destOrd="0" presId="urn:microsoft.com/office/officeart/2005/8/layout/hierarchy1"/>
    <dgm:cxn modelId="{613F3AFB-DD29-40A7-BDE6-AF98969093E9}" type="presParOf" srcId="{7030F2A7-4269-4B22-8829-71CF1B225DA0}" destId="{9E43503D-6135-4E70-ABA6-93BDE0E9F3D3}" srcOrd="1" destOrd="0" presId="urn:microsoft.com/office/officeart/2005/8/layout/hierarchy1"/>
    <dgm:cxn modelId="{D4F7A848-BC03-428E-9D60-E36EDDC68D51}" type="presParOf" srcId="{3792FBA6-AA10-4378-AAE5-1580B1580FDD}" destId="{291FBDCC-152A-4802-B350-393ABDB2D3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29334-0C56-4F70-998F-640ECBD0CAC1}">
      <dsp:nvSpPr>
        <dsp:cNvPr id="0" name=""/>
        <dsp:cNvSpPr/>
      </dsp:nvSpPr>
      <dsp:spPr>
        <a:xfrm>
          <a:off x="5245480" y="438083"/>
          <a:ext cx="4335451" cy="551753"/>
        </a:xfrm>
        <a:custGeom>
          <a:avLst/>
          <a:gdLst/>
          <a:ahLst/>
          <a:cxnLst/>
          <a:rect l="0" t="0" r="0" b="0"/>
          <a:pathLst>
            <a:path>
              <a:moveTo>
                <a:pt x="0" y="0"/>
              </a:moveTo>
              <a:lnTo>
                <a:pt x="0" y="385815"/>
              </a:lnTo>
              <a:lnTo>
                <a:pt x="4335451" y="385815"/>
              </a:lnTo>
              <a:lnTo>
                <a:pt x="4335451" y="5517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03E13D-2D55-48C2-BEBD-90C4987D32F6}">
      <dsp:nvSpPr>
        <dsp:cNvPr id="0" name=""/>
        <dsp:cNvSpPr/>
      </dsp:nvSpPr>
      <dsp:spPr>
        <a:xfrm>
          <a:off x="5245480" y="438083"/>
          <a:ext cx="2204164" cy="562661"/>
        </a:xfrm>
        <a:custGeom>
          <a:avLst/>
          <a:gdLst/>
          <a:ahLst/>
          <a:cxnLst/>
          <a:rect l="0" t="0" r="0" b="0"/>
          <a:pathLst>
            <a:path>
              <a:moveTo>
                <a:pt x="0" y="0"/>
              </a:moveTo>
              <a:lnTo>
                <a:pt x="0" y="396723"/>
              </a:lnTo>
              <a:lnTo>
                <a:pt x="2204164" y="396723"/>
              </a:lnTo>
              <a:lnTo>
                <a:pt x="2204164" y="5626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2D9C5-DD4F-45FC-AE70-79A907ACE358}">
      <dsp:nvSpPr>
        <dsp:cNvPr id="0" name=""/>
        <dsp:cNvSpPr/>
      </dsp:nvSpPr>
      <dsp:spPr>
        <a:xfrm>
          <a:off x="3475960" y="438083"/>
          <a:ext cx="1769520" cy="572898"/>
        </a:xfrm>
        <a:custGeom>
          <a:avLst/>
          <a:gdLst/>
          <a:ahLst/>
          <a:cxnLst/>
          <a:rect l="0" t="0" r="0" b="0"/>
          <a:pathLst>
            <a:path>
              <a:moveTo>
                <a:pt x="1769520" y="0"/>
              </a:moveTo>
              <a:lnTo>
                <a:pt x="1769520" y="406959"/>
              </a:lnTo>
              <a:lnTo>
                <a:pt x="0" y="406959"/>
              </a:lnTo>
              <a:lnTo>
                <a:pt x="0" y="57289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F0FF-48C3-47FD-98A3-2DB65A278B45}">
      <dsp:nvSpPr>
        <dsp:cNvPr id="0" name=""/>
        <dsp:cNvSpPr/>
      </dsp:nvSpPr>
      <dsp:spPr>
        <a:xfrm>
          <a:off x="944150" y="438083"/>
          <a:ext cx="4301330" cy="541868"/>
        </a:xfrm>
        <a:custGeom>
          <a:avLst/>
          <a:gdLst/>
          <a:ahLst/>
          <a:cxnLst/>
          <a:rect l="0" t="0" r="0" b="0"/>
          <a:pathLst>
            <a:path>
              <a:moveTo>
                <a:pt x="4301330" y="0"/>
              </a:moveTo>
              <a:lnTo>
                <a:pt x="4301330" y="375930"/>
              </a:lnTo>
              <a:lnTo>
                <a:pt x="0" y="375930"/>
              </a:lnTo>
              <a:lnTo>
                <a:pt x="0" y="5418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AB56B-75AA-4C70-9F38-509BBDD51011}">
      <dsp:nvSpPr>
        <dsp:cNvPr id="0" name=""/>
        <dsp:cNvSpPr/>
      </dsp:nvSpPr>
      <dsp:spPr>
        <a:xfrm>
          <a:off x="4349862" y="-91801"/>
          <a:ext cx="1791237" cy="529885"/>
        </a:xfrm>
        <a:prstGeom prst="roundRect">
          <a:avLst>
            <a:gd name="adj" fmla="val 10000"/>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DD2D3-1A44-4FCC-9E0B-E86FF8FF617B}">
      <dsp:nvSpPr>
        <dsp:cNvPr id="0" name=""/>
        <dsp:cNvSpPr/>
      </dsp:nvSpPr>
      <dsp:spPr>
        <a:xfrm>
          <a:off x="4548888" y="97273"/>
          <a:ext cx="1791237" cy="5298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i="1" kern="1200" dirty="0">
              <a:solidFill>
                <a:srgbClr val="BD582C"/>
              </a:solidFill>
            </a:rPr>
            <a:t>Elements</a:t>
          </a:r>
        </a:p>
      </dsp:txBody>
      <dsp:txXfrm>
        <a:off x="4564408" y="112793"/>
        <a:ext cx="1760197" cy="498845"/>
      </dsp:txXfrm>
    </dsp:sp>
    <dsp:sp modelId="{B08E4716-C517-49E9-85A1-BA1A4FF3F4B2}">
      <dsp:nvSpPr>
        <dsp:cNvPr id="0" name=""/>
        <dsp:cNvSpPr/>
      </dsp:nvSpPr>
      <dsp:spPr>
        <a:xfrm>
          <a:off x="-199026" y="979952"/>
          <a:ext cx="2286353" cy="11374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6CF377-B9A0-42A5-9A3F-CC5151F34012}">
      <dsp:nvSpPr>
        <dsp:cNvPr id="0" name=""/>
        <dsp:cNvSpPr/>
      </dsp:nvSpPr>
      <dsp:spPr>
        <a:xfrm>
          <a:off x="0" y="1169027"/>
          <a:ext cx="2286353" cy="113743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rgbClr val="BD582C"/>
              </a:solidFill>
            </a:rPr>
            <a:t>Essential</a:t>
          </a:r>
        </a:p>
        <a:p>
          <a:pPr marL="0" lvl="0" indent="0" algn="ctr" defTabSz="800100">
            <a:lnSpc>
              <a:spcPct val="90000"/>
            </a:lnSpc>
            <a:spcBef>
              <a:spcPct val="0"/>
            </a:spcBef>
            <a:spcAft>
              <a:spcPct val="35000"/>
            </a:spcAft>
            <a:buNone/>
          </a:pPr>
          <a:r>
            <a:rPr lang="en-US" sz="1600" kern="1200" dirty="0"/>
            <a:t>O, C, H, N, P, Na, K,</a:t>
          </a:r>
        </a:p>
        <a:p>
          <a:pPr marL="0" lvl="0" indent="0" algn="ctr" defTabSz="800100">
            <a:lnSpc>
              <a:spcPct val="90000"/>
            </a:lnSpc>
            <a:spcBef>
              <a:spcPct val="0"/>
            </a:spcBef>
            <a:spcAft>
              <a:spcPct val="35000"/>
            </a:spcAft>
            <a:buNone/>
          </a:pPr>
          <a:r>
            <a:rPr lang="en-US" sz="1600" kern="1200" dirty="0"/>
            <a:t>Mg, Cl, Ca, S</a:t>
          </a:r>
        </a:p>
      </dsp:txBody>
      <dsp:txXfrm>
        <a:off x="33314" y="1202341"/>
        <a:ext cx="2219725" cy="1070807"/>
      </dsp:txXfrm>
    </dsp:sp>
    <dsp:sp modelId="{B073726C-122C-4E40-AB50-154671E438F0}">
      <dsp:nvSpPr>
        <dsp:cNvPr id="0" name=""/>
        <dsp:cNvSpPr/>
      </dsp:nvSpPr>
      <dsp:spPr>
        <a:xfrm>
          <a:off x="2614599" y="1010982"/>
          <a:ext cx="1722722" cy="8596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CCC34-3EE7-453A-A568-FE072C303327}">
      <dsp:nvSpPr>
        <dsp:cNvPr id="0" name=""/>
        <dsp:cNvSpPr/>
      </dsp:nvSpPr>
      <dsp:spPr>
        <a:xfrm>
          <a:off x="2813625" y="1200057"/>
          <a:ext cx="1722722" cy="8596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i="1" kern="1200" dirty="0">
              <a:solidFill>
                <a:srgbClr val="BD582C"/>
              </a:solidFill>
            </a:rPr>
            <a:t>Non Essential</a:t>
          </a:r>
        </a:p>
        <a:p>
          <a:pPr marL="0" lvl="0" indent="0" algn="ctr" defTabSz="800100">
            <a:lnSpc>
              <a:spcPct val="90000"/>
            </a:lnSpc>
            <a:spcBef>
              <a:spcPct val="0"/>
            </a:spcBef>
            <a:spcAft>
              <a:spcPct val="35000"/>
            </a:spcAft>
            <a:buNone/>
          </a:pPr>
          <a:r>
            <a:rPr lang="en-US" sz="1600" kern="1200" dirty="0"/>
            <a:t>Al, Sr, Ba, Sn</a:t>
          </a:r>
        </a:p>
      </dsp:txBody>
      <dsp:txXfrm>
        <a:off x="2838802" y="1225234"/>
        <a:ext cx="1672368" cy="809263"/>
      </dsp:txXfrm>
    </dsp:sp>
    <dsp:sp modelId="{6A4D4024-1BD5-4A30-A3B0-1A3000C0E61E}">
      <dsp:nvSpPr>
        <dsp:cNvPr id="0" name=""/>
        <dsp:cNvSpPr/>
      </dsp:nvSpPr>
      <dsp:spPr>
        <a:xfrm>
          <a:off x="6427430" y="1000745"/>
          <a:ext cx="2044428" cy="1068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7F877-CBF4-4027-8AE2-C2C0AD90E5CF}">
      <dsp:nvSpPr>
        <dsp:cNvPr id="0" name=""/>
        <dsp:cNvSpPr/>
      </dsp:nvSpPr>
      <dsp:spPr>
        <a:xfrm>
          <a:off x="6626457" y="1189820"/>
          <a:ext cx="2044428" cy="1068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solidFill>
                <a:srgbClr val="BD582C"/>
              </a:solidFill>
            </a:rPr>
            <a:t>Trace</a:t>
          </a:r>
        </a:p>
        <a:p>
          <a:pPr marL="0" lvl="0" indent="0" algn="ctr" defTabSz="800100">
            <a:lnSpc>
              <a:spcPct val="90000"/>
            </a:lnSpc>
            <a:spcBef>
              <a:spcPct val="0"/>
            </a:spcBef>
            <a:spcAft>
              <a:spcPct val="35000"/>
            </a:spcAft>
            <a:buNone/>
          </a:pPr>
          <a:r>
            <a:rPr lang="en-US" sz="1600" kern="1200" dirty="0"/>
            <a:t>I, Fe, Cu, Zn, Mn,</a:t>
          </a:r>
        </a:p>
        <a:p>
          <a:pPr marL="0" lvl="0" indent="0" algn="ctr" defTabSz="800100">
            <a:lnSpc>
              <a:spcPct val="90000"/>
            </a:lnSpc>
            <a:spcBef>
              <a:spcPct val="0"/>
            </a:spcBef>
            <a:spcAft>
              <a:spcPct val="35000"/>
            </a:spcAft>
            <a:buNone/>
          </a:pPr>
          <a:r>
            <a:rPr lang="en-US" sz="1600" kern="1200" dirty="0"/>
            <a:t>Co, Mo</a:t>
          </a:r>
        </a:p>
      </dsp:txBody>
      <dsp:txXfrm>
        <a:off x="6657763" y="1221126"/>
        <a:ext cx="1981816" cy="1006247"/>
      </dsp:txXfrm>
    </dsp:sp>
    <dsp:sp modelId="{5CEE38B0-9CF0-4BC2-9973-923D3568DD73}">
      <dsp:nvSpPr>
        <dsp:cNvPr id="0" name=""/>
        <dsp:cNvSpPr/>
      </dsp:nvSpPr>
      <dsp:spPr>
        <a:xfrm>
          <a:off x="8814811" y="989837"/>
          <a:ext cx="1532242" cy="7913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3503D-6135-4E70-ABA6-93BDE0E9F3D3}">
      <dsp:nvSpPr>
        <dsp:cNvPr id="0" name=""/>
        <dsp:cNvSpPr/>
      </dsp:nvSpPr>
      <dsp:spPr>
        <a:xfrm>
          <a:off x="9013837" y="1178912"/>
          <a:ext cx="1532242" cy="7913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solidFill>
                <a:srgbClr val="BD582C"/>
              </a:solidFill>
            </a:rPr>
            <a:t>Toxic</a:t>
          </a:r>
        </a:p>
        <a:p>
          <a:pPr marL="0" lvl="0" indent="0" algn="ctr" defTabSz="800100">
            <a:lnSpc>
              <a:spcPct val="90000"/>
            </a:lnSpc>
            <a:spcBef>
              <a:spcPct val="0"/>
            </a:spcBef>
            <a:spcAft>
              <a:spcPct val="35000"/>
            </a:spcAft>
            <a:buNone/>
          </a:pPr>
          <a:r>
            <a:rPr lang="en-US" sz="1600" kern="1200" dirty="0"/>
            <a:t>Hg, Cd, Pb, As</a:t>
          </a:r>
        </a:p>
      </dsp:txBody>
      <dsp:txXfrm>
        <a:off x="9037015" y="1202090"/>
        <a:ext cx="1485886" cy="7449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90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50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75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spTree>
    <p:extLst>
      <p:ext uri="{BB962C8B-B14F-4D97-AF65-F5344CB8AC3E}">
        <p14:creationId xmlns:p14="http://schemas.microsoft.com/office/powerpoint/2010/main" val="95633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60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795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243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420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pPr/>
              <a:t>8/20/2023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81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pPr/>
              <a:t>8/20/2023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429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212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pPr/>
              <a:t>8/20/2023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6017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IN" sz="7200" dirty="0"/>
              <a:t>Elements in Biological System </a:t>
            </a:r>
            <a:r>
              <a:rPr lang="en-IN" sz="4000" dirty="0"/>
              <a:t>(classification based on action)</a:t>
            </a:r>
            <a:endParaRPr lang="en-IN" sz="7200" dirty="0"/>
          </a:p>
        </p:txBody>
      </p:sp>
      <p:sp>
        <p:nvSpPr>
          <p:cNvPr id="4" name="Subtitle 3"/>
          <p:cNvSpPr>
            <a:spLocks noGrp="1"/>
          </p:cNvSpPr>
          <p:nvPr>
            <p:ph type="subTitle" idx="1"/>
          </p:nvPr>
        </p:nvSpPr>
        <p:spPr>
          <a:xfrm>
            <a:off x="1100051" y="4455620"/>
            <a:ext cx="10058400" cy="1352998"/>
          </a:xfrm>
        </p:spPr>
        <p:txBody>
          <a:bodyPr>
            <a:normAutofit/>
          </a:bodyPr>
          <a:lstStyle/>
          <a:p>
            <a:r>
              <a:rPr lang="en-IN" cap="none" dirty="0">
                <a:solidFill>
                  <a:schemeClr val="tx1"/>
                </a:solidFill>
              </a:rPr>
              <a:t>University of Delhi, Bioinorganic Chemistry</a:t>
            </a:r>
          </a:p>
          <a:p>
            <a:r>
              <a:rPr lang="en-IN" sz="1800" cap="none" dirty="0">
                <a:solidFill>
                  <a:schemeClr val="tx1"/>
                </a:solidFill>
              </a:rPr>
              <a:t>Rohan Singh, Nutan Sharma, Diskshita</a:t>
            </a:r>
          </a:p>
          <a:p>
            <a:r>
              <a:rPr lang="en-IN" sz="1800" cap="none" dirty="0">
                <a:solidFill>
                  <a:schemeClr val="tx1"/>
                </a:solidFill>
              </a:rPr>
              <a:t>Bsc (H) Chemistry, Sem-6, sec-b</a:t>
            </a:r>
          </a:p>
        </p:txBody>
      </p:sp>
      <p:pic>
        <p:nvPicPr>
          <p:cNvPr id="6" name="Picture 5">
            <a:extLst>
              <a:ext uri="{FF2B5EF4-FFF2-40B4-BE49-F238E27FC236}">
                <a16:creationId xmlns:a16="http://schemas.microsoft.com/office/drawing/2014/main" id="{5890D0C2-EFE7-AA97-918E-6F79127E381E}"/>
              </a:ext>
            </a:extLst>
          </p:cNvPr>
          <p:cNvPicPr>
            <a:picLocks noChangeAspect="1"/>
          </p:cNvPicPr>
          <p:nvPr/>
        </p:nvPicPr>
        <p:blipFill>
          <a:blip r:embed="rId2"/>
          <a:stretch>
            <a:fillRect/>
          </a:stretch>
        </p:blipFill>
        <p:spPr>
          <a:xfrm>
            <a:off x="9484659" y="4455620"/>
            <a:ext cx="1814322" cy="1774258"/>
          </a:xfrm>
          <a:prstGeom prst="rect">
            <a:avLst/>
          </a:prstGeom>
        </p:spPr>
      </p:pic>
    </p:spTree>
    <p:extLst>
      <p:ext uri="{BB962C8B-B14F-4D97-AF65-F5344CB8AC3E}">
        <p14:creationId xmlns:p14="http://schemas.microsoft.com/office/powerpoint/2010/main" val="8065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dirty="0">
                <a:solidFill>
                  <a:srgbClr val="BD582C"/>
                </a:solidFill>
              </a:rPr>
              <a:t>10. Calcium (Ca)</a:t>
            </a:r>
          </a:p>
        </p:txBody>
      </p:sp>
      <p:pic>
        <p:nvPicPr>
          <p:cNvPr id="5" name="Content Placeholder 4" descr="Calcium_unter_Argon_Schutzgasatmosphäre.jpg"/>
          <p:cNvPicPr>
            <a:picLocks noGrp="1" noChangeAspect="1"/>
          </p:cNvPicPr>
          <p:nvPr>
            <p:ph sz="half" idx="4294967295"/>
          </p:nvPr>
        </p:nvPicPr>
        <p:blipFill>
          <a:blip r:embed="rId2" cstate="print"/>
          <a:stretch>
            <a:fillRect/>
          </a:stretch>
        </p:blipFill>
        <p:spPr>
          <a:xfrm>
            <a:off x="8090261" y="2685815"/>
            <a:ext cx="3788229" cy="2001838"/>
          </a:xfrm>
        </p:spPr>
      </p:pic>
      <p:sp>
        <p:nvSpPr>
          <p:cNvPr id="4" name="TextBox 3"/>
          <p:cNvSpPr txBox="1"/>
          <p:nvPr/>
        </p:nvSpPr>
        <p:spPr>
          <a:xfrm>
            <a:off x="1097280" y="2002473"/>
            <a:ext cx="6749143" cy="3970318"/>
          </a:xfrm>
          <a:prstGeom prst="rect">
            <a:avLst/>
          </a:prstGeom>
          <a:noFill/>
        </p:spPr>
        <p:txBody>
          <a:bodyPr wrap="square" rtlCol="0">
            <a:spAutoFit/>
          </a:bodyPr>
          <a:lstStyle/>
          <a:p>
            <a:pPr marL="342900" indent="-342900">
              <a:buClr>
                <a:srgbClr val="BD582C"/>
              </a:buClr>
              <a:buFont typeface="Wingdings" panose="05000000000000000000" pitchFamily="2" charset="2"/>
              <a:buChar char="Ø"/>
            </a:pPr>
            <a:r>
              <a:rPr lang="en-US" sz="2000" dirty="0"/>
              <a:t>It is present in milk, eggs beans, nuts, cabbage cauliflower and aspergus. A human body needs about 800 mg of Ca daily at the age of 18 and above and below 18 age it requires 1–1.2 gm. It is major constituent of bones teeth. </a:t>
            </a:r>
          </a:p>
          <a:p>
            <a:pPr marL="342900" indent="-342900">
              <a:buClr>
                <a:srgbClr val="BD582C"/>
              </a:buClr>
              <a:buFont typeface="Wingdings" panose="05000000000000000000" pitchFamily="2" charset="2"/>
              <a:buChar char="Ø"/>
            </a:pPr>
            <a:endParaRPr lang="en-US" sz="600" dirty="0"/>
          </a:p>
          <a:p>
            <a:pPr marL="342900" indent="-342900">
              <a:buClr>
                <a:srgbClr val="BD582C"/>
              </a:buClr>
              <a:buFont typeface="Wingdings" panose="05000000000000000000" pitchFamily="2" charset="2"/>
              <a:buChar char="Ø"/>
            </a:pPr>
            <a:r>
              <a:rPr lang="en-US" sz="2000" dirty="0"/>
              <a:t>About 90% of the body calcium is in the skeleton, where it is maintained as deposits of calcium phosphate which is a soft fibrous matrix. Ionized calcium is of great importance in blood coagulation. It maintains the normal excitability of heart also. </a:t>
            </a:r>
          </a:p>
          <a:p>
            <a:pPr marL="342900" indent="-342900">
              <a:buClr>
                <a:srgbClr val="BD582C"/>
              </a:buClr>
              <a:buFont typeface="Wingdings" panose="05000000000000000000" pitchFamily="2" charset="2"/>
              <a:buChar char="Ø"/>
            </a:pPr>
            <a:endParaRPr lang="en-US" sz="600" dirty="0"/>
          </a:p>
          <a:p>
            <a:pPr marL="342900" indent="-342900">
              <a:buClr>
                <a:srgbClr val="BD582C"/>
              </a:buClr>
              <a:buFont typeface="Wingdings" panose="05000000000000000000" pitchFamily="2" charset="2"/>
              <a:buChar char="Ø"/>
            </a:pPr>
            <a:r>
              <a:rPr lang="en-US" sz="2000" dirty="0"/>
              <a:t>Low concentration of calcium causes irritation, weakness of bones in children (i.e. Rickets). It’s deficiency also causes Osteoporasis in adults.</a:t>
            </a:r>
          </a:p>
        </p:txBody>
      </p:sp>
      <p:sp>
        <p:nvSpPr>
          <p:cNvPr id="7" name="TextBox 6"/>
          <p:cNvSpPr txBox="1"/>
          <p:nvPr/>
        </p:nvSpPr>
        <p:spPr>
          <a:xfrm>
            <a:off x="8090261" y="4687653"/>
            <a:ext cx="3788229" cy="369332"/>
          </a:xfrm>
          <a:prstGeom prst="rect">
            <a:avLst/>
          </a:prstGeom>
          <a:solidFill>
            <a:srgbClr val="BD582C"/>
          </a:solidFill>
        </p:spPr>
        <p:txBody>
          <a:bodyPr wrap="square" rtlCol="0">
            <a:spAutoFit/>
          </a:bodyPr>
          <a:lstStyle/>
          <a:p>
            <a:pPr algn="ctr"/>
            <a:r>
              <a:rPr lang="en-IN" dirty="0">
                <a:solidFill>
                  <a:schemeClr val="bg1"/>
                </a:solidFill>
              </a:rPr>
              <a:t>Calcium (Ca)</a:t>
            </a:r>
          </a:p>
        </p:txBody>
      </p:sp>
      <p:sp>
        <p:nvSpPr>
          <p:cNvPr id="8" name="TextBox 7"/>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dirty="0">
                <a:solidFill>
                  <a:srgbClr val="BD582C"/>
                </a:solidFill>
              </a:rPr>
              <a:t>11. Chlorine (Cl)</a:t>
            </a:r>
          </a:p>
        </p:txBody>
      </p:sp>
      <p:sp>
        <p:nvSpPr>
          <p:cNvPr id="7" name="TextBox 6"/>
          <p:cNvSpPr txBox="1"/>
          <p:nvPr/>
        </p:nvSpPr>
        <p:spPr>
          <a:xfrm>
            <a:off x="8670832" y="5180352"/>
            <a:ext cx="3149600" cy="369332"/>
          </a:xfrm>
          <a:prstGeom prst="rect">
            <a:avLst/>
          </a:prstGeom>
          <a:solidFill>
            <a:srgbClr val="BD582C"/>
          </a:solidFill>
        </p:spPr>
        <p:txBody>
          <a:bodyPr wrap="square" rtlCol="0">
            <a:spAutoFit/>
          </a:bodyPr>
          <a:lstStyle/>
          <a:p>
            <a:pPr algn="ctr"/>
            <a:r>
              <a:rPr lang="en-IN" dirty="0">
                <a:solidFill>
                  <a:schemeClr val="bg1"/>
                </a:solidFill>
              </a:rPr>
              <a:t>Chlorine dioxide liquid</a:t>
            </a:r>
          </a:p>
        </p:txBody>
      </p:sp>
      <p:pic>
        <p:nvPicPr>
          <p:cNvPr id="8" name="Content Placeholder 4" descr="chlorine-dioxide-liquid-250x250.jpg"/>
          <p:cNvPicPr>
            <a:picLocks noChangeAspect="1"/>
          </p:cNvPicPr>
          <p:nvPr/>
        </p:nvPicPr>
        <p:blipFill>
          <a:blip r:embed="rId2"/>
          <a:stretch>
            <a:fillRect/>
          </a:stretch>
        </p:blipFill>
        <p:spPr>
          <a:xfrm>
            <a:off x="8670832" y="2155371"/>
            <a:ext cx="3149600" cy="3024981"/>
          </a:xfrm>
          <a:prstGeom prst="rect">
            <a:avLst/>
          </a:prstGeom>
        </p:spPr>
      </p:pic>
      <p:sp>
        <p:nvSpPr>
          <p:cNvPr id="9" name="TextBox 8"/>
          <p:cNvSpPr txBox="1"/>
          <p:nvPr/>
        </p:nvSpPr>
        <p:spPr>
          <a:xfrm>
            <a:off x="1097280" y="2286000"/>
            <a:ext cx="7175863" cy="3477875"/>
          </a:xfrm>
          <a:prstGeom prst="rect">
            <a:avLst/>
          </a:prstGeom>
          <a:noFill/>
        </p:spPr>
        <p:txBody>
          <a:bodyPr wrap="square" rtlCol="0">
            <a:spAutoFit/>
          </a:bodyPr>
          <a:lstStyle/>
          <a:p>
            <a:pPr marL="342900" indent="-342900">
              <a:buClr>
                <a:srgbClr val="BD582C"/>
              </a:buClr>
              <a:buFont typeface="Wingdings" panose="05000000000000000000" pitchFamily="2" charset="2"/>
              <a:buChar char="Ø"/>
            </a:pPr>
            <a:r>
              <a:rPr lang="en-US" sz="2000" dirty="0"/>
              <a:t>Chlorine is taken in diet as sodium chloride. The chloride ion is essential in water balance and osmotic pressure regulation. The chloride plays a special role in the blood by the action of chloride shift. </a:t>
            </a:r>
          </a:p>
          <a:p>
            <a:pPr marL="342900" indent="-342900">
              <a:buClr>
                <a:srgbClr val="BD582C"/>
              </a:buClr>
              <a:buFont typeface="Wingdings" panose="05000000000000000000" pitchFamily="2" charset="2"/>
              <a:buChar char="Ø"/>
            </a:pPr>
            <a:endParaRPr lang="en-US" sz="2000" dirty="0"/>
          </a:p>
          <a:p>
            <a:pPr marL="342900" indent="-342900">
              <a:buClr>
                <a:srgbClr val="BD582C"/>
              </a:buClr>
              <a:buFont typeface="Wingdings" panose="05000000000000000000" pitchFamily="2" charset="2"/>
              <a:buChar char="Ø"/>
            </a:pPr>
            <a:r>
              <a:rPr lang="en-US" sz="2000" dirty="0"/>
              <a:t>In gastric juice, chloride shows special importance in the production of HCl acid. In loss of gastric juice by vomiting or by duodenal obstruction there is a loss of chloride ion with sodium leads to decrease the plasma chloride and increase in bicarbonate concentration resulting hypocloromic alkalosis.</a:t>
            </a:r>
          </a:p>
          <a:p>
            <a:pPr marL="342900" indent="-342900">
              <a:buClr>
                <a:srgbClr val="BD582C"/>
              </a:buClr>
              <a:buFont typeface="Wingdings" panose="05000000000000000000" pitchFamily="2" charset="2"/>
              <a:buChar char="Ø"/>
            </a:pPr>
            <a:endParaRPr lang="en-US" sz="2000" dirty="0" err="1"/>
          </a:p>
        </p:txBody>
      </p:sp>
      <p:sp>
        <p:nvSpPr>
          <p:cNvPr id="10" name="TextBox 9"/>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10</a:t>
            </a:r>
          </a:p>
        </p:txBody>
      </p:sp>
    </p:spTree>
    <p:extLst>
      <p:ext uri="{BB962C8B-B14F-4D97-AF65-F5344CB8AC3E}">
        <p14:creationId xmlns:p14="http://schemas.microsoft.com/office/powerpoint/2010/main" val="206577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950"/>
            <a:ext cx="10972800" cy="1143000"/>
          </a:xfrm>
        </p:spPr>
        <p:txBody>
          <a:bodyPr/>
          <a:lstStyle/>
          <a:p>
            <a:r>
              <a:rPr lang="en-IN" b="1" dirty="0"/>
              <a:t>2. Trace elements </a:t>
            </a:r>
            <a:endParaRPr lang="en-US" b="1" dirty="0"/>
          </a:p>
        </p:txBody>
      </p:sp>
      <p:sp>
        <p:nvSpPr>
          <p:cNvPr id="3" name="Content Placeholder 2"/>
          <p:cNvSpPr>
            <a:spLocks noGrp="1"/>
          </p:cNvSpPr>
          <p:nvPr>
            <p:ph idx="1"/>
          </p:nvPr>
        </p:nvSpPr>
        <p:spPr>
          <a:xfrm>
            <a:off x="609600" y="2332037"/>
            <a:ext cx="10972800" cy="4525963"/>
          </a:xfrm>
        </p:spPr>
        <p:txBody>
          <a:bodyPr>
            <a:normAutofit/>
          </a:bodyPr>
          <a:lstStyle/>
          <a:p>
            <a:r>
              <a:rPr lang="en-US" sz="2200" dirty="0"/>
              <a:t>An element is called as trace elements when their requirement per day is below 100 mg and deficiency leads to disorders and may prove fatal. </a:t>
            </a:r>
          </a:p>
          <a:p>
            <a:r>
              <a:rPr lang="en-US" sz="2200" dirty="0"/>
              <a:t>Trace elements of the human body include zinc (Zn), copper (Cu), selenium (Se), chromium (Cr), cobalt (Co), iodine (I), manganese (Mn), and molybdenum (Mo). </a:t>
            </a:r>
          </a:p>
          <a:p>
            <a:r>
              <a:rPr lang="en-US" sz="2200" dirty="0"/>
              <a:t>These elements account for only 0.02% of the total body weight but they play signiﬁcant roles, e.g., as active centers of enzymes or as trace bioactive substances.</a:t>
            </a:r>
          </a:p>
          <a:p>
            <a:r>
              <a:rPr lang="en-US" sz="2200" dirty="0"/>
              <a:t>All trace elements are toxic if consumed at sufficiently high levels for long enough periods. The difference between toxic intakes and optimal intakes to meet physiological needs for essential trace elements is great for some elements but is much smaller for others.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Abundance of trace elements </a:t>
            </a:r>
            <a:endParaRPr lang="en-US" dirty="0"/>
          </a:p>
        </p:txBody>
      </p:sp>
      <p:graphicFrame>
        <p:nvGraphicFramePr>
          <p:cNvPr id="4" name="Content Placeholder 3"/>
          <p:cNvGraphicFramePr>
            <a:graphicFrameLocks noGrp="1"/>
          </p:cNvGraphicFramePr>
          <p:nvPr>
            <p:ph idx="1"/>
          </p:nvPr>
        </p:nvGraphicFramePr>
        <p:xfrm>
          <a:off x="609600" y="1873160"/>
          <a:ext cx="10972800" cy="33375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pPr algn="ctr"/>
                      <a:r>
                        <a:rPr lang="en-IN" dirty="0"/>
                        <a:t>Trace element</a:t>
                      </a:r>
                      <a:endParaRPr lang="en-US" dirty="0"/>
                    </a:p>
                  </a:txBody>
                  <a:tcPr/>
                </a:tc>
                <a:tc>
                  <a:txBody>
                    <a:bodyPr/>
                    <a:lstStyle/>
                    <a:p>
                      <a:pPr algn="ctr"/>
                      <a:r>
                        <a:rPr lang="en-IN" dirty="0"/>
                        <a:t>Earth crust (%)</a:t>
                      </a:r>
                      <a:endParaRPr lang="en-US" dirty="0"/>
                    </a:p>
                  </a:txBody>
                  <a:tcPr/>
                </a:tc>
                <a:tc>
                  <a:txBody>
                    <a:bodyPr/>
                    <a:lstStyle/>
                    <a:p>
                      <a:pPr algn="ctr"/>
                      <a:r>
                        <a:rPr lang="en-IN" dirty="0"/>
                        <a:t>Human body</a:t>
                      </a:r>
                      <a:endParaRPr lang="en-US" dirty="0"/>
                    </a:p>
                  </a:txBody>
                  <a:tcPr/>
                </a:tc>
                <a:extLst>
                  <a:ext uri="{0D108BD9-81ED-4DB2-BD59-A6C34878D82A}">
                    <a16:rowId xmlns:a16="http://schemas.microsoft.com/office/drawing/2014/main" val="10000"/>
                  </a:ext>
                </a:extLst>
              </a:tr>
              <a:tr h="370840">
                <a:tc>
                  <a:txBody>
                    <a:bodyPr/>
                    <a:lstStyle/>
                    <a:p>
                      <a:pPr algn="ctr"/>
                      <a:r>
                        <a:rPr lang="en-IN" dirty="0"/>
                        <a:t>Copper</a:t>
                      </a:r>
                      <a:endParaRPr lang="en-US" dirty="0"/>
                    </a:p>
                  </a:txBody>
                  <a:tcPr/>
                </a:tc>
                <a:tc>
                  <a:txBody>
                    <a:bodyPr/>
                    <a:lstStyle/>
                    <a:p>
                      <a:pPr algn="ctr"/>
                      <a:r>
                        <a:rPr lang="en-IN" dirty="0"/>
                        <a:t>0.0068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&lt;0.05</a:t>
                      </a:r>
                      <a:endParaRPr lang="en-US" dirty="0"/>
                    </a:p>
                  </a:txBody>
                  <a:tcPr/>
                </a:tc>
                <a:extLst>
                  <a:ext uri="{0D108BD9-81ED-4DB2-BD59-A6C34878D82A}">
                    <a16:rowId xmlns:a16="http://schemas.microsoft.com/office/drawing/2014/main" val="10001"/>
                  </a:ext>
                </a:extLst>
              </a:tr>
              <a:tr h="370840">
                <a:tc>
                  <a:txBody>
                    <a:bodyPr/>
                    <a:lstStyle/>
                    <a:p>
                      <a:pPr algn="ctr"/>
                      <a:r>
                        <a:rPr lang="en-IN" dirty="0"/>
                        <a:t>Iron</a:t>
                      </a:r>
                      <a:r>
                        <a:rPr lang="en-IN" baseline="0" dirty="0"/>
                        <a:t> </a:t>
                      </a:r>
                      <a:endParaRPr lang="en-US" dirty="0"/>
                    </a:p>
                  </a:txBody>
                  <a:tcPr/>
                </a:tc>
                <a:tc>
                  <a:txBody>
                    <a:bodyPr/>
                    <a:lstStyle/>
                    <a:p>
                      <a:pPr algn="ctr"/>
                      <a:r>
                        <a:rPr lang="en-IN" dirty="0"/>
                        <a:t>6.3</a:t>
                      </a:r>
                      <a:endParaRPr lang="en-US" dirty="0"/>
                    </a:p>
                  </a:txBody>
                  <a:tcPr/>
                </a:tc>
                <a:tc>
                  <a:txBody>
                    <a:bodyPr/>
                    <a:lstStyle/>
                    <a:p>
                      <a:pPr algn="ctr"/>
                      <a:r>
                        <a:rPr lang="en-IN" dirty="0"/>
                        <a:t>1.4</a:t>
                      </a:r>
                      <a:endParaRPr lang="en-US" dirty="0"/>
                    </a:p>
                  </a:txBody>
                  <a:tcPr/>
                </a:tc>
                <a:extLst>
                  <a:ext uri="{0D108BD9-81ED-4DB2-BD59-A6C34878D82A}">
                    <a16:rowId xmlns:a16="http://schemas.microsoft.com/office/drawing/2014/main" val="10002"/>
                  </a:ext>
                </a:extLst>
              </a:tr>
              <a:tr h="370840">
                <a:tc>
                  <a:txBody>
                    <a:bodyPr/>
                    <a:lstStyle/>
                    <a:p>
                      <a:pPr algn="ctr"/>
                      <a:r>
                        <a:rPr lang="en-IN" dirty="0"/>
                        <a:t>Manganese</a:t>
                      </a:r>
                      <a:endParaRPr lang="en-US" dirty="0"/>
                    </a:p>
                  </a:txBody>
                  <a:tcPr/>
                </a:tc>
                <a:tc>
                  <a:txBody>
                    <a:bodyPr/>
                    <a:lstStyle/>
                    <a:p>
                      <a:pPr algn="ctr"/>
                      <a:r>
                        <a:rPr lang="en-IN" dirty="0"/>
                        <a:t>0.11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&lt;0.05</a:t>
                      </a:r>
                      <a:endParaRPr lang="en-US" dirty="0"/>
                    </a:p>
                  </a:txBody>
                  <a:tcPr/>
                </a:tc>
                <a:extLst>
                  <a:ext uri="{0D108BD9-81ED-4DB2-BD59-A6C34878D82A}">
                    <a16:rowId xmlns:a16="http://schemas.microsoft.com/office/drawing/2014/main" val="10003"/>
                  </a:ext>
                </a:extLst>
              </a:tr>
              <a:tr h="370840">
                <a:tc>
                  <a:txBody>
                    <a:bodyPr/>
                    <a:lstStyle/>
                    <a:p>
                      <a:pPr algn="ctr"/>
                      <a:r>
                        <a:rPr lang="en-IN" dirty="0"/>
                        <a:t>Cobalt </a:t>
                      </a:r>
                      <a:endParaRPr lang="en-US" dirty="0"/>
                    </a:p>
                  </a:txBody>
                  <a:tcPr/>
                </a:tc>
                <a:tc>
                  <a:txBody>
                    <a:bodyPr/>
                    <a:lstStyle/>
                    <a:p>
                      <a:pPr algn="ctr"/>
                      <a:r>
                        <a:rPr lang="en-IN" dirty="0"/>
                        <a:t>0.003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&lt;0.05</a:t>
                      </a:r>
                      <a:endParaRPr lang="en-US" dirty="0"/>
                    </a:p>
                  </a:txBody>
                  <a:tcPr/>
                </a:tc>
                <a:extLst>
                  <a:ext uri="{0D108BD9-81ED-4DB2-BD59-A6C34878D82A}">
                    <a16:rowId xmlns:a16="http://schemas.microsoft.com/office/drawing/2014/main" val="10004"/>
                  </a:ext>
                </a:extLst>
              </a:tr>
              <a:tr h="370840">
                <a:tc>
                  <a:txBody>
                    <a:bodyPr/>
                    <a:lstStyle/>
                    <a:p>
                      <a:pPr algn="ctr"/>
                      <a:r>
                        <a:rPr lang="en-IN" dirty="0"/>
                        <a:t>Zinc </a:t>
                      </a:r>
                      <a:endParaRPr lang="en-US" dirty="0"/>
                    </a:p>
                  </a:txBody>
                  <a:tcPr/>
                </a:tc>
                <a:tc>
                  <a:txBody>
                    <a:bodyPr/>
                    <a:lstStyle/>
                    <a:p>
                      <a:pPr algn="ctr"/>
                      <a:r>
                        <a:rPr lang="en-IN" dirty="0"/>
                        <a:t>0.0078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&lt;0.05</a:t>
                      </a:r>
                      <a:endParaRPr lang="en-US" dirty="0"/>
                    </a:p>
                  </a:txBody>
                  <a:tcPr/>
                </a:tc>
                <a:extLst>
                  <a:ext uri="{0D108BD9-81ED-4DB2-BD59-A6C34878D82A}">
                    <a16:rowId xmlns:a16="http://schemas.microsoft.com/office/drawing/2014/main" val="10005"/>
                  </a:ext>
                </a:extLst>
              </a:tr>
              <a:tr h="370840">
                <a:tc>
                  <a:txBody>
                    <a:bodyPr/>
                    <a:lstStyle/>
                    <a:p>
                      <a:pPr algn="ctr"/>
                      <a:r>
                        <a:rPr lang="en-IN" dirty="0"/>
                        <a:t>Selenium </a:t>
                      </a:r>
                      <a:endParaRPr lang="en-US" dirty="0"/>
                    </a:p>
                  </a:txBody>
                  <a:tcPr/>
                </a:tc>
                <a:tc>
                  <a:txBody>
                    <a:bodyPr/>
                    <a:lstStyle/>
                    <a:p>
                      <a:pPr algn="ctr"/>
                      <a:r>
                        <a:rPr lang="en-IN" dirty="0"/>
                        <a:t>5*10^-6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&lt;0.01</a:t>
                      </a:r>
                      <a:endParaRPr lang="en-US" dirty="0"/>
                    </a:p>
                  </a:txBody>
                  <a:tcPr/>
                </a:tc>
                <a:extLst>
                  <a:ext uri="{0D108BD9-81ED-4DB2-BD59-A6C34878D82A}">
                    <a16:rowId xmlns:a16="http://schemas.microsoft.com/office/drawing/2014/main" val="10006"/>
                  </a:ext>
                </a:extLst>
              </a:tr>
              <a:tr h="370840">
                <a:tc>
                  <a:txBody>
                    <a:bodyPr/>
                    <a:lstStyle/>
                    <a:p>
                      <a:pPr algn="ctr"/>
                      <a:r>
                        <a:rPr lang="en-IN" dirty="0"/>
                        <a:t>Iodine </a:t>
                      </a:r>
                      <a:endParaRPr lang="en-US" dirty="0"/>
                    </a:p>
                  </a:txBody>
                  <a:tcPr/>
                </a:tc>
                <a:tc>
                  <a:txBody>
                    <a:bodyPr/>
                    <a:lstStyle/>
                    <a:p>
                      <a:pPr algn="ctr"/>
                      <a:r>
                        <a:rPr lang="en-IN" dirty="0"/>
                        <a:t>0.000049</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&lt;0.05</a:t>
                      </a:r>
                      <a:endParaRPr lang="en-US" dirty="0"/>
                    </a:p>
                  </a:txBody>
                  <a:tcPr/>
                </a:tc>
                <a:extLst>
                  <a:ext uri="{0D108BD9-81ED-4DB2-BD59-A6C34878D82A}">
                    <a16:rowId xmlns:a16="http://schemas.microsoft.com/office/drawing/2014/main" val="10007"/>
                  </a:ext>
                </a:extLst>
              </a:tr>
              <a:tr h="370840">
                <a:tc>
                  <a:txBody>
                    <a:bodyPr/>
                    <a:lstStyle/>
                    <a:p>
                      <a:pPr algn="ctr"/>
                      <a:r>
                        <a:rPr lang="en-IN" dirty="0"/>
                        <a:t>Molybdenum </a:t>
                      </a:r>
                      <a:endParaRPr lang="en-US" dirty="0"/>
                    </a:p>
                  </a:txBody>
                  <a:tcPr/>
                </a:tc>
                <a:tc>
                  <a:txBody>
                    <a:bodyPr/>
                    <a:lstStyle/>
                    <a:p>
                      <a:pPr algn="ctr"/>
                      <a:r>
                        <a:rPr lang="en-IN" dirty="0"/>
                        <a:t>0.00011</a:t>
                      </a:r>
                      <a:endParaRPr lang="en-US" dirty="0"/>
                    </a:p>
                  </a:txBody>
                  <a:tcPr/>
                </a:tc>
                <a:tc>
                  <a:txBody>
                    <a:bodyPr/>
                    <a:lstStyle/>
                    <a:p>
                      <a:pPr algn="ctr"/>
                      <a:r>
                        <a:rPr lang="en-IN" dirty="0"/>
                        <a:t>&lt;0.01</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Biological Classification of Trace Elements</a:t>
            </a:r>
          </a:p>
        </p:txBody>
      </p:sp>
      <p:sp>
        <p:nvSpPr>
          <p:cNvPr id="3" name="Content Placeholder 2"/>
          <p:cNvSpPr>
            <a:spLocks noGrp="1"/>
          </p:cNvSpPr>
          <p:nvPr>
            <p:ph idx="1"/>
          </p:nvPr>
        </p:nvSpPr>
        <p:spPr/>
        <p:txBody>
          <a:bodyPr>
            <a:normAutofit/>
          </a:bodyPr>
          <a:lstStyle/>
          <a:p>
            <a:r>
              <a:rPr lang="en-US" sz="2200" dirty="0"/>
              <a:t>Classification proposed by </a:t>
            </a:r>
            <a:r>
              <a:rPr lang="en-US" sz="2200" dirty="0" err="1"/>
              <a:t>Frieden</a:t>
            </a:r>
            <a:r>
              <a:rPr lang="en-US" sz="2200" dirty="0"/>
              <a:t> (1981) which divided the elements into micro, trace, and ultra-trace elements based on the amount found in tissues.</a:t>
            </a:r>
          </a:p>
          <a:p>
            <a:pPr lvl="1"/>
            <a:r>
              <a:rPr lang="en-US" sz="2200" dirty="0"/>
              <a:t>Essential trace elements: Boron, cobalt, copper, iodine, iron, manganese, molybdenum, and zinc. </a:t>
            </a:r>
          </a:p>
          <a:p>
            <a:pPr lvl="1"/>
            <a:r>
              <a:rPr lang="en-US" sz="2200" dirty="0"/>
              <a:t>Probable essential trace elements: Chromium, fluorine, nickel, selenium, and vanadium. </a:t>
            </a:r>
          </a:p>
          <a:p>
            <a:pPr lvl="1"/>
            <a:r>
              <a:rPr lang="en-US" sz="2200" dirty="0"/>
              <a:t>Physically </a:t>
            </a:r>
            <a:r>
              <a:rPr lang="en-US" sz="2200" dirty="0" err="1"/>
              <a:t>promotive</a:t>
            </a:r>
            <a:r>
              <a:rPr lang="en-US" sz="2200" dirty="0"/>
              <a:t> trace elements: Bromine, lithium, silicon, tin, and titanium.</a:t>
            </a:r>
          </a:p>
          <a:p>
            <a:pPr lvl="1"/>
            <a:endParaRPr lang="en-IN" sz="2200" dirty="0"/>
          </a:p>
          <a:p>
            <a:endParaRPr lang="en-US" sz="2600" dirty="0"/>
          </a:p>
        </p:txBody>
      </p:sp>
      <p:sp>
        <p:nvSpPr>
          <p:cNvPr id="4" name="Content Placeholder 2"/>
          <p:cNvSpPr txBox="1">
            <a:spLocks/>
          </p:cNvSpPr>
          <p:nvPr/>
        </p:nvSpPr>
        <p:spPr>
          <a:xfrm>
            <a:off x="1219200" y="5021393"/>
            <a:ext cx="10972800" cy="165964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Participation in the catalysis of group-transfer reactions,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Participation in oxidation–reduction reactions, 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Serve as structural components.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1"/>
          <p:cNvSpPr txBox="1">
            <a:spLocks/>
          </p:cNvSpPr>
          <p:nvPr/>
        </p:nvSpPr>
        <p:spPr>
          <a:xfrm>
            <a:off x="1097280" y="4179293"/>
            <a:ext cx="10512414" cy="85496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0" i="0" u="none" strike="noStrike" kern="1200" cap="none" spc="0" normalizeH="0" baseline="0" noProof="0" dirty="0">
                <a:ln>
                  <a:noFill/>
                </a:ln>
                <a:solidFill>
                  <a:schemeClr val="tx1"/>
                </a:solidFill>
                <a:effectLst/>
                <a:uLnTx/>
                <a:uFillTx/>
                <a:latin typeface="+mj-lt"/>
                <a:ea typeface="+mj-ea"/>
                <a:cs typeface="+mj-cs"/>
              </a:rPr>
              <a:t>Major roles played by Trace elements </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Group-Transfer Reactions</a:t>
            </a:r>
          </a:p>
        </p:txBody>
      </p:sp>
      <p:sp>
        <p:nvSpPr>
          <p:cNvPr id="3" name="Content Placeholder 2"/>
          <p:cNvSpPr>
            <a:spLocks noGrp="1"/>
          </p:cNvSpPr>
          <p:nvPr>
            <p:ph idx="1"/>
          </p:nvPr>
        </p:nvSpPr>
        <p:spPr/>
        <p:txBody>
          <a:bodyPr>
            <a:normAutofit fontScale="92500" lnSpcReduction="10000"/>
          </a:bodyPr>
          <a:lstStyle/>
          <a:p>
            <a:r>
              <a:rPr lang="en-US" sz="2200" dirty="0"/>
              <a:t>In these reactions, a recognizable functional group, such as a </a:t>
            </a:r>
            <a:r>
              <a:rPr lang="en-US" sz="2200" dirty="0" err="1"/>
              <a:t>phosphoryl</a:t>
            </a:r>
            <a:r>
              <a:rPr lang="en-US" sz="2200" dirty="0"/>
              <a:t> unit (−PO</a:t>
            </a:r>
            <a:r>
              <a:rPr lang="en-US" sz="2200" baseline="-25000" dirty="0"/>
              <a:t>3</a:t>
            </a:r>
            <a:r>
              <a:rPr lang="en-US" sz="2200" baseline="36000" dirty="0"/>
              <a:t>-</a:t>
            </a:r>
            <a:r>
              <a:rPr lang="en-US" sz="2200" dirty="0"/>
              <a:t>), is transferred from one molecule to another. </a:t>
            </a:r>
          </a:p>
          <a:p>
            <a:endParaRPr lang="en-US" sz="2200" dirty="0"/>
          </a:p>
          <a:p>
            <a:endParaRPr lang="en-US" sz="2200" dirty="0"/>
          </a:p>
          <a:p>
            <a:endParaRPr lang="en-US" sz="2200" dirty="0"/>
          </a:p>
          <a:p>
            <a:endParaRPr lang="en-US" sz="2200" dirty="0"/>
          </a:p>
          <a:p>
            <a:endParaRPr lang="en-US" sz="2200" dirty="0"/>
          </a:p>
          <a:p>
            <a:r>
              <a:rPr lang="en-US" sz="2200" dirty="0"/>
              <a:t>To neutralize the negative charge on the molecule that is undergoing the reaction, many biological reactions of this type require the presence of metal ions, such as Zn , Mn , Ca , or Mg and occasionally Ni or Fe . The effectiveness of the metal ion depends largely on its charge and radius. </a:t>
            </a:r>
          </a:p>
          <a:p>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1248"/>
            <a:ext cx="10972800" cy="868345"/>
          </a:xfrm>
        </p:spPr>
        <p:txBody>
          <a:bodyPr>
            <a:normAutofit/>
          </a:bodyPr>
          <a:lstStyle/>
          <a:p>
            <a:r>
              <a:rPr lang="en-US" dirty="0"/>
              <a:t>Biological Oxidation–Reduction Reactions</a:t>
            </a:r>
          </a:p>
        </p:txBody>
      </p:sp>
      <p:sp>
        <p:nvSpPr>
          <p:cNvPr id="3" name="Content Placeholder 2"/>
          <p:cNvSpPr>
            <a:spLocks noGrp="1"/>
          </p:cNvSpPr>
          <p:nvPr>
            <p:ph idx="1"/>
          </p:nvPr>
        </p:nvSpPr>
        <p:spPr>
          <a:xfrm>
            <a:off x="380961" y="1674115"/>
            <a:ext cx="6934240" cy="5048285"/>
          </a:xfrm>
        </p:spPr>
        <p:txBody>
          <a:bodyPr>
            <a:noAutofit/>
          </a:bodyPr>
          <a:lstStyle/>
          <a:p>
            <a:r>
              <a:rPr lang="en-US" sz="2100" dirty="0"/>
              <a:t>An important role of trace elements is to transfer electrons in biological oxidation–reduction reactions. </a:t>
            </a:r>
          </a:p>
          <a:p>
            <a:r>
              <a:rPr lang="en-US" sz="2100" dirty="0"/>
              <a:t>Because most transition metals have multiple oxidation states separated by only one electron, they are uniquely suited to transfer multiple electrons one at a time. Examples include molybdenum (+6/+5/+4), which is widely used for two electron oxidation–reduction reactions, and cobalt (+3/+2/+1), which is found in vitamin B12. </a:t>
            </a:r>
          </a:p>
          <a:p>
            <a:r>
              <a:rPr lang="en-US" sz="2100" dirty="0"/>
              <a:t>Many of the p block elements are well suited for transferring two electrons at once. Selenium (+4/+2), for example, is found in the enzyme that catalyzes the oxidation of glutathione (GSH) to its disulfide form (GSSG): </a:t>
            </a:r>
          </a:p>
          <a:p>
            <a:pPr>
              <a:buNone/>
            </a:pPr>
            <a:r>
              <a:rPr lang="en-US" sz="2100" dirty="0"/>
              <a:t>               2 GSH + H2O2                       2 H2 O + GSSG</a:t>
            </a:r>
          </a:p>
          <a:p>
            <a:endParaRPr lang="en-US" sz="2100" dirty="0"/>
          </a:p>
        </p:txBody>
      </p:sp>
      <p:cxnSp>
        <p:nvCxnSpPr>
          <p:cNvPr id="9" name="Straight Arrow Connector 8"/>
          <p:cNvCxnSpPr/>
          <p:nvPr/>
        </p:nvCxnSpPr>
        <p:spPr>
          <a:xfrm>
            <a:off x="3057065" y="5895844"/>
            <a:ext cx="107817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5" name="Picture 2" descr="C:\Users\aryan\Desktop\Screenshot_2021-02-28-15-17-24.png"/>
          <p:cNvPicPr>
            <a:picLocks noChangeAspect="1" noChangeArrowheads="1"/>
          </p:cNvPicPr>
          <p:nvPr/>
        </p:nvPicPr>
        <p:blipFill>
          <a:blip r:embed="rId2"/>
          <a:srcRect/>
          <a:stretch>
            <a:fillRect/>
          </a:stretch>
        </p:blipFill>
        <p:spPr bwMode="auto">
          <a:xfrm>
            <a:off x="7358110" y="1651378"/>
            <a:ext cx="4570039" cy="451572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488"/>
            <a:ext cx="10972800" cy="1143000"/>
          </a:xfrm>
        </p:spPr>
        <p:txBody>
          <a:bodyPr>
            <a:normAutofit fontScale="90000"/>
          </a:bodyPr>
          <a:lstStyle/>
          <a:p>
            <a:r>
              <a:rPr lang="en-US" dirty="0"/>
              <a:t>Structural Components</a:t>
            </a:r>
            <a:br>
              <a:rPr lang="en-US" dirty="0"/>
            </a:br>
            <a:endParaRPr lang="en-US" dirty="0"/>
          </a:p>
        </p:txBody>
      </p:sp>
      <p:sp>
        <p:nvSpPr>
          <p:cNvPr id="3" name="Content Placeholder 2"/>
          <p:cNvSpPr>
            <a:spLocks noGrp="1"/>
          </p:cNvSpPr>
          <p:nvPr>
            <p:ph idx="1"/>
          </p:nvPr>
        </p:nvSpPr>
        <p:spPr>
          <a:xfrm>
            <a:off x="476212" y="1510625"/>
            <a:ext cx="6907227" cy="4953035"/>
          </a:xfrm>
        </p:spPr>
        <p:txBody>
          <a:bodyPr>
            <a:noAutofit/>
          </a:bodyPr>
          <a:lstStyle/>
          <a:p>
            <a:r>
              <a:rPr lang="en-US" sz="2200" dirty="0"/>
              <a:t>Zinc is an important component of enzymes that catalyze the hydrolysis of proteins, the addition of water to CO to produce HCO and H , and most of the reactions involved in DNA and RNA synthesis, repair, and replication. </a:t>
            </a:r>
          </a:p>
          <a:p>
            <a:r>
              <a:rPr lang="en-US" sz="2200" dirty="0"/>
              <a:t>Some nonmetallic elements also have structural roles. Fluoride, for example, displaces the hydroxide ion from </a:t>
            </a:r>
            <a:r>
              <a:rPr lang="en-US" sz="2200" dirty="0" err="1"/>
              <a:t>hydroxyapatite</a:t>
            </a:r>
            <a:r>
              <a:rPr lang="en-US" sz="2200" dirty="0"/>
              <a:t> in bone and teeth to form </a:t>
            </a:r>
            <a:r>
              <a:rPr lang="en-US" sz="2200" dirty="0" err="1"/>
              <a:t>fluoroapatite</a:t>
            </a:r>
            <a:r>
              <a:rPr lang="en-US" sz="2200" dirty="0"/>
              <a:t> [Ca (PO ) F]. </a:t>
            </a:r>
            <a:r>
              <a:rPr lang="en-US" sz="2200" dirty="0" err="1"/>
              <a:t>Fluoroapatite</a:t>
            </a:r>
            <a:r>
              <a:rPr lang="en-US" sz="2200" dirty="0"/>
              <a:t> is less soluble in acid and provides increased resistance to tooth decay.</a:t>
            </a:r>
          </a:p>
          <a:p>
            <a:r>
              <a:rPr lang="en-US" sz="2200" dirty="0"/>
              <a:t>Similarly iodine in humans is found in only one molecule, the thyroid hormone </a:t>
            </a:r>
            <a:r>
              <a:rPr lang="en-US" sz="2200" dirty="0" err="1"/>
              <a:t>thyroxine</a:t>
            </a:r>
            <a:r>
              <a:rPr lang="en-US" sz="2200" dirty="0"/>
              <a:t>. </a:t>
            </a:r>
          </a:p>
        </p:txBody>
      </p:sp>
      <p:pic>
        <p:nvPicPr>
          <p:cNvPr id="4" name="Picture 3" descr="C:\Users\aryan\Desktop\161450324192486019652.jpg"/>
          <p:cNvPicPr>
            <a:picLocks noChangeAspect="1" noChangeArrowheads="1"/>
          </p:cNvPicPr>
          <p:nvPr/>
        </p:nvPicPr>
        <p:blipFill>
          <a:blip r:embed="rId2"/>
          <a:srcRect/>
          <a:stretch>
            <a:fillRect/>
          </a:stretch>
        </p:blipFill>
        <p:spPr bwMode="auto">
          <a:xfrm>
            <a:off x="7492620" y="1924340"/>
            <a:ext cx="4498572" cy="352111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0862"/>
            <a:ext cx="10972800" cy="1143000"/>
          </a:xfrm>
        </p:spPr>
        <p:txBody>
          <a:bodyPr/>
          <a:lstStyle/>
          <a:p>
            <a:r>
              <a:rPr lang="en-IN" dirty="0"/>
              <a:t>Copper </a:t>
            </a:r>
            <a:endParaRPr lang="en-US" dirty="0"/>
          </a:p>
        </p:txBody>
      </p:sp>
      <p:sp>
        <p:nvSpPr>
          <p:cNvPr id="4" name="Content Placeholder 2"/>
          <p:cNvSpPr>
            <a:spLocks noGrp="1"/>
          </p:cNvSpPr>
          <p:nvPr>
            <p:ph idx="1"/>
          </p:nvPr>
        </p:nvSpPr>
        <p:spPr>
          <a:xfrm>
            <a:off x="609600" y="1405723"/>
            <a:ext cx="11263952" cy="4899547"/>
          </a:xfrm>
        </p:spPr>
        <p:txBody>
          <a:bodyPr>
            <a:normAutofit lnSpcReduction="10000"/>
          </a:bodyPr>
          <a:lstStyle/>
          <a:p>
            <a:r>
              <a:rPr lang="en-US" dirty="0"/>
              <a:t>Third most abundant trace element with only 75–100mg of total amount in the human body  </a:t>
            </a:r>
          </a:p>
          <a:p>
            <a:r>
              <a:rPr lang="en-US" dirty="0"/>
              <a:t>Present in almost every tissue of the body, highest concentrations are found liver, kidney, heart and brain. </a:t>
            </a:r>
          </a:p>
          <a:p>
            <a:r>
              <a:rPr lang="en-IN" b="1" dirty="0"/>
              <a:t>Biological functions:</a:t>
            </a:r>
          </a:p>
          <a:p>
            <a:pPr lvl="1"/>
            <a:r>
              <a:rPr lang="en-US" dirty="0"/>
              <a:t> plays a vital role in energy production during aerobic respiration (enzyme </a:t>
            </a:r>
            <a:r>
              <a:rPr lang="en-US" dirty="0" err="1"/>
              <a:t>cytochrome</a:t>
            </a:r>
            <a:r>
              <a:rPr lang="en-US" dirty="0"/>
              <a:t> c </a:t>
            </a:r>
            <a:r>
              <a:rPr lang="en-US" dirty="0" err="1"/>
              <a:t>oxidase</a:t>
            </a:r>
            <a:r>
              <a:rPr lang="en-US" dirty="0"/>
              <a:t>)</a:t>
            </a:r>
          </a:p>
          <a:p>
            <a:pPr lvl="1"/>
            <a:r>
              <a:rPr lang="en-US" dirty="0"/>
              <a:t> detoxifies superoxides by converting them to O2and H2O2 (enzyme superoxide dismutase) </a:t>
            </a:r>
          </a:p>
          <a:p>
            <a:pPr lvl="1"/>
            <a:r>
              <a:rPr lang="en-US" dirty="0"/>
              <a:t>takes part in the synthesis of collagen and </a:t>
            </a:r>
            <a:r>
              <a:rPr lang="en-US" dirty="0" err="1"/>
              <a:t>elastin</a:t>
            </a:r>
            <a:r>
              <a:rPr lang="en-US" dirty="0"/>
              <a:t> (</a:t>
            </a:r>
            <a:r>
              <a:rPr lang="en-US" dirty="0" err="1"/>
              <a:t>lysyl</a:t>
            </a:r>
            <a:r>
              <a:rPr lang="en-US" dirty="0"/>
              <a:t> </a:t>
            </a:r>
            <a:r>
              <a:rPr lang="en-US" dirty="0" err="1"/>
              <a:t>oxidase</a:t>
            </a:r>
            <a:r>
              <a:rPr lang="en-US" dirty="0"/>
              <a:t>)</a:t>
            </a:r>
          </a:p>
          <a:p>
            <a:pPr lvl="1"/>
            <a:r>
              <a:rPr lang="en-US" dirty="0"/>
              <a:t>plays role in the production of hemoglobin (</a:t>
            </a:r>
            <a:r>
              <a:rPr lang="en-US" dirty="0" err="1"/>
              <a:t>Ceruloplasmin</a:t>
            </a:r>
            <a:r>
              <a:rPr lang="en-US" dirty="0"/>
              <a:t>)</a:t>
            </a:r>
          </a:p>
          <a:p>
            <a:pPr lvl="1"/>
            <a:r>
              <a:rPr lang="en-US" dirty="0"/>
              <a:t>Melanin production: copper containing enzyme </a:t>
            </a:r>
            <a:r>
              <a:rPr lang="en-US" dirty="0" err="1"/>
              <a:t>tyrosinase</a:t>
            </a:r>
            <a:r>
              <a:rPr lang="en-US" dirty="0"/>
              <a:t> converts tyrosine to melanin</a:t>
            </a:r>
          </a:p>
          <a:p>
            <a:pPr lvl="1"/>
            <a:r>
              <a:rPr lang="en-US" dirty="0"/>
              <a:t>required for the production of the thyroid hormone </a:t>
            </a:r>
            <a:r>
              <a:rPr lang="en-US" dirty="0" err="1"/>
              <a:t>thyroxine</a:t>
            </a:r>
            <a:r>
              <a:rPr lang="en-US" dirty="0"/>
              <a:t> </a:t>
            </a:r>
          </a:p>
          <a:p>
            <a:pPr lvl="1"/>
            <a:r>
              <a:rPr lang="en-US" dirty="0"/>
              <a:t>act as both an antioxidant and a </a:t>
            </a:r>
            <a:r>
              <a:rPr lang="en-US" dirty="0" err="1"/>
              <a:t>prooxidant</a:t>
            </a:r>
            <a:endParaRPr lang="en-US" dirty="0"/>
          </a:p>
          <a:p>
            <a:pPr lvl="1"/>
            <a:endParaRPr lang="en-US" b="1" dirty="0"/>
          </a:p>
          <a:p>
            <a:r>
              <a:rPr lang="en-US" b="1" dirty="0" err="1"/>
              <a:t>Deﬁciency</a:t>
            </a:r>
            <a:r>
              <a:rPr lang="en-US" b="1" dirty="0"/>
              <a:t> state diseases: </a:t>
            </a:r>
          </a:p>
          <a:p>
            <a:pPr>
              <a:buNone/>
            </a:pPr>
            <a:r>
              <a:rPr lang="en-US" b="1" dirty="0"/>
              <a:t>      </a:t>
            </a:r>
            <a:r>
              <a:rPr lang="en-US" dirty="0"/>
              <a:t>X-linked inherited disorder called </a:t>
            </a:r>
            <a:r>
              <a:rPr lang="en-US" dirty="0" err="1"/>
              <a:t>Menke’s</a:t>
            </a:r>
            <a:r>
              <a:rPr lang="en-US" dirty="0"/>
              <a:t> syndrome (Kinky or  steely hair syndrome), anemia and defective </a:t>
            </a:r>
            <a:r>
              <a:rPr lang="en-US" dirty="0" err="1"/>
              <a:t>keratinisation</a:t>
            </a:r>
            <a:r>
              <a:rPr lang="en-US" dirty="0"/>
              <a:t> in the oral cavity, Bone abnormalities and pain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Zinc</a:t>
            </a:r>
            <a:endParaRPr lang="en-US" dirty="0"/>
          </a:p>
        </p:txBody>
      </p:sp>
      <p:sp>
        <p:nvSpPr>
          <p:cNvPr id="3" name="Content Placeholder 2"/>
          <p:cNvSpPr>
            <a:spLocks noGrp="1"/>
          </p:cNvSpPr>
          <p:nvPr>
            <p:ph idx="1"/>
          </p:nvPr>
        </p:nvSpPr>
        <p:spPr>
          <a:xfrm>
            <a:off x="609600" y="1624091"/>
            <a:ext cx="10972800" cy="4897867"/>
          </a:xfrm>
        </p:spPr>
        <p:txBody>
          <a:bodyPr>
            <a:normAutofit/>
          </a:bodyPr>
          <a:lstStyle/>
          <a:p>
            <a:r>
              <a:rPr lang="en-US" dirty="0"/>
              <a:t>second most abundant transition metal in organisms, 2–4 grams of Zn distributed throughout the human body</a:t>
            </a:r>
          </a:p>
          <a:p>
            <a:r>
              <a:rPr lang="en-US" dirty="0"/>
              <a:t>stored in prostate, parts of the eye, brain, muscle, bones, kidney, and liver</a:t>
            </a:r>
          </a:p>
          <a:p>
            <a:r>
              <a:rPr lang="en-US" b="1" dirty="0"/>
              <a:t>Biological Functions:</a:t>
            </a:r>
          </a:p>
          <a:p>
            <a:pPr lvl="1"/>
            <a:r>
              <a:rPr lang="en-US" dirty="0"/>
              <a:t>required for the catalytic activity of a large number of enzymes</a:t>
            </a:r>
          </a:p>
          <a:p>
            <a:pPr lvl="1"/>
            <a:r>
              <a:rPr lang="en-US" dirty="0"/>
              <a:t>Plays an important role in immune function, wound healing, protein synthesis, DNA synthesis, and cell division </a:t>
            </a:r>
          </a:p>
          <a:p>
            <a:pPr lvl="1"/>
            <a:r>
              <a:rPr lang="en-US" dirty="0"/>
              <a:t>Required for proper sense of taste and smell</a:t>
            </a:r>
          </a:p>
          <a:p>
            <a:pPr lvl="1"/>
            <a:r>
              <a:rPr lang="en-US" dirty="0"/>
              <a:t>supports normal growth and development during pregnancy, childhood, and adolescence. </a:t>
            </a:r>
          </a:p>
          <a:p>
            <a:r>
              <a:rPr lang="en-IN" b="1" dirty="0"/>
              <a:t>Deficiency state: </a:t>
            </a:r>
          </a:p>
          <a:p>
            <a:pPr lvl="1"/>
            <a:r>
              <a:rPr lang="en-US" dirty="0"/>
              <a:t>Human Zn deficiency in an inherited form in infants is termed </a:t>
            </a:r>
            <a:r>
              <a:rPr lang="en-US" u="sng" dirty="0" err="1"/>
              <a:t>acrodermatitis</a:t>
            </a:r>
            <a:r>
              <a:rPr lang="en-US" u="sng" dirty="0"/>
              <a:t> </a:t>
            </a:r>
            <a:r>
              <a:rPr lang="en-US" u="sng" dirty="0" err="1"/>
              <a:t>enteropathica</a:t>
            </a:r>
            <a:r>
              <a:rPr lang="en-US" u="sng" dirty="0"/>
              <a:t> </a:t>
            </a:r>
            <a:r>
              <a:rPr lang="en-US" dirty="0"/>
              <a:t>and is characterized by behavioral disturbances, </a:t>
            </a:r>
            <a:r>
              <a:rPr lang="en-US" dirty="0" err="1"/>
              <a:t>diarrhoea</a:t>
            </a:r>
            <a:r>
              <a:rPr lang="en-US" dirty="0"/>
              <a:t>, hair loss and severe </a:t>
            </a:r>
            <a:r>
              <a:rPr lang="en-US" dirty="0" err="1"/>
              <a:t>peri-orificial</a:t>
            </a:r>
            <a:r>
              <a:rPr lang="en-US" dirty="0"/>
              <a:t> skin rash, all of which respond with remarkable promptness to Zn administration.</a:t>
            </a:r>
          </a:p>
          <a:p>
            <a:pPr lvl="1"/>
            <a:r>
              <a:rPr lang="en-US" dirty="0"/>
              <a:t>Delayed wound healing, </a:t>
            </a:r>
            <a:r>
              <a:rPr lang="en-US" dirty="0" err="1"/>
              <a:t>dwarﬁsm</a:t>
            </a:r>
            <a:r>
              <a:rPr lang="en-US" dirty="0"/>
              <a:t>, Growth retardation</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6173095" cy="1450757"/>
          </a:xfrm>
        </p:spPr>
        <p:txBody>
          <a:bodyPr/>
          <a:lstStyle/>
          <a:p>
            <a:r>
              <a:rPr lang="en-US" b="1" dirty="0"/>
              <a:t>Elements In Our Body</a:t>
            </a:r>
          </a:p>
        </p:txBody>
      </p:sp>
      <p:pic>
        <p:nvPicPr>
          <p:cNvPr id="4" name="Picture 3" descr="300px-201_Elements_of_the_Human_Body.02.svg.png"/>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7877587" y="717176"/>
            <a:ext cx="4058193" cy="5154705"/>
          </a:xfrm>
          <a:prstGeom prst="ellipse">
            <a:avLst/>
          </a:prstGeom>
          <a:solidFill>
            <a:schemeClr val="accent1">
              <a:lumMod val="40000"/>
              <a:lumOff val="60000"/>
            </a:schemeClr>
          </a:solidFill>
          <a:ln w="63500" cap="rnd">
            <a:solidFill>
              <a:srgbClr val="BD582C"/>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p:cNvSpPr txBox="1"/>
          <p:nvPr/>
        </p:nvSpPr>
        <p:spPr>
          <a:xfrm>
            <a:off x="1097280" y="2172851"/>
            <a:ext cx="6531685" cy="3693319"/>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US" dirty="0"/>
              <a:t>Almost 99% of the mass of the human body is made up of six elements -&gt; Oxygen, Carbon, Hydrogen, Nitrogen, Calcium, and Phosphorus.</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Only about 0.85% is composed of other five elements -&gt; Potassium, Sulphur, Sodium, Chlorine and Magnesium. All these 11 elements are essential for life.</a:t>
            </a:r>
          </a:p>
          <a:p>
            <a:pPr marL="285750" indent="-285750">
              <a:buClr>
                <a:srgbClr val="BD582C"/>
              </a:buClr>
              <a:buFont typeface="Wingdings" panose="05000000000000000000" pitchFamily="2" charset="2"/>
              <a:buChar char="Ø"/>
            </a:pPr>
            <a:endParaRPr lang="en-US" dirty="0"/>
          </a:p>
          <a:p>
            <a:pPr marL="285750" indent="-285750">
              <a:buClr>
                <a:srgbClr val="BD582C"/>
              </a:buClr>
              <a:buFont typeface="Wingdings" panose="05000000000000000000" pitchFamily="2" charset="2"/>
              <a:buChar char="Ø"/>
            </a:pPr>
            <a:r>
              <a:rPr lang="en-US" dirty="0"/>
              <a:t>The remaining are trace elements, of which more than a dozen are considered necessary for life on basis of good evidence. All of the mass of the trace elements put together (less than 10 grams for a human body) do not add up to the body mass of magnesium, the rarest of the 11 non-trace elements.</a:t>
            </a:r>
          </a:p>
        </p:txBody>
      </p:sp>
      <p:sp>
        <p:nvSpPr>
          <p:cNvPr id="3" name="TextBox 2"/>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7214"/>
            <a:ext cx="10972800" cy="1143000"/>
          </a:xfrm>
        </p:spPr>
        <p:txBody>
          <a:bodyPr/>
          <a:lstStyle/>
          <a:p>
            <a:r>
              <a:rPr lang="en-IN" dirty="0"/>
              <a:t>Iron </a:t>
            </a:r>
            <a:endParaRPr lang="en-US" dirty="0"/>
          </a:p>
        </p:txBody>
      </p:sp>
      <p:sp>
        <p:nvSpPr>
          <p:cNvPr id="3" name="Content Placeholder 2"/>
          <p:cNvSpPr>
            <a:spLocks noGrp="1"/>
          </p:cNvSpPr>
          <p:nvPr>
            <p:ph idx="1"/>
          </p:nvPr>
        </p:nvSpPr>
        <p:spPr>
          <a:xfrm>
            <a:off x="436727" y="1378427"/>
            <a:ext cx="7847464" cy="4938811"/>
          </a:xfrm>
        </p:spPr>
        <p:txBody>
          <a:bodyPr>
            <a:noAutofit/>
          </a:bodyPr>
          <a:lstStyle/>
          <a:p>
            <a:r>
              <a:rPr lang="en-US" sz="1800" dirty="0"/>
              <a:t>about 4-5 g Fe average human adult </a:t>
            </a:r>
          </a:p>
          <a:p>
            <a:r>
              <a:rPr lang="en-US" sz="1800" dirty="0"/>
              <a:t>most of iron is found in the blood and the rest in the liver, bone marrow, and muscles in the form of </a:t>
            </a:r>
            <a:r>
              <a:rPr lang="en-US" sz="1800" dirty="0" err="1"/>
              <a:t>heme</a:t>
            </a:r>
            <a:r>
              <a:rPr lang="en-US" sz="1800" dirty="0"/>
              <a:t>.</a:t>
            </a:r>
          </a:p>
          <a:p>
            <a:r>
              <a:rPr lang="en-US" sz="1800" b="1" dirty="0"/>
              <a:t>Biological Functions:</a:t>
            </a:r>
          </a:p>
          <a:p>
            <a:pPr lvl="1"/>
            <a:r>
              <a:rPr lang="en-US" sz="1800" dirty="0"/>
              <a:t>There are numerous enzymes associated with iron, namely, </a:t>
            </a:r>
            <a:r>
              <a:rPr lang="en-US" sz="1800" dirty="0" err="1"/>
              <a:t>cytochrome</a:t>
            </a:r>
            <a:r>
              <a:rPr lang="en-US" sz="1800" dirty="0"/>
              <a:t> c </a:t>
            </a:r>
            <a:r>
              <a:rPr lang="en-US" sz="1800" dirty="0" err="1"/>
              <a:t>reductase</a:t>
            </a:r>
            <a:r>
              <a:rPr lang="en-US" sz="1800" dirty="0"/>
              <a:t>, </a:t>
            </a:r>
            <a:r>
              <a:rPr lang="en-US" sz="1800" dirty="0" err="1"/>
              <a:t>catalases</a:t>
            </a:r>
            <a:r>
              <a:rPr lang="en-US" sz="1800" dirty="0"/>
              <a:t>, </a:t>
            </a:r>
            <a:r>
              <a:rPr lang="en-US" sz="1800" dirty="0" err="1"/>
              <a:t>peroxidases</a:t>
            </a:r>
            <a:r>
              <a:rPr lang="en-US" sz="1800" dirty="0"/>
              <a:t>, </a:t>
            </a:r>
            <a:r>
              <a:rPr lang="en-US" sz="1800" dirty="0" err="1"/>
              <a:t>xanthine</a:t>
            </a:r>
            <a:r>
              <a:rPr lang="en-US" sz="1800" dirty="0"/>
              <a:t> </a:t>
            </a:r>
            <a:r>
              <a:rPr lang="en-US" sz="1800" dirty="0" err="1"/>
              <a:t>oxidases</a:t>
            </a:r>
            <a:r>
              <a:rPr lang="en-US" sz="1800" dirty="0"/>
              <a:t>, tryptophan </a:t>
            </a:r>
            <a:r>
              <a:rPr lang="en-US" sz="1800" dirty="0" err="1"/>
              <a:t>pyrrolase</a:t>
            </a:r>
            <a:r>
              <a:rPr lang="en-US" sz="1800" dirty="0"/>
              <a:t>, etc. </a:t>
            </a:r>
          </a:p>
          <a:p>
            <a:pPr lvl="1"/>
            <a:r>
              <a:rPr lang="en-US" sz="1800" dirty="0" err="1"/>
              <a:t>Heme</a:t>
            </a:r>
            <a:r>
              <a:rPr lang="en-US" sz="1800" dirty="0"/>
              <a:t> forms covalent bonds with the </a:t>
            </a:r>
            <a:r>
              <a:rPr lang="en-US" sz="1800" dirty="0" err="1"/>
              <a:t>globin</a:t>
            </a:r>
            <a:r>
              <a:rPr lang="en-US" sz="1800" dirty="0"/>
              <a:t> protein to form hemoglobin which is the major oxygen carrying pigment in RBCs of mammalians. It takes part in a myriad of metabolic cycles such as in the energy producing reactions in all the cell.</a:t>
            </a:r>
          </a:p>
          <a:p>
            <a:pPr lvl="1"/>
            <a:r>
              <a:rPr lang="en-US" sz="1800" dirty="0"/>
              <a:t>It is also necessary for DNA, RNA, collagen, antibody synthesis, and so forth. </a:t>
            </a:r>
          </a:p>
          <a:p>
            <a:r>
              <a:rPr lang="en-IN" sz="2200" b="1" dirty="0"/>
              <a:t>Deficiency state: </a:t>
            </a:r>
            <a:r>
              <a:rPr lang="en-US" sz="1800" dirty="0"/>
              <a:t> anemia</a:t>
            </a:r>
          </a:p>
          <a:p>
            <a:r>
              <a:rPr lang="en-US" sz="1800" b="1" dirty="0"/>
              <a:t>Excess state: </a:t>
            </a:r>
            <a:r>
              <a:rPr lang="en-US" sz="1800" dirty="0"/>
              <a:t>vomiting, pallor, shock, circulatory collapse, coma, </a:t>
            </a:r>
            <a:r>
              <a:rPr lang="en-US" sz="1800" dirty="0" err="1"/>
              <a:t>siderosis</a:t>
            </a:r>
            <a:r>
              <a:rPr lang="en-US" sz="1800" dirty="0"/>
              <a:t> (iron is deposited in tissues and organs of the body)</a:t>
            </a:r>
          </a:p>
          <a:p>
            <a:pPr>
              <a:buNone/>
            </a:pPr>
            <a:endParaRPr lang="en-US" sz="1800" dirty="0"/>
          </a:p>
          <a:p>
            <a:endParaRPr lang="en-US" sz="1800" dirty="0"/>
          </a:p>
        </p:txBody>
      </p:sp>
      <p:pic>
        <p:nvPicPr>
          <p:cNvPr id="4" name="Picture 2" descr="C:\Users\aryan\Desktop\download.jpg"/>
          <p:cNvPicPr>
            <a:picLocks noChangeAspect="1" noChangeArrowheads="1"/>
          </p:cNvPicPr>
          <p:nvPr/>
        </p:nvPicPr>
        <p:blipFill>
          <a:blip r:embed="rId2"/>
          <a:srcRect/>
          <a:stretch>
            <a:fillRect/>
          </a:stretch>
        </p:blipFill>
        <p:spPr bwMode="auto">
          <a:xfrm>
            <a:off x="8134066" y="1624083"/>
            <a:ext cx="3753137" cy="435363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7342"/>
            <a:ext cx="10972800" cy="1143000"/>
          </a:xfrm>
        </p:spPr>
        <p:txBody>
          <a:bodyPr/>
          <a:lstStyle/>
          <a:p>
            <a:r>
              <a:rPr lang="en-IN" dirty="0"/>
              <a:t>Cobalt </a:t>
            </a:r>
            <a:endParaRPr lang="en-US" dirty="0"/>
          </a:p>
        </p:txBody>
      </p:sp>
      <p:sp>
        <p:nvSpPr>
          <p:cNvPr id="3" name="Content Placeholder 2"/>
          <p:cNvSpPr>
            <a:spLocks noGrp="1"/>
          </p:cNvSpPr>
          <p:nvPr>
            <p:ph idx="1"/>
          </p:nvPr>
        </p:nvSpPr>
        <p:spPr>
          <a:xfrm>
            <a:off x="641444" y="1392077"/>
            <a:ext cx="7533565" cy="5049670"/>
          </a:xfrm>
        </p:spPr>
        <p:txBody>
          <a:bodyPr>
            <a:normAutofit/>
          </a:bodyPr>
          <a:lstStyle/>
          <a:p>
            <a:r>
              <a:rPr lang="en-US" dirty="0"/>
              <a:t>Only a little over 1 mg Co is present in an adult human</a:t>
            </a:r>
          </a:p>
          <a:p>
            <a:r>
              <a:rPr lang="en-US" dirty="0"/>
              <a:t>main component of vitamin B12 (</a:t>
            </a:r>
            <a:r>
              <a:rPr lang="en-US" dirty="0" err="1"/>
              <a:t>Cobalamin</a:t>
            </a:r>
            <a:r>
              <a:rPr lang="en-US" dirty="0"/>
              <a:t>). Vitamin B12 is synthesized only by bacteria. It enters the human food chain from animal sources such as meat.</a:t>
            </a:r>
          </a:p>
          <a:p>
            <a:r>
              <a:rPr lang="en-US" b="1" dirty="0"/>
              <a:t>Biological Functions: </a:t>
            </a:r>
            <a:r>
              <a:rPr lang="en-US" dirty="0"/>
              <a:t> </a:t>
            </a:r>
          </a:p>
          <a:p>
            <a:pPr lvl="1"/>
            <a:r>
              <a:rPr lang="en-US" dirty="0"/>
              <a:t>Erythropoietin, essential for formation of erythrocytes, stimulation is performed by vitamin B12 containing cobalt salts. </a:t>
            </a:r>
          </a:p>
          <a:p>
            <a:pPr lvl="1"/>
            <a:r>
              <a:rPr lang="en-US" dirty="0"/>
              <a:t>Cobalt is necessary for the efficient formation of amino acids and various proteins for myelin sheath generation and in generating neurotransmitters. </a:t>
            </a:r>
          </a:p>
          <a:p>
            <a:endParaRPr lang="en-IN" dirty="0"/>
          </a:p>
          <a:p>
            <a:r>
              <a:rPr lang="en-IN" b="1" dirty="0"/>
              <a:t>Deficiency state: </a:t>
            </a:r>
            <a:r>
              <a:rPr lang="en-US" dirty="0"/>
              <a:t>Pernicious anemia, </a:t>
            </a:r>
            <a:r>
              <a:rPr lang="en-US" dirty="0" err="1"/>
              <a:t>Methylmalonic</a:t>
            </a:r>
            <a:r>
              <a:rPr lang="en-US" dirty="0"/>
              <a:t> </a:t>
            </a:r>
            <a:r>
              <a:rPr lang="en-US" dirty="0" err="1"/>
              <a:t>acidemia</a:t>
            </a:r>
            <a:endParaRPr lang="en-US" dirty="0"/>
          </a:p>
          <a:p>
            <a:r>
              <a:rPr lang="en-IN" b="1" dirty="0"/>
              <a:t>Excess state: </a:t>
            </a:r>
            <a:r>
              <a:rPr lang="en-US" dirty="0"/>
              <a:t>Increased action of thyroid and bone marrow resulting in over production of erythrocytes, fibrosis in lungs, and asthma.</a:t>
            </a:r>
          </a:p>
        </p:txBody>
      </p:sp>
      <p:pic>
        <p:nvPicPr>
          <p:cNvPr id="4" name="Picture 3" descr="C:\Users\aryan\Desktop\download.png"/>
          <p:cNvPicPr>
            <a:picLocks noChangeAspect="1" noChangeArrowheads="1"/>
          </p:cNvPicPr>
          <p:nvPr/>
        </p:nvPicPr>
        <p:blipFill>
          <a:blip r:embed="rId2"/>
          <a:srcRect/>
          <a:stretch>
            <a:fillRect/>
          </a:stretch>
        </p:blipFill>
        <p:spPr bwMode="auto">
          <a:xfrm>
            <a:off x="8052179" y="1468879"/>
            <a:ext cx="3962397" cy="471355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dirty="0"/>
              <a:t>Chromium </a:t>
            </a:r>
            <a:endParaRPr lang="en-US" dirty="0"/>
          </a:p>
        </p:txBody>
      </p:sp>
      <p:sp>
        <p:nvSpPr>
          <p:cNvPr id="3" name="Content Placeholder 2"/>
          <p:cNvSpPr>
            <a:spLocks noGrp="1"/>
          </p:cNvSpPr>
          <p:nvPr>
            <p:ph idx="1"/>
          </p:nvPr>
        </p:nvSpPr>
        <p:spPr/>
        <p:txBody>
          <a:bodyPr>
            <a:normAutofit fontScale="92500"/>
          </a:bodyPr>
          <a:lstStyle/>
          <a:p>
            <a:r>
              <a:rPr lang="en-US" sz="2200" dirty="0"/>
              <a:t>The total body content of chromium is relatively low and is about 0.006g in an average healthy human adult. </a:t>
            </a:r>
          </a:p>
          <a:p>
            <a:r>
              <a:rPr lang="en-IN" sz="2200" b="1" dirty="0"/>
              <a:t> Biological Functions:</a:t>
            </a:r>
          </a:p>
          <a:p>
            <a:r>
              <a:rPr lang="en-US" sz="2200" dirty="0"/>
              <a:t>Chromium [Cr(III)] increases the efficacy of insulin and stimulating glucose uptake from the muscles and other tissues being the main ingredient of glucose tolerance factor (GFT).</a:t>
            </a:r>
          </a:p>
          <a:p>
            <a:r>
              <a:rPr lang="en-US" sz="2200" dirty="0"/>
              <a:t>it is one of the key minerals in controlling blood sugar and lipid levels. </a:t>
            </a:r>
          </a:p>
          <a:p>
            <a:endParaRPr lang="en-IN" sz="2200" dirty="0"/>
          </a:p>
          <a:p>
            <a:r>
              <a:rPr lang="en-US" sz="2200" dirty="0"/>
              <a:t>As chromium is present in very low amounts in the body, it is difficult to ascertain the deficient state. It is believed that if concentrations of chromium are lower than the normal value of 0.14–0.15ng/</a:t>
            </a:r>
            <a:r>
              <a:rPr lang="en-US" sz="2200" dirty="0" err="1"/>
              <a:t>mL</a:t>
            </a:r>
            <a:r>
              <a:rPr lang="en-US" sz="2200" dirty="0"/>
              <a:t> in serum, this will indicate the presence of a severe chromium deficiency.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Molybdenum </a:t>
            </a:r>
          </a:p>
        </p:txBody>
      </p:sp>
      <p:sp>
        <p:nvSpPr>
          <p:cNvPr id="3" name="Content Placeholder 2"/>
          <p:cNvSpPr>
            <a:spLocks noGrp="1"/>
          </p:cNvSpPr>
          <p:nvPr>
            <p:ph idx="1"/>
          </p:nvPr>
        </p:nvSpPr>
        <p:spPr/>
        <p:txBody>
          <a:bodyPr>
            <a:normAutofit fontScale="92500" lnSpcReduction="20000"/>
          </a:bodyPr>
          <a:lstStyle/>
          <a:p>
            <a:r>
              <a:rPr lang="en-US" dirty="0"/>
              <a:t>Molybdenum is present in very small quantities. </a:t>
            </a:r>
          </a:p>
          <a:p>
            <a:r>
              <a:rPr lang="en-US" dirty="0"/>
              <a:t>In tissues with higher concentration, such as bone, liver and kidney, Mo content can be varied with dietary intake. </a:t>
            </a:r>
          </a:p>
          <a:p>
            <a:r>
              <a:rPr lang="en-US" b="1" dirty="0"/>
              <a:t>Biological Functions:</a:t>
            </a:r>
          </a:p>
          <a:p>
            <a:r>
              <a:rPr lang="en-US" dirty="0"/>
              <a:t>Molybdenum, as a component of </a:t>
            </a:r>
            <a:r>
              <a:rPr lang="en-US" dirty="0" err="1"/>
              <a:t>molybdoprotein</a:t>
            </a:r>
            <a:r>
              <a:rPr lang="en-US" dirty="0"/>
              <a:t>, takes part in the formation of active sites for various enzymes. The three principal molybdenum containing enzymes are </a:t>
            </a:r>
            <a:r>
              <a:rPr lang="en-US" dirty="0" err="1"/>
              <a:t>xanthine</a:t>
            </a:r>
            <a:r>
              <a:rPr lang="en-US" dirty="0"/>
              <a:t> </a:t>
            </a:r>
            <a:r>
              <a:rPr lang="en-US" dirty="0" err="1"/>
              <a:t>dehydrogenase</a:t>
            </a:r>
            <a:r>
              <a:rPr lang="en-US" dirty="0"/>
              <a:t>/</a:t>
            </a:r>
            <a:r>
              <a:rPr lang="en-US" dirty="0" err="1"/>
              <a:t>oxidase</a:t>
            </a:r>
            <a:r>
              <a:rPr lang="en-US" dirty="0"/>
              <a:t>, </a:t>
            </a:r>
            <a:r>
              <a:rPr lang="en-US" dirty="0" err="1"/>
              <a:t>aldehyde</a:t>
            </a:r>
            <a:r>
              <a:rPr lang="en-US" dirty="0"/>
              <a:t> </a:t>
            </a:r>
            <a:r>
              <a:rPr lang="en-US" dirty="0" err="1"/>
              <a:t>oxidase</a:t>
            </a:r>
            <a:r>
              <a:rPr lang="en-US" dirty="0"/>
              <a:t>, and </a:t>
            </a:r>
            <a:r>
              <a:rPr lang="en-US" dirty="0" err="1"/>
              <a:t>sulphite</a:t>
            </a:r>
            <a:r>
              <a:rPr lang="en-US" dirty="0"/>
              <a:t> </a:t>
            </a:r>
            <a:r>
              <a:rPr lang="en-US" dirty="0" err="1"/>
              <a:t>oxidase</a:t>
            </a:r>
            <a:r>
              <a:rPr lang="en-US" dirty="0"/>
              <a:t>. </a:t>
            </a:r>
          </a:p>
          <a:p>
            <a:r>
              <a:rPr lang="en-US" dirty="0"/>
              <a:t>A molybdenum containing enzyme has some role to play in </a:t>
            </a:r>
            <a:r>
              <a:rPr lang="en-US" dirty="0" err="1"/>
              <a:t>purine</a:t>
            </a:r>
            <a:r>
              <a:rPr lang="en-US" dirty="0"/>
              <a:t> catabolism. It also influences protein synthesis and growth of the body. </a:t>
            </a:r>
          </a:p>
          <a:p>
            <a:r>
              <a:rPr lang="en-IN" b="1" dirty="0"/>
              <a:t>Deficiency state:</a:t>
            </a:r>
            <a:r>
              <a:rPr lang="en-US" dirty="0"/>
              <a:t> Mo is part of the enzyme </a:t>
            </a:r>
            <a:r>
              <a:rPr lang="en-US" dirty="0" err="1"/>
              <a:t>sulphite</a:t>
            </a:r>
            <a:r>
              <a:rPr lang="en-US" dirty="0"/>
              <a:t> </a:t>
            </a:r>
            <a:r>
              <a:rPr lang="en-US" dirty="0" err="1"/>
              <a:t>oxidase</a:t>
            </a:r>
            <a:r>
              <a:rPr lang="en-US" dirty="0"/>
              <a:t>, an inherited deficiency of which cause severe neurologic disorders and early death in humans. However, no naturally occurring Mo deficiency has ever been documented in animals or man.</a:t>
            </a:r>
          </a:p>
          <a:p>
            <a:r>
              <a:rPr lang="en-US" dirty="0"/>
              <a:t>Molybdenum has an antagonistic effect against copper; thus, high concentrations of molybdenum can reduce copper absorption and subsequently lead to copper deficiency.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766"/>
            <a:ext cx="10972800" cy="653410"/>
          </a:xfrm>
        </p:spPr>
        <p:txBody>
          <a:bodyPr>
            <a:normAutofit fontScale="90000"/>
          </a:bodyPr>
          <a:lstStyle/>
          <a:p>
            <a:r>
              <a:rPr lang="en-IN" dirty="0"/>
              <a:t>Iodine </a:t>
            </a:r>
            <a:endParaRPr lang="en-US" dirty="0"/>
          </a:p>
        </p:txBody>
      </p:sp>
      <p:sp>
        <p:nvSpPr>
          <p:cNvPr id="3" name="Content Placeholder 2"/>
          <p:cNvSpPr>
            <a:spLocks noGrp="1"/>
          </p:cNvSpPr>
          <p:nvPr>
            <p:ph idx="1"/>
          </p:nvPr>
        </p:nvSpPr>
        <p:spPr>
          <a:xfrm>
            <a:off x="609600" y="1078173"/>
            <a:ext cx="10972800" cy="5047993"/>
          </a:xfrm>
        </p:spPr>
        <p:txBody>
          <a:bodyPr>
            <a:normAutofit/>
          </a:bodyPr>
          <a:lstStyle/>
          <a:p>
            <a:r>
              <a:rPr lang="en-US" sz="2200" dirty="0"/>
              <a:t>vital trace element, required at all stages of life especially during formative years. </a:t>
            </a:r>
          </a:p>
          <a:p>
            <a:r>
              <a:rPr lang="en-US" sz="2200" dirty="0"/>
              <a:t>Biological Functions: Iodine is an essential component of thyroid hormones, that is, </a:t>
            </a:r>
            <a:r>
              <a:rPr lang="en-US" sz="2200" dirty="0" err="1"/>
              <a:t>tetraiodothyronine</a:t>
            </a:r>
            <a:r>
              <a:rPr lang="en-US" sz="2200" dirty="0"/>
              <a:t> (T4 or </a:t>
            </a:r>
            <a:r>
              <a:rPr lang="en-US" sz="2200" dirty="0" err="1"/>
              <a:t>thyroxine</a:t>
            </a:r>
            <a:r>
              <a:rPr lang="en-US" sz="2200" dirty="0"/>
              <a:t>) and </a:t>
            </a:r>
            <a:r>
              <a:rPr lang="en-US" sz="2200" dirty="0" err="1"/>
              <a:t>triiodothyronine</a:t>
            </a:r>
            <a:r>
              <a:rPr lang="en-US" sz="2200" dirty="0"/>
              <a:t> (T3). It plays a significant role in the functioning of the parathyroid glands. It plays an important role in general growth and development of the body along with maintaining metabolic processes.</a:t>
            </a:r>
          </a:p>
          <a:p>
            <a:endParaRPr lang="en-IN" sz="2200" dirty="0"/>
          </a:p>
          <a:p>
            <a:pPr algn="ctr">
              <a:buNone/>
            </a:pPr>
            <a:r>
              <a:rPr lang="en-US" sz="4000" dirty="0"/>
              <a:t>Fluorine</a:t>
            </a:r>
          </a:p>
          <a:p>
            <a:r>
              <a:rPr lang="en-US" sz="2200" dirty="0"/>
              <a:t>Fluorine makes negligible part of body weight and enters the system principally through drinking water and to a lesser extent through foods.</a:t>
            </a:r>
          </a:p>
          <a:p>
            <a:r>
              <a:rPr lang="en-US" sz="2200" dirty="0"/>
              <a:t>Biological Functions: Fluorine, in the form of </a:t>
            </a:r>
            <a:r>
              <a:rPr lang="en-US" sz="2200" dirty="0" err="1"/>
              <a:t>fluorapatite</a:t>
            </a:r>
            <a:r>
              <a:rPr lang="en-US" sz="2200" dirty="0"/>
              <a:t> crystals, is an important part of the organized matrix of hard tissues like bone and teeth. It is also believed that fluoride, in combination with calcium, stimulates </a:t>
            </a:r>
            <a:r>
              <a:rPr lang="en-US" sz="2200" dirty="0" err="1"/>
              <a:t>osteoblastic</a:t>
            </a:r>
            <a:r>
              <a:rPr lang="en-US" sz="2200" dirty="0"/>
              <a:t> activity.</a:t>
            </a:r>
          </a:p>
          <a:p>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478192"/>
            <a:ext cx="10058400" cy="1450757"/>
          </a:xfrm>
        </p:spPr>
        <p:txBody>
          <a:bodyPr/>
          <a:lstStyle/>
          <a:p>
            <a:r>
              <a:rPr lang="en-IN" dirty="0"/>
              <a:t>Non-Essential Elements</a:t>
            </a:r>
          </a:p>
        </p:txBody>
      </p:sp>
      <p:sp>
        <p:nvSpPr>
          <p:cNvPr id="7" name="TextBox 6"/>
          <p:cNvSpPr txBox="1"/>
          <p:nvPr/>
        </p:nvSpPr>
        <p:spPr>
          <a:xfrm>
            <a:off x="997129" y="2307772"/>
            <a:ext cx="10058402" cy="5078313"/>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Elements that do not play any active role in biological systems and life processes are categorized under </a:t>
            </a:r>
            <a:r>
              <a:rPr lang="en-IN" dirty="0">
                <a:solidFill>
                  <a:srgbClr val="BD582C"/>
                </a:solidFill>
              </a:rPr>
              <a:t>Non-Essential Elements</a:t>
            </a:r>
            <a:r>
              <a:rPr lang="en-IN" dirty="0"/>
              <a:t>.</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Common examples of non-essential elements are Aluminium (Al), Silicon (Si), Titanium (Ti), Zirconium (Zr), Strontium (Sr), Barium (Ba) and Tin (Sn).</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Absence of these elements do not cause any major effect on the biological system. Other essential elements can emulate their behaviour and serve their purpose.</a:t>
            </a:r>
          </a:p>
          <a:p>
            <a:pPr>
              <a:buClr>
                <a:schemeClr val="accent2"/>
              </a:buClr>
            </a:pPr>
            <a:endParaRPr lang="en-IN" dirty="0"/>
          </a:p>
          <a:p>
            <a:pPr marL="285750" indent="-285750">
              <a:buClr>
                <a:schemeClr val="accent2"/>
              </a:buClr>
              <a:buFont typeface="Wingdings" panose="05000000000000000000" pitchFamily="2" charset="2"/>
              <a:buChar char="Ø"/>
            </a:pPr>
            <a:r>
              <a:rPr lang="en-IN" dirty="0"/>
              <a:t>Since most of non-essential elements forms insoluble oxides at biological pH and unstable complexes with complexing agents of biological significance, they are non-toxic are normal levels.</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However like all elements, they can be toxic at very high levels.</a:t>
            </a:r>
          </a:p>
          <a:p>
            <a:pPr>
              <a:buClr>
                <a:schemeClr val="accent2"/>
              </a:buClr>
            </a:pPr>
            <a:endParaRPr lang="en-IN" dirty="0"/>
          </a:p>
          <a:p>
            <a:pPr>
              <a:buClr>
                <a:schemeClr val="accent2"/>
              </a:buClr>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197880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Abundance of Non Essential Elements</a:t>
            </a:r>
          </a:p>
        </p:txBody>
      </p:sp>
      <p:sp>
        <p:nvSpPr>
          <p:cNvPr id="3" name="TextBox 2"/>
          <p:cNvSpPr txBox="1"/>
          <p:nvPr/>
        </p:nvSpPr>
        <p:spPr>
          <a:xfrm>
            <a:off x="1219200" y="1964174"/>
            <a:ext cx="9936480" cy="646331"/>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Most of the non-essential elements are fairly abundant in earth crust. It is represented in following in chart.</a:t>
            </a:r>
          </a:p>
        </p:txBody>
      </p:sp>
      <p:graphicFrame>
        <p:nvGraphicFramePr>
          <p:cNvPr id="6" name="Chart 5"/>
          <p:cNvGraphicFramePr>
            <a:graphicFrameLocks/>
          </p:cNvGraphicFramePr>
          <p:nvPr>
            <p:extLst>
              <p:ext uri="{D42A27DB-BD31-4B8C-83A1-F6EECF244321}">
                <p14:modId xmlns:p14="http://schemas.microsoft.com/office/powerpoint/2010/main" val="3552059175"/>
              </p:ext>
            </p:extLst>
          </p:nvPr>
        </p:nvGraphicFramePr>
        <p:xfrm>
          <a:off x="2335348" y="2837319"/>
          <a:ext cx="7521303" cy="3050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141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5921"/>
            <a:ext cx="10058400" cy="1450757"/>
          </a:xfrm>
        </p:spPr>
        <p:txBody>
          <a:bodyPr/>
          <a:lstStyle/>
          <a:p>
            <a:r>
              <a:rPr lang="en-IN" dirty="0"/>
              <a:t>Toxic Elements</a:t>
            </a:r>
          </a:p>
        </p:txBody>
      </p:sp>
      <p:sp>
        <p:nvSpPr>
          <p:cNvPr id="3" name="TextBox 2"/>
          <p:cNvSpPr txBox="1"/>
          <p:nvPr/>
        </p:nvSpPr>
        <p:spPr>
          <a:xfrm>
            <a:off x="1066800" y="1954307"/>
            <a:ext cx="10058400" cy="4062651"/>
          </a:xfrm>
          <a:prstGeom prst="rect">
            <a:avLst/>
          </a:prstGeom>
          <a:noFill/>
        </p:spPr>
        <p:txBody>
          <a:bodyPr wrap="square" rtlCol="0">
            <a:spAutoFit/>
          </a:bodyPr>
          <a:lstStyle/>
          <a:p>
            <a:pPr marL="285750" indent="-285750">
              <a:buClr>
                <a:srgbClr val="BD582C"/>
              </a:buClr>
              <a:buFont typeface="Wingdings" panose="05000000000000000000" pitchFamily="2" charset="2"/>
              <a:buChar char="Ø"/>
            </a:pPr>
            <a:r>
              <a:rPr lang="en-IN" i="1" dirty="0">
                <a:solidFill>
                  <a:srgbClr val="BD582C"/>
                </a:solidFill>
              </a:rPr>
              <a:t>Toxicity </a:t>
            </a:r>
            <a:r>
              <a:rPr lang="en-IN" dirty="0"/>
              <a:t>is the measure of extent to which a substance can damage an organism. An element is considered as toxic if it impart negative effects on biological system and crucial life processes.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In general, every element is toxic at very high level. However some elements are toxic even in trace amounts. These elements are called </a:t>
            </a:r>
            <a:r>
              <a:rPr lang="en-IN" i="1" dirty="0">
                <a:solidFill>
                  <a:srgbClr val="BD582C"/>
                </a:solidFill>
              </a:rPr>
              <a:t>Toxic Elements</a:t>
            </a:r>
            <a:r>
              <a:rPr lang="en-IN" dirty="0"/>
              <a:t>.</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Most common examples of toxic elements are Mercury (Hg), Cadmium (Cd), Lead (Pb) and Arsenic (As).</a:t>
            </a:r>
          </a:p>
          <a:p>
            <a:pPr marL="285750" indent="-285750">
              <a:buClr>
                <a:srgbClr val="BD582C"/>
              </a:buClr>
              <a:buFont typeface="Wingdings" panose="05000000000000000000" pitchFamily="2" charset="2"/>
              <a:buChar char="Ø"/>
            </a:pPr>
            <a:endParaRPr lang="en-IN" dirty="0"/>
          </a:p>
          <a:p>
            <a:pPr marL="285750" indent="-285750">
              <a:buClr>
                <a:srgbClr val="BD582C"/>
              </a:buClr>
              <a:buFont typeface="Wingdings" panose="05000000000000000000" pitchFamily="2" charset="2"/>
              <a:buChar char="Ø"/>
            </a:pPr>
            <a:r>
              <a:rPr lang="en-IN" dirty="0"/>
              <a:t>Toxicity of elements is mainly due to</a:t>
            </a:r>
          </a:p>
          <a:p>
            <a:pPr marL="285750" indent="-285750">
              <a:buClr>
                <a:srgbClr val="BD582C"/>
              </a:buClr>
              <a:buFont typeface="Wingdings" panose="05000000000000000000" pitchFamily="2" charset="2"/>
              <a:buChar char="Ø"/>
            </a:pPr>
            <a:endParaRPr lang="en-IN" sz="800" dirty="0"/>
          </a:p>
          <a:p>
            <a:pPr marL="800100" lvl="1" indent="-342900">
              <a:buClr>
                <a:srgbClr val="C00000"/>
              </a:buClr>
              <a:buSzPct val="80000"/>
              <a:buFont typeface="Wingdings" panose="05000000000000000000" pitchFamily="2" charset="2"/>
              <a:buChar char="§"/>
            </a:pPr>
            <a:r>
              <a:rPr lang="en-IN" dirty="0"/>
              <a:t>Blocking of essential functional groups of biomolecules, like –OH of serine,  -SH of Cysteine, -N of histidine etc in amino acids residues, proteins and enzymes.</a:t>
            </a:r>
          </a:p>
          <a:p>
            <a:pPr marL="800100" lvl="1" indent="-342900">
              <a:buClr>
                <a:srgbClr val="C00000"/>
              </a:buClr>
              <a:buSzPct val="80000"/>
              <a:buFont typeface="Wingdings" panose="05000000000000000000" pitchFamily="2" charset="2"/>
              <a:buChar char="§"/>
            </a:pPr>
            <a:endParaRPr lang="en-IN" sz="800" dirty="0"/>
          </a:p>
          <a:p>
            <a:pPr marL="800100" lvl="1" indent="-342900">
              <a:buClr>
                <a:srgbClr val="C00000"/>
              </a:buClr>
              <a:buSzPct val="80000"/>
              <a:buFont typeface="Wingdings" panose="05000000000000000000" pitchFamily="2" charset="2"/>
              <a:buChar char="§"/>
            </a:pPr>
            <a:r>
              <a:rPr lang="en-IN" dirty="0"/>
              <a:t>Displacement of essential metal ions in biomolecules.</a:t>
            </a:r>
          </a:p>
          <a:p>
            <a:pPr marL="800100" lvl="1" indent="-342900">
              <a:buClr>
                <a:srgbClr val="C00000"/>
              </a:buClr>
              <a:buSzPct val="80000"/>
              <a:buFont typeface="Wingdings" panose="05000000000000000000" pitchFamily="2" charset="2"/>
              <a:buChar char="§"/>
            </a:pPr>
            <a:endParaRPr lang="en-IN" sz="800" dirty="0"/>
          </a:p>
          <a:p>
            <a:pPr marL="800100" lvl="1" indent="-342900">
              <a:buClr>
                <a:srgbClr val="C00000"/>
              </a:buClr>
              <a:buSzPct val="80000"/>
              <a:buFont typeface="Wingdings" panose="05000000000000000000" pitchFamily="2" charset="2"/>
              <a:buChar char="§"/>
            </a:pPr>
            <a:r>
              <a:rPr lang="en-IN" dirty="0"/>
              <a:t>Modif</a:t>
            </a:r>
            <a:r>
              <a:rPr lang="en-IN" sz="1600" dirty="0"/>
              <a:t>ication </a:t>
            </a:r>
            <a:r>
              <a:rPr lang="en-IN" sz="1700" dirty="0"/>
              <a:t>of active confirmation of biomolecules that render them inactive.</a:t>
            </a:r>
          </a:p>
        </p:txBody>
      </p:sp>
    </p:spTree>
    <p:extLst>
      <p:ext uri="{BB962C8B-B14F-4D97-AF65-F5344CB8AC3E}">
        <p14:creationId xmlns:p14="http://schemas.microsoft.com/office/powerpoint/2010/main" val="122761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Abundance of Toxic Elements</a:t>
            </a:r>
          </a:p>
        </p:txBody>
      </p:sp>
      <p:sp>
        <p:nvSpPr>
          <p:cNvPr id="3" name="TextBox 2"/>
          <p:cNvSpPr txBox="1"/>
          <p:nvPr/>
        </p:nvSpPr>
        <p:spPr>
          <a:xfrm>
            <a:off x="1219200" y="2044856"/>
            <a:ext cx="9936480" cy="36933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Most of the toxic elements are very rare in earth crust. It is represented in following in chart.</a:t>
            </a:r>
          </a:p>
        </p:txBody>
      </p:sp>
      <p:graphicFrame>
        <p:nvGraphicFramePr>
          <p:cNvPr id="6" name="Chart 5"/>
          <p:cNvGraphicFramePr>
            <a:graphicFrameLocks/>
          </p:cNvGraphicFramePr>
          <p:nvPr>
            <p:extLst>
              <p:ext uri="{D42A27DB-BD31-4B8C-83A1-F6EECF244321}">
                <p14:modId xmlns:p14="http://schemas.microsoft.com/office/powerpoint/2010/main" val="2544886171"/>
              </p:ext>
            </p:extLst>
          </p:nvPr>
        </p:nvGraphicFramePr>
        <p:xfrm>
          <a:off x="2335348" y="2864213"/>
          <a:ext cx="7521303" cy="3050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488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Mercury (Hg)</a:t>
            </a:r>
          </a:p>
        </p:txBody>
      </p:sp>
      <p:sp>
        <p:nvSpPr>
          <p:cNvPr id="3" name="TextBox 2"/>
          <p:cNvSpPr txBox="1"/>
          <p:nvPr/>
        </p:nvSpPr>
        <p:spPr>
          <a:xfrm>
            <a:off x="1097280" y="2053685"/>
            <a:ext cx="10058400" cy="4154984"/>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a:t>
            </a:r>
            <a:r>
              <a:rPr lang="en-IN" i="1" dirty="0">
                <a:solidFill>
                  <a:srgbClr val="BD582C"/>
                </a:solidFill>
              </a:rPr>
              <a:t> </a:t>
            </a:r>
            <a:r>
              <a:rPr lang="en-IN" dirty="0"/>
              <a:t>Industrial waste, Mining (Hg is trace component of many minerals), Pesticides, coal and lignite (≈100 ppm of Hg).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 of Toxicity </a:t>
            </a:r>
            <a:r>
              <a:rPr lang="en-IN" dirty="0">
                <a:solidFill>
                  <a:srgbClr val="BD582C"/>
                </a:solidFill>
              </a:rPr>
              <a:t>:: </a:t>
            </a:r>
            <a:r>
              <a:rPr lang="en-IN" dirty="0"/>
              <a:t>Strong affinity (formation constant of 10</a:t>
            </a:r>
            <a:r>
              <a:rPr lang="en-IN" baseline="30000" dirty="0"/>
              <a:t>16</a:t>
            </a:r>
            <a:r>
              <a:rPr lang="en-IN" dirty="0"/>
              <a:t>-10</a:t>
            </a:r>
            <a:r>
              <a:rPr lang="en-IN" baseline="30000" dirty="0"/>
              <a:t>22</a:t>
            </a:r>
            <a:r>
              <a:rPr lang="en-IN" dirty="0"/>
              <a:t>) for deprotonated thiol (-SH) group of cysteine residue that make’s up active site of many proteins and enzymes. That is why –SH is also known as mercaptan (mercurium captans). Hg</a:t>
            </a:r>
            <a:r>
              <a:rPr lang="en-IN" baseline="30000" dirty="0"/>
              <a:t>+2 </a:t>
            </a:r>
            <a:r>
              <a:rPr lang="en-IN" dirty="0"/>
              <a:t>is a soft acid while S of -SH is soft base  so Hg</a:t>
            </a:r>
            <a:r>
              <a:rPr lang="en-IN" baseline="30000" dirty="0"/>
              <a:t>+2 </a:t>
            </a:r>
            <a:r>
              <a:rPr lang="en-IN" dirty="0"/>
              <a:t>strongly binds with S (strong soft acid-soft base interaction) and changes active confirmation of biomolecule.</a:t>
            </a:r>
          </a:p>
          <a:p>
            <a:endParaRPr lang="en-IN" baseline="30000"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a:t>
            </a:r>
            <a:r>
              <a:rPr lang="en-IN" dirty="0"/>
              <a:t> Hg is toxic by ingestion and inhalation, and toxicity depends upon chemical form. Inorganic soluble Hg salts are highly toxic that can cause corrosion of intestinal tract, kidney failure and even death.</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Incidents</a:t>
            </a:r>
            <a:r>
              <a:rPr lang="en-IN" dirty="0">
                <a:solidFill>
                  <a:srgbClr val="BD582C"/>
                </a:solidFill>
              </a:rPr>
              <a:t> :: </a:t>
            </a:r>
            <a:r>
              <a:rPr lang="en-IN" sz="1600" b="1" dirty="0">
                <a:solidFill>
                  <a:schemeClr val="accent2">
                    <a:lumMod val="50000"/>
                  </a:schemeClr>
                </a:solidFill>
              </a:rPr>
              <a:t>Minamata disease</a:t>
            </a:r>
            <a:r>
              <a:rPr lang="en-IN" dirty="0"/>
              <a:t> in Japan in 1953-60 that is caused by Hg containing catalytic effluent released by Minimata Chemical company into Minamata Bay. 111 people who fed on contaminated fish from bay were reported of Hg poisoning of which 45 died.</a:t>
            </a:r>
          </a:p>
        </p:txBody>
      </p:sp>
    </p:spTree>
    <p:extLst>
      <p:ext uri="{BB962C8B-B14F-4D97-AF65-F5344CB8AC3E}">
        <p14:creationId xmlns:p14="http://schemas.microsoft.com/office/powerpoint/2010/main" val="28913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solidFill>
                  <a:srgbClr val="000000">
                    <a:lumMod val="75000"/>
                    <a:lumOff val="25000"/>
                  </a:srgbClr>
                </a:solidFill>
              </a:rPr>
              <a:t>Classification of Elements</a:t>
            </a:r>
            <a:br>
              <a:rPr lang="en-IN" sz="4000" dirty="0">
                <a:solidFill>
                  <a:srgbClr val="000000">
                    <a:lumMod val="75000"/>
                    <a:lumOff val="25000"/>
                  </a:srgbClr>
                </a:solidFill>
              </a:rPr>
            </a:br>
            <a:r>
              <a:rPr lang="en-IN" sz="2800" dirty="0">
                <a:solidFill>
                  <a:srgbClr val="000000">
                    <a:lumMod val="75000"/>
                    <a:lumOff val="25000"/>
                  </a:srgbClr>
                </a:solidFill>
              </a:rPr>
              <a:t>on basis of action in biological system</a:t>
            </a:r>
            <a:endParaRPr lang="en-IN" dirty="0"/>
          </a:p>
        </p:txBody>
      </p:sp>
      <p:graphicFrame>
        <p:nvGraphicFramePr>
          <p:cNvPr id="9" name="Diagram 8"/>
          <p:cNvGraphicFramePr/>
          <p:nvPr>
            <p:extLst>
              <p:ext uri="{D42A27DB-BD31-4B8C-83A1-F6EECF244321}">
                <p14:modId xmlns:p14="http://schemas.microsoft.com/office/powerpoint/2010/main" val="3651742913"/>
              </p:ext>
            </p:extLst>
          </p:nvPr>
        </p:nvGraphicFramePr>
        <p:xfrm>
          <a:off x="931817" y="1849120"/>
          <a:ext cx="10546080" cy="2377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ubtitle 5"/>
          <p:cNvSpPr txBox="1">
            <a:spLocks/>
          </p:cNvSpPr>
          <p:nvPr/>
        </p:nvSpPr>
        <p:spPr>
          <a:xfrm>
            <a:off x="931817" y="4435566"/>
            <a:ext cx="10668000" cy="16778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1800" dirty="0">
                <a:solidFill>
                  <a:schemeClr val="tx1"/>
                </a:solidFill>
              </a:rPr>
              <a:t> Essential elements are absolutely essential or necessary for life processes. </a:t>
            </a:r>
          </a:p>
          <a:p>
            <a:pPr>
              <a:buFont typeface="Wingdings" panose="05000000000000000000" pitchFamily="2" charset="2"/>
              <a:buChar char="Ø"/>
            </a:pPr>
            <a:r>
              <a:rPr lang="en-US" sz="1800" dirty="0">
                <a:solidFill>
                  <a:schemeClr val="tx1"/>
                </a:solidFill>
              </a:rPr>
              <a:t> Trace elements are also necessary for life processes. </a:t>
            </a:r>
          </a:p>
          <a:p>
            <a:pPr>
              <a:buFont typeface="Wingdings" panose="05000000000000000000" pitchFamily="2" charset="2"/>
              <a:buChar char="Ø"/>
            </a:pPr>
            <a:r>
              <a:rPr lang="en-US" sz="1800" dirty="0">
                <a:solidFill>
                  <a:schemeClr val="tx1"/>
                </a:solidFill>
              </a:rPr>
              <a:t> Non-essential elements are not essential. If they are absent other elements may serve the same function. </a:t>
            </a:r>
          </a:p>
          <a:p>
            <a:pPr>
              <a:buFont typeface="Wingdings" panose="05000000000000000000" pitchFamily="2" charset="2"/>
              <a:buChar char="Ø"/>
            </a:pPr>
            <a:r>
              <a:rPr lang="en-US" sz="1800" dirty="0">
                <a:solidFill>
                  <a:schemeClr val="tx1"/>
                </a:solidFill>
              </a:rPr>
              <a:t> Toxic elements disturb the natural functions of the biological system. </a:t>
            </a:r>
          </a:p>
        </p:txBody>
      </p:sp>
      <p:sp>
        <p:nvSpPr>
          <p:cNvPr id="6" name="TextBox 5"/>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2</a:t>
            </a:r>
          </a:p>
        </p:txBody>
      </p:sp>
    </p:spTree>
    <p:extLst>
      <p:ext uri="{BB962C8B-B14F-4D97-AF65-F5344CB8AC3E}">
        <p14:creationId xmlns:p14="http://schemas.microsoft.com/office/powerpoint/2010/main" val="3898666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9234" y="604708"/>
            <a:ext cx="10006149" cy="646331"/>
          </a:xfrm>
          <a:prstGeom prst="rect">
            <a:avLst/>
          </a:prstGeom>
          <a:noFill/>
        </p:spPr>
        <p:txBody>
          <a:bodyPr wrap="square" rtlCol="0">
            <a:spAutoFit/>
          </a:bodyPr>
          <a:lstStyle/>
          <a:p>
            <a:r>
              <a:rPr lang="en-IN" dirty="0"/>
              <a:t>Another tragic incident occurred in Iraq in 1972, in which 450 people died after eating wheat dusted with Hg containing pesticides.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2448"/>
            <a:ext cx="6096000" cy="37869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638" y="2629989"/>
            <a:ext cx="4911635" cy="3031127"/>
          </a:xfrm>
          <a:prstGeom prst="rect">
            <a:avLst/>
          </a:prstGeom>
        </p:spPr>
      </p:pic>
      <p:sp>
        <p:nvSpPr>
          <p:cNvPr id="5" name="TextBox 4"/>
          <p:cNvSpPr txBox="1"/>
          <p:nvPr/>
        </p:nvSpPr>
        <p:spPr>
          <a:xfrm>
            <a:off x="1798319" y="5991048"/>
            <a:ext cx="2882538" cy="338554"/>
          </a:xfrm>
          <a:prstGeom prst="rect">
            <a:avLst/>
          </a:prstGeom>
          <a:noFill/>
        </p:spPr>
        <p:txBody>
          <a:bodyPr wrap="square" rtlCol="0">
            <a:spAutoFit/>
          </a:bodyPr>
          <a:lstStyle/>
          <a:p>
            <a:pPr algn="ctr"/>
            <a:r>
              <a:rPr lang="en-IN" sz="1600" dirty="0">
                <a:solidFill>
                  <a:srgbClr val="BD582C"/>
                </a:solidFill>
              </a:rPr>
              <a:t>Effect of Hg on fetus growth  </a:t>
            </a:r>
          </a:p>
        </p:txBody>
      </p:sp>
      <p:sp>
        <p:nvSpPr>
          <p:cNvPr id="6" name="TextBox 5"/>
          <p:cNvSpPr txBox="1"/>
          <p:nvPr/>
        </p:nvSpPr>
        <p:spPr>
          <a:xfrm>
            <a:off x="8233953" y="5991048"/>
            <a:ext cx="1733007" cy="338554"/>
          </a:xfrm>
          <a:prstGeom prst="rect">
            <a:avLst/>
          </a:prstGeom>
          <a:noFill/>
        </p:spPr>
        <p:txBody>
          <a:bodyPr wrap="square" rtlCol="0">
            <a:spAutoFit/>
          </a:bodyPr>
          <a:lstStyle/>
          <a:p>
            <a:pPr algn="ctr"/>
            <a:r>
              <a:rPr lang="en-IN" sz="1600" dirty="0">
                <a:solidFill>
                  <a:srgbClr val="BD582C"/>
                </a:solidFill>
              </a:rPr>
              <a:t>Minimata Disease</a:t>
            </a:r>
          </a:p>
        </p:txBody>
      </p:sp>
    </p:spTree>
    <p:extLst>
      <p:ext uri="{BB962C8B-B14F-4D97-AF65-F5344CB8AC3E}">
        <p14:creationId xmlns:p14="http://schemas.microsoft.com/office/powerpoint/2010/main" val="2741739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Cadmium (Cd)</a:t>
            </a:r>
          </a:p>
        </p:txBody>
      </p:sp>
      <p:sp>
        <p:nvSpPr>
          <p:cNvPr id="4" name="TextBox 3"/>
          <p:cNvSpPr txBox="1"/>
          <p:nvPr/>
        </p:nvSpPr>
        <p:spPr>
          <a:xfrm>
            <a:off x="1066800" y="2149478"/>
            <a:ext cx="10058400" cy="3693319"/>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a:t>
            </a:r>
            <a:r>
              <a:rPr lang="en-IN" i="1" dirty="0">
                <a:solidFill>
                  <a:srgbClr val="BD582C"/>
                </a:solidFill>
              </a:rPr>
              <a:t> </a:t>
            </a:r>
            <a:r>
              <a:rPr lang="en-IN" dirty="0"/>
              <a:t>Metallurgical plants, Cd plating and battery fabricators.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 of Toxicity </a:t>
            </a:r>
            <a:r>
              <a:rPr lang="en-IN" dirty="0">
                <a:solidFill>
                  <a:srgbClr val="BD582C"/>
                </a:solidFill>
              </a:rPr>
              <a:t>:: </a:t>
            </a:r>
            <a:r>
              <a:rPr lang="en-IN" dirty="0"/>
              <a:t>Cd is similar to Zn (Found naturally in association with Zn). Cd</a:t>
            </a:r>
            <a:r>
              <a:rPr lang="en-IN" baseline="30000" dirty="0"/>
              <a:t>+2</a:t>
            </a:r>
            <a:r>
              <a:rPr lang="en-IN" dirty="0"/>
              <a:t> can displace Zn</a:t>
            </a:r>
            <a:r>
              <a:rPr lang="en-IN" baseline="30000" dirty="0"/>
              <a:t>+2 </a:t>
            </a:r>
            <a:r>
              <a:rPr lang="en-IN" dirty="0"/>
              <a:t>in many biomolecules. Cd</a:t>
            </a:r>
            <a:r>
              <a:rPr lang="en-IN" baseline="30000" dirty="0"/>
              <a:t>+2</a:t>
            </a:r>
            <a:r>
              <a:rPr lang="en-IN" dirty="0"/>
              <a:t> like Hg</a:t>
            </a:r>
            <a:r>
              <a:rPr lang="en-IN" baseline="30000" dirty="0"/>
              <a:t>+2</a:t>
            </a:r>
            <a:r>
              <a:rPr lang="en-IN" dirty="0"/>
              <a:t>, can strongly bind to -SH of cysteine residue and alter active confirmation of enzymes and proteins like carbonic anhydrase, carboxy peptidase and dipeptidase.</a:t>
            </a:r>
            <a:endParaRPr lang="en-IN" baseline="30000" dirty="0">
              <a:solidFill>
                <a:srgbClr val="BD582C"/>
              </a:solidFill>
            </a:endParaRPr>
          </a:p>
          <a:p>
            <a:pPr marL="285750" indent="-285750">
              <a:buFont typeface="Wingdings" panose="05000000000000000000" pitchFamily="2" charset="2"/>
              <a:buChar char="Ø"/>
            </a:pPr>
            <a:endParaRPr lang="en-IN"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 </a:t>
            </a:r>
            <a:r>
              <a:rPr lang="en-IN" dirty="0"/>
              <a:t>Acute Cd poisoning can cause nausea, vomiting, diarrhea and abdominal pain. Chronic Cd poisoning can cause brittleness of bones.</a:t>
            </a:r>
          </a:p>
          <a:p>
            <a:endParaRPr lang="en-IN" dirty="0"/>
          </a:p>
          <a:p>
            <a:pPr marL="285750" indent="-285750">
              <a:buFont typeface="Wingdings" panose="05000000000000000000" pitchFamily="2" charset="2"/>
              <a:buChar char="Ø"/>
            </a:pPr>
            <a:r>
              <a:rPr lang="en-IN" i="1" dirty="0">
                <a:solidFill>
                  <a:srgbClr val="BD582C"/>
                </a:solidFill>
              </a:rPr>
              <a:t>Incidents</a:t>
            </a:r>
            <a:r>
              <a:rPr lang="en-IN" dirty="0">
                <a:solidFill>
                  <a:srgbClr val="BD582C"/>
                </a:solidFill>
              </a:rPr>
              <a:t> :: </a:t>
            </a:r>
            <a:r>
              <a:rPr lang="en-IN" sz="1600" b="1" dirty="0">
                <a:solidFill>
                  <a:schemeClr val="accent3"/>
                </a:solidFill>
              </a:rPr>
              <a:t>Ouch-Ouch (or Itai-Itai) Disease </a:t>
            </a:r>
            <a:r>
              <a:rPr lang="en-IN" dirty="0"/>
              <a:t>along Jinstu river in West Japan, caused by chronic Cd poisoning due to which, around 100 people died. Cause of this incident was a unused Zn mine along river, that contaminated river water with Cd. Water from river was used for irrigation of rice. Thereby, Cd manifested in people who ate contaminated rice.</a:t>
            </a:r>
            <a:endParaRPr lang="en-IN" sz="1600" dirty="0"/>
          </a:p>
        </p:txBody>
      </p:sp>
    </p:spTree>
    <p:extLst>
      <p:ext uri="{BB962C8B-B14F-4D97-AF65-F5344CB8AC3E}">
        <p14:creationId xmlns:p14="http://schemas.microsoft.com/office/powerpoint/2010/main" val="241567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Lead (Pb)</a:t>
            </a:r>
          </a:p>
        </p:txBody>
      </p:sp>
      <p:sp>
        <p:nvSpPr>
          <p:cNvPr id="4" name="TextBox 3"/>
          <p:cNvSpPr txBox="1"/>
          <p:nvPr/>
        </p:nvSpPr>
        <p:spPr>
          <a:xfrm>
            <a:off x="1097280" y="2375901"/>
            <a:ext cx="10058400" cy="2862322"/>
          </a:xfrm>
          <a:prstGeom prst="rect">
            <a:avLst/>
          </a:prstGeom>
          <a:noFill/>
        </p:spPr>
        <p:txBody>
          <a:bodyPr wrap="square" rtlCol="0">
            <a:spAutoFit/>
          </a:bodyPr>
          <a:lstStyle/>
          <a:p>
            <a:pPr marL="285750" indent="-285750">
              <a:buFont typeface="Wingdings" panose="05000000000000000000" pitchFamily="2" charset="2"/>
              <a:buChar char="Ø"/>
            </a:pPr>
            <a:r>
              <a:rPr lang="en-IN" i="1" dirty="0">
                <a:solidFill>
                  <a:srgbClr val="BD582C"/>
                </a:solidFill>
              </a:rPr>
              <a:t>Sources of pollution </a:t>
            </a:r>
            <a:r>
              <a:rPr lang="en-IN" dirty="0">
                <a:solidFill>
                  <a:srgbClr val="BD582C"/>
                </a:solidFill>
              </a:rPr>
              <a:t>:: </a:t>
            </a:r>
            <a:r>
              <a:rPr lang="en-IN" dirty="0"/>
              <a:t>Battery Industry, Leaded gasoline (90% lead in atmosphere) that uses tetraethyl lead (TEL) as anti knocking agent.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i="1" dirty="0">
                <a:solidFill>
                  <a:srgbClr val="BD582C"/>
                </a:solidFill>
              </a:rPr>
              <a:t>Causes of Toxicity </a:t>
            </a:r>
            <a:r>
              <a:rPr lang="en-IN" dirty="0">
                <a:solidFill>
                  <a:srgbClr val="BD582C"/>
                </a:solidFill>
              </a:rPr>
              <a:t>:: </a:t>
            </a:r>
            <a:r>
              <a:rPr lang="en-IN" dirty="0"/>
              <a:t>(C</a:t>
            </a:r>
            <a:r>
              <a:rPr lang="en-IN" baseline="-25000" dirty="0"/>
              <a:t>2</a:t>
            </a:r>
            <a:r>
              <a:rPr lang="en-IN" dirty="0"/>
              <a:t>H</a:t>
            </a:r>
            <a:r>
              <a:rPr lang="en-IN" baseline="-25000" dirty="0"/>
              <a:t>5</a:t>
            </a:r>
            <a:r>
              <a:rPr lang="en-IN" dirty="0"/>
              <a:t>)</a:t>
            </a:r>
            <a:r>
              <a:rPr lang="en-IN" baseline="-25000" dirty="0"/>
              <a:t>3</a:t>
            </a:r>
            <a:r>
              <a:rPr lang="en-IN" dirty="0"/>
              <a:t>Pb</a:t>
            </a:r>
            <a:r>
              <a:rPr lang="en-IN" baseline="30000" dirty="0"/>
              <a:t>+ </a:t>
            </a:r>
            <a:r>
              <a:rPr lang="en-IN" dirty="0"/>
              <a:t>formed by combustion of leaded gasoline can penetrate permeable membranes like blood-brain membrane. Like Hg</a:t>
            </a:r>
            <a:r>
              <a:rPr lang="en-IN" baseline="30000" dirty="0"/>
              <a:t>+2</a:t>
            </a:r>
            <a:r>
              <a:rPr lang="en-IN" dirty="0"/>
              <a:t> and Cd</a:t>
            </a:r>
            <a:r>
              <a:rPr lang="en-IN" baseline="30000" dirty="0"/>
              <a:t>+2</a:t>
            </a:r>
            <a:r>
              <a:rPr lang="en-IN" dirty="0"/>
              <a:t>, Pb</a:t>
            </a:r>
            <a:r>
              <a:rPr lang="en-IN" baseline="30000" dirty="0"/>
              <a:t>+2</a:t>
            </a:r>
            <a:r>
              <a:rPr lang="en-IN" dirty="0"/>
              <a:t> can also inhibit –SH enzymes (but less strongly). Main cause of toxicity is ability of Pb to inhibit key enzymes in heme synthesis.</a:t>
            </a:r>
            <a:endParaRPr lang="en-IN" baseline="30000" dirty="0">
              <a:solidFill>
                <a:srgbClr val="BD582C"/>
              </a:solidFill>
            </a:endParaRPr>
          </a:p>
          <a:p>
            <a:pPr marL="285750" indent="-285750">
              <a:buFont typeface="Wingdings" panose="05000000000000000000" pitchFamily="2" charset="2"/>
              <a:buChar char="Ø"/>
            </a:pPr>
            <a:endParaRPr lang="en-IN" dirty="0">
              <a:solidFill>
                <a:srgbClr val="BD582C"/>
              </a:solidFill>
            </a:endParaRPr>
          </a:p>
          <a:p>
            <a:pPr marL="285750" indent="-285750">
              <a:buFont typeface="Wingdings" panose="05000000000000000000" pitchFamily="2" charset="2"/>
              <a:buChar char="Ø"/>
            </a:pPr>
            <a:r>
              <a:rPr lang="en-IN" i="1" dirty="0">
                <a:solidFill>
                  <a:srgbClr val="BD582C"/>
                </a:solidFill>
              </a:rPr>
              <a:t>Toxic Effects </a:t>
            </a:r>
            <a:r>
              <a:rPr lang="en-IN" dirty="0">
                <a:solidFill>
                  <a:srgbClr val="BD582C"/>
                </a:solidFill>
              </a:rPr>
              <a:t>:: </a:t>
            </a:r>
            <a:r>
              <a:rPr lang="en-IN" dirty="0"/>
              <a:t>(C</a:t>
            </a:r>
            <a:r>
              <a:rPr lang="en-IN" baseline="-25000" dirty="0"/>
              <a:t>2</a:t>
            </a:r>
            <a:r>
              <a:rPr lang="en-IN" dirty="0"/>
              <a:t>H</a:t>
            </a:r>
            <a:r>
              <a:rPr lang="en-IN" baseline="-25000" dirty="0"/>
              <a:t>5</a:t>
            </a:r>
            <a:r>
              <a:rPr lang="en-IN" dirty="0"/>
              <a:t>)</a:t>
            </a:r>
            <a:r>
              <a:rPr lang="en-IN" baseline="-25000" dirty="0"/>
              <a:t>3</a:t>
            </a:r>
            <a:r>
              <a:rPr lang="en-IN" dirty="0"/>
              <a:t>Pb</a:t>
            </a:r>
            <a:r>
              <a:rPr lang="en-IN" baseline="30000" dirty="0"/>
              <a:t>+ </a:t>
            </a:r>
            <a:r>
              <a:rPr lang="en-IN" dirty="0"/>
              <a:t>can cause several disorders of central and peripheral nervous system like cramps, paralysis and loss of coordination. Primary toxic effect of Pb poisoning is anemia as it inhibits heme synthesis and reduces healthy red blood cell count in blood.</a:t>
            </a:r>
          </a:p>
        </p:txBody>
      </p:sp>
    </p:spTree>
    <p:extLst>
      <p:ext uri="{BB962C8B-B14F-4D97-AF65-F5344CB8AC3E}">
        <p14:creationId xmlns:p14="http://schemas.microsoft.com/office/powerpoint/2010/main" val="2419066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623" y="1203130"/>
            <a:ext cx="3366839" cy="33668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673" y="1004773"/>
            <a:ext cx="4235512" cy="3763555"/>
          </a:xfrm>
          <a:prstGeom prst="rect">
            <a:avLst/>
          </a:prstGeom>
        </p:spPr>
      </p:pic>
      <p:sp>
        <p:nvSpPr>
          <p:cNvPr id="4" name="TextBox 3"/>
          <p:cNvSpPr txBox="1"/>
          <p:nvPr/>
        </p:nvSpPr>
        <p:spPr>
          <a:xfrm>
            <a:off x="2469698" y="5312229"/>
            <a:ext cx="1689462" cy="338554"/>
          </a:xfrm>
          <a:prstGeom prst="rect">
            <a:avLst/>
          </a:prstGeom>
          <a:noFill/>
        </p:spPr>
        <p:txBody>
          <a:bodyPr wrap="square" rtlCol="0">
            <a:spAutoFit/>
          </a:bodyPr>
          <a:lstStyle/>
          <a:p>
            <a:pPr algn="ctr"/>
            <a:r>
              <a:rPr lang="en-IN" sz="1600" b="1" dirty="0">
                <a:solidFill>
                  <a:srgbClr val="BD582C"/>
                </a:solidFill>
              </a:rPr>
              <a:t>Itai-Itai Disease</a:t>
            </a:r>
          </a:p>
        </p:txBody>
      </p:sp>
      <p:sp>
        <p:nvSpPr>
          <p:cNvPr id="6" name="TextBox 5"/>
          <p:cNvSpPr txBox="1"/>
          <p:nvPr/>
        </p:nvSpPr>
        <p:spPr>
          <a:xfrm>
            <a:off x="8154297" y="5019841"/>
            <a:ext cx="2141490" cy="584775"/>
          </a:xfrm>
          <a:prstGeom prst="rect">
            <a:avLst/>
          </a:prstGeom>
          <a:noFill/>
        </p:spPr>
        <p:txBody>
          <a:bodyPr wrap="square" rtlCol="0">
            <a:spAutoFit/>
          </a:bodyPr>
          <a:lstStyle/>
          <a:p>
            <a:pPr algn="ctr"/>
            <a:r>
              <a:rPr lang="en-IN" sz="1600" b="1" dirty="0">
                <a:solidFill>
                  <a:srgbClr val="BD582C"/>
                </a:solidFill>
              </a:rPr>
              <a:t>Penetration of (C</a:t>
            </a:r>
            <a:r>
              <a:rPr lang="en-IN" sz="1600" b="1" baseline="-25000" dirty="0">
                <a:solidFill>
                  <a:srgbClr val="BD582C"/>
                </a:solidFill>
              </a:rPr>
              <a:t>2</a:t>
            </a:r>
            <a:r>
              <a:rPr lang="en-IN" sz="1600" b="1" dirty="0">
                <a:solidFill>
                  <a:srgbClr val="BD582C"/>
                </a:solidFill>
              </a:rPr>
              <a:t>H</a:t>
            </a:r>
            <a:r>
              <a:rPr lang="en-IN" sz="1600" b="1" baseline="-25000" dirty="0">
                <a:solidFill>
                  <a:srgbClr val="BD582C"/>
                </a:solidFill>
              </a:rPr>
              <a:t>5</a:t>
            </a:r>
            <a:r>
              <a:rPr lang="en-IN" sz="1600" b="1" dirty="0">
                <a:solidFill>
                  <a:srgbClr val="BD582C"/>
                </a:solidFill>
              </a:rPr>
              <a:t>)</a:t>
            </a:r>
            <a:r>
              <a:rPr lang="en-IN" sz="1600" b="1" baseline="-25000" dirty="0">
                <a:solidFill>
                  <a:srgbClr val="BD582C"/>
                </a:solidFill>
              </a:rPr>
              <a:t>3</a:t>
            </a:r>
            <a:r>
              <a:rPr lang="en-IN" sz="1600" b="1" dirty="0">
                <a:solidFill>
                  <a:srgbClr val="BD582C"/>
                </a:solidFill>
              </a:rPr>
              <a:t>Pb</a:t>
            </a:r>
            <a:r>
              <a:rPr lang="en-IN" sz="1600" b="1" baseline="30000" dirty="0">
                <a:solidFill>
                  <a:srgbClr val="BD582C"/>
                </a:solidFill>
              </a:rPr>
              <a:t>+ </a:t>
            </a:r>
            <a:r>
              <a:rPr lang="en-IN" sz="1600" b="1" dirty="0">
                <a:solidFill>
                  <a:srgbClr val="BD582C"/>
                </a:solidFill>
              </a:rPr>
              <a:t>in brain </a:t>
            </a:r>
          </a:p>
        </p:txBody>
      </p:sp>
    </p:spTree>
    <p:extLst>
      <p:ext uri="{BB962C8B-B14F-4D97-AF65-F5344CB8AC3E}">
        <p14:creationId xmlns:p14="http://schemas.microsoft.com/office/powerpoint/2010/main" val="83649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2mt90041f-f1.gif"/>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53770" y="701039"/>
            <a:ext cx="10586390" cy="4937715"/>
          </a:xfrm>
        </p:spPr>
      </p:pic>
      <p:sp>
        <p:nvSpPr>
          <p:cNvPr id="3" name="TextBox 2"/>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Essential Elements</a:t>
            </a:r>
          </a:p>
        </p:txBody>
      </p:sp>
      <p:sp>
        <p:nvSpPr>
          <p:cNvPr id="6" name="Subtitle 5"/>
          <p:cNvSpPr>
            <a:spLocks noGrp="1"/>
          </p:cNvSpPr>
          <p:nvPr>
            <p:ph sz="half" idx="4294967295"/>
          </p:nvPr>
        </p:nvSpPr>
        <p:spPr>
          <a:xfrm>
            <a:off x="579755" y="2027238"/>
            <a:ext cx="11093450" cy="4830762"/>
          </a:xfrm>
        </p:spPr>
        <p:txBody>
          <a:bodyPr>
            <a:normAutofit/>
          </a:bodyPr>
          <a:lstStyle/>
          <a:p>
            <a:r>
              <a:rPr lang="en-US" sz="4000" dirty="0">
                <a:solidFill>
                  <a:srgbClr val="BD582C"/>
                </a:solidFill>
              </a:rPr>
              <a:t>1. Oxygen (O) </a:t>
            </a:r>
            <a:r>
              <a:rPr lang="en-US" sz="2800" dirty="0">
                <a:solidFill>
                  <a:schemeClr val="tx1"/>
                </a:solidFill>
              </a:rPr>
              <a:t>(</a:t>
            </a:r>
            <a:r>
              <a:rPr lang="en-US" sz="2800" dirty="0"/>
              <a:t>65% of body weight)</a:t>
            </a:r>
            <a:endParaRPr lang="en-US" sz="800" dirty="0">
              <a:solidFill>
                <a:srgbClr val="C00000"/>
              </a:solidFill>
            </a:endParaRPr>
          </a:p>
          <a:p>
            <a:pPr>
              <a:buFont typeface="Wingdings" panose="05000000000000000000" pitchFamily="2" charset="2"/>
              <a:buChar char="Ø"/>
            </a:pPr>
            <a:r>
              <a:rPr lang="en-US" sz="2200" dirty="0">
                <a:solidFill>
                  <a:schemeClr val="tx1"/>
                </a:solidFill>
              </a:rPr>
              <a:t>  Oxygen is the most abundant element in the human body. It’s mainly found bound to hydrogen in the form of water. Water, in turn, makes up about 60% of the human body and participates in countless metabolic reactions.</a:t>
            </a:r>
          </a:p>
          <a:p>
            <a:pPr>
              <a:buFont typeface="Wingdings" panose="05000000000000000000" pitchFamily="2" charset="2"/>
              <a:buChar char="Ø"/>
            </a:pPr>
            <a:r>
              <a:rPr lang="en-US" sz="2200" dirty="0">
                <a:solidFill>
                  <a:schemeClr val="tx1"/>
                </a:solidFill>
              </a:rPr>
              <a:t>  The element oxygen acts as an electron acceptor and oxidizing agent. It is found in all four of the major classes of organic molecules: protein, carbohydrates, lipids, and nucleic acids. Because it is a key element in aerobic cellular respiration, large amounts of oxygen are found in the lungs and in the bloodstream. Hemoglobin in blood bind the oxygen molecule, O</a:t>
            </a:r>
            <a:r>
              <a:rPr lang="en-US" sz="2200" baseline="-25000" dirty="0">
                <a:solidFill>
                  <a:schemeClr val="tx1"/>
                </a:solidFill>
              </a:rPr>
              <a:t>2</a:t>
            </a:r>
            <a:r>
              <a:rPr lang="en-US" sz="2200" dirty="0">
                <a:solidFill>
                  <a:schemeClr val="tx1"/>
                </a:solidFill>
              </a:rPr>
              <a:t>, from inhaled air. Oxygen is used by the mitochondria in cells to produce the energy molecule adenosine triphosphate or ATP. While it’s essential for human life, too much oxygen can be deadly, as it can lead to oxidative damage to cells and tissues.</a:t>
            </a:r>
          </a:p>
        </p:txBody>
      </p:sp>
      <p:pic>
        <p:nvPicPr>
          <p:cNvPr id="8" name="Content Placeholder 7" descr="Liquid_Oxygen-161x300.gif"/>
          <p:cNvPicPr>
            <a:picLocks noGrp="1" noChangeAspect="1"/>
          </p:cNvPicPr>
          <p:nvPr>
            <p:ph sz="half" idx="4294967295"/>
          </p:nvPr>
        </p:nvPicPr>
        <p:blipFill>
          <a:blip r:embed="rId2"/>
          <a:stretch>
            <a:fillRect/>
          </a:stretch>
        </p:blipFill>
        <p:spPr>
          <a:xfrm>
            <a:off x="10261600" y="629995"/>
            <a:ext cx="1717040" cy="2001445"/>
          </a:xfrm>
        </p:spPr>
      </p:pic>
      <p:sp>
        <p:nvSpPr>
          <p:cNvPr id="3" name="TextBox 2"/>
          <p:cNvSpPr txBox="1"/>
          <p:nvPr/>
        </p:nvSpPr>
        <p:spPr>
          <a:xfrm>
            <a:off x="10261600" y="260663"/>
            <a:ext cx="1717040" cy="369332"/>
          </a:xfrm>
          <a:prstGeom prst="rect">
            <a:avLst/>
          </a:prstGeom>
          <a:solidFill>
            <a:srgbClr val="BD582C"/>
          </a:solidFill>
        </p:spPr>
        <p:txBody>
          <a:bodyPr wrap="square" rtlCol="0">
            <a:spAutoFit/>
          </a:bodyPr>
          <a:lstStyle/>
          <a:p>
            <a:pPr algn="ctr"/>
            <a:r>
              <a:rPr lang="en-IN" dirty="0">
                <a:solidFill>
                  <a:schemeClr val="bg1"/>
                </a:solidFill>
              </a:rPr>
              <a:t>Liquid Oxygen</a:t>
            </a:r>
          </a:p>
        </p:txBody>
      </p:sp>
      <p:sp>
        <p:nvSpPr>
          <p:cNvPr id="7" name="TextBox 6"/>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te-Carbon-300x294.jpg"/>
          <p:cNvPicPr>
            <a:picLocks noGrp="1" noChangeAspect="1"/>
          </p:cNvPicPr>
          <p:nvPr>
            <p:ph sz="half" idx="4294967295"/>
          </p:nvPr>
        </p:nvPicPr>
        <p:blipFill>
          <a:blip r:embed="rId2"/>
          <a:stretch>
            <a:fillRect/>
          </a:stretch>
        </p:blipFill>
        <p:spPr>
          <a:xfrm>
            <a:off x="9368163" y="3220529"/>
            <a:ext cx="2508875" cy="2370138"/>
          </a:xfrm>
        </p:spPr>
      </p:pic>
      <p:pic>
        <p:nvPicPr>
          <p:cNvPr id="4" name="Picture 3" descr="Hydrogen_discharge_tube-300x100.jpg"/>
          <p:cNvPicPr>
            <a:picLocks noChangeAspect="1"/>
          </p:cNvPicPr>
          <p:nvPr/>
        </p:nvPicPr>
        <p:blipFill>
          <a:blip r:embed="rId3"/>
          <a:stretch>
            <a:fillRect/>
          </a:stretch>
        </p:blipFill>
        <p:spPr>
          <a:xfrm>
            <a:off x="8127994" y="869226"/>
            <a:ext cx="3876349" cy="1257300"/>
          </a:xfrm>
          <a:prstGeom prst="rect">
            <a:avLst/>
          </a:prstGeom>
        </p:spPr>
      </p:pic>
      <p:sp>
        <p:nvSpPr>
          <p:cNvPr id="8" name="TextBox 7"/>
          <p:cNvSpPr txBox="1"/>
          <p:nvPr/>
        </p:nvSpPr>
        <p:spPr>
          <a:xfrm>
            <a:off x="792480" y="3014615"/>
            <a:ext cx="8402320" cy="3200872"/>
          </a:xfrm>
          <a:prstGeom prst="rect">
            <a:avLst/>
          </a:prstGeom>
          <a:noFill/>
        </p:spPr>
        <p:txBody>
          <a:bodyPr wrap="square" lIns="121917" tIns="60958" rIns="121917" bIns="60958" rtlCol="0">
            <a:spAutoFit/>
          </a:bodyPr>
          <a:lstStyle/>
          <a:p>
            <a:r>
              <a:rPr lang="en-US" sz="3600" dirty="0">
                <a:solidFill>
                  <a:srgbClr val="BD582C"/>
                </a:solidFill>
              </a:rPr>
              <a:t>3. Carbon (C) </a:t>
            </a:r>
            <a:r>
              <a:rPr lang="en-US" sz="2400" dirty="0">
                <a:solidFill>
                  <a:srgbClr val="000000"/>
                </a:solidFill>
              </a:rPr>
              <a:t>(</a:t>
            </a:r>
            <a:r>
              <a:rPr lang="en-US" sz="2400" dirty="0">
                <a:solidFill>
                  <a:srgbClr val="000000">
                    <a:lumMod val="75000"/>
                    <a:lumOff val="25000"/>
                  </a:srgbClr>
                </a:solidFill>
              </a:rPr>
              <a:t>18% of body weight)</a:t>
            </a:r>
            <a:endParaRPr lang="en-US" sz="2200" dirty="0"/>
          </a:p>
          <a:p>
            <a:pPr marL="342900" indent="-342900">
              <a:buClr>
                <a:srgbClr val="BD582C"/>
              </a:buClr>
              <a:buFont typeface="Wingdings" panose="05000000000000000000" pitchFamily="2" charset="2"/>
              <a:buChar char="Ø"/>
            </a:pPr>
            <a:r>
              <a:rPr lang="en-US" sz="2200" dirty="0"/>
              <a:t>Carbon is the second most abundant element in the human body and the element that is considered the basis of organic chemistry. </a:t>
            </a:r>
          </a:p>
          <a:p>
            <a:pPr marL="171450" indent="-171450">
              <a:buClr>
                <a:srgbClr val="BD582C"/>
              </a:buClr>
              <a:buFont typeface="Wingdings" panose="05000000000000000000" pitchFamily="2" charset="2"/>
              <a:buChar char="Ø"/>
            </a:pPr>
            <a:endParaRPr lang="en-US" sz="400" dirty="0"/>
          </a:p>
          <a:p>
            <a:pPr marL="342900" indent="-342900">
              <a:buClr>
                <a:srgbClr val="BD582C"/>
              </a:buClr>
              <a:buFont typeface="Wingdings" panose="05000000000000000000" pitchFamily="2" charset="2"/>
              <a:buChar char="Ø"/>
            </a:pPr>
            <a:r>
              <a:rPr lang="en-US" sz="2200" dirty="0"/>
              <a:t>Every single organic molecule in our body contains carbon. The element bonds to itself to form chains and ring structures that serve as the basis for all metabolic reactions in the body. </a:t>
            </a:r>
          </a:p>
          <a:p>
            <a:pPr marL="171450" indent="-171450">
              <a:buClr>
                <a:srgbClr val="BD582C"/>
              </a:buClr>
              <a:buFont typeface="Wingdings" panose="05000000000000000000" pitchFamily="2" charset="2"/>
              <a:buChar char="Ø"/>
            </a:pPr>
            <a:endParaRPr lang="en-US" sz="500" dirty="0"/>
          </a:p>
          <a:p>
            <a:pPr marL="342900" indent="-342900">
              <a:buClr>
                <a:srgbClr val="BD582C"/>
              </a:buClr>
              <a:buFont typeface="Wingdings" panose="05000000000000000000" pitchFamily="2" charset="2"/>
              <a:buChar char="Ø"/>
            </a:pPr>
            <a:r>
              <a:rPr lang="en-US" sz="2200" dirty="0"/>
              <a:t>Carbon in carbon dioxide is expelled as a waste product when we breathe.</a:t>
            </a:r>
          </a:p>
        </p:txBody>
      </p:sp>
      <p:sp>
        <p:nvSpPr>
          <p:cNvPr id="11" name="TextBox 10"/>
          <p:cNvSpPr txBox="1"/>
          <p:nvPr/>
        </p:nvSpPr>
        <p:spPr>
          <a:xfrm>
            <a:off x="8127993" y="2126526"/>
            <a:ext cx="3876349" cy="369332"/>
          </a:xfrm>
          <a:prstGeom prst="rect">
            <a:avLst/>
          </a:prstGeom>
          <a:solidFill>
            <a:srgbClr val="BD582C"/>
          </a:solidFill>
        </p:spPr>
        <p:txBody>
          <a:bodyPr wrap="square" rtlCol="0">
            <a:spAutoFit/>
          </a:bodyPr>
          <a:lstStyle/>
          <a:p>
            <a:pPr algn="ctr"/>
            <a:r>
              <a:rPr lang="en-IN" dirty="0">
                <a:solidFill>
                  <a:schemeClr val="bg1"/>
                </a:solidFill>
              </a:rPr>
              <a:t>Hydrogen Discharge Tube</a:t>
            </a:r>
          </a:p>
        </p:txBody>
      </p:sp>
      <p:sp>
        <p:nvSpPr>
          <p:cNvPr id="12" name="TextBox 11"/>
          <p:cNvSpPr txBox="1"/>
          <p:nvPr/>
        </p:nvSpPr>
        <p:spPr>
          <a:xfrm>
            <a:off x="792480" y="376136"/>
            <a:ext cx="7183120" cy="2508379"/>
          </a:xfrm>
          <a:prstGeom prst="rect">
            <a:avLst/>
          </a:prstGeom>
          <a:noFill/>
        </p:spPr>
        <p:txBody>
          <a:bodyPr wrap="square" rtlCol="0">
            <a:spAutoFit/>
          </a:bodyPr>
          <a:lstStyle/>
          <a:p>
            <a:r>
              <a:rPr lang="en-US" sz="4000" dirty="0">
                <a:solidFill>
                  <a:srgbClr val="BD582C"/>
                </a:solidFill>
                <a:ea typeface="+mj-ea"/>
                <a:cs typeface="+mj-cs"/>
              </a:rPr>
              <a:t>2. Hydrogen (H) </a:t>
            </a:r>
            <a:r>
              <a:rPr lang="en-US" sz="2800" dirty="0">
                <a:solidFill>
                  <a:srgbClr val="000000"/>
                </a:solidFill>
                <a:ea typeface="+mj-ea"/>
                <a:cs typeface="+mj-cs"/>
              </a:rPr>
              <a:t>(</a:t>
            </a:r>
            <a:r>
              <a:rPr lang="en-US" sz="2800" dirty="0">
                <a:solidFill>
                  <a:srgbClr val="000000">
                    <a:lumMod val="75000"/>
                    <a:lumOff val="25000"/>
                  </a:srgbClr>
                </a:solidFill>
                <a:ea typeface="+mj-ea"/>
                <a:cs typeface="+mj-cs"/>
              </a:rPr>
              <a:t>10% of body weight)</a:t>
            </a:r>
          </a:p>
          <a:p>
            <a:pPr marL="342900" indent="-342900">
              <a:buClr>
                <a:srgbClr val="BD582C"/>
              </a:buClr>
              <a:buFont typeface="Wingdings" panose="05000000000000000000" pitchFamily="2" charset="2"/>
              <a:buChar char="Ø"/>
            </a:pPr>
            <a:r>
              <a:rPr lang="en-US" sz="2200" dirty="0"/>
              <a:t>Most of the hydrogen in the body is bound with oxygen to form water, H</a:t>
            </a:r>
            <a:r>
              <a:rPr lang="en-US" sz="2200" baseline="-25000" dirty="0"/>
              <a:t>2</a:t>
            </a:r>
            <a:r>
              <a:rPr lang="en-US" sz="2200" dirty="0"/>
              <a:t>O. </a:t>
            </a:r>
          </a:p>
          <a:p>
            <a:pPr marL="342900" indent="-342900">
              <a:buClr>
                <a:srgbClr val="BD582C"/>
              </a:buClr>
              <a:buFont typeface="Wingdings" panose="05000000000000000000" pitchFamily="2" charset="2"/>
              <a:buChar char="Ø"/>
            </a:pPr>
            <a:endParaRPr lang="en-US" sz="500" dirty="0"/>
          </a:p>
          <a:p>
            <a:pPr marL="342900" indent="-342900">
              <a:buClr>
                <a:srgbClr val="BD582C"/>
              </a:buClr>
              <a:buFont typeface="Wingdings" panose="05000000000000000000" pitchFamily="2" charset="2"/>
              <a:buChar char="Ø"/>
            </a:pPr>
            <a:r>
              <a:rPr lang="en-US" sz="2200" dirty="0"/>
              <a:t>Hydrogen, like carbon, is found in every single organic molecule in the body. It also acts as a proton or positive ion in chemical reactions.</a:t>
            </a:r>
            <a:endParaRPr lang="en-IN" sz="2200" dirty="0"/>
          </a:p>
        </p:txBody>
      </p:sp>
      <p:sp>
        <p:nvSpPr>
          <p:cNvPr id="14" name="TextBox 13"/>
          <p:cNvSpPr txBox="1"/>
          <p:nvPr/>
        </p:nvSpPr>
        <p:spPr>
          <a:xfrm>
            <a:off x="9368163" y="5590667"/>
            <a:ext cx="2508875" cy="369332"/>
          </a:xfrm>
          <a:prstGeom prst="rect">
            <a:avLst/>
          </a:prstGeom>
          <a:solidFill>
            <a:srgbClr val="BD582C"/>
          </a:solidFill>
        </p:spPr>
        <p:txBody>
          <a:bodyPr wrap="square" rtlCol="0">
            <a:spAutoFit/>
          </a:bodyPr>
          <a:lstStyle/>
          <a:p>
            <a:pPr algn="ctr"/>
            <a:r>
              <a:rPr lang="en-IN" dirty="0">
                <a:solidFill>
                  <a:schemeClr val="bg1"/>
                </a:solidFill>
              </a:rPr>
              <a:t>Graphite (Allotrope of C)</a:t>
            </a:r>
          </a:p>
        </p:txBody>
      </p:sp>
      <p:sp>
        <p:nvSpPr>
          <p:cNvPr id="10" name="TextBox 9"/>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quidnitrogen-300x300.jpg"/>
          <p:cNvPicPr>
            <a:picLocks noGrp="1" noChangeAspect="1"/>
          </p:cNvPicPr>
          <p:nvPr>
            <p:ph sz="half" idx="4294967295"/>
          </p:nvPr>
        </p:nvPicPr>
        <p:blipFill>
          <a:blip r:embed="rId2"/>
          <a:stretch>
            <a:fillRect/>
          </a:stretch>
        </p:blipFill>
        <p:spPr>
          <a:xfrm>
            <a:off x="8707119" y="716918"/>
            <a:ext cx="3216057" cy="2079146"/>
          </a:xfrm>
        </p:spPr>
      </p:pic>
      <p:sp>
        <p:nvSpPr>
          <p:cNvPr id="8" name="TextBox 7"/>
          <p:cNvSpPr txBox="1"/>
          <p:nvPr/>
        </p:nvSpPr>
        <p:spPr>
          <a:xfrm>
            <a:off x="792480" y="3974385"/>
            <a:ext cx="6634480" cy="2185210"/>
          </a:xfrm>
          <a:prstGeom prst="rect">
            <a:avLst/>
          </a:prstGeom>
          <a:noFill/>
        </p:spPr>
        <p:txBody>
          <a:bodyPr wrap="square" lIns="121917" tIns="60958" rIns="121917" bIns="60958" rtlCol="0">
            <a:spAutoFit/>
          </a:bodyPr>
          <a:lstStyle/>
          <a:p>
            <a:r>
              <a:rPr lang="en-US" sz="3200" dirty="0">
                <a:solidFill>
                  <a:srgbClr val="BD582C"/>
                </a:solidFill>
              </a:rPr>
              <a:t>5. </a:t>
            </a:r>
            <a:r>
              <a:rPr lang="en-US" sz="4000" dirty="0">
                <a:solidFill>
                  <a:srgbClr val="BD582C"/>
                </a:solidFill>
              </a:rPr>
              <a:t>Phosphorus</a:t>
            </a:r>
            <a:r>
              <a:rPr lang="en-US" sz="3200" dirty="0">
                <a:solidFill>
                  <a:srgbClr val="BD582C"/>
                </a:solidFill>
              </a:rPr>
              <a:t> (P) </a:t>
            </a:r>
            <a:r>
              <a:rPr lang="en-US" sz="2400" dirty="0"/>
              <a:t>(1% of body weight)</a:t>
            </a:r>
          </a:p>
          <a:p>
            <a:pPr marL="342900" indent="-342900">
              <a:buClr>
                <a:srgbClr val="BD582C"/>
              </a:buClr>
              <a:buFont typeface="Wingdings" panose="05000000000000000000" pitchFamily="2" charset="2"/>
              <a:buChar char="Ø"/>
            </a:pPr>
            <a:r>
              <a:rPr lang="en-US" sz="2200" dirty="0"/>
              <a:t>The element and mineral phosphorus is found in the bones and teeth. </a:t>
            </a:r>
          </a:p>
          <a:p>
            <a:pPr marL="342900" indent="-342900">
              <a:buClr>
                <a:srgbClr val="BD582C"/>
              </a:buClr>
              <a:buFont typeface="Wingdings" panose="05000000000000000000" pitchFamily="2" charset="2"/>
              <a:buChar char="Ø"/>
            </a:pPr>
            <a:endParaRPr lang="en-US" sz="600" dirty="0"/>
          </a:p>
          <a:p>
            <a:pPr marL="342900" indent="-342900">
              <a:buClr>
                <a:srgbClr val="BD582C"/>
              </a:buClr>
              <a:buFont typeface="Wingdings" panose="05000000000000000000" pitchFamily="2" charset="2"/>
              <a:buChar char="Ø"/>
            </a:pPr>
            <a:r>
              <a:rPr lang="en-US" sz="2200" dirty="0"/>
              <a:t>The element is also found in nucleic acids and energy molecules, such as ATP (Adenosine Tri-Phosphate).</a:t>
            </a:r>
          </a:p>
        </p:txBody>
      </p:sp>
      <p:pic>
        <p:nvPicPr>
          <p:cNvPr id="9" name="Picture 8" descr="Phosphorus-300x108.jpg"/>
          <p:cNvPicPr>
            <a:picLocks noChangeAspect="1"/>
          </p:cNvPicPr>
          <p:nvPr/>
        </p:nvPicPr>
        <p:blipFill>
          <a:blip r:embed="rId3"/>
          <a:stretch>
            <a:fillRect/>
          </a:stretch>
        </p:blipFill>
        <p:spPr>
          <a:xfrm>
            <a:off x="7498081" y="4267202"/>
            <a:ext cx="4425094" cy="1295400"/>
          </a:xfrm>
          <a:prstGeom prst="rect">
            <a:avLst/>
          </a:prstGeom>
        </p:spPr>
      </p:pic>
      <p:sp>
        <p:nvSpPr>
          <p:cNvPr id="11" name="TextBox 10"/>
          <p:cNvSpPr txBox="1"/>
          <p:nvPr/>
        </p:nvSpPr>
        <p:spPr>
          <a:xfrm>
            <a:off x="8707118" y="2796064"/>
            <a:ext cx="3216057" cy="369332"/>
          </a:xfrm>
          <a:prstGeom prst="rect">
            <a:avLst/>
          </a:prstGeom>
          <a:solidFill>
            <a:srgbClr val="BD582C"/>
          </a:solidFill>
        </p:spPr>
        <p:txBody>
          <a:bodyPr wrap="square" rtlCol="0">
            <a:spAutoFit/>
          </a:bodyPr>
          <a:lstStyle/>
          <a:p>
            <a:pPr algn="ctr"/>
            <a:r>
              <a:rPr lang="en-IN" dirty="0">
                <a:solidFill>
                  <a:schemeClr val="bg1"/>
                </a:solidFill>
              </a:rPr>
              <a:t>Liquid Nitrogen</a:t>
            </a:r>
          </a:p>
        </p:txBody>
      </p:sp>
      <p:sp>
        <p:nvSpPr>
          <p:cNvPr id="12" name="TextBox 11"/>
          <p:cNvSpPr txBox="1"/>
          <p:nvPr/>
        </p:nvSpPr>
        <p:spPr>
          <a:xfrm>
            <a:off x="7498080" y="5574819"/>
            <a:ext cx="4425095" cy="369332"/>
          </a:xfrm>
          <a:prstGeom prst="rect">
            <a:avLst/>
          </a:prstGeom>
          <a:solidFill>
            <a:srgbClr val="BD582C"/>
          </a:solidFill>
        </p:spPr>
        <p:txBody>
          <a:bodyPr wrap="square" rtlCol="0">
            <a:spAutoFit/>
          </a:bodyPr>
          <a:lstStyle/>
          <a:p>
            <a:pPr algn="ctr"/>
            <a:r>
              <a:rPr lang="en-IN" dirty="0">
                <a:solidFill>
                  <a:schemeClr val="bg1"/>
                </a:solidFill>
              </a:rPr>
              <a:t>Allotropes of phosphorus</a:t>
            </a:r>
          </a:p>
        </p:txBody>
      </p:sp>
      <p:sp>
        <p:nvSpPr>
          <p:cNvPr id="13" name="TextBox 12"/>
          <p:cNvSpPr txBox="1"/>
          <p:nvPr/>
        </p:nvSpPr>
        <p:spPr>
          <a:xfrm>
            <a:off x="792480" y="345440"/>
            <a:ext cx="7091680" cy="4051365"/>
          </a:xfrm>
          <a:prstGeom prst="rect">
            <a:avLst/>
          </a:prstGeom>
          <a:noFill/>
        </p:spPr>
        <p:txBody>
          <a:bodyPr wrap="square" rtlCol="0">
            <a:spAutoFit/>
          </a:bodyPr>
          <a:lstStyle/>
          <a:p>
            <a:pPr marL="91440" lvl="0" indent="-91440" defTabSz="914400">
              <a:lnSpc>
                <a:spcPct val="90000"/>
              </a:lnSpc>
              <a:spcBef>
                <a:spcPts val="1200"/>
              </a:spcBef>
              <a:spcAft>
                <a:spcPts val="200"/>
              </a:spcAft>
              <a:buClr>
                <a:srgbClr val="E48312"/>
              </a:buClr>
              <a:buSzPct val="100000"/>
            </a:pPr>
            <a:r>
              <a:rPr lang="en-US" sz="3600" dirty="0">
                <a:solidFill>
                  <a:srgbClr val="BD582C"/>
                </a:solidFill>
              </a:rPr>
              <a:t>4. Nitrogen (N) </a:t>
            </a:r>
            <a:r>
              <a:rPr lang="en-US" sz="2400" dirty="0">
                <a:solidFill>
                  <a:srgbClr val="000000"/>
                </a:solidFill>
              </a:rPr>
              <a:t>(</a:t>
            </a:r>
            <a:r>
              <a:rPr lang="en-US" sz="2400" dirty="0">
                <a:solidFill>
                  <a:srgbClr val="000000">
                    <a:lumMod val="75000"/>
                    <a:lumOff val="25000"/>
                  </a:srgbClr>
                </a:solidFill>
              </a:rPr>
              <a:t>3% of body weight)</a:t>
            </a:r>
            <a:endParaRPr lang="en-IN" dirty="0"/>
          </a:p>
          <a:p>
            <a:pPr marL="342900" lvl="0" indent="-342900" defTabSz="914400">
              <a:lnSpc>
                <a:spcPct val="90000"/>
              </a:lnSpc>
              <a:spcBef>
                <a:spcPts val="1200"/>
              </a:spcBef>
              <a:spcAft>
                <a:spcPts val="200"/>
              </a:spcAft>
              <a:buClr>
                <a:srgbClr val="E48312"/>
              </a:buClr>
              <a:buSzPct val="100000"/>
              <a:buFont typeface="Wingdings" panose="05000000000000000000" pitchFamily="2" charset="2"/>
              <a:buChar char="Ø"/>
            </a:pPr>
            <a:r>
              <a:rPr lang="en-US" sz="2200" dirty="0">
                <a:solidFill>
                  <a:srgbClr val="000000">
                    <a:lumMod val="75000"/>
                    <a:lumOff val="25000"/>
                  </a:srgbClr>
                </a:solidFill>
              </a:rPr>
              <a:t>Because most of air consists of nitrogen, nitrogen gas is found in the lungs, but it is not absorbed into the body that way. Humans get nitrogen from food.</a:t>
            </a:r>
          </a:p>
          <a:p>
            <a:pPr marL="342900" lvl="0" indent="-342900" defTabSz="914400">
              <a:lnSpc>
                <a:spcPct val="90000"/>
              </a:lnSpc>
              <a:spcBef>
                <a:spcPts val="1200"/>
              </a:spcBef>
              <a:spcAft>
                <a:spcPts val="200"/>
              </a:spcAft>
              <a:buClr>
                <a:srgbClr val="E48312"/>
              </a:buClr>
              <a:buSzPct val="100000"/>
              <a:buFont typeface="Wingdings" panose="05000000000000000000" pitchFamily="2" charset="2"/>
              <a:buChar char="Ø"/>
            </a:pPr>
            <a:r>
              <a:rPr lang="en-US" sz="2200" dirty="0">
                <a:solidFill>
                  <a:srgbClr val="000000">
                    <a:lumMod val="75000"/>
                    <a:lumOff val="25000"/>
                  </a:srgbClr>
                </a:solidFill>
              </a:rPr>
              <a:t>The element is an important component of amino acids, which are used to build peptides and proteins. </a:t>
            </a:r>
          </a:p>
          <a:p>
            <a:pPr marL="342900" lvl="0" indent="-342900" defTabSz="914400">
              <a:lnSpc>
                <a:spcPct val="90000"/>
              </a:lnSpc>
              <a:spcBef>
                <a:spcPts val="1200"/>
              </a:spcBef>
              <a:spcAft>
                <a:spcPts val="200"/>
              </a:spcAft>
              <a:buClr>
                <a:srgbClr val="E48312"/>
              </a:buClr>
              <a:buSzPct val="100000"/>
              <a:buFont typeface="Wingdings" panose="05000000000000000000" pitchFamily="2" charset="2"/>
              <a:buChar char="Ø"/>
            </a:pPr>
            <a:r>
              <a:rPr lang="en-US" sz="2200" dirty="0">
                <a:solidFill>
                  <a:srgbClr val="000000">
                    <a:lumMod val="75000"/>
                    <a:lumOff val="25000"/>
                  </a:srgbClr>
                </a:solidFill>
              </a:rPr>
              <a:t>Nitrogen is also an essential component of the nucleic acids DNA and RNA and all of the other molecules derived from the nitrogenous bases.</a:t>
            </a:r>
          </a:p>
          <a:p>
            <a:pPr marL="91440" lvl="0" indent="-91440" defTabSz="914400">
              <a:lnSpc>
                <a:spcPct val="90000"/>
              </a:lnSpc>
              <a:spcBef>
                <a:spcPts val="1200"/>
              </a:spcBef>
              <a:spcAft>
                <a:spcPts val="200"/>
              </a:spcAft>
              <a:buClr>
                <a:srgbClr val="E48312"/>
              </a:buClr>
              <a:buSzPct val="100000"/>
            </a:pPr>
            <a:endParaRPr lang="en-US" sz="2200" dirty="0">
              <a:solidFill>
                <a:srgbClr val="000000">
                  <a:lumMod val="75000"/>
                  <a:lumOff val="25000"/>
                </a:srgbClr>
              </a:solidFill>
            </a:endParaRPr>
          </a:p>
        </p:txBody>
      </p:sp>
      <p:sp>
        <p:nvSpPr>
          <p:cNvPr id="10" name="TextBox 9"/>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ettyImages-sb10067655by-001-1e3eb6ce621f4747b863b631b5cad181.jpg"/>
          <p:cNvPicPr>
            <a:picLocks noGrp="1" noChangeAspect="1"/>
          </p:cNvPicPr>
          <p:nvPr>
            <p:ph sz="half" idx="4294967295"/>
          </p:nvPr>
        </p:nvPicPr>
        <p:blipFill>
          <a:blip r:embed="rId2" cstate="print"/>
          <a:stretch>
            <a:fillRect/>
          </a:stretch>
        </p:blipFill>
        <p:spPr>
          <a:xfrm>
            <a:off x="7977052" y="937488"/>
            <a:ext cx="3823063" cy="1885950"/>
          </a:xfrm>
        </p:spPr>
      </p:pic>
      <p:sp>
        <p:nvSpPr>
          <p:cNvPr id="4" name="TextBox 3"/>
          <p:cNvSpPr txBox="1"/>
          <p:nvPr/>
        </p:nvSpPr>
        <p:spPr>
          <a:xfrm>
            <a:off x="618307" y="295414"/>
            <a:ext cx="7315201" cy="3170099"/>
          </a:xfrm>
          <a:prstGeom prst="rect">
            <a:avLst/>
          </a:prstGeom>
          <a:noFill/>
        </p:spPr>
        <p:txBody>
          <a:bodyPr wrap="square" rtlCol="0">
            <a:spAutoFit/>
          </a:bodyPr>
          <a:lstStyle/>
          <a:p>
            <a:pPr>
              <a:buClr>
                <a:srgbClr val="BD582C"/>
              </a:buClr>
            </a:pPr>
            <a:r>
              <a:rPr lang="en-US" sz="4000" spc="-50" dirty="0">
                <a:solidFill>
                  <a:srgbClr val="BD582C"/>
                </a:solidFill>
                <a:latin typeface="Calibri Light" panose="020F0302020204030204"/>
                <a:ea typeface="+mj-ea"/>
                <a:cs typeface="+mj-cs"/>
              </a:rPr>
              <a:t>6. Sodium (Na)</a:t>
            </a:r>
            <a:endParaRPr lang="en-US" dirty="0"/>
          </a:p>
          <a:p>
            <a:pPr marL="285750" indent="-285750">
              <a:buClr>
                <a:srgbClr val="BD582C"/>
              </a:buClr>
              <a:buFont typeface="Wingdings" panose="05000000000000000000" pitchFamily="2" charset="2"/>
              <a:buChar char="Ø"/>
            </a:pPr>
            <a:r>
              <a:rPr lang="en-US" sz="2000" dirty="0"/>
              <a:t>Sodium is the predominant extracellular cation in animals and humans. An adult human has about 105 g Na, about 24% is located in bone and about 65% in extracellular water. </a:t>
            </a:r>
          </a:p>
          <a:p>
            <a:pPr marL="285750" indent="-285750">
              <a:buClr>
                <a:srgbClr val="BD582C"/>
              </a:buClr>
              <a:buFont typeface="Wingdings" panose="05000000000000000000" pitchFamily="2" charset="2"/>
              <a:buChar char="Ø"/>
            </a:pPr>
            <a:r>
              <a:rPr lang="en-US" sz="2000" dirty="0"/>
              <a:t>Sodium ion equilibrium is maintained primarily by the kidney, the key organ in water and electrolyte balance. Sodium chloride (salt) is the predominant dietary source. </a:t>
            </a:r>
          </a:p>
          <a:p>
            <a:pPr marL="285750" indent="-285750">
              <a:buClr>
                <a:srgbClr val="BD582C"/>
              </a:buClr>
              <a:buFont typeface="Wingdings" panose="05000000000000000000" pitchFamily="2" charset="2"/>
              <a:buChar char="Ø"/>
            </a:pPr>
            <a:r>
              <a:rPr lang="en-US" sz="2000" dirty="0"/>
              <a:t>The excessive Na intake results in elevated blood pressure (hypertension).</a:t>
            </a:r>
          </a:p>
        </p:txBody>
      </p:sp>
      <p:sp>
        <p:nvSpPr>
          <p:cNvPr id="7" name="TextBox 6"/>
          <p:cNvSpPr txBox="1"/>
          <p:nvPr/>
        </p:nvSpPr>
        <p:spPr>
          <a:xfrm>
            <a:off x="618307" y="3561307"/>
            <a:ext cx="11181808" cy="2646878"/>
          </a:xfrm>
          <a:prstGeom prst="rect">
            <a:avLst/>
          </a:prstGeom>
          <a:noFill/>
        </p:spPr>
        <p:txBody>
          <a:bodyPr wrap="square" rtlCol="0">
            <a:spAutoFit/>
          </a:bodyPr>
          <a:lstStyle/>
          <a:p>
            <a:pPr lvl="0"/>
            <a:r>
              <a:rPr lang="en-US" sz="4000" spc="-50" dirty="0">
                <a:solidFill>
                  <a:srgbClr val="BD582C"/>
                </a:solidFill>
                <a:latin typeface="Calibri Light" panose="020F0302020204030204"/>
              </a:rPr>
              <a:t>7. Potassium (K)</a:t>
            </a:r>
            <a:endParaRPr lang="en-IN" dirty="0"/>
          </a:p>
          <a:p>
            <a:pPr marL="342900" lvl="0" indent="-342900">
              <a:buClr>
                <a:srgbClr val="BD582C"/>
              </a:buClr>
              <a:buFont typeface="Wingdings" panose="05000000000000000000" pitchFamily="2" charset="2"/>
              <a:buChar char="Ø"/>
            </a:pPr>
            <a:r>
              <a:rPr lang="en-US" sz="2000" dirty="0">
                <a:solidFill>
                  <a:srgbClr val="000000"/>
                </a:solidFill>
              </a:rPr>
              <a:t>An adult human has approximately 140 g K of which &gt; 90% is both intracellular and exchangeable (K is the predominant cation in intracellular water). Since muscle contains most of the body’s intracellular water, it also contains most of the K. </a:t>
            </a:r>
          </a:p>
          <a:p>
            <a:pPr marL="342900" lvl="0" indent="-342900">
              <a:buClr>
                <a:srgbClr val="BD582C"/>
              </a:buClr>
              <a:buFont typeface="Wingdings" panose="05000000000000000000" pitchFamily="2" charset="2"/>
              <a:buChar char="Ø"/>
            </a:pPr>
            <a:endParaRPr lang="en-US" sz="400" dirty="0">
              <a:solidFill>
                <a:srgbClr val="000000"/>
              </a:solidFill>
            </a:endParaRPr>
          </a:p>
          <a:p>
            <a:pPr marL="342900" lvl="0" indent="-342900">
              <a:buClr>
                <a:srgbClr val="BD582C"/>
              </a:buClr>
              <a:buFont typeface="Wingdings" panose="05000000000000000000" pitchFamily="2" charset="2"/>
              <a:buChar char="Ø"/>
            </a:pPr>
            <a:r>
              <a:rPr lang="en-US" sz="2000" dirty="0">
                <a:solidFill>
                  <a:srgbClr val="000000"/>
                </a:solidFill>
              </a:rPr>
              <a:t>Since K is found in most animal and vegetable foods, dietary deficiency is exceedingly rare except under unusual conditions (such as diets very high in refined sugars, alcoholic individuals deriving most of their calories from low-K alcoholic beverages in the states of starvation etc). </a:t>
            </a:r>
          </a:p>
        </p:txBody>
      </p:sp>
      <p:sp>
        <p:nvSpPr>
          <p:cNvPr id="9" name="TextBox 8"/>
          <p:cNvSpPr txBox="1"/>
          <p:nvPr/>
        </p:nvSpPr>
        <p:spPr>
          <a:xfrm>
            <a:off x="7977052" y="2823438"/>
            <a:ext cx="3876349" cy="369332"/>
          </a:xfrm>
          <a:prstGeom prst="rect">
            <a:avLst/>
          </a:prstGeom>
          <a:solidFill>
            <a:srgbClr val="BD582C"/>
          </a:solidFill>
        </p:spPr>
        <p:txBody>
          <a:bodyPr wrap="square" rtlCol="0">
            <a:spAutoFit/>
          </a:bodyPr>
          <a:lstStyle/>
          <a:p>
            <a:pPr algn="ctr"/>
            <a:r>
              <a:rPr lang="en-IN" dirty="0">
                <a:solidFill>
                  <a:schemeClr val="bg1"/>
                </a:solidFill>
              </a:rPr>
              <a:t>Sodium Chloride (</a:t>
            </a:r>
            <a:r>
              <a:rPr lang="en-IN" dirty="0" err="1">
                <a:solidFill>
                  <a:schemeClr val="bg1"/>
                </a:solidFill>
              </a:rPr>
              <a:t>NaCl</a:t>
            </a:r>
            <a:r>
              <a:rPr lang="en-IN" dirty="0">
                <a:solidFill>
                  <a:schemeClr val="bg1"/>
                </a:solidFill>
              </a:rPr>
              <a:t>)</a:t>
            </a:r>
          </a:p>
        </p:txBody>
      </p:sp>
      <p:sp>
        <p:nvSpPr>
          <p:cNvPr id="10" name="TextBox 9"/>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014" y="408625"/>
            <a:ext cx="8020595" cy="3170099"/>
          </a:xfrm>
          <a:prstGeom prst="rect">
            <a:avLst/>
          </a:prstGeom>
          <a:noFill/>
        </p:spPr>
        <p:txBody>
          <a:bodyPr wrap="square" rtlCol="0">
            <a:spAutoFit/>
          </a:bodyPr>
          <a:lstStyle/>
          <a:p>
            <a:pPr>
              <a:buClr>
                <a:srgbClr val="BD582C"/>
              </a:buClr>
            </a:pPr>
            <a:r>
              <a:rPr lang="en-US" sz="4000" spc="-50" dirty="0">
                <a:solidFill>
                  <a:srgbClr val="BD582C"/>
                </a:solidFill>
                <a:latin typeface="Calibri Light" panose="020F0302020204030204"/>
                <a:ea typeface="+mj-ea"/>
                <a:cs typeface="+mj-cs"/>
              </a:rPr>
              <a:t>8.Magnesium(Mg)</a:t>
            </a:r>
          </a:p>
          <a:p>
            <a:pPr marL="342900" indent="-342900">
              <a:buClr>
                <a:srgbClr val="BD582C"/>
              </a:buClr>
              <a:buFont typeface="Wingdings" panose="05000000000000000000" pitchFamily="2" charset="2"/>
              <a:buChar char="Ø"/>
            </a:pPr>
            <a:r>
              <a:rPr lang="en-US" sz="2000" spc="-50" dirty="0">
                <a:ea typeface="+mj-ea"/>
                <a:cs typeface="+mj-cs"/>
              </a:rPr>
              <a:t>Magnesium, an abundant element in the earth’s crust, is vital to both plant and animal life. Chlorophyll pigment in plants is a Mg-porphyrin complex. </a:t>
            </a:r>
          </a:p>
          <a:p>
            <a:pPr marL="342900" indent="-342900">
              <a:buClr>
                <a:srgbClr val="BD582C"/>
              </a:buClr>
              <a:buFont typeface="Wingdings" panose="05000000000000000000" pitchFamily="2" charset="2"/>
              <a:buChar char="Ø"/>
            </a:pPr>
            <a:r>
              <a:rPr lang="en-US" sz="2000" spc="-50" dirty="0">
                <a:ea typeface="+mj-ea"/>
                <a:cs typeface="+mj-cs"/>
              </a:rPr>
              <a:t>All enzymatic reaction in animals and men that are catalyzed by ATP require Mg as a cofactor. Oxidative phosphorylation, DNA transcription, RNA function, protein synthesis and critical cell membrane functions are all dependent upon optimal Mg concentrations. </a:t>
            </a:r>
          </a:p>
          <a:p>
            <a:pPr marL="342900" indent="-342900">
              <a:buClr>
                <a:srgbClr val="BD582C"/>
              </a:buClr>
              <a:buFont typeface="Wingdings" panose="05000000000000000000" pitchFamily="2" charset="2"/>
              <a:buChar char="Ø"/>
            </a:pPr>
            <a:r>
              <a:rPr lang="en-US" sz="2000" spc="-50" dirty="0">
                <a:ea typeface="+mj-ea"/>
                <a:cs typeface="+mj-cs"/>
              </a:rPr>
              <a:t>Dietary sources high in Mg include nuts, sea foods, legumes and vegetables, meat is intermediate in Mg content.</a:t>
            </a:r>
          </a:p>
        </p:txBody>
      </p:sp>
      <p:sp>
        <p:nvSpPr>
          <p:cNvPr id="7" name="TextBox 6"/>
          <p:cNvSpPr txBox="1"/>
          <p:nvPr/>
        </p:nvSpPr>
        <p:spPr>
          <a:xfrm>
            <a:off x="627014" y="3744188"/>
            <a:ext cx="8107683" cy="2246769"/>
          </a:xfrm>
          <a:prstGeom prst="rect">
            <a:avLst/>
          </a:prstGeom>
          <a:noFill/>
        </p:spPr>
        <p:txBody>
          <a:bodyPr wrap="square" rtlCol="0">
            <a:spAutoFit/>
          </a:bodyPr>
          <a:lstStyle/>
          <a:p>
            <a:pPr lvl="0"/>
            <a:r>
              <a:rPr lang="en-US" sz="4000" spc="-50" dirty="0">
                <a:solidFill>
                  <a:srgbClr val="BD582C"/>
                </a:solidFill>
                <a:latin typeface="Calibri Light" panose="020F0302020204030204"/>
              </a:rPr>
              <a:t>9. Sulphur (S)</a:t>
            </a:r>
          </a:p>
          <a:p>
            <a:pPr marL="342900" lvl="0" indent="-342900">
              <a:buClr>
                <a:srgbClr val="BD582C"/>
              </a:buClr>
              <a:buFont typeface="Wingdings" panose="05000000000000000000" pitchFamily="2" charset="2"/>
              <a:buChar char="Ø"/>
            </a:pPr>
            <a:r>
              <a:rPr lang="en-US" sz="2000" dirty="0"/>
              <a:t>It is present in cell protein along with amino acids. It is also present along with co-enzyme A and Lipoic acid. </a:t>
            </a:r>
          </a:p>
          <a:p>
            <a:pPr marL="342900" lvl="0" indent="-342900">
              <a:buClr>
                <a:srgbClr val="BD582C"/>
              </a:buClr>
              <a:buFont typeface="Wingdings" panose="05000000000000000000" pitchFamily="2" charset="2"/>
              <a:buChar char="Ø"/>
            </a:pPr>
            <a:r>
              <a:rPr lang="en-US" sz="2000" dirty="0"/>
              <a:t>It participates in the structure of insulin and many more proteins. Specific sulphydryl groups of crystalline residues in some enzyme molecules are essential for catalytic activity. </a:t>
            </a:r>
          </a:p>
        </p:txBody>
      </p:sp>
      <p:sp>
        <p:nvSpPr>
          <p:cNvPr id="9" name="TextBox 8"/>
          <p:cNvSpPr txBox="1"/>
          <p:nvPr/>
        </p:nvSpPr>
        <p:spPr>
          <a:xfrm>
            <a:off x="8813075" y="2388010"/>
            <a:ext cx="3040326" cy="369332"/>
          </a:xfrm>
          <a:prstGeom prst="rect">
            <a:avLst/>
          </a:prstGeom>
          <a:solidFill>
            <a:srgbClr val="BD582C"/>
          </a:solidFill>
        </p:spPr>
        <p:txBody>
          <a:bodyPr wrap="square" rtlCol="0">
            <a:spAutoFit/>
          </a:bodyPr>
          <a:lstStyle/>
          <a:p>
            <a:pPr algn="ctr"/>
            <a:r>
              <a:rPr lang="en-IN" dirty="0">
                <a:solidFill>
                  <a:schemeClr val="bg1"/>
                </a:solidFill>
              </a:rPr>
              <a:t>Pure Mg powder</a:t>
            </a:r>
          </a:p>
        </p:txBody>
      </p:sp>
      <p:pic>
        <p:nvPicPr>
          <p:cNvPr id="6" name="Content Placeholder 4" descr="pure-magnesium-powder-250x250.jpg"/>
          <p:cNvPicPr>
            <a:picLocks noChangeAspect="1"/>
          </p:cNvPicPr>
          <p:nvPr/>
        </p:nvPicPr>
        <p:blipFill>
          <a:blip r:embed="rId2"/>
          <a:stretch>
            <a:fillRect/>
          </a:stretch>
        </p:blipFill>
        <p:spPr>
          <a:xfrm>
            <a:off x="8813075" y="564117"/>
            <a:ext cx="3040326" cy="1823893"/>
          </a:xfrm>
          <a:prstGeom prst="rect">
            <a:avLst/>
          </a:prstGeom>
        </p:spPr>
      </p:pic>
      <p:pic>
        <p:nvPicPr>
          <p:cNvPr id="8" name="Picture 7" descr="Sulfur-sample.jpg"/>
          <p:cNvPicPr>
            <a:picLocks noChangeAspect="1"/>
          </p:cNvPicPr>
          <p:nvPr/>
        </p:nvPicPr>
        <p:blipFill>
          <a:blip r:embed="rId3" cstate="print"/>
          <a:stretch>
            <a:fillRect/>
          </a:stretch>
        </p:blipFill>
        <p:spPr>
          <a:xfrm>
            <a:off x="9023114" y="3853701"/>
            <a:ext cx="2830287" cy="1592311"/>
          </a:xfrm>
          <a:prstGeom prst="rect">
            <a:avLst/>
          </a:prstGeom>
        </p:spPr>
      </p:pic>
      <p:sp>
        <p:nvSpPr>
          <p:cNvPr id="10" name="TextBox 9"/>
          <p:cNvSpPr txBox="1"/>
          <p:nvPr/>
        </p:nvSpPr>
        <p:spPr>
          <a:xfrm>
            <a:off x="9023114" y="5446012"/>
            <a:ext cx="2830287" cy="369332"/>
          </a:xfrm>
          <a:prstGeom prst="rect">
            <a:avLst/>
          </a:prstGeom>
          <a:solidFill>
            <a:srgbClr val="BD582C"/>
          </a:solidFill>
        </p:spPr>
        <p:txBody>
          <a:bodyPr wrap="square" rtlCol="0">
            <a:spAutoFit/>
          </a:bodyPr>
          <a:lstStyle/>
          <a:p>
            <a:pPr algn="ctr"/>
            <a:r>
              <a:rPr lang="en-IN" dirty="0">
                <a:solidFill>
                  <a:schemeClr val="bg1"/>
                </a:solidFill>
              </a:rPr>
              <a:t>Sulphur</a:t>
            </a:r>
          </a:p>
        </p:txBody>
      </p:sp>
      <p:sp>
        <p:nvSpPr>
          <p:cNvPr id="11" name="TextBox 10"/>
          <p:cNvSpPr txBox="1"/>
          <p:nvPr/>
        </p:nvSpPr>
        <p:spPr>
          <a:xfrm>
            <a:off x="5886450" y="6365965"/>
            <a:ext cx="419100" cy="369332"/>
          </a:xfrm>
          <a:prstGeom prst="rect">
            <a:avLst/>
          </a:prstGeom>
          <a:noFill/>
        </p:spPr>
        <p:txBody>
          <a:bodyPr wrap="square" rtlCol="0">
            <a:spAutoFit/>
          </a:bodyPr>
          <a:lstStyle/>
          <a:p>
            <a:pPr algn="ctr"/>
            <a:r>
              <a:rPr lang="en-IN" dirty="0">
                <a:solidFill>
                  <a:schemeClr val="bg1"/>
                </a:solidFill>
              </a:rPr>
              <a:t>8</a:t>
            </a:r>
          </a:p>
        </p:txBody>
      </p:sp>
    </p:spTree>
    <p:extLst>
      <p:ext uri="{BB962C8B-B14F-4D97-AF65-F5344CB8AC3E}">
        <p14:creationId xmlns:p14="http://schemas.microsoft.com/office/powerpoint/2010/main" val="21738519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785</TotalTime>
  <Words>3876</Words>
  <Application>Microsoft Office PowerPoint</Application>
  <PresentationFormat>Widescreen</PresentationFormat>
  <Paragraphs>277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Elements in Biological System (classification based on action)</vt:lpstr>
      <vt:lpstr>Elements In Our Body</vt:lpstr>
      <vt:lpstr>Classification of Elements on basis of action in biological system</vt:lpstr>
      <vt:lpstr>PowerPoint Presentation</vt:lpstr>
      <vt:lpstr>Essential Elements</vt:lpstr>
      <vt:lpstr>PowerPoint Presentation</vt:lpstr>
      <vt:lpstr>PowerPoint Presentation</vt:lpstr>
      <vt:lpstr>PowerPoint Presentation</vt:lpstr>
      <vt:lpstr>PowerPoint Presentation</vt:lpstr>
      <vt:lpstr>10. Calcium (Ca)</vt:lpstr>
      <vt:lpstr>11. Chlorine (Cl)</vt:lpstr>
      <vt:lpstr>2. Trace elements </vt:lpstr>
      <vt:lpstr>Abundance of trace elements </vt:lpstr>
      <vt:lpstr>Biological Classification of Trace Elements</vt:lpstr>
      <vt:lpstr>Group-Transfer Reactions</vt:lpstr>
      <vt:lpstr>Biological Oxidation–Reduction Reactions</vt:lpstr>
      <vt:lpstr>Structural Components </vt:lpstr>
      <vt:lpstr>Copper </vt:lpstr>
      <vt:lpstr>Zinc</vt:lpstr>
      <vt:lpstr>Iron </vt:lpstr>
      <vt:lpstr>Cobalt </vt:lpstr>
      <vt:lpstr>Chromium </vt:lpstr>
      <vt:lpstr>Molybdenum </vt:lpstr>
      <vt:lpstr>Iodine </vt:lpstr>
      <vt:lpstr>Non-Essential Elements</vt:lpstr>
      <vt:lpstr>Abundance of Non Essential Elements</vt:lpstr>
      <vt:lpstr>Toxic Elements</vt:lpstr>
      <vt:lpstr>Abundance of Toxic Elements</vt:lpstr>
      <vt:lpstr>Mercury (Hg)</vt:lpstr>
      <vt:lpstr>PowerPoint Presentation</vt:lpstr>
      <vt:lpstr>Cadmium (Cd)</vt:lpstr>
      <vt:lpstr>Lead (Pb)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Non-Essential Elements</dc:title>
  <dc:creator>RC</dc:creator>
  <cp:lastModifiedBy>Rohan Chauhan</cp:lastModifiedBy>
  <cp:revision>100</cp:revision>
  <dcterms:created xsi:type="dcterms:W3CDTF">2021-02-27T09:20:04Z</dcterms:created>
  <dcterms:modified xsi:type="dcterms:W3CDTF">2023-08-20T05:36:11Z</dcterms:modified>
</cp:coreProperties>
</file>