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7.jpg" ContentType="image/pn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Product Sans" panose="020B0403030502040203" pitchFamily="34" charset="0"/>
      <p:regular r:id="rId28"/>
      <p:bold r:id="rId29"/>
      <p:italic r:id="rId30"/>
      <p:boldItalic r:id="rId31"/>
    </p:embeddedFont>
    <p:embeddedFont>
      <p:font typeface="Product Sans Light" panose="020B0303030502040203" pitchFamily="34" charset="0"/>
      <p:regular r:id="rId32"/>
      <p: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im" id="{5B4BB247-EA59-4CCA-BB27-2378417B91BC}">
          <p14:sldIdLst>
            <p14:sldId id="256"/>
          </p14:sldIdLst>
        </p14:section>
        <p14:section name="Complexometry" id="{43E73F76-14F2-48B0-8843-DED850FF196A}">
          <p14:sldIdLst>
            <p14:sldId id="257"/>
            <p14:sldId id="258"/>
            <p14:sldId id="259"/>
            <p14:sldId id="260"/>
            <p14:sldId id="261"/>
            <p14:sldId id="262"/>
            <p14:sldId id="263"/>
            <p14:sldId id="264"/>
          </p14:sldIdLst>
        </p14:section>
        <p14:section name="Gravimetry" id="{7F3148E0-8F60-4A4E-9E0A-AB3E543B097C}">
          <p14:sldIdLst>
            <p14:sldId id="265"/>
            <p14:sldId id="266"/>
            <p14:sldId id="267"/>
            <p14:sldId id="268"/>
            <p14:sldId id="269"/>
            <p14:sldId id="270"/>
            <p14:sldId id="271"/>
            <p14:sldId id="272"/>
            <p14:sldId id="273"/>
            <p14:sldId id="274"/>
            <p14:sldId id="275"/>
          </p14:sldIdLst>
        </p14:section>
        <p14:section name="Conclusion" id="{FF17317B-17F6-4D20-8520-7AC07499BCB4}">
          <p14:sldIdLst>
            <p14:sldId id="276"/>
            <p14:sldId id="277"/>
          </p14:sldIdLst>
        </p14:section>
      </p14:sectionLst>
    </p:ex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a:srgbClr val="7E2129"/>
    <a:srgbClr val="FF5353"/>
    <a:srgbClr val="EBA367"/>
    <a:srgbClr val="000000"/>
    <a:srgbClr val="9B26B6"/>
    <a:srgbClr val="CD26B6"/>
    <a:srgbClr val="E126B6"/>
    <a:srgbClr val="9B26F2"/>
    <a:srgbClr val="E7FF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5" autoAdjust="0"/>
    <p:restoredTop sz="94660"/>
  </p:normalViewPr>
  <p:slideViewPr>
    <p:cSldViewPr snapToGrid="0" showGuides="1">
      <p:cViewPr varScale="1">
        <p:scale>
          <a:sx n="85" d="100"/>
          <a:sy n="85" d="100"/>
        </p:scale>
        <p:origin x="686" y="62"/>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3FC668-3A16-4998-A498-3624E9FD5E6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15992D1-468E-4919-9992-C1FA80F2B363}">
      <dgm:prSet phldrT="[Text]" custT="1"/>
      <dgm:spPr/>
      <dgm:t>
        <a:bodyPr/>
        <a:lstStyle/>
        <a:p>
          <a:r>
            <a:rPr lang="en-US" sz="1200" dirty="0"/>
            <a:t>  </a:t>
          </a:r>
          <a:r>
            <a:rPr lang="en-US" sz="1400" dirty="0">
              <a:latin typeface="+mj-lt"/>
            </a:rPr>
            <a:t>Isolation Methods</a:t>
          </a:r>
        </a:p>
      </dgm:t>
    </dgm:pt>
    <dgm:pt modelId="{900C1149-36E4-416D-9FF1-055C2ECF7DCA}" type="parTrans" cxnId="{ACF660DE-C068-46D3-965A-5E911E38DFE5}">
      <dgm:prSet/>
      <dgm:spPr/>
      <dgm:t>
        <a:bodyPr/>
        <a:lstStyle/>
        <a:p>
          <a:endParaRPr lang="en-US"/>
        </a:p>
      </dgm:t>
    </dgm:pt>
    <dgm:pt modelId="{54B2BB27-8119-4075-A179-381A2D425862}" type="sibTrans" cxnId="{ACF660DE-C068-46D3-965A-5E911E38DFE5}">
      <dgm:prSet/>
      <dgm:spPr/>
      <dgm:t>
        <a:bodyPr/>
        <a:lstStyle/>
        <a:p>
          <a:endParaRPr lang="en-US"/>
        </a:p>
      </dgm:t>
    </dgm:pt>
    <dgm:pt modelId="{046CBEDE-B60A-4F66-AC19-2F89F12D64BF}">
      <dgm:prSet phldrT="[Text]" custT="1"/>
      <dgm:spPr/>
      <dgm:t>
        <a:bodyPr/>
        <a:lstStyle/>
        <a:p>
          <a:pPr algn="ctr"/>
          <a:r>
            <a:rPr lang="en-US" sz="1300" dirty="0"/>
            <a:t> Precipitation</a:t>
          </a:r>
        </a:p>
      </dgm:t>
    </dgm:pt>
    <dgm:pt modelId="{804B7998-BD2E-4A6D-B66F-58F85A58C638}" type="parTrans" cxnId="{CBD2E1A6-E4FB-4C22-A20C-095376425BD9}">
      <dgm:prSet/>
      <dgm:spPr/>
      <dgm:t>
        <a:bodyPr/>
        <a:lstStyle/>
        <a:p>
          <a:endParaRPr lang="en-US"/>
        </a:p>
      </dgm:t>
    </dgm:pt>
    <dgm:pt modelId="{38FF6124-5B1C-430F-8A9E-131161F9BDC2}" type="sibTrans" cxnId="{CBD2E1A6-E4FB-4C22-A20C-095376425BD9}">
      <dgm:prSet/>
      <dgm:spPr/>
      <dgm:t>
        <a:bodyPr/>
        <a:lstStyle/>
        <a:p>
          <a:endParaRPr lang="en-US"/>
        </a:p>
      </dgm:t>
    </dgm:pt>
    <dgm:pt modelId="{C05A6465-4809-422E-B75B-A84DC0CC8AA2}">
      <dgm:prSet phldrT="[Text]" custT="1"/>
      <dgm:spPr/>
      <dgm:t>
        <a:bodyPr/>
        <a:lstStyle/>
        <a:p>
          <a:r>
            <a:rPr lang="en-US" sz="1300" dirty="0"/>
            <a:t>  Volatilisation (or Evolution)</a:t>
          </a:r>
        </a:p>
      </dgm:t>
    </dgm:pt>
    <dgm:pt modelId="{7B98BC5B-D47E-430A-99E1-8DC902DB5BA5}" type="parTrans" cxnId="{CE50758E-0E82-4161-9F65-DCD1B56FC2B8}">
      <dgm:prSet/>
      <dgm:spPr/>
      <dgm:t>
        <a:bodyPr/>
        <a:lstStyle/>
        <a:p>
          <a:endParaRPr lang="en-US"/>
        </a:p>
      </dgm:t>
    </dgm:pt>
    <dgm:pt modelId="{637EC425-AD7C-49CE-9D64-597CD1071339}" type="sibTrans" cxnId="{CE50758E-0E82-4161-9F65-DCD1B56FC2B8}">
      <dgm:prSet/>
      <dgm:spPr/>
      <dgm:t>
        <a:bodyPr/>
        <a:lstStyle/>
        <a:p>
          <a:endParaRPr lang="en-US"/>
        </a:p>
      </dgm:t>
    </dgm:pt>
    <dgm:pt modelId="{5E25AC60-63F7-495B-B6E8-A10DF45237D8}">
      <dgm:prSet phldrT="[Text]" custT="1"/>
      <dgm:spPr/>
      <dgm:t>
        <a:bodyPr/>
        <a:lstStyle/>
        <a:p>
          <a:r>
            <a:rPr lang="en-US" sz="1300" dirty="0"/>
            <a:t>Electroanalytical</a:t>
          </a:r>
        </a:p>
      </dgm:t>
    </dgm:pt>
    <dgm:pt modelId="{5046DD69-CDA8-4F9B-B246-63C1FE99B64F}" type="parTrans" cxnId="{9F3C0E29-B02B-4A08-ACD8-5EB19BA885BA}">
      <dgm:prSet/>
      <dgm:spPr/>
      <dgm:t>
        <a:bodyPr/>
        <a:lstStyle/>
        <a:p>
          <a:endParaRPr lang="en-US"/>
        </a:p>
      </dgm:t>
    </dgm:pt>
    <dgm:pt modelId="{A551AE40-C525-4613-A45C-26A22728B819}" type="sibTrans" cxnId="{9F3C0E29-B02B-4A08-ACD8-5EB19BA885BA}">
      <dgm:prSet/>
      <dgm:spPr/>
      <dgm:t>
        <a:bodyPr/>
        <a:lstStyle/>
        <a:p>
          <a:endParaRPr lang="en-US"/>
        </a:p>
      </dgm:t>
    </dgm:pt>
    <dgm:pt modelId="{B8C3A6F1-7ABC-463F-8329-674DDC3B9B31}">
      <dgm:prSet phldrT="[Text]" custT="1"/>
      <dgm:spPr/>
      <dgm:t>
        <a:bodyPr/>
        <a:lstStyle/>
        <a:p>
          <a:r>
            <a:rPr lang="en-US" sz="1300" dirty="0"/>
            <a:t>Extraction and Chromatography</a:t>
          </a:r>
        </a:p>
      </dgm:t>
    </dgm:pt>
    <dgm:pt modelId="{0556B3A9-B062-417F-A60B-53A746ED4335}" type="parTrans" cxnId="{8D83473E-03C7-4C08-A369-93D76E34C2ED}">
      <dgm:prSet/>
      <dgm:spPr/>
      <dgm:t>
        <a:bodyPr/>
        <a:lstStyle/>
        <a:p>
          <a:endParaRPr lang="en-US"/>
        </a:p>
      </dgm:t>
    </dgm:pt>
    <dgm:pt modelId="{4FD42A27-ACC3-4B27-940D-709DE80D7C64}" type="sibTrans" cxnId="{8D83473E-03C7-4C08-A369-93D76E34C2ED}">
      <dgm:prSet/>
      <dgm:spPr/>
      <dgm:t>
        <a:bodyPr/>
        <a:lstStyle/>
        <a:p>
          <a:endParaRPr lang="en-US"/>
        </a:p>
      </dgm:t>
    </dgm:pt>
    <dgm:pt modelId="{DBF3B221-94EB-40FD-B9E6-6AAD0CDC2EDD}" type="pres">
      <dgm:prSet presAssocID="{833FC668-3A16-4998-A498-3624E9FD5E67}" presName="hierChild1" presStyleCnt="0">
        <dgm:presLayoutVars>
          <dgm:orgChart val="1"/>
          <dgm:chPref val="1"/>
          <dgm:dir/>
          <dgm:animOne val="branch"/>
          <dgm:animLvl val="lvl"/>
          <dgm:resizeHandles/>
        </dgm:presLayoutVars>
      </dgm:prSet>
      <dgm:spPr/>
    </dgm:pt>
    <dgm:pt modelId="{32D15658-18DF-454A-940A-669E81219EB7}" type="pres">
      <dgm:prSet presAssocID="{815992D1-468E-4919-9992-C1FA80F2B363}" presName="hierRoot1" presStyleCnt="0">
        <dgm:presLayoutVars>
          <dgm:hierBranch val="init"/>
        </dgm:presLayoutVars>
      </dgm:prSet>
      <dgm:spPr/>
    </dgm:pt>
    <dgm:pt modelId="{2585EDC5-9A4F-4087-8BD4-DE1739435BDA}" type="pres">
      <dgm:prSet presAssocID="{815992D1-468E-4919-9992-C1FA80F2B363}" presName="rootComposite1" presStyleCnt="0"/>
      <dgm:spPr/>
    </dgm:pt>
    <dgm:pt modelId="{700C086B-316F-4058-828C-1D9FEE0396FB}" type="pres">
      <dgm:prSet presAssocID="{815992D1-468E-4919-9992-C1FA80F2B363}" presName="rootText1" presStyleLbl="node0" presStyleIdx="0" presStyleCnt="1" custScaleX="147084" custScaleY="80870" custLinFactNeighborX="-715" custLinFactNeighborY="-1548">
        <dgm:presLayoutVars>
          <dgm:chPref val="3"/>
        </dgm:presLayoutVars>
      </dgm:prSet>
      <dgm:spPr/>
    </dgm:pt>
    <dgm:pt modelId="{00BD0181-3B88-4511-8FB6-17BC47A7F250}" type="pres">
      <dgm:prSet presAssocID="{815992D1-468E-4919-9992-C1FA80F2B363}" presName="rootConnector1" presStyleLbl="node1" presStyleIdx="0" presStyleCnt="0"/>
      <dgm:spPr/>
    </dgm:pt>
    <dgm:pt modelId="{2422F31A-EC0A-4F65-AEBE-669742FC3F9B}" type="pres">
      <dgm:prSet presAssocID="{815992D1-468E-4919-9992-C1FA80F2B363}" presName="hierChild2" presStyleCnt="0"/>
      <dgm:spPr/>
    </dgm:pt>
    <dgm:pt modelId="{E155C9CC-537C-435E-87D9-EA726EF06817}" type="pres">
      <dgm:prSet presAssocID="{804B7998-BD2E-4A6D-B66F-58F85A58C638}" presName="Name37" presStyleLbl="parChTrans1D2" presStyleIdx="0" presStyleCnt="4"/>
      <dgm:spPr/>
    </dgm:pt>
    <dgm:pt modelId="{F09C6C0A-0701-49F2-8923-798D3C282DAC}" type="pres">
      <dgm:prSet presAssocID="{046CBEDE-B60A-4F66-AC19-2F89F12D64BF}" presName="hierRoot2" presStyleCnt="0">
        <dgm:presLayoutVars>
          <dgm:hierBranch val="init"/>
        </dgm:presLayoutVars>
      </dgm:prSet>
      <dgm:spPr/>
    </dgm:pt>
    <dgm:pt modelId="{8EBA279C-9D37-4D99-B77D-567453BF8A97}" type="pres">
      <dgm:prSet presAssocID="{046CBEDE-B60A-4F66-AC19-2F89F12D64BF}" presName="rootComposite" presStyleCnt="0"/>
      <dgm:spPr/>
    </dgm:pt>
    <dgm:pt modelId="{F7D7A6BD-AAA7-4CE3-B44E-C578FD6A6246}" type="pres">
      <dgm:prSet presAssocID="{046CBEDE-B60A-4F66-AC19-2F89F12D64BF}" presName="rootText" presStyleLbl="node2" presStyleIdx="0" presStyleCnt="4">
        <dgm:presLayoutVars>
          <dgm:chPref val="3"/>
        </dgm:presLayoutVars>
      </dgm:prSet>
      <dgm:spPr/>
    </dgm:pt>
    <dgm:pt modelId="{4496181B-E151-44D2-A100-CE5BD92BB28A}" type="pres">
      <dgm:prSet presAssocID="{046CBEDE-B60A-4F66-AC19-2F89F12D64BF}" presName="rootConnector" presStyleLbl="node2" presStyleIdx="0" presStyleCnt="4"/>
      <dgm:spPr/>
    </dgm:pt>
    <dgm:pt modelId="{6FD3A793-1846-484F-B2C5-3869D4E0BD3E}" type="pres">
      <dgm:prSet presAssocID="{046CBEDE-B60A-4F66-AC19-2F89F12D64BF}" presName="hierChild4" presStyleCnt="0"/>
      <dgm:spPr/>
    </dgm:pt>
    <dgm:pt modelId="{D1864B37-6D5B-4B0C-833A-793BE243242A}" type="pres">
      <dgm:prSet presAssocID="{046CBEDE-B60A-4F66-AC19-2F89F12D64BF}" presName="hierChild5" presStyleCnt="0"/>
      <dgm:spPr/>
    </dgm:pt>
    <dgm:pt modelId="{1E6E6563-BF7B-4FD4-AF22-929B0759C1E6}" type="pres">
      <dgm:prSet presAssocID="{7B98BC5B-D47E-430A-99E1-8DC902DB5BA5}" presName="Name37" presStyleLbl="parChTrans1D2" presStyleIdx="1" presStyleCnt="4"/>
      <dgm:spPr/>
    </dgm:pt>
    <dgm:pt modelId="{CE269CED-A1F7-48DF-A433-ACEBED701526}" type="pres">
      <dgm:prSet presAssocID="{C05A6465-4809-422E-B75B-A84DC0CC8AA2}" presName="hierRoot2" presStyleCnt="0">
        <dgm:presLayoutVars>
          <dgm:hierBranch val="init"/>
        </dgm:presLayoutVars>
      </dgm:prSet>
      <dgm:spPr/>
    </dgm:pt>
    <dgm:pt modelId="{582E6FFF-D676-4208-8841-37C7C748727B}" type="pres">
      <dgm:prSet presAssocID="{C05A6465-4809-422E-B75B-A84DC0CC8AA2}" presName="rootComposite" presStyleCnt="0"/>
      <dgm:spPr/>
    </dgm:pt>
    <dgm:pt modelId="{D656E7E9-4AAB-4113-B92F-7FE1198BD6B8}" type="pres">
      <dgm:prSet presAssocID="{C05A6465-4809-422E-B75B-A84DC0CC8AA2}" presName="rootText" presStyleLbl="node2" presStyleIdx="1" presStyleCnt="4" custScaleX="116035">
        <dgm:presLayoutVars>
          <dgm:chPref val="3"/>
        </dgm:presLayoutVars>
      </dgm:prSet>
      <dgm:spPr/>
    </dgm:pt>
    <dgm:pt modelId="{5C030496-6C60-4CC2-9FF8-8BB93454A950}" type="pres">
      <dgm:prSet presAssocID="{C05A6465-4809-422E-B75B-A84DC0CC8AA2}" presName="rootConnector" presStyleLbl="node2" presStyleIdx="1" presStyleCnt="4"/>
      <dgm:spPr/>
    </dgm:pt>
    <dgm:pt modelId="{42B3E0BE-9612-4730-B494-FABFB9EE291D}" type="pres">
      <dgm:prSet presAssocID="{C05A6465-4809-422E-B75B-A84DC0CC8AA2}" presName="hierChild4" presStyleCnt="0"/>
      <dgm:spPr/>
    </dgm:pt>
    <dgm:pt modelId="{4EBC9299-0BEE-4438-B92A-3632514345B0}" type="pres">
      <dgm:prSet presAssocID="{C05A6465-4809-422E-B75B-A84DC0CC8AA2}" presName="hierChild5" presStyleCnt="0"/>
      <dgm:spPr/>
    </dgm:pt>
    <dgm:pt modelId="{DC3C6C47-AE2D-422A-BF0F-73C27FFF814C}" type="pres">
      <dgm:prSet presAssocID="{5046DD69-CDA8-4F9B-B246-63C1FE99B64F}" presName="Name37" presStyleLbl="parChTrans1D2" presStyleIdx="2" presStyleCnt="4"/>
      <dgm:spPr/>
    </dgm:pt>
    <dgm:pt modelId="{0BED7859-6BDB-445F-983E-0530686D5252}" type="pres">
      <dgm:prSet presAssocID="{5E25AC60-63F7-495B-B6E8-A10DF45237D8}" presName="hierRoot2" presStyleCnt="0">
        <dgm:presLayoutVars>
          <dgm:hierBranch val="init"/>
        </dgm:presLayoutVars>
      </dgm:prSet>
      <dgm:spPr/>
    </dgm:pt>
    <dgm:pt modelId="{BE7EBEE8-0672-4504-8B89-2535EE7DF479}" type="pres">
      <dgm:prSet presAssocID="{5E25AC60-63F7-495B-B6E8-A10DF45237D8}" presName="rootComposite" presStyleCnt="0"/>
      <dgm:spPr/>
    </dgm:pt>
    <dgm:pt modelId="{8A1F90F1-9F46-44EC-8D5B-87CF3CDCB8C2}" type="pres">
      <dgm:prSet presAssocID="{5E25AC60-63F7-495B-B6E8-A10DF45237D8}" presName="rootText" presStyleLbl="node2" presStyleIdx="2" presStyleCnt="4" custScaleX="124933">
        <dgm:presLayoutVars>
          <dgm:chPref val="3"/>
        </dgm:presLayoutVars>
      </dgm:prSet>
      <dgm:spPr/>
    </dgm:pt>
    <dgm:pt modelId="{6613ACB5-40E1-4EA4-8088-FE943DC0A0D7}" type="pres">
      <dgm:prSet presAssocID="{5E25AC60-63F7-495B-B6E8-A10DF45237D8}" presName="rootConnector" presStyleLbl="node2" presStyleIdx="2" presStyleCnt="4"/>
      <dgm:spPr/>
    </dgm:pt>
    <dgm:pt modelId="{144E161E-2A89-4CD4-89CB-6372DA51BB3C}" type="pres">
      <dgm:prSet presAssocID="{5E25AC60-63F7-495B-B6E8-A10DF45237D8}" presName="hierChild4" presStyleCnt="0"/>
      <dgm:spPr/>
    </dgm:pt>
    <dgm:pt modelId="{99DFA380-4C51-4D8D-98CA-60194FAEE13D}" type="pres">
      <dgm:prSet presAssocID="{5E25AC60-63F7-495B-B6E8-A10DF45237D8}" presName="hierChild5" presStyleCnt="0"/>
      <dgm:spPr/>
    </dgm:pt>
    <dgm:pt modelId="{69A45A7E-FE41-4706-9FBC-B7AB156601E6}" type="pres">
      <dgm:prSet presAssocID="{0556B3A9-B062-417F-A60B-53A746ED4335}" presName="Name37" presStyleLbl="parChTrans1D2" presStyleIdx="3" presStyleCnt="4"/>
      <dgm:spPr/>
    </dgm:pt>
    <dgm:pt modelId="{F3F2C351-DA08-4167-A6AF-37A453303E19}" type="pres">
      <dgm:prSet presAssocID="{B8C3A6F1-7ABC-463F-8329-674DDC3B9B31}" presName="hierRoot2" presStyleCnt="0">
        <dgm:presLayoutVars>
          <dgm:hierBranch val="init"/>
        </dgm:presLayoutVars>
      </dgm:prSet>
      <dgm:spPr/>
    </dgm:pt>
    <dgm:pt modelId="{8DC55853-A6BC-46EA-80C6-837DFA602EEC}" type="pres">
      <dgm:prSet presAssocID="{B8C3A6F1-7ABC-463F-8329-674DDC3B9B31}" presName="rootComposite" presStyleCnt="0"/>
      <dgm:spPr/>
    </dgm:pt>
    <dgm:pt modelId="{71E2BDAE-5FDD-44EE-A26C-6AE03E3E4B81}" type="pres">
      <dgm:prSet presAssocID="{B8C3A6F1-7ABC-463F-8329-674DDC3B9B31}" presName="rootText" presStyleLbl="node2" presStyleIdx="3" presStyleCnt="4" custScaleX="132546">
        <dgm:presLayoutVars>
          <dgm:chPref val="3"/>
        </dgm:presLayoutVars>
      </dgm:prSet>
      <dgm:spPr/>
    </dgm:pt>
    <dgm:pt modelId="{60653CBA-9353-493E-8293-9F8B7489EA68}" type="pres">
      <dgm:prSet presAssocID="{B8C3A6F1-7ABC-463F-8329-674DDC3B9B31}" presName="rootConnector" presStyleLbl="node2" presStyleIdx="3" presStyleCnt="4"/>
      <dgm:spPr/>
    </dgm:pt>
    <dgm:pt modelId="{709BC931-93A5-469B-86DD-4F0BF8C89F8D}" type="pres">
      <dgm:prSet presAssocID="{B8C3A6F1-7ABC-463F-8329-674DDC3B9B31}" presName="hierChild4" presStyleCnt="0"/>
      <dgm:spPr/>
    </dgm:pt>
    <dgm:pt modelId="{0BBA46C9-2832-47B8-A1E1-FBA0AE8322B7}" type="pres">
      <dgm:prSet presAssocID="{B8C3A6F1-7ABC-463F-8329-674DDC3B9B31}" presName="hierChild5" presStyleCnt="0"/>
      <dgm:spPr/>
    </dgm:pt>
    <dgm:pt modelId="{F06602C4-15D3-4A60-9931-FAB469573E5B}" type="pres">
      <dgm:prSet presAssocID="{815992D1-468E-4919-9992-C1FA80F2B363}" presName="hierChild3" presStyleCnt="0"/>
      <dgm:spPr/>
    </dgm:pt>
  </dgm:ptLst>
  <dgm:cxnLst>
    <dgm:cxn modelId="{0A66C00B-9159-448B-9147-F8C373F57385}" type="presOf" srcId="{815992D1-468E-4919-9992-C1FA80F2B363}" destId="{700C086B-316F-4058-828C-1D9FEE0396FB}" srcOrd="0" destOrd="0" presId="urn:microsoft.com/office/officeart/2005/8/layout/orgChart1"/>
    <dgm:cxn modelId="{9F3C0E29-B02B-4A08-ACD8-5EB19BA885BA}" srcId="{815992D1-468E-4919-9992-C1FA80F2B363}" destId="{5E25AC60-63F7-495B-B6E8-A10DF45237D8}" srcOrd="2" destOrd="0" parTransId="{5046DD69-CDA8-4F9B-B246-63C1FE99B64F}" sibTransId="{A551AE40-C525-4613-A45C-26A22728B819}"/>
    <dgm:cxn modelId="{8D83473E-03C7-4C08-A369-93D76E34C2ED}" srcId="{815992D1-468E-4919-9992-C1FA80F2B363}" destId="{B8C3A6F1-7ABC-463F-8329-674DDC3B9B31}" srcOrd="3" destOrd="0" parTransId="{0556B3A9-B062-417F-A60B-53A746ED4335}" sibTransId="{4FD42A27-ACC3-4B27-940D-709DE80D7C64}"/>
    <dgm:cxn modelId="{F1C54B5D-B75E-4F00-9814-C7CD0CB9FA50}" type="presOf" srcId="{7B98BC5B-D47E-430A-99E1-8DC902DB5BA5}" destId="{1E6E6563-BF7B-4FD4-AF22-929B0759C1E6}" srcOrd="0" destOrd="0" presId="urn:microsoft.com/office/officeart/2005/8/layout/orgChart1"/>
    <dgm:cxn modelId="{611EC45F-BACD-4D9E-A99C-84F6A8C1EB84}" type="presOf" srcId="{0556B3A9-B062-417F-A60B-53A746ED4335}" destId="{69A45A7E-FE41-4706-9FBC-B7AB156601E6}" srcOrd="0" destOrd="0" presId="urn:microsoft.com/office/officeart/2005/8/layout/orgChart1"/>
    <dgm:cxn modelId="{513DF24A-8F9A-4047-95BD-12A561C9A7A6}" type="presOf" srcId="{5E25AC60-63F7-495B-B6E8-A10DF45237D8}" destId="{8A1F90F1-9F46-44EC-8D5B-87CF3CDCB8C2}" srcOrd="0" destOrd="0" presId="urn:microsoft.com/office/officeart/2005/8/layout/orgChart1"/>
    <dgm:cxn modelId="{9AEEE771-80A0-4152-B48F-E1001CE6276C}" type="presOf" srcId="{B8C3A6F1-7ABC-463F-8329-674DDC3B9B31}" destId="{60653CBA-9353-493E-8293-9F8B7489EA68}" srcOrd="1" destOrd="0" presId="urn:microsoft.com/office/officeart/2005/8/layout/orgChart1"/>
    <dgm:cxn modelId="{F90AE47C-39D0-4559-91A3-051FAAA56E83}" type="presOf" srcId="{B8C3A6F1-7ABC-463F-8329-674DDC3B9B31}" destId="{71E2BDAE-5FDD-44EE-A26C-6AE03E3E4B81}" srcOrd="0" destOrd="0" presId="urn:microsoft.com/office/officeart/2005/8/layout/orgChart1"/>
    <dgm:cxn modelId="{15AB878B-C4EE-43C0-A0B0-AA941F6DE76E}" type="presOf" srcId="{815992D1-468E-4919-9992-C1FA80F2B363}" destId="{00BD0181-3B88-4511-8FB6-17BC47A7F250}" srcOrd="1" destOrd="0" presId="urn:microsoft.com/office/officeart/2005/8/layout/orgChart1"/>
    <dgm:cxn modelId="{CE50758E-0E82-4161-9F65-DCD1B56FC2B8}" srcId="{815992D1-468E-4919-9992-C1FA80F2B363}" destId="{C05A6465-4809-422E-B75B-A84DC0CC8AA2}" srcOrd="1" destOrd="0" parTransId="{7B98BC5B-D47E-430A-99E1-8DC902DB5BA5}" sibTransId="{637EC425-AD7C-49CE-9D64-597CD1071339}"/>
    <dgm:cxn modelId="{15F8BD9F-05E3-4B92-A6AB-F00A2B264EAE}" type="presOf" srcId="{833FC668-3A16-4998-A498-3624E9FD5E67}" destId="{DBF3B221-94EB-40FD-B9E6-6AAD0CDC2EDD}" srcOrd="0" destOrd="0" presId="urn:microsoft.com/office/officeart/2005/8/layout/orgChart1"/>
    <dgm:cxn modelId="{E55B80A2-2236-46A9-A0DE-17FA6B74E972}" type="presOf" srcId="{046CBEDE-B60A-4F66-AC19-2F89F12D64BF}" destId="{4496181B-E151-44D2-A100-CE5BD92BB28A}" srcOrd="1" destOrd="0" presId="urn:microsoft.com/office/officeart/2005/8/layout/orgChart1"/>
    <dgm:cxn modelId="{CBD2E1A6-E4FB-4C22-A20C-095376425BD9}" srcId="{815992D1-468E-4919-9992-C1FA80F2B363}" destId="{046CBEDE-B60A-4F66-AC19-2F89F12D64BF}" srcOrd="0" destOrd="0" parTransId="{804B7998-BD2E-4A6D-B66F-58F85A58C638}" sibTransId="{38FF6124-5B1C-430F-8A9E-131161F9BDC2}"/>
    <dgm:cxn modelId="{BC7752A7-DB1D-4341-930A-62527DAEBADB}" type="presOf" srcId="{5E25AC60-63F7-495B-B6E8-A10DF45237D8}" destId="{6613ACB5-40E1-4EA4-8088-FE943DC0A0D7}" srcOrd="1" destOrd="0" presId="urn:microsoft.com/office/officeart/2005/8/layout/orgChart1"/>
    <dgm:cxn modelId="{8EECFEBB-CF05-4D3D-A11E-7AC0DB30EEA1}" type="presOf" srcId="{C05A6465-4809-422E-B75B-A84DC0CC8AA2}" destId="{5C030496-6C60-4CC2-9FF8-8BB93454A950}" srcOrd="1" destOrd="0" presId="urn:microsoft.com/office/officeart/2005/8/layout/orgChart1"/>
    <dgm:cxn modelId="{54892DDD-DA07-4F51-B381-2922AE9C57DC}" type="presOf" srcId="{046CBEDE-B60A-4F66-AC19-2F89F12D64BF}" destId="{F7D7A6BD-AAA7-4CE3-B44E-C578FD6A6246}" srcOrd="0" destOrd="0" presId="urn:microsoft.com/office/officeart/2005/8/layout/orgChart1"/>
    <dgm:cxn modelId="{ACF660DE-C068-46D3-965A-5E911E38DFE5}" srcId="{833FC668-3A16-4998-A498-3624E9FD5E67}" destId="{815992D1-468E-4919-9992-C1FA80F2B363}" srcOrd="0" destOrd="0" parTransId="{900C1149-36E4-416D-9FF1-055C2ECF7DCA}" sibTransId="{54B2BB27-8119-4075-A179-381A2D425862}"/>
    <dgm:cxn modelId="{54DD17E2-0035-429C-9D02-C72ECA0CA352}" type="presOf" srcId="{804B7998-BD2E-4A6D-B66F-58F85A58C638}" destId="{E155C9CC-537C-435E-87D9-EA726EF06817}" srcOrd="0" destOrd="0" presId="urn:microsoft.com/office/officeart/2005/8/layout/orgChart1"/>
    <dgm:cxn modelId="{0E2357EE-049C-4299-98B3-529B73700FFC}" type="presOf" srcId="{5046DD69-CDA8-4F9B-B246-63C1FE99B64F}" destId="{DC3C6C47-AE2D-422A-BF0F-73C27FFF814C}" srcOrd="0" destOrd="0" presId="urn:microsoft.com/office/officeart/2005/8/layout/orgChart1"/>
    <dgm:cxn modelId="{973B54FF-505A-439C-9B90-AAD0E934F295}" type="presOf" srcId="{C05A6465-4809-422E-B75B-A84DC0CC8AA2}" destId="{D656E7E9-4AAB-4113-B92F-7FE1198BD6B8}" srcOrd="0" destOrd="0" presId="urn:microsoft.com/office/officeart/2005/8/layout/orgChart1"/>
    <dgm:cxn modelId="{482BEE83-9105-496A-A6F6-14A727871F61}" type="presParOf" srcId="{DBF3B221-94EB-40FD-B9E6-6AAD0CDC2EDD}" destId="{32D15658-18DF-454A-940A-669E81219EB7}" srcOrd="0" destOrd="0" presId="urn:microsoft.com/office/officeart/2005/8/layout/orgChart1"/>
    <dgm:cxn modelId="{C753F9C5-D0C2-461A-9A67-3CE39BD396D0}" type="presParOf" srcId="{32D15658-18DF-454A-940A-669E81219EB7}" destId="{2585EDC5-9A4F-4087-8BD4-DE1739435BDA}" srcOrd="0" destOrd="0" presId="urn:microsoft.com/office/officeart/2005/8/layout/orgChart1"/>
    <dgm:cxn modelId="{1E7A9CD7-7413-4EBD-BE90-1A64ED85CCC5}" type="presParOf" srcId="{2585EDC5-9A4F-4087-8BD4-DE1739435BDA}" destId="{700C086B-316F-4058-828C-1D9FEE0396FB}" srcOrd="0" destOrd="0" presId="urn:microsoft.com/office/officeart/2005/8/layout/orgChart1"/>
    <dgm:cxn modelId="{ACB1DFBD-EAED-4FC0-B17C-061E20F594E7}" type="presParOf" srcId="{2585EDC5-9A4F-4087-8BD4-DE1739435BDA}" destId="{00BD0181-3B88-4511-8FB6-17BC47A7F250}" srcOrd="1" destOrd="0" presId="urn:microsoft.com/office/officeart/2005/8/layout/orgChart1"/>
    <dgm:cxn modelId="{404F9CCB-7120-4EF2-A82D-FC1866E1E12E}" type="presParOf" srcId="{32D15658-18DF-454A-940A-669E81219EB7}" destId="{2422F31A-EC0A-4F65-AEBE-669742FC3F9B}" srcOrd="1" destOrd="0" presId="urn:microsoft.com/office/officeart/2005/8/layout/orgChart1"/>
    <dgm:cxn modelId="{D7EA7D43-8987-4A2C-AA70-C3E5C72B60D0}" type="presParOf" srcId="{2422F31A-EC0A-4F65-AEBE-669742FC3F9B}" destId="{E155C9CC-537C-435E-87D9-EA726EF06817}" srcOrd="0" destOrd="0" presId="urn:microsoft.com/office/officeart/2005/8/layout/orgChart1"/>
    <dgm:cxn modelId="{6FABE741-326D-4111-9B8B-29CFED7E5891}" type="presParOf" srcId="{2422F31A-EC0A-4F65-AEBE-669742FC3F9B}" destId="{F09C6C0A-0701-49F2-8923-798D3C282DAC}" srcOrd="1" destOrd="0" presId="urn:microsoft.com/office/officeart/2005/8/layout/orgChart1"/>
    <dgm:cxn modelId="{FDF0A943-74C6-475F-B044-6E9E19DC51A8}" type="presParOf" srcId="{F09C6C0A-0701-49F2-8923-798D3C282DAC}" destId="{8EBA279C-9D37-4D99-B77D-567453BF8A97}" srcOrd="0" destOrd="0" presId="urn:microsoft.com/office/officeart/2005/8/layout/orgChart1"/>
    <dgm:cxn modelId="{986C8758-0758-4317-A1FE-7F67E25284FD}" type="presParOf" srcId="{8EBA279C-9D37-4D99-B77D-567453BF8A97}" destId="{F7D7A6BD-AAA7-4CE3-B44E-C578FD6A6246}" srcOrd="0" destOrd="0" presId="urn:microsoft.com/office/officeart/2005/8/layout/orgChart1"/>
    <dgm:cxn modelId="{C59DA00D-1495-412B-BFA2-B1104B92FC0A}" type="presParOf" srcId="{8EBA279C-9D37-4D99-B77D-567453BF8A97}" destId="{4496181B-E151-44D2-A100-CE5BD92BB28A}" srcOrd="1" destOrd="0" presId="urn:microsoft.com/office/officeart/2005/8/layout/orgChart1"/>
    <dgm:cxn modelId="{4A101CB7-7DEF-47C4-BED7-267A8DFEC653}" type="presParOf" srcId="{F09C6C0A-0701-49F2-8923-798D3C282DAC}" destId="{6FD3A793-1846-484F-B2C5-3869D4E0BD3E}" srcOrd="1" destOrd="0" presId="urn:microsoft.com/office/officeart/2005/8/layout/orgChart1"/>
    <dgm:cxn modelId="{CF77CF0C-CF9A-4F41-8686-4ADB7EC559DE}" type="presParOf" srcId="{F09C6C0A-0701-49F2-8923-798D3C282DAC}" destId="{D1864B37-6D5B-4B0C-833A-793BE243242A}" srcOrd="2" destOrd="0" presId="urn:microsoft.com/office/officeart/2005/8/layout/orgChart1"/>
    <dgm:cxn modelId="{D1735D24-02E6-4429-BB82-83AF8C59DF2A}" type="presParOf" srcId="{2422F31A-EC0A-4F65-AEBE-669742FC3F9B}" destId="{1E6E6563-BF7B-4FD4-AF22-929B0759C1E6}" srcOrd="2" destOrd="0" presId="urn:microsoft.com/office/officeart/2005/8/layout/orgChart1"/>
    <dgm:cxn modelId="{44B4DF17-28C5-4AA4-AD5B-6F264B2F7A0A}" type="presParOf" srcId="{2422F31A-EC0A-4F65-AEBE-669742FC3F9B}" destId="{CE269CED-A1F7-48DF-A433-ACEBED701526}" srcOrd="3" destOrd="0" presId="urn:microsoft.com/office/officeart/2005/8/layout/orgChart1"/>
    <dgm:cxn modelId="{86B2A78F-A36D-42BA-8A1A-99D5F181313A}" type="presParOf" srcId="{CE269CED-A1F7-48DF-A433-ACEBED701526}" destId="{582E6FFF-D676-4208-8841-37C7C748727B}" srcOrd="0" destOrd="0" presId="urn:microsoft.com/office/officeart/2005/8/layout/orgChart1"/>
    <dgm:cxn modelId="{A7160CC4-9D0F-436D-B883-367D788BC813}" type="presParOf" srcId="{582E6FFF-D676-4208-8841-37C7C748727B}" destId="{D656E7E9-4AAB-4113-B92F-7FE1198BD6B8}" srcOrd="0" destOrd="0" presId="urn:microsoft.com/office/officeart/2005/8/layout/orgChart1"/>
    <dgm:cxn modelId="{4CD92628-603D-4BF3-9CE7-DD4BA3EFB050}" type="presParOf" srcId="{582E6FFF-D676-4208-8841-37C7C748727B}" destId="{5C030496-6C60-4CC2-9FF8-8BB93454A950}" srcOrd="1" destOrd="0" presId="urn:microsoft.com/office/officeart/2005/8/layout/orgChart1"/>
    <dgm:cxn modelId="{EB104266-78A1-4825-81C3-715B8B56344F}" type="presParOf" srcId="{CE269CED-A1F7-48DF-A433-ACEBED701526}" destId="{42B3E0BE-9612-4730-B494-FABFB9EE291D}" srcOrd="1" destOrd="0" presId="urn:microsoft.com/office/officeart/2005/8/layout/orgChart1"/>
    <dgm:cxn modelId="{E5CB983F-8B7C-4193-9ACA-30B1F961FE2C}" type="presParOf" srcId="{CE269CED-A1F7-48DF-A433-ACEBED701526}" destId="{4EBC9299-0BEE-4438-B92A-3632514345B0}" srcOrd="2" destOrd="0" presId="urn:microsoft.com/office/officeart/2005/8/layout/orgChart1"/>
    <dgm:cxn modelId="{D3E3890D-8974-482B-956C-56C12A1FCDDB}" type="presParOf" srcId="{2422F31A-EC0A-4F65-AEBE-669742FC3F9B}" destId="{DC3C6C47-AE2D-422A-BF0F-73C27FFF814C}" srcOrd="4" destOrd="0" presId="urn:microsoft.com/office/officeart/2005/8/layout/orgChart1"/>
    <dgm:cxn modelId="{5FBC9CC9-A45D-4C45-8B9A-B1F9B0E4BE68}" type="presParOf" srcId="{2422F31A-EC0A-4F65-AEBE-669742FC3F9B}" destId="{0BED7859-6BDB-445F-983E-0530686D5252}" srcOrd="5" destOrd="0" presId="urn:microsoft.com/office/officeart/2005/8/layout/orgChart1"/>
    <dgm:cxn modelId="{D54D5C48-1C85-49A8-A8ED-EB1C2751FE1D}" type="presParOf" srcId="{0BED7859-6BDB-445F-983E-0530686D5252}" destId="{BE7EBEE8-0672-4504-8B89-2535EE7DF479}" srcOrd="0" destOrd="0" presId="urn:microsoft.com/office/officeart/2005/8/layout/orgChart1"/>
    <dgm:cxn modelId="{A5149F3C-5543-4BBF-A1AF-989BB714CEDA}" type="presParOf" srcId="{BE7EBEE8-0672-4504-8B89-2535EE7DF479}" destId="{8A1F90F1-9F46-44EC-8D5B-87CF3CDCB8C2}" srcOrd="0" destOrd="0" presId="urn:microsoft.com/office/officeart/2005/8/layout/orgChart1"/>
    <dgm:cxn modelId="{69E792B0-A243-4BC9-BA8E-E8FEB60DFB8D}" type="presParOf" srcId="{BE7EBEE8-0672-4504-8B89-2535EE7DF479}" destId="{6613ACB5-40E1-4EA4-8088-FE943DC0A0D7}" srcOrd="1" destOrd="0" presId="urn:microsoft.com/office/officeart/2005/8/layout/orgChart1"/>
    <dgm:cxn modelId="{EC60F9FC-344D-40DB-A2E3-2C402B99CD60}" type="presParOf" srcId="{0BED7859-6BDB-445F-983E-0530686D5252}" destId="{144E161E-2A89-4CD4-89CB-6372DA51BB3C}" srcOrd="1" destOrd="0" presId="urn:microsoft.com/office/officeart/2005/8/layout/orgChart1"/>
    <dgm:cxn modelId="{D5100BE9-2D8F-45FF-A95A-0A7A9C783C9E}" type="presParOf" srcId="{0BED7859-6BDB-445F-983E-0530686D5252}" destId="{99DFA380-4C51-4D8D-98CA-60194FAEE13D}" srcOrd="2" destOrd="0" presId="urn:microsoft.com/office/officeart/2005/8/layout/orgChart1"/>
    <dgm:cxn modelId="{2E6A1510-A971-4A97-B582-DC43DEF3DF4C}" type="presParOf" srcId="{2422F31A-EC0A-4F65-AEBE-669742FC3F9B}" destId="{69A45A7E-FE41-4706-9FBC-B7AB156601E6}" srcOrd="6" destOrd="0" presId="urn:microsoft.com/office/officeart/2005/8/layout/orgChart1"/>
    <dgm:cxn modelId="{2E2AF18D-6C23-40CB-B52E-C6004B257AD1}" type="presParOf" srcId="{2422F31A-EC0A-4F65-AEBE-669742FC3F9B}" destId="{F3F2C351-DA08-4167-A6AF-37A453303E19}" srcOrd="7" destOrd="0" presId="urn:microsoft.com/office/officeart/2005/8/layout/orgChart1"/>
    <dgm:cxn modelId="{329E0692-5D41-41E5-933F-6B626EAF18DD}" type="presParOf" srcId="{F3F2C351-DA08-4167-A6AF-37A453303E19}" destId="{8DC55853-A6BC-46EA-80C6-837DFA602EEC}" srcOrd="0" destOrd="0" presId="urn:microsoft.com/office/officeart/2005/8/layout/orgChart1"/>
    <dgm:cxn modelId="{2CA1B7A0-4848-478B-8A19-07553825C64A}" type="presParOf" srcId="{8DC55853-A6BC-46EA-80C6-837DFA602EEC}" destId="{71E2BDAE-5FDD-44EE-A26C-6AE03E3E4B81}" srcOrd="0" destOrd="0" presId="urn:microsoft.com/office/officeart/2005/8/layout/orgChart1"/>
    <dgm:cxn modelId="{90542F84-DC73-4A0B-9B34-DDF4AE8ACA94}" type="presParOf" srcId="{8DC55853-A6BC-46EA-80C6-837DFA602EEC}" destId="{60653CBA-9353-493E-8293-9F8B7489EA68}" srcOrd="1" destOrd="0" presId="urn:microsoft.com/office/officeart/2005/8/layout/orgChart1"/>
    <dgm:cxn modelId="{9251252E-EDD0-4700-B842-596DC9A0E382}" type="presParOf" srcId="{F3F2C351-DA08-4167-A6AF-37A453303E19}" destId="{709BC931-93A5-469B-86DD-4F0BF8C89F8D}" srcOrd="1" destOrd="0" presId="urn:microsoft.com/office/officeart/2005/8/layout/orgChart1"/>
    <dgm:cxn modelId="{F83723EB-44EE-471B-8316-697E727CC0C5}" type="presParOf" srcId="{F3F2C351-DA08-4167-A6AF-37A453303E19}" destId="{0BBA46C9-2832-47B8-A1E1-FBA0AE8322B7}" srcOrd="2" destOrd="0" presId="urn:microsoft.com/office/officeart/2005/8/layout/orgChart1"/>
    <dgm:cxn modelId="{6012DD2C-D847-442A-8A57-F42617F8EC46}" type="presParOf" srcId="{32D15658-18DF-454A-940A-669E81219EB7}" destId="{F06602C4-15D3-4A60-9931-FAB469573E5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45A7E-FE41-4706-9FBC-B7AB156601E6}">
      <dsp:nvSpPr>
        <dsp:cNvPr id="0" name=""/>
        <dsp:cNvSpPr/>
      </dsp:nvSpPr>
      <dsp:spPr>
        <a:xfrm>
          <a:off x="4054476" y="538598"/>
          <a:ext cx="2699974" cy="280508"/>
        </a:xfrm>
        <a:custGeom>
          <a:avLst/>
          <a:gdLst/>
          <a:ahLst/>
          <a:cxnLst/>
          <a:rect l="0" t="0" r="0" b="0"/>
          <a:pathLst>
            <a:path>
              <a:moveTo>
                <a:pt x="0" y="0"/>
              </a:moveTo>
              <a:lnTo>
                <a:pt x="0" y="140647"/>
              </a:lnTo>
              <a:lnTo>
                <a:pt x="2699974" y="140647"/>
              </a:lnTo>
              <a:lnTo>
                <a:pt x="2699974" y="28050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3C6C47-AE2D-422A-BF0F-73C27FFF814C}">
      <dsp:nvSpPr>
        <dsp:cNvPr id="0" name=""/>
        <dsp:cNvSpPr/>
      </dsp:nvSpPr>
      <dsp:spPr>
        <a:xfrm>
          <a:off x="4054476" y="538598"/>
          <a:ext cx="705426" cy="280508"/>
        </a:xfrm>
        <a:custGeom>
          <a:avLst/>
          <a:gdLst/>
          <a:ahLst/>
          <a:cxnLst/>
          <a:rect l="0" t="0" r="0" b="0"/>
          <a:pathLst>
            <a:path>
              <a:moveTo>
                <a:pt x="0" y="0"/>
              </a:moveTo>
              <a:lnTo>
                <a:pt x="0" y="140647"/>
              </a:lnTo>
              <a:lnTo>
                <a:pt x="705426" y="140647"/>
              </a:lnTo>
              <a:lnTo>
                <a:pt x="705426" y="28050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6E6563-BF7B-4FD4-AF22-929B0759C1E6}">
      <dsp:nvSpPr>
        <dsp:cNvPr id="0" name=""/>
        <dsp:cNvSpPr/>
      </dsp:nvSpPr>
      <dsp:spPr>
        <a:xfrm>
          <a:off x="2875319" y="538598"/>
          <a:ext cx="1179156" cy="280508"/>
        </a:xfrm>
        <a:custGeom>
          <a:avLst/>
          <a:gdLst/>
          <a:ahLst/>
          <a:cxnLst/>
          <a:rect l="0" t="0" r="0" b="0"/>
          <a:pathLst>
            <a:path>
              <a:moveTo>
                <a:pt x="1179156" y="0"/>
              </a:moveTo>
              <a:lnTo>
                <a:pt x="1179156" y="140647"/>
              </a:lnTo>
              <a:lnTo>
                <a:pt x="0" y="140647"/>
              </a:lnTo>
              <a:lnTo>
                <a:pt x="0" y="28050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55C9CC-537C-435E-87D9-EA726EF06817}">
      <dsp:nvSpPr>
        <dsp:cNvPr id="0" name=""/>
        <dsp:cNvSpPr/>
      </dsp:nvSpPr>
      <dsp:spPr>
        <a:xfrm>
          <a:off x="1156791" y="538598"/>
          <a:ext cx="2897684" cy="280508"/>
        </a:xfrm>
        <a:custGeom>
          <a:avLst/>
          <a:gdLst/>
          <a:ahLst/>
          <a:cxnLst/>
          <a:rect l="0" t="0" r="0" b="0"/>
          <a:pathLst>
            <a:path>
              <a:moveTo>
                <a:pt x="2897684" y="0"/>
              </a:moveTo>
              <a:lnTo>
                <a:pt x="2897684" y="140647"/>
              </a:lnTo>
              <a:lnTo>
                <a:pt x="0" y="140647"/>
              </a:lnTo>
              <a:lnTo>
                <a:pt x="0" y="28050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0C086B-316F-4058-828C-1D9FEE0396FB}">
      <dsp:nvSpPr>
        <dsp:cNvPr id="0" name=""/>
        <dsp:cNvSpPr/>
      </dsp:nvSpPr>
      <dsp:spPr>
        <a:xfrm>
          <a:off x="3074888" y="0"/>
          <a:ext cx="1959176" cy="5385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  </a:t>
          </a:r>
          <a:r>
            <a:rPr lang="en-US" sz="1400" kern="1200" dirty="0">
              <a:latin typeface="+mj-lt"/>
            </a:rPr>
            <a:t>Isolation Methods</a:t>
          </a:r>
        </a:p>
      </dsp:txBody>
      <dsp:txXfrm>
        <a:off x="3074888" y="0"/>
        <a:ext cx="1959176" cy="538598"/>
      </dsp:txXfrm>
    </dsp:sp>
    <dsp:sp modelId="{F7D7A6BD-AAA7-4CE3-B44E-C578FD6A6246}">
      <dsp:nvSpPr>
        <dsp:cNvPr id="0" name=""/>
        <dsp:cNvSpPr/>
      </dsp:nvSpPr>
      <dsp:spPr>
        <a:xfrm>
          <a:off x="490785" y="819107"/>
          <a:ext cx="1332011" cy="6660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 Precipitation</a:t>
          </a:r>
        </a:p>
      </dsp:txBody>
      <dsp:txXfrm>
        <a:off x="490785" y="819107"/>
        <a:ext cx="1332011" cy="666005"/>
      </dsp:txXfrm>
    </dsp:sp>
    <dsp:sp modelId="{D656E7E9-4AAB-4113-B92F-7FE1198BD6B8}">
      <dsp:nvSpPr>
        <dsp:cNvPr id="0" name=""/>
        <dsp:cNvSpPr/>
      </dsp:nvSpPr>
      <dsp:spPr>
        <a:xfrm>
          <a:off x="2102519" y="819107"/>
          <a:ext cx="1545599" cy="6660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  Volatilisation (or Evolution)</a:t>
          </a:r>
        </a:p>
      </dsp:txBody>
      <dsp:txXfrm>
        <a:off x="2102519" y="819107"/>
        <a:ext cx="1545599" cy="666005"/>
      </dsp:txXfrm>
    </dsp:sp>
    <dsp:sp modelId="{8A1F90F1-9F46-44EC-8D5B-87CF3CDCB8C2}">
      <dsp:nvSpPr>
        <dsp:cNvPr id="0" name=""/>
        <dsp:cNvSpPr/>
      </dsp:nvSpPr>
      <dsp:spPr>
        <a:xfrm>
          <a:off x="3927841" y="819107"/>
          <a:ext cx="1664122" cy="6660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Electroanalytical</a:t>
          </a:r>
        </a:p>
      </dsp:txBody>
      <dsp:txXfrm>
        <a:off x="3927841" y="819107"/>
        <a:ext cx="1664122" cy="666005"/>
      </dsp:txXfrm>
    </dsp:sp>
    <dsp:sp modelId="{71E2BDAE-5FDD-44EE-A26C-6AE03E3E4B81}">
      <dsp:nvSpPr>
        <dsp:cNvPr id="0" name=""/>
        <dsp:cNvSpPr/>
      </dsp:nvSpPr>
      <dsp:spPr>
        <a:xfrm>
          <a:off x="5871686" y="819107"/>
          <a:ext cx="1765528" cy="6660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Extraction and Chromatography</a:t>
          </a:r>
        </a:p>
      </dsp:txBody>
      <dsp:txXfrm>
        <a:off x="5871686" y="819107"/>
        <a:ext cx="1765528" cy="66600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2AFEC3-E44A-441B-A3E1-C4C4C6D3CEA8}" type="datetimeFigureOut">
              <a:rPr lang="en-IN" smtClean="0"/>
              <a:t>20-08-2023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22A00-B559-47A0-BF84-E25C1A3262E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297731"/>
      </p:ext>
    </p:extLst>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2AFEC3-E44A-441B-A3E1-C4C4C6D3CEA8}" type="datetimeFigureOut">
              <a:rPr lang="en-IN" smtClean="0"/>
              <a:t>20-08-2023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22A00-B559-47A0-BF84-E25C1A3262E8}" type="slidenum">
              <a:rPr lang="en-IN" smtClean="0"/>
              <a:t>‹#›</a:t>
            </a:fld>
            <a:endParaRPr lang="en-IN"/>
          </a:p>
        </p:txBody>
      </p:sp>
    </p:spTree>
    <p:extLst>
      <p:ext uri="{BB962C8B-B14F-4D97-AF65-F5344CB8AC3E}">
        <p14:creationId xmlns:p14="http://schemas.microsoft.com/office/powerpoint/2010/main" val="1734433120"/>
      </p:ext>
    </p:extLst>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2AFEC3-E44A-441B-A3E1-C4C4C6D3CEA8}" type="datetimeFigureOut">
              <a:rPr lang="en-IN" smtClean="0"/>
              <a:t>20-08-2023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22A00-B559-47A0-BF84-E25C1A3262E8}" type="slidenum">
              <a:rPr lang="en-IN" smtClean="0"/>
              <a:t>‹#›</a:t>
            </a:fld>
            <a:endParaRPr lang="en-IN"/>
          </a:p>
        </p:txBody>
      </p:sp>
    </p:spTree>
    <p:extLst>
      <p:ext uri="{BB962C8B-B14F-4D97-AF65-F5344CB8AC3E}">
        <p14:creationId xmlns:p14="http://schemas.microsoft.com/office/powerpoint/2010/main" val="3599055166"/>
      </p:ext>
    </p:extLst>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2AFEC3-E44A-441B-A3E1-C4C4C6D3CEA8}" type="datetimeFigureOut">
              <a:rPr lang="en-IN" smtClean="0"/>
              <a:t>20-08-2023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22A00-B559-47A0-BF84-E25C1A3262E8}" type="slidenum">
              <a:rPr lang="en-IN" smtClean="0"/>
              <a:t>‹#›</a:t>
            </a:fld>
            <a:endParaRPr lang="en-IN"/>
          </a:p>
        </p:txBody>
      </p:sp>
    </p:spTree>
    <p:extLst>
      <p:ext uri="{BB962C8B-B14F-4D97-AF65-F5344CB8AC3E}">
        <p14:creationId xmlns:p14="http://schemas.microsoft.com/office/powerpoint/2010/main" val="3508970767"/>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2AFEC3-E44A-441B-A3E1-C4C4C6D3CEA8}" type="datetimeFigureOut">
              <a:rPr lang="en-IN" smtClean="0"/>
              <a:t>20-08-2023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22A00-B559-47A0-BF84-E25C1A3262E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439854"/>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2AFEC3-E44A-441B-A3E1-C4C4C6D3CEA8}" type="datetimeFigureOut">
              <a:rPr lang="en-IN" smtClean="0"/>
              <a:t>20-08-2023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22A00-B559-47A0-BF84-E25C1A3262E8}" type="slidenum">
              <a:rPr lang="en-IN" smtClean="0"/>
              <a:t>‹#›</a:t>
            </a:fld>
            <a:endParaRPr lang="en-IN"/>
          </a:p>
        </p:txBody>
      </p:sp>
    </p:spTree>
    <p:extLst>
      <p:ext uri="{BB962C8B-B14F-4D97-AF65-F5344CB8AC3E}">
        <p14:creationId xmlns:p14="http://schemas.microsoft.com/office/powerpoint/2010/main" val="1177372072"/>
      </p:ext>
    </p:extLst>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2AFEC3-E44A-441B-A3E1-C4C4C6D3CEA8}" type="datetimeFigureOut">
              <a:rPr lang="en-IN" smtClean="0"/>
              <a:t>20-08-2023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222A00-B559-47A0-BF84-E25C1A3262E8}" type="slidenum">
              <a:rPr lang="en-IN" smtClean="0"/>
              <a:t>‹#›</a:t>
            </a:fld>
            <a:endParaRPr lang="en-IN"/>
          </a:p>
        </p:txBody>
      </p:sp>
    </p:spTree>
    <p:extLst>
      <p:ext uri="{BB962C8B-B14F-4D97-AF65-F5344CB8AC3E}">
        <p14:creationId xmlns:p14="http://schemas.microsoft.com/office/powerpoint/2010/main" val="1675643297"/>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2AFEC3-E44A-441B-A3E1-C4C4C6D3CEA8}" type="datetimeFigureOut">
              <a:rPr lang="en-IN" smtClean="0"/>
              <a:t>20-08-2023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222A00-B559-47A0-BF84-E25C1A3262E8}" type="slidenum">
              <a:rPr lang="en-IN" smtClean="0"/>
              <a:t>‹#›</a:t>
            </a:fld>
            <a:endParaRPr lang="en-IN"/>
          </a:p>
        </p:txBody>
      </p:sp>
    </p:spTree>
    <p:extLst>
      <p:ext uri="{BB962C8B-B14F-4D97-AF65-F5344CB8AC3E}">
        <p14:creationId xmlns:p14="http://schemas.microsoft.com/office/powerpoint/2010/main" val="1009941249"/>
      </p:ext>
    </p:extLst>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2AFEC3-E44A-441B-A3E1-C4C4C6D3CEA8}" type="datetimeFigureOut">
              <a:rPr lang="en-IN" smtClean="0"/>
              <a:t>20-08-2023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D222A00-B559-47A0-BF84-E25C1A3262E8}" type="slidenum">
              <a:rPr lang="en-IN" smtClean="0"/>
              <a:t>‹#›</a:t>
            </a:fld>
            <a:endParaRPr lang="en-IN"/>
          </a:p>
        </p:txBody>
      </p:sp>
    </p:spTree>
    <p:extLst>
      <p:ext uri="{BB962C8B-B14F-4D97-AF65-F5344CB8AC3E}">
        <p14:creationId xmlns:p14="http://schemas.microsoft.com/office/powerpoint/2010/main" val="836960625"/>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22AFEC3-E44A-441B-A3E1-C4C4C6D3CEA8}" type="datetimeFigureOut">
              <a:rPr lang="en-IN" smtClean="0"/>
              <a:t>20-08-2023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222A00-B559-47A0-BF84-E25C1A3262E8}" type="slidenum">
              <a:rPr lang="en-IN" smtClean="0"/>
              <a:t>‹#›</a:t>
            </a:fld>
            <a:endParaRPr lang="en-IN"/>
          </a:p>
        </p:txBody>
      </p:sp>
    </p:spTree>
    <p:extLst>
      <p:ext uri="{BB962C8B-B14F-4D97-AF65-F5344CB8AC3E}">
        <p14:creationId xmlns:p14="http://schemas.microsoft.com/office/powerpoint/2010/main" val="3152741643"/>
      </p:ext>
    </p:extLst>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2AFEC3-E44A-441B-A3E1-C4C4C6D3CEA8}" type="datetimeFigureOut">
              <a:rPr lang="en-IN" smtClean="0"/>
              <a:t>20-08-2023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22A00-B559-47A0-BF84-E25C1A3262E8}" type="slidenum">
              <a:rPr lang="en-IN" smtClean="0"/>
              <a:t>‹#›</a:t>
            </a:fld>
            <a:endParaRPr lang="en-IN"/>
          </a:p>
        </p:txBody>
      </p:sp>
    </p:spTree>
    <p:extLst>
      <p:ext uri="{BB962C8B-B14F-4D97-AF65-F5344CB8AC3E}">
        <p14:creationId xmlns:p14="http://schemas.microsoft.com/office/powerpoint/2010/main" val="3252305634"/>
      </p:ext>
    </p:extLst>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2AFEC3-E44A-441B-A3E1-C4C4C6D3CEA8}" type="datetimeFigureOut">
              <a:rPr lang="en-IN" smtClean="0"/>
              <a:t>20-08-2023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222A00-B559-47A0-BF84-E25C1A3262E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0897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ransition>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 Id="rId4"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760784"/>
            <a:ext cx="10058400" cy="1564327"/>
          </a:xfrm>
        </p:spPr>
        <p:txBody>
          <a:bodyPr>
            <a:normAutofit/>
          </a:bodyPr>
          <a:lstStyle/>
          <a:p>
            <a:pPr algn="ctr"/>
            <a:r>
              <a:rPr lang="en-IN" sz="7600" dirty="0"/>
              <a:t>Estimation of Ni</a:t>
            </a:r>
            <a:r>
              <a:rPr lang="en-IN" sz="7600" baseline="30000" dirty="0"/>
              <a:t>+2</a:t>
            </a:r>
            <a:endParaRPr lang="en-IN" sz="7600" dirty="0"/>
          </a:p>
        </p:txBody>
      </p:sp>
      <p:sp>
        <p:nvSpPr>
          <p:cNvPr id="3" name="Subtitle 2"/>
          <p:cNvSpPr>
            <a:spLocks noGrp="1"/>
          </p:cNvSpPr>
          <p:nvPr>
            <p:ph type="subTitle" idx="1"/>
          </p:nvPr>
        </p:nvSpPr>
        <p:spPr>
          <a:xfrm>
            <a:off x="1097280" y="4455619"/>
            <a:ext cx="10058400" cy="1708843"/>
          </a:xfrm>
        </p:spPr>
        <p:txBody>
          <a:bodyPr>
            <a:normAutofit/>
          </a:bodyPr>
          <a:lstStyle/>
          <a:p>
            <a:pPr algn="r"/>
            <a:r>
              <a:rPr lang="en-IN" sz="2200" dirty="0"/>
              <a:t>Complexometrically and gravimetrically</a:t>
            </a:r>
          </a:p>
          <a:p>
            <a:pPr algn="r"/>
            <a:r>
              <a:rPr lang="en-IN" sz="1800" dirty="0">
                <a:solidFill>
                  <a:schemeClr val="tx1"/>
                </a:solidFill>
              </a:rPr>
              <a:t>ROHAN SINGH</a:t>
            </a:r>
          </a:p>
          <a:p>
            <a:pPr algn="r"/>
            <a:r>
              <a:rPr lang="en-IN" sz="1800" cap="none" dirty="0">
                <a:solidFill>
                  <a:schemeClr val="tx1"/>
                </a:solidFill>
              </a:rPr>
              <a:t>Chemistry Department, University of Delhi</a:t>
            </a:r>
          </a:p>
          <a:p>
            <a:pPr algn="r"/>
            <a:r>
              <a:rPr lang="en-IN" sz="1700" cap="none" dirty="0"/>
              <a:t>M.Sc. Chemistry, Group-6, S,No-23</a:t>
            </a:r>
          </a:p>
        </p:txBody>
      </p:sp>
      <p:pic>
        <p:nvPicPr>
          <p:cNvPr id="4" name="Picture 4" descr="University of Delhi">
            <a:extLst>
              <a:ext uri="{FF2B5EF4-FFF2-40B4-BE49-F238E27FC236}">
                <a16:creationId xmlns:a16="http://schemas.microsoft.com/office/drawing/2014/main" id="{D91A8BB8-8B62-4EF4-97E9-18C8EA39F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4565520"/>
            <a:ext cx="1520225" cy="1598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92598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anim calcmode="lin" valueType="num">
                                      <p:cBhvr>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anim calcmode="lin" valueType="num">
                                      <p:cBhvr>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anim calcmode="lin" valueType="num">
                                      <p:cBhvr>
                                        <p:cTn id="3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500" fill="hold"/>
                                        <p:tgtEl>
                                          <p:spTgt spid="3">
                                            <p:txEl>
                                              <p:pRg st="3" end="3"/>
                                            </p:txEl>
                                          </p:spTgt>
                                        </p:tgtEl>
                                        <p:attrNameLst>
                                          <p:attrName>ppt_y</p:attrName>
                                        </p:attrNameLst>
                                      </p:cBhvr>
                                      <p:tavLst>
                                        <p:tav tm="0">
                                          <p:val>
                                            <p:strVal val="#ppt_y+.1"/>
                                          </p:val>
                                        </p:tav>
                                        <p:tav tm="100000">
                                          <p:val>
                                            <p:strVal val="#ppt_y"/>
                                          </p:val>
                                        </p:tav>
                                      </p:tavLst>
                                    </p:anim>
                                  </p:childTnLst>
                                </p:cTn>
                              </p:par>
                              <p:par>
                                <p:cTn id="36" presetID="22" presetClass="entr" presetSubtype="4"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down)">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a:t>Gravimetry</a:t>
            </a:r>
          </a:p>
        </p:txBody>
      </p:sp>
      <p:sp>
        <p:nvSpPr>
          <p:cNvPr id="2" name="TextBox 1"/>
          <p:cNvSpPr txBox="1"/>
          <p:nvPr/>
        </p:nvSpPr>
        <p:spPr>
          <a:xfrm>
            <a:off x="1097280" y="1895475"/>
            <a:ext cx="10058400" cy="1815882"/>
          </a:xfrm>
          <a:prstGeom prst="rect">
            <a:avLst/>
          </a:prstGeom>
          <a:noFill/>
        </p:spPr>
        <p:txBody>
          <a:bodyPr wrap="square" rtlCol="0">
            <a:spAutoFit/>
          </a:bodyPr>
          <a:lstStyle/>
          <a:p>
            <a:pPr marL="285750" indent="-285750" algn="just">
              <a:buFont typeface="Wingdings" panose="05000000000000000000" pitchFamily="2" charset="2"/>
              <a:buChar char="v"/>
            </a:pPr>
            <a:r>
              <a:rPr lang="en-IN" dirty="0"/>
              <a:t>It’s a form of quantitative analysis by weight, and involves isolation and weighing of specie being determined (or compound of that specie)</a:t>
            </a:r>
          </a:p>
          <a:p>
            <a:pPr marL="171450" indent="-171450" algn="just">
              <a:buFont typeface="Wingdings" panose="05000000000000000000" pitchFamily="2" charset="2"/>
              <a:buChar char="v"/>
            </a:pPr>
            <a:endParaRPr lang="en-IN" sz="400" dirty="0"/>
          </a:p>
          <a:p>
            <a:pPr marL="285750" indent="-285750" algn="just">
              <a:buFont typeface="Wingdings" panose="05000000000000000000" pitchFamily="2" charset="2"/>
              <a:buChar char="v"/>
            </a:pPr>
            <a:r>
              <a:rPr lang="en-IN" dirty="0">
                <a:solidFill>
                  <a:srgbClr val="BD582C"/>
                </a:solidFill>
                <a:latin typeface="+mj-lt"/>
              </a:rPr>
              <a:t>Principle</a:t>
            </a:r>
            <a:r>
              <a:rPr lang="en-IN" dirty="0"/>
              <a:t> -&gt; If an element or radical under estimation forms a pure and stable compound with definite composition that can be readily isolated and weighed, then the amount of that element or radical in the test sample can be calculated just by relative atomic masses of constituent elements</a:t>
            </a:r>
          </a:p>
        </p:txBody>
      </p:sp>
      <p:graphicFrame>
        <p:nvGraphicFramePr>
          <p:cNvPr id="3" name="Diagram 2"/>
          <p:cNvGraphicFramePr/>
          <p:nvPr>
            <p:extLst>
              <p:ext uri="{D42A27DB-BD31-4B8C-83A1-F6EECF244321}">
                <p14:modId xmlns:p14="http://schemas.microsoft.com/office/powerpoint/2010/main" val="2817640184"/>
              </p:ext>
            </p:extLst>
          </p:nvPr>
        </p:nvGraphicFramePr>
        <p:xfrm>
          <a:off x="2032000" y="3733874"/>
          <a:ext cx="8128000" cy="1485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249680" y="5467350"/>
            <a:ext cx="9906000" cy="646331"/>
          </a:xfrm>
          <a:prstGeom prst="rect">
            <a:avLst/>
          </a:prstGeom>
          <a:noFill/>
        </p:spPr>
        <p:txBody>
          <a:bodyPr wrap="square" rtlCol="0">
            <a:spAutoFit/>
          </a:bodyPr>
          <a:lstStyle/>
          <a:p>
            <a:pPr marL="285750" indent="-285750" algn="just">
              <a:buFont typeface="Wingdings" panose="05000000000000000000" pitchFamily="2" charset="2"/>
              <a:buChar char="v"/>
            </a:pPr>
            <a:r>
              <a:rPr lang="en-IN" dirty="0"/>
              <a:t>Only significant disadvantage of this analysis technique is it’s time consuming nature, which limits it’s use in many places</a:t>
            </a:r>
          </a:p>
        </p:txBody>
      </p:sp>
      <p:sp>
        <p:nvSpPr>
          <p:cNvPr id="6" name="TextBox 5"/>
          <p:cNvSpPr txBox="1"/>
          <p:nvPr/>
        </p:nvSpPr>
        <p:spPr>
          <a:xfrm>
            <a:off x="5954268" y="6419088"/>
            <a:ext cx="283463" cy="369332"/>
          </a:xfrm>
          <a:prstGeom prst="rect">
            <a:avLst/>
          </a:prstGeom>
          <a:noFill/>
        </p:spPr>
        <p:txBody>
          <a:bodyPr wrap="square" rtlCol="0">
            <a:spAutoFit/>
          </a:bodyPr>
          <a:lstStyle/>
          <a:p>
            <a:r>
              <a:rPr lang="en-IN" dirty="0">
                <a:solidFill>
                  <a:schemeClr val="bg1"/>
                </a:solidFill>
                <a:latin typeface="+mj-lt"/>
              </a:rPr>
              <a:t>9</a:t>
            </a:r>
          </a:p>
        </p:txBody>
      </p:sp>
    </p:spTree>
    <p:extLst>
      <p:ext uri="{BB962C8B-B14F-4D97-AF65-F5344CB8AC3E}">
        <p14:creationId xmlns:p14="http://schemas.microsoft.com/office/powerpoint/2010/main" val="414406138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anim calcmode="lin" valueType="num">
                                      <p:cBhvr>
                                        <p:cTn id="8" dur="400" fill="hold"/>
                                        <p:tgtEl>
                                          <p:spTgt spid="4"/>
                                        </p:tgtEl>
                                        <p:attrNameLst>
                                          <p:attrName>ppt_x</p:attrName>
                                        </p:attrNameLst>
                                      </p:cBhvr>
                                      <p:tavLst>
                                        <p:tav tm="0">
                                          <p:val>
                                            <p:strVal val="#ppt_x"/>
                                          </p:val>
                                        </p:tav>
                                        <p:tav tm="100000">
                                          <p:val>
                                            <p:strVal val="#ppt_x"/>
                                          </p:val>
                                        </p:tav>
                                      </p:tavLst>
                                    </p:anim>
                                    <p:anim calcmode="lin" valueType="num">
                                      <p:cBhvr>
                                        <p:cTn id="9" dur="4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500"/>
                                        <p:tgtEl>
                                          <p:spTgt spid="2">
                                            <p:txEl>
                                              <p:pRg st="0" end="0"/>
                                            </p:txEl>
                                          </p:spTgt>
                                        </p:tgtEl>
                                      </p:cBhvr>
                                    </p:animEffect>
                                    <p:anim calcmode="lin" valueType="num">
                                      <p:cBhvr>
                                        <p:cTn id="1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500"/>
                                        <p:tgtEl>
                                          <p:spTgt spid="2">
                                            <p:txEl>
                                              <p:pRg st="2" end="2"/>
                                            </p:txEl>
                                          </p:spTgt>
                                        </p:tgtEl>
                                      </p:cBhvr>
                                    </p:animEffect>
                                    <p:anim calcmode="lin" valueType="num">
                                      <p:cBhvr>
                                        <p:cTn id="2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arn(inVertical)">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fade">
                                      <p:cBhvr>
                                        <p:cTn id="33" dur="500"/>
                                        <p:tgtEl>
                                          <p:spTgt spid="5">
                                            <p:txEl>
                                              <p:pRg st="0" end="0"/>
                                            </p:txEl>
                                          </p:spTgt>
                                        </p:tgtEl>
                                      </p:cBhvr>
                                    </p:animEffect>
                                    <p:anim calcmode="lin" valueType="num">
                                      <p:cBhvr>
                                        <p:cTn id="3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5"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Scope</a:t>
            </a:r>
          </a:p>
        </p:txBody>
      </p:sp>
      <p:sp>
        <p:nvSpPr>
          <p:cNvPr id="3" name="TextBox 2"/>
          <p:cNvSpPr txBox="1"/>
          <p:nvPr/>
        </p:nvSpPr>
        <p:spPr>
          <a:xfrm>
            <a:off x="1097281" y="1820012"/>
            <a:ext cx="7378504" cy="4385816"/>
          </a:xfrm>
          <a:prstGeom prst="rect">
            <a:avLst/>
          </a:prstGeom>
          <a:noFill/>
        </p:spPr>
        <p:txBody>
          <a:bodyPr wrap="square" rtlCol="0">
            <a:spAutoFit/>
          </a:bodyPr>
          <a:lstStyle/>
          <a:p>
            <a:pPr marL="342900" indent="-342900" algn="just">
              <a:buFont typeface="Wingdings" panose="05000000000000000000" pitchFamily="2" charset="2"/>
              <a:buChar char="v"/>
            </a:pPr>
            <a:r>
              <a:rPr lang="en-IN" sz="2000" dirty="0">
                <a:latin typeface="+mj-lt"/>
              </a:rPr>
              <a:t>Advantages</a:t>
            </a:r>
          </a:p>
          <a:p>
            <a:pPr marL="742950" lvl="1" indent="-285750" algn="just">
              <a:buFont typeface="Arial" panose="020B0604020202020204" pitchFamily="34" charset="0"/>
              <a:buChar char="•"/>
            </a:pPr>
            <a:r>
              <a:rPr lang="en-IN" dirty="0">
                <a:solidFill>
                  <a:srgbClr val="BD582C"/>
                </a:solidFill>
              </a:rPr>
              <a:t>Absolute method</a:t>
            </a:r>
            <a:r>
              <a:rPr lang="en-IN" dirty="0"/>
              <a:t>, involving only direct measurements without any form of calibration</a:t>
            </a:r>
          </a:p>
          <a:p>
            <a:pPr marL="742950" lvl="1" indent="-285750" algn="just">
              <a:buFont typeface="Arial" panose="020B0604020202020204" pitchFamily="34" charset="0"/>
              <a:buChar char="•"/>
            </a:pPr>
            <a:r>
              <a:rPr lang="en-IN" dirty="0"/>
              <a:t>Highly accurate and precise, with modern weighing balances</a:t>
            </a:r>
          </a:p>
          <a:p>
            <a:pPr marL="742950" lvl="1" indent="-285750" algn="just">
              <a:buFont typeface="Arial" panose="020B0604020202020204" pitchFamily="34" charset="0"/>
              <a:buChar char="•"/>
            </a:pPr>
            <a:r>
              <a:rPr lang="en-IN" dirty="0"/>
              <a:t>Regular checking of possible error sources</a:t>
            </a:r>
          </a:p>
          <a:p>
            <a:pPr marL="1200150" lvl="2" indent="-285750" algn="just">
              <a:buFont typeface="Arial" panose="020B0604020202020204" pitchFamily="34" charset="0"/>
              <a:buChar char="•"/>
            </a:pPr>
            <a:r>
              <a:rPr lang="en-IN" sz="1600" dirty="0"/>
              <a:t>Filtrate -&gt; can be checked for completeness of precipitation</a:t>
            </a:r>
          </a:p>
          <a:p>
            <a:pPr marL="1200150" lvl="2" indent="-285750" algn="just">
              <a:buFont typeface="Arial" panose="020B0604020202020204" pitchFamily="34" charset="0"/>
              <a:buChar char="•"/>
            </a:pPr>
            <a:r>
              <a:rPr lang="en-IN" sz="1600" dirty="0"/>
              <a:t>Precipitate -&gt; can be checked for impurities</a:t>
            </a:r>
          </a:p>
          <a:p>
            <a:pPr marL="742950" lvl="1" indent="-285750" algn="just">
              <a:buFont typeface="Arial" panose="020B0604020202020204" pitchFamily="34" charset="0"/>
              <a:buChar char="•"/>
            </a:pPr>
            <a:r>
              <a:rPr lang="en-IN" dirty="0"/>
              <a:t>Mostly uses inexpensive apparatus </a:t>
            </a:r>
            <a:r>
              <a:rPr lang="en-IN" sz="1600" dirty="0">
                <a:latin typeface="+mj-lt"/>
              </a:rPr>
              <a:t>(the most costly being muffle furnace and platinum crucible in rare cases)</a:t>
            </a:r>
            <a:endParaRPr lang="en-IN" dirty="0">
              <a:latin typeface="+mj-lt"/>
            </a:endParaRPr>
          </a:p>
          <a:p>
            <a:pPr algn="just"/>
            <a:endParaRPr lang="en-IN" sz="1200" dirty="0"/>
          </a:p>
          <a:p>
            <a:pPr marL="342900" indent="-342900" algn="just">
              <a:buFont typeface="Wingdings" panose="05000000000000000000" pitchFamily="2" charset="2"/>
              <a:buChar char="v"/>
            </a:pPr>
            <a:r>
              <a:rPr lang="en-IN" sz="2000" dirty="0">
                <a:latin typeface="+mj-lt"/>
              </a:rPr>
              <a:t>Applications</a:t>
            </a:r>
          </a:p>
          <a:p>
            <a:pPr marL="742950" lvl="1" indent="-285750" algn="just">
              <a:buFont typeface="Arial" panose="020B0604020202020204" pitchFamily="34" charset="0"/>
              <a:buChar char="•"/>
            </a:pPr>
            <a:r>
              <a:rPr lang="en-IN" dirty="0"/>
              <a:t>Analysis of standards for testing and calibration of instrumental techniques</a:t>
            </a:r>
          </a:p>
          <a:p>
            <a:pPr marL="742950" lvl="1" indent="-285750" algn="just">
              <a:buFont typeface="Arial" panose="020B0604020202020204" pitchFamily="34" charset="0"/>
              <a:buChar char="•"/>
            </a:pPr>
            <a:r>
              <a:rPr lang="en-IN" dirty="0"/>
              <a:t>Analysis which require high accuracy</a:t>
            </a:r>
          </a:p>
          <a:p>
            <a:pPr marL="742950" lvl="1" indent="-285750" algn="just">
              <a:buFont typeface="Arial" panose="020B0604020202020204" pitchFamily="34" charset="0"/>
              <a:buChar char="•"/>
            </a:pPr>
            <a:r>
              <a:rPr lang="en-IN" dirty="0"/>
              <a:t>Estimation of chemical composition, purity and thermal stability of compounds</a:t>
            </a:r>
          </a:p>
        </p:txBody>
      </p:sp>
      <p:pic>
        <p:nvPicPr>
          <p:cNvPr id="1030" name="Picture 6" descr="Laboratory Technique - Gravimetric Analysis (Filtration) - YouTub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12159" y="4510455"/>
            <a:ext cx="2887134" cy="1624013"/>
          </a:xfrm>
          <a:prstGeom prst="roundRect">
            <a:avLst>
              <a:gd name="adj" fmla="val 6407"/>
            </a:avLst>
          </a:prstGeom>
          <a:solidFill>
            <a:srgbClr val="FFFFFF">
              <a:shade val="85000"/>
            </a:srgbClr>
          </a:solidFill>
          <a:ln>
            <a:noFill/>
          </a:ln>
          <a:effectLst/>
        </p:spPr>
      </p:pic>
      <p:pic>
        <p:nvPicPr>
          <p:cNvPr id="1032" name="Picture 8" descr="Example: Determining the Amount of Species by Gravimetric Analy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5015" y="1968755"/>
            <a:ext cx="1694648" cy="2246393"/>
          </a:xfrm>
          <a:prstGeom prst="roundRect">
            <a:avLst>
              <a:gd name="adj" fmla="val 7022"/>
            </a:avLst>
          </a:prstGeom>
          <a:solidFill>
            <a:srgbClr val="FFFFFF">
              <a:shade val="85000"/>
            </a:srgbClr>
          </a:solidFill>
          <a:ln>
            <a:noFill/>
          </a:ln>
          <a:effectLst/>
        </p:spPr>
      </p:pic>
      <p:sp>
        <p:nvSpPr>
          <p:cNvPr id="6" name="TextBox 5"/>
          <p:cNvSpPr txBox="1"/>
          <p:nvPr/>
        </p:nvSpPr>
        <p:spPr>
          <a:xfrm>
            <a:off x="5785104" y="6400800"/>
            <a:ext cx="621792" cy="369332"/>
          </a:xfrm>
          <a:prstGeom prst="rect">
            <a:avLst/>
          </a:prstGeom>
          <a:noFill/>
        </p:spPr>
        <p:txBody>
          <a:bodyPr wrap="square" rtlCol="0">
            <a:spAutoFit/>
          </a:bodyPr>
          <a:lstStyle/>
          <a:p>
            <a:pPr algn="ctr"/>
            <a:r>
              <a:rPr lang="en-IN" dirty="0">
                <a:solidFill>
                  <a:schemeClr val="bg1"/>
                </a:solidFill>
                <a:latin typeface="+mj-lt"/>
              </a:rPr>
              <a:t>10</a:t>
            </a:r>
          </a:p>
        </p:txBody>
      </p:sp>
    </p:spTree>
    <p:extLst>
      <p:ext uri="{BB962C8B-B14F-4D97-AF65-F5344CB8AC3E}">
        <p14:creationId xmlns:p14="http://schemas.microsoft.com/office/powerpoint/2010/main" val="97587934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anim calcmode="lin" valueType="num">
                                      <p:cBhvr>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anim calcmode="lin" valueType="num">
                                      <p:cBhvr>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anim calcmode="lin" valueType="num">
                                      <p:cBhvr>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anim calcmode="lin" valueType="num">
                                      <p:cBhvr>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anim calcmode="lin" valueType="num">
                                      <p:cBhvr>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500" fill="hold"/>
                                        <p:tgtEl>
                                          <p:spTgt spid="3">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500"/>
                                        <p:tgtEl>
                                          <p:spTgt spid="3">
                                            <p:txEl>
                                              <p:pRg st="6" end="6"/>
                                            </p:txEl>
                                          </p:spTgt>
                                        </p:tgtEl>
                                      </p:cBhvr>
                                    </p:animEffect>
                                    <p:anim calcmode="lin" valueType="num">
                                      <p:cBhvr>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500" fill="hold"/>
                                        <p:tgtEl>
                                          <p:spTgt spid="3">
                                            <p:txEl>
                                              <p:pRg st="6" end="6"/>
                                            </p:txEl>
                                          </p:spTgt>
                                        </p:tgtEl>
                                        <p:attrNameLst>
                                          <p:attrName>ppt_y</p:attrName>
                                        </p:attrNameLst>
                                      </p:cBhvr>
                                      <p:tavLst>
                                        <p:tav tm="0">
                                          <p:val>
                                            <p:strVal val="#ppt_y+.1"/>
                                          </p:val>
                                        </p:tav>
                                        <p:tav tm="100000">
                                          <p:val>
                                            <p:strVal val="#ppt_y"/>
                                          </p:val>
                                        </p:tav>
                                      </p:tavLst>
                                    </p:anim>
                                  </p:childTnLst>
                                </p:cTn>
                              </p:par>
                              <p:par>
                                <p:cTn id="49" presetID="22" presetClass="entr" presetSubtype="4" fill="hold" nodeType="withEffect">
                                  <p:stCondLst>
                                    <p:cond delay="0"/>
                                  </p:stCondLst>
                                  <p:childTnLst>
                                    <p:set>
                                      <p:cBhvr>
                                        <p:cTn id="50" dur="1" fill="hold">
                                          <p:stCondLst>
                                            <p:cond delay="0"/>
                                          </p:stCondLst>
                                        </p:cTn>
                                        <p:tgtEl>
                                          <p:spTgt spid="1032"/>
                                        </p:tgtEl>
                                        <p:attrNameLst>
                                          <p:attrName>style.visibility</p:attrName>
                                        </p:attrNameLst>
                                      </p:cBhvr>
                                      <p:to>
                                        <p:strVal val="visible"/>
                                      </p:to>
                                    </p:set>
                                    <p:animEffect transition="in" filter="wipe(down)">
                                      <p:cBhvr>
                                        <p:cTn id="51" dur="500"/>
                                        <p:tgtEl>
                                          <p:spTgt spid="1032"/>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500"/>
                                        <p:tgtEl>
                                          <p:spTgt spid="3">
                                            <p:txEl>
                                              <p:pRg st="8" end="8"/>
                                            </p:txEl>
                                          </p:spTgt>
                                        </p:tgtEl>
                                      </p:cBhvr>
                                    </p:animEffect>
                                    <p:anim calcmode="lin" valueType="num">
                                      <p:cBhvr>
                                        <p:cTn id="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500"/>
                                        <p:tgtEl>
                                          <p:spTgt spid="3">
                                            <p:txEl>
                                              <p:pRg st="9" end="9"/>
                                            </p:txEl>
                                          </p:spTgt>
                                        </p:tgtEl>
                                      </p:cBhvr>
                                    </p:animEffect>
                                    <p:anim calcmode="lin" valueType="num">
                                      <p:cBhvr>
                                        <p:cTn id="6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500" fill="hold"/>
                                        <p:tgtEl>
                                          <p:spTgt spid="3">
                                            <p:txEl>
                                              <p:pRg st="9" end="9"/>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0" end="10"/>
                                            </p:txEl>
                                          </p:spTgt>
                                        </p:tgtEl>
                                        <p:attrNameLst>
                                          <p:attrName>style.visibility</p:attrName>
                                        </p:attrNameLst>
                                      </p:cBhvr>
                                      <p:to>
                                        <p:strVal val="visible"/>
                                      </p:to>
                                    </p:set>
                                    <p:animEffect transition="in" filter="fade">
                                      <p:cBhvr>
                                        <p:cTn id="68" dur="500"/>
                                        <p:tgtEl>
                                          <p:spTgt spid="3">
                                            <p:txEl>
                                              <p:pRg st="10" end="10"/>
                                            </p:txEl>
                                          </p:spTgt>
                                        </p:tgtEl>
                                      </p:cBhvr>
                                    </p:animEffect>
                                    <p:anim calcmode="lin" valueType="num">
                                      <p:cBhvr>
                                        <p:cTn id="6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0" dur="500" fill="hold"/>
                                        <p:tgtEl>
                                          <p:spTgt spid="3">
                                            <p:txEl>
                                              <p:pRg st="10" end="10"/>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Effect transition="in" filter="fade">
                                      <p:cBhvr>
                                        <p:cTn id="73" dur="500"/>
                                        <p:tgtEl>
                                          <p:spTgt spid="3">
                                            <p:txEl>
                                              <p:pRg st="11" end="11"/>
                                            </p:txEl>
                                          </p:spTgt>
                                        </p:tgtEl>
                                      </p:cBhvr>
                                    </p:animEffect>
                                    <p:anim calcmode="lin" valueType="num">
                                      <p:cBhvr>
                                        <p:cTn id="74"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5" dur="500" fill="hold"/>
                                        <p:tgtEl>
                                          <p:spTgt spid="3">
                                            <p:txEl>
                                              <p:pRg st="11" end="11"/>
                                            </p:txEl>
                                          </p:spTgt>
                                        </p:tgtEl>
                                        <p:attrNameLst>
                                          <p:attrName>ppt_y</p:attrName>
                                        </p:attrNameLst>
                                      </p:cBhvr>
                                      <p:tavLst>
                                        <p:tav tm="0">
                                          <p:val>
                                            <p:strVal val="#ppt_y+.1"/>
                                          </p:val>
                                        </p:tav>
                                        <p:tav tm="100000">
                                          <p:val>
                                            <p:strVal val="#ppt_y"/>
                                          </p:val>
                                        </p:tav>
                                      </p:tavLst>
                                    </p:anim>
                                  </p:childTnLst>
                                </p:cTn>
                              </p:par>
                              <p:par>
                                <p:cTn id="76" presetID="22" presetClass="entr" presetSubtype="4" fill="hold" nodeType="withEffect">
                                  <p:stCondLst>
                                    <p:cond delay="0"/>
                                  </p:stCondLst>
                                  <p:childTnLst>
                                    <p:set>
                                      <p:cBhvr>
                                        <p:cTn id="77" dur="1" fill="hold">
                                          <p:stCondLst>
                                            <p:cond delay="0"/>
                                          </p:stCondLst>
                                        </p:cTn>
                                        <p:tgtEl>
                                          <p:spTgt spid="1030"/>
                                        </p:tgtEl>
                                        <p:attrNameLst>
                                          <p:attrName>style.visibility</p:attrName>
                                        </p:attrNameLst>
                                      </p:cBhvr>
                                      <p:to>
                                        <p:strVal val="visible"/>
                                      </p:to>
                                    </p:set>
                                    <p:animEffect transition="in" filter="wipe(down)">
                                      <p:cBhvr>
                                        <p:cTn id="78"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Precipitation</a:t>
            </a:r>
          </a:p>
        </p:txBody>
      </p:sp>
      <p:sp>
        <p:nvSpPr>
          <p:cNvPr id="3" name="TextBox 2"/>
          <p:cNvSpPr txBox="1"/>
          <p:nvPr/>
        </p:nvSpPr>
        <p:spPr>
          <a:xfrm>
            <a:off x="1097280" y="1872767"/>
            <a:ext cx="10058399" cy="4154984"/>
          </a:xfrm>
          <a:prstGeom prst="rect">
            <a:avLst/>
          </a:prstGeom>
          <a:noFill/>
        </p:spPr>
        <p:txBody>
          <a:bodyPr wrap="square" rtlCol="0">
            <a:spAutoFit/>
          </a:bodyPr>
          <a:lstStyle/>
          <a:p>
            <a:pPr algn="just"/>
            <a:r>
              <a:rPr lang="en-IN" dirty="0"/>
              <a:t>	It is the most widely used isolation method in gravimetric analysis. The element (or radical) under analysis is transformed into a insoluble precipitate, which can then be isolated</a:t>
            </a:r>
          </a:p>
          <a:p>
            <a:pPr algn="just"/>
            <a:endParaRPr lang="en-IN" dirty="0"/>
          </a:p>
          <a:p>
            <a:pPr algn="just"/>
            <a:r>
              <a:rPr lang="en-IN" sz="2000" dirty="0">
                <a:solidFill>
                  <a:srgbClr val="BD582C"/>
                </a:solidFill>
                <a:latin typeface="+mj-lt"/>
              </a:rPr>
              <a:t>I</a:t>
            </a:r>
            <a:r>
              <a:rPr lang="en-IN" sz="1300" dirty="0">
                <a:solidFill>
                  <a:srgbClr val="BD582C"/>
                </a:solidFill>
                <a:latin typeface="+mj-lt"/>
              </a:rPr>
              <a:t>DEAL</a:t>
            </a:r>
            <a:r>
              <a:rPr lang="en-IN" sz="2000" dirty="0">
                <a:solidFill>
                  <a:srgbClr val="BD582C"/>
                </a:solidFill>
                <a:latin typeface="+mj-lt"/>
              </a:rPr>
              <a:t> P</a:t>
            </a:r>
            <a:r>
              <a:rPr lang="en-IN" sz="1300" dirty="0">
                <a:solidFill>
                  <a:srgbClr val="BD582C"/>
                </a:solidFill>
                <a:latin typeface="+mj-lt"/>
              </a:rPr>
              <a:t>RECIPITATE</a:t>
            </a:r>
          </a:p>
          <a:p>
            <a:pPr algn="just"/>
            <a:endParaRPr lang="en-IN" sz="400" dirty="0">
              <a:solidFill>
                <a:srgbClr val="BD582C"/>
              </a:solidFill>
              <a:latin typeface="+mj-lt"/>
            </a:endParaRPr>
          </a:p>
          <a:p>
            <a:pPr marL="285750" indent="-285750" algn="just">
              <a:buFont typeface="Wingdings" panose="05000000000000000000" pitchFamily="2" charset="2"/>
              <a:buChar char="v"/>
            </a:pPr>
            <a:r>
              <a:rPr lang="en-IN" dirty="0"/>
              <a:t>It should be readily convertible to a pure compound with definite chemical composition, via simple chemical processes like</a:t>
            </a:r>
          </a:p>
          <a:p>
            <a:pPr marL="742950" lvl="1" indent="-285750" algn="just">
              <a:buFont typeface="Arial" panose="020B0604020202020204" pitchFamily="34" charset="0"/>
              <a:buChar char="•"/>
            </a:pPr>
            <a:r>
              <a:rPr lang="en-IN" sz="1700" dirty="0"/>
              <a:t>Ignition</a:t>
            </a:r>
          </a:p>
          <a:p>
            <a:pPr marL="742950" lvl="1" indent="-285750" algn="just">
              <a:buFont typeface="Arial" panose="020B0604020202020204" pitchFamily="34" charset="0"/>
              <a:buChar char="•"/>
            </a:pPr>
            <a:r>
              <a:rPr lang="en-IN" sz="1700" dirty="0"/>
              <a:t>evaporation with a suitable liquid, etc</a:t>
            </a:r>
          </a:p>
          <a:p>
            <a:pPr algn="just"/>
            <a:endParaRPr lang="en-IN" sz="600" dirty="0"/>
          </a:p>
          <a:p>
            <a:pPr marL="285750" indent="-285750" algn="just">
              <a:buFont typeface="Wingdings" panose="05000000000000000000" pitchFamily="2" charset="2"/>
              <a:buChar char="v"/>
            </a:pPr>
            <a:r>
              <a:rPr lang="en-IN" dirty="0"/>
              <a:t>It should be highly insoluble, which on practical grounds means that</a:t>
            </a:r>
          </a:p>
          <a:p>
            <a:pPr marL="742950" lvl="1" indent="-285750" algn="just">
              <a:buFont typeface="Arial" panose="020B0604020202020204" pitchFamily="34" charset="0"/>
              <a:buChar char="•"/>
            </a:pPr>
            <a:r>
              <a:rPr lang="en-IN" sz="1700" dirty="0"/>
              <a:t>Very low K</a:t>
            </a:r>
            <a:r>
              <a:rPr lang="en-IN" sz="1700" baseline="-25000" dirty="0"/>
              <a:t>sp </a:t>
            </a:r>
            <a:r>
              <a:rPr lang="en-IN" sz="1700" dirty="0">
                <a:latin typeface="+mj-lt"/>
              </a:rPr>
              <a:t>( &lt;&lt; Ionic Product)</a:t>
            </a:r>
          </a:p>
          <a:p>
            <a:pPr marL="742950" lvl="1" indent="-285750" algn="just">
              <a:buFont typeface="Arial" panose="020B0604020202020204" pitchFamily="34" charset="0"/>
              <a:buChar char="•"/>
            </a:pPr>
            <a:r>
              <a:rPr lang="en-IN" sz="1700" dirty="0"/>
              <a:t>Amount of it left in solution should be less than least count of weighing balance used</a:t>
            </a:r>
          </a:p>
          <a:p>
            <a:pPr algn="just"/>
            <a:endParaRPr lang="en-IN" sz="600" dirty="0"/>
          </a:p>
          <a:p>
            <a:pPr marL="285750" indent="-285750" algn="just">
              <a:buFont typeface="Wingdings" panose="05000000000000000000" pitchFamily="2" charset="2"/>
              <a:buChar char="v"/>
            </a:pPr>
            <a:r>
              <a:rPr lang="en-IN" dirty="0"/>
              <a:t>Physical nature should be such that it can be</a:t>
            </a:r>
          </a:p>
          <a:p>
            <a:pPr marL="742950" lvl="1" indent="-285750" algn="just">
              <a:buFont typeface="Arial" panose="020B0604020202020204" pitchFamily="34" charset="0"/>
              <a:buChar char="•"/>
            </a:pPr>
            <a:r>
              <a:rPr lang="en-IN" sz="1700" dirty="0"/>
              <a:t>Readily separable by filtration </a:t>
            </a:r>
            <a:r>
              <a:rPr lang="en-IN" sz="1600" dirty="0">
                <a:latin typeface="+mj-lt"/>
              </a:rPr>
              <a:t>(large particle size)</a:t>
            </a:r>
          </a:p>
          <a:p>
            <a:pPr marL="742950" lvl="1" indent="-285750" algn="just">
              <a:buFont typeface="Arial" panose="020B0604020202020204" pitchFamily="34" charset="0"/>
              <a:buChar char="•"/>
            </a:pPr>
            <a:r>
              <a:rPr lang="en-IN" sz="1700" dirty="0"/>
              <a:t>Washed free off soluble impurities </a:t>
            </a:r>
            <a:r>
              <a:rPr lang="en-IN" sz="1600" dirty="0">
                <a:latin typeface="+mj-lt"/>
              </a:rPr>
              <a:t>(particle size unaffected or at least not diminished by washing)</a:t>
            </a:r>
          </a:p>
        </p:txBody>
      </p:sp>
      <p:sp>
        <p:nvSpPr>
          <p:cNvPr id="4" name="TextBox 3"/>
          <p:cNvSpPr txBox="1"/>
          <p:nvPr/>
        </p:nvSpPr>
        <p:spPr>
          <a:xfrm>
            <a:off x="5785104" y="6400800"/>
            <a:ext cx="621792" cy="369332"/>
          </a:xfrm>
          <a:prstGeom prst="rect">
            <a:avLst/>
          </a:prstGeom>
          <a:noFill/>
        </p:spPr>
        <p:txBody>
          <a:bodyPr wrap="square" rtlCol="0">
            <a:spAutoFit/>
          </a:bodyPr>
          <a:lstStyle/>
          <a:p>
            <a:pPr algn="ctr"/>
            <a:r>
              <a:rPr lang="en-IN" dirty="0">
                <a:solidFill>
                  <a:schemeClr val="bg1"/>
                </a:solidFill>
                <a:latin typeface="+mj-lt"/>
              </a:rPr>
              <a:t>11</a:t>
            </a:r>
          </a:p>
        </p:txBody>
      </p:sp>
    </p:spTree>
    <p:extLst>
      <p:ext uri="{BB962C8B-B14F-4D97-AF65-F5344CB8AC3E}">
        <p14:creationId xmlns:p14="http://schemas.microsoft.com/office/powerpoint/2010/main" val="85048427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anim calcmode="lin" valueType="num">
                                      <p:cBhvr>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4" end="4"/>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anim calcmode="lin" valueType="num">
                                      <p:cBhvr>
                                        <p:cTn id="3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500" fill="hold"/>
                                        <p:tgtEl>
                                          <p:spTgt spid="3">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anim calcmode="lin" valueType="num">
                                      <p:cBhvr>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anim calcmode="lin" valueType="num">
                                      <p:cBhvr>
                                        <p:cTn id="4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7" dur="500" fill="hold"/>
                                        <p:tgtEl>
                                          <p:spTgt spid="3">
                                            <p:txEl>
                                              <p:pRg st="8" end="8"/>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anim calcmode="lin" valueType="num">
                                      <p:cBhvr>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2" dur="500" fill="hold"/>
                                        <p:tgtEl>
                                          <p:spTgt spid="3">
                                            <p:txEl>
                                              <p:pRg st="9" end="9"/>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anim calcmode="lin" valueType="num">
                                      <p:cBhvr>
                                        <p:cTn id="5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7" dur="5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anim calcmode="lin" valueType="num">
                                      <p:cBhvr>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4" dur="500" fill="hold"/>
                                        <p:tgtEl>
                                          <p:spTgt spid="3">
                                            <p:txEl>
                                              <p:pRg st="12" end="12"/>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500"/>
                                        <p:tgtEl>
                                          <p:spTgt spid="3">
                                            <p:txEl>
                                              <p:pRg st="13" end="13"/>
                                            </p:txEl>
                                          </p:spTgt>
                                        </p:tgtEl>
                                      </p:cBhvr>
                                    </p:animEffect>
                                    <p:anim calcmode="lin" valueType="num">
                                      <p:cBhvr>
                                        <p:cTn id="68"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9" dur="500" fill="hold"/>
                                        <p:tgtEl>
                                          <p:spTgt spid="3">
                                            <p:txEl>
                                              <p:pRg st="13" end="13"/>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fade">
                                      <p:cBhvr>
                                        <p:cTn id="72" dur="500"/>
                                        <p:tgtEl>
                                          <p:spTgt spid="3">
                                            <p:txEl>
                                              <p:pRg st="14" end="14"/>
                                            </p:txEl>
                                          </p:spTgt>
                                        </p:tgtEl>
                                      </p:cBhvr>
                                    </p:animEffect>
                                    <p:anim calcmode="lin" valueType="num">
                                      <p:cBhvr>
                                        <p:cTn id="7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4" dur="5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Precipitate Contamination</a:t>
            </a:r>
          </a:p>
        </p:txBody>
      </p:sp>
      <p:sp>
        <p:nvSpPr>
          <p:cNvPr id="3" name="TextBox 2"/>
          <p:cNvSpPr txBox="1"/>
          <p:nvPr/>
        </p:nvSpPr>
        <p:spPr>
          <a:xfrm>
            <a:off x="1097280" y="1811214"/>
            <a:ext cx="10058400" cy="4462760"/>
          </a:xfrm>
          <a:prstGeom prst="rect">
            <a:avLst/>
          </a:prstGeom>
          <a:noFill/>
        </p:spPr>
        <p:txBody>
          <a:bodyPr wrap="square" rtlCol="0">
            <a:spAutoFit/>
          </a:bodyPr>
          <a:lstStyle/>
          <a:p>
            <a:r>
              <a:rPr lang="en-IN" dirty="0"/>
              <a:t>	It’s not necessary that precipitate that separates out of solution is always pure. Type and degree of contamination depends upon it’s nature and condition of precipitation</a:t>
            </a:r>
          </a:p>
          <a:p>
            <a:endParaRPr lang="en-IN" sz="800" dirty="0"/>
          </a:p>
          <a:p>
            <a:r>
              <a:rPr lang="en-IN" dirty="0">
                <a:solidFill>
                  <a:srgbClr val="BD582C"/>
                </a:solidFill>
                <a:latin typeface="+mj-lt"/>
              </a:rPr>
              <a:t>C</a:t>
            </a:r>
            <a:r>
              <a:rPr lang="en-IN" sz="1400" dirty="0">
                <a:solidFill>
                  <a:srgbClr val="BD582C"/>
                </a:solidFill>
                <a:latin typeface="+mj-lt"/>
              </a:rPr>
              <a:t>O</a:t>
            </a:r>
            <a:r>
              <a:rPr lang="en-IN" dirty="0">
                <a:solidFill>
                  <a:srgbClr val="BD582C"/>
                </a:solidFill>
                <a:latin typeface="+mj-lt"/>
              </a:rPr>
              <a:t>-P</a:t>
            </a:r>
            <a:r>
              <a:rPr lang="en-IN" sz="1400" dirty="0">
                <a:solidFill>
                  <a:srgbClr val="BD582C"/>
                </a:solidFill>
                <a:latin typeface="+mj-lt"/>
              </a:rPr>
              <a:t>RECIPITATION</a:t>
            </a:r>
          </a:p>
          <a:p>
            <a:r>
              <a:rPr lang="en-IN" sz="1600" dirty="0"/>
              <a:t>Contamination of ppt by substances which are normally soluble in mother liquor (co -&gt; together)</a:t>
            </a:r>
            <a:endParaRPr lang="en-IN" sz="1400" dirty="0"/>
          </a:p>
          <a:p>
            <a:pPr marL="285750" indent="-285750">
              <a:buFont typeface="Wingdings" panose="05000000000000000000" pitchFamily="2" charset="2"/>
              <a:buChar char="v"/>
            </a:pPr>
            <a:r>
              <a:rPr lang="en-IN" sz="1600" dirty="0">
                <a:latin typeface="+mj-lt"/>
              </a:rPr>
              <a:t>Surface Adsorption</a:t>
            </a:r>
          </a:p>
          <a:p>
            <a:pPr marL="742950" lvl="1" indent="-285750">
              <a:buFont typeface="Arial" panose="020B0604020202020204" pitchFamily="34" charset="0"/>
              <a:buChar char="•"/>
            </a:pPr>
            <a:r>
              <a:rPr lang="en-IN" sz="1600" dirty="0"/>
              <a:t>Adsorption of contaminants over surface of ppt particles exposed to solution</a:t>
            </a:r>
          </a:p>
          <a:p>
            <a:pPr marL="742950" lvl="1" indent="-285750">
              <a:buFont typeface="Arial" panose="020B0604020202020204" pitchFamily="34" charset="0"/>
              <a:buChar char="•"/>
            </a:pPr>
            <a:r>
              <a:rPr lang="en-IN" sz="1600" dirty="0"/>
              <a:t>Greatest for gelatinous (large surface area) ppt, minimum for macro-crystalline (large particle size) ppt</a:t>
            </a:r>
          </a:p>
          <a:p>
            <a:pPr marL="285750" indent="-285750">
              <a:buFont typeface="Wingdings" panose="05000000000000000000" pitchFamily="2" charset="2"/>
              <a:buChar char="v"/>
            </a:pPr>
            <a:r>
              <a:rPr lang="en-IN" sz="1600" dirty="0">
                <a:latin typeface="+mj-lt"/>
              </a:rPr>
              <a:t>Internal Contamination</a:t>
            </a:r>
          </a:p>
          <a:p>
            <a:pPr marL="742950" lvl="1" indent="-285750">
              <a:buFont typeface="Arial" panose="020B0604020202020204" pitchFamily="34" charset="0"/>
              <a:buChar char="•"/>
            </a:pPr>
            <a:r>
              <a:rPr lang="en-IN" sz="1600" dirty="0"/>
              <a:t>Mostly occurs during fast building of precipitate from primary particles </a:t>
            </a:r>
            <a:r>
              <a:rPr lang="en-IN" sz="1500" dirty="0">
                <a:latin typeface="+mj-lt"/>
              </a:rPr>
              <a:t>(coalescence)</a:t>
            </a:r>
          </a:p>
          <a:p>
            <a:pPr marL="742950" lvl="1" indent="-285750">
              <a:buFont typeface="Arial" panose="020B0604020202020204" pitchFamily="34" charset="0"/>
              <a:buChar char="•"/>
            </a:pPr>
            <a:r>
              <a:rPr lang="en-IN" sz="1600" dirty="0"/>
              <a:t>Occlusion -&gt; physical entrapment of contaminants adsorbed over primary particles </a:t>
            </a:r>
            <a:r>
              <a:rPr lang="en-IN" sz="1500" dirty="0">
                <a:latin typeface="+mj-lt"/>
              </a:rPr>
              <a:t>(during fast coalescence) </a:t>
            </a:r>
            <a:r>
              <a:rPr lang="en-IN" sz="1600" dirty="0"/>
              <a:t>within ppt</a:t>
            </a:r>
          </a:p>
          <a:p>
            <a:pPr marL="742950" lvl="1" indent="-285750">
              <a:buFont typeface="Arial" panose="020B0604020202020204" pitchFamily="34" charset="0"/>
              <a:buChar char="•"/>
            </a:pPr>
            <a:r>
              <a:rPr lang="en-IN" sz="1600" dirty="0"/>
              <a:t>Inclusion -&gt; same as occlusion, but contaminants now occupies lattice sites within the ppt</a:t>
            </a:r>
          </a:p>
          <a:p>
            <a:endParaRPr lang="en-IN" sz="800" dirty="0"/>
          </a:p>
          <a:p>
            <a:r>
              <a:rPr lang="en-IN" dirty="0">
                <a:solidFill>
                  <a:srgbClr val="BD582C"/>
                </a:solidFill>
                <a:latin typeface="+mj-lt"/>
              </a:rPr>
              <a:t>P</a:t>
            </a:r>
            <a:r>
              <a:rPr lang="en-IN" sz="1400" dirty="0">
                <a:solidFill>
                  <a:srgbClr val="BD582C"/>
                </a:solidFill>
                <a:latin typeface="+mj-lt"/>
              </a:rPr>
              <a:t>OST</a:t>
            </a:r>
            <a:r>
              <a:rPr lang="en-IN" dirty="0">
                <a:solidFill>
                  <a:srgbClr val="BD582C"/>
                </a:solidFill>
                <a:latin typeface="+mj-lt"/>
              </a:rPr>
              <a:t>-P</a:t>
            </a:r>
            <a:r>
              <a:rPr lang="en-IN" sz="1400" dirty="0">
                <a:solidFill>
                  <a:srgbClr val="BD582C"/>
                </a:solidFill>
                <a:latin typeface="+mj-lt"/>
              </a:rPr>
              <a:t>RECIPITATION</a:t>
            </a:r>
            <a:endParaRPr lang="en-IN" sz="1600" dirty="0">
              <a:solidFill>
                <a:srgbClr val="BD582C"/>
              </a:solidFill>
              <a:latin typeface="+mj-lt"/>
            </a:endParaRPr>
          </a:p>
          <a:p>
            <a:pPr marL="285750" indent="-285750">
              <a:buFont typeface="Arial" panose="020B0604020202020204" pitchFamily="34" charset="0"/>
              <a:buChar char="•"/>
            </a:pPr>
            <a:r>
              <a:rPr lang="en-IN" sz="1600" dirty="0"/>
              <a:t>Precipitation that occurs over the surface of main precipitate </a:t>
            </a:r>
            <a:r>
              <a:rPr lang="en-IN" sz="1600" i="1" dirty="0">
                <a:solidFill>
                  <a:srgbClr val="BD582C"/>
                </a:solidFill>
              </a:rPr>
              <a:t>after (or post) </a:t>
            </a:r>
            <a:r>
              <a:rPr lang="en-IN" sz="1600" dirty="0"/>
              <a:t>it’s formation</a:t>
            </a:r>
          </a:p>
          <a:p>
            <a:pPr marL="285750" indent="-285750">
              <a:buFont typeface="Arial" panose="020B0604020202020204" pitchFamily="34" charset="0"/>
              <a:buChar char="•"/>
            </a:pPr>
            <a:r>
              <a:rPr lang="en-IN" sz="1600" dirty="0"/>
              <a:t>Increases with time main ppt is left in contact with mother liquor</a:t>
            </a:r>
          </a:p>
          <a:p>
            <a:pPr marL="285750" indent="-285750">
              <a:buFont typeface="Arial" panose="020B0604020202020204" pitchFamily="34" charset="0"/>
              <a:buChar char="•"/>
            </a:pPr>
            <a:r>
              <a:rPr lang="en-IN" sz="1600" dirty="0"/>
              <a:t>Ex Mg(C</a:t>
            </a:r>
            <a:r>
              <a:rPr lang="en-IN" sz="1600" baseline="-25000" dirty="0"/>
              <a:t>2</a:t>
            </a:r>
            <a:r>
              <a:rPr lang="en-IN" sz="1600" dirty="0"/>
              <a:t>O</a:t>
            </a:r>
            <a:r>
              <a:rPr lang="en-IN" sz="1600" baseline="-25000" dirty="0"/>
              <a:t>4</a:t>
            </a:r>
            <a:r>
              <a:rPr lang="en-IN" sz="1600" dirty="0"/>
              <a:t>) post precipitates over Ca(C</a:t>
            </a:r>
            <a:r>
              <a:rPr lang="en-IN" sz="1600" baseline="-25000" dirty="0"/>
              <a:t>2</a:t>
            </a:r>
            <a:r>
              <a:rPr lang="en-IN" sz="1600" dirty="0"/>
              <a:t>O</a:t>
            </a:r>
            <a:r>
              <a:rPr lang="en-IN" sz="1600" baseline="-25000" dirty="0"/>
              <a:t>4</a:t>
            </a:r>
            <a:r>
              <a:rPr lang="en-IN" sz="1600" dirty="0"/>
              <a:t>) ppt</a:t>
            </a:r>
          </a:p>
        </p:txBody>
      </p:sp>
      <p:sp>
        <p:nvSpPr>
          <p:cNvPr id="4" name="TextBox 3"/>
          <p:cNvSpPr txBox="1"/>
          <p:nvPr/>
        </p:nvSpPr>
        <p:spPr>
          <a:xfrm>
            <a:off x="5785104" y="6400800"/>
            <a:ext cx="621792" cy="369332"/>
          </a:xfrm>
          <a:prstGeom prst="rect">
            <a:avLst/>
          </a:prstGeom>
          <a:noFill/>
        </p:spPr>
        <p:txBody>
          <a:bodyPr wrap="square" rtlCol="0">
            <a:spAutoFit/>
          </a:bodyPr>
          <a:lstStyle/>
          <a:p>
            <a:pPr algn="ctr"/>
            <a:r>
              <a:rPr lang="en-IN" dirty="0">
                <a:solidFill>
                  <a:schemeClr val="bg1"/>
                </a:solidFill>
                <a:latin typeface="+mj-lt"/>
              </a:rPr>
              <a:t>12</a:t>
            </a:r>
          </a:p>
        </p:txBody>
      </p:sp>
    </p:spTree>
    <p:extLst>
      <p:ext uri="{BB962C8B-B14F-4D97-AF65-F5344CB8AC3E}">
        <p14:creationId xmlns:p14="http://schemas.microsoft.com/office/powerpoint/2010/main" val="224959780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anim calcmode="lin" valueType="num">
                                      <p:cBhvr>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anim calcmode="lin" valueType="num">
                                      <p:cBhvr>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5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anim calcmode="lin" valueType="num">
                                      <p:cBhvr>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5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anim calcmode="lin" valueType="num">
                                      <p:cBhvr>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500"/>
                                        <p:tgtEl>
                                          <p:spTgt spid="3">
                                            <p:txEl>
                                              <p:pRg st="7" end="7"/>
                                            </p:txEl>
                                          </p:spTgt>
                                        </p:tgtEl>
                                      </p:cBhvr>
                                    </p:animEffect>
                                    <p:anim calcmode="lin" valueType="num">
                                      <p:cBhvr>
                                        <p:cTn id="5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500" fill="hold"/>
                                        <p:tgtEl>
                                          <p:spTgt spid="3">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anim calcmode="lin" valueType="num">
                                      <p:cBhvr>
                                        <p:cTn id="5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5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500"/>
                                        <p:tgtEl>
                                          <p:spTgt spid="3">
                                            <p:txEl>
                                              <p:pRg st="9" end="9"/>
                                            </p:txEl>
                                          </p:spTgt>
                                        </p:tgtEl>
                                      </p:cBhvr>
                                    </p:animEffect>
                                    <p:anim calcmode="lin" valueType="num">
                                      <p:cBhvr>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500" fill="hold"/>
                                        <p:tgtEl>
                                          <p:spTgt spid="3">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500"/>
                                        <p:tgtEl>
                                          <p:spTgt spid="3">
                                            <p:txEl>
                                              <p:pRg st="10" end="10"/>
                                            </p:txEl>
                                          </p:spTgt>
                                        </p:tgtEl>
                                      </p:cBhvr>
                                    </p:animEffect>
                                    <p:anim calcmode="lin" valueType="num">
                                      <p:cBhvr>
                                        <p:cTn id="6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7" dur="5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barn(inVertical)">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anim calcmode="lin" valueType="num">
                                      <p:cBhvr>
                                        <p:cTn id="78"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9" dur="500" fill="hold"/>
                                        <p:tgtEl>
                                          <p:spTgt spid="3">
                                            <p:txEl>
                                              <p:pRg st="13" end="13"/>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500"/>
                                        <p:tgtEl>
                                          <p:spTgt spid="3">
                                            <p:txEl>
                                              <p:pRg st="14" end="14"/>
                                            </p:txEl>
                                          </p:spTgt>
                                        </p:tgtEl>
                                      </p:cBhvr>
                                    </p:animEffect>
                                    <p:anim calcmode="lin" valueType="num">
                                      <p:cBhvr>
                                        <p:cTn id="8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4" dur="500" fill="hold"/>
                                        <p:tgtEl>
                                          <p:spTgt spid="3">
                                            <p:txEl>
                                              <p:pRg st="14" end="14"/>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fade">
                                      <p:cBhvr>
                                        <p:cTn id="87" dur="500"/>
                                        <p:tgtEl>
                                          <p:spTgt spid="3">
                                            <p:txEl>
                                              <p:pRg st="15" end="15"/>
                                            </p:txEl>
                                          </p:spTgt>
                                        </p:tgtEl>
                                      </p:cBhvr>
                                    </p:animEffect>
                                    <p:anim calcmode="lin" valueType="num">
                                      <p:cBhvr>
                                        <p:cTn id="88"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9" dur="5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Digestion</a:t>
            </a:r>
          </a:p>
        </p:txBody>
      </p:sp>
      <p:sp>
        <p:nvSpPr>
          <p:cNvPr id="3" name="TextBox 2"/>
          <p:cNvSpPr txBox="1"/>
          <p:nvPr/>
        </p:nvSpPr>
        <p:spPr>
          <a:xfrm>
            <a:off x="1097280" y="1807699"/>
            <a:ext cx="10058400" cy="4431983"/>
          </a:xfrm>
          <a:prstGeom prst="rect">
            <a:avLst/>
          </a:prstGeom>
          <a:noFill/>
        </p:spPr>
        <p:txBody>
          <a:bodyPr wrap="square" rtlCol="0">
            <a:spAutoFit/>
          </a:bodyPr>
          <a:lstStyle/>
          <a:p>
            <a:pPr algn="just"/>
            <a:r>
              <a:rPr lang="en-IN" dirty="0"/>
              <a:t>	Digestion is carried out by allowing ppt to stand for 12-24 hours or warming ppt for some time in contact with mother liquor</a:t>
            </a:r>
          </a:p>
          <a:p>
            <a:pPr algn="just"/>
            <a:endParaRPr lang="en-IN" sz="400" dirty="0"/>
          </a:p>
          <a:p>
            <a:pPr algn="just"/>
            <a:r>
              <a:rPr lang="en-IN" dirty="0">
                <a:solidFill>
                  <a:srgbClr val="BD582C"/>
                </a:solidFill>
                <a:latin typeface="+mj-lt"/>
              </a:rPr>
              <a:t>P</a:t>
            </a:r>
            <a:r>
              <a:rPr lang="en-IN" sz="1400" dirty="0">
                <a:solidFill>
                  <a:srgbClr val="BD582C"/>
                </a:solidFill>
                <a:latin typeface="+mj-lt"/>
              </a:rPr>
              <a:t>URPOSE</a:t>
            </a:r>
            <a:r>
              <a:rPr lang="en-IN" dirty="0">
                <a:latin typeface="+mj-lt"/>
              </a:rPr>
              <a:t> </a:t>
            </a:r>
          </a:p>
          <a:p>
            <a:pPr marL="285750" indent="-285750" algn="just">
              <a:buFont typeface="Arial" panose="020B0604020202020204" pitchFamily="34" charset="0"/>
              <a:buChar char="•"/>
            </a:pPr>
            <a:r>
              <a:rPr lang="en-IN" dirty="0"/>
              <a:t>reduce contamination</a:t>
            </a:r>
          </a:p>
          <a:p>
            <a:pPr marL="285750" indent="-285750" algn="just">
              <a:buFont typeface="Arial" panose="020B0604020202020204" pitchFamily="34" charset="0"/>
              <a:buChar char="•"/>
            </a:pPr>
            <a:r>
              <a:rPr lang="en-IN" dirty="0"/>
              <a:t>increase particle size and complete precipitation</a:t>
            </a:r>
          </a:p>
          <a:p>
            <a:pPr algn="just"/>
            <a:endParaRPr lang="en-IN" sz="400" dirty="0"/>
          </a:p>
          <a:p>
            <a:pPr algn="just"/>
            <a:r>
              <a:rPr lang="en-IN" dirty="0">
                <a:solidFill>
                  <a:srgbClr val="BD582C"/>
                </a:solidFill>
                <a:latin typeface="+mj-lt"/>
              </a:rPr>
              <a:t>E</a:t>
            </a:r>
            <a:r>
              <a:rPr lang="en-IN" sz="1400" dirty="0">
                <a:solidFill>
                  <a:srgbClr val="BD582C"/>
                </a:solidFill>
                <a:latin typeface="+mj-lt"/>
              </a:rPr>
              <a:t>FFECT</a:t>
            </a:r>
          </a:p>
          <a:p>
            <a:pPr marL="285750" indent="-285750" algn="just">
              <a:buFont typeface="Wingdings" panose="05000000000000000000" pitchFamily="2" charset="2"/>
              <a:buChar char="v"/>
            </a:pPr>
            <a:r>
              <a:rPr lang="en-IN" dirty="0">
                <a:latin typeface="+mj-lt"/>
              </a:rPr>
              <a:t>Small particles</a:t>
            </a:r>
          </a:p>
          <a:p>
            <a:pPr marL="742950" lvl="1" indent="-285750" algn="just">
              <a:buFont typeface="Arial" panose="020B0604020202020204" pitchFamily="34" charset="0"/>
              <a:buChar char="•"/>
            </a:pPr>
            <a:r>
              <a:rPr lang="en-IN" dirty="0"/>
              <a:t>have high solubility and tend to pass in solution and re-deposit over larger particles </a:t>
            </a:r>
          </a:p>
          <a:p>
            <a:pPr marL="742950" lvl="1" indent="-285750" algn="just">
              <a:buFont typeface="Arial" panose="020B0604020202020204" pitchFamily="34" charset="0"/>
              <a:buChar char="•"/>
            </a:pPr>
            <a:r>
              <a:rPr lang="en-IN" dirty="0"/>
              <a:t>Co-precipitation over minute particles is hence eliminated</a:t>
            </a:r>
          </a:p>
          <a:p>
            <a:pPr marL="285750" indent="-285750" algn="just">
              <a:buFont typeface="Wingdings" panose="05000000000000000000" pitchFamily="2" charset="2"/>
              <a:buChar char="v"/>
            </a:pPr>
            <a:r>
              <a:rPr lang="en-IN" dirty="0">
                <a:latin typeface="+mj-lt"/>
              </a:rPr>
              <a:t>Rapidly formed crystals</a:t>
            </a:r>
          </a:p>
          <a:p>
            <a:pPr marL="742950" lvl="1" indent="-285750" algn="just">
              <a:buFont typeface="Arial" panose="020B0604020202020204" pitchFamily="34" charset="0"/>
              <a:buChar char="•"/>
            </a:pPr>
            <a:r>
              <a:rPr lang="en-IN" dirty="0"/>
              <a:t>have irregular shape and high surface area, which on digestion becomes regular and dense</a:t>
            </a:r>
          </a:p>
          <a:p>
            <a:pPr marL="742950" lvl="1" indent="-285750" algn="just">
              <a:buFont typeface="Arial" panose="020B0604020202020204" pitchFamily="34" charset="0"/>
              <a:buChar char="•"/>
            </a:pPr>
            <a:r>
              <a:rPr lang="en-IN" dirty="0"/>
              <a:t>Result is decrease in surface area and adsorption</a:t>
            </a:r>
          </a:p>
          <a:p>
            <a:pPr algn="just"/>
            <a:endParaRPr lang="en-IN" sz="400" dirty="0"/>
          </a:p>
          <a:p>
            <a:pPr algn="just"/>
            <a:r>
              <a:rPr lang="en-IN" dirty="0">
                <a:solidFill>
                  <a:srgbClr val="BD582C"/>
                </a:solidFill>
                <a:latin typeface="+mj-lt"/>
              </a:rPr>
              <a:t>R</a:t>
            </a:r>
            <a:r>
              <a:rPr lang="en-IN" sz="1400" dirty="0">
                <a:solidFill>
                  <a:srgbClr val="BD582C"/>
                </a:solidFill>
                <a:latin typeface="+mj-lt"/>
              </a:rPr>
              <a:t>ESULT</a:t>
            </a:r>
          </a:p>
          <a:p>
            <a:pPr marL="285750" indent="-285750" algn="just">
              <a:buFont typeface="Arial" panose="020B0604020202020204" pitchFamily="34" charset="0"/>
              <a:buChar char="•"/>
            </a:pPr>
            <a:r>
              <a:rPr lang="en-IN" dirty="0"/>
              <a:t>Decrease in overall co-precipitation</a:t>
            </a:r>
          </a:p>
          <a:p>
            <a:pPr marL="285750" indent="-285750" algn="just">
              <a:buFont typeface="Arial" panose="020B0604020202020204" pitchFamily="34" charset="0"/>
              <a:buChar char="•"/>
            </a:pPr>
            <a:r>
              <a:rPr lang="en-IN" dirty="0"/>
              <a:t>Increase in particle size and ease of filtration</a:t>
            </a:r>
          </a:p>
        </p:txBody>
      </p:sp>
      <p:pic>
        <p:nvPicPr>
          <p:cNvPr id="4" name="Picture 2" descr="Ostwald ripening - Soft-Matter">
            <a:extLst>
              <a:ext uri="{FF2B5EF4-FFF2-40B4-BE49-F238E27FC236}">
                <a16:creationId xmlns:a16="http://schemas.microsoft.com/office/drawing/2014/main" id="{D66385E7-43ED-489C-BBF0-9E79ECB62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1136" y="2391504"/>
            <a:ext cx="2218162" cy="12452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85104" y="6400800"/>
            <a:ext cx="621792" cy="369332"/>
          </a:xfrm>
          <a:prstGeom prst="rect">
            <a:avLst/>
          </a:prstGeom>
          <a:noFill/>
        </p:spPr>
        <p:txBody>
          <a:bodyPr wrap="square" rtlCol="0">
            <a:spAutoFit/>
          </a:bodyPr>
          <a:lstStyle/>
          <a:p>
            <a:pPr algn="ctr"/>
            <a:r>
              <a:rPr lang="en-IN" dirty="0">
                <a:solidFill>
                  <a:schemeClr val="bg1"/>
                </a:solidFill>
                <a:latin typeface="+mj-lt"/>
              </a:rPr>
              <a:t>13</a:t>
            </a:r>
          </a:p>
        </p:txBody>
      </p:sp>
    </p:spTree>
    <p:extLst>
      <p:ext uri="{BB962C8B-B14F-4D97-AF65-F5344CB8AC3E}">
        <p14:creationId xmlns:p14="http://schemas.microsoft.com/office/powerpoint/2010/main" val="49163417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anim calcmode="lin" valueType="num">
                                      <p:cBhvr>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anim calcmode="lin" valueType="num">
                                      <p:cBhvr>
                                        <p:cTn id="4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500"/>
                                        <p:tgtEl>
                                          <p:spTgt spid="3">
                                            <p:txEl>
                                              <p:pRg st="8" end="8"/>
                                            </p:txEl>
                                          </p:spTgt>
                                        </p:tgtEl>
                                      </p:cBhvr>
                                    </p:animEffect>
                                    <p:anim calcmode="lin" valueType="num">
                                      <p:cBhvr>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500" fill="hold"/>
                                        <p:tgtEl>
                                          <p:spTgt spid="3">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500"/>
                                        <p:tgtEl>
                                          <p:spTgt spid="3">
                                            <p:txEl>
                                              <p:pRg st="9" end="9"/>
                                            </p:txEl>
                                          </p:spTgt>
                                        </p:tgtEl>
                                      </p:cBhvr>
                                    </p:animEffect>
                                    <p:anim calcmode="lin" valueType="num">
                                      <p:cBhvr>
                                        <p:cTn id="5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5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500"/>
                                        <p:tgtEl>
                                          <p:spTgt spid="3">
                                            <p:txEl>
                                              <p:pRg st="10" end="10"/>
                                            </p:txEl>
                                          </p:spTgt>
                                        </p:tgtEl>
                                      </p:cBhvr>
                                    </p:animEffect>
                                    <p:anim calcmode="lin" valueType="num">
                                      <p:cBhvr>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2" dur="500" fill="hold"/>
                                        <p:tgtEl>
                                          <p:spTgt spid="3">
                                            <p:txEl>
                                              <p:pRg st="10" end="10"/>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Effect transition="in" filter="fade">
                                      <p:cBhvr>
                                        <p:cTn id="65" dur="500"/>
                                        <p:tgtEl>
                                          <p:spTgt spid="3">
                                            <p:txEl>
                                              <p:pRg st="11" end="11"/>
                                            </p:txEl>
                                          </p:spTgt>
                                        </p:tgtEl>
                                      </p:cBhvr>
                                    </p:animEffect>
                                    <p:anim calcmode="lin" valueType="num">
                                      <p:cBhvr>
                                        <p:cTn id="66"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7" dur="500" fill="hold"/>
                                        <p:tgtEl>
                                          <p:spTgt spid="3">
                                            <p:txEl>
                                              <p:pRg st="11" end="11"/>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3">
                                            <p:txEl>
                                              <p:pRg st="12" end="12"/>
                                            </p:txEl>
                                          </p:spTgt>
                                        </p:tgtEl>
                                        <p:attrNameLst>
                                          <p:attrName>style.visibility</p:attrName>
                                        </p:attrNameLst>
                                      </p:cBhvr>
                                      <p:to>
                                        <p:strVal val="visible"/>
                                      </p:to>
                                    </p:set>
                                    <p:animEffect transition="in" filter="fade">
                                      <p:cBhvr>
                                        <p:cTn id="70" dur="500"/>
                                        <p:tgtEl>
                                          <p:spTgt spid="3">
                                            <p:txEl>
                                              <p:pRg st="12" end="12"/>
                                            </p:txEl>
                                          </p:spTgt>
                                        </p:tgtEl>
                                      </p:cBhvr>
                                    </p:animEffect>
                                    <p:anim calcmode="lin" valueType="num">
                                      <p:cBhvr>
                                        <p:cTn id="7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2" dur="5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barn(inVertical)">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500"/>
                                        <p:tgtEl>
                                          <p:spTgt spid="3">
                                            <p:txEl>
                                              <p:pRg st="15" end="15"/>
                                            </p:txEl>
                                          </p:spTgt>
                                        </p:tgtEl>
                                      </p:cBhvr>
                                    </p:animEffect>
                                    <p:anim calcmode="lin" valueType="num">
                                      <p:cBhvr>
                                        <p:cTn id="8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500" fill="hold"/>
                                        <p:tgtEl>
                                          <p:spTgt spid="3">
                                            <p:txEl>
                                              <p:pRg st="15" end="15"/>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500"/>
                                        <p:tgtEl>
                                          <p:spTgt spid="3">
                                            <p:txEl>
                                              <p:pRg st="16" end="16"/>
                                            </p:txEl>
                                          </p:spTgt>
                                        </p:tgtEl>
                                      </p:cBhvr>
                                    </p:animEffect>
                                    <p:anim calcmode="lin" valueType="num">
                                      <p:cBhvr>
                                        <p:cTn id="88"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9" dur="500" fill="hold"/>
                                        <p:tgtEl>
                                          <p:spTgt spid="3">
                                            <p:txEl>
                                              <p:pRg st="16" end="16"/>
                                            </p:txEl>
                                          </p:spTgt>
                                        </p:tgtEl>
                                        <p:attrNameLst>
                                          <p:attrName>ppt_y</p:attrName>
                                        </p:attrNameLst>
                                      </p:cBhvr>
                                      <p:tavLst>
                                        <p:tav tm="0">
                                          <p:val>
                                            <p:strVal val="#ppt_y+.1"/>
                                          </p:val>
                                        </p:tav>
                                        <p:tav tm="100000">
                                          <p:val>
                                            <p:strVal val="#ppt_y"/>
                                          </p:val>
                                        </p:tav>
                                      </p:tavLst>
                                    </p:anim>
                                  </p:childTnLst>
                                </p:cTn>
                              </p:par>
                              <p:par>
                                <p:cTn id="90" presetID="16" presetClass="entr" presetSubtype="21" fill="hold" nodeType="with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barn(inVertical)">
                                      <p:cBhvr>
                                        <p:cTn id="9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DMG</a:t>
            </a:r>
          </a:p>
        </p:txBody>
      </p:sp>
      <p:sp>
        <p:nvSpPr>
          <p:cNvPr id="3" name="TextBox 2"/>
          <p:cNvSpPr txBox="1"/>
          <p:nvPr/>
        </p:nvSpPr>
        <p:spPr>
          <a:xfrm>
            <a:off x="1024128" y="1815325"/>
            <a:ext cx="8037928" cy="3585597"/>
          </a:xfrm>
          <a:prstGeom prst="rect">
            <a:avLst/>
          </a:prstGeom>
          <a:noFill/>
        </p:spPr>
        <p:txBody>
          <a:bodyPr wrap="square" rtlCol="0">
            <a:spAutoFit/>
          </a:bodyPr>
          <a:lstStyle/>
          <a:p>
            <a:pPr marL="285750" indent="-285750" algn="just">
              <a:buFont typeface="Wingdings" panose="05000000000000000000" pitchFamily="2" charset="2"/>
              <a:buChar char="v"/>
            </a:pPr>
            <a:r>
              <a:rPr lang="en-IN" dirty="0"/>
              <a:t>Dimethylglyoxime </a:t>
            </a:r>
            <a:r>
              <a:rPr lang="en-IN" sz="1400" dirty="0">
                <a:latin typeface="+mj-lt"/>
              </a:rPr>
              <a:t>{H</a:t>
            </a:r>
            <a:r>
              <a:rPr lang="en-IN" sz="1400" baseline="-25000" dirty="0">
                <a:latin typeface="+mj-lt"/>
              </a:rPr>
              <a:t>3</a:t>
            </a:r>
            <a:r>
              <a:rPr lang="en-IN" sz="1400" dirty="0">
                <a:latin typeface="+mj-lt"/>
              </a:rPr>
              <a:t>C · C(:NOH) · C(:NOH) · CH</a:t>
            </a:r>
            <a:r>
              <a:rPr lang="en-IN" sz="1400" baseline="-25000" dirty="0">
                <a:latin typeface="+mj-lt"/>
              </a:rPr>
              <a:t>3</a:t>
            </a:r>
            <a:r>
              <a:rPr lang="en-IN" sz="1400" dirty="0">
                <a:latin typeface="+mj-lt"/>
              </a:rPr>
              <a:t>}</a:t>
            </a:r>
            <a:r>
              <a:rPr lang="en-IN" dirty="0"/>
              <a:t> was discovered by L.Tschugaeff, and applied by O.Brunck in estimation of Ni</a:t>
            </a:r>
            <a:r>
              <a:rPr lang="en-IN" baseline="30000" dirty="0"/>
              <a:t>+2</a:t>
            </a:r>
            <a:r>
              <a:rPr lang="en-IN" dirty="0"/>
              <a:t> in steel</a:t>
            </a:r>
          </a:p>
          <a:p>
            <a:pPr algn="just"/>
            <a:endParaRPr lang="en-IN" sz="200" dirty="0"/>
          </a:p>
          <a:p>
            <a:pPr marL="285750" indent="-285750" algn="just">
              <a:buFont typeface="Wingdings" panose="05000000000000000000" pitchFamily="2" charset="2"/>
              <a:buChar char="v"/>
            </a:pPr>
            <a:r>
              <a:rPr lang="en-IN" dirty="0"/>
              <a:t>Has 2 ionisable H -&gt; H</a:t>
            </a:r>
            <a:r>
              <a:rPr lang="en-IN" baseline="-25000" dirty="0"/>
              <a:t>2</a:t>
            </a:r>
            <a:r>
              <a:rPr lang="en-IN" dirty="0"/>
              <a:t>DMG</a:t>
            </a:r>
          </a:p>
          <a:p>
            <a:pPr algn="just"/>
            <a:endParaRPr lang="en-IN" sz="200" dirty="0"/>
          </a:p>
          <a:p>
            <a:pPr marL="285750" indent="-285750" algn="just">
              <a:buFont typeface="Wingdings" panose="05000000000000000000" pitchFamily="2" charset="2"/>
              <a:buChar char="v"/>
            </a:pPr>
            <a:r>
              <a:rPr lang="en-IN" dirty="0"/>
              <a:t>Very slightly soluble in water (0.40g/L) -&gt; used as 1% solution in 90% ethanol </a:t>
            </a:r>
            <a:r>
              <a:rPr lang="en-IN" sz="1500" dirty="0">
                <a:latin typeface="+mj-lt"/>
              </a:rPr>
              <a:t>(rectified spirit)</a:t>
            </a:r>
            <a:r>
              <a:rPr lang="en-IN" sz="1500" dirty="0"/>
              <a:t> </a:t>
            </a:r>
            <a:r>
              <a:rPr lang="en-IN" dirty="0"/>
              <a:t>or absolute ethanol</a:t>
            </a:r>
          </a:p>
          <a:p>
            <a:pPr algn="just"/>
            <a:endParaRPr lang="en-IN" sz="200" dirty="0"/>
          </a:p>
          <a:p>
            <a:pPr marL="285750" indent="-285750" algn="just">
              <a:buFont typeface="Wingdings" panose="05000000000000000000" pitchFamily="2" charset="2"/>
              <a:buChar char="v"/>
            </a:pPr>
            <a:r>
              <a:rPr lang="en-IN" dirty="0"/>
              <a:t>Can be used as disodium salt </a:t>
            </a:r>
            <a:r>
              <a:rPr lang="en-IN" sz="1500" dirty="0">
                <a:latin typeface="+mj-lt"/>
              </a:rPr>
              <a:t>(Na</a:t>
            </a:r>
            <a:r>
              <a:rPr lang="en-IN" sz="1500" baseline="-25000" dirty="0">
                <a:latin typeface="+mj-lt"/>
              </a:rPr>
              <a:t>2</a:t>
            </a:r>
            <a:r>
              <a:rPr lang="en-IN" sz="1500" dirty="0">
                <a:latin typeface="+mj-lt"/>
              </a:rPr>
              <a:t>C</a:t>
            </a:r>
            <a:r>
              <a:rPr lang="en-IN" sz="1500" baseline="-25000" dirty="0">
                <a:latin typeface="+mj-lt"/>
              </a:rPr>
              <a:t>4</a:t>
            </a:r>
            <a:r>
              <a:rPr lang="en-IN" sz="1500" dirty="0">
                <a:latin typeface="+mj-lt"/>
              </a:rPr>
              <a:t>H</a:t>
            </a:r>
            <a:r>
              <a:rPr lang="en-IN" sz="1500" baseline="-25000" dirty="0">
                <a:latin typeface="+mj-lt"/>
              </a:rPr>
              <a:t>6</a:t>
            </a:r>
            <a:r>
              <a:rPr lang="en-IN" sz="1500" dirty="0">
                <a:latin typeface="+mj-lt"/>
              </a:rPr>
              <a:t>O</a:t>
            </a:r>
            <a:r>
              <a:rPr lang="en-IN" sz="1500" baseline="-25000" dirty="0">
                <a:latin typeface="+mj-lt"/>
              </a:rPr>
              <a:t>2</a:t>
            </a:r>
            <a:r>
              <a:rPr lang="en-IN" sz="1500" dirty="0">
                <a:latin typeface="+mj-lt"/>
              </a:rPr>
              <a:t>N</a:t>
            </a:r>
            <a:r>
              <a:rPr lang="en-IN" sz="1500" baseline="-25000" dirty="0">
                <a:latin typeface="+mj-lt"/>
              </a:rPr>
              <a:t>2</a:t>
            </a:r>
            <a:r>
              <a:rPr lang="en-IN" sz="1500" dirty="0">
                <a:latin typeface="+mj-lt"/>
              </a:rPr>
              <a:t>.8H</a:t>
            </a:r>
            <a:r>
              <a:rPr lang="en-IN" sz="1500" baseline="-25000" dirty="0">
                <a:latin typeface="+mj-lt"/>
              </a:rPr>
              <a:t>2</a:t>
            </a:r>
            <a:r>
              <a:rPr lang="en-IN" sz="1500" dirty="0">
                <a:latin typeface="+mj-lt"/>
              </a:rPr>
              <a:t>O)</a:t>
            </a:r>
            <a:r>
              <a:rPr lang="en-IN" dirty="0"/>
              <a:t>, which is soluble in water</a:t>
            </a:r>
          </a:p>
          <a:p>
            <a:pPr algn="just"/>
            <a:endParaRPr lang="en-IN" sz="200" dirty="0"/>
          </a:p>
          <a:p>
            <a:pPr marL="285750" indent="-285750" algn="just">
              <a:buFont typeface="Wingdings" panose="05000000000000000000" pitchFamily="2" charset="2"/>
              <a:buChar char="v"/>
            </a:pPr>
            <a:r>
              <a:rPr lang="en-IN" dirty="0"/>
              <a:t>Bidentate ligand, and forms a bright red [Ni(HDMG)</a:t>
            </a:r>
            <a:r>
              <a:rPr lang="en-IN" baseline="-25000" dirty="0"/>
              <a:t>2</a:t>
            </a:r>
            <a:r>
              <a:rPr lang="en-IN" dirty="0"/>
              <a:t>] complex with Ni</a:t>
            </a:r>
            <a:r>
              <a:rPr lang="en-IN" baseline="30000" dirty="0"/>
              <a:t>+2</a:t>
            </a:r>
          </a:p>
          <a:p>
            <a:pPr algn="just"/>
            <a:endParaRPr lang="en-IN" sz="200" dirty="0"/>
          </a:p>
          <a:p>
            <a:pPr marL="285750" indent="-285750" algn="just">
              <a:buFont typeface="Wingdings" panose="05000000000000000000" pitchFamily="2" charset="2"/>
              <a:buChar char="v"/>
            </a:pPr>
            <a:r>
              <a:rPr lang="en-IN" dirty="0"/>
              <a:t>Large excess of DMG should be avoided because</a:t>
            </a:r>
          </a:p>
          <a:p>
            <a:pPr marL="800100" lvl="1" indent="-342900" algn="just">
              <a:buFont typeface="Arial" panose="020B0604020202020204" pitchFamily="34" charset="0"/>
              <a:buChar char="•"/>
            </a:pPr>
            <a:r>
              <a:rPr lang="en-IN" dirty="0"/>
              <a:t>It can itself precipitate due to low solubility in water</a:t>
            </a:r>
          </a:p>
          <a:p>
            <a:pPr marL="800100" lvl="1" indent="-342900" algn="just">
              <a:buFont typeface="Arial" panose="020B0604020202020204" pitchFamily="34" charset="0"/>
              <a:buChar char="•"/>
            </a:pPr>
            <a:r>
              <a:rPr lang="en-IN" dirty="0"/>
              <a:t>[Ni(HDMG)</a:t>
            </a:r>
            <a:r>
              <a:rPr lang="en-IN" baseline="-25000" dirty="0"/>
              <a:t>2</a:t>
            </a:r>
            <a:r>
              <a:rPr lang="en-IN" dirty="0"/>
              <a:t>] ppt can dissolve in high ethanol content </a:t>
            </a:r>
            <a:r>
              <a:rPr lang="en-IN" sz="1400" dirty="0">
                <a:latin typeface="+mj-lt"/>
              </a:rPr>
              <a:t>(over 50%)</a:t>
            </a:r>
            <a:endParaRPr lang="en-IN" dirty="0">
              <a:latin typeface="+mj-lt"/>
            </a:endParaRPr>
          </a:p>
          <a:p>
            <a:pPr algn="just"/>
            <a:endParaRPr lang="en-IN" sz="100" dirty="0"/>
          </a:p>
          <a:p>
            <a:pPr marL="285750" indent="-285750" algn="just">
              <a:buFont typeface="Wingdings" panose="05000000000000000000" pitchFamily="2" charset="2"/>
              <a:buChar char="v"/>
            </a:pPr>
            <a:r>
              <a:rPr lang="en-IN" dirty="0"/>
              <a:t>Interference from Fe</a:t>
            </a:r>
            <a:r>
              <a:rPr lang="en-IN" baseline="30000" dirty="0"/>
              <a:t>+3</a:t>
            </a:r>
            <a:r>
              <a:rPr lang="en-IN" dirty="0"/>
              <a:t>, Al</a:t>
            </a:r>
            <a:r>
              <a:rPr lang="en-IN" baseline="30000" dirty="0"/>
              <a:t>+3</a:t>
            </a:r>
            <a:r>
              <a:rPr lang="en-IN" dirty="0"/>
              <a:t>, Cr</a:t>
            </a:r>
            <a:r>
              <a:rPr lang="en-IN" baseline="30000" dirty="0"/>
              <a:t>+3</a:t>
            </a:r>
            <a:r>
              <a:rPr lang="en-IN" dirty="0"/>
              <a:t> and Bi</a:t>
            </a:r>
            <a:r>
              <a:rPr lang="en-IN" baseline="30000" dirty="0"/>
              <a:t>+2</a:t>
            </a:r>
            <a:r>
              <a:rPr lang="en-IN" dirty="0"/>
              <a:t> is prevented by adding soluble tartrate or citrate, with which they form soluble complexes</a:t>
            </a:r>
          </a:p>
        </p:txBody>
      </p:sp>
      <p:grpSp>
        <p:nvGrpSpPr>
          <p:cNvPr id="8" name="Group 7"/>
          <p:cNvGrpSpPr/>
          <p:nvPr/>
        </p:nvGrpSpPr>
        <p:grpSpPr>
          <a:xfrm>
            <a:off x="9708854" y="2073955"/>
            <a:ext cx="1529861" cy="1081707"/>
            <a:chOff x="9821008" y="2013438"/>
            <a:chExt cx="1529861" cy="1081707"/>
          </a:xfrm>
        </p:grpSpPr>
        <p:sp>
          <p:nvSpPr>
            <p:cNvPr id="7" name="Rounded Rectangle 6"/>
            <p:cNvSpPr/>
            <p:nvPr/>
          </p:nvSpPr>
          <p:spPr>
            <a:xfrm>
              <a:off x="9821008" y="2013438"/>
              <a:ext cx="1529861" cy="1081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76" t="27553" r="66901" b="42441"/>
            <a:stretch/>
          </p:blipFill>
          <p:spPr>
            <a:xfrm>
              <a:off x="9882551" y="2072164"/>
              <a:ext cx="1406772" cy="698058"/>
            </a:xfrm>
            <a:prstGeom prst="roundRect">
              <a:avLst>
                <a:gd name="adj" fmla="val 17411"/>
              </a:avLst>
            </a:prstGeom>
            <a:solidFill>
              <a:srgbClr val="FFFFFF">
                <a:shade val="85000"/>
              </a:srgbClr>
            </a:solidFill>
            <a:ln>
              <a:noFill/>
            </a:ln>
            <a:effectLst/>
          </p:spPr>
        </p:pic>
        <p:sp>
          <p:nvSpPr>
            <p:cNvPr id="6" name="TextBox 5"/>
            <p:cNvSpPr txBox="1"/>
            <p:nvPr/>
          </p:nvSpPr>
          <p:spPr>
            <a:xfrm>
              <a:off x="10234246" y="2785173"/>
              <a:ext cx="703384" cy="292388"/>
            </a:xfrm>
            <a:prstGeom prst="rect">
              <a:avLst/>
            </a:prstGeom>
            <a:noFill/>
          </p:spPr>
          <p:txBody>
            <a:bodyPr wrap="square" rtlCol="0">
              <a:spAutoFit/>
            </a:bodyPr>
            <a:lstStyle/>
            <a:p>
              <a:pPr algn="ctr"/>
              <a:r>
                <a:rPr lang="en-IN" sz="1300" dirty="0">
                  <a:solidFill>
                    <a:schemeClr val="bg1"/>
                  </a:solidFill>
                </a:rPr>
                <a:t>DMG</a:t>
              </a:r>
            </a:p>
          </p:txBody>
        </p:sp>
      </p:grpSp>
      <p:grpSp>
        <p:nvGrpSpPr>
          <p:cNvPr id="11" name="Group 10"/>
          <p:cNvGrpSpPr/>
          <p:nvPr/>
        </p:nvGrpSpPr>
        <p:grpSpPr>
          <a:xfrm>
            <a:off x="9320488" y="3620182"/>
            <a:ext cx="2361460" cy="2503066"/>
            <a:chOff x="9357064" y="3656758"/>
            <a:chExt cx="2361460" cy="2503066"/>
          </a:xfrm>
        </p:grpSpPr>
        <p:sp>
          <p:nvSpPr>
            <p:cNvPr id="10" name="Rounded Rectangle 9"/>
            <p:cNvSpPr/>
            <p:nvPr/>
          </p:nvSpPr>
          <p:spPr>
            <a:xfrm>
              <a:off x="9357064" y="3656758"/>
              <a:ext cx="2361460" cy="2503066"/>
            </a:xfrm>
            <a:prstGeom prst="roundRect">
              <a:avLst>
                <a:gd name="adj" fmla="val 129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3531"/>
            <a:stretch/>
          </p:blipFill>
          <p:spPr>
            <a:xfrm>
              <a:off x="9439761" y="3754561"/>
              <a:ext cx="2196065" cy="2059462"/>
            </a:xfrm>
            <a:prstGeom prst="roundRect">
              <a:avLst>
                <a:gd name="adj" fmla="val 9025"/>
              </a:avLst>
            </a:prstGeom>
            <a:solidFill>
              <a:srgbClr val="FFFFFF">
                <a:shade val="85000"/>
              </a:srgbClr>
            </a:solidFill>
            <a:ln>
              <a:noFill/>
            </a:ln>
            <a:effectLst/>
          </p:spPr>
        </p:pic>
        <p:sp>
          <p:nvSpPr>
            <p:cNvPr id="9" name="TextBox 8"/>
            <p:cNvSpPr txBox="1"/>
            <p:nvPr/>
          </p:nvSpPr>
          <p:spPr>
            <a:xfrm>
              <a:off x="9882551" y="5867436"/>
              <a:ext cx="1406772" cy="292388"/>
            </a:xfrm>
            <a:prstGeom prst="rect">
              <a:avLst/>
            </a:prstGeom>
            <a:noFill/>
          </p:spPr>
          <p:txBody>
            <a:bodyPr wrap="square" rtlCol="0">
              <a:spAutoFit/>
            </a:bodyPr>
            <a:lstStyle/>
            <a:p>
              <a:pPr algn="ctr"/>
              <a:r>
                <a:rPr lang="en-IN" sz="1300" dirty="0">
                  <a:solidFill>
                    <a:schemeClr val="bg1"/>
                  </a:solidFill>
                </a:rPr>
                <a:t>[Ni(HDMG)</a:t>
              </a:r>
              <a:r>
                <a:rPr lang="en-IN" sz="1300" baseline="-25000" dirty="0">
                  <a:solidFill>
                    <a:schemeClr val="bg1"/>
                  </a:solidFill>
                </a:rPr>
                <a:t>2</a:t>
              </a:r>
              <a:r>
                <a:rPr lang="en-IN" sz="1300" dirty="0">
                  <a:solidFill>
                    <a:schemeClr val="bg1"/>
                  </a:solidFill>
                </a:rPr>
                <a:t>]</a:t>
              </a:r>
            </a:p>
          </p:txBody>
        </p:sp>
      </p:grpSp>
      <p:grpSp>
        <p:nvGrpSpPr>
          <p:cNvPr id="20" name="Group 19"/>
          <p:cNvGrpSpPr/>
          <p:nvPr/>
        </p:nvGrpSpPr>
        <p:grpSpPr>
          <a:xfrm>
            <a:off x="2544954" y="5588202"/>
            <a:ext cx="5753004" cy="498470"/>
            <a:chOff x="2485473" y="5582734"/>
            <a:chExt cx="5753004" cy="498470"/>
          </a:xfrm>
        </p:grpSpPr>
        <p:sp>
          <p:nvSpPr>
            <p:cNvPr id="13" name="Rounded Rectangle 12"/>
            <p:cNvSpPr/>
            <p:nvPr/>
          </p:nvSpPr>
          <p:spPr>
            <a:xfrm>
              <a:off x="2485473" y="5582734"/>
              <a:ext cx="5753004" cy="498470"/>
            </a:xfrm>
            <a:prstGeom prst="roundRect">
              <a:avLst/>
            </a:prstGeom>
            <a:solidFill>
              <a:srgbClr val="BD582C">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9" name="Group 18"/>
            <p:cNvGrpSpPr/>
            <p:nvPr/>
          </p:nvGrpSpPr>
          <p:grpSpPr>
            <a:xfrm>
              <a:off x="2485473" y="5644298"/>
              <a:ext cx="5753004" cy="369332"/>
              <a:chOff x="2396697" y="5444691"/>
              <a:chExt cx="5753004" cy="369332"/>
            </a:xfrm>
          </p:grpSpPr>
          <p:sp>
            <p:nvSpPr>
              <p:cNvPr id="15" name="TextBox 14"/>
              <p:cNvSpPr txBox="1"/>
              <p:nvPr/>
            </p:nvSpPr>
            <p:spPr>
              <a:xfrm>
                <a:off x="2396697" y="5444691"/>
                <a:ext cx="5753004" cy="369332"/>
              </a:xfrm>
              <a:prstGeom prst="rect">
                <a:avLst/>
              </a:prstGeom>
              <a:noFill/>
            </p:spPr>
            <p:txBody>
              <a:bodyPr wrap="square" rtlCol="0">
                <a:spAutoFit/>
              </a:bodyPr>
              <a:lstStyle/>
              <a:p>
                <a:pPr algn="ctr"/>
                <a:r>
                  <a:rPr lang="en-IN" sz="1700" dirty="0"/>
                  <a:t>Ni</a:t>
                </a:r>
                <a:r>
                  <a:rPr lang="en-IN" sz="1700" baseline="30000" dirty="0"/>
                  <a:t>+2</a:t>
                </a:r>
                <a:r>
                  <a:rPr lang="en-IN" sz="1700" dirty="0"/>
                  <a:t> + 2</a:t>
                </a:r>
                <a:r>
                  <a:rPr lang="en-IN" sz="1600" dirty="0"/>
                  <a:t>H</a:t>
                </a:r>
                <a:r>
                  <a:rPr lang="en-IN" sz="1600" baseline="-25000" dirty="0"/>
                  <a:t>2</a:t>
                </a:r>
                <a:r>
                  <a:rPr lang="en-IN" sz="1600" dirty="0"/>
                  <a:t>DMG    </a:t>
                </a:r>
                <a:r>
                  <a:rPr lang="en-IN" dirty="0"/>
                  <a:t>			 </a:t>
                </a:r>
                <a:r>
                  <a:rPr lang="en-IN" sz="1600" dirty="0"/>
                  <a:t>[Ni(HDMG)</a:t>
                </a:r>
                <a:r>
                  <a:rPr lang="en-IN" sz="1600" baseline="-25000" dirty="0"/>
                  <a:t>2</a:t>
                </a:r>
                <a:r>
                  <a:rPr lang="en-IN" sz="1600" dirty="0"/>
                  <a:t>]</a:t>
                </a:r>
                <a:r>
                  <a:rPr lang="en-IN" dirty="0"/>
                  <a:t> </a:t>
                </a:r>
                <a:r>
                  <a:rPr lang="en-IN" sz="1400" dirty="0">
                    <a:solidFill>
                      <a:srgbClr val="FF5353"/>
                    </a:solidFill>
                    <a:latin typeface="+mj-lt"/>
                  </a:rPr>
                  <a:t>(bright red)</a:t>
                </a:r>
                <a:r>
                  <a:rPr lang="en-IN" sz="1700" dirty="0">
                    <a:solidFill>
                      <a:srgbClr val="000000"/>
                    </a:solidFill>
                  </a:rPr>
                  <a:t> </a:t>
                </a:r>
                <a:r>
                  <a:rPr lang="en-IN" sz="1700" dirty="0"/>
                  <a:t>+ 2H</a:t>
                </a:r>
                <a:r>
                  <a:rPr lang="en-IN" sz="1700" baseline="30000" dirty="0"/>
                  <a:t>+</a:t>
                </a:r>
              </a:p>
            </p:txBody>
          </p:sp>
          <p:cxnSp>
            <p:nvCxnSpPr>
              <p:cNvPr id="16" name="Straight Arrow Connector 15"/>
              <p:cNvCxnSpPr/>
              <p:nvPr/>
            </p:nvCxnSpPr>
            <p:spPr>
              <a:xfrm>
                <a:off x="4025873" y="5628254"/>
                <a:ext cx="1151795" cy="3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5785104" y="6400800"/>
            <a:ext cx="621792" cy="369332"/>
          </a:xfrm>
          <a:prstGeom prst="rect">
            <a:avLst/>
          </a:prstGeom>
          <a:noFill/>
        </p:spPr>
        <p:txBody>
          <a:bodyPr wrap="square" rtlCol="0">
            <a:spAutoFit/>
          </a:bodyPr>
          <a:lstStyle/>
          <a:p>
            <a:pPr algn="ctr"/>
            <a:r>
              <a:rPr lang="en-IN" dirty="0">
                <a:solidFill>
                  <a:schemeClr val="bg1"/>
                </a:solidFill>
                <a:latin typeface="+mj-lt"/>
              </a:rPr>
              <a:t>14</a:t>
            </a:r>
          </a:p>
        </p:txBody>
      </p:sp>
    </p:spTree>
    <p:extLst>
      <p:ext uri="{BB962C8B-B14F-4D97-AF65-F5344CB8AC3E}">
        <p14:creationId xmlns:p14="http://schemas.microsoft.com/office/powerpoint/2010/main" val="427037848"/>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2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anim calcmode="lin" valueType="num">
                                      <p:cBhvr>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anim calcmode="lin" valueType="num">
                                      <p:cBhvr>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anim calcmode="lin" valueType="num">
                                      <p:cBhvr>
                                        <p:cTn id="4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8" end="8"/>
                                            </p:txEl>
                                          </p:spTgt>
                                        </p:tgtEl>
                                        <p:attrNameLst>
                                          <p:attrName>ppt_y</p:attrName>
                                        </p:attrNameLst>
                                      </p:cBhvr>
                                      <p:tavLst>
                                        <p:tav tm="0">
                                          <p:val>
                                            <p:strVal val="#ppt_y+.1"/>
                                          </p:val>
                                        </p:tav>
                                        <p:tav tm="100000">
                                          <p:val>
                                            <p:strVal val="#ppt_y"/>
                                          </p:val>
                                        </p:tav>
                                      </p:tavLst>
                                    </p:anim>
                                  </p:childTnLst>
                                </p:cTn>
                              </p:par>
                              <p:par>
                                <p:cTn id="46" presetID="22" presetClass="entr" presetSubtype="4"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down)">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anim calcmode="lin" valueType="num">
                                      <p:cBhvr>
                                        <p:cTn id="5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5" dur="500" fill="hold"/>
                                        <p:tgtEl>
                                          <p:spTgt spid="3">
                                            <p:txEl>
                                              <p:pRg st="10" end="10"/>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500"/>
                                        <p:tgtEl>
                                          <p:spTgt spid="3">
                                            <p:txEl>
                                              <p:pRg st="11" end="11"/>
                                            </p:txEl>
                                          </p:spTgt>
                                        </p:tgtEl>
                                      </p:cBhvr>
                                    </p:animEffect>
                                    <p:anim calcmode="lin" valueType="num">
                                      <p:cBhvr>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0" dur="500" fill="hold"/>
                                        <p:tgtEl>
                                          <p:spTgt spid="3">
                                            <p:txEl>
                                              <p:pRg st="11" end="11"/>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fade">
                                      <p:cBhvr>
                                        <p:cTn id="63" dur="500"/>
                                        <p:tgtEl>
                                          <p:spTgt spid="3">
                                            <p:txEl>
                                              <p:pRg st="12" end="12"/>
                                            </p:txEl>
                                          </p:spTgt>
                                        </p:tgtEl>
                                      </p:cBhvr>
                                    </p:animEffect>
                                    <p:anim calcmode="lin" valueType="num">
                                      <p:cBhvr>
                                        <p:cTn id="64"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5" dur="5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4" end="14"/>
                                            </p:txEl>
                                          </p:spTgt>
                                        </p:tgtEl>
                                        <p:attrNameLst>
                                          <p:attrName>style.visibility</p:attrName>
                                        </p:attrNameLst>
                                      </p:cBhvr>
                                      <p:to>
                                        <p:strVal val="visible"/>
                                      </p:to>
                                    </p:set>
                                    <p:animEffect transition="in" filter="fade">
                                      <p:cBhvr>
                                        <p:cTn id="70" dur="500"/>
                                        <p:tgtEl>
                                          <p:spTgt spid="3">
                                            <p:txEl>
                                              <p:pRg st="14" end="14"/>
                                            </p:txEl>
                                          </p:spTgt>
                                        </p:tgtEl>
                                      </p:cBhvr>
                                    </p:animEffect>
                                    <p:anim calcmode="lin" valueType="num">
                                      <p:cBhvr>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2" dur="5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barn(inVertical)">
                                      <p:cBhvr>
                                        <p:cTn id="7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508898"/>
            <a:ext cx="12192000" cy="1349102"/>
          </a:xfrm>
          <a:prstGeom prst="rect">
            <a:avLst/>
          </a:prstGeom>
          <a:solidFill>
            <a:srgbClr val="BD5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p:cNvSpPr txBox="1">
            <a:spLocks/>
          </p:cNvSpPr>
          <p:nvPr/>
        </p:nvSpPr>
        <p:spPr>
          <a:xfrm>
            <a:off x="1039812" y="5781131"/>
            <a:ext cx="10112375" cy="82391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dirty="0">
                <a:solidFill>
                  <a:schemeClr val="bg1"/>
                </a:solidFill>
              </a:rPr>
              <a:t>15. Precipitation Reaction</a:t>
            </a:r>
          </a:p>
        </p:txBody>
      </p:sp>
      <p:sp>
        <p:nvSpPr>
          <p:cNvPr id="12" name="TextBox 11"/>
          <p:cNvSpPr txBox="1"/>
          <p:nvPr/>
        </p:nvSpPr>
        <p:spPr>
          <a:xfrm>
            <a:off x="2636252" y="819803"/>
            <a:ext cx="310896" cy="369332"/>
          </a:xfrm>
          <a:prstGeom prst="rect">
            <a:avLst/>
          </a:prstGeom>
          <a:noFill/>
        </p:spPr>
        <p:txBody>
          <a:bodyPr wrap="square" rtlCol="0">
            <a:spAutoFit/>
          </a:bodyPr>
          <a:lstStyle/>
          <a:p>
            <a:pPr algn="ctr"/>
            <a:r>
              <a:rPr lang="en-IN" dirty="0"/>
              <a:t>+</a:t>
            </a:r>
          </a:p>
        </p:txBody>
      </p:sp>
      <p:sp>
        <p:nvSpPr>
          <p:cNvPr id="16" name="Rectangle 15"/>
          <p:cNvSpPr/>
          <p:nvPr/>
        </p:nvSpPr>
        <p:spPr>
          <a:xfrm>
            <a:off x="9994030" y="833198"/>
            <a:ext cx="548548" cy="369332"/>
          </a:xfrm>
          <a:prstGeom prst="rect">
            <a:avLst/>
          </a:prstGeom>
        </p:spPr>
        <p:txBody>
          <a:bodyPr wrap="none">
            <a:spAutoFit/>
          </a:bodyPr>
          <a:lstStyle/>
          <a:p>
            <a:pPr algn="ctr"/>
            <a:r>
              <a:rPr lang="en-IN" dirty="0">
                <a:solidFill>
                  <a:srgbClr val="C00000"/>
                </a:solidFill>
              </a:rPr>
              <a:t>2H</a:t>
            </a:r>
            <a:r>
              <a:rPr lang="en-IN" baseline="30000" dirty="0">
                <a:solidFill>
                  <a:srgbClr val="C00000"/>
                </a:solidFill>
              </a:rPr>
              <a:t>+</a:t>
            </a:r>
          </a:p>
        </p:txBody>
      </p:sp>
      <p:sp>
        <p:nvSpPr>
          <p:cNvPr id="17" name="TextBox 16"/>
          <p:cNvSpPr txBox="1"/>
          <p:nvPr/>
        </p:nvSpPr>
        <p:spPr>
          <a:xfrm>
            <a:off x="9452625" y="819803"/>
            <a:ext cx="310896" cy="369332"/>
          </a:xfrm>
          <a:prstGeom prst="rect">
            <a:avLst/>
          </a:prstGeom>
          <a:noFill/>
        </p:spPr>
        <p:txBody>
          <a:bodyPr wrap="square" rtlCol="0">
            <a:spAutoFit/>
          </a:bodyPr>
          <a:lstStyle/>
          <a:p>
            <a:pPr algn="ctr"/>
            <a:r>
              <a:rPr lang="en-IN" dirty="0"/>
              <a:t>+</a:t>
            </a:r>
          </a:p>
        </p:txBody>
      </p:sp>
      <p:grpSp>
        <p:nvGrpSpPr>
          <p:cNvPr id="20" name="Group 19"/>
          <p:cNvGrpSpPr/>
          <p:nvPr/>
        </p:nvGrpSpPr>
        <p:grpSpPr>
          <a:xfrm>
            <a:off x="7341834" y="188072"/>
            <a:ext cx="2070937" cy="1908612"/>
            <a:chOff x="7624194" y="810969"/>
            <a:chExt cx="2070937" cy="1908612"/>
          </a:xfrm>
        </p:grpSpPr>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43531"/>
            <a:stretch/>
          </p:blipFill>
          <p:spPr>
            <a:xfrm>
              <a:off x="7723490" y="810969"/>
              <a:ext cx="1754352" cy="1645225"/>
            </a:xfrm>
            <a:prstGeom prst="roundRect">
              <a:avLst>
                <a:gd name="adj" fmla="val 9025"/>
              </a:avLst>
            </a:prstGeom>
            <a:solidFill>
              <a:srgbClr val="FFFFFF">
                <a:shade val="85000"/>
              </a:srgbClr>
            </a:solidFill>
            <a:ln>
              <a:noFill/>
            </a:ln>
            <a:effectLst/>
          </p:spPr>
        </p:pic>
        <p:sp>
          <p:nvSpPr>
            <p:cNvPr id="19" name="TextBox 18"/>
            <p:cNvSpPr txBox="1"/>
            <p:nvPr/>
          </p:nvSpPr>
          <p:spPr>
            <a:xfrm>
              <a:off x="7624194" y="2411804"/>
              <a:ext cx="2070937" cy="307777"/>
            </a:xfrm>
            <a:prstGeom prst="rect">
              <a:avLst/>
            </a:prstGeom>
            <a:noFill/>
          </p:spPr>
          <p:txBody>
            <a:bodyPr wrap="square" rtlCol="0">
              <a:spAutoFit/>
            </a:bodyPr>
            <a:lstStyle/>
            <a:p>
              <a:pPr algn="ctr"/>
              <a:r>
                <a:rPr lang="en-IN" sz="1400" dirty="0">
                  <a:latin typeface="+mj-lt"/>
                </a:rPr>
                <a:t>[Ni(HDMG)</a:t>
              </a:r>
              <a:r>
                <a:rPr lang="en-IN" sz="1400" baseline="-25000" dirty="0">
                  <a:latin typeface="+mj-lt"/>
                </a:rPr>
                <a:t>2</a:t>
              </a:r>
              <a:r>
                <a:rPr lang="en-IN" sz="1400" dirty="0">
                  <a:latin typeface="+mj-lt"/>
                </a:rPr>
                <a:t>] </a:t>
              </a:r>
              <a:r>
                <a:rPr lang="en-IN" sz="1200" dirty="0">
                  <a:solidFill>
                    <a:srgbClr val="FF5353"/>
                  </a:solidFill>
                  <a:latin typeface="+mj-lt"/>
                </a:rPr>
                <a:t>(bright red)</a:t>
              </a:r>
            </a:p>
          </p:txBody>
        </p:sp>
      </p:grpSp>
      <p:grpSp>
        <p:nvGrpSpPr>
          <p:cNvPr id="28" name="Group 27"/>
          <p:cNvGrpSpPr/>
          <p:nvPr/>
        </p:nvGrpSpPr>
        <p:grpSpPr>
          <a:xfrm>
            <a:off x="1288101" y="846437"/>
            <a:ext cx="1568194" cy="922602"/>
            <a:chOff x="1190446" y="827040"/>
            <a:chExt cx="1568194" cy="922602"/>
          </a:xfrm>
        </p:grpSpPr>
        <p:sp>
          <p:nvSpPr>
            <p:cNvPr id="10" name="Rectangle 9"/>
            <p:cNvSpPr/>
            <p:nvPr/>
          </p:nvSpPr>
          <p:spPr>
            <a:xfrm>
              <a:off x="1747075" y="827040"/>
              <a:ext cx="561372" cy="369332"/>
            </a:xfrm>
            <a:prstGeom prst="rect">
              <a:avLst/>
            </a:prstGeom>
          </p:spPr>
          <p:txBody>
            <a:bodyPr wrap="none">
              <a:spAutoFit/>
            </a:bodyPr>
            <a:lstStyle/>
            <a:p>
              <a:pPr algn="ctr"/>
              <a:r>
                <a:rPr lang="en-IN" dirty="0"/>
                <a:t>Ni</a:t>
              </a:r>
              <a:r>
                <a:rPr lang="en-IN" baseline="30000" dirty="0"/>
                <a:t>+2</a:t>
              </a:r>
              <a:endParaRPr lang="en-IN" dirty="0"/>
            </a:p>
          </p:txBody>
        </p:sp>
        <p:sp>
          <p:nvSpPr>
            <p:cNvPr id="23" name="TextBox 22"/>
            <p:cNvSpPr txBox="1"/>
            <p:nvPr/>
          </p:nvSpPr>
          <p:spPr>
            <a:xfrm>
              <a:off x="1190446" y="1226422"/>
              <a:ext cx="1568194" cy="523220"/>
            </a:xfrm>
            <a:prstGeom prst="rect">
              <a:avLst/>
            </a:prstGeom>
            <a:noFill/>
          </p:spPr>
          <p:txBody>
            <a:bodyPr wrap="square" rtlCol="0">
              <a:spAutoFit/>
            </a:bodyPr>
            <a:lstStyle/>
            <a:p>
              <a:pPr algn="ctr"/>
              <a:r>
                <a:rPr lang="en-IN" sz="1400" dirty="0">
                  <a:latin typeface="+mj-lt"/>
                </a:rPr>
                <a:t>Hot, faintly acidic solution  </a:t>
              </a:r>
            </a:p>
          </p:txBody>
        </p:sp>
      </p:grpSp>
      <p:grpSp>
        <p:nvGrpSpPr>
          <p:cNvPr id="26" name="Group 25"/>
          <p:cNvGrpSpPr/>
          <p:nvPr/>
        </p:nvGrpSpPr>
        <p:grpSpPr>
          <a:xfrm>
            <a:off x="5039453" y="750947"/>
            <a:ext cx="1840744" cy="707886"/>
            <a:chOff x="4941798" y="731550"/>
            <a:chExt cx="1840744" cy="707886"/>
          </a:xfrm>
        </p:grpSpPr>
        <p:cxnSp>
          <p:nvCxnSpPr>
            <p:cNvPr id="13" name="Straight Arrow Connector 12"/>
            <p:cNvCxnSpPr/>
            <p:nvPr/>
          </p:nvCxnSpPr>
          <p:spPr>
            <a:xfrm>
              <a:off x="4941798" y="988767"/>
              <a:ext cx="18407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142825" y="731550"/>
              <a:ext cx="1423811" cy="707886"/>
            </a:xfrm>
            <a:prstGeom prst="rect">
              <a:avLst/>
            </a:prstGeom>
            <a:noFill/>
          </p:spPr>
          <p:txBody>
            <a:bodyPr wrap="square" rtlCol="0">
              <a:spAutoFit/>
            </a:bodyPr>
            <a:lstStyle/>
            <a:p>
              <a:pPr algn="ctr"/>
              <a:r>
                <a:rPr lang="en-IN" sz="1200" dirty="0">
                  <a:latin typeface="+mj-lt"/>
                </a:rPr>
                <a:t>Dil NH4OH</a:t>
              </a:r>
            </a:p>
            <a:p>
              <a:pPr algn="ctr"/>
              <a:endParaRPr lang="en-IN" sz="400" dirty="0">
                <a:latin typeface="+mj-lt"/>
              </a:endParaRPr>
            </a:p>
            <a:p>
              <a:pPr algn="ctr"/>
              <a:r>
                <a:rPr lang="en-IN" sz="1200" dirty="0">
                  <a:latin typeface="+mj-lt"/>
                </a:rPr>
                <a:t>(or CH</a:t>
              </a:r>
              <a:r>
                <a:rPr lang="en-IN" sz="1200" baseline="-25000" dirty="0">
                  <a:latin typeface="+mj-lt"/>
                </a:rPr>
                <a:t>3</a:t>
              </a:r>
              <a:r>
                <a:rPr lang="en-IN" sz="1200" dirty="0">
                  <a:latin typeface="+mj-lt"/>
                </a:rPr>
                <a:t>COONH</a:t>
              </a:r>
              <a:r>
                <a:rPr lang="en-IN" sz="1200" baseline="-25000" dirty="0">
                  <a:latin typeface="+mj-lt"/>
                </a:rPr>
                <a:t>4</a:t>
              </a:r>
              <a:r>
                <a:rPr lang="en-IN" sz="1200" dirty="0">
                  <a:latin typeface="+mj-lt"/>
                </a:rPr>
                <a:t> + CH</a:t>
              </a:r>
              <a:r>
                <a:rPr lang="en-IN" sz="1200" baseline="-25000" dirty="0">
                  <a:latin typeface="+mj-lt"/>
                </a:rPr>
                <a:t>3</a:t>
              </a:r>
              <a:r>
                <a:rPr lang="en-IN" sz="1200" dirty="0">
                  <a:latin typeface="+mj-lt"/>
                </a:rPr>
                <a:t>COOH buffer)</a:t>
              </a:r>
            </a:p>
          </p:txBody>
        </p:sp>
      </p:grpSp>
      <p:sp>
        <p:nvSpPr>
          <p:cNvPr id="27" name="TextBox 26"/>
          <p:cNvSpPr txBox="1"/>
          <p:nvPr/>
        </p:nvSpPr>
        <p:spPr>
          <a:xfrm>
            <a:off x="881219" y="2464844"/>
            <a:ext cx="10429560" cy="2800767"/>
          </a:xfrm>
          <a:prstGeom prst="rect">
            <a:avLst/>
          </a:prstGeom>
          <a:noFill/>
        </p:spPr>
        <p:txBody>
          <a:bodyPr wrap="square" rtlCol="0">
            <a:spAutoFit/>
          </a:bodyPr>
          <a:lstStyle/>
          <a:p>
            <a:pPr marL="342900" indent="-342900" algn="just">
              <a:buFont typeface="Wingdings" panose="05000000000000000000" pitchFamily="2" charset="2"/>
              <a:buChar char="v"/>
            </a:pPr>
            <a:r>
              <a:rPr lang="en-IN" dirty="0"/>
              <a:t>Ni</a:t>
            </a:r>
            <a:r>
              <a:rPr lang="en-IN" baseline="30000" dirty="0"/>
              <a:t>+2</a:t>
            </a:r>
            <a:r>
              <a:rPr lang="en-IN" dirty="0"/>
              <a:t> solution is made faintly acidic </a:t>
            </a:r>
            <a:r>
              <a:rPr lang="en-IN" sz="1500" dirty="0">
                <a:latin typeface="+mj-lt"/>
              </a:rPr>
              <a:t>(by dil HCl)</a:t>
            </a:r>
            <a:r>
              <a:rPr lang="en-IN" dirty="0"/>
              <a:t>, to prevent it’s hydrolysis </a:t>
            </a:r>
            <a:r>
              <a:rPr lang="en-IN" sz="1500" dirty="0">
                <a:latin typeface="+mj-lt"/>
              </a:rPr>
              <a:t>(as Ni(OH)</a:t>
            </a:r>
            <a:r>
              <a:rPr lang="en-IN" sz="1500" baseline="-25000" dirty="0">
                <a:latin typeface="+mj-lt"/>
              </a:rPr>
              <a:t>2</a:t>
            </a:r>
            <a:r>
              <a:rPr lang="en-IN" sz="1500" dirty="0">
                <a:latin typeface="+mj-lt"/>
              </a:rPr>
              <a:t> is very insoluble, Ksp~5.85E-16)</a:t>
            </a:r>
            <a:r>
              <a:rPr lang="en-IN" sz="1400" dirty="0">
                <a:latin typeface="+mj-lt"/>
              </a:rPr>
              <a:t> </a:t>
            </a:r>
            <a:r>
              <a:rPr lang="en-IN" dirty="0"/>
              <a:t>and</a:t>
            </a:r>
            <a:r>
              <a:rPr lang="en-IN" sz="1400" dirty="0">
                <a:latin typeface="+mj-lt"/>
              </a:rPr>
              <a:t> </a:t>
            </a:r>
            <a:r>
              <a:rPr lang="en-IN" dirty="0"/>
              <a:t>heated </a:t>
            </a:r>
            <a:r>
              <a:rPr lang="en-IN" sz="1500" dirty="0">
                <a:latin typeface="+mj-lt"/>
              </a:rPr>
              <a:t>(70-80°C)</a:t>
            </a:r>
            <a:r>
              <a:rPr lang="en-IN" sz="1500" dirty="0"/>
              <a:t> </a:t>
            </a:r>
            <a:r>
              <a:rPr lang="en-IN" dirty="0"/>
              <a:t>to increase complexation rate</a:t>
            </a:r>
          </a:p>
          <a:p>
            <a:pPr algn="just"/>
            <a:endParaRPr lang="en-IN" sz="400" dirty="0"/>
          </a:p>
          <a:p>
            <a:pPr marL="342900" indent="-342900" algn="just">
              <a:buFont typeface="Wingdings" panose="05000000000000000000" pitchFamily="2" charset="2"/>
              <a:buChar char="v"/>
            </a:pPr>
            <a:r>
              <a:rPr lang="en-IN" dirty="0"/>
              <a:t>[Ni(HDMG)</a:t>
            </a:r>
            <a:r>
              <a:rPr lang="en-IN" baseline="-25000" dirty="0"/>
              <a:t>2</a:t>
            </a:r>
            <a:r>
              <a:rPr lang="en-IN" dirty="0"/>
              <a:t>] ppt Is </a:t>
            </a:r>
            <a:r>
              <a:rPr lang="en-IN" i="1" dirty="0">
                <a:solidFill>
                  <a:srgbClr val="C00000"/>
                </a:solidFill>
              </a:rPr>
              <a:t>soluble</a:t>
            </a:r>
            <a:r>
              <a:rPr lang="en-IN" dirty="0"/>
              <a:t> in </a:t>
            </a:r>
          </a:p>
          <a:p>
            <a:pPr marL="800100" lvl="1" indent="-342900" algn="just">
              <a:buFont typeface="Arial" panose="020B0604020202020204" pitchFamily="34" charset="0"/>
              <a:buChar char="•"/>
            </a:pPr>
            <a:r>
              <a:rPr lang="en-IN" sz="1600" dirty="0"/>
              <a:t>Free mineral acid (even as low as produces by reaction)</a:t>
            </a:r>
          </a:p>
          <a:p>
            <a:pPr marL="800100" lvl="1" indent="-342900" algn="just">
              <a:buFont typeface="Arial" panose="020B0604020202020204" pitchFamily="34" charset="0"/>
              <a:buChar char="•"/>
            </a:pPr>
            <a:r>
              <a:rPr lang="en-IN" sz="1600" dirty="0"/>
              <a:t>Solutions having &gt; 50% ethanol </a:t>
            </a:r>
            <a:r>
              <a:rPr lang="en-IN" sz="1500" dirty="0">
                <a:latin typeface="+mj-lt"/>
              </a:rPr>
              <a:t>(by volume)</a:t>
            </a:r>
            <a:endParaRPr lang="en-IN" sz="1500" dirty="0"/>
          </a:p>
          <a:p>
            <a:pPr marL="800100" lvl="1" indent="-342900" algn="just">
              <a:buFont typeface="Arial" panose="020B0604020202020204" pitchFamily="34" charset="0"/>
              <a:buChar char="•"/>
            </a:pPr>
            <a:r>
              <a:rPr lang="en-IN" sz="1600" dirty="0"/>
              <a:t>In concentrated ammonia</a:t>
            </a:r>
          </a:p>
          <a:p>
            <a:pPr algn="just"/>
            <a:endParaRPr lang="en-IN" sz="400" dirty="0"/>
          </a:p>
          <a:p>
            <a:pPr marL="342900" indent="-342900" algn="just">
              <a:buFont typeface="Wingdings" panose="05000000000000000000" pitchFamily="2" charset="2"/>
              <a:buChar char="v"/>
            </a:pPr>
            <a:r>
              <a:rPr lang="en-IN" dirty="0"/>
              <a:t>Therefore…</a:t>
            </a:r>
          </a:p>
          <a:p>
            <a:pPr marL="800100" lvl="1" indent="-342900" algn="just">
              <a:buFont typeface="Arial" panose="020B0604020202020204" pitchFamily="34" charset="0"/>
              <a:buChar char="•"/>
            </a:pPr>
            <a:r>
              <a:rPr lang="en-IN" sz="1600" dirty="0"/>
              <a:t>Large excess of DMG containing ethanol is avoided</a:t>
            </a:r>
          </a:p>
          <a:p>
            <a:pPr marL="800100" lvl="1" indent="-342900" algn="just">
              <a:buFont typeface="Arial" panose="020B0604020202020204" pitchFamily="34" charset="0"/>
              <a:buChar char="•"/>
            </a:pPr>
            <a:r>
              <a:rPr lang="en-IN" sz="1600" i="1" dirty="0">
                <a:solidFill>
                  <a:srgbClr val="C00000"/>
                </a:solidFill>
              </a:rPr>
              <a:t>slight</a:t>
            </a:r>
            <a:r>
              <a:rPr lang="en-IN" sz="1600" dirty="0"/>
              <a:t> excess of dil NH4OH or (CH</a:t>
            </a:r>
            <a:r>
              <a:rPr lang="en-IN" sz="1600" baseline="-25000" dirty="0"/>
              <a:t>3</a:t>
            </a:r>
            <a:r>
              <a:rPr lang="en-IN" sz="1600" dirty="0"/>
              <a:t>COONH</a:t>
            </a:r>
            <a:r>
              <a:rPr lang="en-IN" sz="1600" baseline="-25000" dirty="0"/>
              <a:t>4</a:t>
            </a:r>
            <a:r>
              <a:rPr lang="en-IN" sz="1600" dirty="0"/>
              <a:t> + CH</a:t>
            </a:r>
            <a:r>
              <a:rPr lang="en-IN" sz="1600" baseline="-25000" dirty="0"/>
              <a:t>3</a:t>
            </a:r>
            <a:r>
              <a:rPr lang="en-IN" sz="1600" dirty="0"/>
              <a:t>COOH) buffer is added to neutralise free mineral acids</a:t>
            </a:r>
          </a:p>
          <a:p>
            <a:pPr marL="800100" lvl="1" indent="-342900" algn="just">
              <a:buFont typeface="Arial" panose="020B0604020202020204" pitchFamily="34" charset="0"/>
              <a:buChar char="•"/>
            </a:pPr>
            <a:r>
              <a:rPr lang="en-IN" sz="1600" dirty="0"/>
              <a:t>CH</a:t>
            </a:r>
            <a:r>
              <a:rPr lang="en-IN" sz="1600" baseline="-25000" dirty="0"/>
              <a:t>3</a:t>
            </a:r>
            <a:r>
              <a:rPr lang="en-IN" sz="1600" dirty="0"/>
              <a:t>COONa in place of CH</a:t>
            </a:r>
            <a:r>
              <a:rPr lang="en-IN" sz="1600" baseline="-25000" dirty="0"/>
              <a:t>3</a:t>
            </a:r>
            <a:r>
              <a:rPr lang="en-IN" sz="1600" dirty="0"/>
              <a:t>COONH</a:t>
            </a:r>
            <a:r>
              <a:rPr lang="en-IN" sz="1600" baseline="-25000" dirty="0"/>
              <a:t>4</a:t>
            </a:r>
            <a:r>
              <a:rPr lang="en-IN" sz="1600" dirty="0"/>
              <a:t> should be used in presence of Mn, Co and Zn</a:t>
            </a:r>
          </a:p>
        </p:txBody>
      </p:sp>
      <p:grpSp>
        <p:nvGrpSpPr>
          <p:cNvPr id="6" name="Group 5"/>
          <p:cNvGrpSpPr/>
          <p:nvPr/>
        </p:nvGrpSpPr>
        <p:grpSpPr>
          <a:xfrm>
            <a:off x="3066636" y="653828"/>
            <a:ext cx="1561824" cy="998589"/>
            <a:chOff x="3066636" y="653828"/>
            <a:chExt cx="1561824" cy="998589"/>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076" t="27553" r="66901" b="42441"/>
            <a:stretch/>
          </p:blipFill>
          <p:spPr>
            <a:xfrm>
              <a:off x="3221688" y="653828"/>
              <a:ext cx="1406772" cy="698058"/>
            </a:xfrm>
            <a:prstGeom prst="roundRect">
              <a:avLst>
                <a:gd name="adj" fmla="val 17411"/>
              </a:avLst>
            </a:prstGeom>
            <a:solidFill>
              <a:srgbClr val="FFFFFF">
                <a:shade val="85000"/>
              </a:srgbClr>
            </a:solidFill>
            <a:ln>
              <a:noFill/>
            </a:ln>
            <a:effectLst/>
          </p:spPr>
        </p:pic>
        <p:sp>
          <p:nvSpPr>
            <p:cNvPr id="18" name="TextBox 17"/>
            <p:cNvSpPr txBox="1"/>
            <p:nvPr/>
          </p:nvSpPr>
          <p:spPr>
            <a:xfrm>
              <a:off x="3448641" y="1344640"/>
              <a:ext cx="923544" cy="307777"/>
            </a:xfrm>
            <a:prstGeom prst="rect">
              <a:avLst/>
            </a:prstGeom>
            <a:noFill/>
          </p:spPr>
          <p:txBody>
            <a:bodyPr wrap="square" rtlCol="0">
              <a:spAutoFit/>
            </a:bodyPr>
            <a:lstStyle/>
            <a:p>
              <a:pPr algn="ctr"/>
              <a:r>
                <a:rPr lang="en-IN" sz="1400" dirty="0">
                  <a:latin typeface="+mj-lt"/>
                </a:rPr>
                <a:t>H</a:t>
              </a:r>
              <a:r>
                <a:rPr lang="en-IN" sz="1400" baseline="-25000" dirty="0">
                  <a:latin typeface="+mj-lt"/>
                </a:rPr>
                <a:t>2</a:t>
              </a:r>
              <a:r>
                <a:rPr lang="en-IN" sz="1400" dirty="0">
                  <a:latin typeface="+mj-lt"/>
                </a:rPr>
                <a:t>DMG</a:t>
              </a:r>
            </a:p>
          </p:txBody>
        </p:sp>
        <p:sp>
          <p:nvSpPr>
            <p:cNvPr id="2" name="TextBox 1"/>
            <p:cNvSpPr txBox="1"/>
            <p:nvPr/>
          </p:nvSpPr>
          <p:spPr>
            <a:xfrm>
              <a:off x="3066636" y="839989"/>
              <a:ext cx="269350" cy="307777"/>
            </a:xfrm>
            <a:prstGeom prst="rect">
              <a:avLst/>
            </a:prstGeom>
            <a:noFill/>
          </p:spPr>
          <p:txBody>
            <a:bodyPr wrap="square" rtlCol="0">
              <a:spAutoFit/>
            </a:bodyPr>
            <a:lstStyle/>
            <a:p>
              <a:pPr algn="ctr"/>
              <a:r>
                <a:rPr lang="en-IN" sz="1400" dirty="0">
                  <a:latin typeface="+mj-lt"/>
                </a:rPr>
                <a:t>2</a:t>
              </a:r>
              <a:endParaRPr lang="en-IN" sz="1200" dirty="0">
                <a:latin typeface="+mj-lt"/>
              </a:endParaRPr>
            </a:p>
          </p:txBody>
        </p:sp>
      </p:grpSp>
    </p:spTree>
    <p:extLst>
      <p:ext uri="{BB962C8B-B14F-4D97-AF65-F5344CB8AC3E}">
        <p14:creationId xmlns:p14="http://schemas.microsoft.com/office/powerpoint/2010/main" val="2096160318"/>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anim calcmode="lin" valueType="num">
                                      <p:cBhvr>
                                        <p:cTn id="8" dur="400" fill="hold"/>
                                        <p:tgtEl>
                                          <p:spTgt spid="4"/>
                                        </p:tgtEl>
                                        <p:attrNameLst>
                                          <p:attrName>ppt_x</p:attrName>
                                        </p:attrNameLst>
                                      </p:cBhvr>
                                      <p:tavLst>
                                        <p:tav tm="0">
                                          <p:val>
                                            <p:strVal val="#ppt_x"/>
                                          </p:val>
                                        </p:tav>
                                        <p:tav tm="100000">
                                          <p:val>
                                            <p:strVal val="#ppt_x"/>
                                          </p:val>
                                        </p:tav>
                                      </p:tavLst>
                                    </p:anim>
                                    <p:anim calcmode="lin" valueType="num">
                                      <p:cBhvr>
                                        <p:cTn id="9" dur="4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0-#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anim calcmode="lin" valueType="num">
                                      <p:cBhvr>
                                        <p:cTn id="19" dur="500" fill="hold"/>
                                        <p:tgtEl>
                                          <p:spTgt spid="12"/>
                                        </p:tgtEl>
                                        <p:attrNameLst>
                                          <p:attrName>ppt_x</p:attrName>
                                        </p:attrNameLst>
                                      </p:cBhvr>
                                      <p:tavLst>
                                        <p:tav tm="0">
                                          <p:val>
                                            <p:strVal val="#ppt_x"/>
                                          </p:val>
                                        </p:tav>
                                        <p:tav tm="100000">
                                          <p:val>
                                            <p:strVal val="#ppt_x"/>
                                          </p:val>
                                        </p:tav>
                                      </p:tavLst>
                                    </p:anim>
                                    <p:anim calcmode="lin" valueType="num">
                                      <p:cBhvr>
                                        <p:cTn id="20"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anim calcmode="lin" valueType="num">
                                      <p:cBhvr>
                                        <p:cTn id="26" dur="500" fill="hold"/>
                                        <p:tgtEl>
                                          <p:spTgt spid="6"/>
                                        </p:tgtEl>
                                        <p:attrNameLst>
                                          <p:attrName>ppt_x</p:attrName>
                                        </p:attrNameLst>
                                      </p:cBhvr>
                                      <p:tavLst>
                                        <p:tav tm="0">
                                          <p:val>
                                            <p:strVal val="#ppt_x"/>
                                          </p:val>
                                        </p:tav>
                                        <p:tav tm="100000">
                                          <p:val>
                                            <p:strVal val="#ppt_x"/>
                                          </p:val>
                                        </p:tav>
                                      </p:tavLst>
                                    </p:anim>
                                    <p:anim calcmode="lin" valueType="num">
                                      <p:cBhvr>
                                        <p:cTn id="27" dur="500" fill="hold"/>
                                        <p:tgtEl>
                                          <p:spTgt spid="6"/>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anim calcmode="lin" valueType="num">
                                      <p:cBhvr>
                                        <p:cTn id="31" dur="500" fill="hold"/>
                                        <p:tgtEl>
                                          <p:spTgt spid="26"/>
                                        </p:tgtEl>
                                        <p:attrNameLst>
                                          <p:attrName>ppt_x</p:attrName>
                                        </p:attrNameLst>
                                      </p:cBhvr>
                                      <p:tavLst>
                                        <p:tav tm="0">
                                          <p:val>
                                            <p:strVal val="#ppt_x"/>
                                          </p:val>
                                        </p:tav>
                                        <p:tav tm="100000">
                                          <p:val>
                                            <p:strVal val="#ppt_x"/>
                                          </p:val>
                                        </p:tav>
                                      </p:tavLst>
                                    </p:anim>
                                    <p:anim calcmode="lin" valueType="num">
                                      <p:cBhvr>
                                        <p:cTn id="32" dur="5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1+#ppt_w/2"/>
                                          </p:val>
                                        </p:tav>
                                        <p:tav tm="100000">
                                          <p:val>
                                            <p:strVal val="#ppt_x"/>
                                          </p:val>
                                        </p:tav>
                                      </p:tavLst>
                                    </p:anim>
                                    <p:anim calcmode="lin" valueType="num">
                                      <p:cBhvr additive="base">
                                        <p:cTn id="38" dur="500" fill="hold"/>
                                        <p:tgtEl>
                                          <p:spTgt spid="20"/>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27">
                                            <p:txEl>
                                              <p:pRg st="0" end="0"/>
                                            </p:txEl>
                                          </p:spTgt>
                                        </p:tgtEl>
                                        <p:attrNameLst>
                                          <p:attrName>style.visibility</p:attrName>
                                        </p:attrNameLst>
                                      </p:cBhvr>
                                      <p:to>
                                        <p:strVal val="visible"/>
                                      </p:to>
                                    </p:set>
                                    <p:animEffect transition="in" filter="fade">
                                      <p:cBhvr>
                                        <p:cTn id="51" dur="500"/>
                                        <p:tgtEl>
                                          <p:spTgt spid="27">
                                            <p:txEl>
                                              <p:pRg st="0" end="0"/>
                                            </p:txEl>
                                          </p:spTgt>
                                        </p:tgtEl>
                                      </p:cBhvr>
                                    </p:animEffect>
                                    <p:anim calcmode="lin" valueType="num">
                                      <p:cBhvr>
                                        <p:cTn id="52"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53" dur="5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27">
                                            <p:txEl>
                                              <p:pRg st="2" end="2"/>
                                            </p:txEl>
                                          </p:spTgt>
                                        </p:tgtEl>
                                        <p:attrNameLst>
                                          <p:attrName>style.visibility</p:attrName>
                                        </p:attrNameLst>
                                      </p:cBhvr>
                                      <p:to>
                                        <p:strVal val="visible"/>
                                      </p:to>
                                    </p:set>
                                    <p:animEffect transition="in" filter="fade">
                                      <p:cBhvr>
                                        <p:cTn id="58" dur="500"/>
                                        <p:tgtEl>
                                          <p:spTgt spid="27">
                                            <p:txEl>
                                              <p:pRg st="2" end="2"/>
                                            </p:txEl>
                                          </p:spTgt>
                                        </p:tgtEl>
                                      </p:cBhvr>
                                    </p:animEffect>
                                    <p:anim calcmode="lin" valueType="num">
                                      <p:cBhvr>
                                        <p:cTn id="59"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p:cTn id="60" dur="500" fill="hold"/>
                                        <p:tgtEl>
                                          <p:spTgt spid="27">
                                            <p:txEl>
                                              <p:pRg st="2" end="2"/>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7">
                                            <p:txEl>
                                              <p:pRg st="3" end="3"/>
                                            </p:txEl>
                                          </p:spTgt>
                                        </p:tgtEl>
                                        <p:attrNameLst>
                                          <p:attrName>style.visibility</p:attrName>
                                        </p:attrNameLst>
                                      </p:cBhvr>
                                      <p:to>
                                        <p:strVal val="visible"/>
                                      </p:to>
                                    </p:set>
                                    <p:animEffect transition="in" filter="fade">
                                      <p:cBhvr>
                                        <p:cTn id="63" dur="500"/>
                                        <p:tgtEl>
                                          <p:spTgt spid="27">
                                            <p:txEl>
                                              <p:pRg st="3" end="3"/>
                                            </p:txEl>
                                          </p:spTgt>
                                        </p:tgtEl>
                                      </p:cBhvr>
                                    </p:animEffect>
                                    <p:anim calcmode="lin" valueType="num">
                                      <p:cBhvr>
                                        <p:cTn id="64" dur="500" fill="hold"/>
                                        <p:tgtEl>
                                          <p:spTgt spid="27">
                                            <p:txEl>
                                              <p:pRg st="3" end="3"/>
                                            </p:txEl>
                                          </p:spTgt>
                                        </p:tgtEl>
                                        <p:attrNameLst>
                                          <p:attrName>ppt_x</p:attrName>
                                        </p:attrNameLst>
                                      </p:cBhvr>
                                      <p:tavLst>
                                        <p:tav tm="0">
                                          <p:val>
                                            <p:strVal val="#ppt_x"/>
                                          </p:val>
                                        </p:tav>
                                        <p:tav tm="100000">
                                          <p:val>
                                            <p:strVal val="#ppt_x"/>
                                          </p:val>
                                        </p:tav>
                                      </p:tavLst>
                                    </p:anim>
                                    <p:anim calcmode="lin" valueType="num">
                                      <p:cBhvr>
                                        <p:cTn id="65" dur="500" fill="hold"/>
                                        <p:tgtEl>
                                          <p:spTgt spid="27">
                                            <p:txEl>
                                              <p:pRg st="3" end="3"/>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7">
                                            <p:txEl>
                                              <p:pRg st="4" end="4"/>
                                            </p:txEl>
                                          </p:spTgt>
                                        </p:tgtEl>
                                        <p:attrNameLst>
                                          <p:attrName>style.visibility</p:attrName>
                                        </p:attrNameLst>
                                      </p:cBhvr>
                                      <p:to>
                                        <p:strVal val="visible"/>
                                      </p:to>
                                    </p:set>
                                    <p:animEffect transition="in" filter="fade">
                                      <p:cBhvr>
                                        <p:cTn id="68" dur="500"/>
                                        <p:tgtEl>
                                          <p:spTgt spid="27">
                                            <p:txEl>
                                              <p:pRg st="4" end="4"/>
                                            </p:txEl>
                                          </p:spTgt>
                                        </p:tgtEl>
                                      </p:cBhvr>
                                    </p:animEffect>
                                    <p:anim calcmode="lin" valueType="num">
                                      <p:cBhvr>
                                        <p:cTn id="69" dur="500" fill="hold"/>
                                        <p:tgtEl>
                                          <p:spTgt spid="27">
                                            <p:txEl>
                                              <p:pRg st="4" end="4"/>
                                            </p:txEl>
                                          </p:spTgt>
                                        </p:tgtEl>
                                        <p:attrNameLst>
                                          <p:attrName>ppt_x</p:attrName>
                                        </p:attrNameLst>
                                      </p:cBhvr>
                                      <p:tavLst>
                                        <p:tav tm="0">
                                          <p:val>
                                            <p:strVal val="#ppt_x"/>
                                          </p:val>
                                        </p:tav>
                                        <p:tav tm="100000">
                                          <p:val>
                                            <p:strVal val="#ppt_x"/>
                                          </p:val>
                                        </p:tav>
                                      </p:tavLst>
                                    </p:anim>
                                    <p:anim calcmode="lin" valueType="num">
                                      <p:cBhvr>
                                        <p:cTn id="70" dur="500" fill="hold"/>
                                        <p:tgtEl>
                                          <p:spTgt spid="27">
                                            <p:txEl>
                                              <p:pRg st="4" end="4"/>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27">
                                            <p:txEl>
                                              <p:pRg st="5" end="5"/>
                                            </p:txEl>
                                          </p:spTgt>
                                        </p:tgtEl>
                                        <p:attrNameLst>
                                          <p:attrName>style.visibility</p:attrName>
                                        </p:attrNameLst>
                                      </p:cBhvr>
                                      <p:to>
                                        <p:strVal val="visible"/>
                                      </p:to>
                                    </p:set>
                                    <p:animEffect transition="in" filter="fade">
                                      <p:cBhvr>
                                        <p:cTn id="73" dur="500"/>
                                        <p:tgtEl>
                                          <p:spTgt spid="27">
                                            <p:txEl>
                                              <p:pRg st="5" end="5"/>
                                            </p:txEl>
                                          </p:spTgt>
                                        </p:tgtEl>
                                      </p:cBhvr>
                                    </p:animEffect>
                                    <p:anim calcmode="lin" valueType="num">
                                      <p:cBhvr>
                                        <p:cTn id="74" dur="500" fill="hold"/>
                                        <p:tgtEl>
                                          <p:spTgt spid="27">
                                            <p:txEl>
                                              <p:pRg st="5" end="5"/>
                                            </p:txEl>
                                          </p:spTgt>
                                        </p:tgtEl>
                                        <p:attrNameLst>
                                          <p:attrName>ppt_x</p:attrName>
                                        </p:attrNameLst>
                                      </p:cBhvr>
                                      <p:tavLst>
                                        <p:tav tm="0">
                                          <p:val>
                                            <p:strVal val="#ppt_x"/>
                                          </p:val>
                                        </p:tav>
                                        <p:tav tm="100000">
                                          <p:val>
                                            <p:strVal val="#ppt_x"/>
                                          </p:val>
                                        </p:tav>
                                      </p:tavLst>
                                    </p:anim>
                                    <p:anim calcmode="lin" valueType="num">
                                      <p:cBhvr>
                                        <p:cTn id="75" dur="500" fill="hold"/>
                                        <p:tgtEl>
                                          <p:spTgt spid="2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27">
                                            <p:txEl>
                                              <p:pRg st="7" end="7"/>
                                            </p:txEl>
                                          </p:spTgt>
                                        </p:tgtEl>
                                        <p:attrNameLst>
                                          <p:attrName>style.visibility</p:attrName>
                                        </p:attrNameLst>
                                      </p:cBhvr>
                                      <p:to>
                                        <p:strVal val="visible"/>
                                      </p:to>
                                    </p:set>
                                    <p:animEffect transition="in" filter="fade">
                                      <p:cBhvr>
                                        <p:cTn id="80" dur="500"/>
                                        <p:tgtEl>
                                          <p:spTgt spid="27">
                                            <p:txEl>
                                              <p:pRg st="7" end="7"/>
                                            </p:txEl>
                                          </p:spTgt>
                                        </p:tgtEl>
                                      </p:cBhvr>
                                    </p:animEffect>
                                    <p:anim calcmode="lin" valueType="num">
                                      <p:cBhvr>
                                        <p:cTn id="81" dur="500" fill="hold"/>
                                        <p:tgtEl>
                                          <p:spTgt spid="27">
                                            <p:txEl>
                                              <p:pRg st="7" end="7"/>
                                            </p:txEl>
                                          </p:spTgt>
                                        </p:tgtEl>
                                        <p:attrNameLst>
                                          <p:attrName>ppt_x</p:attrName>
                                        </p:attrNameLst>
                                      </p:cBhvr>
                                      <p:tavLst>
                                        <p:tav tm="0">
                                          <p:val>
                                            <p:strVal val="#ppt_x"/>
                                          </p:val>
                                        </p:tav>
                                        <p:tav tm="100000">
                                          <p:val>
                                            <p:strVal val="#ppt_x"/>
                                          </p:val>
                                        </p:tav>
                                      </p:tavLst>
                                    </p:anim>
                                    <p:anim calcmode="lin" valueType="num">
                                      <p:cBhvr>
                                        <p:cTn id="82" dur="500" fill="hold"/>
                                        <p:tgtEl>
                                          <p:spTgt spid="27">
                                            <p:txEl>
                                              <p:pRg st="7" end="7"/>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27">
                                            <p:txEl>
                                              <p:pRg st="8" end="8"/>
                                            </p:txEl>
                                          </p:spTgt>
                                        </p:tgtEl>
                                        <p:attrNameLst>
                                          <p:attrName>style.visibility</p:attrName>
                                        </p:attrNameLst>
                                      </p:cBhvr>
                                      <p:to>
                                        <p:strVal val="visible"/>
                                      </p:to>
                                    </p:set>
                                    <p:animEffect transition="in" filter="fade">
                                      <p:cBhvr>
                                        <p:cTn id="85" dur="500"/>
                                        <p:tgtEl>
                                          <p:spTgt spid="27">
                                            <p:txEl>
                                              <p:pRg st="8" end="8"/>
                                            </p:txEl>
                                          </p:spTgt>
                                        </p:tgtEl>
                                      </p:cBhvr>
                                    </p:animEffect>
                                    <p:anim calcmode="lin" valueType="num">
                                      <p:cBhvr>
                                        <p:cTn id="86" dur="500" fill="hold"/>
                                        <p:tgtEl>
                                          <p:spTgt spid="27">
                                            <p:txEl>
                                              <p:pRg st="8" end="8"/>
                                            </p:txEl>
                                          </p:spTgt>
                                        </p:tgtEl>
                                        <p:attrNameLst>
                                          <p:attrName>ppt_x</p:attrName>
                                        </p:attrNameLst>
                                      </p:cBhvr>
                                      <p:tavLst>
                                        <p:tav tm="0">
                                          <p:val>
                                            <p:strVal val="#ppt_x"/>
                                          </p:val>
                                        </p:tav>
                                        <p:tav tm="100000">
                                          <p:val>
                                            <p:strVal val="#ppt_x"/>
                                          </p:val>
                                        </p:tav>
                                      </p:tavLst>
                                    </p:anim>
                                    <p:anim calcmode="lin" valueType="num">
                                      <p:cBhvr>
                                        <p:cTn id="87" dur="500" fill="hold"/>
                                        <p:tgtEl>
                                          <p:spTgt spid="27">
                                            <p:txEl>
                                              <p:pRg st="8" end="8"/>
                                            </p:txEl>
                                          </p:spTgt>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27">
                                            <p:txEl>
                                              <p:pRg st="9" end="9"/>
                                            </p:txEl>
                                          </p:spTgt>
                                        </p:tgtEl>
                                        <p:attrNameLst>
                                          <p:attrName>style.visibility</p:attrName>
                                        </p:attrNameLst>
                                      </p:cBhvr>
                                      <p:to>
                                        <p:strVal val="visible"/>
                                      </p:to>
                                    </p:set>
                                    <p:animEffect transition="in" filter="fade">
                                      <p:cBhvr>
                                        <p:cTn id="90" dur="500"/>
                                        <p:tgtEl>
                                          <p:spTgt spid="27">
                                            <p:txEl>
                                              <p:pRg st="9" end="9"/>
                                            </p:txEl>
                                          </p:spTgt>
                                        </p:tgtEl>
                                      </p:cBhvr>
                                    </p:animEffect>
                                    <p:anim calcmode="lin" valueType="num">
                                      <p:cBhvr>
                                        <p:cTn id="91" dur="500" fill="hold"/>
                                        <p:tgtEl>
                                          <p:spTgt spid="27">
                                            <p:txEl>
                                              <p:pRg st="9" end="9"/>
                                            </p:txEl>
                                          </p:spTgt>
                                        </p:tgtEl>
                                        <p:attrNameLst>
                                          <p:attrName>ppt_x</p:attrName>
                                        </p:attrNameLst>
                                      </p:cBhvr>
                                      <p:tavLst>
                                        <p:tav tm="0">
                                          <p:val>
                                            <p:strVal val="#ppt_x"/>
                                          </p:val>
                                        </p:tav>
                                        <p:tav tm="100000">
                                          <p:val>
                                            <p:strVal val="#ppt_x"/>
                                          </p:val>
                                        </p:tav>
                                      </p:tavLst>
                                    </p:anim>
                                    <p:anim calcmode="lin" valueType="num">
                                      <p:cBhvr>
                                        <p:cTn id="92" dur="500" fill="hold"/>
                                        <p:tgtEl>
                                          <p:spTgt spid="27">
                                            <p:txEl>
                                              <p:pRg st="9" end="9"/>
                                            </p:txEl>
                                          </p:spTgt>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27">
                                            <p:txEl>
                                              <p:pRg st="10" end="10"/>
                                            </p:txEl>
                                          </p:spTgt>
                                        </p:tgtEl>
                                        <p:attrNameLst>
                                          <p:attrName>style.visibility</p:attrName>
                                        </p:attrNameLst>
                                      </p:cBhvr>
                                      <p:to>
                                        <p:strVal val="visible"/>
                                      </p:to>
                                    </p:set>
                                    <p:animEffect transition="in" filter="fade">
                                      <p:cBhvr>
                                        <p:cTn id="95" dur="500"/>
                                        <p:tgtEl>
                                          <p:spTgt spid="27">
                                            <p:txEl>
                                              <p:pRg st="10" end="10"/>
                                            </p:txEl>
                                          </p:spTgt>
                                        </p:tgtEl>
                                      </p:cBhvr>
                                    </p:animEffect>
                                    <p:anim calcmode="lin" valueType="num">
                                      <p:cBhvr>
                                        <p:cTn id="96" dur="500" fill="hold"/>
                                        <p:tgtEl>
                                          <p:spTgt spid="27">
                                            <p:txEl>
                                              <p:pRg st="10" end="10"/>
                                            </p:txEl>
                                          </p:spTgt>
                                        </p:tgtEl>
                                        <p:attrNameLst>
                                          <p:attrName>ppt_x</p:attrName>
                                        </p:attrNameLst>
                                      </p:cBhvr>
                                      <p:tavLst>
                                        <p:tav tm="0">
                                          <p:val>
                                            <p:strVal val="#ppt_x"/>
                                          </p:val>
                                        </p:tav>
                                        <p:tav tm="100000">
                                          <p:val>
                                            <p:strVal val="#ppt_x"/>
                                          </p:val>
                                        </p:tav>
                                      </p:tavLst>
                                    </p:anim>
                                    <p:anim calcmode="lin" valueType="num">
                                      <p:cBhvr>
                                        <p:cTn id="97" dur="500" fill="hold"/>
                                        <p:tgtEl>
                                          <p:spTgt spid="2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dirty="0"/>
              <a:t>Requirements </a:t>
            </a:r>
          </a:p>
        </p:txBody>
      </p:sp>
      <p:sp>
        <p:nvSpPr>
          <p:cNvPr id="7" name="TextBox 6"/>
          <p:cNvSpPr txBox="1"/>
          <p:nvPr/>
        </p:nvSpPr>
        <p:spPr>
          <a:xfrm>
            <a:off x="4343400" y="724064"/>
            <a:ext cx="7130562" cy="4401205"/>
          </a:xfrm>
          <a:prstGeom prst="rect">
            <a:avLst/>
          </a:prstGeom>
          <a:noFill/>
        </p:spPr>
        <p:txBody>
          <a:bodyPr wrap="square" rtlCol="0">
            <a:spAutoFit/>
          </a:bodyPr>
          <a:lstStyle/>
          <a:p>
            <a:pPr marL="285750" indent="-285750">
              <a:buClr>
                <a:srgbClr val="C00000"/>
              </a:buClr>
              <a:buFont typeface="Wingdings" panose="05000000000000000000" pitchFamily="2" charset="2"/>
              <a:buChar char="v"/>
            </a:pPr>
            <a:r>
              <a:rPr lang="en-IN" sz="2400" dirty="0">
                <a:latin typeface="+mj-lt"/>
              </a:rPr>
              <a:t> Chemicals Required</a:t>
            </a:r>
          </a:p>
          <a:p>
            <a:pPr>
              <a:buClr>
                <a:srgbClr val="C00000"/>
              </a:buClr>
            </a:pPr>
            <a:endParaRPr lang="en-IN" sz="400" dirty="0">
              <a:latin typeface="+mj-lt"/>
            </a:endParaRPr>
          </a:p>
          <a:p>
            <a:pPr marL="742950" lvl="1" indent="-285750">
              <a:buClr>
                <a:srgbClr val="C00000"/>
              </a:buClr>
              <a:buFont typeface="Arial" panose="020B0604020202020204" pitchFamily="34" charset="0"/>
              <a:buChar char="•"/>
            </a:pPr>
            <a:r>
              <a:rPr lang="en-IN" dirty="0"/>
              <a:t>Ni</a:t>
            </a:r>
            <a:r>
              <a:rPr lang="en-IN" baseline="30000" dirty="0"/>
              <a:t>+2</a:t>
            </a:r>
            <a:r>
              <a:rPr lang="en-IN" dirty="0"/>
              <a:t> solution</a:t>
            </a:r>
          </a:p>
          <a:p>
            <a:pPr marL="742950" lvl="1" indent="-285750">
              <a:buClr>
                <a:srgbClr val="C00000"/>
              </a:buClr>
              <a:buFont typeface="Arial" panose="020B0604020202020204" pitchFamily="34" charset="0"/>
              <a:buChar char="•"/>
            </a:pPr>
            <a:r>
              <a:rPr lang="en-IN" dirty="0">
                <a:solidFill>
                  <a:srgbClr val="000000"/>
                </a:solidFill>
              </a:rPr>
              <a:t>Dilute HCl solution (1:1)</a:t>
            </a:r>
            <a:endParaRPr lang="en-IN" dirty="0"/>
          </a:p>
          <a:p>
            <a:pPr marL="742950" lvl="1" indent="-285750">
              <a:buClr>
                <a:srgbClr val="C00000"/>
              </a:buClr>
              <a:buFont typeface="Arial" panose="020B0604020202020204" pitchFamily="34" charset="0"/>
              <a:buChar char="•"/>
            </a:pPr>
            <a:r>
              <a:rPr lang="en-IN" dirty="0"/>
              <a:t>DMG reagent (1% solution in 90% or absolute ethanol)</a:t>
            </a:r>
            <a:endParaRPr lang="en-IN" sz="200" dirty="0"/>
          </a:p>
          <a:p>
            <a:pPr marL="742950" lvl="1" indent="-285750">
              <a:buClr>
                <a:srgbClr val="C00000"/>
              </a:buClr>
              <a:buFont typeface="Arial" panose="020B0604020202020204" pitchFamily="34" charset="0"/>
              <a:buChar char="•"/>
            </a:pPr>
            <a:r>
              <a:rPr lang="en-IN" dirty="0"/>
              <a:t>Dilute NH</a:t>
            </a:r>
            <a:r>
              <a:rPr lang="en-IN" baseline="-25000" dirty="0"/>
              <a:t>4</a:t>
            </a:r>
            <a:r>
              <a:rPr lang="en-IN" dirty="0"/>
              <a:t>OH solution</a:t>
            </a:r>
            <a:endParaRPr lang="en-IN" sz="200" dirty="0"/>
          </a:p>
          <a:p>
            <a:pPr>
              <a:buClr>
                <a:srgbClr val="C00000"/>
              </a:buClr>
            </a:pPr>
            <a:endParaRPr lang="en-IN" sz="1000" dirty="0"/>
          </a:p>
          <a:p>
            <a:pPr marL="285750" indent="-285750">
              <a:buClr>
                <a:srgbClr val="C00000"/>
              </a:buClr>
              <a:buFont typeface="Wingdings" panose="05000000000000000000" pitchFamily="2" charset="2"/>
              <a:buChar char="v"/>
            </a:pPr>
            <a:r>
              <a:rPr lang="en-IN" sz="2400" dirty="0">
                <a:latin typeface="+mj-lt"/>
              </a:rPr>
              <a:t> Apparatus Required</a:t>
            </a:r>
          </a:p>
          <a:p>
            <a:pPr>
              <a:buClr>
                <a:srgbClr val="C00000"/>
              </a:buClr>
            </a:pPr>
            <a:endParaRPr lang="en-IN" sz="400" dirty="0">
              <a:latin typeface="+mj-lt"/>
            </a:endParaRPr>
          </a:p>
          <a:p>
            <a:pPr marL="742950" lvl="1" indent="-285750">
              <a:buClr>
                <a:srgbClr val="C00000"/>
              </a:buClr>
              <a:buFont typeface="Arial" panose="020B0604020202020204" pitchFamily="34" charset="0"/>
              <a:buChar char="•"/>
            </a:pPr>
            <a:r>
              <a:rPr lang="en-IN" dirty="0"/>
              <a:t>Crucible</a:t>
            </a:r>
          </a:p>
          <a:p>
            <a:pPr marL="742950" lvl="1" indent="-285750">
              <a:buClr>
                <a:srgbClr val="C00000"/>
              </a:buClr>
              <a:buFont typeface="Arial" panose="020B0604020202020204" pitchFamily="34" charset="0"/>
              <a:buChar char="•"/>
            </a:pPr>
            <a:r>
              <a:rPr lang="en-IN" dirty="0"/>
              <a:t>Desiccator </a:t>
            </a:r>
            <a:r>
              <a:rPr lang="en-IN" sz="1600" dirty="0">
                <a:latin typeface="+mj-lt"/>
              </a:rPr>
              <a:t>(sealable container with </a:t>
            </a:r>
            <a:r>
              <a:rPr lang="en-IN" sz="1600" dirty="0">
                <a:solidFill>
                  <a:srgbClr val="C00000"/>
                </a:solidFill>
                <a:latin typeface="+mj-lt"/>
              </a:rPr>
              <a:t>desiccants</a:t>
            </a:r>
            <a:r>
              <a:rPr lang="en-IN" sz="1600" dirty="0">
                <a:latin typeface="+mj-lt"/>
              </a:rPr>
              <a:t> which absorb moisture from air, ex CaCl</a:t>
            </a:r>
            <a:r>
              <a:rPr lang="en-IN" sz="1600" baseline="-25000" dirty="0">
                <a:latin typeface="+mj-lt"/>
              </a:rPr>
              <a:t>2</a:t>
            </a:r>
            <a:r>
              <a:rPr lang="en-IN" sz="1600" dirty="0">
                <a:latin typeface="+mj-lt"/>
              </a:rPr>
              <a:t>, CaSO</a:t>
            </a:r>
            <a:r>
              <a:rPr lang="en-IN" sz="1600" baseline="-25000" dirty="0">
                <a:latin typeface="+mj-lt"/>
              </a:rPr>
              <a:t>4</a:t>
            </a:r>
            <a:r>
              <a:rPr lang="en-IN" sz="1600" dirty="0">
                <a:latin typeface="+mj-lt"/>
              </a:rPr>
              <a:t>. Used to sustain state of dryness)</a:t>
            </a:r>
          </a:p>
          <a:p>
            <a:pPr marL="742950" lvl="1" indent="-285750">
              <a:buClr>
                <a:srgbClr val="C00000"/>
              </a:buClr>
              <a:buFont typeface="Arial" panose="020B0604020202020204" pitchFamily="34" charset="0"/>
              <a:buChar char="•"/>
            </a:pPr>
            <a:r>
              <a:rPr lang="en-IN" dirty="0"/>
              <a:t>Weighing balance</a:t>
            </a:r>
          </a:p>
          <a:p>
            <a:pPr marL="742950" lvl="1" indent="-285750">
              <a:buClr>
                <a:srgbClr val="C00000"/>
              </a:buClr>
              <a:buFont typeface="Arial" panose="020B0604020202020204" pitchFamily="34" charset="0"/>
              <a:buChar char="•"/>
            </a:pPr>
            <a:r>
              <a:rPr lang="en-IN" dirty="0"/>
              <a:t>Beakers (100 and 500mL)</a:t>
            </a:r>
          </a:p>
          <a:p>
            <a:pPr marL="742950" lvl="1" indent="-285750">
              <a:buClr>
                <a:srgbClr val="C00000"/>
              </a:buClr>
              <a:buFont typeface="Arial" panose="020B0604020202020204" pitchFamily="34" charset="0"/>
              <a:buChar char="•"/>
            </a:pPr>
            <a:r>
              <a:rPr lang="en-IN" dirty="0"/>
              <a:t>Test tubes</a:t>
            </a:r>
            <a:endParaRPr lang="en-IN" sz="200" dirty="0"/>
          </a:p>
          <a:p>
            <a:pPr marL="742950" lvl="1" indent="-285750">
              <a:buClr>
                <a:srgbClr val="C00000"/>
              </a:buClr>
              <a:buFont typeface="Arial" panose="020B0604020202020204" pitchFamily="34" charset="0"/>
              <a:buChar char="•"/>
            </a:pPr>
            <a:r>
              <a:rPr lang="en-IN" dirty="0"/>
              <a:t>Measuring cylinder</a:t>
            </a:r>
          </a:p>
          <a:p>
            <a:pPr marL="742950" lvl="1" indent="-285750">
              <a:buClr>
                <a:srgbClr val="C00000"/>
              </a:buClr>
              <a:buFont typeface="Arial" panose="020B0604020202020204" pitchFamily="34" charset="0"/>
              <a:buChar char="•"/>
            </a:pPr>
            <a:r>
              <a:rPr lang="en-IN" dirty="0"/>
              <a:t>Glass rod</a:t>
            </a:r>
            <a:endParaRPr lang="en-IN" sz="200" dirty="0"/>
          </a:p>
        </p:txBody>
      </p:sp>
      <p:grpSp>
        <p:nvGrpSpPr>
          <p:cNvPr id="10" name="Group 9"/>
          <p:cNvGrpSpPr/>
          <p:nvPr/>
        </p:nvGrpSpPr>
        <p:grpSpPr>
          <a:xfrm>
            <a:off x="275208" y="3222594"/>
            <a:ext cx="3524433" cy="3142691"/>
            <a:chOff x="346229" y="3429000"/>
            <a:chExt cx="3409025" cy="3051699"/>
          </a:xfrm>
        </p:grpSpPr>
        <p:sp>
          <p:nvSpPr>
            <p:cNvPr id="8" name="Rounded Rectangle 7"/>
            <p:cNvSpPr/>
            <p:nvPr/>
          </p:nvSpPr>
          <p:spPr>
            <a:xfrm>
              <a:off x="346229" y="3429000"/>
              <a:ext cx="3409025" cy="3051699"/>
            </a:xfrm>
            <a:prstGeom prst="roundRect">
              <a:avLst>
                <a:gd name="adj" fmla="val 91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p:cNvGrpSpPr/>
            <p:nvPr/>
          </p:nvGrpSpPr>
          <p:grpSpPr>
            <a:xfrm>
              <a:off x="448409" y="3568768"/>
              <a:ext cx="3200400" cy="2843593"/>
              <a:chOff x="448409" y="3568768"/>
              <a:chExt cx="3200400" cy="2843593"/>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409" y="3568768"/>
                <a:ext cx="3200400" cy="2444953"/>
              </a:xfrm>
              <a:prstGeom prst="roundRect">
                <a:avLst>
                  <a:gd name="adj" fmla="val 6415"/>
                </a:avLst>
              </a:prstGeom>
              <a:solidFill>
                <a:srgbClr val="FFFFFF">
                  <a:shade val="85000"/>
                </a:srgbClr>
              </a:solidFill>
              <a:ln>
                <a:noFill/>
              </a:ln>
              <a:effectLst/>
            </p:spPr>
          </p:pic>
          <p:sp>
            <p:nvSpPr>
              <p:cNvPr id="6" name="TextBox 5"/>
              <p:cNvSpPr txBox="1"/>
              <p:nvPr/>
            </p:nvSpPr>
            <p:spPr>
              <a:xfrm>
                <a:off x="1340723" y="6073807"/>
                <a:ext cx="1415772" cy="338554"/>
              </a:xfrm>
              <a:prstGeom prst="rect">
                <a:avLst/>
              </a:prstGeom>
              <a:noFill/>
            </p:spPr>
            <p:txBody>
              <a:bodyPr wrap="none" rtlCol="0">
                <a:spAutoFit/>
              </a:bodyPr>
              <a:lstStyle/>
              <a:p>
                <a:pPr algn="ctr"/>
                <a:r>
                  <a:rPr lang="en-IN" sz="1600" dirty="0">
                    <a:solidFill>
                      <a:schemeClr val="bg1"/>
                    </a:solidFill>
                    <a:latin typeface="+mj-lt"/>
                  </a:rPr>
                  <a:t>DESICCATOR</a:t>
                </a:r>
                <a:endParaRPr lang="en-IN" dirty="0">
                  <a:solidFill>
                    <a:schemeClr val="bg1"/>
                  </a:solidFill>
                  <a:latin typeface="+mj-lt"/>
                </a:endParaRPr>
              </a:p>
            </p:txBody>
          </p:sp>
        </p:grpSp>
      </p:grpSp>
      <p:grpSp>
        <p:nvGrpSpPr>
          <p:cNvPr id="13" name="Group 12"/>
          <p:cNvGrpSpPr/>
          <p:nvPr/>
        </p:nvGrpSpPr>
        <p:grpSpPr>
          <a:xfrm>
            <a:off x="9987380" y="3968958"/>
            <a:ext cx="1513216" cy="2290439"/>
            <a:chOff x="9960747" y="3870664"/>
            <a:chExt cx="1513216" cy="2290439"/>
          </a:xfrm>
        </p:grpSpPr>
        <p:sp>
          <p:nvSpPr>
            <p:cNvPr id="11" name="Rounded Rectangle 10"/>
            <p:cNvSpPr/>
            <p:nvPr/>
          </p:nvSpPr>
          <p:spPr>
            <a:xfrm>
              <a:off x="9960747" y="3870664"/>
              <a:ext cx="1513216" cy="2290439"/>
            </a:xfrm>
            <a:prstGeom prst="roundRect">
              <a:avLst>
                <a:gd name="adj" fmla="val 11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3502" y="3939691"/>
              <a:ext cx="1371600" cy="1856232"/>
            </a:xfrm>
            <a:prstGeom prst="roundRect">
              <a:avLst>
                <a:gd name="adj" fmla="val 8594"/>
              </a:avLst>
            </a:prstGeom>
            <a:solidFill>
              <a:srgbClr val="FFFFFF">
                <a:shade val="85000"/>
              </a:srgbClr>
            </a:solidFill>
            <a:ln>
              <a:noFill/>
            </a:ln>
            <a:effectLst/>
          </p:spPr>
        </p:pic>
        <p:sp>
          <p:nvSpPr>
            <p:cNvPr id="12" name="TextBox 11"/>
            <p:cNvSpPr txBox="1"/>
            <p:nvPr/>
          </p:nvSpPr>
          <p:spPr>
            <a:xfrm>
              <a:off x="10120928" y="5821362"/>
              <a:ext cx="1250015" cy="323165"/>
            </a:xfrm>
            <a:prstGeom prst="rect">
              <a:avLst/>
            </a:prstGeom>
            <a:noFill/>
          </p:spPr>
          <p:txBody>
            <a:bodyPr wrap="square" rtlCol="0">
              <a:spAutoFit/>
            </a:bodyPr>
            <a:lstStyle/>
            <a:p>
              <a:pPr algn="ctr"/>
              <a:r>
                <a:rPr lang="en-IN" sz="1500" dirty="0">
                  <a:solidFill>
                    <a:schemeClr val="bg1"/>
                  </a:solidFill>
                  <a:latin typeface="+mj-lt"/>
                </a:rPr>
                <a:t>CRUCIBLE</a:t>
              </a:r>
            </a:p>
          </p:txBody>
        </p:sp>
      </p:grpSp>
      <p:grpSp>
        <p:nvGrpSpPr>
          <p:cNvPr id="16" name="Group 15"/>
          <p:cNvGrpSpPr/>
          <p:nvPr/>
        </p:nvGrpSpPr>
        <p:grpSpPr>
          <a:xfrm>
            <a:off x="7620288" y="4570491"/>
            <a:ext cx="1686650" cy="1992482"/>
            <a:chOff x="6933567" y="4774675"/>
            <a:chExt cx="1686650" cy="1992482"/>
          </a:xfrm>
        </p:grpSpPr>
        <p:sp>
          <p:nvSpPr>
            <p:cNvPr id="15" name="Rounded Rectangle 14"/>
            <p:cNvSpPr/>
            <p:nvPr/>
          </p:nvSpPr>
          <p:spPr>
            <a:xfrm>
              <a:off x="6933567" y="4774675"/>
              <a:ext cx="1686650" cy="1992482"/>
            </a:xfrm>
            <a:prstGeom prst="roundRect">
              <a:avLst>
                <a:gd name="adj" fmla="val 112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08106" y="4867562"/>
              <a:ext cx="1538854" cy="1538854"/>
            </a:xfrm>
            <a:prstGeom prst="roundRect">
              <a:avLst>
                <a:gd name="adj" fmla="val 8594"/>
              </a:avLst>
            </a:prstGeom>
            <a:solidFill>
              <a:srgbClr val="FFFFFF">
                <a:shade val="85000"/>
              </a:srgbClr>
            </a:solidFill>
            <a:ln>
              <a:noFill/>
            </a:ln>
            <a:effectLst/>
          </p:spPr>
        </p:pic>
        <p:sp>
          <p:nvSpPr>
            <p:cNvPr id="14" name="TextBox 13"/>
            <p:cNvSpPr txBox="1"/>
            <p:nvPr/>
          </p:nvSpPr>
          <p:spPr>
            <a:xfrm>
              <a:off x="7236735" y="6426236"/>
              <a:ext cx="1080314" cy="323165"/>
            </a:xfrm>
            <a:prstGeom prst="rect">
              <a:avLst/>
            </a:prstGeom>
            <a:noFill/>
          </p:spPr>
          <p:txBody>
            <a:bodyPr wrap="square" rtlCol="0">
              <a:spAutoFit/>
            </a:bodyPr>
            <a:lstStyle/>
            <a:p>
              <a:pPr algn="ctr"/>
              <a:r>
                <a:rPr lang="en-IN" sz="1500" dirty="0">
                  <a:solidFill>
                    <a:schemeClr val="bg1"/>
                  </a:solidFill>
                  <a:latin typeface="+mj-lt"/>
                </a:rPr>
                <a:t>BALANCE</a:t>
              </a:r>
            </a:p>
          </p:txBody>
        </p:sp>
      </p:grpSp>
      <p:sp>
        <p:nvSpPr>
          <p:cNvPr id="17" name="TextBox 16"/>
          <p:cNvSpPr txBox="1"/>
          <p:nvPr/>
        </p:nvSpPr>
        <p:spPr>
          <a:xfrm>
            <a:off x="1724323" y="6421070"/>
            <a:ext cx="621792" cy="369332"/>
          </a:xfrm>
          <a:prstGeom prst="rect">
            <a:avLst/>
          </a:prstGeom>
          <a:noFill/>
        </p:spPr>
        <p:txBody>
          <a:bodyPr wrap="square" rtlCol="0">
            <a:spAutoFit/>
          </a:bodyPr>
          <a:lstStyle/>
          <a:p>
            <a:pPr algn="ctr"/>
            <a:r>
              <a:rPr lang="en-IN" dirty="0">
                <a:solidFill>
                  <a:schemeClr val="bg1"/>
                </a:solidFill>
                <a:latin typeface="+mj-lt"/>
              </a:rPr>
              <a:t>16</a:t>
            </a:r>
          </a:p>
        </p:txBody>
      </p:sp>
    </p:spTree>
    <p:extLst>
      <p:ext uri="{BB962C8B-B14F-4D97-AF65-F5344CB8AC3E}">
        <p14:creationId xmlns:p14="http://schemas.microsoft.com/office/powerpoint/2010/main" val="71783246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anim calcmode="lin" valueType="num">
                                      <p:cBhvr>
                                        <p:cTn id="8" dur="400" fill="hold"/>
                                        <p:tgtEl>
                                          <p:spTgt spid="3"/>
                                        </p:tgtEl>
                                        <p:attrNameLst>
                                          <p:attrName>ppt_x</p:attrName>
                                        </p:attrNameLst>
                                      </p:cBhvr>
                                      <p:tavLst>
                                        <p:tav tm="0">
                                          <p:val>
                                            <p:strVal val="#ppt_x"/>
                                          </p:val>
                                        </p:tav>
                                        <p:tav tm="100000">
                                          <p:val>
                                            <p:strVal val="#ppt_x"/>
                                          </p:val>
                                        </p:tav>
                                      </p:tavLst>
                                    </p:anim>
                                    <p:anim calcmode="lin" valueType="num">
                                      <p:cBhvr>
                                        <p:cTn id="9" dur="4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500"/>
                                        <p:tgtEl>
                                          <p:spTgt spid="7">
                                            <p:txEl>
                                              <p:pRg st="0" end="0"/>
                                            </p:txEl>
                                          </p:spTgt>
                                        </p:tgtEl>
                                      </p:cBhvr>
                                    </p:animEffect>
                                    <p:anim calcmode="lin" valueType="num">
                                      <p:cBhvr>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Effect transition="in" filter="fade">
                                      <p:cBhvr>
                                        <p:cTn id="26" dur="500"/>
                                        <p:tgtEl>
                                          <p:spTgt spid="7">
                                            <p:txEl>
                                              <p:pRg st="3" end="3"/>
                                            </p:txEl>
                                          </p:spTgt>
                                        </p:tgtEl>
                                      </p:cBhvr>
                                    </p:animEffect>
                                    <p:anim calcmode="lin" valueType="num">
                                      <p:cBhvr>
                                        <p:cTn id="2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8" dur="500" fill="hold"/>
                                        <p:tgtEl>
                                          <p:spTgt spid="7">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fade">
                                      <p:cBhvr>
                                        <p:cTn id="31" dur="500"/>
                                        <p:tgtEl>
                                          <p:spTgt spid="7">
                                            <p:txEl>
                                              <p:pRg st="4" end="4"/>
                                            </p:txEl>
                                          </p:spTgt>
                                        </p:tgtEl>
                                      </p:cBhvr>
                                    </p:animEffect>
                                    <p:anim calcmode="lin" valueType="num">
                                      <p:cBhvr>
                                        <p:cTn id="32"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7">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animEffect transition="in" filter="fade">
                                      <p:cBhvr>
                                        <p:cTn id="36" dur="500"/>
                                        <p:tgtEl>
                                          <p:spTgt spid="7">
                                            <p:txEl>
                                              <p:pRg st="5" end="5"/>
                                            </p:txEl>
                                          </p:spTgt>
                                        </p:tgtEl>
                                      </p:cBhvr>
                                    </p:animEffect>
                                    <p:anim calcmode="lin" valueType="num">
                                      <p:cBhvr>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8"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Effect transition="in" filter="fade">
                                      <p:cBhvr>
                                        <p:cTn id="43" dur="500"/>
                                        <p:tgtEl>
                                          <p:spTgt spid="7">
                                            <p:txEl>
                                              <p:pRg st="7" end="7"/>
                                            </p:txEl>
                                          </p:spTgt>
                                        </p:tgtEl>
                                      </p:cBhvr>
                                    </p:animEffect>
                                    <p:anim calcmode="lin" valueType="num">
                                      <p:cBhvr>
                                        <p:cTn id="44"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5" dur="5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7">
                                            <p:txEl>
                                              <p:pRg st="9" end="9"/>
                                            </p:txEl>
                                          </p:spTgt>
                                        </p:tgtEl>
                                        <p:attrNameLst>
                                          <p:attrName>style.visibility</p:attrName>
                                        </p:attrNameLst>
                                      </p:cBhvr>
                                      <p:to>
                                        <p:strVal val="visible"/>
                                      </p:to>
                                    </p:set>
                                    <p:animEffect transition="in" filter="fade">
                                      <p:cBhvr>
                                        <p:cTn id="50" dur="500"/>
                                        <p:tgtEl>
                                          <p:spTgt spid="7">
                                            <p:txEl>
                                              <p:pRg st="9" end="9"/>
                                            </p:txEl>
                                          </p:spTgt>
                                        </p:tgtEl>
                                      </p:cBhvr>
                                    </p:animEffect>
                                    <p:anim calcmode="lin" valueType="num">
                                      <p:cBhvr>
                                        <p:cTn id="5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52" dur="500" fill="hold"/>
                                        <p:tgtEl>
                                          <p:spTgt spid="7">
                                            <p:txEl>
                                              <p:pRg st="9" end="9"/>
                                            </p:txEl>
                                          </p:spTgt>
                                        </p:tgtEl>
                                        <p:attrNameLst>
                                          <p:attrName>ppt_y</p:attrName>
                                        </p:attrNameLst>
                                      </p:cBhvr>
                                      <p:tavLst>
                                        <p:tav tm="0">
                                          <p:val>
                                            <p:strVal val="#ppt_y+.1"/>
                                          </p:val>
                                        </p:tav>
                                        <p:tav tm="100000">
                                          <p:val>
                                            <p:strVal val="#ppt_y"/>
                                          </p:val>
                                        </p:tav>
                                      </p:tavLst>
                                    </p:anim>
                                  </p:childTnLst>
                                </p:cTn>
                              </p:par>
                              <p:par>
                                <p:cTn id="53" presetID="22" presetClass="entr" presetSubtype="4"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down)">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7">
                                            <p:txEl>
                                              <p:pRg st="10" end="10"/>
                                            </p:txEl>
                                          </p:spTgt>
                                        </p:tgtEl>
                                        <p:attrNameLst>
                                          <p:attrName>style.visibility</p:attrName>
                                        </p:attrNameLst>
                                      </p:cBhvr>
                                      <p:to>
                                        <p:strVal val="visible"/>
                                      </p:to>
                                    </p:set>
                                    <p:animEffect transition="in" filter="fade">
                                      <p:cBhvr>
                                        <p:cTn id="60" dur="500"/>
                                        <p:tgtEl>
                                          <p:spTgt spid="7">
                                            <p:txEl>
                                              <p:pRg st="10" end="10"/>
                                            </p:txEl>
                                          </p:spTgt>
                                        </p:tgtEl>
                                      </p:cBhvr>
                                    </p:animEffect>
                                    <p:anim calcmode="lin" valueType="num">
                                      <p:cBhvr>
                                        <p:cTn id="61"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62" dur="500" fill="hold"/>
                                        <p:tgtEl>
                                          <p:spTgt spid="7">
                                            <p:txEl>
                                              <p:pRg st="10" end="10"/>
                                            </p:txEl>
                                          </p:spTgt>
                                        </p:tgtEl>
                                        <p:attrNameLst>
                                          <p:attrName>ppt_y</p:attrName>
                                        </p:attrNameLst>
                                      </p:cBhvr>
                                      <p:tavLst>
                                        <p:tav tm="0">
                                          <p:val>
                                            <p:strVal val="#ppt_y+.1"/>
                                          </p:val>
                                        </p:tav>
                                        <p:tav tm="100000">
                                          <p:val>
                                            <p:strVal val="#ppt_y"/>
                                          </p:val>
                                        </p:tav>
                                      </p:tavLst>
                                    </p:anim>
                                  </p:childTnLst>
                                </p:cTn>
                              </p:par>
                              <p:par>
                                <p:cTn id="63" presetID="16" presetClass="entr" presetSubtype="21" fill="hold"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barn(inVertical)">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7">
                                            <p:txEl>
                                              <p:pRg st="11" end="11"/>
                                            </p:txEl>
                                          </p:spTgt>
                                        </p:tgtEl>
                                        <p:attrNameLst>
                                          <p:attrName>style.visibility</p:attrName>
                                        </p:attrNameLst>
                                      </p:cBhvr>
                                      <p:to>
                                        <p:strVal val="visible"/>
                                      </p:to>
                                    </p:set>
                                    <p:animEffect transition="in" filter="fade">
                                      <p:cBhvr>
                                        <p:cTn id="70" dur="500"/>
                                        <p:tgtEl>
                                          <p:spTgt spid="7">
                                            <p:txEl>
                                              <p:pRg st="11" end="11"/>
                                            </p:txEl>
                                          </p:spTgt>
                                        </p:tgtEl>
                                      </p:cBhvr>
                                    </p:animEffect>
                                    <p:anim calcmode="lin" valueType="num">
                                      <p:cBhvr>
                                        <p:cTn id="7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72" dur="500" fill="hold"/>
                                        <p:tgtEl>
                                          <p:spTgt spid="7">
                                            <p:txEl>
                                              <p:pRg st="11" end="11"/>
                                            </p:txEl>
                                          </p:spTgt>
                                        </p:tgtEl>
                                        <p:attrNameLst>
                                          <p:attrName>ppt_y</p:attrName>
                                        </p:attrNameLst>
                                      </p:cBhvr>
                                      <p:tavLst>
                                        <p:tav tm="0">
                                          <p:val>
                                            <p:strVal val="#ppt_y+.1"/>
                                          </p:val>
                                        </p:tav>
                                        <p:tav tm="100000">
                                          <p:val>
                                            <p:strVal val="#ppt_y"/>
                                          </p:val>
                                        </p:tav>
                                      </p:tavLst>
                                    </p:anim>
                                  </p:childTnLst>
                                </p:cTn>
                              </p:par>
                              <p:par>
                                <p:cTn id="73" presetID="22" presetClass="entr" presetSubtype="4" fill="hold"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wipe(down)">
                                      <p:cBhvr>
                                        <p:cTn id="75" dur="500"/>
                                        <p:tgtEl>
                                          <p:spTgt spid="16"/>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7">
                                            <p:txEl>
                                              <p:pRg st="12" end="12"/>
                                            </p:txEl>
                                          </p:spTgt>
                                        </p:tgtEl>
                                        <p:attrNameLst>
                                          <p:attrName>style.visibility</p:attrName>
                                        </p:attrNameLst>
                                      </p:cBhvr>
                                      <p:to>
                                        <p:strVal val="visible"/>
                                      </p:to>
                                    </p:set>
                                    <p:animEffect transition="in" filter="fade">
                                      <p:cBhvr>
                                        <p:cTn id="80" dur="500"/>
                                        <p:tgtEl>
                                          <p:spTgt spid="7">
                                            <p:txEl>
                                              <p:pRg st="12" end="12"/>
                                            </p:txEl>
                                          </p:spTgt>
                                        </p:tgtEl>
                                      </p:cBhvr>
                                    </p:animEffect>
                                    <p:anim calcmode="lin" valueType="num">
                                      <p:cBhvr>
                                        <p:cTn id="8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82" dur="5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7">
                                            <p:txEl>
                                              <p:pRg st="14" end="14"/>
                                            </p:txEl>
                                          </p:spTgt>
                                        </p:tgtEl>
                                        <p:attrNameLst>
                                          <p:attrName>style.visibility</p:attrName>
                                        </p:attrNameLst>
                                      </p:cBhvr>
                                      <p:to>
                                        <p:strVal val="visible"/>
                                      </p:to>
                                    </p:set>
                                    <p:animEffect transition="in" filter="fade">
                                      <p:cBhvr>
                                        <p:cTn id="87" dur="500"/>
                                        <p:tgtEl>
                                          <p:spTgt spid="7">
                                            <p:txEl>
                                              <p:pRg st="14" end="14"/>
                                            </p:txEl>
                                          </p:spTgt>
                                        </p:tgtEl>
                                      </p:cBhvr>
                                    </p:animEffect>
                                    <p:anim calcmode="lin" valueType="num">
                                      <p:cBhvr>
                                        <p:cTn id="88"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p:cTn id="89" dur="500" fill="hold"/>
                                        <p:tgtEl>
                                          <p:spTgt spid="7">
                                            <p:txEl>
                                              <p:pRg st="14" end="14"/>
                                            </p:txEl>
                                          </p:spTgt>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7">
                                            <p:txEl>
                                              <p:pRg st="13" end="13"/>
                                            </p:txEl>
                                          </p:spTgt>
                                        </p:tgtEl>
                                        <p:attrNameLst>
                                          <p:attrName>style.visibility</p:attrName>
                                        </p:attrNameLst>
                                      </p:cBhvr>
                                      <p:to>
                                        <p:strVal val="visible"/>
                                      </p:to>
                                    </p:set>
                                    <p:animEffect transition="in" filter="fade">
                                      <p:cBhvr>
                                        <p:cTn id="92" dur="500"/>
                                        <p:tgtEl>
                                          <p:spTgt spid="7">
                                            <p:txEl>
                                              <p:pRg st="13" end="13"/>
                                            </p:txEl>
                                          </p:spTgt>
                                        </p:tgtEl>
                                      </p:cBhvr>
                                    </p:animEffect>
                                    <p:anim calcmode="lin" valueType="num">
                                      <p:cBhvr>
                                        <p:cTn id="93"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94" dur="500" fill="hold"/>
                                        <p:tgtEl>
                                          <p:spTgt spid="7">
                                            <p:txEl>
                                              <p:pRg st="13" end="13"/>
                                            </p:txEl>
                                          </p:spTgt>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7">
                                            <p:txEl>
                                              <p:pRg st="15" end="15"/>
                                            </p:txEl>
                                          </p:spTgt>
                                        </p:tgtEl>
                                        <p:attrNameLst>
                                          <p:attrName>style.visibility</p:attrName>
                                        </p:attrNameLst>
                                      </p:cBhvr>
                                      <p:to>
                                        <p:strVal val="visible"/>
                                      </p:to>
                                    </p:set>
                                    <p:animEffect transition="in" filter="fade">
                                      <p:cBhvr>
                                        <p:cTn id="97" dur="500"/>
                                        <p:tgtEl>
                                          <p:spTgt spid="7">
                                            <p:txEl>
                                              <p:pRg st="15" end="15"/>
                                            </p:txEl>
                                          </p:spTgt>
                                        </p:tgtEl>
                                      </p:cBhvr>
                                    </p:animEffect>
                                    <p:anim calcmode="lin" valueType="num">
                                      <p:cBhvr>
                                        <p:cTn id="98"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99" dur="500" fill="hold"/>
                                        <p:tgtEl>
                                          <p:spTgt spid="7">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Procedure</a:t>
            </a:r>
          </a:p>
        </p:txBody>
      </p:sp>
      <p:sp>
        <p:nvSpPr>
          <p:cNvPr id="4" name="TextBox 3"/>
          <p:cNvSpPr txBox="1"/>
          <p:nvPr/>
        </p:nvSpPr>
        <p:spPr>
          <a:xfrm>
            <a:off x="1097280" y="1878523"/>
            <a:ext cx="10058399" cy="384721"/>
          </a:xfrm>
          <a:prstGeom prst="rect">
            <a:avLst/>
          </a:prstGeom>
          <a:noFill/>
        </p:spPr>
        <p:txBody>
          <a:bodyPr wrap="square" rtlCol="0">
            <a:spAutoFit/>
          </a:bodyPr>
          <a:lstStyle/>
          <a:p>
            <a:pPr marL="342900" indent="-342900">
              <a:buFont typeface="Wingdings" panose="05000000000000000000" pitchFamily="2" charset="2"/>
              <a:buChar char="v"/>
            </a:pPr>
            <a:r>
              <a:rPr lang="en-IN" sz="1900" dirty="0">
                <a:latin typeface="+mj-lt"/>
              </a:rPr>
              <a:t>Preparation of NI</a:t>
            </a:r>
            <a:r>
              <a:rPr lang="en-IN" sz="1900" baseline="30000" dirty="0">
                <a:latin typeface="+mj-lt"/>
              </a:rPr>
              <a:t>+2</a:t>
            </a:r>
            <a:r>
              <a:rPr lang="en-IN" sz="1900" dirty="0">
                <a:latin typeface="+mj-lt"/>
              </a:rPr>
              <a:t> solution (200 mL)</a:t>
            </a:r>
          </a:p>
        </p:txBody>
      </p:sp>
      <p:sp>
        <p:nvSpPr>
          <p:cNvPr id="6" name="Rounded Rectangle 5">
            <a:extLst>
              <a:ext uri="{FF2B5EF4-FFF2-40B4-BE49-F238E27FC236}">
                <a16:creationId xmlns:a16="http://schemas.microsoft.com/office/drawing/2014/main" id="{B3C12EF4-7D04-4EC7-B88A-EA0072012150}"/>
              </a:ext>
            </a:extLst>
          </p:cNvPr>
          <p:cNvSpPr/>
          <p:nvPr/>
        </p:nvSpPr>
        <p:spPr>
          <a:xfrm>
            <a:off x="1646018" y="2379573"/>
            <a:ext cx="8897014" cy="82082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700" dirty="0">
                <a:solidFill>
                  <a:schemeClr val="tx1"/>
                </a:solidFill>
              </a:rPr>
              <a:t>0.3-0.4g  (NH</a:t>
            </a:r>
            <a:r>
              <a:rPr lang="en-IN" sz="1700" baseline="-25000" dirty="0">
                <a:solidFill>
                  <a:schemeClr val="tx1"/>
                </a:solidFill>
              </a:rPr>
              <a:t>4</a:t>
            </a:r>
            <a:r>
              <a:rPr lang="en-IN" sz="1700" dirty="0">
                <a:solidFill>
                  <a:schemeClr val="tx1"/>
                </a:solidFill>
              </a:rPr>
              <a:t>)</a:t>
            </a:r>
            <a:r>
              <a:rPr lang="en-IN" sz="1700" baseline="-25000" dirty="0">
                <a:solidFill>
                  <a:schemeClr val="tx1"/>
                </a:solidFill>
              </a:rPr>
              <a:t>2</a:t>
            </a:r>
            <a:r>
              <a:rPr lang="en-IN" sz="1700" dirty="0">
                <a:solidFill>
                  <a:schemeClr val="tx1"/>
                </a:solidFill>
              </a:rPr>
              <a:t>SO</a:t>
            </a:r>
            <a:r>
              <a:rPr lang="en-IN" sz="1700" baseline="-25000" dirty="0">
                <a:solidFill>
                  <a:schemeClr val="tx1"/>
                </a:solidFill>
              </a:rPr>
              <a:t>4</a:t>
            </a:r>
            <a:r>
              <a:rPr lang="en-IN" sz="1700" dirty="0">
                <a:solidFill>
                  <a:schemeClr val="tx1"/>
                </a:solidFill>
              </a:rPr>
              <a:t>.NiSO</a:t>
            </a:r>
            <a:r>
              <a:rPr lang="en-IN" sz="1700" baseline="-25000" dirty="0">
                <a:solidFill>
                  <a:schemeClr val="tx1"/>
                </a:solidFill>
              </a:rPr>
              <a:t>4</a:t>
            </a:r>
            <a:r>
              <a:rPr lang="en-IN" sz="1700" dirty="0">
                <a:solidFill>
                  <a:schemeClr val="tx1"/>
                </a:solidFill>
              </a:rPr>
              <a:t>.6H</a:t>
            </a:r>
            <a:r>
              <a:rPr lang="en-IN" sz="1700" baseline="-25000" dirty="0">
                <a:solidFill>
                  <a:schemeClr val="tx1"/>
                </a:solidFill>
              </a:rPr>
              <a:t>2</a:t>
            </a:r>
            <a:r>
              <a:rPr lang="en-IN" sz="1700" dirty="0">
                <a:solidFill>
                  <a:schemeClr val="tx1"/>
                </a:solidFill>
              </a:rPr>
              <a:t>O </a:t>
            </a:r>
            <a:r>
              <a:rPr lang="en-IN" sz="1500" dirty="0">
                <a:solidFill>
                  <a:schemeClr val="tx1"/>
                </a:solidFill>
                <a:latin typeface="+mj-lt"/>
              </a:rPr>
              <a:t>(Ammonium </a:t>
            </a:r>
            <a:r>
              <a:rPr lang="en-IN" sz="1500" dirty="0">
                <a:solidFill>
                  <a:srgbClr val="000000"/>
                </a:solidFill>
                <a:latin typeface="Product Sans Light"/>
              </a:rPr>
              <a:t>Nickel</a:t>
            </a:r>
            <a:r>
              <a:rPr lang="en-IN" sz="1500" dirty="0">
                <a:solidFill>
                  <a:schemeClr val="tx1"/>
                </a:solidFill>
                <a:latin typeface="+mj-lt"/>
              </a:rPr>
              <a:t> Sulphate)</a:t>
            </a:r>
            <a:r>
              <a:rPr lang="en-IN" sz="1500" dirty="0">
                <a:solidFill>
                  <a:schemeClr val="tx1"/>
                </a:solidFill>
              </a:rPr>
              <a:t> </a:t>
            </a:r>
            <a:r>
              <a:rPr lang="en-IN" sz="1700" dirty="0">
                <a:solidFill>
                  <a:schemeClr val="tx1"/>
                </a:solidFill>
              </a:rPr>
              <a:t>in 500 mL beaker + 5 mL dil HCl </a:t>
            </a:r>
            <a:r>
              <a:rPr lang="en-IN" sz="1500" dirty="0">
                <a:solidFill>
                  <a:schemeClr val="tx1"/>
                </a:solidFill>
                <a:latin typeface="+mj-lt"/>
              </a:rPr>
              <a:t>(1:1, to prevent hydrolysis) </a:t>
            </a:r>
            <a:r>
              <a:rPr lang="en-IN" sz="1700" dirty="0">
                <a:solidFill>
                  <a:schemeClr val="tx1"/>
                </a:solidFill>
              </a:rPr>
              <a:t>+ dilute to 200 mL with distilled water</a:t>
            </a:r>
            <a:endParaRPr lang="en-IN" sz="1700" dirty="0">
              <a:solidFill>
                <a:schemeClr val="tx1"/>
              </a:solidFill>
              <a:latin typeface="+mj-lt"/>
            </a:endParaRPr>
          </a:p>
        </p:txBody>
      </p:sp>
      <p:sp>
        <p:nvSpPr>
          <p:cNvPr id="8" name="TextBox 7"/>
          <p:cNvSpPr txBox="1"/>
          <p:nvPr/>
        </p:nvSpPr>
        <p:spPr>
          <a:xfrm>
            <a:off x="1097280" y="3385040"/>
            <a:ext cx="10058399" cy="2800767"/>
          </a:xfrm>
          <a:prstGeom prst="rect">
            <a:avLst/>
          </a:prstGeom>
          <a:noFill/>
        </p:spPr>
        <p:txBody>
          <a:bodyPr wrap="square" rtlCol="0">
            <a:spAutoFit/>
          </a:bodyPr>
          <a:lstStyle/>
          <a:p>
            <a:pPr marL="342900" indent="-342900" algn="just">
              <a:buFont typeface="Wingdings" panose="05000000000000000000" pitchFamily="2" charset="2"/>
              <a:buChar char="v"/>
            </a:pPr>
            <a:r>
              <a:rPr lang="en-IN" sz="1900" dirty="0">
                <a:latin typeface="+mj-lt"/>
              </a:rPr>
              <a:t>Precipitation of [Ni(HDMG)</a:t>
            </a:r>
            <a:r>
              <a:rPr lang="en-IN" sz="1900" baseline="-25000" dirty="0">
                <a:latin typeface="+mj-lt"/>
              </a:rPr>
              <a:t>2</a:t>
            </a:r>
            <a:r>
              <a:rPr lang="en-IN" sz="1900" dirty="0">
                <a:latin typeface="+mj-lt"/>
              </a:rPr>
              <a:t>] </a:t>
            </a:r>
          </a:p>
          <a:p>
            <a:pPr algn="just"/>
            <a:endParaRPr lang="en-IN" sz="600" dirty="0"/>
          </a:p>
          <a:p>
            <a:pPr marL="800100" lvl="1" indent="-342900" algn="just">
              <a:buFont typeface="Arial" panose="020B0604020202020204" pitchFamily="34" charset="0"/>
              <a:buChar char="•"/>
            </a:pPr>
            <a:r>
              <a:rPr lang="en-IN" dirty="0"/>
              <a:t>Heat Ni</a:t>
            </a:r>
            <a:r>
              <a:rPr lang="en-IN" baseline="30000" dirty="0"/>
              <a:t>+2</a:t>
            </a:r>
            <a:r>
              <a:rPr lang="en-IN" dirty="0"/>
              <a:t> solution to 70-80°C, and add slight excess of DMG reagent </a:t>
            </a:r>
            <a:r>
              <a:rPr lang="en-IN" sz="1500" dirty="0">
                <a:latin typeface="+mj-lt"/>
              </a:rPr>
              <a:t>(at least 5 mL for every 10 mg Ni</a:t>
            </a:r>
            <a:r>
              <a:rPr lang="en-IN" sz="1500" baseline="30000" dirty="0">
                <a:latin typeface="+mj-lt"/>
              </a:rPr>
              <a:t>+2</a:t>
            </a:r>
            <a:r>
              <a:rPr lang="en-IN" sz="1500" dirty="0">
                <a:latin typeface="+mj-lt"/>
              </a:rPr>
              <a:t>)</a:t>
            </a:r>
          </a:p>
          <a:p>
            <a:pPr lvl="1" algn="just"/>
            <a:endParaRPr lang="en-IN" sz="200" dirty="0">
              <a:latin typeface="+mj-lt"/>
            </a:endParaRPr>
          </a:p>
          <a:p>
            <a:pPr marL="800100" lvl="1" indent="-342900" algn="just">
              <a:buFont typeface="Arial" panose="020B0604020202020204" pitchFamily="34" charset="0"/>
              <a:buChar char="•"/>
            </a:pPr>
            <a:r>
              <a:rPr lang="en-IN" dirty="0"/>
              <a:t>Immediately add dil NH</a:t>
            </a:r>
            <a:r>
              <a:rPr lang="en-IN" baseline="-25000" dirty="0"/>
              <a:t>4</a:t>
            </a:r>
            <a:r>
              <a:rPr lang="en-IN" dirty="0"/>
              <a:t>OH solution dropwise </a:t>
            </a:r>
            <a:r>
              <a:rPr lang="en-IN" sz="1600" dirty="0">
                <a:latin typeface="+mj-lt"/>
              </a:rPr>
              <a:t>(directly to solution rather down the sides of beaker)</a:t>
            </a:r>
            <a:r>
              <a:rPr lang="en-IN" sz="1400" dirty="0">
                <a:latin typeface="+mj-lt"/>
              </a:rPr>
              <a:t> </a:t>
            </a:r>
            <a:r>
              <a:rPr lang="en-IN" dirty="0"/>
              <a:t>with continuous stirring until precipitation occurs, and finally in slight excess</a:t>
            </a:r>
          </a:p>
          <a:p>
            <a:pPr lvl="1" algn="just"/>
            <a:endParaRPr lang="en-IN" sz="200" dirty="0"/>
          </a:p>
          <a:p>
            <a:pPr marL="800100" lvl="1" indent="-342900" algn="just">
              <a:buFont typeface="Arial" panose="020B0604020202020204" pitchFamily="34" charset="0"/>
              <a:buChar char="•"/>
            </a:pPr>
            <a:r>
              <a:rPr lang="en-IN" dirty="0"/>
              <a:t>Allow to stand on steam bath for 20-30 minutes, and then check for complete precipitation</a:t>
            </a:r>
          </a:p>
          <a:p>
            <a:pPr lvl="1" algn="just"/>
            <a:endParaRPr lang="en-IN" sz="200" dirty="0"/>
          </a:p>
          <a:p>
            <a:pPr marL="800100" lvl="1" indent="-342900" algn="just">
              <a:buFont typeface="Arial" panose="020B0604020202020204" pitchFamily="34" charset="0"/>
              <a:buChar char="•"/>
            </a:pPr>
            <a:r>
              <a:rPr lang="en-IN" dirty="0"/>
              <a:t>Allow ppt to stand for an hour, cooling at the same time</a:t>
            </a:r>
          </a:p>
          <a:p>
            <a:pPr lvl="1" algn="just"/>
            <a:endParaRPr lang="en-IN" sz="200" dirty="0"/>
          </a:p>
          <a:p>
            <a:pPr marL="800100" lvl="1" indent="-342900" algn="just">
              <a:buFont typeface="Arial" panose="020B0604020202020204" pitchFamily="34" charset="0"/>
              <a:buChar char="•"/>
            </a:pPr>
            <a:r>
              <a:rPr lang="en-IN" dirty="0"/>
              <a:t>Filter cold solution through a porcelain filtering crucible </a:t>
            </a:r>
            <a:r>
              <a:rPr lang="en-IN" sz="1600" dirty="0">
                <a:latin typeface="+mj-lt"/>
              </a:rPr>
              <a:t>(preheated to 110-120°C)</a:t>
            </a:r>
            <a:endParaRPr lang="en-IN" dirty="0"/>
          </a:p>
          <a:p>
            <a:pPr lvl="1" algn="just"/>
            <a:endParaRPr lang="en-IN" sz="200" dirty="0"/>
          </a:p>
          <a:p>
            <a:pPr marL="800100" lvl="1" indent="-342900" algn="just">
              <a:buFont typeface="Arial" panose="020B0604020202020204" pitchFamily="34" charset="0"/>
              <a:buChar char="•"/>
            </a:pPr>
            <a:r>
              <a:rPr lang="en-IN" dirty="0"/>
              <a:t>Cool the </a:t>
            </a:r>
            <a:r>
              <a:rPr lang="en-IN" dirty="0">
                <a:solidFill>
                  <a:srgbClr val="000000"/>
                </a:solidFill>
                <a:latin typeface="Product Sans Light"/>
              </a:rPr>
              <a:t>Nickel Dimethylglyoximate </a:t>
            </a:r>
            <a:r>
              <a:rPr lang="en-IN" sz="1600" dirty="0">
                <a:solidFill>
                  <a:srgbClr val="FF5353"/>
                </a:solidFill>
                <a:latin typeface="Product Sans Light"/>
              </a:rPr>
              <a:t>(bright red)</a:t>
            </a:r>
            <a:r>
              <a:rPr lang="en-IN" dirty="0"/>
              <a:t> precipitate in desiccator</a:t>
            </a:r>
          </a:p>
        </p:txBody>
      </p:sp>
      <p:sp>
        <p:nvSpPr>
          <p:cNvPr id="9" name="TextBox 8"/>
          <p:cNvSpPr txBox="1"/>
          <p:nvPr/>
        </p:nvSpPr>
        <p:spPr>
          <a:xfrm>
            <a:off x="5785104" y="6400800"/>
            <a:ext cx="621792" cy="369332"/>
          </a:xfrm>
          <a:prstGeom prst="rect">
            <a:avLst/>
          </a:prstGeom>
          <a:noFill/>
        </p:spPr>
        <p:txBody>
          <a:bodyPr wrap="square" rtlCol="0">
            <a:spAutoFit/>
          </a:bodyPr>
          <a:lstStyle/>
          <a:p>
            <a:pPr algn="ctr"/>
            <a:r>
              <a:rPr lang="en-IN" dirty="0">
                <a:solidFill>
                  <a:schemeClr val="bg1"/>
                </a:solidFill>
                <a:latin typeface="+mj-lt"/>
              </a:rPr>
              <a:t>17</a:t>
            </a:r>
          </a:p>
        </p:txBody>
      </p:sp>
    </p:spTree>
    <p:extLst>
      <p:ext uri="{BB962C8B-B14F-4D97-AF65-F5344CB8AC3E}">
        <p14:creationId xmlns:p14="http://schemas.microsoft.com/office/powerpoint/2010/main" val="267611420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500"/>
                                        <p:tgtEl>
                                          <p:spTgt spid="8">
                                            <p:txEl>
                                              <p:pRg st="0" end="0"/>
                                            </p:txEl>
                                          </p:spTgt>
                                        </p:tgtEl>
                                      </p:cBhvr>
                                    </p:animEffect>
                                    <p:anim calcmode="lin" valueType="num">
                                      <p:cBhvr>
                                        <p:cTn id="2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8"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animEffect transition="in" filter="fade">
                                      <p:cBhvr>
                                        <p:cTn id="33" dur="500"/>
                                        <p:tgtEl>
                                          <p:spTgt spid="8">
                                            <p:txEl>
                                              <p:pRg st="2" end="2"/>
                                            </p:txEl>
                                          </p:spTgt>
                                        </p:tgtEl>
                                      </p:cBhvr>
                                    </p:animEffect>
                                    <p:anim calcmode="lin" valueType="num">
                                      <p:cBhvr>
                                        <p:cTn id="34"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5" dur="500" fill="hold"/>
                                        <p:tgtEl>
                                          <p:spTgt spid="8">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8">
                                            <p:txEl>
                                              <p:pRg st="4" end="4"/>
                                            </p:txEl>
                                          </p:spTgt>
                                        </p:tgtEl>
                                        <p:attrNameLst>
                                          <p:attrName>style.visibility</p:attrName>
                                        </p:attrNameLst>
                                      </p:cBhvr>
                                      <p:to>
                                        <p:strVal val="visible"/>
                                      </p:to>
                                    </p:set>
                                    <p:animEffect transition="in" filter="fade">
                                      <p:cBhvr>
                                        <p:cTn id="38" dur="500"/>
                                        <p:tgtEl>
                                          <p:spTgt spid="8">
                                            <p:txEl>
                                              <p:pRg st="4" end="4"/>
                                            </p:txEl>
                                          </p:spTgt>
                                        </p:tgtEl>
                                      </p:cBhvr>
                                    </p:animEffect>
                                    <p:anim calcmode="lin" valueType="num">
                                      <p:cBhvr>
                                        <p:cTn id="3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8">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Effect transition="in" filter="fade">
                                      <p:cBhvr>
                                        <p:cTn id="43" dur="500"/>
                                        <p:tgtEl>
                                          <p:spTgt spid="8">
                                            <p:txEl>
                                              <p:pRg st="6" end="6"/>
                                            </p:txEl>
                                          </p:spTgt>
                                        </p:tgtEl>
                                      </p:cBhvr>
                                    </p:animEffect>
                                    <p:anim calcmode="lin" valueType="num">
                                      <p:cBhvr>
                                        <p:cTn id="44"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8">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8">
                                            <p:txEl>
                                              <p:pRg st="8" end="8"/>
                                            </p:txEl>
                                          </p:spTgt>
                                        </p:tgtEl>
                                        <p:attrNameLst>
                                          <p:attrName>style.visibility</p:attrName>
                                        </p:attrNameLst>
                                      </p:cBhvr>
                                      <p:to>
                                        <p:strVal val="visible"/>
                                      </p:to>
                                    </p:set>
                                    <p:animEffect transition="in" filter="fade">
                                      <p:cBhvr>
                                        <p:cTn id="48" dur="500"/>
                                        <p:tgtEl>
                                          <p:spTgt spid="8">
                                            <p:txEl>
                                              <p:pRg st="8" end="8"/>
                                            </p:txEl>
                                          </p:spTgt>
                                        </p:tgtEl>
                                      </p:cBhvr>
                                    </p:animEffect>
                                    <p:anim calcmode="lin" valueType="num">
                                      <p:cBhvr>
                                        <p:cTn id="4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0" dur="500" fill="hold"/>
                                        <p:tgtEl>
                                          <p:spTgt spid="8">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8">
                                            <p:txEl>
                                              <p:pRg st="10" end="10"/>
                                            </p:txEl>
                                          </p:spTgt>
                                        </p:tgtEl>
                                        <p:attrNameLst>
                                          <p:attrName>style.visibility</p:attrName>
                                        </p:attrNameLst>
                                      </p:cBhvr>
                                      <p:to>
                                        <p:strVal val="visible"/>
                                      </p:to>
                                    </p:set>
                                    <p:animEffect transition="in" filter="fade">
                                      <p:cBhvr>
                                        <p:cTn id="53" dur="500"/>
                                        <p:tgtEl>
                                          <p:spTgt spid="8">
                                            <p:txEl>
                                              <p:pRg st="10" end="10"/>
                                            </p:txEl>
                                          </p:spTgt>
                                        </p:tgtEl>
                                      </p:cBhvr>
                                    </p:animEffect>
                                    <p:anim calcmode="lin" valueType="num">
                                      <p:cBhvr>
                                        <p:cTn id="54"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55" dur="500" fill="hold"/>
                                        <p:tgtEl>
                                          <p:spTgt spid="8">
                                            <p:txEl>
                                              <p:pRg st="10" end="10"/>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8">
                                            <p:txEl>
                                              <p:pRg st="12" end="12"/>
                                            </p:txEl>
                                          </p:spTgt>
                                        </p:tgtEl>
                                        <p:attrNameLst>
                                          <p:attrName>style.visibility</p:attrName>
                                        </p:attrNameLst>
                                      </p:cBhvr>
                                      <p:to>
                                        <p:strVal val="visible"/>
                                      </p:to>
                                    </p:set>
                                    <p:animEffect transition="in" filter="fade">
                                      <p:cBhvr>
                                        <p:cTn id="58" dur="500"/>
                                        <p:tgtEl>
                                          <p:spTgt spid="8">
                                            <p:txEl>
                                              <p:pRg st="12" end="12"/>
                                            </p:txEl>
                                          </p:spTgt>
                                        </p:tgtEl>
                                      </p:cBhvr>
                                    </p:animEffect>
                                    <p:anim calcmode="lin" valueType="num">
                                      <p:cBhvr>
                                        <p:cTn id="59"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60" dur="500" fill="hold"/>
                                        <p:tgtEl>
                                          <p:spTgt spid="8">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0893" y="2508636"/>
            <a:ext cx="5020715" cy="2831544"/>
          </a:xfrm>
          <a:prstGeom prst="rect">
            <a:avLst/>
          </a:prstGeom>
          <a:noFill/>
        </p:spPr>
        <p:txBody>
          <a:bodyPr wrap="square" rtlCol="0">
            <a:spAutoFit/>
          </a:bodyPr>
          <a:lstStyle/>
          <a:p>
            <a:pPr marL="285750" indent="-285750" algn="just">
              <a:buFont typeface="Arial" panose="020B0604020202020204" pitchFamily="34" charset="0"/>
              <a:buChar char="•"/>
            </a:pPr>
            <a:r>
              <a:rPr lang="en-IN" dirty="0"/>
              <a:t>Wash [Ni(HDMG)</a:t>
            </a:r>
            <a:r>
              <a:rPr lang="en-IN" baseline="-25000" dirty="0"/>
              <a:t>2</a:t>
            </a:r>
            <a:r>
              <a:rPr lang="en-IN" dirty="0"/>
              <a:t>] ppt with cold water </a:t>
            </a:r>
            <a:r>
              <a:rPr lang="en-IN" sz="1600" dirty="0">
                <a:latin typeface="+mj-lt"/>
              </a:rPr>
              <a:t>(until free from soluble salts like chlorides)</a:t>
            </a:r>
          </a:p>
          <a:p>
            <a:pPr algn="just"/>
            <a:endParaRPr lang="en-IN" sz="600" dirty="0">
              <a:latin typeface="+mj-lt"/>
            </a:endParaRPr>
          </a:p>
          <a:p>
            <a:pPr marL="285750" indent="-285750" algn="just">
              <a:buFont typeface="Arial" panose="020B0604020202020204" pitchFamily="34" charset="0"/>
              <a:buChar char="•"/>
            </a:pPr>
            <a:r>
              <a:rPr lang="en-IN" dirty="0"/>
              <a:t>Dry at 110-120°C </a:t>
            </a:r>
            <a:r>
              <a:rPr lang="en-IN" sz="1600" dirty="0">
                <a:latin typeface="+mj-lt"/>
              </a:rPr>
              <a:t>(or 150°C for high accuracy )</a:t>
            </a:r>
            <a:r>
              <a:rPr lang="en-IN" dirty="0"/>
              <a:t> for 45-50 minutes. This volatises any reagent that may have carried down with ppt</a:t>
            </a:r>
          </a:p>
          <a:p>
            <a:pPr algn="just"/>
            <a:endParaRPr lang="en-IN" sz="600" dirty="0"/>
          </a:p>
          <a:p>
            <a:pPr marL="285750" indent="-285750" algn="just">
              <a:buFont typeface="Arial" panose="020B0604020202020204" pitchFamily="34" charset="0"/>
              <a:buChar char="•"/>
            </a:pPr>
            <a:r>
              <a:rPr lang="en-IN" dirty="0"/>
              <a:t>Cool in desiccator </a:t>
            </a:r>
            <a:r>
              <a:rPr lang="en-IN" sz="1600" dirty="0">
                <a:latin typeface="+mj-lt"/>
              </a:rPr>
              <a:t>(moisture free environment)</a:t>
            </a:r>
            <a:r>
              <a:rPr lang="en-IN" dirty="0"/>
              <a:t> and weigh</a:t>
            </a:r>
          </a:p>
          <a:p>
            <a:pPr algn="just"/>
            <a:endParaRPr lang="en-IN" sz="600" dirty="0"/>
          </a:p>
          <a:p>
            <a:pPr marL="285750" indent="-285750" algn="just">
              <a:buFont typeface="Arial" panose="020B0604020202020204" pitchFamily="34" charset="0"/>
              <a:buChar char="•"/>
            </a:pPr>
            <a:r>
              <a:rPr lang="en-IN" dirty="0"/>
              <a:t>Repeat the drying until constant weight is achieved</a:t>
            </a:r>
          </a:p>
        </p:txBody>
      </p:sp>
      <p:sp>
        <p:nvSpPr>
          <p:cNvPr id="3" name="Title 2"/>
          <p:cNvSpPr>
            <a:spLocks noGrp="1"/>
          </p:cNvSpPr>
          <p:nvPr>
            <p:ph type="title"/>
          </p:nvPr>
        </p:nvSpPr>
        <p:spPr/>
        <p:txBody>
          <a:bodyPr/>
          <a:lstStyle/>
          <a:p>
            <a:pPr marL="342900" indent="-342900" algn="ctr"/>
            <a:r>
              <a:rPr lang="en-IN" dirty="0"/>
              <a:t>Drying and Weighing</a:t>
            </a:r>
          </a:p>
        </p:txBody>
      </p:sp>
      <p:grpSp>
        <p:nvGrpSpPr>
          <p:cNvPr id="10" name="Group 9"/>
          <p:cNvGrpSpPr/>
          <p:nvPr/>
        </p:nvGrpSpPr>
        <p:grpSpPr>
          <a:xfrm>
            <a:off x="6099846" y="2624724"/>
            <a:ext cx="5539667" cy="2574633"/>
            <a:chOff x="1420426" y="3719743"/>
            <a:chExt cx="5539667" cy="2574633"/>
          </a:xfrm>
        </p:grpSpPr>
        <p:sp>
          <p:nvSpPr>
            <p:cNvPr id="8" name="Rounded Rectangle 7"/>
            <p:cNvSpPr/>
            <p:nvPr/>
          </p:nvSpPr>
          <p:spPr>
            <a:xfrm>
              <a:off x="1420426" y="3719743"/>
              <a:ext cx="5539667" cy="2539013"/>
            </a:xfrm>
            <a:prstGeom prst="roundRect">
              <a:avLst>
                <a:gd name="adj" fmla="val 67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070" y="3843920"/>
              <a:ext cx="2095825" cy="1753450"/>
            </a:xfrm>
            <a:prstGeom prst="roundRect">
              <a:avLst>
                <a:gd name="adj" fmla="val 8594"/>
              </a:avLst>
            </a:prstGeom>
            <a:solidFill>
              <a:srgbClr val="FFFFFF">
                <a:shade val="85000"/>
              </a:srgbClr>
            </a:solidFill>
            <a:ln>
              <a:noFill/>
            </a:ln>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7109" y="3843920"/>
              <a:ext cx="3115385" cy="1753450"/>
            </a:xfrm>
            <a:prstGeom prst="roundRect">
              <a:avLst>
                <a:gd name="adj" fmla="val 8594"/>
              </a:avLst>
            </a:prstGeom>
            <a:solidFill>
              <a:srgbClr val="FFFFFF">
                <a:shade val="85000"/>
              </a:srgbClr>
            </a:solidFill>
            <a:ln>
              <a:noFill/>
            </a:ln>
            <a:effectLst/>
          </p:spPr>
        </p:pic>
        <p:sp>
          <p:nvSpPr>
            <p:cNvPr id="6" name="TextBox 5"/>
            <p:cNvSpPr txBox="1"/>
            <p:nvPr/>
          </p:nvSpPr>
          <p:spPr>
            <a:xfrm>
              <a:off x="2680238" y="5601810"/>
              <a:ext cx="829126" cy="307777"/>
            </a:xfrm>
            <a:prstGeom prst="rect">
              <a:avLst/>
            </a:prstGeom>
            <a:noFill/>
          </p:spPr>
          <p:txBody>
            <a:bodyPr wrap="square" rtlCol="0">
              <a:spAutoFit/>
            </a:bodyPr>
            <a:lstStyle/>
            <a:p>
              <a:pPr algn="ctr"/>
              <a:r>
                <a:rPr lang="en-IN" sz="1400" dirty="0">
                  <a:solidFill>
                    <a:schemeClr val="bg1"/>
                  </a:solidFill>
                  <a:latin typeface="+mj-lt"/>
                </a:rPr>
                <a:t>WET</a:t>
              </a:r>
            </a:p>
          </p:txBody>
        </p:sp>
        <p:sp>
          <p:nvSpPr>
            <p:cNvPr id="7" name="TextBox 6"/>
            <p:cNvSpPr txBox="1"/>
            <p:nvPr/>
          </p:nvSpPr>
          <p:spPr>
            <a:xfrm>
              <a:off x="5352718" y="5601810"/>
              <a:ext cx="1157599" cy="307777"/>
            </a:xfrm>
            <a:prstGeom prst="rect">
              <a:avLst/>
            </a:prstGeom>
            <a:noFill/>
          </p:spPr>
          <p:txBody>
            <a:bodyPr wrap="square" rtlCol="0">
              <a:spAutoFit/>
            </a:bodyPr>
            <a:lstStyle/>
            <a:p>
              <a:pPr algn="ctr"/>
              <a:r>
                <a:rPr lang="en-IN" sz="1400" dirty="0">
                  <a:solidFill>
                    <a:schemeClr val="bg1"/>
                  </a:solidFill>
                  <a:latin typeface="+mj-lt"/>
                </a:rPr>
                <a:t>DRIED</a:t>
              </a:r>
            </a:p>
          </p:txBody>
        </p:sp>
        <p:sp>
          <p:nvSpPr>
            <p:cNvPr id="9" name="TextBox 8"/>
            <p:cNvSpPr txBox="1"/>
            <p:nvPr/>
          </p:nvSpPr>
          <p:spPr>
            <a:xfrm>
              <a:off x="1420426" y="5896886"/>
              <a:ext cx="5539667" cy="397490"/>
            </a:xfrm>
            <a:prstGeom prst="roundRect">
              <a:avLst>
                <a:gd name="adj" fmla="val 26071"/>
              </a:avLst>
            </a:prstGeom>
            <a:solidFill>
              <a:srgbClr val="7E2129"/>
            </a:solidFill>
            <a:ln>
              <a:noFill/>
            </a:ln>
          </p:spPr>
          <p:txBody>
            <a:bodyPr wrap="square" rtlCol="0">
              <a:spAutoFit/>
            </a:bodyPr>
            <a:lstStyle/>
            <a:p>
              <a:pPr algn="ctr"/>
              <a:r>
                <a:rPr lang="en-IN" sz="1600" dirty="0">
                  <a:solidFill>
                    <a:schemeClr val="bg1"/>
                  </a:solidFill>
                </a:rPr>
                <a:t>[Ni(HDMG)</a:t>
              </a:r>
              <a:r>
                <a:rPr lang="en-IN" sz="1600" baseline="-25000" dirty="0">
                  <a:solidFill>
                    <a:schemeClr val="bg1"/>
                  </a:solidFill>
                </a:rPr>
                <a:t>2</a:t>
              </a:r>
              <a:r>
                <a:rPr lang="en-IN" sz="1600" dirty="0">
                  <a:solidFill>
                    <a:schemeClr val="bg1"/>
                  </a:solidFill>
                </a:rPr>
                <a:t>] PPT</a:t>
              </a:r>
            </a:p>
          </p:txBody>
        </p:sp>
      </p:grpSp>
      <p:sp>
        <p:nvSpPr>
          <p:cNvPr id="11" name="TextBox 10"/>
          <p:cNvSpPr txBox="1"/>
          <p:nvPr/>
        </p:nvSpPr>
        <p:spPr>
          <a:xfrm>
            <a:off x="5785104" y="6400800"/>
            <a:ext cx="621792" cy="369332"/>
          </a:xfrm>
          <a:prstGeom prst="rect">
            <a:avLst/>
          </a:prstGeom>
          <a:noFill/>
        </p:spPr>
        <p:txBody>
          <a:bodyPr wrap="square" rtlCol="0">
            <a:spAutoFit/>
          </a:bodyPr>
          <a:lstStyle/>
          <a:p>
            <a:pPr algn="ctr"/>
            <a:r>
              <a:rPr lang="en-IN" dirty="0">
                <a:solidFill>
                  <a:schemeClr val="bg1"/>
                </a:solidFill>
                <a:latin typeface="+mj-lt"/>
              </a:rPr>
              <a:t>18</a:t>
            </a:r>
          </a:p>
        </p:txBody>
      </p:sp>
    </p:spTree>
    <p:extLst>
      <p:ext uri="{BB962C8B-B14F-4D97-AF65-F5344CB8AC3E}">
        <p14:creationId xmlns:p14="http://schemas.microsoft.com/office/powerpoint/2010/main" val="218566119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anim calcmode="lin" valueType="num">
                                      <p:cBhvr>
                                        <p:cTn id="8" dur="400" fill="hold"/>
                                        <p:tgtEl>
                                          <p:spTgt spid="3"/>
                                        </p:tgtEl>
                                        <p:attrNameLst>
                                          <p:attrName>ppt_x</p:attrName>
                                        </p:attrNameLst>
                                      </p:cBhvr>
                                      <p:tavLst>
                                        <p:tav tm="0">
                                          <p:val>
                                            <p:strVal val="#ppt_x"/>
                                          </p:val>
                                        </p:tav>
                                        <p:tav tm="100000">
                                          <p:val>
                                            <p:strVal val="#ppt_x"/>
                                          </p:val>
                                        </p:tav>
                                      </p:tavLst>
                                    </p:anim>
                                    <p:anim calcmode="lin" valueType="num">
                                      <p:cBhvr>
                                        <p:cTn id="9" dur="4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500"/>
                                        <p:tgtEl>
                                          <p:spTgt spid="2">
                                            <p:txEl>
                                              <p:pRg st="0" end="0"/>
                                            </p:txEl>
                                          </p:spTgt>
                                        </p:tgtEl>
                                      </p:cBhvr>
                                    </p:animEffect>
                                    <p:anim calcmode="lin" valueType="num">
                                      <p:cBhvr>
                                        <p:cTn id="1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anim calcmode="lin" valueType="num">
                                      <p:cBhvr>
                                        <p:cTn id="20"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2">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500"/>
                                        <p:tgtEl>
                                          <p:spTgt spid="2">
                                            <p:txEl>
                                              <p:pRg st="4" end="4"/>
                                            </p:txEl>
                                          </p:spTgt>
                                        </p:tgtEl>
                                      </p:cBhvr>
                                    </p:animEffect>
                                    <p:anim calcmode="lin" valueType="num">
                                      <p:cBhvr>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2">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anim calcmode="lin" valueType="num">
                                      <p:cBhvr>
                                        <p:cTn id="30"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1" dur="5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arn(inVertical)">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428" y="1352178"/>
            <a:ext cx="3642212" cy="1528181"/>
          </a:xfrm>
        </p:spPr>
        <p:txBody>
          <a:bodyPr>
            <a:normAutofit/>
          </a:bodyPr>
          <a:lstStyle/>
          <a:p>
            <a:r>
              <a:rPr lang="en-IN" sz="3800" dirty="0"/>
              <a:t>Complexometric Titrations</a:t>
            </a:r>
          </a:p>
        </p:txBody>
      </p:sp>
      <p:sp>
        <p:nvSpPr>
          <p:cNvPr id="3" name="TextBox 2"/>
          <p:cNvSpPr txBox="1"/>
          <p:nvPr/>
        </p:nvSpPr>
        <p:spPr>
          <a:xfrm>
            <a:off x="4668718" y="1036037"/>
            <a:ext cx="6384461" cy="4785926"/>
          </a:xfrm>
          <a:prstGeom prst="rect">
            <a:avLst/>
          </a:prstGeom>
          <a:noFill/>
        </p:spPr>
        <p:txBody>
          <a:bodyPr wrap="square" rtlCol="0">
            <a:spAutoFit/>
          </a:bodyPr>
          <a:lstStyle/>
          <a:p>
            <a:pPr marL="285750" indent="-285750" algn="just">
              <a:buClr>
                <a:srgbClr val="BD582C"/>
              </a:buClr>
              <a:buFont typeface="Wingdings" panose="05000000000000000000" pitchFamily="2" charset="2"/>
              <a:buChar char="v"/>
            </a:pPr>
            <a:r>
              <a:rPr lang="en-IN" dirty="0"/>
              <a:t>It is a form of volumetric analysis, based on chemical characteristics of complexes and complex forming reactions to estimate relative proportions of metal ions in a sample</a:t>
            </a:r>
          </a:p>
          <a:p>
            <a:pPr algn="just">
              <a:buClr>
                <a:srgbClr val="BD582C"/>
              </a:buClr>
            </a:pPr>
            <a:endParaRPr lang="en-IN" sz="700" dirty="0"/>
          </a:p>
          <a:p>
            <a:pPr marL="285750" indent="-285750" algn="just">
              <a:buClr>
                <a:srgbClr val="BD582C"/>
              </a:buClr>
              <a:buFont typeface="Wingdings" panose="05000000000000000000" pitchFamily="2" charset="2"/>
              <a:buChar char="v"/>
            </a:pPr>
            <a:r>
              <a:rPr lang="en-IN" dirty="0"/>
              <a:t>Appearance or disappearance of coloured complexes dictates the end point</a:t>
            </a:r>
          </a:p>
          <a:p>
            <a:pPr algn="just">
              <a:buClr>
                <a:srgbClr val="BD582C"/>
              </a:buClr>
            </a:pPr>
            <a:endParaRPr lang="en-IN" sz="700" dirty="0"/>
          </a:p>
          <a:p>
            <a:pPr marL="285750" indent="-285750" algn="just">
              <a:buClr>
                <a:srgbClr val="BD582C"/>
              </a:buClr>
              <a:buFont typeface="Wingdings" panose="05000000000000000000" pitchFamily="2" charset="2"/>
              <a:buChar char="v"/>
            </a:pPr>
            <a:r>
              <a:rPr lang="en-IN" dirty="0"/>
              <a:t>EDTA is most widely used as </a:t>
            </a:r>
            <a:r>
              <a:rPr lang="en-IN" dirty="0">
                <a:solidFill>
                  <a:srgbClr val="BD582C"/>
                </a:solidFill>
              </a:rPr>
              <a:t>complexone	</a:t>
            </a:r>
            <a:r>
              <a:rPr lang="en-IN" dirty="0"/>
              <a:t> </a:t>
            </a:r>
            <a:endParaRPr lang="en-IN" sz="1600" dirty="0"/>
          </a:p>
          <a:p>
            <a:pPr marL="742950" lvl="1" indent="-285750" algn="just">
              <a:buClr>
                <a:srgbClr val="BD582C"/>
              </a:buClr>
              <a:buFont typeface="Arial" panose="020B0604020202020204" pitchFamily="34" charset="0"/>
              <a:buChar char="•"/>
            </a:pPr>
            <a:r>
              <a:rPr lang="en-IN" sz="1600" dirty="0"/>
              <a:t>Forms highly stable 1:1 complexes due to hexadenticity and chelation</a:t>
            </a:r>
          </a:p>
          <a:p>
            <a:pPr marL="742950" lvl="1" indent="-285750" algn="just">
              <a:buClr>
                <a:srgbClr val="BD582C"/>
              </a:buClr>
              <a:buFont typeface="Arial" panose="020B0604020202020204" pitchFamily="34" charset="0"/>
              <a:buChar char="•"/>
            </a:pPr>
            <a:r>
              <a:rPr lang="en-IN" sz="1600" dirty="0"/>
              <a:t>Used as disodium salt (Na</a:t>
            </a:r>
            <a:r>
              <a:rPr lang="en-IN" sz="1600" baseline="-25000" dirty="0"/>
              <a:t>2</a:t>
            </a:r>
            <a:r>
              <a:rPr lang="en-IN" sz="1600" dirty="0"/>
              <a:t>H</a:t>
            </a:r>
            <a:r>
              <a:rPr lang="en-IN" sz="1600" baseline="-25000" dirty="0"/>
              <a:t>2</a:t>
            </a:r>
            <a:r>
              <a:rPr lang="en-IN" sz="1600" dirty="0"/>
              <a:t>Y), other forms are either acidic, basic or insoluble in water</a:t>
            </a:r>
          </a:p>
          <a:p>
            <a:pPr algn="just">
              <a:buClr>
                <a:srgbClr val="BD582C"/>
              </a:buClr>
            </a:pPr>
            <a:endParaRPr lang="en-IN" sz="700" dirty="0"/>
          </a:p>
          <a:p>
            <a:pPr marL="285750" indent="-285750" algn="just">
              <a:buClr>
                <a:srgbClr val="BD582C"/>
              </a:buClr>
              <a:buFont typeface="Wingdings" panose="05000000000000000000" pitchFamily="2" charset="2"/>
              <a:buChar char="v"/>
            </a:pPr>
            <a:r>
              <a:rPr lang="en-IN" dirty="0"/>
              <a:t>Ni</a:t>
            </a:r>
            <a:r>
              <a:rPr lang="en-IN" baseline="30000" dirty="0"/>
              <a:t>+2</a:t>
            </a:r>
            <a:r>
              <a:rPr lang="en-IN" dirty="0"/>
              <a:t> ions in a solution can be estimated by direct titration against EDTA, using Murexide (or Bromopyrogallol red) as metal ion indicator </a:t>
            </a:r>
          </a:p>
          <a:p>
            <a:pPr marL="285750" indent="-285750" algn="just">
              <a:buClr>
                <a:srgbClr val="BD582C"/>
              </a:buClr>
              <a:buFont typeface="Wingdings" panose="05000000000000000000" pitchFamily="2" charset="2"/>
              <a:buChar char="v"/>
            </a:pPr>
            <a:endParaRPr lang="en-IN" sz="600" baseline="30000" dirty="0"/>
          </a:p>
          <a:p>
            <a:pPr marL="285750" indent="-285750" algn="just">
              <a:buClr>
                <a:srgbClr val="BD582C"/>
              </a:buClr>
              <a:buFont typeface="Wingdings" panose="05000000000000000000" pitchFamily="2" charset="2"/>
              <a:buChar char="v"/>
            </a:pPr>
            <a:r>
              <a:rPr lang="en-IN" dirty="0"/>
              <a:t>EBT </a:t>
            </a:r>
            <a:r>
              <a:rPr lang="en-IN" dirty="0">
                <a:solidFill>
                  <a:srgbClr val="C00000"/>
                </a:solidFill>
              </a:rPr>
              <a:t>cannot</a:t>
            </a:r>
            <a:r>
              <a:rPr lang="en-IN" dirty="0"/>
              <a:t> be used as K</a:t>
            </a:r>
            <a:r>
              <a:rPr lang="en-IN" baseline="-25000" dirty="0"/>
              <a:t>f(Ni-EBT) </a:t>
            </a:r>
            <a:r>
              <a:rPr lang="en-IN" dirty="0"/>
              <a:t>&gt; K</a:t>
            </a:r>
            <a:r>
              <a:rPr lang="en-IN" baseline="-25000" dirty="0"/>
              <a:t>f(Ni-EDTA)</a:t>
            </a:r>
            <a:r>
              <a:rPr lang="en-IN" dirty="0"/>
              <a:t> </a:t>
            </a:r>
            <a:r>
              <a:rPr lang="en-IN" sz="1500" dirty="0">
                <a:latin typeface="+mj-lt"/>
              </a:rPr>
              <a:t>(Ni</a:t>
            </a:r>
            <a:r>
              <a:rPr lang="en-IN" sz="1500" baseline="30000" dirty="0">
                <a:latin typeface="+mj-lt"/>
              </a:rPr>
              <a:t>+2</a:t>
            </a:r>
            <a:r>
              <a:rPr lang="en-IN" sz="1500" dirty="0">
                <a:latin typeface="+mj-lt"/>
              </a:rPr>
              <a:t> is said to block the EBT indicator)</a:t>
            </a:r>
            <a:endParaRPr lang="en-IN" sz="1500" baseline="30000" dirty="0">
              <a:latin typeface="+mj-lt"/>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7802"/>
          <a:stretch/>
        </p:blipFill>
        <p:spPr>
          <a:xfrm>
            <a:off x="225428" y="3620764"/>
            <a:ext cx="3642212" cy="2410901"/>
          </a:xfrm>
          <a:prstGeom prst="roundRect">
            <a:avLst>
              <a:gd name="adj" fmla="val 3120"/>
            </a:avLst>
          </a:prstGeom>
          <a:solidFill>
            <a:srgbClr val="FFFFFF">
              <a:shade val="85000"/>
            </a:srgbClr>
          </a:solidFill>
          <a:ln>
            <a:noFill/>
          </a:ln>
          <a:effectLst/>
        </p:spPr>
      </p:pic>
      <p:sp>
        <p:nvSpPr>
          <p:cNvPr id="5" name="TextBox 4"/>
          <p:cNvSpPr txBox="1"/>
          <p:nvPr/>
        </p:nvSpPr>
        <p:spPr>
          <a:xfrm>
            <a:off x="1904802" y="6400800"/>
            <a:ext cx="283463" cy="369332"/>
          </a:xfrm>
          <a:prstGeom prst="rect">
            <a:avLst/>
          </a:prstGeom>
          <a:noFill/>
        </p:spPr>
        <p:txBody>
          <a:bodyPr wrap="square" rtlCol="0">
            <a:spAutoFit/>
          </a:bodyPr>
          <a:lstStyle/>
          <a:p>
            <a:r>
              <a:rPr lang="en-IN" dirty="0">
                <a:solidFill>
                  <a:schemeClr val="bg1"/>
                </a:solidFill>
                <a:latin typeface="+mj-lt"/>
              </a:rPr>
              <a:t>1</a:t>
            </a:r>
          </a:p>
        </p:txBody>
      </p:sp>
    </p:spTree>
    <p:extLst>
      <p:ext uri="{BB962C8B-B14F-4D97-AF65-F5344CB8AC3E}">
        <p14:creationId xmlns:p14="http://schemas.microsoft.com/office/powerpoint/2010/main" val="264426856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4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anim calcmode="lin" valueType="num">
                                      <p:cBhvr>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anim calcmode="lin" valueType="num">
                                      <p:cBhvr>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anim calcmode="lin" valueType="num">
                                      <p:cBhvr>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500"/>
                                        <p:tgtEl>
                                          <p:spTgt spid="3">
                                            <p:txEl>
                                              <p:pRg st="8" end="8"/>
                                            </p:txEl>
                                          </p:spTgt>
                                        </p:tgtEl>
                                      </p:cBhvr>
                                    </p:animEffect>
                                    <p:anim calcmode="lin" valueType="num">
                                      <p:cBhvr>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anim calcmode="lin" valueType="num">
                                      <p:cBhvr>
                                        <p:cTn id="5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7" dur="5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Calculations</a:t>
            </a:r>
          </a:p>
        </p:txBody>
      </p:sp>
      <p:sp>
        <p:nvSpPr>
          <p:cNvPr id="3" name="TextBox 2"/>
          <p:cNvSpPr txBox="1"/>
          <p:nvPr/>
        </p:nvSpPr>
        <p:spPr>
          <a:xfrm>
            <a:off x="1097280" y="2059622"/>
            <a:ext cx="10058400" cy="3657411"/>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rgbClr val="BD582C"/>
                </a:solidFill>
              </a:rPr>
              <a:t>% of Ni in [Ni(HDMG)</a:t>
            </a:r>
            <a:r>
              <a:rPr lang="en-IN" baseline="-25000" dirty="0">
                <a:solidFill>
                  <a:srgbClr val="BD582C"/>
                </a:solidFill>
              </a:rPr>
              <a:t>2</a:t>
            </a:r>
            <a:r>
              <a:rPr lang="en-IN" dirty="0">
                <a:solidFill>
                  <a:srgbClr val="BD582C"/>
                </a:solidFill>
              </a:rPr>
              <a:t>]</a:t>
            </a:r>
          </a:p>
          <a:p>
            <a:endParaRPr lang="en-IN" sz="400" dirty="0">
              <a:solidFill>
                <a:srgbClr val="BD582C"/>
              </a:solidFill>
            </a:endParaRPr>
          </a:p>
          <a:p>
            <a:pPr marL="742950" lvl="1" indent="-285750">
              <a:buFont typeface="Arial" panose="020B0604020202020204" pitchFamily="34" charset="0"/>
              <a:buChar char="•"/>
            </a:pPr>
            <a:r>
              <a:rPr lang="en-IN" dirty="0"/>
              <a:t>Molecular Formula -&gt; Ni(C</a:t>
            </a:r>
            <a:r>
              <a:rPr lang="en-IN" baseline="-25000" dirty="0"/>
              <a:t>4</a:t>
            </a:r>
            <a:r>
              <a:rPr lang="en-IN" dirty="0"/>
              <a:t>H</a:t>
            </a:r>
            <a:r>
              <a:rPr lang="en-IN" baseline="-25000" dirty="0"/>
              <a:t>7</a:t>
            </a:r>
            <a:r>
              <a:rPr lang="en-IN" dirty="0"/>
              <a:t>O</a:t>
            </a:r>
            <a:r>
              <a:rPr lang="en-IN" baseline="-25000" dirty="0"/>
              <a:t>2</a:t>
            </a:r>
            <a:r>
              <a:rPr lang="en-IN" dirty="0"/>
              <a:t>N</a:t>
            </a:r>
            <a:r>
              <a:rPr lang="en-IN" baseline="-25000" dirty="0"/>
              <a:t>2</a:t>
            </a:r>
            <a:r>
              <a:rPr lang="en-IN" dirty="0"/>
              <a:t>)</a:t>
            </a:r>
            <a:r>
              <a:rPr lang="en-IN" baseline="-25000" dirty="0"/>
              <a:t>2</a:t>
            </a:r>
          </a:p>
          <a:p>
            <a:pPr lvl="1"/>
            <a:endParaRPr lang="en-IN" sz="100" dirty="0"/>
          </a:p>
          <a:p>
            <a:pPr marL="742950" lvl="1" indent="-285750">
              <a:buFont typeface="Arial" panose="020B0604020202020204" pitchFamily="34" charset="0"/>
              <a:buChar char="•"/>
            </a:pPr>
            <a:r>
              <a:rPr lang="en-IN" dirty="0"/>
              <a:t>Relative atomic masses of constituents (u) -&gt; Ni = 58.69, C = 12, H = 1, O = 16, N = 14</a:t>
            </a:r>
          </a:p>
          <a:p>
            <a:pPr lvl="1"/>
            <a:endParaRPr lang="en-IN" sz="100" dirty="0"/>
          </a:p>
          <a:p>
            <a:pPr marL="742950" lvl="1" indent="-285750">
              <a:buFont typeface="Arial" panose="020B0604020202020204" pitchFamily="34" charset="0"/>
              <a:buChar char="•"/>
            </a:pPr>
            <a:r>
              <a:rPr lang="en-IN" dirty="0"/>
              <a:t>Total Molecular Mass (u) -&gt; 288.69</a:t>
            </a:r>
          </a:p>
          <a:p>
            <a:pPr lvl="1"/>
            <a:endParaRPr lang="en-IN" sz="100" dirty="0"/>
          </a:p>
          <a:p>
            <a:pPr marL="742950" lvl="1" indent="-285750">
              <a:buFont typeface="Arial" panose="020B0604020202020204" pitchFamily="34" charset="0"/>
              <a:buChar char="•"/>
            </a:pPr>
            <a:r>
              <a:rPr lang="en-IN" dirty="0"/>
              <a:t>% of Ni -&gt; (58.69u / 288.69u) * 100 = 20.32%</a:t>
            </a:r>
          </a:p>
          <a:p>
            <a:endParaRPr lang="en-IN" dirty="0"/>
          </a:p>
          <a:p>
            <a:pPr marL="285750" indent="-285750">
              <a:buFont typeface="Wingdings" panose="05000000000000000000" pitchFamily="2" charset="2"/>
              <a:buChar char="v"/>
            </a:pPr>
            <a:r>
              <a:rPr lang="en-IN" dirty="0">
                <a:solidFill>
                  <a:srgbClr val="BD582C"/>
                </a:solidFill>
              </a:rPr>
              <a:t>Mass of Ni</a:t>
            </a:r>
            <a:r>
              <a:rPr lang="en-IN" baseline="30000" dirty="0">
                <a:solidFill>
                  <a:srgbClr val="BD582C"/>
                </a:solidFill>
              </a:rPr>
              <a:t>+2</a:t>
            </a:r>
            <a:r>
              <a:rPr lang="en-IN" dirty="0">
                <a:solidFill>
                  <a:srgbClr val="BD582C"/>
                </a:solidFill>
              </a:rPr>
              <a:t> in test sample (M</a:t>
            </a:r>
            <a:r>
              <a:rPr lang="en-IN" baseline="-25000" dirty="0">
                <a:solidFill>
                  <a:srgbClr val="BD582C"/>
                </a:solidFill>
              </a:rPr>
              <a:t>Ni+2</a:t>
            </a:r>
            <a:r>
              <a:rPr lang="en-IN" dirty="0">
                <a:solidFill>
                  <a:srgbClr val="BD582C"/>
                </a:solidFill>
              </a:rPr>
              <a:t>)</a:t>
            </a:r>
          </a:p>
          <a:p>
            <a:endParaRPr lang="en-IN" sz="400" dirty="0">
              <a:solidFill>
                <a:srgbClr val="BD582C"/>
              </a:solidFill>
            </a:endParaRPr>
          </a:p>
          <a:p>
            <a:pPr lvl="1"/>
            <a:r>
              <a:rPr lang="en-IN" dirty="0"/>
              <a:t>Let mass of [Ni(HDMG)</a:t>
            </a:r>
            <a:r>
              <a:rPr lang="en-IN" baseline="-25000" dirty="0"/>
              <a:t>2</a:t>
            </a:r>
            <a:r>
              <a:rPr lang="en-IN" dirty="0"/>
              <a:t>] measured experimentally (constant value) -&gt; M</a:t>
            </a:r>
            <a:r>
              <a:rPr lang="en-IN" baseline="-25000" dirty="0"/>
              <a:t>Ni-DMG</a:t>
            </a:r>
          </a:p>
          <a:p>
            <a:pPr lvl="1"/>
            <a:endParaRPr lang="en-IN" sz="200" dirty="0"/>
          </a:p>
          <a:p>
            <a:pPr marL="742950" lvl="1" indent="-285750">
              <a:buFont typeface="Arial" panose="020B0604020202020204" pitchFamily="34" charset="0"/>
              <a:buChar char="•"/>
            </a:pPr>
            <a:r>
              <a:rPr lang="en-IN" dirty="0"/>
              <a:t>Then, M</a:t>
            </a:r>
            <a:r>
              <a:rPr lang="en-IN" baseline="-25000" dirty="0"/>
              <a:t>Ni+2</a:t>
            </a:r>
            <a:r>
              <a:rPr lang="en-IN" dirty="0"/>
              <a:t> = Mass of Ni</a:t>
            </a:r>
            <a:r>
              <a:rPr lang="en-IN" baseline="30000" dirty="0"/>
              <a:t>+2</a:t>
            </a:r>
            <a:r>
              <a:rPr lang="en-IN" dirty="0"/>
              <a:t> in [Ni(HDMG)</a:t>
            </a:r>
            <a:r>
              <a:rPr lang="en-IN" baseline="-25000" dirty="0"/>
              <a:t>2</a:t>
            </a:r>
            <a:r>
              <a:rPr lang="en-IN" dirty="0"/>
              <a:t>]</a:t>
            </a:r>
          </a:p>
          <a:p>
            <a:pPr lvl="1"/>
            <a:endParaRPr lang="en-IN" sz="100" baseline="30000" dirty="0"/>
          </a:p>
          <a:p>
            <a:pPr marL="742950" lvl="1" indent="-285750">
              <a:buFont typeface="Arial" panose="020B0604020202020204" pitchFamily="34" charset="0"/>
              <a:buChar char="•"/>
            </a:pPr>
            <a:r>
              <a:rPr lang="en-IN" dirty="0"/>
              <a:t>M</a:t>
            </a:r>
            <a:r>
              <a:rPr lang="en-IN" baseline="-25000" dirty="0"/>
              <a:t>Ni+2 </a:t>
            </a:r>
            <a:r>
              <a:rPr lang="en-IN" dirty="0"/>
              <a:t>= (% of Ni in complex / 100) * M</a:t>
            </a:r>
            <a:r>
              <a:rPr lang="en-IN" baseline="-25000" dirty="0"/>
              <a:t>Ni-DMG</a:t>
            </a:r>
          </a:p>
          <a:p>
            <a:pPr lvl="1"/>
            <a:endParaRPr lang="en-IN" sz="100" baseline="-25000" dirty="0"/>
          </a:p>
          <a:p>
            <a:pPr lvl="1"/>
            <a:endParaRPr lang="en-IN" sz="100" baseline="30000" dirty="0"/>
          </a:p>
          <a:p>
            <a:pPr marL="742950" lvl="1" indent="-285750">
              <a:buFont typeface="Arial" panose="020B0604020202020204" pitchFamily="34" charset="0"/>
              <a:buChar char="•"/>
            </a:pPr>
            <a:r>
              <a:rPr lang="en-IN" dirty="0"/>
              <a:t>M</a:t>
            </a:r>
            <a:r>
              <a:rPr lang="en-IN" baseline="-25000" dirty="0"/>
              <a:t>Ni+2 </a:t>
            </a:r>
            <a:r>
              <a:rPr lang="en-IN" dirty="0"/>
              <a:t>= (20.32 / 100) * M</a:t>
            </a:r>
            <a:r>
              <a:rPr lang="en-IN" baseline="-25000" dirty="0"/>
              <a:t>Ni-DMG</a:t>
            </a:r>
          </a:p>
          <a:p>
            <a:pPr lvl="1"/>
            <a:endParaRPr lang="en-IN" sz="100" baseline="-25000" dirty="0"/>
          </a:p>
          <a:p>
            <a:pPr marL="742950" lvl="1" indent="-285750">
              <a:buFont typeface="Arial" panose="020B0604020202020204" pitchFamily="34" charset="0"/>
              <a:buChar char="•"/>
            </a:pPr>
            <a:r>
              <a:rPr lang="en-IN" dirty="0"/>
              <a:t>M</a:t>
            </a:r>
            <a:r>
              <a:rPr lang="en-IN" baseline="-25000" dirty="0"/>
              <a:t>Ni+2 </a:t>
            </a:r>
            <a:r>
              <a:rPr lang="en-IN" dirty="0"/>
              <a:t>= 0.2032 * M</a:t>
            </a:r>
            <a:r>
              <a:rPr lang="en-IN" baseline="-25000" dirty="0"/>
              <a:t>Ni-DMG</a:t>
            </a:r>
          </a:p>
        </p:txBody>
      </p:sp>
      <p:sp>
        <p:nvSpPr>
          <p:cNvPr id="4" name="TextBox 3"/>
          <p:cNvSpPr txBox="1"/>
          <p:nvPr/>
        </p:nvSpPr>
        <p:spPr>
          <a:xfrm>
            <a:off x="5785104" y="6400800"/>
            <a:ext cx="621792" cy="369332"/>
          </a:xfrm>
          <a:prstGeom prst="rect">
            <a:avLst/>
          </a:prstGeom>
          <a:noFill/>
        </p:spPr>
        <p:txBody>
          <a:bodyPr wrap="square" rtlCol="0">
            <a:spAutoFit/>
          </a:bodyPr>
          <a:lstStyle/>
          <a:p>
            <a:pPr algn="ctr"/>
            <a:r>
              <a:rPr lang="en-IN" dirty="0">
                <a:solidFill>
                  <a:schemeClr val="bg1"/>
                </a:solidFill>
                <a:latin typeface="+mj-lt"/>
              </a:rPr>
              <a:t>19</a:t>
            </a:r>
          </a:p>
        </p:txBody>
      </p:sp>
    </p:spTree>
    <p:extLst>
      <p:ext uri="{BB962C8B-B14F-4D97-AF65-F5344CB8AC3E}">
        <p14:creationId xmlns:p14="http://schemas.microsoft.com/office/powerpoint/2010/main" val="372165430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anim calcmode="lin" valueType="num">
                                      <p:cBhvr>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anim calcmode="lin" valueType="num">
                                      <p:cBhvr>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anim calcmode="lin" valueType="num">
                                      <p:cBhvr>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anim calcmode="lin" valueType="num">
                                      <p:cBhvr>
                                        <p:cTn id="4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500"/>
                                        <p:tgtEl>
                                          <p:spTgt spid="3">
                                            <p:txEl>
                                              <p:pRg st="12" end="12"/>
                                            </p:txEl>
                                          </p:spTgt>
                                        </p:tgtEl>
                                      </p:cBhvr>
                                    </p:animEffect>
                                    <p:anim calcmode="lin" valueType="num">
                                      <p:cBhvr>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2" dur="5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anim calcmode="lin" valueType="num">
                                      <p:cBhvr>
                                        <p:cTn id="58"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59" dur="500" fill="hold"/>
                                        <p:tgtEl>
                                          <p:spTgt spid="3">
                                            <p:txEl>
                                              <p:pRg st="14" end="14"/>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6" end="16"/>
                                            </p:txEl>
                                          </p:spTgt>
                                        </p:tgtEl>
                                        <p:attrNameLst>
                                          <p:attrName>style.visibility</p:attrName>
                                        </p:attrNameLst>
                                      </p:cBhvr>
                                      <p:to>
                                        <p:strVal val="visible"/>
                                      </p:to>
                                    </p:set>
                                    <p:animEffect transition="in" filter="fade">
                                      <p:cBhvr>
                                        <p:cTn id="62" dur="500"/>
                                        <p:tgtEl>
                                          <p:spTgt spid="3">
                                            <p:txEl>
                                              <p:pRg st="16" end="16"/>
                                            </p:txEl>
                                          </p:spTgt>
                                        </p:tgtEl>
                                      </p:cBhvr>
                                    </p:animEffect>
                                    <p:anim calcmode="lin" valueType="num">
                                      <p:cBhvr>
                                        <p:cTn id="6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64" dur="500" fill="hold"/>
                                        <p:tgtEl>
                                          <p:spTgt spid="3">
                                            <p:txEl>
                                              <p:pRg st="16" end="16"/>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19" end="19"/>
                                            </p:txEl>
                                          </p:spTgt>
                                        </p:tgtEl>
                                        <p:attrNameLst>
                                          <p:attrName>style.visibility</p:attrName>
                                        </p:attrNameLst>
                                      </p:cBhvr>
                                      <p:to>
                                        <p:strVal val="visible"/>
                                      </p:to>
                                    </p:set>
                                    <p:animEffect transition="in" filter="fade">
                                      <p:cBhvr>
                                        <p:cTn id="67" dur="500"/>
                                        <p:tgtEl>
                                          <p:spTgt spid="3">
                                            <p:txEl>
                                              <p:pRg st="19" end="19"/>
                                            </p:txEl>
                                          </p:spTgt>
                                        </p:tgtEl>
                                      </p:cBhvr>
                                    </p:animEffect>
                                    <p:anim calcmode="lin" valueType="num">
                                      <p:cBhvr>
                                        <p:cTn id="68"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69" dur="500" fill="hold"/>
                                        <p:tgtEl>
                                          <p:spTgt spid="3">
                                            <p:txEl>
                                              <p:pRg st="19" end="19"/>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21" end="21"/>
                                            </p:txEl>
                                          </p:spTgt>
                                        </p:tgtEl>
                                        <p:attrNameLst>
                                          <p:attrName>style.visibility</p:attrName>
                                        </p:attrNameLst>
                                      </p:cBhvr>
                                      <p:to>
                                        <p:strVal val="visible"/>
                                      </p:to>
                                    </p:set>
                                    <p:animEffect transition="in" filter="fade">
                                      <p:cBhvr>
                                        <p:cTn id="72" dur="500"/>
                                        <p:tgtEl>
                                          <p:spTgt spid="3">
                                            <p:txEl>
                                              <p:pRg st="21" end="21"/>
                                            </p:txEl>
                                          </p:spTgt>
                                        </p:tgtEl>
                                      </p:cBhvr>
                                    </p:animEffect>
                                    <p:anim calcmode="lin" valueType="num">
                                      <p:cBhvr>
                                        <p:cTn id="73"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p:cTn id="74" dur="500" fill="hold"/>
                                        <p:tgtEl>
                                          <p:spTgt spid="3">
                                            <p:txEl>
                                              <p:pRg st="21" end="2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Comparison</a:t>
            </a:r>
          </a:p>
        </p:txBody>
      </p:sp>
      <p:graphicFrame>
        <p:nvGraphicFramePr>
          <p:cNvPr id="3" name="Table 2"/>
          <p:cNvGraphicFramePr>
            <a:graphicFrameLocks noGrp="1"/>
          </p:cNvGraphicFramePr>
          <p:nvPr>
            <p:extLst>
              <p:ext uri="{D42A27DB-BD31-4B8C-83A1-F6EECF244321}">
                <p14:modId xmlns:p14="http://schemas.microsoft.com/office/powerpoint/2010/main" val="204997086"/>
              </p:ext>
            </p:extLst>
          </p:nvPr>
        </p:nvGraphicFramePr>
        <p:xfrm>
          <a:off x="1097280" y="1829373"/>
          <a:ext cx="10058400" cy="4533312"/>
        </p:xfrm>
        <a:graphic>
          <a:graphicData uri="http://schemas.openxmlformats.org/drawingml/2006/table">
            <a:tbl>
              <a:tblPr firstRow="1" bandRow="1">
                <a:tableStyleId>{21E4AEA4-8DFA-4A89-87EB-49C32662AFE0}</a:tableStyleId>
              </a:tblPr>
              <a:tblGrid>
                <a:gridCol w="5029200">
                  <a:extLst>
                    <a:ext uri="{9D8B030D-6E8A-4147-A177-3AD203B41FA5}">
                      <a16:colId xmlns:a16="http://schemas.microsoft.com/office/drawing/2014/main" val="4218987572"/>
                    </a:ext>
                  </a:extLst>
                </a:gridCol>
                <a:gridCol w="5029200">
                  <a:extLst>
                    <a:ext uri="{9D8B030D-6E8A-4147-A177-3AD203B41FA5}">
                      <a16:colId xmlns:a16="http://schemas.microsoft.com/office/drawing/2014/main" val="1529380028"/>
                    </a:ext>
                  </a:extLst>
                </a:gridCol>
              </a:tblGrid>
              <a:tr h="621219">
                <a:tc>
                  <a:txBody>
                    <a:bodyPr/>
                    <a:lstStyle/>
                    <a:p>
                      <a:pPr algn="ctr"/>
                      <a:r>
                        <a:rPr lang="en-IN" sz="1800" b="0" dirty="0">
                          <a:latin typeface="+mj-lt"/>
                        </a:rPr>
                        <a:t>Complexometry</a:t>
                      </a:r>
                      <a:endParaRPr lang="en-IN" b="0" dirty="0">
                        <a:latin typeface="+mj-lt"/>
                      </a:endParaRPr>
                    </a:p>
                  </a:txBody>
                  <a:tcPr anchor="ctr">
                    <a:lnB w="12700" cap="flat" cmpd="sng" algn="ctr">
                      <a:noFill/>
                      <a:prstDash val="solid"/>
                      <a:round/>
                      <a:headEnd type="none" w="med" len="med"/>
                      <a:tailEnd type="none" w="med" len="med"/>
                    </a:lnB>
                  </a:tcPr>
                </a:tc>
                <a:tc>
                  <a:txBody>
                    <a:bodyPr/>
                    <a:lstStyle/>
                    <a:p>
                      <a:pPr algn="ctr"/>
                      <a:r>
                        <a:rPr lang="en-IN" b="0" dirty="0">
                          <a:latin typeface="+mj-lt"/>
                        </a:rPr>
                        <a:t>Gravimetry</a:t>
                      </a:r>
                    </a:p>
                  </a:txBody>
                  <a:tcPr anchor="ctr">
                    <a:lnB w="12700" cap="flat" cmpd="sng" algn="ctr">
                      <a:noFill/>
                      <a:prstDash val="solid"/>
                      <a:round/>
                      <a:headEnd type="none" w="med" len="med"/>
                      <a:tailEnd type="none" w="med" len="med"/>
                    </a:lnB>
                  </a:tcPr>
                </a:tc>
                <a:extLst>
                  <a:ext uri="{0D108BD9-81ED-4DB2-BD59-A6C34878D82A}">
                    <a16:rowId xmlns:a16="http://schemas.microsoft.com/office/drawing/2014/main" val="1159333973"/>
                  </a:ext>
                </a:extLst>
              </a:tr>
              <a:tr h="674703">
                <a:tc>
                  <a:txBody>
                    <a:bodyPr/>
                    <a:lstStyle/>
                    <a:p>
                      <a:pPr algn="ctr"/>
                      <a:r>
                        <a:rPr lang="en-IN" sz="1700" dirty="0"/>
                        <a:t>Reasonably accurate</a:t>
                      </a:r>
                      <a:r>
                        <a:rPr lang="en-IN" sz="1700" baseline="0" dirty="0"/>
                        <a:t> (depends upon stability of M-In and M-EDTA complex)</a:t>
                      </a:r>
                      <a:endParaRPr lang="en-IN" sz="1700" i="0"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IN" sz="1700" dirty="0"/>
                        <a:t>Highly accurate (depends</a:t>
                      </a:r>
                      <a:r>
                        <a:rPr lang="en-IN" sz="1700" baseline="0" dirty="0"/>
                        <a:t> upon nature of specie being isolated</a:t>
                      </a:r>
                      <a:r>
                        <a:rPr lang="en-IN" sz="1700" dirty="0"/>
                        <a:t>)</a:t>
                      </a:r>
                      <a:endParaRPr lang="en-IN" sz="1700" i="0" dirty="0"/>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43822505"/>
                  </a:ext>
                </a:extLst>
              </a:tr>
              <a:tr h="470516">
                <a:tc>
                  <a:txBody>
                    <a:bodyPr/>
                    <a:lstStyle/>
                    <a:p>
                      <a:pPr algn="ctr"/>
                      <a:r>
                        <a:rPr lang="en-IN" sz="1700" dirty="0"/>
                        <a:t>Quick</a:t>
                      </a:r>
                      <a:r>
                        <a:rPr lang="en-IN" sz="1700" baseline="0" dirty="0"/>
                        <a:t> estimation</a:t>
                      </a:r>
                      <a:endParaRPr lang="en-IN" sz="1700" i="0" dirty="0"/>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700" dirty="0"/>
                        <a:t>Consumes lot of time</a:t>
                      </a:r>
                      <a:endParaRPr lang="en-IN" sz="1700" i="0"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90010033"/>
                  </a:ext>
                </a:extLst>
              </a:tr>
              <a:tr h="683581">
                <a:tc>
                  <a:txBody>
                    <a:bodyPr/>
                    <a:lstStyle/>
                    <a:p>
                      <a:pPr algn="ctr"/>
                      <a:r>
                        <a:rPr lang="en-IN" sz="1700" dirty="0"/>
                        <a:t>Relative method</a:t>
                      </a:r>
                      <a:r>
                        <a:rPr lang="en-IN" sz="1700" baseline="0" dirty="0"/>
                        <a:t> (involves titration against standards)</a:t>
                      </a:r>
                      <a:endParaRPr lang="en-IN" sz="1700" i="0" dirty="0"/>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700" dirty="0"/>
                        <a:t>Absolute method (no</a:t>
                      </a:r>
                      <a:r>
                        <a:rPr lang="en-IN" sz="1700" baseline="0" dirty="0"/>
                        <a:t> calibration required</a:t>
                      </a:r>
                      <a:r>
                        <a:rPr lang="en-IN" sz="1700" dirty="0"/>
                        <a:t>)</a:t>
                      </a:r>
                      <a:endParaRPr lang="en-IN" sz="1700" i="0"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51608472"/>
                  </a:ext>
                </a:extLst>
              </a:tr>
              <a:tr h="745724">
                <a:tc>
                  <a:txBody>
                    <a:bodyPr/>
                    <a:lstStyle/>
                    <a:p>
                      <a:pPr algn="ctr"/>
                      <a:r>
                        <a:rPr lang="en-IN" sz="1700" dirty="0"/>
                        <a:t>Highly error prone</a:t>
                      </a:r>
                      <a:r>
                        <a:rPr lang="en-IN" sz="1700" baseline="0" dirty="0"/>
                        <a:t> (</a:t>
                      </a:r>
                      <a:r>
                        <a:rPr lang="en-IN" sz="1700" dirty="0"/>
                        <a:t>pH</a:t>
                      </a:r>
                      <a:r>
                        <a:rPr lang="en-IN" sz="1700" baseline="0" dirty="0"/>
                        <a:t> sensitivity, low stability of complexes, indicator error etc)</a:t>
                      </a:r>
                      <a:endParaRPr lang="en-IN" sz="1700" i="0" baseline="0" dirty="0"/>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700" dirty="0"/>
                        <a:t>Erro</a:t>
                      </a:r>
                      <a:r>
                        <a:rPr lang="en-IN" sz="1700" baseline="0" dirty="0"/>
                        <a:t>r sources (filtrate and precipitate) can be easily checked </a:t>
                      </a:r>
                      <a:endParaRPr lang="en-IN" sz="1700" i="0" baseline="0"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80357319"/>
                  </a:ext>
                </a:extLst>
              </a:tr>
              <a:tr h="727969">
                <a:tc>
                  <a:txBody>
                    <a:bodyPr/>
                    <a:lstStyle/>
                    <a:p>
                      <a:pPr algn="ctr"/>
                      <a:r>
                        <a:rPr lang="en-IN" sz="1700" baseline="0" dirty="0"/>
                        <a:t>Can produce a lot of waste</a:t>
                      </a:r>
                      <a:endParaRPr lang="en-IN" sz="1700" i="0" baseline="0" dirty="0"/>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700" baseline="0" dirty="0"/>
                        <a:t>Waste is mostly limited to reagents and isolated compound</a:t>
                      </a:r>
                      <a:endParaRPr lang="en-IN" sz="1700" i="0" baseline="0"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81234826"/>
                  </a:ext>
                </a:extLst>
              </a:tr>
              <a:tr h="370840">
                <a:tc>
                  <a:txBody>
                    <a:bodyPr/>
                    <a:lstStyle/>
                    <a:p>
                      <a:pPr algn="ctr"/>
                      <a:r>
                        <a:rPr lang="en-IN" sz="1700" baseline="0" dirty="0"/>
                        <a:t>Used to estimate relative proportions of metal ions in the solution</a:t>
                      </a:r>
                      <a:endParaRPr lang="en-IN" sz="1700" i="0" baseline="0" dirty="0"/>
                    </a:p>
                  </a:txBody>
                  <a:tcPr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700" baseline="0" dirty="0"/>
                        <a:t>Used in high accuracy demanding areas, like analysis of standards</a:t>
                      </a:r>
                      <a:endParaRPr lang="en-IN" sz="1700" i="0" baseline="0" dirty="0"/>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9398376"/>
                  </a:ext>
                </a:extLst>
              </a:tr>
            </a:tbl>
          </a:graphicData>
        </a:graphic>
      </p:graphicFrame>
      <p:sp>
        <p:nvSpPr>
          <p:cNvPr id="4" name="TextBox 3"/>
          <p:cNvSpPr txBox="1"/>
          <p:nvPr/>
        </p:nvSpPr>
        <p:spPr>
          <a:xfrm>
            <a:off x="5785104" y="6400800"/>
            <a:ext cx="621792" cy="369332"/>
          </a:xfrm>
          <a:prstGeom prst="rect">
            <a:avLst/>
          </a:prstGeom>
          <a:noFill/>
        </p:spPr>
        <p:txBody>
          <a:bodyPr wrap="square" rtlCol="0">
            <a:spAutoFit/>
          </a:bodyPr>
          <a:lstStyle/>
          <a:p>
            <a:pPr algn="ctr"/>
            <a:r>
              <a:rPr lang="en-IN" dirty="0">
                <a:solidFill>
                  <a:schemeClr val="bg1"/>
                </a:solidFill>
                <a:latin typeface="+mj-lt"/>
              </a:rPr>
              <a:t>20</a:t>
            </a:r>
          </a:p>
        </p:txBody>
      </p:sp>
    </p:spTree>
    <p:extLst>
      <p:ext uri="{BB962C8B-B14F-4D97-AF65-F5344CB8AC3E}">
        <p14:creationId xmlns:p14="http://schemas.microsoft.com/office/powerpoint/2010/main" val="81594631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84837"/>
            <a:ext cx="3200400" cy="1095521"/>
          </a:xfrm>
        </p:spPr>
        <p:txBody>
          <a:bodyPr/>
          <a:lstStyle/>
          <a:p>
            <a:pPr algn="ctr"/>
            <a:r>
              <a:rPr lang="en-IN" sz="4000" dirty="0"/>
              <a:t>References</a:t>
            </a:r>
            <a:endParaRPr lang="en-IN" dirty="0"/>
          </a:p>
        </p:txBody>
      </p:sp>
      <p:sp>
        <p:nvSpPr>
          <p:cNvPr id="5" name="Content Placeholder 2">
            <a:extLst>
              <a:ext uri="{FF2B5EF4-FFF2-40B4-BE49-F238E27FC236}">
                <a16:creationId xmlns:a16="http://schemas.microsoft.com/office/drawing/2014/main" id="{3BF0E350-A783-408D-8A61-44E0BBBD8C4F}"/>
              </a:ext>
            </a:extLst>
          </p:cNvPr>
          <p:cNvSpPr>
            <a:spLocks noGrp="1"/>
          </p:cNvSpPr>
          <p:nvPr>
            <p:ph idx="1"/>
          </p:nvPr>
        </p:nvSpPr>
        <p:spPr>
          <a:xfrm>
            <a:off x="4855505" y="2426616"/>
            <a:ext cx="6278880" cy="2438401"/>
          </a:xfrm>
        </p:spPr>
        <p:txBody>
          <a:bodyPr/>
          <a:lstStyle/>
          <a:p>
            <a:pPr>
              <a:buFont typeface="Wingdings" panose="05000000000000000000" pitchFamily="2" charset="2"/>
              <a:buChar char="v"/>
            </a:pPr>
            <a:r>
              <a:rPr lang="en-IN" dirty="0"/>
              <a:t>  Vogel’s textbook of quantitative chemical analysis </a:t>
            </a:r>
          </a:p>
          <a:p>
            <a:pPr>
              <a:buFont typeface="Wingdings" panose="05000000000000000000" pitchFamily="2" charset="2"/>
              <a:buChar char="v"/>
            </a:pPr>
            <a:r>
              <a:rPr lang="en-IN" dirty="0"/>
              <a:t>  https://en.wikipedia.org</a:t>
            </a:r>
          </a:p>
          <a:p>
            <a:pPr>
              <a:buFont typeface="Wingdings" panose="05000000000000000000" pitchFamily="2" charset="2"/>
              <a:buChar char="v"/>
            </a:pPr>
            <a:r>
              <a:rPr lang="en-IN" dirty="0"/>
              <a:t>  https://chemistry.stackexchange.com</a:t>
            </a:r>
          </a:p>
          <a:p>
            <a:pPr>
              <a:buFont typeface="Wingdings" panose="05000000000000000000" pitchFamily="2" charset="2"/>
              <a:buChar char="v"/>
            </a:pPr>
            <a:r>
              <a:rPr lang="en-IN" dirty="0"/>
              <a:t>  https://www.chemeurope.com/en/encyclopedia</a:t>
            </a:r>
          </a:p>
        </p:txBody>
      </p:sp>
      <p:sp>
        <p:nvSpPr>
          <p:cNvPr id="6" name="TextBox 5"/>
          <p:cNvSpPr txBox="1"/>
          <p:nvPr/>
        </p:nvSpPr>
        <p:spPr>
          <a:xfrm>
            <a:off x="1746504" y="6382512"/>
            <a:ext cx="621792" cy="369332"/>
          </a:xfrm>
          <a:prstGeom prst="rect">
            <a:avLst/>
          </a:prstGeom>
          <a:noFill/>
        </p:spPr>
        <p:txBody>
          <a:bodyPr wrap="square" rtlCol="0">
            <a:spAutoFit/>
          </a:bodyPr>
          <a:lstStyle/>
          <a:p>
            <a:pPr algn="ctr"/>
            <a:r>
              <a:rPr lang="en-IN" dirty="0">
                <a:solidFill>
                  <a:schemeClr val="bg1"/>
                </a:solidFill>
                <a:latin typeface="+mj-lt"/>
              </a:rPr>
              <a:t>21</a:t>
            </a:r>
          </a:p>
        </p:txBody>
      </p:sp>
    </p:spTree>
    <p:extLst>
      <p:ext uri="{BB962C8B-B14F-4D97-AF65-F5344CB8AC3E}">
        <p14:creationId xmlns:p14="http://schemas.microsoft.com/office/powerpoint/2010/main" val="424414635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wipe(down)">
                                      <p:cBhvr>
                                        <p:cTn id="14" dur="500"/>
                                        <p:tgtEl>
                                          <p:spTgt spid="5">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wipe(down)">
                                      <p:cBhvr>
                                        <p:cTn id="20" dur="500"/>
                                        <p:tgtEl>
                                          <p:spTgt spid="5">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wipe(down)">
                                      <p:cBhvr>
                                        <p:cTn id="2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80942"/>
            <a:ext cx="10058400" cy="938833"/>
          </a:xfrm>
        </p:spPr>
        <p:txBody>
          <a:bodyPr/>
          <a:lstStyle/>
          <a:p>
            <a:pPr algn="ctr"/>
            <a:r>
              <a:rPr lang="en-IN" dirty="0"/>
              <a:t>Murexide</a:t>
            </a:r>
          </a:p>
        </p:txBody>
      </p:sp>
      <p:sp>
        <p:nvSpPr>
          <p:cNvPr id="3" name="TextBox 2"/>
          <p:cNvSpPr txBox="1"/>
          <p:nvPr/>
        </p:nvSpPr>
        <p:spPr>
          <a:xfrm>
            <a:off x="1097280" y="1863898"/>
            <a:ext cx="10151598" cy="646331"/>
          </a:xfrm>
          <a:prstGeom prst="rect">
            <a:avLst/>
          </a:prstGeom>
          <a:noFill/>
        </p:spPr>
        <p:txBody>
          <a:bodyPr wrap="square" rtlCol="0">
            <a:spAutoFit/>
          </a:bodyPr>
          <a:lstStyle/>
          <a:p>
            <a:pPr marL="285750" indent="-285750" algn="just">
              <a:buClr>
                <a:srgbClr val="C00000"/>
              </a:buClr>
              <a:buFont typeface="Wingdings" panose="05000000000000000000" pitchFamily="2" charset="2"/>
              <a:buChar char="v"/>
            </a:pPr>
            <a:r>
              <a:rPr lang="en-IN" dirty="0"/>
              <a:t>It is one of the first metal ion indicators, and is </a:t>
            </a:r>
            <a:r>
              <a:rPr lang="en-IN" dirty="0">
                <a:solidFill>
                  <a:srgbClr val="C00000"/>
                </a:solidFill>
              </a:rPr>
              <a:t>ammonium salt of unstable purpuric acid</a:t>
            </a:r>
            <a:r>
              <a:rPr lang="en-IN" i="1" dirty="0">
                <a:solidFill>
                  <a:srgbClr val="C00000"/>
                </a:solidFill>
              </a:rPr>
              <a:t>. </a:t>
            </a:r>
            <a:r>
              <a:rPr lang="en-IN" dirty="0"/>
              <a:t>It has 4 protons (1 on each imido group) -&gt; H</a:t>
            </a:r>
            <a:r>
              <a:rPr lang="en-IN" baseline="-25000" dirty="0"/>
              <a:t>4</a:t>
            </a:r>
            <a:r>
              <a:rPr lang="en-IN" dirty="0"/>
              <a:t>D</a:t>
            </a:r>
            <a:r>
              <a:rPr lang="en-IN" baseline="30000" dirty="0"/>
              <a:t>-</a:t>
            </a:r>
            <a:r>
              <a:rPr lang="en-IN" dirty="0"/>
              <a:t>. Only 2 H can be deprotonated by an alkali hydroxide</a:t>
            </a:r>
          </a:p>
        </p:txBody>
      </p:sp>
      <p:grpSp>
        <p:nvGrpSpPr>
          <p:cNvPr id="67" name="Group 66"/>
          <p:cNvGrpSpPr/>
          <p:nvPr/>
        </p:nvGrpSpPr>
        <p:grpSpPr>
          <a:xfrm>
            <a:off x="3000814" y="2558347"/>
            <a:ext cx="6556425" cy="944316"/>
            <a:chOff x="3035983" y="2774878"/>
            <a:chExt cx="6556425" cy="944316"/>
          </a:xfrm>
        </p:grpSpPr>
        <p:cxnSp>
          <p:nvCxnSpPr>
            <p:cNvPr id="29" name="Straight Arrow Connector 28"/>
            <p:cNvCxnSpPr>
              <a:stCxn id="28" idx="1"/>
            </p:cNvCxnSpPr>
            <p:nvPr/>
          </p:nvCxnSpPr>
          <p:spPr>
            <a:xfrm>
              <a:off x="7414376" y="3164474"/>
              <a:ext cx="217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6" idx="3"/>
            </p:cNvCxnSpPr>
            <p:nvPr/>
          </p:nvCxnSpPr>
          <p:spPr>
            <a:xfrm flipH="1">
              <a:off x="3035983" y="3146889"/>
              <a:ext cx="1928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flipH="1">
              <a:off x="4964431" y="2962223"/>
              <a:ext cx="323558" cy="369332"/>
            </a:xfrm>
            <a:prstGeom prst="rect">
              <a:avLst/>
            </a:prstGeom>
            <a:noFill/>
          </p:spPr>
          <p:txBody>
            <a:bodyPr wrap="square" rtlCol="0">
              <a:spAutoFit/>
            </a:bodyPr>
            <a:lstStyle/>
            <a:p>
              <a:r>
                <a:rPr lang="en-IN" dirty="0"/>
                <a:t>9</a:t>
              </a:r>
            </a:p>
          </p:txBody>
        </p:sp>
        <p:cxnSp>
          <p:nvCxnSpPr>
            <p:cNvPr id="27" name="Straight Connector 26"/>
            <p:cNvCxnSpPr>
              <a:stCxn id="28" idx="3"/>
              <a:endCxn id="26" idx="1"/>
            </p:cNvCxnSpPr>
            <p:nvPr/>
          </p:nvCxnSpPr>
          <p:spPr>
            <a:xfrm flipH="1" flipV="1">
              <a:off x="5287989" y="3146889"/>
              <a:ext cx="1657639" cy="17585"/>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flipH="1">
              <a:off x="6945628" y="2979808"/>
              <a:ext cx="468748" cy="369332"/>
            </a:xfrm>
            <a:prstGeom prst="rect">
              <a:avLst/>
            </a:prstGeom>
            <a:noFill/>
          </p:spPr>
          <p:txBody>
            <a:bodyPr wrap="square" rtlCol="0">
              <a:spAutoFit/>
            </a:bodyPr>
            <a:lstStyle/>
            <a:p>
              <a:pPr algn="ctr"/>
              <a:r>
                <a:rPr lang="en-IN" dirty="0"/>
                <a:t>11</a:t>
              </a:r>
            </a:p>
          </p:txBody>
        </p:sp>
        <p:sp>
          <p:nvSpPr>
            <p:cNvPr id="30" name="TextBox 29"/>
            <p:cNvSpPr txBox="1"/>
            <p:nvPr/>
          </p:nvSpPr>
          <p:spPr>
            <a:xfrm flipH="1">
              <a:off x="5798674" y="2774878"/>
              <a:ext cx="633338" cy="307777"/>
            </a:xfrm>
            <a:prstGeom prst="rect">
              <a:avLst/>
            </a:prstGeom>
            <a:noFill/>
          </p:spPr>
          <p:txBody>
            <a:bodyPr wrap="square" rtlCol="0">
              <a:spAutoFit/>
            </a:bodyPr>
            <a:lstStyle/>
            <a:p>
              <a:pPr algn="ctr"/>
              <a:r>
                <a:rPr lang="en-IN" sz="1400" dirty="0"/>
                <a:t>pH</a:t>
              </a:r>
            </a:p>
          </p:txBody>
        </p:sp>
        <p:sp>
          <p:nvSpPr>
            <p:cNvPr id="31" name="TextBox 30"/>
            <p:cNvSpPr txBox="1"/>
            <p:nvPr/>
          </p:nvSpPr>
          <p:spPr>
            <a:xfrm>
              <a:off x="3456110" y="3178399"/>
              <a:ext cx="1088194" cy="523220"/>
            </a:xfrm>
            <a:prstGeom prst="rect">
              <a:avLst/>
            </a:prstGeom>
            <a:noFill/>
          </p:spPr>
          <p:txBody>
            <a:bodyPr wrap="square" rtlCol="0">
              <a:spAutoFit/>
            </a:bodyPr>
            <a:lstStyle/>
            <a:p>
              <a:pPr algn="ctr"/>
              <a:r>
                <a:rPr lang="en-IN" sz="1400" dirty="0"/>
                <a:t>H</a:t>
              </a:r>
              <a:r>
                <a:rPr lang="en-IN" sz="1400" baseline="-25000" dirty="0"/>
                <a:t>4</a:t>
              </a:r>
              <a:r>
                <a:rPr lang="en-IN" sz="1400" dirty="0"/>
                <a:t>D</a:t>
              </a:r>
              <a:r>
                <a:rPr lang="en-IN" sz="1400" baseline="30000" dirty="0"/>
                <a:t>-</a:t>
              </a:r>
              <a:endParaRPr lang="en-IN" sz="1200" dirty="0"/>
            </a:p>
            <a:p>
              <a:pPr algn="ctr"/>
              <a:r>
                <a:rPr lang="en-IN" sz="1400" dirty="0">
                  <a:solidFill>
                    <a:srgbClr val="E126B6"/>
                  </a:solidFill>
                  <a:latin typeface="+mj-lt"/>
                </a:rPr>
                <a:t>(red-violet)</a:t>
              </a:r>
              <a:endParaRPr lang="en-IN" sz="1600" dirty="0">
                <a:solidFill>
                  <a:srgbClr val="E126B6"/>
                </a:solidFill>
                <a:latin typeface="+mj-lt"/>
              </a:endParaRPr>
            </a:p>
          </p:txBody>
        </p:sp>
        <p:sp>
          <p:nvSpPr>
            <p:cNvPr id="32" name="TextBox 31"/>
            <p:cNvSpPr txBox="1"/>
            <p:nvPr/>
          </p:nvSpPr>
          <p:spPr>
            <a:xfrm>
              <a:off x="5776471" y="3178399"/>
              <a:ext cx="879231" cy="523220"/>
            </a:xfrm>
            <a:prstGeom prst="rect">
              <a:avLst/>
            </a:prstGeom>
            <a:noFill/>
          </p:spPr>
          <p:txBody>
            <a:bodyPr wrap="square" rtlCol="0">
              <a:spAutoFit/>
            </a:bodyPr>
            <a:lstStyle/>
            <a:p>
              <a:pPr lvl="0" algn="ctr"/>
              <a:r>
                <a:rPr lang="en-IN" sz="1400" dirty="0">
                  <a:solidFill>
                    <a:srgbClr val="000000"/>
                  </a:solidFill>
                </a:rPr>
                <a:t>H</a:t>
              </a:r>
              <a:r>
                <a:rPr lang="en-IN" sz="1400" baseline="-25000" dirty="0">
                  <a:solidFill>
                    <a:srgbClr val="000000"/>
                  </a:solidFill>
                </a:rPr>
                <a:t>3</a:t>
              </a:r>
              <a:r>
                <a:rPr lang="en-IN" sz="1400" dirty="0">
                  <a:solidFill>
                    <a:srgbClr val="000000"/>
                  </a:solidFill>
                </a:rPr>
                <a:t>D</a:t>
              </a:r>
              <a:r>
                <a:rPr lang="en-IN" sz="1400" baseline="30000" dirty="0">
                  <a:solidFill>
                    <a:srgbClr val="000000"/>
                  </a:solidFill>
                </a:rPr>
                <a:t>2-</a:t>
              </a:r>
              <a:endParaRPr lang="en-IN" sz="1200" dirty="0">
                <a:solidFill>
                  <a:srgbClr val="000000"/>
                </a:solidFill>
              </a:endParaRPr>
            </a:p>
            <a:p>
              <a:pPr lvl="0" algn="ctr"/>
              <a:r>
                <a:rPr lang="en-IN" sz="1400" dirty="0">
                  <a:solidFill>
                    <a:srgbClr val="9B26B6"/>
                  </a:solidFill>
                  <a:latin typeface="Product Sans Light"/>
                </a:rPr>
                <a:t>(violet)</a:t>
              </a:r>
              <a:endParaRPr lang="en-IN" sz="1600" dirty="0">
                <a:solidFill>
                  <a:srgbClr val="9B26B6"/>
                </a:solidFill>
                <a:latin typeface="Product Sans Light"/>
              </a:endParaRPr>
            </a:p>
          </p:txBody>
        </p:sp>
        <p:sp>
          <p:nvSpPr>
            <p:cNvPr id="33" name="TextBox 32"/>
            <p:cNvSpPr txBox="1"/>
            <p:nvPr/>
          </p:nvSpPr>
          <p:spPr>
            <a:xfrm>
              <a:off x="7887869" y="3182772"/>
              <a:ext cx="1258766" cy="523220"/>
            </a:xfrm>
            <a:prstGeom prst="rect">
              <a:avLst/>
            </a:prstGeom>
            <a:noFill/>
          </p:spPr>
          <p:txBody>
            <a:bodyPr wrap="square" rtlCol="0">
              <a:spAutoFit/>
            </a:bodyPr>
            <a:lstStyle/>
            <a:p>
              <a:pPr lvl="0" algn="ctr"/>
              <a:r>
                <a:rPr lang="en-IN" sz="1400" dirty="0">
                  <a:solidFill>
                    <a:srgbClr val="000000"/>
                  </a:solidFill>
                </a:rPr>
                <a:t>H</a:t>
              </a:r>
              <a:r>
                <a:rPr lang="en-IN" sz="1400" baseline="-25000" dirty="0">
                  <a:solidFill>
                    <a:srgbClr val="000000"/>
                  </a:solidFill>
                </a:rPr>
                <a:t>2</a:t>
              </a:r>
              <a:r>
                <a:rPr lang="en-IN" sz="1400" dirty="0">
                  <a:solidFill>
                    <a:srgbClr val="000000"/>
                  </a:solidFill>
                </a:rPr>
                <a:t>D</a:t>
              </a:r>
              <a:r>
                <a:rPr lang="en-IN" sz="1400" baseline="30000" dirty="0">
                  <a:solidFill>
                    <a:srgbClr val="000000"/>
                  </a:solidFill>
                </a:rPr>
                <a:t>3-</a:t>
              </a:r>
              <a:endParaRPr lang="en-IN" sz="1200" dirty="0">
                <a:solidFill>
                  <a:srgbClr val="000000"/>
                </a:solidFill>
              </a:endParaRPr>
            </a:p>
            <a:p>
              <a:pPr lvl="0" algn="ctr"/>
              <a:r>
                <a:rPr lang="en-IN" sz="1400" dirty="0">
                  <a:solidFill>
                    <a:srgbClr val="9B26F2"/>
                  </a:solidFill>
                  <a:latin typeface="Product Sans Light"/>
                </a:rPr>
                <a:t>(blue-violet)</a:t>
              </a:r>
              <a:endParaRPr lang="en-IN" sz="1600" dirty="0">
                <a:solidFill>
                  <a:srgbClr val="9B26F2"/>
                </a:solidFill>
                <a:latin typeface="Product Sans Light"/>
              </a:endParaRPr>
            </a:p>
          </p:txBody>
        </p:sp>
        <p:cxnSp>
          <p:nvCxnSpPr>
            <p:cNvPr id="35" name="Straight Arrow Connector 34"/>
            <p:cNvCxnSpPr>
              <a:stCxn id="31" idx="3"/>
              <a:endCxn id="32" idx="1"/>
            </p:cNvCxnSpPr>
            <p:nvPr/>
          </p:nvCxnSpPr>
          <p:spPr>
            <a:xfrm>
              <a:off x="4544304" y="3440009"/>
              <a:ext cx="12321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2" idx="3"/>
              <a:endCxn id="33" idx="1"/>
            </p:cNvCxnSpPr>
            <p:nvPr/>
          </p:nvCxnSpPr>
          <p:spPr>
            <a:xfrm>
              <a:off x="6655702" y="3440009"/>
              <a:ext cx="1232167" cy="43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818548" y="3428005"/>
              <a:ext cx="735258" cy="276999"/>
            </a:xfrm>
            <a:prstGeom prst="rect">
              <a:avLst/>
            </a:prstGeom>
            <a:noFill/>
          </p:spPr>
          <p:txBody>
            <a:bodyPr wrap="square" rtlCol="0">
              <a:spAutoFit/>
            </a:bodyPr>
            <a:lstStyle/>
            <a:p>
              <a:r>
                <a:rPr lang="en-IN" sz="1200" i="1" dirty="0">
                  <a:latin typeface="Product Sans Light" panose="020B0303030502040203" pitchFamily="34" charset="0"/>
                </a:rPr>
                <a:t>pK</a:t>
              </a:r>
              <a:r>
                <a:rPr lang="en-IN" sz="1200" i="1" baseline="-25000" dirty="0">
                  <a:latin typeface="Product Sans Light" panose="020B0303030502040203" pitchFamily="34" charset="0"/>
                </a:rPr>
                <a:t>a</a:t>
              </a:r>
              <a:r>
                <a:rPr lang="en-IN" sz="1200" i="1" dirty="0">
                  <a:latin typeface="Product Sans Light" panose="020B0303030502040203" pitchFamily="34" charset="0"/>
                </a:rPr>
                <a:t> 9.2</a:t>
              </a:r>
              <a:endParaRPr lang="en-IN" sz="1200" i="1" baseline="-25000" dirty="0">
                <a:latin typeface="Product Sans Light" panose="020B0303030502040203" pitchFamily="34" charset="0"/>
              </a:endParaRPr>
            </a:p>
          </p:txBody>
        </p:sp>
        <p:sp>
          <p:nvSpPr>
            <p:cNvPr id="60" name="TextBox 59"/>
            <p:cNvSpPr txBox="1"/>
            <p:nvPr/>
          </p:nvSpPr>
          <p:spPr>
            <a:xfrm>
              <a:off x="6942698" y="3442195"/>
              <a:ext cx="735258" cy="276999"/>
            </a:xfrm>
            <a:prstGeom prst="rect">
              <a:avLst/>
            </a:prstGeom>
            <a:noFill/>
          </p:spPr>
          <p:txBody>
            <a:bodyPr wrap="square" rtlCol="0">
              <a:spAutoFit/>
            </a:bodyPr>
            <a:lstStyle/>
            <a:p>
              <a:r>
                <a:rPr lang="en-IN" sz="1200" i="1" dirty="0">
                  <a:latin typeface="Product Sans Light" panose="020B0303030502040203" pitchFamily="34" charset="0"/>
                </a:rPr>
                <a:t>pK</a:t>
              </a:r>
              <a:r>
                <a:rPr lang="en-IN" sz="1200" i="1" baseline="-25000" dirty="0">
                  <a:latin typeface="Product Sans Light" panose="020B0303030502040203" pitchFamily="34" charset="0"/>
                </a:rPr>
                <a:t>a</a:t>
              </a:r>
              <a:r>
                <a:rPr lang="en-IN" sz="1200" i="1" dirty="0">
                  <a:latin typeface="Product Sans Light" panose="020B0303030502040203" pitchFamily="34" charset="0"/>
                </a:rPr>
                <a:t> 10.5</a:t>
              </a:r>
              <a:endParaRPr lang="en-IN" sz="1200" i="1" baseline="-25000" dirty="0">
                <a:latin typeface="Product Sans Light" panose="020B0303030502040203" pitchFamily="34" charset="0"/>
              </a:endParaRPr>
            </a:p>
          </p:txBody>
        </p:sp>
      </p:grpSp>
      <p:sp>
        <p:nvSpPr>
          <p:cNvPr id="68" name="TextBox 67"/>
          <p:cNvSpPr txBox="1"/>
          <p:nvPr/>
        </p:nvSpPr>
        <p:spPr>
          <a:xfrm>
            <a:off x="1143879" y="3566809"/>
            <a:ext cx="10058400" cy="2754600"/>
          </a:xfrm>
          <a:prstGeom prst="rect">
            <a:avLst/>
          </a:prstGeom>
          <a:noFill/>
        </p:spPr>
        <p:txBody>
          <a:bodyPr wrap="square" rtlCol="0">
            <a:spAutoFit/>
          </a:bodyPr>
          <a:lstStyle/>
          <a:p>
            <a:pPr marL="285750" indent="-285750" algn="just">
              <a:buClr>
                <a:srgbClr val="C00000"/>
              </a:buClr>
              <a:buFont typeface="Wingdings" panose="05000000000000000000" pitchFamily="2" charset="2"/>
              <a:buChar char="v"/>
            </a:pPr>
            <a:r>
              <a:rPr lang="en-IN" sz="1700" dirty="0"/>
              <a:t>Characteristics</a:t>
            </a:r>
          </a:p>
          <a:p>
            <a:pPr marL="742950" lvl="1" indent="-285750" algn="just">
              <a:buClr>
                <a:srgbClr val="C00000"/>
              </a:buClr>
              <a:buFont typeface="Arial" panose="020B0604020202020204" pitchFamily="34" charset="0"/>
              <a:buChar char="•"/>
            </a:pPr>
            <a:r>
              <a:rPr lang="en-IN" sz="1500" dirty="0"/>
              <a:t>Chromophores -&gt; Carbonyl (C=O) and Imine (C=N-), Auxochrome -&gt; Imido (batho and hyper chromic shifts)</a:t>
            </a:r>
          </a:p>
          <a:p>
            <a:pPr marL="742950" lvl="1" indent="-285750" algn="just">
              <a:buClr>
                <a:srgbClr val="C00000"/>
              </a:buClr>
              <a:buFont typeface="Arial" panose="020B0604020202020204" pitchFamily="34" charset="0"/>
              <a:buChar char="•"/>
            </a:pPr>
            <a:r>
              <a:rPr lang="en-IN" sz="1500" dirty="0"/>
              <a:t>Tridentate ligand (2 N and 1 O</a:t>
            </a:r>
            <a:r>
              <a:rPr lang="en-IN" sz="1500" baseline="30000" dirty="0"/>
              <a:t>-</a:t>
            </a:r>
            <a:r>
              <a:rPr lang="en-IN" sz="1500" dirty="0"/>
              <a:t>)</a:t>
            </a:r>
          </a:p>
          <a:p>
            <a:pPr marL="742950" lvl="1" indent="-285750" algn="just">
              <a:buClr>
                <a:srgbClr val="C00000"/>
              </a:buClr>
              <a:buFont typeface="Arial" panose="020B0604020202020204" pitchFamily="34" charset="0"/>
              <a:buChar char="•"/>
            </a:pPr>
            <a:r>
              <a:rPr lang="en-IN" sz="1500" dirty="0"/>
              <a:t>Both </a:t>
            </a:r>
            <a:r>
              <a:rPr lang="en-IN" sz="1500" dirty="0">
                <a:solidFill>
                  <a:srgbClr val="C00000"/>
                </a:solidFill>
              </a:rPr>
              <a:t>pH</a:t>
            </a:r>
            <a:r>
              <a:rPr lang="en-IN" sz="1500" dirty="0"/>
              <a:t> and </a:t>
            </a:r>
            <a:r>
              <a:rPr lang="en-IN" sz="1500" dirty="0">
                <a:solidFill>
                  <a:srgbClr val="C00000"/>
                </a:solidFill>
              </a:rPr>
              <a:t>pM</a:t>
            </a:r>
            <a:r>
              <a:rPr lang="en-IN" sz="1500" dirty="0"/>
              <a:t> sensitive. Hence, pH needs to be maintained using a buffer</a:t>
            </a:r>
          </a:p>
          <a:p>
            <a:pPr marL="742950" lvl="1" indent="-285750" algn="just">
              <a:buClr>
                <a:srgbClr val="C00000"/>
              </a:buClr>
              <a:buFont typeface="Arial" panose="020B0604020202020204" pitchFamily="34" charset="0"/>
              <a:buChar char="•"/>
            </a:pPr>
            <a:r>
              <a:rPr lang="en-IN" sz="1500" dirty="0"/>
              <a:t>pH range -&gt; 9-11 (</a:t>
            </a:r>
            <a:r>
              <a:rPr lang="en-IN" sz="1500" dirty="0">
                <a:solidFill>
                  <a:srgbClr val="9B26B6"/>
                </a:solidFill>
              </a:rPr>
              <a:t>violet</a:t>
            </a:r>
            <a:r>
              <a:rPr lang="en-IN" sz="1500" dirty="0"/>
              <a:t> or </a:t>
            </a:r>
            <a:r>
              <a:rPr lang="en-IN" sz="1500" dirty="0">
                <a:solidFill>
                  <a:srgbClr val="9B26F2"/>
                </a:solidFill>
              </a:rPr>
              <a:t>blue-violet</a:t>
            </a:r>
            <a:r>
              <a:rPr lang="en-IN" sz="1500" dirty="0"/>
              <a:t> in free state)</a:t>
            </a:r>
          </a:p>
          <a:p>
            <a:pPr marL="742950" lvl="1" indent="-285750" algn="just">
              <a:buClr>
                <a:srgbClr val="C00000"/>
              </a:buClr>
              <a:buFont typeface="Arial" panose="020B0604020202020204" pitchFamily="34" charset="0"/>
              <a:buChar char="•"/>
            </a:pPr>
            <a:r>
              <a:rPr lang="en-IN" sz="1500" dirty="0"/>
              <a:t>Buffer -&gt; NH</a:t>
            </a:r>
            <a:r>
              <a:rPr lang="en-IN" sz="1500" baseline="-25000" dirty="0"/>
              <a:t>4</a:t>
            </a:r>
            <a:r>
              <a:rPr lang="en-IN" sz="1500" dirty="0"/>
              <a:t>OH-NH</a:t>
            </a:r>
            <a:r>
              <a:rPr lang="en-IN" sz="1500" baseline="-25000" dirty="0"/>
              <a:t>4</a:t>
            </a:r>
            <a:r>
              <a:rPr lang="en-IN" sz="1500" dirty="0"/>
              <a:t>Cl (basic ammonical buffer)</a:t>
            </a:r>
          </a:p>
          <a:p>
            <a:pPr marL="742950" lvl="1" indent="-285750" algn="just">
              <a:buClr>
                <a:srgbClr val="C00000"/>
              </a:buClr>
              <a:buFont typeface="Arial" panose="020B0604020202020204" pitchFamily="34" charset="0"/>
              <a:buChar char="•"/>
            </a:pPr>
            <a:r>
              <a:rPr lang="en-IN" sz="1500" dirty="0"/>
              <a:t>Complexes -&gt; Orange (Cu</a:t>
            </a:r>
            <a:r>
              <a:rPr lang="en-IN" sz="1500" baseline="30000" dirty="0"/>
              <a:t>+2</a:t>
            </a:r>
            <a:r>
              <a:rPr lang="en-IN" sz="1500" dirty="0"/>
              <a:t>), Yellow (Co</a:t>
            </a:r>
            <a:r>
              <a:rPr lang="en-IN" sz="1500" baseline="30000" dirty="0"/>
              <a:t>+2</a:t>
            </a:r>
            <a:r>
              <a:rPr lang="en-IN" sz="1500" dirty="0"/>
              <a:t>, </a:t>
            </a:r>
            <a:r>
              <a:rPr lang="en-IN" sz="1500" dirty="0">
                <a:solidFill>
                  <a:srgbClr val="BD582C"/>
                </a:solidFill>
              </a:rPr>
              <a:t>Ni</a:t>
            </a:r>
            <a:r>
              <a:rPr lang="en-IN" sz="1500" baseline="30000" dirty="0">
                <a:solidFill>
                  <a:srgbClr val="BD582C"/>
                </a:solidFill>
              </a:rPr>
              <a:t>+2</a:t>
            </a:r>
            <a:r>
              <a:rPr lang="en-IN" sz="1500" dirty="0"/>
              <a:t>), Red (Ca</a:t>
            </a:r>
            <a:r>
              <a:rPr lang="en-IN" sz="1500" baseline="30000" dirty="0"/>
              <a:t>+2</a:t>
            </a:r>
            <a:r>
              <a:rPr lang="en-IN" sz="1500" dirty="0"/>
              <a:t>)</a:t>
            </a:r>
          </a:p>
          <a:p>
            <a:pPr algn="just">
              <a:buClr>
                <a:srgbClr val="C00000"/>
              </a:buClr>
            </a:pPr>
            <a:endParaRPr lang="en-IN" sz="400" dirty="0"/>
          </a:p>
          <a:p>
            <a:pPr marL="285750" indent="-285750" algn="just">
              <a:buClr>
                <a:srgbClr val="C00000"/>
              </a:buClr>
              <a:buFont typeface="Wingdings" panose="05000000000000000000" pitchFamily="2" charset="2"/>
              <a:buChar char="v"/>
            </a:pPr>
            <a:r>
              <a:rPr lang="en-IN" sz="1700" dirty="0"/>
              <a:t>Can be used in direct EDTA titration of Ni</a:t>
            </a:r>
            <a:r>
              <a:rPr lang="en-IN" sz="1700" baseline="30000" dirty="0"/>
              <a:t>+2</a:t>
            </a:r>
            <a:r>
              <a:rPr lang="en-IN" sz="1700" dirty="0"/>
              <a:t> at pH 9-11, end point </a:t>
            </a:r>
            <a:r>
              <a:rPr lang="en-IN" sz="1700" dirty="0">
                <a:solidFill>
                  <a:srgbClr val="FFC000"/>
                </a:solidFill>
              </a:rPr>
              <a:t>yellow</a:t>
            </a:r>
            <a:r>
              <a:rPr lang="en-IN" sz="1700" dirty="0"/>
              <a:t> -&gt; </a:t>
            </a:r>
            <a:r>
              <a:rPr lang="en-IN" sz="1700" dirty="0">
                <a:solidFill>
                  <a:srgbClr val="9B26B6"/>
                </a:solidFill>
              </a:rPr>
              <a:t>violet</a:t>
            </a:r>
          </a:p>
          <a:p>
            <a:pPr algn="just">
              <a:buClr>
                <a:srgbClr val="C00000"/>
              </a:buClr>
            </a:pPr>
            <a:endParaRPr lang="en-IN" sz="200" dirty="0">
              <a:solidFill>
                <a:srgbClr val="9B26B6"/>
              </a:solidFill>
            </a:endParaRPr>
          </a:p>
          <a:p>
            <a:pPr marL="285750" indent="-285750" algn="just">
              <a:buClr>
                <a:srgbClr val="C00000"/>
              </a:buClr>
              <a:buFont typeface="Wingdings" panose="05000000000000000000" pitchFamily="2" charset="2"/>
              <a:buChar char="v"/>
            </a:pPr>
            <a:r>
              <a:rPr lang="en-IN" sz="1700" dirty="0"/>
              <a:t>It has low affinity towards most metal ions, hence used in excess</a:t>
            </a:r>
          </a:p>
          <a:p>
            <a:pPr algn="just">
              <a:buClr>
                <a:srgbClr val="C00000"/>
              </a:buClr>
            </a:pPr>
            <a:endParaRPr lang="en-IN" sz="200" dirty="0">
              <a:solidFill>
                <a:srgbClr val="9B26B6"/>
              </a:solidFill>
            </a:endParaRPr>
          </a:p>
          <a:p>
            <a:pPr marL="285750" indent="-285750" algn="just">
              <a:buClr>
                <a:srgbClr val="C00000"/>
              </a:buClr>
              <a:buFont typeface="Wingdings" panose="05000000000000000000" pitchFamily="2" charset="2"/>
              <a:buChar char="v"/>
            </a:pPr>
            <a:r>
              <a:rPr lang="en-IN" sz="1700" dirty="0"/>
              <a:t>Aqueous solution of murexide are unstable and must be prepared each day</a:t>
            </a:r>
          </a:p>
          <a:p>
            <a:pPr marL="742950" lvl="1" indent="-285750" algn="just">
              <a:buClr>
                <a:srgbClr val="C00000"/>
              </a:buClr>
              <a:buFont typeface="Arial" panose="020B0604020202020204" pitchFamily="34" charset="0"/>
              <a:buChar char="•"/>
            </a:pPr>
            <a:endParaRPr lang="en-IN" sz="700" dirty="0"/>
          </a:p>
        </p:txBody>
      </p:sp>
      <p:pic>
        <p:nvPicPr>
          <p:cNvPr id="70" name="Picture 2">
            <a:extLst>
              <a:ext uri="{FF2B5EF4-FFF2-40B4-BE49-F238E27FC236}">
                <a16:creationId xmlns:a16="http://schemas.microsoft.com/office/drawing/2014/main" id="{B8AC9338-D639-4DA4-8670-B510FBA5F6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8718" y="4981182"/>
            <a:ext cx="990610" cy="928553"/>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ile:Conical flask purple.svg - Wikimedia Comm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6806" y="4944109"/>
            <a:ext cx="993163" cy="99316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5954268" y="6419088"/>
            <a:ext cx="283463" cy="369332"/>
          </a:xfrm>
          <a:prstGeom prst="rect">
            <a:avLst/>
          </a:prstGeom>
          <a:noFill/>
        </p:spPr>
        <p:txBody>
          <a:bodyPr wrap="square" rtlCol="0">
            <a:spAutoFit/>
          </a:bodyPr>
          <a:lstStyle/>
          <a:p>
            <a:r>
              <a:rPr lang="en-IN" dirty="0">
                <a:solidFill>
                  <a:schemeClr val="bg1"/>
                </a:solidFill>
                <a:latin typeface="+mj-lt"/>
              </a:rPr>
              <a:t>2</a:t>
            </a: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0819" y="450298"/>
            <a:ext cx="2134860" cy="1130543"/>
          </a:xfrm>
          <a:prstGeom prst="rect">
            <a:avLst/>
          </a:prstGeom>
        </p:spPr>
      </p:pic>
      <p:cxnSp>
        <p:nvCxnSpPr>
          <p:cNvPr id="5" name="Straight Arrow Connector 4"/>
          <p:cNvCxnSpPr>
            <a:stCxn id="70" idx="3"/>
            <a:endCxn id="71" idx="1"/>
          </p:cNvCxnSpPr>
          <p:nvPr/>
        </p:nvCxnSpPr>
        <p:spPr>
          <a:xfrm flipV="1">
            <a:off x="10349328" y="5440691"/>
            <a:ext cx="347478" cy="4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61429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anim calcmode="lin" valueType="num">
                                      <p:cBhvr>
                                        <p:cTn id="13" dur="500" fill="hold"/>
                                        <p:tgtEl>
                                          <p:spTgt spid="23"/>
                                        </p:tgtEl>
                                        <p:attrNameLst>
                                          <p:attrName>ppt_x</p:attrName>
                                        </p:attrNameLst>
                                      </p:cBhvr>
                                      <p:tavLst>
                                        <p:tav tm="0">
                                          <p:val>
                                            <p:strVal val="#ppt_x"/>
                                          </p:val>
                                        </p:tav>
                                        <p:tav tm="100000">
                                          <p:val>
                                            <p:strVal val="#ppt_x"/>
                                          </p:val>
                                        </p:tav>
                                      </p:tavLst>
                                    </p:anim>
                                    <p:anim calcmode="lin" valueType="num">
                                      <p:cBhvr>
                                        <p:cTn id="14"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anim calcmode="lin" valueType="num">
                                      <p:cBhvr>
                                        <p:cTn id="2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barn(inVertical)">
                                      <p:cBhvr>
                                        <p:cTn id="26" dur="500"/>
                                        <p:tgtEl>
                                          <p:spTgt spid="67"/>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8">
                                            <p:txEl>
                                              <p:pRg st="0" end="0"/>
                                            </p:txEl>
                                          </p:spTgt>
                                        </p:tgtEl>
                                        <p:attrNameLst>
                                          <p:attrName>style.visibility</p:attrName>
                                        </p:attrNameLst>
                                      </p:cBhvr>
                                      <p:to>
                                        <p:strVal val="visible"/>
                                      </p:to>
                                    </p:set>
                                    <p:animEffect transition="in" filter="fade">
                                      <p:cBhvr>
                                        <p:cTn id="31" dur="500"/>
                                        <p:tgtEl>
                                          <p:spTgt spid="68">
                                            <p:txEl>
                                              <p:pRg st="0" end="0"/>
                                            </p:txEl>
                                          </p:spTgt>
                                        </p:tgtEl>
                                      </p:cBhvr>
                                    </p:animEffect>
                                    <p:anim calcmode="lin" valueType="num">
                                      <p:cBhvr>
                                        <p:cTn id="32"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68">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8">
                                            <p:txEl>
                                              <p:pRg st="1" end="1"/>
                                            </p:txEl>
                                          </p:spTgt>
                                        </p:tgtEl>
                                        <p:attrNameLst>
                                          <p:attrName>style.visibility</p:attrName>
                                        </p:attrNameLst>
                                      </p:cBhvr>
                                      <p:to>
                                        <p:strVal val="visible"/>
                                      </p:to>
                                    </p:set>
                                    <p:animEffect transition="in" filter="fade">
                                      <p:cBhvr>
                                        <p:cTn id="36" dur="500"/>
                                        <p:tgtEl>
                                          <p:spTgt spid="68">
                                            <p:txEl>
                                              <p:pRg st="1" end="1"/>
                                            </p:txEl>
                                          </p:spTgt>
                                        </p:tgtEl>
                                      </p:cBhvr>
                                    </p:animEffect>
                                    <p:anim calcmode="lin" valueType="num">
                                      <p:cBhvr>
                                        <p:cTn id="37"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p:cTn id="38" dur="500" fill="hold"/>
                                        <p:tgtEl>
                                          <p:spTgt spid="68">
                                            <p:txEl>
                                              <p:pRg st="1" end="1"/>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68">
                                            <p:txEl>
                                              <p:pRg st="2" end="2"/>
                                            </p:txEl>
                                          </p:spTgt>
                                        </p:tgtEl>
                                        <p:attrNameLst>
                                          <p:attrName>style.visibility</p:attrName>
                                        </p:attrNameLst>
                                      </p:cBhvr>
                                      <p:to>
                                        <p:strVal val="visible"/>
                                      </p:to>
                                    </p:set>
                                    <p:animEffect transition="in" filter="fade">
                                      <p:cBhvr>
                                        <p:cTn id="41" dur="500"/>
                                        <p:tgtEl>
                                          <p:spTgt spid="68">
                                            <p:txEl>
                                              <p:pRg st="2" end="2"/>
                                            </p:txEl>
                                          </p:spTgt>
                                        </p:tgtEl>
                                      </p:cBhvr>
                                    </p:animEffect>
                                    <p:anim calcmode="lin" valueType="num">
                                      <p:cBhvr>
                                        <p:cTn id="42" dur="500" fill="hold"/>
                                        <p:tgtEl>
                                          <p:spTgt spid="68">
                                            <p:txEl>
                                              <p:pRg st="2" end="2"/>
                                            </p:txEl>
                                          </p:spTgt>
                                        </p:tgtEl>
                                        <p:attrNameLst>
                                          <p:attrName>ppt_x</p:attrName>
                                        </p:attrNameLst>
                                      </p:cBhvr>
                                      <p:tavLst>
                                        <p:tav tm="0">
                                          <p:val>
                                            <p:strVal val="#ppt_x"/>
                                          </p:val>
                                        </p:tav>
                                        <p:tav tm="100000">
                                          <p:val>
                                            <p:strVal val="#ppt_x"/>
                                          </p:val>
                                        </p:tav>
                                      </p:tavLst>
                                    </p:anim>
                                    <p:anim calcmode="lin" valueType="num">
                                      <p:cBhvr>
                                        <p:cTn id="43" dur="500" fill="hold"/>
                                        <p:tgtEl>
                                          <p:spTgt spid="68">
                                            <p:txEl>
                                              <p:pRg st="2" end="2"/>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8">
                                            <p:txEl>
                                              <p:pRg st="3" end="3"/>
                                            </p:txEl>
                                          </p:spTgt>
                                        </p:tgtEl>
                                        <p:attrNameLst>
                                          <p:attrName>style.visibility</p:attrName>
                                        </p:attrNameLst>
                                      </p:cBhvr>
                                      <p:to>
                                        <p:strVal val="visible"/>
                                      </p:to>
                                    </p:set>
                                    <p:animEffect transition="in" filter="fade">
                                      <p:cBhvr>
                                        <p:cTn id="46" dur="500"/>
                                        <p:tgtEl>
                                          <p:spTgt spid="68">
                                            <p:txEl>
                                              <p:pRg st="3" end="3"/>
                                            </p:txEl>
                                          </p:spTgt>
                                        </p:tgtEl>
                                      </p:cBhvr>
                                    </p:animEffect>
                                    <p:anim calcmode="lin" valueType="num">
                                      <p:cBhvr>
                                        <p:cTn id="47" dur="500" fill="hold"/>
                                        <p:tgtEl>
                                          <p:spTgt spid="68">
                                            <p:txEl>
                                              <p:pRg st="3" end="3"/>
                                            </p:txEl>
                                          </p:spTgt>
                                        </p:tgtEl>
                                        <p:attrNameLst>
                                          <p:attrName>ppt_x</p:attrName>
                                        </p:attrNameLst>
                                      </p:cBhvr>
                                      <p:tavLst>
                                        <p:tav tm="0">
                                          <p:val>
                                            <p:strVal val="#ppt_x"/>
                                          </p:val>
                                        </p:tav>
                                        <p:tav tm="100000">
                                          <p:val>
                                            <p:strVal val="#ppt_x"/>
                                          </p:val>
                                        </p:tav>
                                      </p:tavLst>
                                    </p:anim>
                                    <p:anim calcmode="lin" valueType="num">
                                      <p:cBhvr>
                                        <p:cTn id="48" dur="500" fill="hold"/>
                                        <p:tgtEl>
                                          <p:spTgt spid="68">
                                            <p:txEl>
                                              <p:pRg st="3" end="3"/>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8">
                                            <p:txEl>
                                              <p:pRg st="4" end="4"/>
                                            </p:txEl>
                                          </p:spTgt>
                                        </p:tgtEl>
                                        <p:attrNameLst>
                                          <p:attrName>style.visibility</p:attrName>
                                        </p:attrNameLst>
                                      </p:cBhvr>
                                      <p:to>
                                        <p:strVal val="visible"/>
                                      </p:to>
                                    </p:set>
                                    <p:animEffect transition="in" filter="fade">
                                      <p:cBhvr>
                                        <p:cTn id="51" dur="500"/>
                                        <p:tgtEl>
                                          <p:spTgt spid="68">
                                            <p:txEl>
                                              <p:pRg st="4" end="4"/>
                                            </p:txEl>
                                          </p:spTgt>
                                        </p:tgtEl>
                                      </p:cBhvr>
                                    </p:animEffect>
                                    <p:anim calcmode="lin" valueType="num">
                                      <p:cBhvr>
                                        <p:cTn id="52" dur="500" fill="hold"/>
                                        <p:tgtEl>
                                          <p:spTgt spid="68">
                                            <p:txEl>
                                              <p:pRg st="4" end="4"/>
                                            </p:txEl>
                                          </p:spTgt>
                                        </p:tgtEl>
                                        <p:attrNameLst>
                                          <p:attrName>ppt_x</p:attrName>
                                        </p:attrNameLst>
                                      </p:cBhvr>
                                      <p:tavLst>
                                        <p:tav tm="0">
                                          <p:val>
                                            <p:strVal val="#ppt_x"/>
                                          </p:val>
                                        </p:tav>
                                        <p:tav tm="100000">
                                          <p:val>
                                            <p:strVal val="#ppt_x"/>
                                          </p:val>
                                        </p:tav>
                                      </p:tavLst>
                                    </p:anim>
                                    <p:anim calcmode="lin" valueType="num">
                                      <p:cBhvr>
                                        <p:cTn id="53" dur="500" fill="hold"/>
                                        <p:tgtEl>
                                          <p:spTgt spid="68">
                                            <p:txEl>
                                              <p:pRg st="4" end="4"/>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68">
                                            <p:txEl>
                                              <p:pRg st="5" end="5"/>
                                            </p:txEl>
                                          </p:spTgt>
                                        </p:tgtEl>
                                        <p:attrNameLst>
                                          <p:attrName>style.visibility</p:attrName>
                                        </p:attrNameLst>
                                      </p:cBhvr>
                                      <p:to>
                                        <p:strVal val="visible"/>
                                      </p:to>
                                    </p:set>
                                    <p:animEffect transition="in" filter="fade">
                                      <p:cBhvr>
                                        <p:cTn id="56" dur="500"/>
                                        <p:tgtEl>
                                          <p:spTgt spid="68">
                                            <p:txEl>
                                              <p:pRg st="5" end="5"/>
                                            </p:txEl>
                                          </p:spTgt>
                                        </p:tgtEl>
                                      </p:cBhvr>
                                    </p:animEffect>
                                    <p:anim calcmode="lin" valueType="num">
                                      <p:cBhvr>
                                        <p:cTn id="57" dur="500" fill="hold"/>
                                        <p:tgtEl>
                                          <p:spTgt spid="68">
                                            <p:txEl>
                                              <p:pRg st="5" end="5"/>
                                            </p:txEl>
                                          </p:spTgt>
                                        </p:tgtEl>
                                        <p:attrNameLst>
                                          <p:attrName>ppt_x</p:attrName>
                                        </p:attrNameLst>
                                      </p:cBhvr>
                                      <p:tavLst>
                                        <p:tav tm="0">
                                          <p:val>
                                            <p:strVal val="#ppt_x"/>
                                          </p:val>
                                        </p:tav>
                                        <p:tav tm="100000">
                                          <p:val>
                                            <p:strVal val="#ppt_x"/>
                                          </p:val>
                                        </p:tav>
                                      </p:tavLst>
                                    </p:anim>
                                    <p:anim calcmode="lin" valueType="num">
                                      <p:cBhvr>
                                        <p:cTn id="58" dur="500" fill="hold"/>
                                        <p:tgtEl>
                                          <p:spTgt spid="68">
                                            <p:txEl>
                                              <p:pRg st="5" end="5"/>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68">
                                            <p:txEl>
                                              <p:pRg st="6" end="6"/>
                                            </p:txEl>
                                          </p:spTgt>
                                        </p:tgtEl>
                                        <p:attrNameLst>
                                          <p:attrName>style.visibility</p:attrName>
                                        </p:attrNameLst>
                                      </p:cBhvr>
                                      <p:to>
                                        <p:strVal val="visible"/>
                                      </p:to>
                                    </p:set>
                                    <p:animEffect transition="in" filter="fade">
                                      <p:cBhvr>
                                        <p:cTn id="61" dur="500"/>
                                        <p:tgtEl>
                                          <p:spTgt spid="68">
                                            <p:txEl>
                                              <p:pRg st="6" end="6"/>
                                            </p:txEl>
                                          </p:spTgt>
                                        </p:tgtEl>
                                      </p:cBhvr>
                                    </p:animEffect>
                                    <p:anim calcmode="lin" valueType="num">
                                      <p:cBhvr>
                                        <p:cTn id="62" dur="500" fill="hold"/>
                                        <p:tgtEl>
                                          <p:spTgt spid="68">
                                            <p:txEl>
                                              <p:pRg st="6" end="6"/>
                                            </p:txEl>
                                          </p:spTgt>
                                        </p:tgtEl>
                                        <p:attrNameLst>
                                          <p:attrName>ppt_x</p:attrName>
                                        </p:attrNameLst>
                                      </p:cBhvr>
                                      <p:tavLst>
                                        <p:tav tm="0">
                                          <p:val>
                                            <p:strVal val="#ppt_x"/>
                                          </p:val>
                                        </p:tav>
                                        <p:tav tm="100000">
                                          <p:val>
                                            <p:strVal val="#ppt_x"/>
                                          </p:val>
                                        </p:tav>
                                      </p:tavLst>
                                    </p:anim>
                                    <p:anim calcmode="lin" valueType="num">
                                      <p:cBhvr>
                                        <p:cTn id="63" dur="500" fill="hold"/>
                                        <p:tgtEl>
                                          <p:spTgt spid="6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68">
                                            <p:txEl>
                                              <p:pRg st="8" end="8"/>
                                            </p:txEl>
                                          </p:spTgt>
                                        </p:tgtEl>
                                        <p:attrNameLst>
                                          <p:attrName>style.visibility</p:attrName>
                                        </p:attrNameLst>
                                      </p:cBhvr>
                                      <p:to>
                                        <p:strVal val="visible"/>
                                      </p:to>
                                    </p:set>
                                    <p:animEffect transition="in" filter="fade">
                                      <p:cBhvr>
                                        <p:cTn id="68" dur="500"/>
                                        <p:tgtEl>
                                          <p:spTgt spid="68">
                                            <p:txEl>
                                              <p:pRg st="8" end="8"/>
                                            </p:txEl>
                                          </p:spTgt>
                                        </p:tgtEl>
                                      </p:cBhvr>
                                    </p:animEffect>
                                    <p:anim calcmode="lin" valueType="num">
                                      <p:cBhvr>
                                        <p:cTn id="69" dur="500" fill="hold"/>
                                        <p:tgtEl>
                                          <p:spTgt spid="68">
                                            <p:txEl>
                                              <p:pRg st="8" end="8"/>
                                            </p:txEl>
                                          </p:spTgt>
                                        </p:tgtEl>
                                        <p:attrNameLst>
                                          <p:attrName>ppt_x</p:attrName>
                                        </p:attrNameLst>
                                      </p:cBhvr>
                                      <p:tavLst>
                                        <p:tav tm="0">
                                          <p:val>
                                            <p:strVal val="#ppt_x"/>
                                          </p:val>
                                        </p:tav>
                                        <p:tav tm="100000">
                                          <p:val>
                                            <p:strVal val="#ppt_x"/>
                                          </p:val>
                                        </p:tav>
                                      </p:tavLst>
                                    </p:anim>
                                    <p:anim calcmode="lin" valueType="num">
                                      <p:cBhvr>
                                        <p:cTn id="70" dur="500" fill="hold"/>
                                        <p:tgtEl>
                                          <p:spTgt spid="68">
                                            <p:txEl>
                                              <p:pRg st="8" end="8"/>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fade">
                                      <p:cBhvr>
                                        <p:cTn id="73" dur="500"/>
                                        <p:tgtEl>
                                          <p:spTgt spid="70"/>
                                        </p:tgtEl>
                                      </p:cBhvr>
                                    </p:animEffect>
                                    <p:anim calcmode="lin" valueType="num">
                                      <p:cBhvr>
                                        <p:cTn id="74" dur="500" fill="hold"/>
                                        <p:tgtEl>
                                          <p:spTgt spid="70"/>
                                        </p:tgtEl>
                                        <p:attrNameLst>
                                          <p:attrName>ppt_x</p:attrName>
                                        </p:attrNameLst>
                                      </p:cBhvr>
                                      <p:tavLst>
                                        <p:tav tm="0">
                                          <p:val>
                                            <p:strVal val="#ppt_x"/>
                                          </p:val>
                                        </p:tav>
                                        <p:tav tm="100000">
                                          <p:val>
                                            <p:strVal val="#ppt_x"/>
                                          </p:val>
                                        </p:tav>
                                      </p:tavLst>
                                    </p:anim>
                                    <p:anim calcmode="lin" valueType="num">
                                      <p:cBhvr>
                                        <p:cTn id="75" dur="500" fill="hold"/>
                                        <p:tgtEl>
                                          <p:spTgt spid="70"/>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fade">
                                      <p:cBhvr>
                                        <p:cTn id="78" dur="500"/>
                                        <p:tgtEl>
                                          <p:spTgt spid="71"/>
                                        </p:tgtEl>
                                      </p:cBhvr>
                                    </p:animEffect>
                                    <p:anim calcmode="lin" valueType="num">
                                      <p:cBhvr>
                                        <p:cTn id="79" dur="500" fill="hold"/>
                                        <p:tgtEl>
                                          <p:spTgt spid="71"/>
                                        </p:tgtEl>
                                        <p:attrNameLst>
                                          <p:attrName>ppt_x</p:attrName>
                                        </p:attrNameLst>
                                      </p:cBhvr>
                                      <p:tavLst>
                                        <p:tav tm="0">
                                          <p:val>
                                            <p:strVal val="#ppt_x"/>
                                          </p:val>
                                        </p:tav>
                                        <p:tav tm="100000">
                                          <p:val>
                                            <p:strVal val="#ppt_x"/>
                                          </p:val>
                                        </p:tav>
                                      </p:tavLst>
                                    </p:anim>
                                    <p:anim calcmode="lin" valueType="num">
                                      <p:cBhvr>
                                        <p:cTn id="80" dur="5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68">
                                            <p:txEl>
                                              <p:pRg st="10" end="10"/>
                                            </p:txEl>
                                          </p:spTgt>
                                        </p:tgtEl>
                                        <p:attrNameLst>
                                          <p:attrName>style.visibility</p:attrName>
                                        </p:attrNameLst>
                                      </p:cBhvr>
                                      <p:to>
                                        <p:strVal val="visible"/>
                                      </p:to>
                                    </p:set>
                                    <p:animEffect transition="in" filter="fade">
                                      <p:cBhvr>
                                        <p:cTn id="85" dur="500"/>
                                        <p:tgtEl>
                                          <p:spTgt spid="68">
                                            <p:txEl>
                                              <p:pRg st="10" end="10"/>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68">
                                            <p:txEl>
                                              <p:pRg st="12" end="12"/>
                                            </p:txEl>
                                          </p:spTgt>
                                        </p:tgtEl>
                                        <p:attrNameLst>
                                          <p:attrName>style.visibility</p:attrName>
                                        </p:attrNameLst>
                                      </p:cBhvr>
                                      <p:to>
                                        <p:strVal val="visible"/>
                                      </p:to>
                                    </p:set>
                                    <p:animEffect transition="in" filter="fade">
                                      <p:cBhvr>
                                        <p:cTn id="88" dur="500"/>
                                        <p:tgtEl>
                                          <p:spTgt spid="6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50631"/>
            <a:ext cx="10058400" cy="1086729"/>
          </a:xfrm>
        </p:spPr>
        <p:txBody>
          <a:bodyPr/>
          <a:lstStyle/>
          <a:p>
            <a:pPr algn="ctr"/>
            <a:r>
              <a:rPr lang="en-IN" dirty="0"/>
              <a:t>Principle</a:t>
            </a:r>
          </a:p>
        </p:txBody>
      </p:sp>
      <p:sp>
        <p:nvSpPr>
          <p:cNvPr id="3" name="TextBox 2"/>
          <p:cNvSpPr txBox="1"/>
          <p:nvPr/>
        </p:nvSpPr>
        <p:spPr>
          <a:xfrm>
            <a:off x="1097281" y="1848032"/>
            <a:ext cx="10058399" cy="2769989"/>
          </a:xfrm>
          <a:prstGeom prst="rect">
            <a:avLst/>
          </a:prstGeom>
          <a:noFill/>
        </p:spPr>
        <p:txBody>
          <a:bodyPr wrap="square" rtlCol="0">
            <a:spAutoFit/>
          </a:bodyPr>
          <a:lstStyle/>
          <a:p>
            <a:pPr marL="285750" indent="-285750">
              <a:buClr>
                <a:srgbClr val="C00000"/>
              </a:buClr>
              <a:buFont typeface="Wingdings" panose="05000000000000000000" pitchFamily="2" charset="2"/>
              <a:buChar char="v"/>
            </a:pPr>
            <a:r>
              <a:rPr lang="en-IN" dirty="0"/>
              <a:t>Principle behind complexometric estimation of Ni</a:t>
            </a:r>
            <a:r>
              <a:rPr lang="en-IN" baseline="30000" dirty="0"/>
              <a:t>+2</a:t>
            </a:r>
            <a:r>
              <a:rPr lang="en-IN" dirty="0"/>
              <a:t> is that it forms stable complex with EDTA, which is more stable then it’s complex with indicator (here murexide) (K</a:t>
            </a:r>
            <a:r>
              <a:rPr lang="en-IN" baseline="-25000" dirty="0"/>
              <a:t>f(Ni-EDTA) </a:t>
            </a:r>
            <a:r>
              <a:rPr lang="en-IN" dirty="0"/>
              <a:t>&gt; K</a:t>
            </a:r>
            <a:r>
              <a:rPr lang="en-IN" baseline="-25000" dirty="0"/>
              <a:t>f(Ni-In)</a:t>
            </a:r>
            <a:r>
              <a:rPr lang="en-IN" dirty="0"/>
              <a:t>)</a:t>
            </a:r>
          </a:p>
          <a:p>
            <a:pPr>
              <a:buClr>
                <a:srgbClr val="C00000"/>
              </a:buClr>
            </a:pPr>
            <a:endParaRPr lang="en-IN" sz="400" dirty="0"/>
          </a:p>
          <a:p>
            <a:pPr marL="285750" indent="-285750">
              <a:buClr>
                <a:srgbClr val="C00000"/>
              </a:buClr>
              <a:buFont typeface="Wingdings" panose="05000000000000000000" pitchFamily="2" charset="2"/>
              <a:buChar char="v"/>
            </a:pPr>
            <a:r>
              <a:rPr lang="en-IN" dirty="0"/>
              <a:t>If to an unknown sample of M</a:t>
            </a:r>
            <a:r>
              <a:rPr lang="en-IN" baseline="30000" dirty="0"/>
              <a:t>+n</a:t>
            </a:r>
            <a:r>
              <a:rPr lang="en-IN" dirty="0"/>
              <a:t>, suitable buffer (to maintain pH) and metal-ion indicator were added, indicator being a ligand forms complex with metal ions imparting colour to the solution (stability and colour depends on M</a:t>
            </a:r>
            <a:r>
              <a:rPr lang="en-IN" baseline="30000" dirty="0"/>
              <a:t>+n</a:t>
            </a:r>
            <a:r>
              <a:rPr lang="en-IN" dirty="0"/>
              <a:t> and pH)</a:t>
            </a:r>
          </a:p>
          <a:p>
            <a:pPr>
              <a:buClr>
                <a:srgbClr val="C00000"/>
              </a:buClr>
            </a:pPr>
            <a:endParaRPr lang="en-IN" sz="400" dirty="0"/>
          </a:p>
          <a:p>
            <a:pPr marL="285750" indent="-285750">
              <a:buClr>
                <a:srgbClr val="C00000"/>
              </a:buClr>
              <a:buFont typeface="Wingdings" panose="05000000000000000000" pitchFamily="2" charset="2"/>
              <a:buChar char="v"/>
            </a:pPr>
            <a:r>
              <a:rPr lang="en-IN" dirty="0"/>
              <a:t>It can then be titrated against standard EDTA, which forms [M-EDTA]</a:t>
            </a:r>
            <a:r>
              <a:rPr lang="en-IN" baseline="30000" dirty="0"/>
              <a:t>n-4</a:t>
            </a:r>
            <a:r>
              <a:rPr lang="en-IN" dirty="0"/>
              <a:t> complex owing to it’s high stability. Near end point, EDTA progressively displaces M</a:t>
            </a:r>
            <a:r>
              <a:rPr lang="en-IN" baseline="30000" dirty="0"/>
              <a:t>n+</a:t>
            </a:r>
            <a:r>
              <a:rPr lang="en-IN" dirty="0"/>
              <a:t> ions from [M-In] complex</a:t>
            </a:r>
          </a:p>
          <a:p>
            <a:pPr>
              <a:buClr>
                <a:srgbClr val="C00000"/>
              </a:buClr>
            </a:pPr>
            <a:endParaRPr lang="en-IN" sz="400" dirty="0"/>
          </a:p>
          <a:p>
            <a:pPr marL="285750" indent="-285750">
              <a:buClr>
                <a:srgbClr val="C00000"/>
              </a:buClr>
              <a:buFont typeface="Wingdings" panose="05000000000000000000" pitchFamily="2" charset="2"/>
              <a:buChar char="v"/>
            </a:pPr>
            <a:r>
              <a:rPr lang="en-IN" dirty="0"/>
              <a:t>At the end point, all of the M</a:t>
            </a:r>
            <a:r>
              <a:rPr lang="en-IN" baseline="30000" dirty="0"/>
              <a:t>n+ </a:t>
            </a:r>
            <a:r>
              <a:rPr lang="en-IN" dirty="0"/>
              <a:t>ions were complexed by EDTA, leaving free indicator in the solution which causes a colour change</a:t>
            </a:r>
          </a:p>
        </p:txBody>
      </p:sp>
      <p:grpSp>
        <p:nvGrpSpPr>
          <p:cNvPr id="20" name="Group 19"/>
          <p:cNvGrpSpPr/>
          <p:nvPr/>
        </p:nvGrpSpPr>
        <p:grpSpPr>
          <a:xfrm>
            <a:off x="2691180" y="4727050"/>
            <a:ext cx="7101254" cy="970266"/>
            <a:chOff x="2858234" y="4929264"/>
            <a:chExt cx="7101254" cy="970266"/>
          </a:xfrm>
        </p:grpSpPr>
        <p:sp>
          <p:nvSpPr>
            <p:cNvPr id="16" name="Rounded Rectangle 15"/>
            <p:cNvSpPr/>
            <p:nvPr/>
          </p:nvSpPr>
          <p:spPr>
            <a:xfrm>
              <a:off x="2936632" y="4929264"/>
              <a:ext cx="6944458" cy="970266"/>
            </a:xfrm>
            <a:prstGeom prst="roundRect">
              <a:avLst/>
            </a:prstGeom>
            <a:solidFill>
              <a:srgbClr val="BD582C">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 name="Group 17"/>
            <p:cNvGrpSpPr/>
            <p:nvPr/>
          </p:nvGrpSpPr>
          <p:grpSpPr>
            <a:xfrm>
              <a:off x="2858234" y="5039936"/>
              <a:ext cx="7101254" cy="748923"/>
              <a:chOff x="2990851" y="5094670"/>
              <a:chExt cx="7101254" cy="748923"/>
            </a:xfrm>
          </p:grpSpPr>
          <p:sp>
            <p:nvSpPr>
              <p:cNvPr id="4" name="TextBox 3"/>
              <p:cNvSpPr txBox="1"/>
              <p:nvPr/>
            </p:nvSpPr>
            <p:spPr>
              <a:xfrm>
                <a:off x="2990851" y="5094670"/>
                <a:ext cx="7101254" cy="748923"/>
              </a:xfrm>
              <a:prstGeom prst="rect">
                <a:avLst/>
              </a:prstGeom>
              <a:noFill/>
            </p:spPr>
            <p:txBody>
              <a:bodyPr wrap="square" rtlCol="0">
                <a:spAutoFit/>
              </a:bodyPr>
              <a:lstStyle/>
              <a:p>
                <a:pPr algn="ctr"/>
                <a:r>
                  <a:rPr lang="en-IN" sz="1700" dirty="0"/>
                  <a:t>Ni</a:t>
                </a:r>
                <a:r>
                  <a:rPr lang="en-IN" sz="1700" baseline="30000" dirty="0"/>
                  <a:t>+2</a:t>
                </a:r>
                <a:r>
                  <a:rPr lang="en-IN" sz="1700" dirty="0"/>
                  <a:t> + </a:t>
                </a:r>
                <a:r>
                  <a:rPr lang="en-IN" sz="1700" dirty="0">
                    <a:solidFill>
                      <a:srgbClr val="E126B6"/>
                    </a:solidFill>
                  </a:rPr>
                  <a:t>H</a:t>
                </a:r>
                <a:r>
                  <a:rPr lang="en-IN" sz="1700" baseline="-25000" dirty="0">
                    <a:solidFill>
                      <a:srgbClr val="E126B6"/>
                    </a:solidFill>
                  </a:rPr>
                  <a:t>3</a:t>
                </a:r>
                <a:r>
                  <a:rPr lang="en-IN" sz="1700" dirty="0">
                    <a:solidFill>
                      <a:srgbClr val="E126B6"/>
                    </a:solidFill>
                  </a:rPr>
                  <a:t>D</a:t>
                </a:r>
                <a:r>
                  <a:rPr lang="en-IN" sz="1700" baseline="30000" dirty="0">
                    <a:solidFill>
                      <a:srgbClr val="E126B6"/>
                    </a:solidFill>
                  </a:rPr>
                  <a:t>2- </a:t>
                </a:r>
                <a:r>
                  <a:rPr lang="en-IN" sz="1400" dirty="0">
                    <a:latin typeface="+mj-lt"/>
                  </a:rPr>
                  <a:t>(violet)</a:t>
                </a:r>
                <a:r>
                  <a:rPr lang="en-IN" dirty="0"/>
                  <a:t>	  			    </a:t>
                </a:r>
                <a:r>
                  <a:rPr lang="en-IN" sz="1700" dirty="0">
                    <a:solidFill>
                      <a:srgbClr val="FFC000"/>
                    </a:solidFill>
                  </a:rPr>
                  <a:t>[Ni-H</a:t>
                </a:r>
                <a:r>
                  <a:rPr lang="en-IN" sz="1700" baseline="-25000" dirty="0">
                    <a:solidFill>
                      <a:srgbClr val="FFC000"/>
                    </a:solidFill>
                  </a:rPr>
                  <a:t>2</a:t>
                </a:r>
                <a:r>
                  <a:rPr lang="en-IN" sz="1700" dirty="0">
                    <a:solidFill>
                      <a:srgbClr val="FFC000"/>
                    </a:solidFill>
                  </a:rPr>
                  <a:t>D]</a:t>
                </a:r>
                <a:r>
                  <a:rPr lang="en-IN" sz="1700" baseline="30000" dirty="0">
                    <a:solidFill>
                      <a:srgbClr val="FFC000"/>
                    </a:solidFill>
                  </a:rPr>
                  <a:t>-</a:t>
                </a:r>
                <a:r>
                  <a:rPr lang="en-IN" sz="1700" baseline="30000" dirty="0"/>
                  <a:t> </a:t>
                </a:r>
                <a:r>
                  <a:rPr lang="en-IN" sz="1400" dirty="0">
                    <a:latin typeface="+mj-lt"/>
                  </a:rPr>
                  <a:t>(yellow)</a:t>
                </a:r>
                <a:r>
                  <a:rPr lang="en-IN" sz="1700" dirty="0"/>
                  <a:t> + H</a:t>
                </a:r>
                <a:r>
                  <a:rPr lang="en-IN" sz="1700" baseline="30000" dirty="0"/>
                  <a:t>+</a:t>
                </a:r>
              </a:p>
              <a:p>
                <a:endParaRPr lang="en-IN" sz="1000" baseline="30000" dirty="0">
                  <a:solidFill>
                    <a:srgbClr val="FFC000"/>
                  </a:solidFill>
                </a:endParaRPr>
              </a:p>
              <a:p>
                <a:pPr algn="ctr"/>
                <a:r>
                  <a:rPr lang="en-IN" sz="1700" dirty="0">
                    <a:solidFill>
                      <a:srgbClr val="FFC000"/>
                    </a:solidFill>
                  </a:rPr>
                  <a:t>[Ni-H</a:t>
                </a:r>
                <a:r>
                  <a:rPr lang="en-IN" sz="1700" baseline="-25000" dirty="0">
                    <a:solidFill>
                      <a:srgbClr val="FFC000"/>
                    </a:solidFill>
                  </a:rPr>
                  <a:t>2</a:t>
                </a:r>
                <a:r>
                  <a:rPr lang="en-IN" sz="1700" dirty="0">
                    <a:solidFill>
                      <a:srgbClr val="FFC000"/>
                    </a:solidFill>
                  </a:rPr>
                  <a:t>D]</a:t>
                </a:r>
                <a:r>
                  <a:rPr lang="en-IN" sz="1700" baseline="30000" dirty="0">
                    <a:solidFill>
                      <a:srgbClr val="FFC000"/>
                    </a:solidFill>
                  </a:rPr>
                  <a:t>-</a:t>
                </a:r>
                <a:r>
                  <a:rPr lang="en-IN" sz="1700" baseline="30000" dirty="0"/>
                  <a:t> </a:t>
                </a:r>
                <a:r>
                  <a:rPr lang="en-IN" sz="1400" dirty="0">
                    <a:latin typeface="+mj-lt"/>
                  </a:rPr>
                  <a:t>(yellow)</a:t>
                </a:r>
                <a:r>
                  <a:rPr lang="en-IN" sz="1700" dirty="0"/>
                  <a:t> + H</a:t>
                </a:r>
                <a:r>
                  <a:rPr lang="en-IN" sz="1700" baseline="-25000" dirty="0"/>
                  <a:t>2</a:t>
                </a:r>
                <a:r>
                  <a:rPr lang="en-IN" sz="1700" dirty="0"/>
                  <a:t>Y</a:t>
                </a:r>
                <a:r>
                  <a:rPr lang="en-IN" sz="1700" baseline="30000" dirty="0"/>
                  <a:t>2-</a:t>
                </a:r>
                <a:r>
                  <a:rPr lang="en-IN" sz="1700" dirty="0"/>
                  <a:t> 			     	     [Ni-Y]</a:t>
                </a:r>
                <a:r>
                  <a:rPr lang="en-IN" sz="1700" baseline="30000" dirty="0"/>
                  <a:t>2-</a:t>
                </a:r>
                <a:r>
                  <a:rPr lang="en-IN" sz="1700" dirty="0"/>
                  <a:t> + </a:t>
                </a:r>
                <a:r>
                  <a:rPr lang="en-IN" sz="1700" dirty="0">
                    <a:solidFill>
                      <a:srgbClr val="CD26B6"/>
                    </a:solidFill>
                  </a:rPr>
                  <a:t>H</a:t>
                </a:r>
                <a:r>
                  <a:rPr lang="en-IN" sz="1700" baseline="-25000" dirty="0">
                    <a:solidFill>
                      <a:srgbClr val="CD26B6"/>
                    </a:solidFill>
                  </a:rPr>
                  <a:t>3</a:t>
                </a:r>
                <a:r>
                  <a:rPr lang="en-IN" sz="1700" dirty="0">
                    <a:solidFill>
                      <a:srgbClr val="CD26B6"/>
                    </a:solidFill>
                  </a:rPr>
                  <a:t>D</a:t>
                </a:r>
                <a:r>
                  <a:rPr lang="en-IN" sz="1700" baseline="30000" dirty="0">
                    <a:solidFill>
                      <a:srgbClr val="CD26B6"/>
                    </a:solidFill>
                  </a:rPr>
                  <a:t>2-</a:t>
                </a:r>
                <a:r>
                  <a:rPr lang="en-IN" sz="1700" baseline="30000" dirty="0"/>
                  <a:t> </a:t>
                </a:r>
                <a:r>
                  <a:rPr lang="en-IN" sz="1400" dirty="0">
                    <a:latin typeface="+mj-lt"/>
                  </a:rPr>
                  <a:t>(violet)</a:t>
                </a:r>
                <a:r>
                  <a:rPr lang="en-IN" sz="1700" dirty="0"/>
                  <a:t> + H</a:t>
                </a:r>
                <a:r>
                  <a:rPr lang="en-IN" sz="1700" baseline="30000" dirty="0"/>
                  <a:t>+</a:t>
                </a:r>
              </a:p>
            </p:txBody>
          </p:sp>
          <p:cxnSp>
            <p:nvCxnSpPr>
              <p:cNvPr id="9" name="Straight Arrow Connector 8"/>
              <p:cNvCxnSpPr/>
              <p:nvPr/>
            </p:nvCxnSpPr>
            <p:spPr>
              <a:xfrm>
                <a:off x="5794131" y="5321695"/>
                <a:ext cx="1151795" cy="6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794130" y="5658734"/>
                <a:ext cx="1151795" cy="6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99636" y="5346142"/>
                <a:ext cx="940781" cy="276999"/>
              </a:xfrm>
              <a:prstGeom prst="rect">
                <a:avLst/>
              </a:prstGeom>
              <a:noFill/>
            </p:spPr>
            <p:txBody>
              <a:bodyPr wrap="square" rtlCol="0">
                <a:spAutoFit/>
              </a:bodyPr>
              <a:lstStyle/>
              <a:p>
                <a:pPr algn="ctr"/>
                <a:r>
                  <a:rPr lang="en-IN" sz="1200" i="1" dirty="0">
                    <a:latin typeface="+mj-lt"/>
                  </a:rPr>
                  <a:t>pH~10</a:t>
                </a:r>
              </a:p>
            </p:txBody>
          </p:sp>
        </p:grpSp>
      </p:grpSp>
      <p:sp>
        <p:nvSpPr>
          <p:cNvPr id="22" name="TextBox 21"/>
          <p:cNvSpPr txBox="1"/>
          <p:nvPr/>
        </p:nvSpPr>
        <p:spPr>
          <a:xfrm>
            <a:off x="1097280" y="5803637"/>
            <a:ext cx="9978390" cy="369332"/>
          </a:xfrm>
          <a:prstGeom prst="rect">
            <a:avLst/>
          </a:prstGeom>
          <a:noFill/>
        </p:spPr>
        <p:txBody>
          <a:bodyPr wrap="square" rtlCol="0">
            <a:spAutoFit/>
          </a:bodyPr>
          <a:lstStyle/>
          <a:p>
            <a:pPr marL="285750" indent="-285750">
              <a:buClr>
                <a:srgbClr val="C00000"/>
              </a:buClr>
              <a:buFont typeface="Wingdings" panose="05000000000000000000" pitchFamily="2" charset="2"/>
              <a:buChar char="v"/>
            </a:pPr>
            <a:r>
              <a:rPr lang="en-IN" dirty="0"/>
              <a:t>H</a:t>
            </a:r>
            <a:r>
              <a:rPr lang="en-IN" baseline="30000" dirty="0"/>
              <a:t>+</a:t>
            </a:r>
            <a:r>
              <a:rPr lang="en-IN" dirty="0"/>
              <a:t> ions produced are neutralized by buffer</a:t>
            </a:r>
          </a:p>
        </p:txBody>
      </p:sp>
      <p:sp>
        <p:nvSpPr>
          <p:cNvPr id="12" name="TextBox 11"/>
          <p:cNvSpPr txBox="1"/>
          <p:nvPr/>
        </p:nvSpPr>
        <p:spPr>
          <a:xfrm>
            <a:off x="5954268" y="6419088"/>
            <a:ext cx="283463" cy="369332"/>
          </a:xfrm>
          <a:prstGeom prst="rect">
            <a:avLst/>
          </a:prstGeom>
          <a:noFill/>
        </p:spPr>
        <p:txBody>
          <a:bodyPr wrap="square" rtlCol="0">
            <a:spAutoFit/>
          </a:bodyPr>
          <a:lstStyle/>
          <a:p>
            <a:r>
              <a:rPr lang="en-IN" dirty="0">
                <a:solidFill>
                  <a:schemeClr val="bg1"/>
                </a:solidFill>
                <a:latin typeface="+mj-lt"/>
              </a:rPr>
              <a:t>3</a:t>
            </a:r>
          </a:p>
        </p:txBody>
      </p:sp>
    </p:spTree>
    <p:extLst>
      <p:ext uri="{BB962C8B-B14F-4D97-AF65-F5344CB8AC3E}">
        <p14:creationId xmlns:p14="http://schemas.microsoft.com/office/powerpoint/2010/main" val="131078316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anim calcmode="lin" valueType="num">
                                      <p:cBhvr>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anim calcmode="lin" valueType="num">
                                      <p:cBhvr>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wipe(down)">
                                      <p:cBhvr>
                                        <p:cTn id="4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0" y="5526483"/>
            <a:ext cx="12192000" cy="1349102"/>
          </a:xfrm>
          <a:prstGeom prst="rect">
            <a:avLst/>
          </a:prstGeom>
          <a:solidFill>
            <a:srgbClr val="BD5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idx="4294967295"/>
          </p:nvPr>
        </p:nvSpPr>
        <p:spPr>
          <a:xfrm>
            <a:off x="1039812" y="5781131"/>
            <a:ext cx="10112375" cy="823913"/>
          </a:xfrm>
        </p:spPr>
        <p:txBody>
          <a:bodyPr/>
          <a:lstStyle/>
          <a:p>
            <a:pPr algn="ctr"/>
            <a:r>
              <a:rPr lang="en-IN" dirty="0">
                <a:solidFill>
                  <a:schemeClr val="bg1"/>
                </a:solidFill>
              </a:rPr>
              <a:t>4. Complexometric Reactions</a:t>
            </a:r>
          </a:p>
        </p:txBody>
      </p:sp>
      <p:sp>
        <p:nvSpPr>
          <p:cNvPr id="8" name="TextBox 7"/>
          <p:cNvSpPr txBox="1"/>
          <p:nvPr/>
        </p:nvSpPr>
        <p:spPr>
          <a:xfrm>
            <a:off x="4272922" y="1391834"/>
            <a:ext cx="244382" cy="369332"/>
          </a:xfrm>
          <a:prstGeom prst="rect">
            <a:avLst/>
          </a:prstGeom>
          <a:noFill/>
        </p:spPr>
        <p:txBody>
          <a:bodyPr wrap="square" rtlCol="0">
            <a:spAutoFit/>
          </a:bodyPr>
          <a:lstStyle/>
          <a:p>
            <a:pPr algn="ctr"/>
            <a:r>
              <a:rPr lang="en-IN" dirty="0"/>
              <a:t>+</a:t>
            </a:r>
          </a:p>
        </p:txBody>
      </p:sp>
      <p:grpSp>
        <p:nvGrpSpPr>
          <p:cNvPr id="3" name="Group 2"/>
          <p:cNvGrpSpPr/>
          <p:nvPr/>
        </p:nvGrpSpPr>
        <p:grpSpPr>
          <a:xfrm>
            <a:off x="2011180" y="1121179"/>
            <a:ext cx="2134860" cy="1480707"/>
            <a:chOff x="2011180" y="1126753"/>
            <a:chExt cx="2134860" cy="1480707"/>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180" y="1126753"/>
              <a:ext cx="2134860" cy="1130543"/>
            </a:xfrm>
            <a:prstGeom prst="rect">
              <a:avLst/>
            </a:prstGeom>
          </p:spPr>
        </p:pic>
        <p:sp>
          <p:nvSpPr>
            <p:cNvPr id="77" name="TextBox 76"/>
            <p:cNvSpPr txBox="1"/>
            <p:nvPr/>
          </p:nvSpPr>
          <p:spPr>
            <a:xfrm>
              <a:off x="2291874" y="2299683"/>
              <a:ext cx="1578966" cy="307777"/>
            </a:xfrm>
            <a:prstGeom prst="rect">
              <a:avLst/>
            </a:prstGeom>
            <a:noFill/>
          </p:spPr>
          <p:txBody>
            <a:bodyPr wrap="square" rtlCol="0">
              <a:spAutoFit/>
            </a:bodyPr>
            <a:lstStyle/>
            <a:p>
              <a:pPr algn="ctr"/>
              <a:r>
                <a:rPr lang="en-IN" sz="1400" dirty="0">
                  <a:latin typeface="+mj-lt"/>
                </a:rPr>
                <a:t>Murexide </a:t>
              </a:r>
              <a:r>
                <a:rPr lang="en-IN" sz="1200" dirty="0">
                  <a:solidFill>
                    <a:srgbClr val="9B26B6"/>
                  </a:solidFill>
                  <a:latin typeface="+mj-lt"/>
                </a:rPr>
                <a:t>(violet)</a:t>
              </a:r>
              <a:endParaRPr lang="en-IN" sz="1400" dirty="0">
                <a:solidFill>
                  <a:srgbClr val="9B26B6"/>
                </a:solidFill>
                <a:latin typeface="+mj-lt"/>
              </a:endParaRPr>
            </a:p>
          </p:txBody>
        </p:sp>
      </p:grpSp>
      <p:grpSp>
        <p:nvGrpSpPr>
          <p:cNvPr id="4" name="Group 3"/>
          <p:cNvGrpSpPr/>
          <p:nvPr/>
        </p:nvGrpSpPr>
        <p:grpSpPr>
          <a:xfrm>
            <a:off x="4254075" y="1448817"/>
            <a:ext cx="1457516" cy="601966"/>
            <a:chOff x="4254075" y="1448817"/>
            <a:chExt cx="1457516" cy="601966"/>
          </a:xfrm>
        </p:grpSpPr>
        <p:sp>
          <p:nvSpPr>
            <p:cNvPr id="43" name="TextBox 42"/>
            <p:cNvSpPr txBox="1"/>
            <p:nvPr/>
          </p:nvSpPr>
          <p:spPr>
            <a:xfrm>
              <a:off x="4733375" y="1448817"/>
              <a:ext cx="501161" cy="307777"/>
            </a:xfrm>
            <a:prstGeom prst="rect">
              <a:avLst/>
            </a:prstGeom>
            <a:noFill/>
          </p:spPr>
          <p:txBody>
            <a:bodyPr wrap="square" rtlCol="0">
              <a:spAutoFit/>
            </a:bodyPr>
            <a:lstStyle/>
            <a:p>
              <a:pPr algn="ctr"/>
              <a:r>
                <a:rPr lang="en-IN" sz="1400" dirty="0"/>
                <a:t>Ni</a:t>
              </a:r>
              <a:r>
                <a:rPr lang="en-IN" sz="1400" baseline="30000" dirty="0"/>
                <a:t>+2</a:t>
              </a:r>
              <a:endParaRPr lang="en-IN" baseline="30000" dirty="0"/>
            </a:p>
          </p:txBody>
        </p:sp>
        <p:sp>
          <p:nvSpPr>
            <p:cNvPr id="78" name="TextBox 77"/>
            <p:cNvSpPr txBox="1"/>
            <p:nvPr/>
          </p:nvSpPr>
          <p:spPr>
            <a:xfrm>
              <a:off x="4254075" y="1765737"/>
              <a:ext cx="1457516" cy="285046"/>
            </a:xfrm>
            <a:prstGeom prst="rect">
              <a:avLst/>
            </a:prstGeom>
            <a:noFill/>
          </p:spPr>
          <p:txBody>
            <a:bodyPr wrap="square" rtlCol="0">
              <a:spAutoFit/>
            </a:bodyPr>
            <a:lstStyle/>
            <a:p>
              <a:pPr algn="ctr"/>
              <a:r>
                <a:rPr lang="en-IN" sz="1200" dirty="0">
                  <a:latin typeface="+mj-lt"/>
                </a:rPr>
                <a:t>(given solution)</a:t>
              </a:r>
              <a:endParaRPr lang="en-IN" sz="1400" dirty="0">
                <a:latin typeface="+mj-lt"/>
              </a:endParaRPr>
            </a:p>
          </p:txBody>
        </p:sp>
      </p:grpSp>
      <p:grpSp>
        <p:nvGrpSpPr>
          <p:cNvPr id="5" name="Group 4"/>
          <p:cNvGrpSpPr/>
          <p:nvPr/>
        </p:nvGrpSpPr>
        <p:grpSpPr>
          <a:xfrm>
            <a:off x="5234536" y="1359050"/>
            <a:ext cx="1439289" cy="276999"/>
            <a:chOff x="5234536" y="1359050"/>
            <a:chExt cx="1439289" cy="276999"/>
          </a:xfrm>
        </p:grpSpPr>
        <p:cxnSp>
          <p:nvCxnSpPr>
            <p:cNvPr id="76" name="Straight Arrow Connector 75"/>
            <p:cNvCxnSpPr>
              <a:stCxn id="43" idx="3"/>
            </p:cNvCxnSpPr>
            <p:nvPr/>
          </p:nvCxnSpPr>
          <p:spPr>
            <a:xfrm>
              <a:off x="5234536" y="1602706"/>
              <a:ext cx="1439289" cy="33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409887" y="1359050"/>
              <a:ext cx="940781" cy="261610"/>
            </a:xfrm>
            <a:prstGeom prst="rect">
              <a:avLst/>
            </a:prstGeom>
            <a:noFill/>
          </p:spPr>
          <p:txBody>
            <a:bodyPr wrap="square" rtlCol="0">
              <a:spAutoFit/>
            </a:bodyPr>
            <a:lstStyle/>
            <a:p>
              <a:pPr algn="ctr"/>
              <a:r>
                <a:rPr lang="en-IN" sz="1100" i="1" dirty="0">
                  <a:latin typeface="+mj-lt"/>
                </a:rPr>
                <a:t>pH~10</a:t>
              </a:r>
            </a:p>
          </p:txBody>
        </p:sp>
      </p:grpSp>
      <p:grpSp>
        <p:nvGrpSpPr>
          <p:cNvPr id="10" name="Group 9"/>
          <p:cNvGrpSpPr/>
          <p:nvPr/>
        </p:nvGrpSpPr>
        <p:grpSpPr>
          <a:xfrm>
            <a:off x="6708994" y="696372"/>
            <a:ext cx="3929025" cy="1890163"/>
            <a:chOff x="6708994" y="696372"/>
            <a:chExt cx="3929025" cy="1890163"/>
          </a:xfrm>
        </p:grpSpPr>
        <p:grpSp>
          <p:nvGrpSpPr>
            <p:cNvPr id="72" name="Group 71"/>
            <p:cNvGrpSpPr/>
            <p:nvPr/>
          </p:nvGrpSpPr>
          <p:grpSpPr>
            <a:xfrm>
              <a:off x="6708994" y="696372"/>
              <a:ext cx="2323041" cy="1890163"/>
              <a:chOff x="5713217" y="562704"/>
              <a:chExt cx="2323041" cy="1890163"/>
            </a:xfrm>
          </p:grpSpPr>
          <p:sp>
            <p:nvSpPr>
              <p:cNvPr id="7" name="TextBox 6"/>
              <p:cNvSpPr txBox="1"/>
              <p:nvPr/>
            </p:nvSpPr>
            <p:spPr>
              <a:xfrm>
                <a:off x="7140879" y="1727865"/>
                <a:ext cx="501161" cy="292388"/>
              </a:xfrm>
              <a:prstGeom prst="rect">
                <a:avLst/>
              </a:prstGeom>
              <a:noFill/>
            </p:spPr>
            <p:txBody>
              <a:bodyPr wrap="square" rtlCol="0">
                <a:spAutoFit/>
              </a:bodyPr>
              <a:lstStyle/>
              <a:p>
                <a:pPr algn="ctr"/>
                <a:r>
                  <a:rPr lang="en-IN" sz="1300" dirty="0"/>
                  <a:t>Ni</a:t>
                </a:r>
                <a:r>
                  <a:rPr lang="en-IN" sz="1300" baseline="30000" dirty="0"/>
                  <a:t>+2</a:t>
                </a:r>
              </a:p>
            </p:txBody>
          </p:sp>
          <p:grpSp>
            <p:nvGrpSpPr>
              <p:cNvPr id="22" name="Group 21"/>
              <p:cNvGrpSpPr/>
              <p:nvPr/>
            </p:nvGrpSpPr>
            <p:grpSpPr>
              <a:xfrm>
                <a:off x="5713217" y="562704"/>
                <a:ext cx="2113723" cy="1130543"/>
                <a:chOff x="5729024" y="562704"/>
                <a:chExt cx="2134860" cy="1130543"/>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9024" y="562704"/>
                  <a:ext cx="2134860" cy="1130543"/>
                </a:xfrm>
                <a:prstGeom prst="rect">
                  <a:avLst/>
                </a:prstGeom>
              </p:spPr>
            </p:pic>
            <p:sp>
              <p:nvSpPr>
                <p:cNvPr id="16" name="Rectangle 15"/>
                <p:cNvSpPr/>
                <p:nvPr/>
              </p:nvSpPr>
              <p:spPr>
                <a:xfrm>
                  <a:off x="7394331" y="1459523"/>
                  <a:ext cx="246184"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p:cNvPicPr>
                  <a:picLocks noChangeAspect="1"/>
                </p:cNvPicPr>
                <p:nvPr/>
              </p:nvPicPr>
              <p:blipFill rotWithShape="1">
                <a:blip r:embed="rId2">
                  <a:extLst>
                    <a:ext uri="{28A0092B-C50C-407E-A947-70E740481C1C}">
                      <a14:useLocalDpi xmlns:a14="http://schemas.microsoft.com/office/drawing/2010/main" val="0"/>
                    </a:ext>
                  </a:extLst>
                </a:blip>
                <a:srcRect l="70533" t="88658" r="22465" b="-1879"/>
                <a:stretch/>
              </p:blipFill>
              <p:spPr>
                <a:xfrm>
                  <a:off x="7170962" y="1384612"/>
                  <a:ext cx="149469" cy="149469"/>
                </a:xfrm>
                <a:prstGeom prst="rect">
                  <a:avLst/>
                </a:prstGeom>
              </p:spPr>
            </p:pic>
            <p:sp>
              <p:nvSpPr>
                <p:cNvPr id="21" name="Rectangle 20"/>
                <p:cNvSpPr/>
                <p:nvPr/>
              </p:nvSpPr>
              <p:spPr>
                <a:xfrm>
                  <a:off x="7266842" y="1573823"/>
                  <a:ext cx="127489" cy="114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6" name="Straight Arrow Connector 25"/>
              <p:cNvCxnSpPr/>
              <p:nvPr/>
            </p:nvCxnSpPr>
            <p:spPr>
              <a:xfrm>
                <a:off x="6734908" y="1312642"/>
                <a:ext cx="492369" cy="48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297660" y="1573823"/>
                <a:ext cx="10055" cy="191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7413003" y="1158753"/>
                <a:ext cx="94126" cy="582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2666589">
                <a:off x="6628861" y="2037155"/>
                <a:ext cx="475057" cy="230832"/>
              </a:xfrm>
              <a:prstGeom prst="rect">
                <a:avLst/>
              </a:prstGeom>
              <a:noFill/>
            </p:spPr>
            <p:txBody>
              <a:bodyPr wrap="square" rtlCol="0">
                <a:spAutoFit/>
              </a:bodyPr>
              <a:lstStyle/>
              <a:p>
                <a:pPr algn="ctr"/>
                <a:r>
                  <a:rPr lang="en-IN" sz="900" dirty="0"/>
                  <a:t>H</a:t>
                </a:r>
                <a:r>
                  <a:rPr lang="en-IN" sz="900" baseline="-25000" dirty="0"/>
                  <a:t>2</a:t>
                </a:r>
                <a:r>
                  <a:rPr lang="en-IN" sz="900" dirty="0"/>
                  <a:t>O</a:t>
                </a:r>
              </a:p>
            </p:txBody>
          </p:sp>
          <p:sp>
            <p:nvSpPr>
              <p:cNvPr id="45" name="TextBox 44"/>
              <p:cNvSpPr txBox="1"/>
              <p:nvPr/>
            </p:nvSpPr>
            <p:spPr>
              <a:xfrm rot="18953957">
                <a:off x="7602564" y="2076845"/>
                <a:ext cx="433694" cy="230832"/>
              </a:xfrm>
              <a:prstGeom prst="rect">
                <a:avLst/>
              </a:prstGeom>
              <a:noFill/>
            </p:spPr>
            <p:txBody>
              <a:bodyPr wrap="square" rtlCol="0">
                <a:spAutoFit/>
              </a:bodyPr>
              <a:lstStyle/>
              <a:p>
                <a:pPr algn="ctr"/>
                <a:r>
                  <a:rPr lang="en-IN" sz="900" dirty="0"/>
                  <a:t>OH</a:t>
                </a:r>
                <a:r>
                  <a:rPr lang="en-IN" sz="900" baseline="-25000" dirty="0"/>
                  <a:t>2</a:t>
                </a:r>
                <a:endParaRPr lang="en-IN" sz="900" dirty="0"/>
              </a:p>
            </p:txBody>
          </p:sp>
          <p:sp>
            <p:nvSpPr>
              <p:cNvPr id="46" name="TextBox 45"/>
              <p:cNvSpPr txBox="1"/>
              <p:nvPr/>
            </p:nvSpPr>
            <p:spPr>
              <a:xfrm rot="165097">
                <a:off x="7058984" y="2222035"/>
                <a:ext cx="433694" cy="230832"/>
              </a:xfrm>
              <a:prstGeom prst="rect">
                <a:avLst/>
              </a:prstGeom>
              <a:noFill/>
            </p:spPr>
            <p:txBody>
              <a:bodyPr wrap="square" rtlCol="0">
                <a:spAutoFit/>
              </a:bodyPr>
              <a:lstStyle/>
              <a:p>
                <a:pPr algn="ctr"/>
                <a:r>
                  <a:rPr lang="en-IN" sz="900" dirty="0"/>
                  <a:t>H</a:t>
                </a:r>
                <a:r>
                  <a:rPr lang="en-IN" sz="900" baseline="-25000" dirty="0"/>
                  <a:t>2</a:t>
                </a:r>
                <a:r>
                  <a:rPr lang="en-IN" sz="900" dirty="0"/>
                  <a:t>O</a:t>
                </a:r>
              </a:p>
            </p:txBody>
          </p:sp>
          <p:cxnSp>
            <p:nvCxnSpPr>
              <p:cNvPr id="48" name="Straight Arrow Connector 47"/>
              <p:cNvCxnSpPr/>
              <p:nvPr/>
            </p:nvCxnSpPr>
            <p:spPr>
              <a:xfrm flipV="1">
                <a:off x="6963508" y="1904264"/>
                <a:ext cx="254717" cy="219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7307716" y="1977490"/>
                <a:ext cx="16920" cy="262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flipV="1">
                <a:off x="7433690" y="1951114"/>
                <a:ext cx="279931" cy="217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0" name="TextBox 79"/>
            <p:cNvSpPr txBox="1"/>
            <p:nvPr/>
          </p:nvSpPr>
          <p:spPr>
            <a:xfrm>
              <a:off x="8815624" y="1322957"/>
              <a:ext cx="1822395" cy="492443"/>
            </a:xfrm>
            <a:prstGeom prst="rect">
              <a:avLst/>
            </a:prstGeom>
            <a:noFill/>
          </p:spPr>
          <p:txBody>
            <a:bodyPr wrap="square" rtlCol="0">
              <a:spAutoFit/>
            </a:bodyPr>
            <a:lstStyle/>
            <a:p>
              <a:pPr algn="ctr"/>
              <a:r>
                <a:rPr lang="en-IN" sz="1400" dirty="0">
                  <a:latin typeface="+mj-lt"/>
                </a:rPr>
                <a:t>Ni-Murexide complex</a:t>
              </a:r>
            </a:p>
            <a:p>
              <a:pPr algn="ctr"/>
              <a:r>
                <a:rPr lang="en-IN" sz="1200" dirty="0">
                  <a:solidFill>
                    <a:srgbClr val="FFC000"/>
                  </a:solidFill>
                  <a:latin typeface="+mj-lt"/>
                </a:rPr>
                <a:t>(Yellow)</a:t>
              </a:r>
              <a:endParaRPr lang="en-IN" sz="1400" dirty="0">
                <a:solidFill>
                  <a:srgbClr val="FFC000"/>
                </a:solidFill>
                <a:latin typeface="+mj-lt"/>
              </a:endParaRPr>
            </a:p>
          </p:txBody>
        </p:sp>
      </p:grpSp>
      <p:sp>
        <p:nvSpPr>
          <p:cNvPr id="82" name="TextBox 81"/>
          <p:cNvSpPr txBox="1"/>
          <p:nvPr/>
        </p:nvSpPr>
        <p:spPr>
          <a:xfrm>
            <a:off x="1185203" y="3802313"/>
            <a:ext cx="1941766" cy="492443"/>
          </a:xfrm>
          <a:prstGeom prst="rect">
            <a:avLst/>
          </a:prstGeom>
          <a:noFill/>
        </p:spPr>
        <p:txBody>
          <a:bodyPr wrap="square" rtlCol="0">
            <a:spAutoFit/>
          </a:bodyPr>
          <a:lstStyle/>
          <a:p>
            <a:pPr algn="ctr"/>
            <a:r>
              <a:rPr lang="en-IN" sz="1400" dirty="0">
                <a:latin typeface="+mj-lt"/>
              </a:rPr>
              <a:t>Ni-Murexide complex </a:t>
            </a:r>
            <a:r>
              <a:rPr lang="en-IN" sz="1200" dirty="0">
                <a:solidFill>
                  <a:srgbClr val="FFC000"/>
                </a:solidFill>
                <a:latin typeface="+mj-lt"/>
              </a:rPr>
              <a:t>(Yellow)</a:t>
            </a:r>
            <a:endParaRPr lang="en-IN" sz="1400" dirty="0">
              <a:solidFill>
                <a:srgbClr val="FFC000"/>
              </a:solidFill>
              <a:latin typeface="+mj-lt"/>
            </a:endParaRPr>
          </a:p>
        </p:txBody>
      </p:sp>
      <p:sp>
        <p:nvSpPr>
          <p:cNvPr id="84" name="TextBox 83"/>
          <p:cNvSpPr txBox="1"/>
          <p:nvPr/>
        </p:nvSpPr>
        <p:spPr>
          <a:xfrm>
            <a:off x="3187831" y="3759304"/>
            <a:ext cx="244382" cy="369332"/>
          </a:xfrm>
          <a:prstGeom prst="rect">
            <a:avLst/>
          </a:prstGeom>
          <a:noFill/>
        </p:spPr>
        <p:txBody>
          <a:bodyPr wrap="square" rtlCol="0">
            <a:spAutoFit/>
          </a:bodyPr>
          <a:lstStyle/>
          <a:p>
            <a:pPr algn="ctr"/>
            <a:r>
              <a:rPr lang="en-IN" dirty="0"/>
              <a:t>+</a:t>
            </a:r>
          </a:p>
        </p:txBody>
      </p:sp>
      <p:grpSp>
        <p:nvGrpSpPr>
          <p:cNvPr id="17" name="Group 16"/>
          <p:cNvGrpSpPr/>
          <p:nvPr/>
        </p:nvGrpSpPr>
        <p:grpSpPr>
          <a:xfrm>
            <a:off x="6756741" y="3098524"/>
            <a:ext cx="2101363" cy="1936005"/>
            <a:chOff x="6756741" y="3098524"/>
            <a:chExt cx="2101363" cy="1936005"/>
          </a:xfrm>
        </p:grpSpPr>
        <p:pic>
          <p:nvPicPr>
            <p:cNvPr id="85" name="Picture 84"/>
            <p:cNvPicPr>
              <a:picLocks noChangeAspect="1"/>
            </p:cNvPicPr>
            <p:nvPr/>
          </p:nvPicPr>
          <p:blipFill rotWithShape="1">
            <a:blip r:embed="rId3">
              <a:extLst>
                <a:ext uri="{28A0092B-C50C-407E-A947-70E740481C1C}">
                  <a14:useLocalDpi xmlns:a14="http://schemas.microsoft.com/office/drawing/2010/main" val="0"/>
                </a:ext>
              </a:extLst>
            </a:blip>
            <a:srcRect l="2892" t="1683" r="4259" b="28133"/>
            <a:stretch/>
          </p:blipFill>
          <p:spPr>
            <a:xfrm>
              <a:off x="6756741" y="3098524"/>
              <a:ext cx="2101363" cy="1690892"/>
            </a:xfrm>
            <a:prstGeom prst="rect">
              <a:avLst/>
            </a:prstGeom>
          </p:spPr>
        </p:pic>
        <p:sp>
          <p:nvSpPr>
            <p:cNvPr id="86" name="TextBox 85"/>
            <p:cNvSpPr txBox="1"/>
            <p:nvPr/>
          </p:nvSpPr>
          <p:spPr>
            <a:xfrm>
              <a:off x="7067221" y="4726752"/>
              <a:ext cx="1551035" cy="307777"/>
            </a:xfrm>
            <a:prstGeom prst="rect">
              <a:avLst/>
            </a:prstGeom>
            <a:noFill/>
          </p:spPr>
          <p:txBody>
            <a:bodyPr wrap="square" rtlCol="0">
              <a:spAutoFit/>
            </a:bodyPr>
            <a:lstStyle/>
            <a:p>
              <a:pPr algn="ctr"/>
              <a:r>
                <a:rPr lang="en-IN" sz="1400" dirty="0">
                  <a:latin typeface="+mj-lt"/>
                </a:rPr>
                <a:t>Ni-EDTA complex</a:t>
              </a:r>
              <a:endParaRPr lang="en-IN" sz="1400" dirty="0">
                <a:solidFill>
                  <a:srgbClr val="FFC000"/>
                </a:solidFill>
                <a:latin typeface="+mj-lt"/>
              </a:endParaRPr>
            </a:p>
          </p:txBody>
        </p:sp>
      </p:grpSp>
      <p:sp>
        <p:nvSpPr>
          <p:cNvPr id="87" name="TextBox 86"/>
          <p:cNvSpPr txBox="1"/>
          <p:nvPr/>
        </p:nvSpPr>
        <p:spPr>
          <a:xfrm>
            <a:off x="9288022" y="3802313"/>
            <a:ext cx="1578966" cy="307777"/>
          </a:xfrm>
          <a:prstGeom prst="rect">
            <a:avLst/>
          </a:prstGeom>
          <a:noFill/>
        </p:spPr>
        <p:txBody>
          <a:bodyPr wrap="square" rtlCol="0">
            <a:spAutoFit/>
          </a:bodyPr>
          <a:lstStyle/>
          <a:p>
            <a:pPr algn="ctr"/>
            <a:r>
              <a:rPr lang="en-IN" sz="1400" dirty="0">
                <a:latin typeface="+mj-lt"/>
              </a:rPr>
              <a:t>Murexide </a:t>
            </a:r>
            <a:r>
              <a:rPr lang="en-IN" sz="1200" dirty="0">
                <a:solidFill>
                  <a:srgbClr val="9B26B6"/>
                </a:solidFill>
                <a:latin typeface="+mj-lt"/>
              </a:rPr>
              <a:t>(violet)</a:t>
            </a:r>
            <a:endParaRPr lang="en-IN" sz="1400" dirty="0">
              <a:solidFill>
                <a:srgbClr val="9B26B6"/>
              </a:solidFill>
              <a:latin typeface="+mj-lt"/>
            </a:endParaRPr>
          </a:p>
        </p:txBody>
      </p:sp>
      <p:sp>
        <p:nvSpPr>
          <p:cNvPr id="88" name="TextBox 87"/>
          <p:cNvSpPr txBox="1"/>
          <p:nvPr/>
        </p:nvSpPr>
        <p:spPr>
          <a:xfrm>
            <a:off x="8950872" y="3757658"/>
            <a:ext cx="244382" cy="369332"/>
          </a:xfrm>
          <a:prstGeom prst="rect">
            <a:avLst/>
          </a:prstGeom>
          <a:noFill/>
        </p:spPr>
        <p:txBody>
          <a:bodyPr wrap="square" rtlCol="0">
            <a:spAutoFit/>
          </a:bodyPr>
          <a:lstStyle/>
          <a:p>
            <a:pPr algn="ctr"/>
            <a:r>
              <a:rPr lang="en-IN" dirty="0"/>
              <a:t>+</a:t>
            </a:r>
          </a:p>
        </p:txBody>
      </p:sp>
      <p:cxnSp>
        <p:nvCxnSpPr>
          <p:cNvPr id="90" name="Straight Arrow Connector 89"/>
          <p:cNvCxnSpPr>
            <a:stCxn id="83" idx="3"/>
            <a:endCxn id="85" idx="1"/>
          </p:cNvCxnSpPr>
          <p:nvPr/>
        </p:nvCxnSpPr>
        <p:spPr>
          <a:xfrm flipV="1">
            <a:off x="5754945" y="3943970"/>
            <a:ext cx="1001796" cy="11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3560814" y="3222820"/>
            <a:ext cx="2194131" cy="1996375"/>
            <a:chOff x="3560814" y="3222820"/>
            <a:chExt cx="2194131" cy="1996375"/>
          </a:xfrm>
        </p:grpSpPr>
        <p:pic>
          <p:nvPicPr>
            <p:cNvPr id="83" name="Picture 82"/>
            <p:cNvPicPr>
              <a:picLocks noChangeAspect="1"/>
            </p:cNvPicPr>
            <p:nvPr/>
          </p:nvPicPr>
          <p:blipFill rotWithShape="1">
            <a:blip r:embed="rId4" cstate="print">
              <a:extLst>
                <a:ext uri="{28A0092B-C50C-407E-A947-70E740481C1C}">
                  <a14:useLocalDpi xmlns:a14="http://schemas.microsoft.com/office/drawing/2010/main" val="0"/>
                </a:ext>
              </a:extLst>
            </a:blip>
            <a:srcRect l="3994" t="4775" r="4363" b="27754"/>
            <a:stretch/>
          </p:blipFill>
          <p:spPr>
            <a:xfrm>
              <a:off x="3560814" y="3222820"/>
              <a:ext cx="2194131" cy="1466296"/>
            </a:xfrm>
            <a:prstGeom prst="rect">
              <a:avLst/>
            </a:prstGeom>
          </p:spPr>
        </p:pic>
        <p:sp>
          <p:nvSpPr>
            <p:cNvPr id="92" name="TextBox 91"/>
            <p:cNvSpPr txBox="1"/>
            <p:nvPr/>
          </p:nvSpPr>
          <p:spPr>
            <a:xfrm>
              <a:off x="3882361" y="4726752"/>
              <a:ext cx="1551035" cy="492443"/>
            </a:xfrm>
            <a:prstGeom prst="rect">
              <a:avLst/>
            </a:prstGeom>
            <a:noFill/>
          </p:spPr>
          <p:txBody>
            <a:bodyPr wrap="square" rtlCol="0">
              <a:spAutoFit/>
            </a:bodyPr>
            <a:lstStyle/>
            <a:p>
              <a:pPr algn="ctr"/>
              <a:r>
                <a:rPr lang="en-IN" sz="1400" dirty="0">
                  <a:latin typeface="+mj-lt"/>
                </a:rPr>
                <a:t>Disodium EDTA</a:t>
              </a:r>
            </a:p>
            <a:p>
              <a:pPr algn="ctr"/>
              <a:r>
                <a:rPr lang="en-IN" sz="1200" dirty="0">
                  <a:latin typeface="+mj-lt"/>
                </a:rPr>
                <a:t>(Na</a:t>
              </a:r>
              <a:r>
                <a:rPr lang="en-IN" sz="1200" baseline="-25000" dirty="0">
                  <a:latin typeface="+mj-lt"/>
                </a:rPr>
                <a:t>2</a:t>
              </a:r>
              <a:r>
                <a:rPr lang="en-IN" sz="1200" dirty="0">
                  <a:latin typeface="+mj-lt"/>
                </a:rPr>
                <a:t>H</a:t>
              </a:r>
              <a:r>
                <a:rPr lang="en-IN" sz="1200" baseline="-25000" dirty="0">
                  <a:latin typeface="+mj-lt"/>
                </a:rPr>
                <a:t>2</a:t>
              </a:r>
              <a:r>
                <a:rPr lang="en-IN" sz="1200" dirty="0">
                  <a:latin typeface="+mj-lt"/>
                </a:rPr>
                <a:t>Y)</a:t>
              </a:r>
            </a:p>
          </p:txBody>
        </p:sp>
      </p:grpSp>
    </p:spTree>
    <p:extLst>
      <p:ext uri="{BB962C8B-B14F-4D97-AF65-F5344CB8AC3E}">
        <p14:creationId xmlns:p14="http://schemas.microsoft.com/office/powerpoint/2010/main" val="294883224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anim calcmode="lin" valueType="num">
                                      <p:cBhvr>
                                        <p:cTn id="27" dur="500" fill="hold"/>
                                        <p:tgtEl>
                                          <p:spTgt spid="4"/>
                                        </p:tgtEl>
                                        <p:attrNameLst>
                                          <p:attrName>ppt_x</p:attrName>
                                        </p:attrNameLst>
                                      </p:cBhvr>
                                      <p:tavLst>
                                        <p:tav tm="0">
                                          <p:val>
                                            <p:strVal val="#ppt_x"/>
                                          </p:val>
                                        </p:tav>
                                        <p:tav tm="100000">
                                          <p:val>
                                            <p:strVal val="#ppt_x"/>
                                          </p:val>
                                        </p:tav>
                                      </p:tavLst>
                                    </p:anim>
                                    <p:anim calcmode="lin" valueType="num">
                                      <p:cBhvr>
                                        <p:cTn id="28"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anim calcmode="lin" valueType="num">
                                      <p:cBhvr>
                                        <p:cTn id="34" dur="500" fill="hold"/>
                                        <p:tgtEl>
                                          <p:spTgt spid="5"/>
                                        </p:tgtEl>
                                        <p:attrNameLst>
                                          <p:attrName>ppt_x</p:attrName>
                                        </p:attrNameLst>
                                      </p:cBhvr>
                                      <p:tavLst>
                                        <p:tav tm="0">
                                          <p:val>
                                            <p:strVal val="#ppt_x"/>
                                          </p:val>
                                        </p:tav>
                                        <p:tav tm="100000">
                                          <p:val>
                                            <p:strVal val="#ppt_x"/>
                                          </p:val>
                                        </p:tav>
                                      </p:tavLst>
                                    </p:anim>
                                    <p:anim calcmode="lin" valueType="num">
                                      <p:cBhvr>
                                        <p:cTn id="35"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anim calcmode="lin" valueType="num">
                                      <p:cBhvr>
                                        <p:cTn id="41" dur="500" fill="hold"/>
                                        <p:tgtEl>
                                          <p:spTgt spid="10"/>
                                        </p:tgtEl>
                                        <p:attrNameLst>
                                          <p:attrName>ppt_x</p:attrName>
                                        </p:attrNameLst>
                                      </p:cBhvr>
                                      <p:tavLst>
                                        <p:tav tm="0">
                                          <p:val>
                                            <p:strVal val="#ppt_x"/>
                                          </p:val>
                                        </p:tav>
                                        <p:tav tm="100000">
                                          <p:val>
                                            <p:strVal val="#ppt_x"/>
                                          </p:val>
                                        </p:tav>
                                      </p:tavLst>
                                    </p:anim>
                                    <p:anim calcmode="lin" valueType="num">
                                      <p:cBhvr>
                                        <p:cTn id="42"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fade">
                                      <p:cBhvr>
                                        <p:cTn id="47" dur="500"/>
                                        <p:tgtEl>
                                          <p:spTgt spid="82"/>
                                        </p:tgtEl>
                                      </p:cBhvr>
                                    </p:animEffect>
                                    <p:anim calcmode="lin" valueType="num">
                                      <p:cBhvr>
                                        <p:cTn id="48" dur="500" fill="hold"/>
                                        <p:tgtEl>
                                          <p:spTgt spid="82"/>
                                        </p:tgtEl>
                                        <p:attrNameLst>
                                          <p:attrName>ppt_x</p:attrName>
                                        </p:attrNameLst>
                                      </p:cBhvr>
                                      <p:tavLst>
                                        <p:tav tm="0">
                                          <p:val>
                                            <p:strVal val="#ppt_x"/>
                                          </p:val>
                                        </p:tav>
                                        <p:tav tm="100000">
                                          <p:val>
                                            <p:strVal val="#ppt_x"/>
                                          </p:val>
                                        </p:tav>
                                      </p:tavLst>
                                    </p:anim>
                                    <p:anim calcmode="lin" valueType="num">
                                      <p:cBhvr>
                                        <p:cTn id="4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fade">
                                      <p:cBhvr>
                                        <p:cTn id="54" dur="500"/>
                                        <p:tgtEl>
                                          <p:spTgt spid="84"/>
                                        </p:tgtEl>
                                      </p:cBhvr>
                                    </p:animEffect>
                                    <p:anim calcmode="lin" valueType="num">
                                      <p:cBhvr>
                                        <p:cTn id="55" dur="500" fill="hold"/>
                                        <p:tgtEl>
                                          <p:spTgt spid="84"/>
                                        </p:tgtEl>
                                        <p:attrNameLst>
                                          <p:attrName>ppt_x</p:attrName>
                                        </p:attrNameLst>
                                      </p:cBhvr>
                                      <p:tavLst>
                                        <p:tav tm="0">
                                          <p:val>
                                            <p:strVal val="#ppt_x"/>
                                          </p:val>
                                        </p:tav>
                                        <p:tav tm="100000">
                                          <p:val>
                                            <p:strVal val="#ppt_x"/>
                                          </p:val>
                                        </p:tav>
                                      </p:tavLst>
                                    </p:anim>
                                    <p:anim calcmode="lin" valueType="num">
                                      <p:cBhvr>
                                        <p:cTn id="56" dur="500" fill="hold"/>
                                        <p:tgtEl>
                                          <p:spTgt spid="84"/>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anim calcmode="lin" valueType="num">
                                      <p:cBhvr>
                                        <p:cTn id="60" dur="500" fill="hold"/>
                                        <p:tgtEl>
                                          <p:spTgt spid="13"/>
                                        </p:tgtEl>
                                        <p:attrNameLst>
                                          <p:attrName>ppt_x</p:attrName>
                                        </p:attrNameLst>
                                      </p:cBhvr>
                                      <p:tavLst>
                                        <p:tav tm="0">
                                          <p:val>
                                            <p:strVal val="#ppt_x"/>
                                          </p:val>
                                        </p:tav>
                                        <p:tav tm="100000">
                                          <p:val>
                                            <p:strVal val="#ppt_x"/>
                                          </p:val>
                                        </p:tav>
                                      </p:tavLst>
                                    </p:anim>
                                    <p:anim calcmode="lin" valueType="num">
                                      <p:cBhvr>
                                        <p:cTn id="6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90"/>
                                        </p:tgtEl>
                                        <p:attrNameLst>
                                          <p:attrName>style.visibility</p:attrName>
                                        </p:attrNameLst>
                                      </p:cBhvr>
                                      <p:to>
                                        <p:strVal val="visible"/>
                                      </p:to>
                                    </p:set>
                                    <p:animEffect transition="in" filter="fade">
                                      <p:cBhvr>
                                        <p:cTn id="66" dur="500"/>
                                        <p:tgtEl>
                                          <p:spTgt spid="90"/>
                                        </p:tgtEl>
                                      </p:cBhvr>
                                    </p:animEffect>
                                    <p:anim calcmode="lin" valueType="num">
                                      <p:cBhvr>
                                        <p:cTn id="67" dur="500" fill="hold"/>
                                        <p:tgtEl>
                                          <p:spTgt spid="90"/>
                                        </p:tgtEl>
                                        <p:attrNameLst>
                                          <p:attrName>ppt_x</p:attrName>
                                        </p:attrNameLst>
                                      </p:cBhvr>
                                      <p:tavLst>
                                        <p:tav tm="0">
                                          <p:val>
                                            <p:strVal val="#ppt_x"/>
                                          </p:val>
                                        </p:tav>
                                        <p:tav tm="100000">
                                          <p:val>
                                            <p:strVal val="#ppt_x"/>
                                          </p:val>
                                        </p:tav>
                                      </p:tavLst>
                                    </p:anim>
                                    <p:anim calcmode="lin" valueType="num">
                                      <p:cBhvr>
                                        <p:cTn id="68" dur="500" fill="hold"/>
                                        <p:tgtEl>
                                          <p:spTgt spid="90"/>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anim calcmode="lin" valueType="num">
                                      <p:cBhvr>
                                        <p:cTn id="72" dur="500" fill="hold"/>
                                        <p:tgtEl>
                                          <p:spTgt spid="17"/>
                                        </p:tgtEl>
                                        <p:attrNameLst>
                                          <p:attrName>ppt_x</p:attrName>
                                        </p:attrNameLst>
                                      </p:cBhvr>
                                      <p:tavLst>
                                        <p:tav tm="0">
                                          <p:val>
                                            <p:strVal val="#ppt_x"/>
                                          </p:val>
                                        </p:tav>
                                        <p:tav tm="100000">
                                          <p:val>
                                            <p:strVal val="#ppt_x"/>
                                          </p:val>
                                        </p:tav>
                                      </p:tavLst>
                                    </p:anim>
                                    <p:anim calcmode="lin" valueType="num">
                                      <p:cBhvr>
                                        <p:cTn id="73"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88"/>
                                        </p:tgtEl>
                                        <p:attrNameLst>
                                          <p:attrName>style.visibility</p:attrName>
                                        </p:attrNameLst>
                                      </p:cBhvr>
                                      <p:to>
                                        <p:strVal val="visible"/>
                                      </p:to>
                                    </p:set>
                                    <p:animEffect transition="in" filter="fade">
                                      <p:cBhvr>
                                        <p:cTn id="78" dur="500"/>
                                        <p:tgtEl>
                                          <p:spTgt spid="88"/>
                                        </p:tgtEl>
                                      </p:cBhvr>
                                    </p:animEffect>
                                    <p:anim calcmode="lin" valueType="num">
                                      <p:cBhvr>
                                        <p:cTn id="79" dur="500" fill="hold"/>
                                        <p:tgtEl>
                                          <p:spTgt spid="88"/>
                                        </p:tgtEl>
                                        <p:attrNameLst>
                                          <p:attrName>ppt_x</p:attrName>
                                        </p:attrNameLst>
                                      </p:cBhvr>
                                      <p:tavLst>
                                        <p:tav tm="0">
                                          <p:val>
                                            <p:strVal val="#ppt_x"/>
                                          </p:val>
                                        </p:tav>
                                        <p:tav tm="100000">
                                          <p:val>
                                            <p:strVal val="#ppt_x"/>
                                          </p:val>
                                        </p:tav>
                                      </p:tavLst>
                                    </p:anim>
                                    <p:anim calcmode="lin" valueType="num">
                                      <p:cBhvr>
                                        <p:cTn id="80" dur="500" fill="hold"/>
                                        <p:tgtEl>
                                          <p:spTgt spid="88"/>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87"/>
                                        </p:tgtEl>
                                        <p:attrNameLst>
                                          <p:attrName>style.visibility</p:attrName>
                                        </p:attrNameLst>
                                      </p:cBhvr>
                                      <p:to>
                                        <p:strVal val="visible"/>
                                      </p:to>
                                    </p:set>
                                    <p:animEffect transition="in" filter="fade">
                                      <p:cBhvr>
                                        <p:cTn id="83" dur="500"/>
                                        <p:tgtEl>
                                          <p:spTgt spid="87"/>
                                        </p:tgtEl>
                                      </p:cBhvr>
                                    </p:animEffect>
                                    <p:anim calcmode="lin" valueType="num">
                                      <p:cBhvr>
                                        <p:cTn id="84" dur="500" fill="hold"/>
                                        <p:tgtEl>
                                          <p:spTgt spid="87"/>
                                        </p:tgtEl>
                                        <p:attrNameLst>
                                          <p:attrName>ppt_x</p:attrName>
                                        </p:attrNameLst>
                                      </p:cBhvr>
                                      <p:tavLst>
                                        <p:tav tm="0">
                                          <p:val>
                                            <p:strVal val="#ppt_x"/>
                                          </p:val>
                                        </p:tav>
                                        <p:tav tm="100000">
                                          <p:val>
                                            <p:strVal val="#ppt_x"/>
                                          </p:val>
                                        </p:tav>
                                      </p:tavLst>
                                    </p:anim>
                                    <p:anim calcmode="lin" valueType="num">
                                      <p:cBhvr>
                                        <p:cTn id="85" dur="5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82" grpId="0"/>
      <p:bldP spid="84" grpId="0"/>
      <p:bldP spid="87" grpId="0"/>
      <p:bldP spid="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dirty="0"/>
              <a:t>Requirements</a:t>
            </a:r>
          </a:p>
        </p:txBody>
      </p:sp>
      <p:sp>
        <p:nvSpPr>
          <p:cNvPr id="7" name="TextBox 6"/>
          <p:cNvSpPr txBox="1"/>
          <p:nvPr/>
        </p:nvSpPr>
        <p:spPr>
          <a:xfrm>
            <a:off x="4607168" y="1266869"/>
            <a:ext cx="6409593" cy="4324261"/>
          </a:xfrm>
          <a:prstGeom prst="rect">
            <a:avLst/>
          </a:prstGeom>
          <a:noFill/>
        </p:spPr>
        <p:txBody>
          <a:bodyPr wrap="square" rtlCol="0">
            <a:spAutoFit/>
          </a:bodyPr>
          <a:lstStyle/>
          <a:p>
            <a:pPr marL="285750" indent="-285750">
              <a:buClr>
                <a:srgbClr val="C00000"/>
              </a:buClr>
              <a:buFont typeface="Wingdings" panose="05000000000000000000" pitchFamily="2" charset="2"/>
              <a:buChar char="v"/>
            </a:pPr>
            <a:r>
              <a:rPr lang="en-IN" sz="2400" dirty="0">
                <a:latin typeface="+mj-lt"/>
              </a:rPr>
              <a:t> Chemicals Required</a:t>
            </a:r>
          </a:p>
          <a:p>
            <a:pPr>
              <a:buClr>
                <a:srgbClr val="C00000"/>
              </a:buClr>
            </a:pPr>
            <a:endParaRPr lang="en-IN" sz="600" dirty="0">
              <a:latin typeface="+mj-lt"/>
            </a:endParaRPr>
          </a:p>
          <a:p>
            <a:pPr marL="742950" lvl="1" indent="-285750">
              <a:buClr>
                <a:srgbClr val="C00000"/>
              </a:buClr>
              <a:buFont typeface="Arial" panose="020B0604020202020204" pitchFamily="34" charset="0"/>
              <a:buChar char="•"/>
            </a:pPr>
            <a:r>
              <a:rPr lang="en-IN" dirty="0"/>
              <a:t>Standard -&gt; ZnO as primary standard</a:t>
            </a:r>
          </a:p>
          <a:p>
            <a:pPr marL="742950" lvl="1" indent="-285750">
              <a:buClr>
                <a:srgbClr val="C00000"/>
              </a:buClr>
              <a:buFont typeface="Arial" panose="020B0604020202020204" pitchFamily="34" charset="0"/>
              <a:buChar char="•"/>
            </a:pPr>
            <a:endParaRPr lang="en-IN" sz="200" dirty="0"/>
          </a:p>
          <a:p>
            <a:pPr marL="742950" lvl="1" indent="-285750">
              <a:buClr>
                <a:srgbClr val="C00000"/>
              </a:buClr>
              <a:buFont typeface="Arial" panose="020B0604020202020204" pitchFamily="34" charset="0"/>
              <a:buChar char="•"/>
            </a:pPr>
            <a:r>
              <a:rPr lang="en-IN" dirty="0"/>
              <a:t>Complexone -&gt; Disodium EDTA</a:t>
            </a:r>
          </a:p>
          <a:p>
            <a:pPr lvl="1">
              <a:buClr>
                <a:srgbClr val="C00000"/>
              </a:buClr>
            </a:pPr>
            <a:endParaRPr lang="en-IN" sz="100" dirty="0"/>
          </a:p>
          <a:p>
            <a:pPr lvl="1">
              <a:buClr>
                <a:srgbClr val="C00000"/>
              </a:buClr>
            </a:pPr>
            <a:endParaRPr lang="en-IN" sz="200" dirty="0"/>
          </a:p>
          <a:p>
            <a:pPr marL="742950" lvl="1" indent="-285750">
              <a:buClr>
                <a:srgbClr val="C00000"/>
              </a:buClr>
              <a:buFont typeface="Arial" panose="020B0604020202020204" pitchFamily="34" charset="0"/>
              <a:buChar char="•"/>
            </a:pPr>
            <a:r>
              <a:rPr lang="en-IN" dirty="0"/>
              <a:t>Buffer -&gt; NH</a:t>
            </a:r>
            <a:r>
              <a:rPr lang="en-IN" baseline="-25000" dirty="0"/>
              <a:t>4</a:t>
            </a:r>
            <a:r>
              <a:rPr lang="en-IN" dirty="0"/>
              <a:t>Cl + NH</a:t>
            </a:r>
            <a:r>
              <a:rPr lang="en-IN" baseline="-25000" dirty="0"/>
              <a:t>4</a:t>
            </a:r>
            <a:r>
              <a:rPr lang="en-IN" dirty="0"/>
              <a:t>OH solution (ammonical buffer)</a:t>
            </a:r>
          </a:p>
          <a:p>
            <a:pPr lvl="1">
              <a:buClr>
                <a:srgbClr val="C00000"/>
              </a:buClr>
            </a:pPr>
            <a:endParaRPr lang="en-IN" sz="200" dirty="0"/>
          </a:p>
          <a:p>
            <a:pPr marL="742950" lvl="1" indent="-285750">
              <a:buClr>
                <a:srgbClr val="C00000"/>
              </a:buClr>
              <a:buFont typeface="Arial" panose="020B0604020202020204" pitchFamily="34" charset="0"/>
              <a:buChar char="•"/>
            </a:pPr>
            <a:r>
              <a:rPr lang="en-IN" dirty="0"/>
              <a:t>Indicators -&gt; EBT and Murexide</a:t>
            </a:r>
          </a:p>
          <a:p>
            <a:pPr>
              <a:buClr>
                <a:srgbClr val="C00000"/>
              </a:buClr>
            </a:pPr>
            <a:endParaRPr lang="en-IN" dirty="0"/>
          </a:p>
          <a:p>
            <a:pPr marL="285750" indent="-285750">
              <a:buClr>
                <a:srgbClr val="C00000"/>
              </a:buClr>
              <a:buFont typeface="Wingdings" panose="05000000000000000000" pitchFamily="2" charset="2"/>
              <a:buChar char="v"/>
            </a:pPr>
            <a:r>
              <a:rPr lang="en-IN" sz="2400" dirty="0">
                <a:latin typeface="+mj-lt"/>
              </a:rPr>
              <a:t> Apparatus Required</a:t>
            </a:r>
          </a:p>
          <a:p>
            <a:pPr>
              <a:buClr>
                <a:srgbClr val="C00000"/>
              </a:buClr>
            </a:pPr>
            <a:endParaRPr lang="en-IN" sz="600" dirty="0">
              <a:latin typeface="+mj-lt"/>
            </a:endParaRPr>
          </a:p>
          <a:p>
            <a:pPr marL="742950" lvl="1" indent="-285750">
              <a:buClr>
                <a:srgbClr val="C00000"/>
              </a:buClr>
              <a:buFont typeface="Arial" panose="020B0604020202020204" pitchFamily="34" charset="0"/>
              <a:buChar char="•"/>
            </a:pPr>
            <a:r>
              <a:rPr lang="en-IN" dirty="0"/>
              <a:t>Conical flasks and beakers</a:t>
            </a:r>
          </a:p>
          <a:p>
            <a:pPr lvl="1">
              <a:buClr>
                <a:srgbClr val="C00000"/>
              </a:buClr>
            </a:pPr>
            <a:endParaRPr lang="en-IN" sz="200" dirty="0"/>
          </a:p>
          <a:p>
            <a:pPr marL="742950" lvl="1" indent="-285750">
              <a:buClr>
                <a:srgbClr val="C00000"/>
              </a:buClr>
              <a:buFont typeface="Arial" panose="020B0604020202020204" pitchFamily="34" charset="0"/>
              <a:buChar char="•"/>
            </a:pPr>
            <a:r>
              <a:rPr lang="en-IN" dirty="0"/>
              <a:t>Volumetric flask and measuring cylinder</a:t>
            </a:r>
          </a:p>
          <a:p>
            <a:pPr lvl="1">
              <a:buClr>
                <a:srgbClr val="C00000"/>
              </a:buClr>
            </a:pPr>
            <a:endParaRPr lang="en-IN" sz="200" dirty="0"/>
          </a:p>
          <a:p>
            <a:pPr marL="742950" lvl="1" indent="-285750">
              <a:buClr>
                <a:srgbClr val="C00000"/>
              </a:buClr>
              <a:buFont typeface="Arial" panose="020B0604020202020204" pitchFamily="34" charset="0"/>
              <a:buChar char="•"/>
            </a:pPr>
            <a:r>
              <a:rPr lang="en-IN" dirty="0"/>
              <a:t>Test tubes</a:t>
            </a:r>
          </a:p>
          <a:p>
            <a:pPr lvl="1">
              <a:buClr>
                <a:srgbClr val="C00000"/>
              </a:buClr>
            </a:pPr>
            <a:endParaRPr lang="en-IN" sz="200" dirty="0"/>
          </a:p>
          <a:p>
            <a:pPr marL="742950" lvl="1" indent="-285750">
              <a:buClr>
                <a:srgbClr val="C00000"/>
              </a:buClr>
              <a:buFont typeface="Arial" panose="020B0604020202020204" pitchFamily="34" charset="0"/>
              <a:buChar char="•"/>
            </a:pPr>
            <a:r>
              <a:rPr lang="en-IN" dirty="0"/>
              <a:t>Pipette</a:t>
            </a:r>
          </a:p>
          <a:p>
            <a:pPr lvl="1">
              <a:buClr>
                <a:srgbClr val="C00000"/>
              </a:buClr>
            </a:pPr>
            <a:endParaRPr lang="en-IN" sz="200" dirty="0"/>
          </a:p>
          <a:p>
            <a:pPr marL="742950" lvl="1" indent="-285750">
              <a:buClr>
                <a:srgbClr val="C00000"/>
              </a:buClr>
              <a:buFont typeface="Arial" panose="020B0604020202020204" pitchFamily="34" charset="0"/>
              <a:buChar char="•"/>
            </a:pPr>
            <a:r>
              <a:rPr lang="en-IN" dirty="0"/>
              <a:t>Burette</a:t>
            </a:r>
          </a:p>
          <a:p>
            <a:pPr lvl="1">
              <a:buClr>
                <a:srgbClr val="C00000"/>
              </a:buClr>
            </a:pPr>
            <a:endParaRPr lang="en-IN" sz="200" dirty="0"/>
          </a:p>
          <a:p>
            <a:pPr marL="742950" lvl="1" indent="-285750">
              <a:buClr>
                <a:srgbClr val="C00000"/>
              </a:buClr>
              <a:buFont typeface="Arial" panose="020B0604020202020204" pitchFamily="34" charset="0"/>
              <a:buChar char="•"/>
            </a:pPr>
            <a:r>
              <a:rPr lang="en-IN" dirty="0"/>
              <a:t>Burette stand and white tile</a:t>
            </a:r>
          </a:p>
        </p:txBody>
      </p:sp>
      <p:sp>
        <p:nvSpPr>
          <p:cNvPr id="4" name="TextBox 3"/>
          <p:cNvSpPr txBox="1"/>
          <p:nvPr/>
        </p:nvSpPr>
        <p:spPr>
          <a:xfrm>
            <a:off x="1773937" y="6400800"/>
            <a:ext cx="283463" cy="369332"/>
          </a:xfrm>
          <a:prstGeom prst="rect">
            <a:avLst/>
          </a:prstGeom>
          <a:noFill/>
        </p:spPr>
        <p:txBody>
          <a:bodyPr wrap="square" rtlCol="0">
            <a:spAutoFit/>
          </a:bodyPr>
          <a:lstStyle/>
          <a:p>
            <a:r>
              <a:rPr lang="en-IN" dirty="0">
                <a:solidFill>
                  <a:schemeClr val="bg1"/>
                </a:solidFill>
                <a:latin typeface="+mj-lt"/>
              </a:rPr>
              <a:t>5</a:t>
            </a:r>
          </a:p>
        </p:txBody>
      </p:sp>
    </p:spTree>
    <p:extLst>
      <p:ext uri="{BB962C8B-B14F-4D97-AF65-F5344CB8AC3E}">
        <p14:creationId xmlns:p14="http://schemas.microsoft.com/office/powerpoint/2010/main" val="99914232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anim calcmode="lin" valueType="num">
                                      <p:cBhvr>
                                        <p:cTn id="8" dur="400" fill="hold"/>
                                        <p:tgtEl>
                                          <p:spTgt spid="3"/>
                                        </p:tgtEl>
                                        <p:attrNameLst>
                                          <p:attrName>ppt_x</p:attrName>
                                        </p:attrNameLst>
                                      </p:cBhvr>
                                      <p:tavLst>
                                        <p:tav tm="0">
                                          <p:val>
                                            <p:strVal val="#ppt_x"/>
                                          </p:val>
                                        </p:tav>
                                        <p:tav tm="100000">
                                          <p:val>
                                            <p:strVal val="#ppt_x"/>
                                          </p:val>
                                        </p:tav>
                                      </p:tavLst>
                                    </p:anim>
                                    <p:anim calcmode="lin" valueType="num">
                                      <p:cBhvr>
                                        <p:cTn id="9" dur="4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500"/>
                                        <p:tgtEl>
                                          <p:spTgt spid="7">
                                            <p:txEl>
                                              <p:pRg st="0" end="0"/>
                                            </p:txEl>
                                          </p:spTgt>
                                        </p:tgtEl>
                                      </p:cBhvr>
                                    </p:animEffect>
                                    <p:anim calcmode="lin" valueType="num">
                                      <p:cBhvr>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fade">
                                      <p:cBhvr>
                                        <p:cTn id="26" dur="500"/>
                                        <p:tgtEl>
                                          <p:spTgt spid="7">
                                            <p:txEl>
                                              <p:pRg st="4" end="4"/>
                                            </p:txEl>
                                          </p:spTgt>
                                        </p:tgtEl>
                                      </p:cBhvr>
                                    </p:animEffect>
                                    <p:anim calcmode="lin" valueType="num">
                                      <p:cBhvr>
                                        <p:cTn id="2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7">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fade">
                                      <p:cBhvr>
                                        <p:cTn id="31" dur="500"/>
                                        <p:tgtEl>
                                          <p:spTgt spid="7">
                                            <p:txEl>
                                              <p:pRg st="7" end="7"/>
                                            </p:txEl>
                                          </p:spTgt>
                                        </p:tgtEl>
                                      </p:cBhvr>
                                    </p:animEffect>
                                    <p:anim calcmode="lin" valueType="num">
                                      <p:cBhvr>
                                        <p:cTn id="32"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3" dur="500" fill="hold"/>
                                        <p:tgtEl>
                                          <p:spTgt spid="7">
                                            <p:txEl>
                                              <p:pRg st="7" end="7"/>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9" end="9"/>
                                            </p:txEl>
                                          </p:spTgt>
                                        </p:tgtEl>
                                        <p:attrNameLst>
                                          <p:attrName>style.visibility</p:attrName>
                                        </p:attrNameLst>
                                      </p:cBhvr>
                                      <p:to>
                                        <p:strVal val="visible"/>
                                      </p:to>
                                    </p:set>
                                    <p:animEffect transition="in" filter="fade">
                                      <p:cBhvr>
                                        <p:cTn id="36" dur="500"/>
                                        <p:tgtEl>
                                          <p:spTgt spid="7">
                                            <p:txEl>
                                              <p:pRg st="9" end="9"/>
                                            </p:txEl>
                                          </p:spTgt>
                                        </p:tgtEl>
                                      </p:cBhvr>
                                    </p:animEffect>
                                    <p:anim calcmode="lin" valueType="num">
                                      <p:cBhvr>
                                        <p:cTn id="37"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38" dur="5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animEffect transition="in" filter="fade">
                                      <p:cBhvr>
                                        <p:cTn id="43" dur="500"/>
                                        <p:tgtEl>
                                          <p:spTgt spid="7">
                                            <p:txEl>
                                              <p:pRg st="11" end="11"/>
                                            </p:txEl>
                                          </p:spTgt>
                                        </p:tgtEl>
                                      </p:cBhvr>
                                    </p:animEffect>
                                    <p:anim calcmode="lin" valueType="num">
                                      <p:cBhvr>
                                        <p:cTn id="44"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45" dur="5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7">
                                            <p:txEl>
                                              <p:pRg st="13" end="13"/>
                                            </p:txEl>
                                          </p:spTgt>
                                        </p:tgtEl>
                                        <p:attrNameLst>
                                          <p:attrName>style.visibility</p:attrName>
                                        </p:attrNameLst>
                                      </p:cBhvr>
                                      <p:to>
                                        <p:strVal val="visible"/>
                                      </p:to>
                                    </p:set>
                                    <p:animEffect transition="in" filter="fade">
                                      <p:cBhvr>
                                        <p:cTn id="50" dur="500"/>
                                        <p:tgtEl>
                                          <p:spTgt spid="7">
                                            <p:txEl>
                                              <p:pRg st="13" end="13"/>
                                            </p:txEl>
                                          </p:spTgt>
                                        </p:tgtEl>
                                      </p:cBhvr>
                                    </p:animEffect>
                                    <p:anim calcmode="lin" valueType="num">
                                      <p:cBhvr>
                                        <p:cTn id="51"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52" dur="500" fill="hold"/>
                                        <p:tgtEl>
                                          <p:spTgt spid="7">
                                            <p:txEl>
                                              <p:pRg st="13" end="13"/>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7">
                                            <p:txEl>
                                              <p:pRg st="15" end="15"/>
                                            </p:txEl>
                                          </p:spTgt>
                                        </p:tgtEl>
                                        <p:attrNameLst>
                                          <p:attrName>style.visibility</p:attrName>
                                        </p:attrNameLst>
                                      </p:cBhvr>
                                      <p:to>
                                        <p:strVal val="visible"/>
                                      </p:to>
                                    </p:set>
                                    <p:animEffect transition="in" filter="fade">
                                      <p:cBhvr>
                                        <p:cTn id="55" dur="500"/>
                                        <p:tgtEl>
                                          <p:spTgt spid="7">
                                            <p:txEl>
                                              <p:pRg st="15" end="15"/>
                                            </p:txEl>
                                          </p:spTgt>
                                        </p:tgtEl>
                                      </p:cBhvr>
                                    </p:animEffect>
                                    <p:anim calcmode="lin" valueType="num">
                                      <p:cBhvr>
                                        <p:cTn id="56"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57" dur="500" fill="hold"/>
                                        <p:tgtEl>
                                          <p:spTgt spid="7">
                                            <p:txEl>
                                              <p:pRg st="15" end="15"/>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
                                            <p:txEl>
                                              <p:pRg st="17" end="17"/>
                                            </p:txEl>
                                          </p:spTgt>
                                        </p:tgtEl>
                                        <p:attrNameLst>
                                          <p:attrName>style.visibility</p:attrName>
                                        </p:attrNameLst>
                                      </p:cBhvr>
                                      <p:to>
                                        <p:strVal val="visible"/>
                                      </p:to>
                                    </p:set>
                                    <p:animEffect transition="in" filter="fade">
                                      <p:cBhvr>
                                        <p:cTn id="60" dur="500"/>
                                        <p:tgtEl>
                                          <p:spTgt spid="7">
                                            <p:txEl>
                                              <p:pRg st="17" end="17"/>
                                            </p:txEl>
                                          </p:spTgt>
                                        </p:tgtEl>
                                      </p:cBhvr>
                                    </p:animEffect>
                                    <p:anim calcmode="lin" valueType="num">
                                      <p:cBhvr>
                                        <p:cTn id="61" dur="500" fill="hold"/>
                                        <p:tgtEl>
                                          <p:spTgt spid="7">
                                            <p:txEl>
                                              <p:pRg st="17" end="17"/>
                                            </p:txEl>
                                          </p:spTgt>
                                        </p:tgtEl>
                                        <p:attrNameLst>
                                          <p:attrName>ppt_x</p:attrName>
                                        </p:attrNameLst>
                                      </p:cBhvr>
                                      <p:tavLst>
                                        <p:tav tm="0">
                                          <p:val>
                                            <p:strVal val="#ppt_x"/>
                                          </p:val>
                                        </p:tav>
                                        <p:tav tm="100000">
                                          <p:val>
                                            <p:strVal val="#ppt_x"/>
                                          </p:val>
                                        </p:tav>
                                      </p:tavLst>
                                    </p:anim>
                                    <p:anim calcmode="lin" valueType="num">
                                      <p:cBhvr>
                                        <p:cTn id="62" dur="500" fill="hold"/>
                                        <p:tgtEl>
                                          <p:spTgt spid="7">
                                            <p:txEl>
                                              <p:pRg st="17" end="17"/>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7">
                                            <p:txEl>
                                              <p:pRg st="19" end="19"/>
                                            </p:txEl>
                                          </p:spTgt>
                                        </p:tgtEl>
                                        <p:attrNameLst>
                                          <p:attrName>style.visibility</p:attrName>
                                        </p:attrNameLst>
                                      </p:cBhvr>
                                      <p:to>
                                        <p:strVal val="visible"/>
                                      </p:to>
                                    </p:set>
                                    <p:animEffect transition="in" filter="fade">
                                      <p:cBhvr>
                                        <p:cTn id="65" dur="500"/>
                                        <p:tgtEl>
                                          <p:spTgt spid="7">
                                            <p:txEl>
                                              <p:pRg st="19" end="19"/>
                                            </p:txEl>
                                          </p:spTgt>
                                        </p:tgtEl>
                                      </p:cBhvr>
                                    </p:animEffect>
                                    <p:anim calcmode="lin" valueType="num">
                                      <p:cBhvr>
                                        <p:cTn id="66" dur="500" fill="hold"/>
                                        <p:tgtEl>
                                          <p:spTgt spid="7">
                                            <p:txEl>
                                              <p:pRg st="19" end="19"/>
                                            </p:txEl>
                                          </p:spTgt>
                                        </p:tgtEl>
                                        <p:attrNameLst>
                                          <p:attrName>ppt_x</p:attrName>
                                        </p:attrNameLst>
                                      </p:cBhvr>
                                      <p:tavLst>
                                        <p:tav tm="0">
                                          <p:val>
                                            <p:strVal val="#ppt_x"/>
                                          </p:val>
                                        </p:tav>
                                        <p:tav tm="100000">
                                          <p:val>
                                            <p:strVal val="#ppt_x"/>
                                          </p:val>
                                        </p:tav>
                                      </p:tavLst>
                                    </p:anim>
                                    <p:anim calcmode="lin" valueType="num">
                                      <p:cBhvr>
                                        <p:cTn id="67" dur="500" fill="hold"/>
                                        <p:tgtEl>
                                          <p:spTgt spid="7">
                                            <p:txEl>
                                              <p:pRg st="19" end="19"/>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7">
                                            <p:txEl>
                                              <p:pRg st="21" end="21"/>
                                            </p:txEl>
                                          </p:spTgt>
                                        </p:tgtEl>
                                        <p:attrNameLst>
                                          <p:attrName>style.visibility</p:attrName>
                                        </p:attrNameLst>
                                      </p:cBhvr>
                                      <p:to>
                                        <p:strVal val="visible"/>
                                      </p:to>
                                    </p:set>
                                    <p:animEffect transition="in" filter="fade">
                                      <p:cBhvr>
                                        <p:cTn id="70" dur="500"/>
                                        <p:tgtEl>
                                          <p:spTgt spid="7">
                                            <p:txEl>
                                              <p:pRg st="21" end="21"/>
                                            </p:txEl>
                                          </p:spTgt>
                                        </p:tgtEl>
                                      </p:cBhvr>
                                    </p:animEffect>
                                    <p:anim calcmode="lin" valueType="num">
                                      <p:cBhvr>
                                        <p:cTn id="71" dur="500" fill="hold"/>
                                        <p:tgtEl>
                                          <p:spTgt spid="7">
                                            <p:txEl>
                                              <p:pRg st="21" end="21"/>
                                            </p:txEl>
                                          </p:spTgt>
                                        </p:tgtEl>
                                        <p:attrNameLst>
                                          <p:attrName>ppt_x</p:attrName>
                                        </p:attrNameLst>
                                      </p:cBhvr>
                                      <p:tavLst>
                                        <p:tav tm="0">
                                          <p:val>
                                            <p:strVal val="#ppt_x"/>
                                          </p:val>
                                        </p:tav>
                                        <p:tav tm="100000">
                                          <p:val>
                                            <p:strVal val="#ppt_x"/>
                                          </p:val>
                                        </p:tav>
                                      </p:tavLst>
                                    </p:anim>
                                    <p:anim calcmode="lin" valueType="num">
                                      <p:cBhvr>
                                        <p:cTn id="72" dur="500" fill="hold"/>
                                        <p:tgtEl>
                                          <p:spTgt spid="7">
                                            <p:txEl>
                                              <p:pRg st="21" end="21"/>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7">
                                            <p:txEl>
                                              <p:pRg st="23" end="23"/>
                                            </p:txEl>
                                          </p:spTgt>
                                        </p:tgtEl>
                                        <p:attrNameLst>
                                          <p:attrName>style.visibility</p:attrName>
                                        </p:attrNameLst>
                                      </p:cBhvr>
                                      <p:to>
                                        <p:strVal val="visible"/>
                                      </p:to>
                                    </p:set>
                                    <p:animEffect transition="in" filter="fade">
                                      <p:cBhvr>
                                        <p:cTn id="75" dur="500"/>
                                        <p:tgtEl>
                                          <p:spTgt spid="7">
                                            <p:txEl>
                                              <p:pRg st="23" end="23"/>
                                            </p:txEl>
                                          </p:spTgt>
                                        </p:tgtEl>
                                      </p:cBhvr>
                                    </p:animEffect>
                                    <p:anim calcmode="lin" valueType="num">
                                      <p:cBhvr>
                                        <p:cTn id="76" dur="500" fill="hold"/>
                                        <p:tgtEl>
                                          <p:spTgt spid="7">
                                            <p:txEl>
                                              <p:pRg st="23" end="23"/>
                                            </p:txEl>
                                          </p:spTgt>
                                        </p:tgtEl>
                                        <p:attrNameLst>
                                          <p:attrName>ppt_x</p:attrName>
                                        </p:attrNameLst>
                                      </p:cBhvr>
                                      <p:tavLst>
                                        <p:tav tm="0">
                                          <p:val>
                                            <p:strVal val="#ppt_x"/>
                                          </p:val>
                                        </p:tav>
                                        <p:tav tm="100000">
                                          <p:val>
                                            <p:strVal val="#ppt_x"/>
                                          </p:val>
                                        </p:tav>
                                      </p:tavLst>
                                    </p:anim>
                                    <p:anim calcmode="lin" valueType="num">
                                      <p:cBhvr>
                                        <p:cTn id="77" dur="500" fill="hold"/>
                                        <p:tgtEl>
                                          <p:spTgt spid="7">
                                            <p:txEl>
                                              <p:pRg st="23" end="2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Procedure</a:t>
            </a:r>
          </a:p>
        </p:txBody>
      </p:sp>
      <p:sp>
        <p:nvSpPr>
          <p:cNvPr id="4" name="TextBox 3"/>
          <p:cNvSpPr txBox="1"/>
          <p:nvPr/>
        </p:nvSpPr>
        <p:spPr>
          <a:xfrm>
            <a:off x="1097280" y="1878523"/>
            <a:ext cx="10058399" cy="384721"/>
          </a:xfrm>
          <a:prstGeom prst="rect">
            <a:avLst/>
          </a:prstGeom>
          <a:noFill/>
        </p:spPr>
        <p:txBody>
          <a:bodyPr wrap="square" rtlCol="0">
            <a:spAutoFit/>
          </a:bodyPr>
          <a:lstStyle/>
          <a:p>
            <a:r>
              <a:rPr lang="en-IN" sz="1900" dirty="0">
                <a:latin typeface="+mj-lt"/>
              </a:rPr>
              <a:t>1. Preparation of standard ZnO solution (100 mL)</a:t>
            </a:r>
          </a:p>
        </p:txBody>
      </p:sp>
      <p:grpSp>
        <p:nvGrpSpPr>
          <p:cNvPr id="10" name="Group 9"/>
          <p:cNvGrpSpPr/>
          <p:nvPr/>
        </p:nvGrpSpPr>
        <p:grpSpPr>
          <a:xfrm>
            <a:off x="1646018" y="2379573"/>
            <a:ext cx="8899964" cy="1181319"/>
            <a:chOff x="1646018" y="2443024"/>
            <a:chExt cx="8899964" cy="1299067"/>
          </a:xfrm>
        </p:grpSpPr>
        <p:sp>
          <p:nvSpPr>
            <p:cNvPr id="3" name="Rounded Rectangle 2">
              <a:extLst>
                <a:ext uri="{FF2B5EF4-FFF2-40B4-BE49-F238E27FC236}">
                  <a16:creationId xmlns:a16="http://schemas.microsoft.com/office/drawing/2014/main" id="{B3C12EF4-7D04-4EC7-B88A-EA0072012150}"/>
                </a:ext>
              </a:extLst>
            </p:cNvPr>
            <p:cNvSpPr/>
            <p:nvPr/>
          </p:nvSpPr>
          <p:spPr>
            <a:xfrm>
              <a:off x="1646018" y="2443024"/>
              <a:ext cx="8899964" cy="129906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IN" sz="1700" dirty="0">
                  <a:solidFill>
                    <a:schemeClr val="tx1"/>
                  </a:solidFill>
                </a:rPr>
                <a:t>Calculated amount of ZnO </a:t>
              </a:r>
              <a:r>
                <a:rPr lang="en-IN" sz="1400" dirty="0">
                  <a:solidFill>
                    <a:schemeClr val="tx1"/>
                  </a:solidFill>
                  <a:latin typeface="+mj-lt"/>
                </a:rPr>
                <a:t>(s)</a:t>
              </a:r>
              <a:r>
                <a:rPr lang="en-IN" sz="1700" dirty="0">
                  <a:solidFill>
                    <a:schemeClr val="tx1"/>
                  </a:solidFill>
                </a:rPr>
                <a:t> + Few drops of HCl </a:t>
              </a:r>
              <a:r>
                <a:rPr lang="en-IN" sz="1600" dirty="0">
                  <a:solidFill>
                    <a:schemeClr val="tx1"/>
                  </a:solidFill>
                  <a:latin typeface="+mj-lt"/>
                </a:rPr>
                <a:t>(to completely dissolve ZnO in water)</a:t>
              </a:r>
              <a:r>
                <a:rPr lang="en-IN" sz="1700" dirty="0">
                  <a:solidFill>
                    <a:schemeClr val="tx1"/>
                  </a:solidFill>
                </a:rPr>
                <a:t> + Distilled water </a:t>
              </a:r>
              <a:r>
                <a:rPr lang="en-IN" sz="1600" dirty="0">
                  <a:solidFill>
                    <a:schemeClr val="tx1"/>
                  </a:solidFill>
                  <a:latin typeface="+mj-lt"/>
                </a:rPr>
                <a:t>(up to 100 mL mark)</a:t>
              </a:r>
              <a:r>
                <a:rPr lang="en-IN" sz="1700" dirty="0">
                  <a:solidFill>
                    <a:schemeClr val="tx1"/>
                  </a:solidFill>
                </a:rPr>
                <a:t> </a:t>
              </a:r>
              <a:r>
                <a:rPr lang="en-IN" sz="1700" dirty="0">
                  <a:solidFill>
                    <a:schemeClr val="tx1"/>
                  </a:solidFill>
                  <a:sym typeface="Wingdings" panose="05000000000000000000" pitchFamily="2" charset="2"/>
                </a:rPr>
                <a:t>--&gt;</a:t>
              </a:r>
              <a:r>
                <a:rPr lang="en-IN" sz="1700" dirty="0">
                  <a:solidFill>
                    <a:schemeClr val="tx1"/>
                  </a:solidFill>
                </a:rPr>
                <a:t> Mixture was shaken well to get homogenous solution</a:t>
              </a:r>
            </a:p>
            <a:p>
              <a:pPr algn="just"/>
              <a:endParaRPr lang="en-IN" sz="1000" dirty="0">
                <a:solidFill>
                  <a:schemeClr val="tx1"/>
                </a:solidFill>
              </a:endParaRPr>
            </a:p>
            <a:p>
              <a:pPr algn="ctr"/>
              <a:r>
                <a:rPr lang="en-IN" sz="1600" dirty="0">
                  <a:solidFill>
                    <a:schemeClr val="accent2">
                      <a:lumMod val="50000"/>
                    </a:schemeClr>
                  </a:solidFill>
                </a:rPr>
                <a:t>ZnO </a:t>
              </a:r>
              <a:r>
                <a:rPr lang="en-IN" sz="1400" dirty="0">
                  <a:solidFill>
                    <a:schemeClr val="accent2">
                      <a:lumMod val="50000"/>
                    </a:schemeClr>
                  </a:solidFill>
                  <a:latin typeface="+mj-lt"/>
                </a:rPr>
                <a:t>(s)</a:t>
              </a:r>
              <a:r>
                <a:rPr lang="en-IN" sz="1600" dirty="0">
                  <a:solidFill>
                    <a:schemeClr val="accent2">
                      <a:lumMod val="50000"/>
                    </a:schemeClr>
                  </a:solidFill>
                </a:rPr>
                <a:t>  + 2HCl </a:t>
              </a:r>
              <a:r>
                <a:rPr lang="en-IN" sz="1400" dirty="0">
                  <a:solidFill>
                    <a:schemeClr val="accent2">
                      <a:lumMod val="50000"/>
                    </a:schemeClr>
                  </a:solidFill>
                  <a:latin typeface="+mj-lt"/>
                </a:rPr>
                <a:t>(aq)</a:t>
              </a:r>
              <a:r>
                <a:rPr lang="en-IN" sz="1600" dirty="0">
                  <a:solidFill>
                    <a:schemeClr val="accent2">
                      <a:lumMod val="50000"/>
                    </a:schemeClr>
                  </a:solidFill>
                </a:rPr>
                <a:t>  		     </a:t>
              </a:r>
              <a:r>
                <a:rPr lang="en-IN" sz="1600" dirty="0">
                  <a:solidFill>
                    <a:schemeClr val="accent2">
                      <a:lumMod val="50000"/>
                    </a:schemeClr>
                  </a:solidFill>
                  <a:sym typeface="Wingdings" panose="05000000000000000000" pitchFamily="2" charset="2"/>
                </a:rPr>
                <a:t>  ZnCl</a:t>
              </a:r>
              <a:r>
                <a:rPr lang="en-IN" sz="1600" baseline="-25000" dirty="0">
                  <a:solidFill>
                    <a:schemeClr val="accent2">
                      <a:lumMod val="50000"/>
                    </a:schemeClr>
                  </a:solidFill>
                  <a:sym typeface="Wingdings" panose="05000000000000000000" pitchFamily="2" charset="2"/>
                </a:rPr>
                <a:t>2</a:t>
              </a:r>
              <a:r>
                <a:rPr lang="en-IN" sz="1600" dirty="0">
                  <a:solidFill>
                    <a:schemeClr val="accent2">
                      <a:lumMod val="50000"/>
                    </a:schemeClr>
                  </a:solidFill>
                  <a:sym typeface="Wingdings" panose="05000000000000000000" pitchFamily="2" charset="2"/>
                </a:rPr>
                <a:t> </a:t>
              </a:r>
              <a:r>
                <a:rPr lang="en-IN" sz="1400" dirty="0">
                  <a:solidFill>
                    <a:schemeClr val="accent2">
                      <a:lumMod val="50000"/>
                    </a:schemeClr>
                  </a:solidFill>
                  <a:latin typeface="+mj-lt"/>
                  <a:sym typeface="Wingdings" panose="05000000000000000000" pitchFamily="2" charset="2"/>
                </a:rPr>
                <a:t>(aq)</a:t>
              </a:r>
              <a:r>
                <a:rPr lang="en-IN" sz="1600" dirty="0">
                  <a:solidFill>
                    <a:schemeClr val="accent2">
                      <a:lumMod val="50000"/>
                    </a:schemeClr>
                  </a:solidFill>
                  <a:sym typeface="Wingdings" panose="05000000000000000000" pitchFamily="2" charset="2"/>
                </a:rPr>
                <a:t> + H</a:t>
              </a:r>
              <a:r>
                <a:rPr lang="en-IN" sz="1600" baseline="-25000" dirty="0">
                  <a:solidFill>
                    <a:schemeClr val="accent2">
                      <a:lumMod val="50000"/>
                    </a:schemeClr>
                  </a:solidFill>
                  <a:sym typeface="Wingdings" panose="05000000000000000000" pitchFamily="2" charset="2"/>
                </a:rPr>
                <a:t>2</a:t>
              </a:r>
              <a:r>
                <a:rPr lang="en-IN" sz="1600" dirty="0">
                  <a:solidFill>
                    <a:schemeClr val="accent2">
                      <a:lumMod val="50000"/>
                    </a:schemeClr>
                  </a:solidFill>
                  <a:sym typeface="Wingdings" panose="05000000000000000000" pitchFamily="2" charset="2"/>
                </a:rPr>
                <a:t>O </a:t>
              </a:r>
              <a:r>
                <a:rPr lang="en-IN" sz="1400" dirty="0">
                  <a:solidFill>
                    <a:schemeClr val="accent2">
                      <a:lumMod val="50000"/>
                    </a:schemeClr>
                  </a:solidFill>
                  <a:latin typeface="+mj-lt"/>
                  <a:sym typeface="Wingdings" panose="05000000000000000000" pitchFamily="2" charset="2"/>
                </a:rPr>
                <a:t>(l)</a:t>
              </a:r>
              <a:endParaRPr lang="en-IN" sz="1700" dirty="0">
                <a:solidFill>
                  <a:schemeClr val="tx1"/>
                </a:solidFill>
                <a:latin typeface="+mj-lt"/>
              </a:endParaRPr>
            </a:p>
          </p:txBody>
        </p:sp>
        <p:cxnSp>
          <p:nvCxnSpPr>
            <p:cNvPr id="6" name="Straight Arrow Connector 5"/>
            <p:cNvCxnSpPr/>
            <p:nvPr/>
          </p:nvCxnSpPr>
          <p:spPr>
            <a:xfrm>
              <a:off x="5802923" y="3470360"/>
              <a:ext cx="650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1154224" y="3700562"/>
            <a:ext cx="9448702" cy="384721"/>
          </a:xfrm>
          <a:prstGeom prst="rect">
            <a:avLst/>
          </a:prstGeom>
          <a:noFill/>
        </p:spPr>
        <p:txBody>
          <a:bodyPr wrap="square" rtlCol="0">
            <a:spAutoFit/>
          </a:bodyPr>
          <a:lstStyle/>
          <a:p>
            <a:r>
              <a:rPr lang="en-IN" sz="1900" dirty="0">
                <a:latin typeface="+mj-lt"/>
                <a:sym typeface="Wingdings" panose="05000000000000000000" pitchFamily="2" charset="2"/>
              </a:rPr>
              <a:t>2. Standardization of EDTA solution</a:t>
            </a:r>
            <a:endParaRPr lang="en-IN" sz="1900" dirty="0">
              <a:latin typeface="+mj-lt"/>
            </a:endParaRPr>
          </a:p>
        </p:txBody>
      </p:sp>
      <p:grpSp>
        <p:nvGrpSpPr>
          <p:cNvPr id="26" name="Group 25"/>
          <p:cNvGrpSpPr/>
          <p:nvPr/>
        </p:nvGrpSpPr>
        <p:grpSpPr>
          <a:xfrm>
            <a:off x="5843948" y="4337107"/>
            <a:ext cx="1732383" cy="1692741"/>
            <a:chOff x="4255179" y="4282519"/>
            <a:chExt cx="1732383" cy="1692741"/>
          </a:xfrm>
        </p:grpSpPr>
        <p:pic>
          <p:nvPicPr>
            <p:cNvPr id="20" name="Picture 4">
              <a:extLst>
                <a:ext uri="{FF2B5EF4-FFF2-40B4-BE49-F238E27FC236}">
                  <a16:creationId xmlns:a16="http://schemas.microsoft.com/office/drawing/2014/main" id="{2DF7CD94-C943-4A42-8436-DA445EF2F1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0139" y="4282519"/>
              <a:ext cx="903985" cy="903985"/>
            </a:xfrm>
            <a:prstGeom prst="rect">
              <a:avLst/>
            </a:prstGeom>
            <a:noFill/>
            <a:extLst>
              <a:ext uri="{909E8E84-426E-40DD-AFC4-6F175D3DCCD1}">
                <a14:hiddenFill xmlns:a14="http://schemas.microsoft.com/office/drawing/2010/main">
                  <a:solidFill>
                    <a:srgbClr val="FFFFFF"/>
                  </a:solidFill>
                </a14:hiddenFill>
              </a:ext>
            </a:extLst>
          </p:spPr>
        </p:pic>
        <p:sp>
          <p:nvSpPr>
            <p:cNvPr id="22" name="Rounded Rectangle 21">
              <a:extLst>
                <a:ext uri="{FF2B5EF4-FFF2-40B4-BE49-F238E27FC236}">
                  <a16:creationId xmlns:a16="http://schemas.microsoft.com/office/drawing/2014/main" id="{843D5ED2-3793-44DF-A7EE-7677C317674E}"/>
                </a:ext>
              </a:extLst>
            </p:cNvPr>
            <p:cNvSpPr/>
            <p:nvPr/>
          </p:nvSpPr>
          <p:spPr>
            <a:xfrm>
              <a:off x="4255179" y="5287098"/>
              <a:ext cx="1732383" cy="68816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500" dirty="0">
                  <a:solidFill>
                    <a:schemeClr val="tx1"/>
                  </a:solidFill>
                </a:rPr>
                <a:t>Zn-EBT complex </a:t>
              </a:r>
            </a:p>
            <a:p>
              <a:pPr algn="ctr"/>
              <a:r>
                <a:rPr lang="en-IN" sz="1400" dirty="0">
                  <a:solidFill>
                    <a:srgbClr val="FF0000"/>
                  </a:solidFill>
                  <a:latin typeface="+mj-lt"/>
                </a:rPr>
                <a:t>(wine red) </a:t>
              </a:r>
            </a:p>
          </p:txBody>
        </p:sp>
      </p:grpSp>
      <p:grpSp>
        <p:nvGrpSpPr>
          <p:cNvPr id="32" name="Group 31"/>
          <p:cNvGrpSpPr/>
          <p:nvPr/>
        </p:nvGrpSpPr>
        <p:grpSpPr>
          <a:xfrm>
            <a:off x="3581160" y="4657352"/>
            <a:ext cx="2297415" cy="538609"/>
            <a:chOff x="3130062" y="4552020"/>
            <a:chExt cx="2297415" cy="538609"/>
          </a:xfrm>
        </p:grpSpPr>
        <p:sp>
          <p:nvSpPr>
            <p:cNvPr id="25" name="TextBox 24"/>
            <p:cNvSpPr txBox="1"/>
            <p:nvPr/>
          </p:nvSpPr>
          <p:spPr>
            <a:xfrm>
              <a:off x="3473864" y="4552020"/>
              <a:ext cx="1609809" cy="538609"/>
            </a:xfrm>
            <a:prstGeom prst="rect">
              <a:avLst/>
            </a:prstGeom>
            <a:noFill/>
          </p:spPr>
          <p:txBody>
            <a:bodyPr wrap="square" rtlCol="0">
              <a:spAutoFit/>
            </a:bodyPr>
            <a:lstStyle/>
            <a:p>
              <a:r>
                <a:rPr lang="en-IN" sz="1400" dirty="0">
                  <a:latin typeface="+mj-lt"/>
                </a:rPr>
                <a:t>EBT </a:t>
              </a:r>
              <a:r>
                <a:rPr lang="en-IN" sz="1200" dirty="0">
                  <a:solidFill>
                    <a:srgbClr val="0070C0"/>
                  </a:solidFill>
                  <a:latin typeface="Product Sans Light"/>
                </a:rPr>
                <a:t>(blue, 2-3 drops)</a:t>
              </a:r>
              <a:endParaRPr lang="en-IN" sz="400" dirty="0">
                <a:solidFill>
                  <a:srgbClr val="0070C0"/>
                </a:solidFill>
                <a:latin typeface="Product Sans Light"/>
              </a:endParaRPr>
            </a:p>
            <a:p>
              <a:pPr lvl="0" algn="ctr"/>
              <a:r>
                <a:rPr lang="en-IN" sz="1200" i="1" dirty="0">
                  <a:solidFill>
                    <a:srgbClr val="000000"/>
                  </a:solidFill>
                  <a:latin typeface="Product Sans Light"/>
                </a:rPr>
                <a:t>(pH~10)</a:t>
              </a:r>
              <a:r>
                <a:rPr lang="en-IN" sz="1500" dirty="0">
                  <a:solidFill>
                    <a:srgbClr val="000000"/>
                  </a:solidFill>
                </a:rPr>
                <a:t> </a:t>
              </a:r>
              <a:endParaRPr lang="en-IN" dirty="0"/>
            </a:p>
          </p:txBody>
        </p:sp>
        <p:cxnSp>
          <p:nvCxnSpPr>
            <p:cNvPr id="31" name="Straight Arrow Connector 30"/>
            <p:cNvCxnSpPr/>
            <p:nvPr/>
          </p:nvCxnSpPr>
          <p:spPr>
            <a:xfrm>
              <a:off x="3130062" y="4831146"/>
              <a:ext cx="22974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7284481" y="4608138"/>
            <a:ext cx="2297415" cy="331878"/>
            <a:chOff x="3130062" y="4499268"/>
            <a:chExt cx="2297415" cy="331878"/>
          </a:xfrm>
        </p:grpSpPr>
        <p:sp>
          <p:nvSpPr>
            <p:cNvPr id="34" name="TextBox 33"/>
            <p:cNvSpPr txBox="1"/>
            <p:nvPr/>
          </p:nvSpPr>
          <p:spPr>
            <a:xfrm>
              <a:off x="3215626" y="4499268"/>
              <a:ext cx="2211851" cy="323165"/>
            </a:xfrm>
            <a:prstGeom prst="rect">
              <a:avLst/>
            </a:prstGeom>
            <a:noFill/>
          </p:spPr>
          <p:txBody>
            <a:bodyPr wrap="square" rtlCol="0">
              <a:spAutoFit/>
            </a:bodyPr>
            <a:lstStyle/>
            <a:p>
              <a:pPr algn="ctr"/>
              <a:r>
                <a:rPr lang="en-IN" sz="1400" dirty="0">
                  <a:latin typeface="+mj-lt"/>
                </a:rPr>
                <a:t>EDTA </a:t>
              </a:r>
              <a:r>
                <a:rPr lang="en-IN" sz="1200" dirty="0">
                  <a:latin typeface="Product Sans Light"/>
                </a:rPr>
                <a:t>(from burette)</a:t>
              </a:r>
              <a:r>
                <a:rPr lang="en-IN" sz="1500" dirty="0">
                  <a:solidFill>
                    <a:srgbClr val="000000"/>
                  </a:solidFill>
                </a:rPr>
                <a:t> </a:t>
              </a:r>
              <a:endParaRPr lang="en-IN" dirty="0"/>
            </a:p>
          </p:txBody>
        </p:sp>
        <p:cxnSp>
          <p:nvCxnSpPr>
            <p:cNvPr id="35" name="Straight Arrow Connector 34"/>
            <p:cNvCxnSpPr/>
            <p:nvPr/>
          </p:nvCxnSpPr>
          <p:spPr>
            <a:xfrm>
              <a:off x="3130062" y="4831146"/>
              <a:ext cx="22974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9091778" y="4405823"/>
            <a:ext cx="2010806" cy="1645294"/>
            <a:chOff x="9091778" y="4405823"/>
            <a:chExt cx="2010806" cy="1645294"/>
          </a:xfrm>
        </p:grpSpPr>
        <p:sp>
          <p:nvSpPr>
            <p:cNvPr id="28" name="Rounded Rectangle 27">
              <a:extLst>
                <a:ext uri="{FF2B5EF4-FFF2-40B4-BE49-F238E27FC236}">
                  <a16:creationId xmlns:a16="http://schemas.microsoft.com/office/drawing/2014/main" id="{843D5ED2-3793-44DF-A7EE-7677C317674E}"/>
                </a:ext>
              </a:extLst>
            </p:cNvPr>
            <p:cNvSpPr/>
            <p:nvPr/>
          </p:nvSpPr>
          <p:spPr>
            <a:xfrm>
              <a:off x="9091778" y="5341686"/>
              <a:ext cx="2010806" cy="709431"/>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500" dirty="0">
                  <a:solidFill>
                    <a:schemeClr val="tx1"/>
                  </a:solidFill>
                </a:rPr>
                <a:t>Zn-EDTA complex + </a:t>
              </a:r>
            </a:p>
            <a:p>
              <a:pPr algn="ctr"/>
              <a:r>
                <a:rPr lang="en-IN" sz="1500" dirty="0">
                  <a:solidFill>
                    <a:schemeClr val="tx1"/>
                  </a:solidFill>
                </a:rPr>
                <a:t>EBT </a:t>
              </a:r>
              <a:r>
                <a:rPr lang="en-IN" sz="1400" dirty="0">
                  <a:solidFill>
                    <a:srgbClr val="0070C0"/>
                  </a:solidFill>
                  <a:latin typeface="Product Sans Light"/>
                </a:rPr>
                <a:t>(blue)</a:t>
              </a:r>
              <a:r>
                <a:rPr lang="en-IN" sz="1400" dirty="0">
                  <a:solidFill>
                    <a:srgbClr val="FF0000"/>
                  </a:solidFill>
                  <a:latin typeface="+mj-lt"/>
                </a:rPr>
                <a:t> </a:t>
              </a:r>
            </a:p>
          </p:txBody>
        </p:sp>
        <p:pic>
          <p:nvPicPr>
            <p:cNvPr id="2050" name="Picture 2" descr="Chemical Conical Flask With Blue Solution - Lab Glassware, 3d Illustration,  Isolated On White Background, Vector Royalty Free Cliparts, Vectors, And  Stock Illustration. Image 31084520."/>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480" t="18184" r="21625" b="5690"/>
            <a:stretch/>
          </p:blipFill>
          <p:spPr bwMode="auto">
            <a:xfrm>
              <a:off x="9869048" y="4405823"/>
              <a:ext cx="624254" cy="8352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oup 39"/>
          <p:cNvGrpSpPr/>
          <p:nvPr/>
        </p:nvGrpSpPr>
        <p:grpSpPr>
          <a:xfrm>
            <a:off x="1089416" y="4399294"/>
            <a:ext cx="3239086" cy="1630554"/>
            <a:chOff x="1089416" y="4399294"/>
            <a:chExt cx="3239086" cy="1630554"/>
          </a:xfrm>
        </p:grpSpPr>
        <p:sp>
          <p:nvSpPr>
            <p:cNvPr id="17" name="Rounded Rectangle 16">
              <a:extLst>
                <a:ext uri="{FF2B5EF4-FFF2-40B4-BE49-F238E27FC236}">
                  <a16:creationId xmlns:a16="http://schemas.microsoft.com/office/drawing/2014/main" id="{843D5ED2-3793-44DF-A7EE-7677C317674E}"/>
                </a:ext>
              </a:extLst>
            </p:cNvPr>
            <p:cNvSpPr/>
            <p:nvPr/>
          </p:nvSpPr>
          <p:spPr>
            <a:xfrm>
              <a:off x="1089416" y="5343121"/>
              <a:ext cx="3239086" cy="68672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500" dirty="0">
                  <a:solidFill>
                    <a:schemeClr val="tx1"/>
                  </a:solidFill>
                </a:rPr>
                <a:t>ZnO </a:t>
              </a:r>
              <a:r>
                <a:rPr lang="en-IN" sz="1400" dirty="0">
                  <a:solidFill>
                    <a:schemeClr val="tx1"/>
                  </a:solidFill>
                  <a:latin typeface="+mj-lt"/>
                </a:rPr>
                <a:t>(10 mL standard solution)</a:t>
              </a:r>
              <a:r>
                <a:rPr lang="en-IN" sz="1500" dirty="0">
                  <a:solidFill>
                    <a:schemeClr val="tx1"/>
                  </a:solidFill>
                </a:rPr>
                <a:t> + NH</a:t>
              </a:r>
              <a:r>
                <a:rPr lang="en-IN" sz="1500" baseline="-25000" dirty="0">
                  <a:solidFill>
                    <a:schemeClr val="tx1"/>
                  </a:solidFill>
                </a:rPr>
                <a:t>4</a:t>
              </a:r>
              <a:r>
                <a:rPr lang="en-IN" sz="1500" dirty="0">
                  <a:solidFill>
                    <a:schemeClr val="tx1"/>
                  </a:solidFill>
                </a:rPr>
                <a:t>OH-NH4Cl </a:t>
              </a:r>
              <a:r>
                <a:rPr lang="en-IN" sz="1400" dirty="0">
                  <a:solidFill>
                    <a:schemeClr val="tx1"/>
                  </a:solidFill>
                  <a:latin typeface="+mj-lt"/>
                </a:rPr>
                <a:t>(5 mL buffer solution)</a:t>
              </a:r>
              <a:endParaRPr lang="en-IN" sz="1400" dirty="0">
                <a:latin typeface="+mj-lt"/>
              </a:endParaRPr>
            </a:p>
          </p:txBody>
        </p:sp>
        <p:pic>
          <p:nvPicPr>
            <p:cNvPr id="2052" name="Picture 4" descr="Closeup Of Conical Flask Filled With Liquid Stock Photo - Download Image  Now - iStock"/>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23438" b="95898" l="5564" r="56662">
                          <a14:foregroundMark x1="20498" y1="53027" x2="20498" y2="53027"/>
                          <a14:foregroundMark x1="20498" y1="53027" x2="24305" y2="41406"/>
                          <a14:foregroundMark x1="21083" y1="46973" x2="25915" y2="31348"/>
                          <a14:foregroundMark x1="23280" y1="35840" x2="23280" y2="35840"/>
                          <a14:foregroundMark x1="23280" y1="35840" x2="24305" y2="28613"/>
                          <a14:foregroundMark x1="25329" y1="33594" x2="40849" y2="30762"/>
                          <a14:foregroundMark x1="39239" y1="31934" x2="39239" y2="49707"/>
                          <a14:foregroundMark x1="39239" y1="49707" x2="39239" y2="49707"/>
                          <a14:foregroundMark x1="39239" y1="49707" x2="39239" y2="49707"/>
                          <a14:foregroundMark x1="38214" y1="44727" x2="44070" y2="56934"/>
                          <a14:foregroundMark x1="37628" y1="41406" x2="31186" y2="33594"/>
                          <a14:foregroundMark x1="21083" y1="51953" x2="8346" y2="77539"/>
                          <a14:foregroundMark x1="9370" y1="75293" x2="7760" y2="83105"/>
                          <a14:foregroundMark x1="7760" y1="83105" x2="7760" y2="83105"/>
                          <a14:foregroundMark x1="7174" y1="86914" x2="15813" y2="95898"/>
                        </a14:backgroundRemoval>
                      </a14:imgEffect>
                    </a14:imgLayer>
                  </a14:imgProps>
                </a:ext>
                <a:ext uri="{28A0092B-C50C-407E-A947-70E740481C1C}">
                  <a14:useLocalDpi xmlns:a14="http://schemas.microsoft.com/office/drawing/2010/main" val="0"/>
                </a:ext>
              </a:extLst>
            </a:blip>
            <a:srcRect l="6594" t="31357" r="45989" b="11801"/>
            <a:stretch/>
          </p:blipFill>
          <p:spPr bwMode="auto">
            <a:xfrm>
              <a:off x="2369996" y="4399294"/>
              <a:ext cx="677926" cy="779610"/>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TextBox 22"/>
          <p:cNvSpPr txBox="1"/>
          <p:nvPr/>
        </p:nvSpPr>
        <p:spPr>
          <a:xfrm>
            <a:off x="5954268" y="6419088"/>
            <a:ext cx="283463" cy="369332"/>
          </a:xfrm>
          <a:prstGeom prst="rect">
            <a:avLst/>
          </a:prstGeom>
          <a:noFill/>
        </p:spPr>
        <p:txBody>
          <a:bodyPr wrap="square" rtlCol="0">
            <a:spAutoFit/>
          </a:bodyPr>
          <a:lstStyle/>
          <a:p>
            <a:r>
              <a:rPr lang="en-IN" dirty="0">
                <a:solidFill>
                  <a:schemeClr val="bg1"/>
                </a:solidFill>
                <a:latin typeface="+mj-lt"/>
              </a:rPr>
              <a:t>6</a:t>
            </a:r>
          </a:p>
        </p:txBody>
      </p:sp>
    </p:spTree>
    <p:extLst>
      <p:ext uri="{BB962C8B-B14F-4D97-AF65-F5344CB8AC3E}">
        <p14:creationId xmlns:p14="http://schemas.microsoft.com/office/powerpoint/2010/main" val="249888679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Effect transition="in" filter="fade">
                                      <p:cBhvr>
                                        <p:cTn id="26" dur="500"/>
                                        <p:tgtEl>
                                          <p:spTgt spid="12">
                                            <p:txEl>
                                              <p:pRg st="0" end="0"/>
                                            </p:txEl>
                                          </p:spTgt>
                                        </p:tgtEl>
                                      </p:cBhvr>
                                    </p:animEffect>
                                    <p:anim calcmode="lin" valueType="num">
                                      <p:cBhvr>
                                        <p:cTn id="2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8" dur="5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0-#ppt_w/2"/>
                                          </p:val>
                                        </p:tav>
                                        <p:tav tm="100000">
                                          <p:val>
                                            <p:strVal val="#ppt_x"/>
                                          </p:val>
                                        </p:tav>
                                      </p:tavLst>
                                    </p:anim>
                                    <p:anim calcmode="lin" valueType="num">
                                      <p:cBhvr additive="base">
                                        <p:cTn id="34"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anim calcmode="lin" valueType="num">
                                      <p:cBhvr>
                                        <p:cTn id="40" dur="500" fill="hold"/>
                                        <p:tgtEl>
                                          <p:spTgt spid="32"/>
                                        </p:tgtEl>
                                        <p:attrNameLst>
                                          <p:attrName>ppt_x</p:attrName>
                                        </p:attrNameLst>
                                      </p:cBhvr>
                                      <p:tavLst>
                                        <p:tav tm="0">
                                          <p:val>
                                            <p:strVal val="#ppt_x"/>
                                          </p:val>
                                        </p:tav>
                                        <p:tav tm="100000">
                                          <p:val>
                                            <p:strVal val="#ppt_x"/>
                                          </p:val>
                                        </p:tav>
                                      </p:tavLst>
                                    </p:anim>
                                    <p:anim calcmode="lin" valueType="num">
                                      <p:cBhvr>
                                        <p:cTn id="41"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anim calcmode="lin" valueType="num">
                                      <p:cBhvr>
                                        <p:cTn id="47" dur="500" fill="hold"/>
                                        <p:tgtEl>
                                          <p:spTgt spid="26"/>
                                        </p:tgtEl>
                                        <p:attrNameLst>
                                          <p:attrName>ppt_x</p:attrName>
                                        </p:attrNameLst>
                                      </p:cBhvr>
                                      <p:tavLst>
                                        <p:tav tm="0">
                                          <p:val>
                                            <p:strVal val="#ppt_x"/>
                                          </p:val>
                                        </p:tav>
                                        <p:tav tm="100000">
                                          <p:val>
                                            <p:strVal val="#ppt_x"/>
                                          </p:val>
                                        </p:tav>
                                      </p:tavLst>
                                    </p:anim>
                                    <p:anim calcmode="lin" valueType="num">
                                      <p:cBhvr>
                                        <p:cTn id="48" dur="5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anim calcmode="lin" valueType="num">
                                      <p:cBhvr>
                                        <p:cTn id="54" dur="500" fill="hold"/>
                                        <p:tgtEl>
                                          <p:spTgt spid="33"/>
                                        </p:tgtEl>
                                        <p:attrNameLst>
                                          <p:attrName>ppt_x</p:attrName>
                                        </p:attrNameLst>
                                      </p:cBhvr>
                                      <p:tavLst>
                                        <p:tav tm="0">
                                          <p:val>
                                            <p:strVal val="#ppt_x"/>
                                          </p:val>
                                        </p:tav>
                                        <p:tav tm="100000">
                                          <p:val>
                                            <p:strVal val="#ppt_x"/>
                                          </p:val>
                                        </p:tav>
                                      </p:tavLst>
                                    </p:anim>
                                    <p:anim calcmode="lin" valueType="num">
                                      <p:cBhvr>
                                        <p:cTn id="55" dur="5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nodeType="clickEffect">
                                  <p:stCondLst>
                                    <p:cond delay="0"/>
                                  </p:stCondLst>
                                  <p:childTnLst>
                                    <p:set>
                                      <p:cBhvr>
                                        <p:cTn id="59" dur="1" fill="hold">
                                          <p:stCondLst>
                                            <p:cond delay="0"/>
                                          </p:stCondLst>
                                        </p:cTn>
                                        <p:tgtEl>
                                          <p:spTgt spid="39"/>
                                        </p:tgtEl>
                                        <p:attrNameLst>
                                          <p:attrName>style.visibility</p:attrName>
                                        </p:attrNameLst>
                                      </p:cBhvr>
                                      <p:to>
                                        <p:strVal val="visible"/>
                                      </p:to>
                                    </p:set>
                                    <p:anim calcmode="lin" valueType="num">
                                      <p:cBhvr additive="base">
                                        <p:cTn id="60" dur="500" fill="hold"/>
                                        <p:tgtEl>
                                          <p:spTgt spid="39"/>
                                        </p:tgtEl>
                                        <p:attrNameLst>
                                          <p:attrName>ppt_x</p:attrName>
                                        </p:attrNameLst>
                                      </p:cBhvr>
                                      <p:tavLst>
                                        <p:tav tm="0">
                                          <p:val>
                                            <p:strVal val="1+#ppt_w/2"/>
                                          </p:val>
                                        </p:tav>
                                        <p:tav tm="100000">
                                          <p:val>
                                            <p:strVal val="#ppt_x"/>
                                          </p:val>
                                        </p:tav>
                                      </p:tavLst>
                                    </p:anim>
                                    <p:anim calcmode="lin" valueType="num">
                                      <p:cBhvr additive="base">
                                        <p:cTn id="61"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Estimation of Ni</a:t>
            </a:r>
            <a:r>
              <a:rPr lang="en-IN" baseline="30000" dirty="0"/>
              <a:t>+2</a:t>
            </a:r>
            <a:endParaRPr lang="en-IN" dirty="0"/>
          </a:p>
        </p:txBody>
      </p:sp>
      <p:sp>
        <p:nvSpPr>
          <p:cNvPr id="3" name="TextBox 2"/>
          <p:cNvSpPr txBox="1"/>
          <p:nvPr/>
        </p:nvSpPr>
        <p:spPr>
          <a:xfrm>
            <a:off x="1097281" y="1820012"/>
            <a:ext cx="10058399" cy="2492990"/>
          </a:xfrm>
          <a:prstGeom prst="rect">
            <a:avLst/>
          </a:prstGeom>
          <a:noFill/>
        </p:spPr>
        <p:txBody>
          <a:bodyPr wrap="square" rtlCol="0">
            <a:spAutoFit/>
          </a:bodyPr>
          <a:lstStyle/>
          <a:p>
            <a:pPr marL="285750" indent="-285750" algn="just">
              <a:buClr>
                <a:srgbClr val="C00000"/>
              </a:buClr>
              <a:buFont typeface="Arial" panose="020B0604020202020204" pitchFamily="34" charset="0"/>
              <a:buChar char="•"/>
            </a:pPr>
            <a:r>
              <a:rPr lang="en-IN" dirty="0"/>
              <a:t>Indicator -&gt; 0.1 g murexide + 10 g KNO</a:t>
            </a:r>
            <a:r>
              <a:rPr lang="en-IN" baseline="-25000" dirty="0"/>
              <a:t>3</a:t>
            </a:r>
            <a:r>
              <a:rPr lang="en-IN" dirty="0"/>
              <a:t>, grind well and use 50 mg of mixture in each titration</a:t>
            </a:r>
          </a:p>
          <a:p>
            <a:pPr marL="171450" indent="-171450" algn="just">
              <a:buClr>
                <a:srgbClr val="C00000"/>
              </a:buClr>
              <a:buFont typeface="Arial" panose="020B0604020202020204" pitchFamily="34" charset="0"/>
              <a:buChar char="•"/>
            </a:pPr>
            <a:endParaRPr lang="en-IN" sz="200" dirty="0"/>
          </a:p>
          <a:p>
            <a:pPr marL="285750" indent="-285750" algn="just">
              <a:buClr>
                <a:srgbClr val="C00000"/>
              </a:buClr>
              <a:buFont typeface="Arial" panose="020B0604020202020204" pitchFamily="34" charset="0"/>
              <a:buChar char="•"/>
            </a:pPr>
            <a:r>
              <a:rPr lang="en-IN" dirty="0"/>
              <a:t>Pipette 25 mL of given Ni</a:t>
            </a:r>
            <a:r>
              <a:rPr lang="en-IN" baseline="30000" dirty="0"/>
              <a:t>+2</a:t>
            </a:r>
            <a:r>
              <a:rPr lang="en-IN" dirty="0"/>
              <a:t> solution in a conical flask and dilute to 100 mL </a:t>
            </a:r>
            <a:r>
              <a:rPr lang="en-IN" sz="1500" dirty="0">
                <a:latin typeface="+mj-lt"/>
              </a:rPr>
              <a:t>(with deionised water)</a:t>
            </a:r>
          </a:p>
          <a:p>
            <a:pPr marL="171450" indent="-171450" algn="just">
              <a:buClr>
                <a:srgbClr val="C00000"/>
              </a:buClr>
              <a:buFont typeface="Arial" panose="020B0604020202020204" pitchFamily="34" charset="0"/>
              <a:buChar char="•"/>
            </a:pPr>
            <a:endParaRPr lang="en-IN" sz="200" dirty="0">
              <a:latin typeface="+mj-lt"/>
            </a:endParaRPr>
          </a:p>
          <a:p>
            <a:pPr marL="285750" indent="-285750" algn="just">
              <a:buClr>
                <a:srgbClr val="C00000"/>
              </a:buClr>
              <a:buFont typeface="Arial" panose="020B0604020202020204" pitchFamily="34" charset="0"/>
              <a:buChar char="•"/>
            </a:pPr>
            <a:r>
              <a:rPr lang="en-IN" dirty="0"/>
              <a:t>Add 10 mL of 1 M NH</a:t>
            </a:r>
            <a:r>
              <a:rPr lang="en-IN" baseline="-25000" dirty="0"/>
              <a:t>4</a:t>
            </a:r>
            <a:r>
              <a:rPr lang="en-IN" dirty="0"/>
              <a:t>Cl + conc NH</a:t>
            </a:r>
            <a:r>
              <a:rPr lang="en-IN" baseline="-25000" dirty="0"/>
              <a:t>4</a:t>
            </a:r>
            <a:r>
              <a:rPr lang="en-IN" dirty="0"/>
              <a:t>OH buffer followed by 50 mg of indicator mixture</a:t>
            </a:r>
          </a:p>
          <a:p>
            <a:pPr marL="171450" indent="-171450" algn="just">
              <a:buClr>
                <a:srgbClr val="C00000"/>
              </a:buClr>
              <a:buFont typeface="Arial" panose="020B0604020202020204" pitchFamily="34" charset="0"/>
              <a:buChar char="•"/>
            </a:pPr>
            <a:endParaRPr lang="en-IN" sz="200" dirty="0"/>
          </a:p>
          <a:p>
            <a:pPr marL="285750" indent="-285750" algn="just">
              <a:buClr>
                <a:srgbClr val="C00000"/>
              </a:buClr>
              <a:buFont typeface="Arial" panose="020B0604020202020204" pitchFamily="34" charset="0"/>
              <a:buChar char="•"/>
            </a:pPr>
            <a:r>
              <a:rPr lang="en-IN" dirty="0"/>
              <a:t>If solution turns orange, add more conc NH</a:t>
            </a:r>
            <a:r>
              <a:rPr lang="en-IN" baseline="-25000" dirty="0"/>
              <a:t>4</a:t>
            </a:r>
            <a:r>
              <a:rPr lang="en-IN" dirty="0"/>
              <a:t>OH until solution turns clear yellow (pH~10)</a:t>
            </a:r>
          </a:p>
          <a:p>
            <a:pPr marL="171450" indent="-171450" algn="just">
              <a:buClr>
                <a:srgbClr val="C00000"/>
              </a:buClr>
              <a:buFont typeface="Arial" panose="020B0604020202020204" pitchFamily="34" charset="0"/>
              <a:buChar char="•"/>
            </a:pPr>
            <a:endParaRPr lang="en-IN" sz="200" dirty="0"/>
          </a:p>
          <a:p>
            <a:pPr marL="285750" indent="-285750" algn="just">
              <a:buClr>
                <a:srgbClr val="C00000"/>
              </a:buClr>
              <a:buFont typeface="Arial" panose="020B0604020202020204" pitchFamily="34" charset="0"/>
              <a:buChar char="•"/>
            </a:pPr>
            <a:r>
              <a:rPr lang="en-IN" dirty="0"/>
              <a:t>Titrate against standard EDTA solution dropwise, until colour of solution changes from </a:t>
            </a:r>
            <a:r>
              <a:rPr lang="en-IN" dirty="0">
                <a:solidFill>
                  <a:srgbClr val="FFC000"/>
                </a:solidFill>
              </a:rPr>
              <a:t>yellow</a:t>
            </a:r>
            <a:r>
              <a:rPr lang="en-IN" dirty="0"/>
              <a:t> -&gt; </a:t>
            </a:r>
            <a:r>
              <a:rPr lang="en-IN" dirty="0">
                <a:solidFill>
                  <a:srgbClr val="9B26B6"/>
                </a:solidFill>
              </a:rPr>
              <a:t>violet</a:t>
            </a:r>
            <a:r>
              <a:rPr lang="en-IN" dirty="0"/>
              <a:t> at the end point (If at any intermediate stage, solution becomes orange, conc NH</a:t>
            </a:r>
            <a:r>
              <a:rPr lang="en-IN" baseline="-25000" dirty="0"/>
              <a:t>4</a:t>
            </a:r>
            <a:r>
              <a:rPr lang="en-IN" dirty="0"/>
              <a:t>OH must be added to make it clear yellow)</a:t>
            </a:r>
          </a:p>
          <a:p>
            <a:pPr marL="171450" indent="-171450" algn="just">
              <a:buClr>
                <a:srgbClr val="C00000"/>
              </a:buClr>
              <a:buFont typeface="Arial" panose="020B0604020202020204" pitchFamily="34" charset="0"/>
              <a:buChar char="•"/>
            </a:pPr>
            <a:endParaRPr lang="en-IN" sz="200" dirty="0"/>
          </a:p>
          <a:p>
            <a:pPr marL="285750" indent="-285750" algn="just">
              <a:buClr>
                <a:srgbClr val="C00000"/>
              </a:buClr>
              <a:buFont typeface="Arial" panose="020B0604020202020204" pitchFamily="34" charset="0"/>
              <a:buChar char="•"/>
            </a:pPr>
            <a:r>
              <a:rPr lang="en-IN" dirty="0"/>
              <a:t>Ni</a:t>
            </a:r>
            <a:r>
              <a:rPr lang="en-IN" baseline="30000" dirty="0"/>
              <a:t>+2</a:t>
            </a:r>
            <a:r>
              <a:rPr lang="en-IN" dirty="0"/>
              <a:t> complexes slowly with EDTA, hence it must be added </a:t>
            </a:r>
            <a:r>
              <a:rPr lang="en-IN" dirty="0">
                <a:solidFill>
                  <a:srgbClr val="C00000"/>
                </a:solidFill>
              </a:rPr>
              <a:t>dropwise near the end point</a:t>
            </a:r>
          </a:p>
        </p:txBody>
      </p:sp>
      <p:grpSp>
        <p:nvGrpSpPr>
          <p:cNvPr id="11" name="Group 10"/>
          <p:cNvGrpSpPr/>
          <p:nvPr/>
        </p:nvGrpSpPr>
        <p:grpSpPr>
          <a:xfrm>
            <a:off x="7047089" y="4781004"/>
            <a:ext cx="2297415" cy="538609"/>
            <a:chOff x="3130062" y="4552020"/>
            <a:chExt cx="2297415" cy="538609"/>
          </a:xfrm>
        </p:grpSpPr>
        <p:sp>
          <p:nvSpPr>
            <p:cNvPr id="12" name="TextBox 11"/>
            <p:cNvSpPr txBox="1"/>
            <p:nvPr/>
          </p:nvSpPr>
          <p:spPr>
            <a:xfrm>
              <a:off x="3215626" y="4552020"/>
              <a:ext cx="2211851" cy="538609"/>
            </a:xfrm>
            <a:prstGeom prst="rect">
              <a:avLst/>
            </a:prstGeom>
            <a:noFill/>
          </p:spPr>
          <p:txBody>
            <a:bodyPr wrap="square" rtlCol="0">
              <a:spAutoFit/>
            </a:bodyPr>
            <a:lstStyle/>
            <a:p>
              <a:pPr algn="ctr"/>
              <a:r>
                <a:rPr lang="en-IN" sz="1400" dirty="0">
                  <a:latin typeface="+mj-lt"/>
                </a:rPr>
                <a:t>Standard EDTA </a:t>
              </a:r>
            </a:p>
            <a:p>
              <a:pPr algn="ctr"/>
              <a:r>
                <a:rPr lang="en-IN" sz="1200" dirty="0">
                  <a:latin typeface="Product Sans Light"/>
                </a:rPr>
                <a:t>(from burette)</a:t>
              </a:r>
              <a:r>
                <a:rPr lang="en-IN" sz="1500" dirty="0">
                  <a:solidFill>
                    <a:srgbClr val="000000"/>
                  </a:solidFill>
                </a:rPr>
                <a:t> </a:t>
              </a:r>
              <a:endParaRPr lang="en-IN" dirty="0"/>
            </a:p>
          </p:txBody>
        </p:sp>
        <p:cxnSp>
          <p:nvCxnSpPr>
            <p:cNvPr id="13" name="Straight Arrow Connector 12"/>
            <p:cNvCxnSpPr/>
            <p:nvPr/>
          </p:nvCxnSpPr>
          <p:spPr>
            <a:xfrm>
              <a:off x="3130062" y="4831146"/>
              <a:ext cx="22974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343768" y="4530147"/>
            <a:ext cx="2297415" cy="821599"/>
            <a:chOff x="3343768" y="4591691"/>
            <a:chExt cx="2297415" cy="821599"/>
          </a:xfrm>
        </p:grpSpPr>
        <p:grpSp>
          <p:nvGrpSpPr>
            <p:cNvPr id="10" name="Group 9"/>
            <p:cNvGrpSpPr/>
            <p:nvPr/>
          </p:nvGrpSpPr>
          <p:grpSpPr>
            <a:xfrm>
              <a:off x="3343768" y="4591691"/>
              <a:ext cx="2297415" cy="526445"/>
              <a:chOff x="3130062" y="4304701"/>
              <a:chExt cx="2297415" cy="526445"/>
            </a:xfrm>
          </p:grpSpPr>
          <p:sp>
            <p:nvSpPr>
              <p:cNvPr id="14" name="TextBox 13"/>
              <p:cNvSpPr txBox="1"/>
              <p:nvPr/>
            </p:nvSpPr>
            <p:spPr>
              <a:xfrm>
                <a:off x="3288323" y="4304701"/>
                <a:ext cx="1953611" cy="523220"/>
              </a:xfrm>
              <a:prstGeom prst="rect">
                <a:avLst/>
              </a:prstGeom>
              <a:noFill/>
            </p:spPr>
            <p:txBody>
              <a:bodyPr wrap="square" rtlCol="0">
                <a:spAutoFit/>
              </a:bodyPr>
              <a:lstStyle/>
              <a:p>
                <a:pPr algn="ctr"/>
                <a:r>
                  <a:rPr lang="en-IN" sz="1400" dirty="0">
                    <a:latin typeface="+mj-lt"/>
                  </a:rPr>
                  <a:t>10 mL of 1 M NH</a:t>
                </a:r>
                <a:r>
                  <a:rPr lang="en-IN" sz="1400" baseline="-25000" dirty="0">
                    <a:latin typeface="+mj-lt"/>
                  </a:rPr>
                  <a:t>4</a:t>
                </a:r>
                <a:r>
                  <a:rPr lang="en-IN" sz="1400" dirty="0">
                    <a:latin typeface="+mj-lt"/>
                  </a:rPr>
                  <a:t>Cl + conc NH</a:t>
                </a:r>
                <a:r>
                  <a:rPr lang="en-IN" sz="1400" baseline="-25000" dirty="0">
                    <a:latin typeface="+mj-lt"/>
                  </a:rPr>
                  <a:t>4</a:t>
                </a:r>
                <a:r>
                  <a:rPr lang="en-IN" sz="1400" dirty="0">
                    <a:latin typeface="+mj-lt"/>
                  </a:rPr>
                  <a:t>OH </a:t>
                </a:r>
                <a:r>
                  <a:rPr lang="en-IN" sz="1200" i="1" dirty="0">
                    <a:latin typeface="+mj-lt"/>
                  </a:rPr>
                  <a:t>(pH~10)</a:t>
                </a:r>
              </a:p>
            </p:txBody>
          </p:sp>
          <p:cxnSp>
            <p:nvCxnSpPr>
              <p:cNvPr id="15" name="Straight Arrow Connector 14"/>
              <p:cNvCxnSpPr/>
              <p:nvPr/>
            </p:nvCxnSpPr>
            <p:spPr>
              <a:xfrm>
                <a:off x="3130062" y="4831146"/>
                <a:ext cx="22974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3560037" y="5105513"/>
              <a:ext cx="1837593" cy="307777"/>
            </a:xfrm>
            <a:prstGeom prst="rect">
              <a:avLst/>
            </a:prstGeom>
            <a:noFill/>
          </p:spPr>
          <p:txBody>
            <a:bodyPr wrap="square" rtlCol="0">
              <a:spAutoFit/>
            </a:bodyPr>
            <a:lstStyle/>
            <a:p>
              <a:pPr lvl="0" algn="ctr"/>
              <a:r>
                <a:rPr lang="en-IN" sz="1400" dirty="0">
                  <a:solidFill>
                    <a:srgbClr val="000000"/>
                  </a:solidFill>
                  <a:latin typeface="Product Sans Light"/>
                </a:rPr>
                <a:t>Murexide </a:t>
              </a:r>
              <a:r>
                <a:rPr lang="en-IN" sz="1200" dirty="0">
                  <a:latin typeface="Product Sans Light"/>
                </a:rPr>
                <a:t>(50mg)</a:t>
              </a:r>
              <a:endParaRPr lang="en-IN" dirty="0"/>
            </a:p>
          </p:txBody>
        </p:sp>
      </p:grpSp>
      <p:grpSp>
        <p:nvGrpSpPr>
          <p:cNvPr id="27" name="Group 26"/>
          <p:cNvGrpSpPr/>
          <p:nvPr/>
        </p:nvGrpSpPr>
        <p:grpSpPr>
          <a:xfrm>
            <a:off x="5336963" y="4469306"/>
            <a:ext cx="2113090" cy="1701925"/>
            <a:chOff x="5336963" y="4530850"/>
            <a:chExt cx="2113090" cy="1701925"/>
          </a:xfrm>
        </p:grpSpPr>
        <p:sp>
          <p:nvSpPr>
            <p:cNvPr id="19" name="Rounded Rectangle 18">
              <a:extLst>
                <a:ext uri="{FF2B5EF4-FFF2-40B4-BE49-F238E27FC236}">
                  <a16:creationId xmlns:a16="http://schemas.microsoft.com/office/drawing/2014/main" id="{843D5ED2-3793-44DF-A7EE-7677C317674E}"/>
                </a:ext>
              </a:extLst>
            </p:cNvPr>
            <p:cNvSpPr/>
            <p:nvPr/>
          </p:nvSpPr>
          <p:spPr>
            <a:xfrm>
              <a:off x="5336963" y="5544613"/>
              <a:ext cx="2113090" cy="68816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500" dirty="0">
                  <a:solidFill>
                    <a:schemeClr val="tx1"/>
                  </a:solidFill>
                </a:rPr>
                <a:t>Ni-Murexide complex </a:t>
              </a:r>
            </a:p>
            <a:p>
              <a:pPr algn="ctr"/>
              <a:r>
                <a:rPr lang="en-IN" sz="1400" dirty="0">
                  <a:solidFill>
                    <a:srgbClr val="FFC000"/>
                  </a:solidFill>
                  <a:latin typeface="+mj-lt"/>
                </a:rPr>
                <a:t>(yellow)</a:t>
              </a:r>
              <a:r>
                <a:rPr lang="en-IN" sz="1400" dirty="0">
                  <a:solidFill>
                    <a:srgbClr val="FF0000"/>
                  </a:solidFill>
                  <a:latin typeface="+mj-lt"/>
                </a:rPr>
                <a:t> </a:t>
              </a:r>
            </a:p>
          </p:txBody>
        </p:sp>
        <p:pic>
          <p:nvPicPr>
            <p:cNvPr id="23" name="Picture 2">
              <a:extLst>
                <a:ext uri="{FF2B5EF4-FFF2-40B4-BE49-F238E27FC236}">
                  <a16:creationId xmlns:a16="http://schemas.microsoft.com/office/drawing/2014/main" id="{B8AC9338-D639-4DA4-8670-B510FBA5F6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48085" y="4530850"/>
              <a:ext cx="990610" cy="92855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p:cNvGrpSpPr/>
          <p:nvPr/>
        </p:nvGrpSpPr>
        <p:grpSpPr>
          <a:xfrm>
            <a:off x="9044076" y="4469306"/>
            <a:ext cx="2010806" cy="1723194"/>
            <a:chOff x="9044076" y="4530850"/>
            <a:chExt cx="2010806" cy="1723194"/>
          </a:xfrm>
        </p:grpSpPr>
        <p:sp>
          <p:nvSpPr>
            <p:cNvPr id="17" name="Rounded Rectangle 16">
              <a:extLst>
                <a:ext uri="{FF2B5EF4-FFF2-40B4-BE49-F238E27FC236}">
                  <a16:creationId xmlns:a16="http://schemas.microsoft.com/office/drawing/2014/main" id="{843D5ED2-3793-44DF-A7EE-7677C317674E}"/>
                </a:ext>
              </a:extLst>
            </p:cNvPr>
            <p:cNvSpPr/>
            <p:nvPr/>
          </p:nvSpPr>
          <p:spPr>
            <a:xfrm>
              <a:off x="9044076" y="5544613"/>
              <a:ext cx="2010806" cy="709431"/>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500" dirty="0">
                  <a:solidFill>
                    <a:schemeClr val="tx1"/>
                  </a:solidFill>
                </a:rPr>
                <a:t>Ni-EDTA complex + </a:t>
              </a:r>
            </a:p>
            <a:p>
              <a:pPr algn="ctr"/>
              <a:r>
                <a:rPr lang="en-IN" sz="1500" dirty="0">
                  <a:solidFill>
                    <a:schemeClr val="tx1"/>
                  </a:solidFill>
                </a:rPr>
                <a:t>Murexide </a:t>
              </a:r>
              <a:r>
                <a:rPr lang="en-IN" sz="1400" dirty="0">
                  <a:solidFill>
                    <a:srgbClr val="9B26B6"/>
                  </a:solidFill>
                  <a:latin typeface="Product Sans Light"/>
                </a:rPr>
                <a:t>(violet)</a:t>
              </a:r>
              <a:r>
                <a:rPr lang="en-IN" sz="1400" dirty="0">
                  <a:solidFill>
                    <a:srgbClr val="FF0000"/>
                  </a:solidFill>
                  <a:latin typeface="+mj-lt"/>
                </a:rPr>
                <a:t> </a:t>
              </a:r>
            </a:p>
          </p:txBody>
        </p:sp>
        <p:pic>
          <p:nvPicPr>
            <p:cNvPr id="1026" name="Picture 2" descr="File:Conical flask purple.svg - Wikimedia Comm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52898" y="4530850"/>
              <a:ext cx="993163" cy="9931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p:cNvGrpSpPr/>
          <p:nvPr/>
        </p:nvGrpSpPr>
        <p:grpSpPr>
          <a:xfrm>
            <a:off x="1416985" y="4540869"/>
            <a:ext cx="1976909" cy="1595194"/>
            <a:chOff x="1416985" y="4602413"/>
            <a:chExt cx="1976909" cy="1595194"/>
          </a:xfrm>
        </p:grpSpPr>
        <p:sp>
          <p:nvSpPr>
            <p:cNvPr id="21" name="Rounded Rectangle 20">
              <a:extLst>
                <a:ext uri="{FF2B5EF4-FFF2-40B4-BE49-F238E27FC236}">
                  <a16:creationId xmlns:a16="http://schemas.microsoft.com/office/drawing/2014/main" id="{843D5ED2-3793-44DF-A7EE-7677C317674E}"/>
                </a:ext>
              </a:extLst>
            </p:cNvPr>
            <p:cNvSpPr/>
            <p:nvPr/>
          </p:nvSpPr>
          <p:spPr>
            <a:xfrm>
              <a:off x="1416985" y="5510880"/>
              <a:ext cx="1976909" cy="68672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500" dirty="0"/>
                <a:t>25 mL Ni</a:t>
              </a:r>
              <a:r>
                <a:rPr lang="en-IN" sz="1500" baseline="30000" dirty="0"/>
                <a:t>+2</a:t>
              </a:r>
              <a:r>
                <a:rPr lang="en-IN" sz="1500" dirty="0"/>
                <a:t> solution</a:t>
              </a:r>
              <a:r>
                <a:rPr lang="en-IN" sz="1400" dirty="0">
                  <a:latin typeface="+mj-lt"/>
                </a:rPr>
                <a:t> (diluted to 100mL)</a:t>
              </a:r>
            </a:p>
          </p:txBody>
        </p:sp>
        <p:pic>
          <p:nvPicPr>
            <p:cNvPr id="25" name="Picture 4" descr="Closeup Of Conical Flask Filled With Liquid Stock Photo - Download Image  Now - iStock"/>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23438" b="95898" l="5564" r="56662">
                          <a14:foregroundMark x1="20498" y1="53027" x2="20498" y2="53027"/>
                          <a14:foregroundMark x1="20498" y1="53027" x2="24305" y2="41406"/>
                          <a14:foregroundMark x1="21083" y1="46973" x2="25915" y2="31348"/>
                          <a14:foregroundMark x1="23280" y1="35840" x2="23280" y2="35840"/>
                          <a14:foregroundMark x1="23280" y1="35840" x2="24305" y2="28613"/>
                          <a14:foregroundMark x1="25329" y1="33594" x2="40849" y2="30762"/>
                          <a14:foregroundMark x1="39239" y1="31934" x2="39239" y2="49707"/>
                          <a14:foregroundMark x1="39239" y1="49707" x2="39239" y2="49707"/>
                          <a14:foregroundMark x1="39239" y1="49707" x2="39239" y2="49707"/>
                          <a14:foregroundMark x1="38214" y1="44727" x2="44070" y2="56934"/>
                          <a14:foregroundMark x1="37628" y1="41406" x2="31186" y2="33594"/>
                          <a14:foregroundMark x1="21083" y1="51953" x2="8346" y2="77539"/>
                          <a14:foregroundMark x1="9370" y1="75293" x2="7760" y2="83105"/>
                          <a14:foregroundMark x1="7760" y1="83105" x2="7760" y2="83105"/>
                          <a14:foregroundMark x1="7174" y1="86914" x2="15813" y2="95898"/>
                        </a14:backgroundRemoval>
                      </a14:imgEffect>
                    </a14:imgLayer>
                  </a14:imgProps>
                </a:ext>
                <a:ext uri="{28A0092B-C50C-407E-A947-70E740481C1C}">
                  <a14:useLocalDpi xmlns:a14="http://schemas.microsoft.com/office/drawing/2010/main" val="0"/>
                </a:ext>
              </a:extLst>
            </a:blip>
            <a:srcRect l="6594" t="31357" r="45989" b="11801"/>
            <a:stretch/>
          </p:blipFill>
          <p:spPr bwMode="auto">
            <a:xfrm>
              <a:off x="2066476" y="4602413"/>
              <a:ext cx="677926" cy="77961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23"/>
          <p:cNvSpPr txBox="1"/>
          <p:nvPr/>
        </p:nvSpPr>
        <p:spPr>
          <a:xfrm>
            <a:off x="5954268" y="6419088"/>
            <a:ext cx="283463" cy="369332"/>
          </a:xfrm>
          <a:prstGeom prst="rect">
            <a:avLst/>
          </a:prstGeom>
          <a:noFill/>
        </p:spPr>
        <p:txBody>
          <a:bodyPr wrap="square" rtlCol="0">
            <a:spAutoFit/>
          </a:bodyPr>
          <a:lstStyle/>
          <a:p>
            <a:r>
              <a:rPr lang="en-IN" dirty="0">
                <a:solidFill>
                  <a:schemeClr val="bg1"/>
                </a:solidFill>
                <a:latin typeface="+mj-lt"/>
              </a:rPr>
              <a:t>7</a:t>
            </a:r>
          </a:p>
        </p:txBody>
      </p:sp>
    </p:spTree>
    <p:extLst>
      <p:ext uri="{BB962C8B-B14F-4D97-AF65-F5344CB8AC3E}">
        <p14:creationId xmlns:p14="http://schemas.microsoft.com/office/powerpoint/2010/main" val="420291172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anim calcmode="lin" valueType="num">
                                      <p:cBhvr>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anim calcmode="lin" valueType="num">
                                      <p:cBhvr>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anim calcmode="lin" valueType="num">
                                      <p:cBhvr>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anim calcmode="lin" valueType="num">
                                      <p:cBhvr>
                                        <p:cTn id="50"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nodeType="clickEffect">
                                  <p:stCondLst>
                                    <p:cond delay="0"/>
                                  </p:stCondLst>
                                  <p:childTnLst>
                                    <p:set>
                                      <p:cBhvr>
                                        <p:cTn id="55" dur="1" fill="hold">
                                          <p:stCondLst>
                                            <p:cond delay="0"/>
                                          </p:stCondLst>
                                        </p:cTn>
                                        <p:tgtEl>
                                          <p:spTgt spid="29"/>
                                        </p:tgtEl>
                                        <p:attrNameLst>
                                          <p:attrName>style.visibility</p:attrName>
                                        </p:attrNameLst>
                                      </p:cBhvr>
                                      <p:to>
                                        <p:strVal val="visible"/>
                                      </p:to>
                                    </p:set>
                                    <p:anim calcmode="lin" valueType="num">
                                      <p:cBhvr additive="base">
                                        <p:cTn id="56" dur="500" fill="hold"/>
                                        <p:tgtEl>
                                          <p:spTgt spid="29"/>
                                        </p:tgtEl>
                                        <p:attrNameLst>
                                          <p:attrName>ppt_x</p:attrName>
                                        </p:attrNameLst>
                                      </p:cBhvr>
                                      <p:tavLst>
                                        <p:tav tm="0">
                                          <p:val>
                                            <p:strVal val="0-#ppt_w/2"/>
                                          </p:val>
                                        </p:tav>
                                        <p:tav tm="100000">
                                          <p:val>
                                            <p:strVal val="#ppt_x"/>
                                          </p:val>
                                        </p:tav>
                                      </p:tavLst>
                                    </p:anim>
                                    <p:anim calcmode="lin" valueType="num">
                                      <p:cBhvr additive="base">
                                        <p:cTn id="57"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anim calcmode="lin" valueType="num">
                                      <p:cBhvr>
                                        <p:cTn id="63" dur="500" fill="hold"/>
                                        <p:tgtEl>
                                          <p:spTgt spid="28"/>
                                        </p:tgtEl>
                                        <p:attrNameLst>
                                          <p:attrName>ppt_x</p:attrName>
                                        </p:attrNameLst>
                                      </p:cBhvr>
                                      <p:tavLst>
                                        <p:tav tm="0">
                                          <p:val>
                                            <p:strVal val="#ppt_x"/>
                                          </p:val>
                                        </p:tav>
                                        <p:tav tm="100000">
                                          <p:val>
                                            <p:strVal val="#ppt_x"/>
                                          </p:val>
                                        </p:tav>
                                      </p:tavLst>
                                    </p:anim>
                                    <p:anim calcmode="lin" valueType="num">
                                      <p:cBhvr>
                                        <p:cTn id="64"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anim calcmode="lin" valueType="num">
                                      <p:cBhvr>
                                        <p:cTn id="70" dur="500" fill="hold"/>
                                        <p:tgtEl>
                                          <p:spTgt spid="27"/>
                                        </p:tgtEl>
                                        <p:attrNameLst>
                                          <p:attrName>ppt_x</p:attrName>
                                        </p:attrNameLst>
                                      </p:cBhvr>
                                      <p:tavLst>
                                        <p:tav tm="0">
                                          <p:val>
                                            <p:strVal val="#ppt_x"/>
                                          </p:val>
                                        </p:tav>
                                        <p:tav tm="100000">
                                          <p:val>
                                            <p:strVal val="#ppt_x"/>
                                          </p:val>
                                        </p:tav>
                                      </p:tavLst>
                                    </p:anim>
                                    <p:anim calcmode="lin" valueType="num">
                                      <p:cBhvr>
                                        <p:cTn id="71"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fade">
                                      <p:cBhvr>
                                        <p:cTn id="76" dur="500"/>
                                        <p:tgtEl>
                                          <p:spTgt spid="11"/>
                                        </p:tgtEl>
                                      </p:cBhvr>
                                    </p:animEffect>
                                    <p:anim calcmode="lin" valueType="num">
                                      <p:cBhvr>
                                        <p:cTn id="77" dur="500" fill="hold"/>
                                        <p:tgtEl>
                                          <p:spTgt spid="11"/>
                                        </p:tgtEl>
                                        <p:attrNameLst>
                                          <p:attrName>ppt_x</p:attrName>
                                        </p:attrNameLst>
                                      </p:cBhvr>
                                      <p:tavLst>
                                        <p:tav tm="0">
                                          <p:val>
                                            <p:strVal val="#ppt_x"/>
                                          </p:val>
                                        </p:tav>
                                        <p:tav tm="100000">
                                          <p:val>
                                            <p:strVal val="#ppt_x"/>
                                          </p:val>
                                        </p:tav>
                                      </p:tavLst>
                                    </p:anim>
                                    <p:anim calcmode="lin" valueType="num">
                                      <p:cBhvr>
                                        <p:cTn id="78"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2" fill="hold" nodeType="click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1+#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A035E-E642-4AE5-9495-FB31A58F97E3}"/>
              </a:ext>
            </a:extLst>
          </p:cNvPr>
          <p:cNvSpPr>
            <a:spLocks noGrp="1"/>
          </p:cNvSpPr>
          <p:nvPr>
            <p:ph type="title"/>
          </p:nvPr>
        </p:nvSpPr>
        <p:spPr>
          <a:xfrm>
            <a:off x="1097280" y="260228"/>
            <a:ext cx="10058400" cy="1364644"/>
          </a:xfrm>
        </p:spPr>
        <p:txBody>
          <a:bodyPr/>
          <a:lstStyle/>
          <a:p>
            <a:pPr algn="ctr"/>
            <a:r>
              <a:rPr lang="en-IN" dirty="0"/>
              <a:t>Calculations</a:t>
            </a:r>
          </a:p>
        </p:txBody>
      </p:sp>
      <p:grpSp>
        <p:nvGrpSpPr>
          <p:cNvPr id="18" name="Group 17"/>
          <p:cNvGrpSpPr/>
          <p:nvPr/>
        </p:nvGrpSpPr>
        <p:grpSpPr>
          <a:xfrm>
            <a:off x="3072727" y="2784201"/>
            <a:ext cx="6046545" cy="479785"/>
            <a:chOff x="2413061" y="2886793"/>
            <a:chExt cx="6390114" cy="479785"/>
          </a:xfrm>
        </p:grpSpPr>
        <p:cxnSp>
          <p:nvCxnSpPr>
            <p:cNvPr id="12" name="Straight Arrow Connector 11"/>
            <p:cNvCxnSpPr/>
            <p:nvPr/>
          </p:nvCxnSpPr>
          <p:spPr>
            <a:xfrm>
              <a:off x="5207808" y="3126686"/>
              <a:ext cx="1059853" cy="6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20113" y="2886793"/>
              <a:ext cx="6216275" cy="479785"/>
            </a:xfrm>
            <a:prstGeom prst="roundRect">
              <a:avLst/>
            </a:prstGeom>
            <a:solidFill>
              <a:srgbClr val="BD582C">
                <a:alpha val="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2413061" y="2933101"/>
              <a:ext cx="6390114" cy="381033"/>
            </a:xfrm>
            <a:prstGeom prst="rect">
              <a:avLst/>
            </a:prstGeom>
            <a:noFill/>
          </p:spPr>
          <p:txBody>
            <a:bodyPr wrap="square" rtlCol="0">
              <a:spAutoFit/>
            </a:bodyPr>
            <a:lstStyle/>
            <a:p>
              <a:pPr algn="ctr"/>
              <a:r>
                <a:rPr lang="en-IN" sz="1600" dirty="0">
                  <a:solidFill>
                    <a:srgbClr val="000000"/>
                  </a:solidFill>
                  <a:latin typeface="Product Sans Light"/>
                  <a:sym typeface="Wingdings" panose="05000000000000000000" pitchFamily="2" charset="2"/>
                </a:rPr>
                <a:t>Zn-EBT </a:t>
              </a:r>
              <a:r>
                <a:rPr lang="en-IN" sz="1400" dirty="0">
                  <a:solidFill>
                    <a:srgbClr val="C00000"/>
                  </a:solidFill>
                  <a:latin typeface="Product Sans Light"/>
                  <a:sym typeface="Wingdings" panose="05000000000000000000" pitchFamily="2" charset="2"/>
                </a:rPr>
                <a:t>(wine red)  </a:t>
              </a:r>
              <a:r>
                <a:rPr lang="en-IN" sz="1600" dirty="0">
                  <a:solidFill>
                    <a:srgbClr val="000000"/>
                  </a:solidFill>
                  <a:latin typeface="Product Sans Light"/>
                  <a:sym typeface="Wingdings" panose="05000000000000000000" pitchFamily="2" charset="2"/>
                </a:rPr>
                <a:t>+  EDTA </a:t>
              </a:r>
              <a:r>
                <a:rPr lang="en-IN" dirty="0"/>
                <a:t>	                         </a:t>
              </a:r>
              <a:r>
                <a:rPr lang="en-IN" sz="1600" dirty="0">
                  <a:solidFill>
                    <a:srgbClr val="000000"/>
                  </a:solidFill>
                  <a:latin typeface="Product Sans Light"/>
                  <a:sym typeface="Wingdings" panose="05000000000000000000" pitchFamily="2" charset="2"/>
                </a:rPr>
                <a:t>Zn-EDTA  +  EBT</a:t>
              </a:r>
              <a:r>
                <a:rPr lang="en-IN" sz="1600" dirty="0">
                  <a:solidFill>
                    <a:srgbClr val="0070C0"/>
                  </a:solidFill>
                  <a:latin typeface="Product Sans Light"/>
                  <a:sym typeface="Wingdings" panose="05000000000000000000" pitchFamily="2" charset="2"/>
                </a:rPr>
                <a:t> </a:t>
              </a:r>
              <a:r>
                <a:rPr lang="en-IN" sz="1400" dirty="0">
                  <a:solidFill>
                    <a:srgbClr val="0070C0"/>
                  </a:solidFill>
                  <a:latin typeface="Product Sans Light"/>
                  <a:sym typeface="Wingdings" panose="05000000000000000000" pitchFamily="2" charset="2"/>
                </a:rPr>
                <a:t>(blue)</a:t>
              </a:r>
              <a:endParaRPr lang="en-IN" sz="900" baseline="30000" dirty="0">
                <a:solidFill>
                  <a:srgbClr val="FFC000"/>
                </a:solidFill>
              </a:endParaRPr>
            </a:p>
          </p:txBody>
        </p:sp>
        <p:sp>
          <p:nvSpPr>
            <p:cNvPr id="14" name="TextBox 13"/>
            <p:cNvSpPr txBox="1"/>
            <p:nvPr/>
          </p:nvSpPr>
          <p:spPr>
            <a:xfrm>
              <a:off x="5236630" y="2886793"/>
              <a:ext cx="865683" cy="285775"/>
            </a:xfrm>
            <a:prstGeom prst="rect">
              <a:avLst/>
            </a:prstGeom>
            <a:noFill/>
          </p:spPr>
          <p:txBody>
            <a:bodyPr wrap="square" rtlCol="0">
              <a:spAutoFit/>
            </a:bodyPr>
            <a:lstStyle/>
            <a:p>
              <a:pPr algn="ctr"/>
              <a:r>
                <a:rPr lang="en-IN" sz="1200" i="1" dirty="0">
                  <a:latin typeface="+mj-lt"/>
                </a:rPr>
                <a:t>pH~9</a:t>
              </a:r>
            </a:p>
          </p:txBody>
        </p:sp>
      </p:grpSp>
      <p:grpSp>
        <p:nvGrpSpPr>
          <p:cNvPr id="36" name="Group 35"/>
          <p:cNvGrpSpPr/>
          <p:nvPr/>
        </p:nvGrpSpPr>
        <p:grpSpPr>
          <a:xfrm>
            <a:off x="2701354" y="4714262"/>
            <a:ext cx="6905400" cy="492898"/>
            <a:chOff x="2514600" y="4958801"/>
            <a:chExt cx="6905400" cy="492898"/>
          </a:xfrm>
        </p:grpSpPr>
        <p:sp>
          <p:nvSpPr>
            <p:cNvPr id="21" name="Rounded Rectangle 20"/>
            <p:cNvSpPr/>
            <p:nvPr/>
          </p:nvSpPr>
          <p:spPr>
            <a:xfrm>
              <a:off x="2628900" y="4958801"/>
              <a:ext cx="6708531" cy="492898"/>
            </a:xfrm>
            <a:prstGeom prst="roundRect">
              <a:avLst/>
            </a:prstGeom>
            <a:solidFill>
              <a:srgbClr val="BD582C">
                <a:alpha val="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5" name="Group 34"/>
            <p:cNvGrpSpPr/>
            <p:nvPr/>
          </p:nvGrpSpPr>
          <p:grpSpPr>
            <a:xfrm>
              <a:off x="2514600" y="4962873"/>
              <a:ext cx="6905400" cy="427044"/>
              <a:chOff x="2514600" y="4962873"/>
              <a:chExt cx="6905400" cy="427044"/>
            </a:xfrm>
          </p:grpSpPr>
          <p:cxnSp>
            <p:nvCxnSpPr>
              <p:cNvPr id="20" name="Straight Arrow Connector 19"/>
              <p:cNvCxnSpPr/>
              <p:nvPr/>
            </p:nvCxnSpPr>
            <p:spPr>
              <a:xfrm>
                <a:off x="5471612" y="5205251"/>
                <a:ext cx="976397" cy="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514600" y="5020584"/>
                <a:ext cx="6905400" cy="369333"/>
              </a:xfrm>
              <a:prstGeom prst="rect">
                <a:avLst/>
              </a:prstGeom>
              <a:noFill/>
            </p:spPr>
            <p:txBody>
              <a:bodyPr wrap="square" rtlCol="0">
                <a:spAutoFit/>
              </a:bodyPr>
              <a:lstStyle/>
              <a:p>
                <a:pPr algn="ctr"/>
                <a:r>
                  <a:rPr lang="en-IN" sz="1600" dirty="0">
                    <a:solidFill>
                      <a:srgbClr val="000000"/>
                    </a:solidFill>
                    <a:latin typeface="Product Sans Light"/>
                    <a:sym typeface="Wingdings" panose="05000000000000000000" pitchFamily="2" charset="2"/>
                  </a:rPr>
                  <a:t>Ni-Murexide </a:t>
                </a:r>
                <a:r>
                  <a:rPr lang="en-IN" sz="1400" dirty="0">
                    <a:solidFill>
                      <a:srgbClr val="FFC000"/>
                    </a:solidFill>
                    <a:latin typeface="Product Sans Light"/>
                    <a:sym typeface="Wingdings" panose="05000000000000000000" pitchFamily="2" charset="2"/>
                  </a:rPr>
                  <a:t>(yellow)</a:t>
                </a:r>
                <a:r>
                  <a:rPr lang="en-IN" sz="1400" dirty="0">
                    <a:solidFill>
                      <a:srgbClr val="C00000"/>
                    </a:solidFill>
                    <a:latin typeface="Product Sans Light"/>
                    <a:sym typeface="Wingdings" panose="05000000000000000000" pitchFamily="2" charset="2"/>
                  </a:rPr>
                  <a:t>  </a:t>
                </a:r>
                <a:r>
                  <a:rPr lang="en-IN" sz="1600" dirty="0">
                    <a:solidFill>
                      <a:srgbClr val="000000"/>
                    </a:solidFill>
                    <a:latin typeface="Product Sans Light"/>
                    <a:sym typeface="Wingdings" panose="05000000000000000000" pitchFamily="2" charset="2"/>
                  </a:rPr>
                  <a:t>+  EDTA </a:t>
                </a:r>
                <a:r>
                  <a:rPr lang="en-IN" dirty="0">
                    <a:sym typeface="Wingdings" panose="05000000000000000000" pitchFamily="2" charset="2"/>
                  </a:rPr>
                  <a:t> </a:t>
                </a:r>
                <a:r>
                  <a:rPr lang="en-IN" dirty="0"/>
                  <a:t>                         </a:t>
                </a:r>
                <a:r>
                  <a:rPr lang="en-IN" sz="1600" dirty="0">
                    <a:solidFill>
                      <a:srgbClr val="000000"/>
                    </a:solidFill>
                    <a:latin typeface="Product Sans Light"/>
                    <a:sym typeface="Wingdings" panose="05000000000000000000" pitchFamily="2" charset="2"/>
                  </a:rPr>
                  <a:t>Ni-EDTA  +  Murexide</a:t>
                </a:r>
                <a:r>
                  <a:rPr lang="en-IN" sz="1600" dirty="0">
                    <a:solidFill>
                      <a:srgbClr val="0070C0"/>
                    </a:solidFill>
                    <a:latin typeface="Product Sans Light"/>
                    <a:sym typeface="Wingdings" panose="05000000000000000000" pitchFamily="2" charset="2"/>
                  </a:rPr>
                  <a:t> </a:t>
                </a:r>
                <a:r>
                  <a:rPr lang="en-IN" sz="1400" dirty="0">
                    <a:solidFill>
                      <a:srgbClr val="9B26B6"/>
                    </a:solidFill>
                    <a:latin typeface="Product Sans Light"/>
                    <a:sym typeface="Wingdings" panose="05000000000000000000" pitchFamily="2" charset="2"/>
                  </a:rPr>
                  <a:t>(violet)</a:t>
                </a:r>
                <a:endParaRPr lang="en-IN" sz="1000" baseline="30000" dirty="0">
                  <a:solidFill>
                    <a:srgbClr val="9B26B6"/>
                  </a:solidFill>
                </a:endParaRPr>
              </a:p>
            </p:txBody>
          </p:sp>
          <p:sp>
            <p:nvSpPr>
              <p:cNvPr id="23" name="TextBox 22"/>
              <p:cNvSpPr txBox="1"/>
              <p:nvPr/>
            </p:nvSpPr>
            <p:spPr>
              <a:xfrm>
                <a:off x="5471612" y="4962873"/>
                <a:ext cx="999410" cy="293586"/>
              </a:xfrm>
              <a:prstGeom prst="rect">
                <a:avLst/>
              </a:prstGeom>
              <a:noFill/>
            </p:spPr>
            <p:txBody>
              <a:bodyPr wrap="square" rtlCol="0">
                <a:spAutoFit/>
              </a:bodyPr>
              <a:lstStyle/>
              <a:p>
                <a:pPr algn="ctr"/>
                <a:r>
                  <a:rPr lang="en-IN" sz="1200" i="1" dirty="0">
                    <a:latin typeface="+mj-lt"/>
                  </a:rPr>
                  <a:t>pH~10</a:t>
                </a:r>
              </a:p>
            </p:txBody>
          </p:sp>
        </p:grpSp>
      </p:grpSp>
      <p:sp>
        <p:nvSpPr>
          <p:cNvPr id="39" name="TextBox 38"/>
          <p:cNvSpPr txBox="1"/>
          <p:nvPr/>
        </p:nvSpPr>
        <p:spPr>
          <a:xfrm>
            <a:off x="1066799" y="1901586"/>
            <a:ext cx="10058400" cy="4421723"/>
          </a:xfrm>
          <a:prstGeom prst="rect">
            <a:avLst/>
          </a:prstGeom>
          <a:noFill/>
        </p:spPr>
        <p:txBody>
          <a:bodyPr wrap="square" rtlCol="0">
            <a:spAutoFit/>
          </a:bodyPr>
          <a:lstStyle/>
          <a:p>
            <a:pPr marL="91440" lvl="0" indent="-91440" algn="just" defTabSz="914400">
              <a:lnSpc>
                <a:spcPct val="90000"/>
              </a:lnSpc>
              <a:spcBef>
                <a:spcPts val="1200"/>
              </a:spcBef>
              <a:spcAft>
                <a:spcPts val="200"/>
              </a:spcAft>
              <a:buClr>
                <a:srgbClr val="E48312"/>
              </a:buClr>
              <a:buSzPct val="100000"/>
              <a:buFont typeface="Calibri" panose="020F0502020204030204" pitchFamily="34" charset="0"/>
              <a:buChar char=" "/>
            </a:pPr>
            <a:r>
              <a:rPr lang="en-IN" dirty="0">
                <a:solidFill>
                  <a:srgbClr val="000000">
                    <a:lumMod val="75000"/>
                    <a:lumOff val="25000"/>
                  </a:srgbClr>
                </a:solidFill>
              </a:rPr>
              <a:t>Let normality of standard ZnO solution prepared be N</a:t>
            </a:r>
            <a:r>
              <a:rPr lang="en-IN" baseline="-25000" dirty="0">
                <a:solidFill>
                  <a:srgbClr val="000000">
                    <a:lumMod val="75000"/>
                    <a:lumOff val="25000"/>
                  </a:srgbClr>
                </a:solidFill>
              </a:rPr>
              <a:t>ZnO</a:t>
            </a:r>
            <a:r>
              <a:rPr lang="en-IN" dirty="0">
                <a:solidFill>
                  <a:srgbClr val="000000">
                    <a:lumMod val="75000"/>
                    <a:lumOff val="25000"/>
                  </a:srgbClr>
                </a:solidFill>
              </a:rPr>
              <a:t>, then</a:t>
            </a:r>
          </a:p>
          <a:p>
            <a:pPr marL="91440" lvl="0" indent="-91440" algn="just" defTabSz="914400">
              <a:lnSpc>
                <a:spcPct val="90000"/>
              </a:lnSpc>
              <a:spcBef>
                <a:spcPts val="1200"/>
              </a:spcBef>
              <a:spcAft>
                <a:spcPts val="200"/>
              </a:spcAft>
              <a:buClr>
                <a:srgbClr val="E48312"/>
              </a:buClr>
              <a:buSzPct val="100000"/>
              <a:buFont typeface="Wingdings" panose="05000000000000000000" pitchFamily="2" charset="2"/>
              <a:buChar char="v"/>
            </a:pPr>
            <a:r>
              <a:rPr lang="en-US" dirty="0">
                <a:solidFill>
                  <a:srgbClr val="333333"/>
                </a:solidFill>
                <a:sym typeface="Wingdings" panose="05000000000000000000" pitchFamily="2" charset="2"/>
              </a:rPr>
              <a:t>  </a:t>
            </a:r>
            <a:r>
              <a:rPr lang="en-IN" dirty="0">
                <a:solidFill>
                  <a:srgbClr val="BD582C"/>
                </a:solidFill>
                <a:latin typeface="Product Sans Light"/>
              </a:rPr>
              <a:t>Normality of given EDTA solution</a:t>
            </a:r>
          </a:p>
          <a:p>
            <a:pPr lvl="0" algn="just" defTabSz="914400">
              <a:lnSpc>
                <a:spcPct val="90000"/>
              </a:lnSpc>
              <a:spcBef>
                <a:spcPts val="1200"/>
              </a:spcBef>
              <a:spcAft>
                <a:spcPts val="200"/>
              </a:spcAft>
              <a:buClr>
                <a:srgbClr val="E48312"/>
              </a:buClr>
              <a:buSzPct val="100000"/>
            </a:pPr>
            <a:endParaRPr lang="en-IN" dirty="0">
              <a:solidFill>
                <a:srgbClr val="000000"/>
              </a:solidFill>
              <a:latin typeface="Product Sans Light"/>
            </a:endParaRPr>
          </a:p>
          <a:p>
            <a:pPr lvl="0" algn="just" defTabSz="914400">
              <a:lnSpc>
                <a:spcPct val="90000"/>
              </a:lnSpc>
              <a:spcBef>
                <a:spcPts val="1200"/>
              </a:spcBef>
              <a:spcAft>
                <a:spcPts val="200"/>
              </a:spcAft>
              <a:buClr>
                <a:srgbClr val="E48312"/>
              </a:buClr>
              <a:buSzPct val="100000"/>
            </a:pPr>
            <a:endParaRPr lang="en-IN" sz="1200" i="1" dirty="0">
              <a:solidFill>
                <a:srgbClr val="000000">
                  <a:lumMod val="75000"/>
                  <a:lumOff val="25000"/>
                </a:srgbClr>
              </a:solidFill>
              <a:latin typeface="Product Sans Light"/>
              <a:sym typeface="Wingdings" panose="05000000000000000000" pitchFamily="2" charset="2"/>
            </a:endParaRPr>
          </a:p>
          <a:p>
            <a:pPr marL="749808" lvl="3" indent="-182880" algn="just" defTabSz="914400">
              <a:lnSpc>
                <a:spcPct val="90000"/>
              </a:lnSpc>
              <a:spcBef>
                <a:spcPts val="200"/>
              </a:spcBef>
              <a:spcAft>
                <a:spcPts val="400"/>
              </a:spcAft>
              <a:buClr>
                <a:srgbClr val="E48312"/>
              </a:buClr>
              <a:buFont typeface="Arial" panose="020B0604020202020204" pitchFamily="34" charset="0"/>
              <a:buChar char="•"/>
            </a:pPr>
            <a:r>
              <a:rPr lang="en-IN" dirty="0">
                <a:solidFill>
                  <a:srgbClr val="000000">
                    <a:lumMod val="75000"/>
                    <a:lumOff val="25000"/>
                  </a:srgbClr>
                </a:solidFill>
              </a:rPr>
              <a:t>N</a:t>
            </a:r>
            <a:r>
              <a:rPr lang="en-IN" baseline="-25000" dirty="0">
                <a:solidFill>
                  <a:srgbClr val="000000">
                    <a:lumMod val="75000"/>
                    <a:lumOff val="25000"/>
                  </a:srgbClr>
                </a:solidFill>
              </a:rPr>
              <a:t>EDTA</a:t>
            </a:r>
            <a:r>
              <a:rPr lang="en-IN" dirty="0">
                <a:solidFill>
                  <a:srgbClr val="000000">
                    <a:lumMod val="75000"/>
                    <a:lumOff val="25000"/>
                  </a:srgbClr>
                </a:solidFill>
              </a:rPr>
              <a:t>  ×  V</a:t>
            </a:r>
            <a:r>
              <a:rPr lang="en-IN" baseline="-25000" dirty="0">
                <a:solidFill>
                  <a:srgbClr val="000000">
                    <a:lumMod val="75000"/>
                    <a:lumOff val="25000"/>
                  </a:srgbClr>
                </a:solidFill>
              </a:rPr>
              <a:t>EDTA</a:t>
            </a:r>
            <a:r>
              <a:rPr lang="en-IN" dirty="0">
                <a:solidFill>
                  <a:srgbClr val="000000">
                    <a:lumMod val="75000"/>
                    <a:lumOff val="25000"/>
                  </a:srgbClr>
                </a:solidFill>
              </a:rPr>
              <a:t>  =  N</a:t>
            </a:r>
            <a:r>
              <a:rPr lang="en-IN" baseline="-25000" dirty="0">
                <a:solidFill>
                  <a:srgbClr val="000000">
                    <a:lumMod val="75000"/>
                    <a:lumOff val="25000"/>
                  </a:srgbClr>
                </a:solidFill>
              </a:rPr>
              <a:t>ZnO</a:t>
            </a:r>
            <a:r>
              <a:rPr lang="en-IN" dirty="0">
                <a:solidFill>
                  <a:srgbClr val="000000">
                    <a:lumMod val="75000"/>
                    <a:lumOff val="25000"/>
                  </a:srgbClr>
                </a:solidFill>
              </a:rPr>
              <a:t>  ×  V</a:t>
            </a:r>
            <a:r>
              <a:rPr lang="en-IN" baseline="-25000" dirty="0">
                <a:solidFill>
                  <a:srgbClr val="000000">
                    <a:lumMod val="75000"/>
                    <a:lumOff val="25000"/>
                  </a:srgbClr>
                </a:solidFill>
              </a:rPr>
              <a:t>ZnO </a:t>
            </a:r>
            <a:r>
              <a:rPr lang="en-IN" dirty="0">
                <a:solidFill>
                  <a:srgbClr val="000000">
                    <a:lumMod val="75000"/>
                    <a:lumOff val="25000"/>
                  </a:srgbClr>
                </a:solidFill>
              </a:rPr>
              <a:t>                </a:t>
            </a:r>
            <a:r>
              <a:rPr lang="en-IN" sz="1600" dirty="0">
                <a:solidFill>
                  <a:srgbClr val="000000">
                    <a:lumMod val="75000"/>
                    <a:lumOff val="25000"/>
                  </a:srgbClr>
                </a:solidFill>
                <a:latin typeface="Product Sans Light"/>
              </a:rPr>
              <a:t>(V</a:t>
            </a:r>
            <a:r>
              <a:rPr lang="en-IN" sz="1600" baseline="-25000" dirty="0">
                <a:solidFill>
                  <a:srgbClr val="000000">
                    <a:lumMod val="75000"/>
                    <a:lumOff val="25000"/>
                  </a:srgbClr>
                </a:solidFill>
                <a:latin typeface="Product Sans Light"/>
              </a:rPr>
              <a:t>ZnO</a:t>
            </a:r>
            <a:r>
              <a:rPr lang="en-IN" sz="1600" dirty="0">
                <a:solidFill>
                  <a:srgbClr val="000000">
                    <a:lumMod val="75000"/>
                    <a:lumOff val="25000"/>
                  </a:srgbClr>
                </a:solidFill>
                <a:latin typeface="Product Sans Light"/>
              </a:rPr>
              <a:t> = 10 mL)</a:t>
            </a:r>
            <a:endParaRPr lang="en-IN" baseline="-25000" dirty="0">
              <a:solidFill>
                <a:srgbClr val="000000">
                  <a:lumMod val="75000"/>
                  <a:lumOff val="25000"/>
                </a:srgbClr>
              </a:solidFill>
              <a:latin typeface="Product Sans Light"/>
            </a:endParaRPr>
          </a:p>
          <a:p>
            <a:pPr marL="749808" lvl="3" indent="-182880" algn="just" defTabSz="914400">
              <a:lnSpc>
                <a:spcPct val="90000"/>
              </a:lnSpc>
              <a:spcBef>
                <a:spcPts val="200"/>
              </a:spcBef>
              <a:spcAft>
                <a:spcPts val="400"/>
              </a:spcAft>
              <a:buClr>
                <a:srgbClr val="E48312"/>
              </a:buClr>
              <a:buFont typeface="Arial" panose="020B0604020202020204" pitchFamily="34" charset="0"/>
              <a:buChar char="•"/>
            </a:pPr>
            <a:r>
              <a:rPr lang="en-IN" dirty="0">
                <a:solidFill>
                  <a:srgbClr val="000000">
                    <a:lumMod val="75000"/>
                    <a:lumOff val="25000"/>
                  </a:srgbClr>
                </a:solidFill>
              </a:rPr>
              <a:t>N</a:t>
            </a:r>
            <a:r>
              <a:rPr lang="en-IN" baseline="-25000" dirty="0">
                <a:solidFill>
                  <a:srgbClr val="000000">
                    <a:lumMod val="75000"/>
                    <a:lumOff val="25000"/>
                  </a:srgbClr>
                </a:solidFill>
              </a:rPr>
              <a:t>EDTA</a:t>
            </a:r>
            <a:r>
              <a:rPr lang="en-IN" dirty="0">
                <a:solidFill>
                  <a:srgbClr val="000000">
                    <a:lumMod val="75000"/>
                    <a:lumOff val="25000"/>
                  </a:srgbClr>
                </a:solidFill>
              </a:rPr>
              <a:t>  =  N</a:t>
            </a:r>
            <a:r>
              <a:rPr lang="en-IN" baseline="-25000" dirty="0">
                <a:solidFill>
                  <a:srgbClr val="000000">
                    <a:lumMod val="75000"/>
                    <a:lumOff val="25000"/>
                  </a:srgbClr>
                </a:solidFill>
              </a:rPr>
              <a:t>ZnO</a:t>
            </a:r>
            <a:r>
              <a:rPr lang="en-IN" dirty="0">
                <a:solidFill>
                  <a:srgbClr val="000000">
                    <a:lumMod val="75000"/>
                    <a:lumOff val="25000"/>
                  </a:srgbClr>
                </a:solidFill>
              </a:rPr>
              <a:t> ×  (10 / V</a:t>
            </a:r>
            <a:r>
              <a:rPr lang="en-IN" baseline="-25000" dirty="0">
                <a:solidFill>
                  <a:srgbClr val="000000">
                    <a:lumMod val="75000"/>
                    <a:lumOff val="25000"/>
                  </a:srgbClr>
                </a:solidFill>
              </a:rPr>
              <a:t>EDTA</a:t>
            </a:r>
            <a:r>
              <a:rPr lang="en-IN" dirty="0">
                <a:solidFill>
                  <a:srgbClr val="000000">
                    <a:lumMod val="75000"/>
                    <a:lumOff val="25000"/>
                  </a:srgbClr>
                </a:solidFill>
              </a:rPr>
              <a:t>)                  </a:t>
            </a:r>
            <a:r>
              <a:rPr lang="en-IN" sz="1600" dirty="0">
                <a:solidFill>
                  <a:srgbClr val="000000">
                    <a:lumMod val="75000"/>
                    <a:lumOff val="25000"/>
                  </a:srgbClr>
                </a:solidFill>
                <a:latin typeface="Product Sans Light"/>
              </a:rPr>
              <a:t>(V</a:t>
            </a:r>
            <a:r>
              <a:rPr lang="en-IN" sz="1600" baseline="-25000" dirty="0">
                <a:solidFill>
                  <a:srgbClr val="000000">
                    <a:lumMod val="75000"/>
                    <a:lumOff val="25000"/>
                  </a:srgbClr>
                </a:solidFill>
                <a:latin typeface="Product Sans Light"/>
              </a:rPr>
              <a:t>EDTA  </a:t>
            </a:r>
            <a:r>
              <a:rPr lang="en-IN" sz="1600" dirty="0">
                <a:solidFill>
                  <a:srgbClr val="000000">
                    <a:lumMod val="75000"/>
                    <a:lumOff val="25000"/>
                  </a:srgbClr>
                </a:solidFill>
                <a:latin typeface="Product Sans Light"/>
              </a:rPr>
              <a:t>obtained form step 2)</a:t>
            </a:r>
          </a:p>
          <a:p>
            <a:pPr marL="566928" lvl="3" algn="just" defTabSz="914400">
              <a:lnSpc>
                <a:spcPct val="90000"/>
              </a:lnSpc>
              <a:spcBef>
                <a:spcPts val="200"/>
              </a:spcBef>
              <a:spcAft>
                <a:spcPts val="400"/>
              </a:spcAft>
              <a:buClr>
                <a:srgbClr val="E48312"/>
              </a:buClr>
            </a:pPr>
            <a:endParaRPr lang="en-IN" sz="400" dirty="0">
              <a:solidFill>
                <a:srgbClr val="000000">
                  <a:lumMod val="75000"/>
                  <a:lumOff val="25000"/>
                </a:srgbClr>
              </a:solidFill>
              <a:latin typeface="Product Sans Light"/>
            </a:endParaRPr>
          </a:p>
          <a:p>
            <a:pPr marL="91440" lvl="0" indent="-91440" algn="just" defTabSz="914400">
              <a:lnSpc>
                <a:spcPct val="90000"/>
              </a:lnSpc>
              <a:spcBef>
                <a:spcPts val="1200"/>
              </a:spcBef>
              <a:spcAft>
                <a:spcPts val="200"/>
              </a:spcAft>
              <a:buClr>
                <a:srgbClr val="E48312"/>
              </a:buClr>
              <a:buSzPct val="100000"/>
              <a:buFont typeface="Wingdings" panose="05000000000000000000" pitchFamily="2" charset="2"/>
              <a:buChar char="v"/>
            </a:pPr>
            <a:r>
              <a:rPr lang="en-IN" dirty="0">
                <a:solidFill>
                  <a:srgbClr val="000000">
                    <a:lumMod val="75000"/>
                    <a:lumOff val="25000"/>
                  </a:srgbClr>
                </a:solidFill>
                <a:latin typeface="Product Sans Light"/>
              </a:rPr>
              <a:t>  </a:t>
            </a:r>
            <a:r>
              <a:rPr lang="en-IN" dirty="0">
                <a:solidFill>
                  <a:srgbClr val="BD582C"/>
                </a:solidFill>
                <a:latin typeface="Product Sans Light"/>
              </a:rPr>
              <a:t>Normality of Ni</a:t>
            </a:r>
            <a:r>
              <a:rPr lang="en-IN" baseline="30000" dirty="0">
                <a:solidFill>
                  <a:srgbClr val="BD582C"/>
                </a:solidFill>
                <a:latin typeface="Product Sans Light"/>
              </a:rPr>
              <a:t>+2</a:t>
            </a:r>
            <a:r>
              <a:rPr lang="en-IN" dirty="0">
                <a:solidFill>
                  <a:srgbClr val="BD582C"/>
                </a:solidFill>
                <a:latin typeface="Product Sans Light"/>
              </a:rPr>
              <a:t> in given solution</a:t>
            </a:r>
          </a:p>
          <a:p>
            <a:pPr marL="201168" lvl="1" algn="just" defTabSz="914400">
              <a:lnSpc>
                <a:spcPct val="90000"/>
              </a:lnSpc>
              <a:spcBef>
                <a:spcPts val="200"/>
              </a:spcBef>
              <a:spcAft>
                <a:spcPts val="400"/>
              </a:spcAft>
              <a:buClr>
                <a:srgbClr val="E48312"/>
              </a:buClr>
            </a:pPr>
            <a:endParaRPr lang="en-IN" sz="2000" dirty="0">
              <a:solidFill>
                <a:srgbClr val="000000">
                  <a:lumMod val="75000"/>
                  <a:lumOff val="25000"/>
                </a:srgbClr>
              </a:solidFill>
              <a:latin typeface="Product Sans Light"/>
            </a:endParaRPr>
          </a:p>
          <a:p>
            <a:pPr marL="201168" lvl="1" algn="just" defTabSz="914400">
              <a:lnSpc>
                <a:spcPct val="90000"/>
              </a:lnSpc>
              <a:spcBef>
                <a:spcPts val="200"/>
              </a:spcBef>
              <a:spcAft>
                <a:spcPts val="400"/>
              </a:spcAft>
              <a:buClr>
                <a:srgbClr val="E48312"/>
              </a:buClr>
            </a:pPr>
            <a:endParaRPr lang="en-IN" sz="2000" dirty="0">
              <a:solidFill>
                <a:srgbClr val="000000">
                  <a:lumMod val="75000"/>
                  <a:lumOff val="25000"/>
                </a:srgbClr>
              </a:solidFill>
              <a:latin typeface="Product Sans Light"/>
            </a:endParaRPr>
          </a:p>
          <a:p>
            <a:pPr marL="749808" lvl="3" indent="-182880" algn="just" defTabSz="914400">
              <a:lnSpc>
                <a:spcPct val="90000"/>
              </a:lnSpc>
              <a:spcBef>
                <a:spcPts val="200"/>
              </a:spcBef>
              <a:spcAft>
                <a:spcPts val="400"/>
              </a:spcAft>
              <a:buClr>
                <a:srgbClr val="E48312"/>
              </a:buClr>
              <a:buFont typeface="Arial" panose="020B0604020202020204" pitchFamily="34" charset="0"/>
              <a:buChar char="•"/>
            </a:pPr>
            <a:r>
              <a:rPr lang="en-IN" dirty="0">
                <a:solidFill>
                  <a:srgbClr val="000000">
                    <a:lumMod val="75000"/>
                    <a:lumOff val="25000"/>
                  </a:srgbClr>
                </a:solidFill>
              </a:rPr>
              <a:t>N</a:t>
            </a:r>
            <a:r>
              <a:rPr lang="en-IN" baseline="-25000" dirty="0">
                <a:solidFill>
                  <a:srgbClr val="000000">
                    <a:lumMod val="75000"/>
                    <a:lumOff val="25000"/>
                  </a:srgbClr>
                </a:solidFill>
              </a:rPr>
              <a:t>Ni+2</a:t>
            </a:r>
            <a:r>
              <a:rPr lang="en-IN" dirty="0">
                <a:solidFill>
                  <a:srgbClr val="000000">
                    <a:lumMod val="75000"/>
                    <a:lumOff val="25000"/>
                  </a:srgbClr>
                </a:solidFill>
              </a:rPr>
              <a:t>  ×  V</a:t>
            </a:r>
            <a:r>
              <a:rPr lang="en-IN" baseline="-25000" dirty="0">
                <a:solidFill>
                  <a:srgbClr val="000000">
                    <a:lumMod val="75000"/>
                    <a:lumOff val="25000"/>
                  </a:srgbClr>
                </a:solidFill>
              </a:rPr>
              <a:t>Ni+2</a:t>
            </a:r>
            <a:r>
              <a:rPr lang="en-IN" dirty="0">
                <a:solidFill>
                  <a:srgbClr val="000000">
                    <a:lumMod val="75000"/>
                    <a:lumOff val="25000"/>
                  </a:srgbClr>
                </a:solidFill>
              </a:rPr>
              <a:t>  =  N</a:t>
            </a:r>
            <a:r>
              <a:rPr lang="en-IN" baseline="-25000" dirty="0">
                <a:solidFill>
                  <a:srgbClr val="000000">
                    <a:lumMod val="75000"/>
                    <a:lumOff val="25000"/>
                  </a:srgbClr>
                </a:solidFill>
              </a:rPr>
              <a:t>EDTA</a:t>
            </a:r>
            <a:r>
              <a:rPr lang="en-IN" dirty="0">
                <a:solidFill>
                  <a:srgbClr val="000000">
                    <a:lumMod val="75000"/>
                    <a:lumOff val="25000"/>
                  </a:srgbClr>
                </a:solidFill>
              </a:rPr>
              <a:t>  ×  V</a:t>
            </a:r>
            <a:r>
              <a:rPr lang="en-IN" baseline="-25000" dirty="0">
                <a:solidFill>
                  <a:srgbClr val="000000">
                    <a:lumMod val="75000"/>
                    <a:lumOff val="25000"/>
                  </a:srgbClr>
                </a:solidFill>
              </a:rPr>
              <a:t>EDTA</a:t>
            </a:r>
            <a:r>
              <a:rPr lang="en-IN" dirty="0">
                <a:solidFill>
                  <a:srgbClr val="000000">
                    <a:lumMod val="75000"/>
                    <a:lumOff val="25000"/>
                  </a:srgbClr>
                </a:solidFill>
              </a:rPr>
              <a:t>                </a:t>
            </a:r>
            <a:r>
              <a:rPr lang="en-IN" sz="1600" dirty="0">
                <a:solidFill>
                  <a:srgbClr val="000000">
                    <a:lumMod val="75000"/>
                    <a:lumOff val="25000"/>
                  </a:srgbClr>
                </a:solidFill>
                <a:latin typeface="Product Sans Light"/>
              </a:rPr>
              <a:t>(V</a:t>
            </a:r>
            <a:r>
              <a:rPr lang="en-IN" sz="1600" baseline="-25000" dirty="0">
                <a:solidFill>
                  <a:srgbClr val="000000">
                    <a:lumMod val="75000"/>
                    <a:lumOff val="25000"/>
                  </a:srgbClr>
                </a:solidFill>
                <a:latin typeface="Product Sans Light"/>
              </a:rPr>
              <a:t>Ni+2</a:t>
            </a:r>
            <a:r>
              <a:rPr lang="en-IN" sz="1600" dirty="0">
                <a:solidFill>
                  <a:srgbClr val="000000">
                    <a:lumMod val="75000"/>
                    <a:lumOff val="25000"/>
                  </a:srgbClr>
                </a:solidFill>
                <a:latin typeface="Product Sans Light"/>
              </a:rPr>
              <a:t> = 25 mL)</a:t>
            </a:r>
            <a:endParaRPr lang="en-IN" sz="1600" baseline="-25000" dirty="0">
              <a:solidFill>
                <a:srgbClr val="000000">
                  <a:lumMod val="75000"/>
                  <a:lumOff val="25000"/>
                </a:srgbClr>
              </a:solidFill>
              <a:latin typeface="Product Sans Light"/>
            </a:endParaRPr>
          </a:p>
          <a:p>
            <a:pPr marL="749808" lvl="3" indent="-182880" algn="just" defTabSz="914400">
              <a:lnSpc>
                <a:spcPct val="90000"/>
              </a:lnSpc>
              <a:spcBef>
                <a:spcPts val="200"/>
              </a:spcBef>
              <a:spcAft>
                <a:spcPts val="400"/>
              </a:spcAft>
              <a:buClr>
                <a:srgbClr val="E48312"/>
              </a:buClr>
              <a:buFont typeface="Arial" panose="020B0604020202020204" pitchFamily="34" charset="0"/>
              <a:buChar char="•"/>
            </a:pPr>
            <a:r>
              <a:rPr lang="en-IN" dirty="0">
                <a:solidFill>
                  <a:srgbClr val="000000">
                    <a:lumMod val="75000"/>
                    <a:lumOff val="25000"/>
                  </a:srgbClr>
                </a:solidFill>
              </a:rPr>
              <a:t>N</a:t>
            </a:r>
            <a:r>
              <a:rPr lang="en-IN" baseline="-25000" dirty="0">
                <a:solidFill>
                  <a:srgbClr val="000000">
                    <a:lumMod val="75000"/>
                    <a:lumOff val="25000"/>
                  </a:srgbClr>
                </a:solidFill>
              </a:rPr>
              <a:t>Ni+2</a:t>
            </a:r>
            <a:r>
              <a:rPr lang="en-IN" dirty="0">
                <a:solidFill>
                  <a:srgbClr val="000000">
                    <a:lumMod val="75000"/>
                    <a:lumOff val="25000"/>
                  </a:srgbClr>
                </a:solidFill>
              </a:rPr>
              <a:t>  =  N</a:t>
            </a:r>
            <a:r>
              <a:rPr lang="en-IN" baseline="-25000" dirty="0">
                <a:solidFill>
                  <a:srgbClr val="000000">
                    <a:lumMod val="75000"/>
                    <a:lumOff val="25000"/>
                  </a:srgbClr>
                </a:solidFill>
              </a:rPr>
              <a:t>EDTA</a:t>
            </a:r>
            <a:r>
              <a:rPr lang="en-IN" dirty="0">
                <a:solidFill>
                  <a:srgbClr val="000000">
                    <a:lumMod val="75000"/>
                    <a:lumOff val="25000"/>
                  </a:srgbClr>
                </a:solidFill>
              </a:rPr>
              <a:t>  ×  (V</a:t>
            </a:r>
            <a:r>
              <a:rPr lang="en-IN" baseline="-25000" dirty="0">
                <a:solidFill>
                  <a:srgbClr val="000000">
                    <a:lumMod val="75000"/>
                    <a:lumOff val="25000"/>
                  </a:srgbClr>
                </a:solidFill>
              </a:rPr>
              <a:t>EDTA  </a:t>
            </a:r>
            <a:r>
              <a:rPr lang="en-IN" dirty="0">
                <a:solidFill>
                  <a:srgbClr val="000000">
                    <a:lumMod val="75000"/>
                    <a:lumOff val="25000"/>
                  </a:srgbClr>
                </a:solidFill>
              </a:rPr>
              <a:t>/ 25)                   </a:t>
            </a:r>
            <a:r>
              <a:rPr lang="en-IN" sz="1600" dirty="0">
                <a:solidFill>
                  <a:srgbClr val="000000">
                    <a:lumMod val="75000"/>
                    <a:lumOff val="25000"/>
                  </a:srgbClr>
                </a:solidFill>
                <a:latin typeface="Product Sans Light"/>
              </a:rPr>
              <a:t>(V</a:t>
            </a:r>
            <a:r>
              <a:rPr lang="en-IN" sz="1600" baseline="-25000" dirty="0">
                <a:solidFill>
                  <a:srgbClr val="000000">
                    <a:lumMod val="75000"/>
                    <a:lumOff val="25000"/>
                  </a:srgbClr>
                </a:solidFill>
                <a:latin typeface="Product Sans Light"/>
              </a:rPr>
              <a:t>EDTA  </a:t>
            </a:r>
            <a:r>
              <a:rPr lang="en-IN" sz="1600" dirty="0">
                <a:solidFill>
                  <a:srgbClr val="000000">
                    <a:lumMod val="75000"/>
                    <a:lumOff val="25000"/>
                  </a:srgbClr>
                </a:solidFill>
                <a:latin typeface="Product Sans Light"/>
              </a:rPr>
              <a:t>obtained form step 3)</a:t>
            </a:r>
          </a:p>
          <a:p>
            <a:endParaRPr lang="en-IN" dirty="0"/>
          </a:p>
        </p:txBody>
      </p:sp>
      <p:sp>
        <p:nvSpPr>
          <p:cNvPr id="15" name="TextBox 14"/>
          <p:cNvSpPr txBox="1"/>
          <p:nvPr/>
        </p:nvSpPr>
        <p:spPr>
          <a:xfrm>
            <a:off x="5954268" y="6419088"/>
            <a:ext cx="283463" cy="369332"/>
          </a:xfrm>
          <a:prstGeom prst="rect">
            <a:avLst/>
          </a:prstGeom>
          <a:noFill/>
        </p:spPr>
        <p:txBody>
          <a:bodyPr wrap="square" rtlCol="0">
            <a:spAutoFit/>
          </a:bodyPr>
          <a:lstStyle/>
          <a:p>
            <a:r>
              <a:rPr lang="en-IN" dirty="0">
                <a:solidFill>
                  <a:schemeClr val="bg1"/>
                </a:solidFill>
                <a:latin typeface="+mj-lt"/>
              </a:rPr>
              <a:t>8</a:t>
            </a:r>
          </a:p>
        </p:txBody>
      </p:sp>
    </p:spTree>
    <p:extLst>
      <p:ext uri="{BB962C8B-B14F-4D97-AF65-F5344CB8AC3E}">
        <p14:creationId xmlns:p14="http://schemas.microsoft.com/office/powerpoint/2010/main" val="23993081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
                                            <p:txEl>
                                              <p:pRg st="0" end="0"/>
                                            </p:txEl>
                                          </p:spTgt>
                                        </p:tgtEl>
                                        <p:attrNameLst>
                                          <p:attrName>style.visibility</p:attrName>
                                        </p:attrNameLst>
                                      </p:cBhvr>
                                      <p:to>
                                        <p:strVal val="visible"/>
                                      </p:to>
                                    </p:set>
                                    <p:animEffect transition="in" filter="fade">
                                      <p:cBhvr>
                                        <p:cTn id="14" dur="500"/>
                                        <p:tgtEl>
                                          <p:spTgt spid="39">
                                            <p:txEl>
                                              <p:pRg st="0" end="0"/>
                                            </p:txEl>
                                          </p:spTgt>
                                        </p:tgtEl>
                                      </p:cBhvr>
                                    </p:animEffect>
                                    <p:anim calcmode="lin" valueType="num">
                                      <p:cBhvr>
                                        <p:cTn id="15"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9">
                                            <p:txEl>
                                              <p:pRg st="1" end="1"/>
                                            </p:txEl>
                                          </p:spTgt>
                                        </p:tgtEl>
                                        <p:attrNameLst>
                                          <p:attrName>style.visibility</p:attrName>
                                        </p:attrNameLst>
                                      </p:cBhvr>
                                      <p:to>
                                        <p:strVal val="visible"/>
                                      </p:to>
                                    </p:set>
                                    <p:animEffect transition="in" filter="fade">
                                      <p:cBhvr>
                                        <p:cTn id="21" dur="500"/>
                                        <p:tgtEl>
                                          <p:spTgt spid="39">
                                            <p:txEl>
                                              <p:pRg st="1" end="1"/>
                                            </p:txEl>
                                          </p:spTgt>
                                        </p:tgtEl>
                                      </p:cBhvr>
                                    </p:animEffect>
                                    <p:anim calcmode="lin" valueType="num">
                                      <p:cBhvr>
                                        <p:cTn id="22" dur="500" fill="hold"/>
                                        <p:tgtEl>
                                          <p:spTgt spid="3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circle(in)">
                                      <p:cBhvr>
                                        <p:cTn id="28" dur="7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9">
                                            <p:txEl>
                                              <p:pRg st="4" end="4"/>
                                            </p:txEl>
                                          </p:spTgt>
                                        </p:tgtEl>
                                        <p:attrNameLst>
                                          <p:attrName>style.visibility</p:attrName>
                                        </p:attrNameLst>
                                      </p:cBhvr>
                                      <p:to>
                                        <p:strVal val="visible"/>
                                      </p:to>
                                    </p:set>
                                    <p:animEffect transition="in" filter="fade">
                                      <p:cBhvr>
                                        <p:cTn id="33" dur="500"/>
                                        <p:tgtEl>
                                          <p:spTgt spid="39">
                                            <p:txEl>
                                              <p:pRg st="4" end="4"/>
                                            </p:txEl>
                                          </p:spTgt>
                                        </p:tgtEl>
                                      </p:cBhvr>
                                    </p:animEffect>
                                    <p:anim calcmode="lin" valueType="num">
                                      <p:cBhvr>
                                        <p:cTn id="34" dur="500" fill="hold"/>
                                        <p:tgtEl>
                                          <p:spTgt spid="39">
                                            <p:txEl>
                                              <p:pRg st="4" end="4"/>
                                            </p:txEl>
                                          </p:spTgt>
                                        </p:tgtEl>
                                        <p:attrNameLst>
                                          <p:attrName>ppt_x</p:attrName>
                                        </p:attrNameLst>
                                      </p:cBhvr>
                                      <p:tavLst>
                                        <p:tav tm="0">
                                          <p:val>
                                            <p:strVal val="#ppt_x"/>
                                          </p:val>
                                        </p:tav>
                                        <p:tav tm="100000">
                                          <p:val>
                                            <p:strVal val="#ppt_x"/>
                                          </p:val>
                                        </p:tav>
                                      </p:tavLst>
                                    </p:anim>
                                    <p:anim calcmode="lin" valueType="num">
                                      <p:cBhvr>
                                        <p:cTn id="35" dur="500" fill="hold"/>
                                        <p:tgtEl>
                                          <p:spTgt spid="3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9">
                                            <p:txEl>
                                              <p:pRg st="5" end="5"/>
                                            </p:txEl>
                                          </p:spTgt>
                                        </p:tgtEl>
                                        <p:attrNameLst>
                                          <p:attrName>style.visibility</p:attrName>
                                        </p:attrNameLst>
                                      </p:cBhvr>
                                      <p:to>
                                        <p:strVal val="visible"/>
                                      </p:to>
                                    </p:set>
                                    <p:animEffect transition="in" filter="fade">
                                      <p:cBhvr>
                                        <p:cTn id="40" dur="500"/>
                                        <p:tgtEl>
                                          <p:spTgt spid="39">
                                            <p:txEl>
                                              <p:pRg st="5" end="5"/>
                                            </p:txEl>
                                          </p:spTgt>
                                        </p:tgtEl>
                                      </p:cBhvr>
                                    </p:animEffect>
                                    <p:anim calcmode="lin" valueType="num">
                                      <p:cBhvr>
                                        <p:cTn id="41" dur="500" fill="hold"/>
                                        <p:tgtEl>
                                          <p:spTgt spid="39">
                                            <p:txEl>
                                              <p:pRg st="5" end="5"/>
                                            </p:txEl>
                                          </p:spTgt>
                                        </p:tgtEl>
                                        <p:attrNameLst>
                                          <p:attrName>ppt_x</p:attrName>
                                        </p:attrNameLst>
                                      </p:cBhvr>
                                      <p:tavLst>
                                        <p:tav tm="0">
                                          <p:val>
                                            <p:strVal val="#ppt_x"/>
                                          </p:val>
                                        </p:tav>
                                        <p:tav tm="100000">
                                          <p:val>
                                            <p:strVal val="#ppt_x"/>
                                          </p:val>
                                        </p:tav>
                                      </p:tavLst>
                                    </p:anim>
                                    <p:anim calcmode="lin" valueType="num">
                                      <p:cBhvr>
                                        <p:cTn id="42" dur="500" fill="hold"/>
                                        <p:tgtEl>
                                          <p:spTgt spid="3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9">
                                            <p:txEl>
                                              <p:pRg st="7" end="7"/>
                                            </p:txEl>
                                          </p:spTgt>
                                        </p:tgtEl>
                                        <p:attrNameLst>
                                          <p:attrName>style.visibility</p:attrName>
                                        </p:attrNameLst>
                                      </p:cBhvr>
                                      <p:to>
                                        <p:strVal val="visible"/>
                                      </p:to>
                                    </p:set>
                                    <p:animEffect transition="in" filter="fade">
                                      <p:cBhvr>
                                        <p:cTn id="47" dur="500"/>
                                        <p:tgtEl>
                                          <p:spTgt spid="39">
                                            <p:txEl>
                                              <p:pRg st="7" end="7"/>
                                            </p:txEl>
                                          </p:spTgt>
                                        </p:tgtEl>
                                      </p:cBhvr>
                                    </p:animEffect>
                                    <p:anim calcmode="lin" valueType="num">
                                      <p:cBhvr>
                                        <p:cTn id="48" dur="500" fill="hold"/>
                                        <p:tgtEl>
                                          <p:spTgt spid="39">
                                            <p:txEl>
                                              <p:pRg st="7" end="7"/>
                                            </p:txEl>
                                          </p:spTgt>
                                        </p:tgtEl>
                                        <p:attrNameLst>
                                          <p:attrName>ppt_x</p:attrName>
                                        </p:attrNameLst>
                                      </p:cBhvr>
                                      <p:tavLst>
                                        <p:tav tm="0">
                                          <p:val>
                                            <p:strVal val="#ppt_x"/>
                                          </p:val>
                                        </p:tav>
                                        <p:tav tm="100000">
                                          <p:val>
                                            <p:strVal val="#ppt_x"/>
                                          </p:val>
                                        </p:tav>
                                      </p:tavLst>
                                    </p:anim>
                                    <p:anim calcmode="lin" valueType="num">
                                      <p:cBhvr>
                                        <p:cTn id="49" dur="500" fill="hold"/>
                                        <p:tgtEl>
                                          <p:spTgt spid="3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circle(in)">
                                      <p:cBhvr>
                                        <p:cTn id="54" dur="7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9">
                                            <p:txEl>
                                              <p:pRg st="10" end="10"/>
                                            </p:txEl>
                                          </p:spTgt>
                                        </p:tgtEl>
                                        <p:attrNameLst>
                                          <p:attrName>style.visibility</p:attrName>
                                        </p:attrNameLst>
                                      </p:cBhvr>
                                      <p:to>
                                        <p:strVal val="visible"/>
                                      </p:to>
                                    </p:set>
                                    <p:animEffect transition="in" filter="fade">
                                      <p:cBhvr>
                                        <p:cTn id="59" dur="500"/>
                                        <p:tgtEl>
                                          <p:spTgt spid="39">
                                            <p:txEl>
                                              <p:pRg st="10" end="10"/>
                                            </p:txEl>
                                          </p:spTgt>
                                        </p:tgtEl>
                                      </p:cBhvr>
                                    </p:animEffect>
                                    <p:anim calcmode="lin" valueType="num">
                                      <p:cBhvr>
                                        <p:cTn id="60" dur="500" fill="hold"/>
                                        <p:tgtEl>
                                          <p:spTgt spid="39">
                                            <p:txEl>
                                              <p:pRg st="10" end="10"/>
                                            </p:txEl>
                                          </p:spTgt>
                                        </p:tgtEl>
                                        <p:attrNameLst>
                                          <p:attrName>ppt_x</p:attrName>
                                        </p:attrNameLst>
                                      </p:cBhvr>
                                      <p:tavLst>
                                        <p:tav tm="0">
                                          <p:val>
                                            <p:strVal val="#ppt_x"/>
                                          </p:val>
                                        </p:tav>
                                        <p:tav tm="100000">
                                          <p:val>
                                            <p:strVal val="#ppt_x"/>
                                          </p:val>
                                        </p:tav>
                                      </p:tavLst>
                                    </p:anim>
                                    <p:anim calcmode="lin" valueType="num">
                                      <p:cBhvr>
                                        <p:cTn id="61" dur="500" fill="hold"/>
                                        <p:tgtEl>
                                          <p:spTgt spid="3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9">
                                            <p:txEl>
                                              <p:pRg st="11" end="11"/>
                                            </p:txEl>
                                          </p:spTgt>
                                        </p:tgtEl>
                                        <p:attrNameLst>
                                          <p:attrName>style.visibility</p:attrName>
                                        </p:attrNameLst>
                                      </p:cBhvr>
                                      <p:to>
                                        <p:strVal val="visible"/>
                                      </p:to>
                                    </p:set>
                                    <p:animEffect transition="in" filter="fade">
                                      <p:cBhvr>
                                        <p:cTn id="66" dur="500"/>
                                        <p:tgtEl>
                                          <p:spTgt spid="39">
                                            <p:txEl>
                                              <p:pRg st="11" end="11"/>
                                            </p:txEl>
                                          </p:spTgt>
                                        </p:tgtEl>
                                      </p:cBhvr>
                                    </p:animEffect>
                                    <p:anim calcmode="lin" valueType="num">
                                      <p:cBhvr>
                                        <p:cTn id="67" dur="500" fill="hold"/>
                                        <p:tgtEl>
                                          <p:spTgt spid="39">
                                            <p:txEl>
                                              <p:pRg st="11" end="11"/>
                                            </p:txEl>
                                          </p:spTgt>
                                        </p:tgtEl>
                                        <p:attrNameLst>
                                          <p:attrName>ppt_x</p:attrName>
                                        </p:attrNameLst>
                                      </p:cBhvr>
                                      <p:tavLst>
                                        <p:tav tm="0">
                                          <p:val>
                                            <p:strVal val="#ppt_x"/>
                                          </p:val>
                                        </p:tav>
                                        <p:tav tm="100000">
                                          <p:val>
                                            <p:strVal val="#ppt_x"/>
                                          </p:val>
                                        </p:tav>
                                      </p:tavLst>
                                    </p:anim>
                                    <p:anim calcmode="lin" valueType="num">
                                      <p:cBhvr>
                                        <p:cTn id="68" dur="500" fill="hold"/>
                                        <p:tgtEl>
                                          <p:spTgt spid="39">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C">
      <a:majorFont>
        <a:latin typeface="Product Sans Light"/>
        <a:ea typeface=""/>
        <a:cs typeface=""/>
      </a:majorFont>
      <a:minorFont>
        <a:latin typeface="Product Sans"/>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1508</TotalTime>
  <Words>2722</Words>
  <Application>Microsoft Office PowerPoint</Application>
  <PresentationFormat>Widescreen</PresentationFormat>
  <Paragraphs>377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Product Sans</vt:lpstr>
      <vt:lpstr>Wingdings</vt:lpstr>
      <vt:lpstr>Product Sans Light</vt:lpstr>
      <vt:lpstr>Calibri</vt:lpstr>
      <vt:lpstr>Arial</vt:lpstr>
      <vt:lpstr>Retrospect</vt:lpstr>
      <vt:lpstr>Estimation of Ni+2</vt:lpstr>
      <vt:lpstr>Complexometric Titrations</vt:lpstr>
      <vt:lpstr>Murexide</vt:lpstr>
      <vt:lpstr>Principle</vt:lpstr>
      <vt:lpstr>4. Complexometric Reactions</vt:lpstr>
      <vt:lpstr>Requirements</vt:lpstr>
      <vt:lpstr>Procedure</vt:lpstr>
      <vt:lpstr>3. Estimation of Ni+2</vt:lpstr>
      <vt:lpstr>Calculations</vt:lpstr>
      <vt:lpstr>Gravimetry</vt:lpstr>
      <vt:lpstr>Scope</vt:lpstr>
      <vt:lpstr>Precipitation</vt:lpstr>
      <vt:lpstr>Precipitate Contamination</vt:lpstr>
      <vt:lpstr>Digestion</vt:lpstr>
      <vt:lpstr>DMG</vt:lpstr>
      <vt:lpstr>PowerPoint Presentation</vt:lpstr>
      <vt:lpstr>Requirements </vt:lpstr>
      <vt:lpstr>Procedure</vt:lpstr>
      <vt:lpstr>Drying and Weighing</vt:lpstr>
      <vt:lpstr>Calculations</vt:lpstr>
      <vt:lpstr>Comparison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Estimation</dc:title>
  <dc:creator>RC</dc:creator>
  <cp:lastModifiedBy>Rohan Chauhan</cp:lastModifiedBy>
  <cp:revision>149</cp:revision>
  <dcterms:created xsi:type="dcterms:W3CDTF">2022-02-13T05:36:33Z</dcterms:created>
  <dcterms:modified xsi:type="dcterms:W3CDTF">2023-08-20T05:50:23Z</dcterms:modified>
</cp:coreProperties>
</file>