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Economica"/>
      <p:regular r:id="rId30"/>
      <p:bold r:id="rId31"/>
      <p:italic r:id="rId32"/>
      <p:boldItalic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Economica-bold.fntdata"/><Relationship Id="rId30" Type="http://schemas.openxmlformats.org/officeDocument/2006/relationships/font" Target="fonts/Economica-regular.fntdata"/><Relationship Id="rId11" Type="http://schemas.openxmlformats.org/officeDocument/2006/relationships/slide" Target="slides/slide6.xml"/><Relationship Id="rId33" Type="http://schemas.openxmlformats.org/officeDocument/2006/relationships/font" Target="fonts/Economica-boldItalic.fntdata"/><Relationship Id="rId10" Type="http://schemas.openxmlformats.org/officeDocument/2006/relationships/slide" Target="slides/slide5.xml"/><Relationship Id="rId32" Type="http://schemas.openxmlformats.org/officeDocument/2006/relationships/font" Target="fonts/Economica-italic.fntdata"/><Relationship Id="rId13" Type="http://schemas.openxmlformats.org/officeDocument/2006/relationships/slide" Target="slides/slide8.xml"/><Relationship Id="rId35" Type="http://schemas.openxmlformats.org/officeDocument/2006/relationships/font" Target="fonts/OpenSans-bold.fntdata"/><Relationship Id="rId12" Type="http://schemas.openxmlformats.org/officeDocument/2006/relationships/slide" Target="slides/slide7.xml"/><Relationship Id="rId34" Type="http://schemas.openxmlformats.org/officeDocument/2006/relationships/font" Target="fonts/OpenSans-regular.fntdata"/><Relationship Id="rId15" Type="http://schemas.openxmlformats.org/officeDocument/2006/relationships/slide" Target="slides/slide10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9.xml"/><Relationship Id="rId36" Type="http://schemas.openxmlformats.org/officeDocument/2006/relationships/font" Target="fonts/OpenSans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dfcdfe914_0_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dfcdfe914_0_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e03733a3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e03733a3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e03733a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e03733a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dfcdfe914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dfcdfe914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dfcdfe914_0_7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dfcdfe914_0_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870d15c2d35c69f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870d15c2d35c69f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870d15c2d35c69f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870d15c2d35c69f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870d15c2d35c69f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870d15c2d35c69f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870d15c2d35c69f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870d15c2d35c69f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870d15c2d35c69f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870d15c2d35c69f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dfcdfe914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dfcdfe914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870d15c2d35c69f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870d15c2d35c69f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870d15c2d35c69f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870d15c2d35c69f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870d15c2d35c69f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870d15c2d35c69f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870d15c2d35c69f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7870d15c2d35c69f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e03733a3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e03733a3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dfcdfe914_0_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dfcdfe914_0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dfcdfe914_0_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dfcdfe914_0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dfcdfe914_0_7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dfcdfe914_0_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dfcdfe914_0_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dfcdfe914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dfcdfe914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dfcdfe914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dfcdfe914_0_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dfcdfe914_0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e03733a3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e03733a3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 Quality Index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2836650" y="2914200"/>
            <a:ext cx="3470700" cy="14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Shivam Chauhan, Pranay Ganapally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ALY 6020: Predictive Analytics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Northeastern University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Models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Naive Bayes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Linear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KNN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Decision Tree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Random Forest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XgBoost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Artificial Neural Networks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2124" y="512375"/>
            <a:ext cx="5121625" cy="384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4175" y="1225225"/>
            <a:ext cx="600075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3125" y="2150338"/>
            <a:ext cx="5514975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r>
              <a:rPr lang="en"/>
              <a:t> Evaluation Metrics for regressors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Absolute Error (MAE) is the mean of the absolute value of the errors: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Mean Squared Error (MSE) is the mean of the squared errors: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2750" y="2015075"/>
            <a:ext cx="1857225" cy="734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2750" y="3457175"/>
            <a:ext cx="1857225" cy="60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4047350" y="1567550"/>
            <a:ext cx="4289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Most important features are Average Temperature , </a:t>
            </a:r>
            <a:r>
              <a:rPr lang="en"/>
              <a:t>Average</a:t>
            </a:r>
            <a:r>
              <a:rPr lang="en"/>
              <a:t> Visibility and average wind speed. </a:t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67550"/>
            <a:ext cx="2227509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6500"/>
            <a:ext cx="3781425" cy="333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3125" y="2364250"/>
            <a:ext cx="4739175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1301425"/>
            <a:ext cx="2241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Choosing the best K value - 15</a:t>
            </a:r>
            <a:endParaRPr/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0113" y="1059125"/>
            <a:ext cx="5972175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</a:t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9313" y="2487888"/>
            <a:ext cx="4752975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1734800"/>
            <a:ext cx="370522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6924" y="2483125"/>
            <a:ext cx="48153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1578250"/>
            <a:ext cx="370522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</a:t>
            </a:r>
            <a:endParaRPr/>
          </a:p>
        </p:txBody>
      </p:sp>
      <p:sp>
        <p:nvSpPr>
          <p:cNvPr id="185" name="Google Shape;185;p3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632000"/>
            <a:ext cx="3705225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6913" y="2464075"/>
            <a:ext cx="4829175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AQI and why to predict AQI ?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AQI is an index for reporting daily air quality. It tells you how clean or unhealthy your air is, and what associated health effects might be a concern. </a:t>
            </a:r>
            <a:r>
              <a:rPr lang="en"/>
              <a:t>It’s  range is  from 0 to 500.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The AQI focuses on health effects you may experience within a few hours or days after breathing unhealthy air.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higher the AQI value, the greater the level of air pollution and the greater the health concern.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</a:t>
            </a:r>
            <a:endParaRPr/>
          </a:p>
        </p:txBody>
      </p:sp>
      <p:sp>
        <p:nvSpPr>
          <p:cNvPr id="193" name="Google Shape;193;p3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656775"/>
            <a:ext cx="3705225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6925" y="2594975"/>
            <a:ext cx="4895850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</a:t>
            </a:r>
            <a:endParaRPr/>
          </a:p>
        </p:txBody>
      </p:sp>
      <p:sp>
        <p:nvSpPr>
          <p:cNvPr id="201" name="Google Shape;201;p3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6009" y="1246025"/>
            <a:ext cx="5971991" cy="331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</a:t>
            </a:r>
            <a:endParaRPr/>
          </a:p>
        </p:txBody>
      </p:sp>
      <p:sp>
        <p:nvSpPr>
          <p:cNvPr id="208" name="Google Shape;208;p3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578250"/>
            <a:ext cx="3705225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6925" y="2492650"/>
            <a:ext cx="4895850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Comparision</a:t>
            </a:r>
            <a:endParaRPr/>
          </a:p>
        </p:txBody>
      </p:sp>
      <p:sp>
        <p:nvSpPr>
          <p:cNvPr id="216" name="Google Shape;216;p3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775" y="1403188"/>
            <a:ext cx="5852012" cy="299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/>
          <p:nvPr>
            <p:ph type="title"/>
          </p:nvPr>
        </p:nvSpPr>
        <p:spPr>
          <a:xfrm>
            <a:off x="311700" y="315925"/>
            <a:ext cx="8520600" cy="42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223" name="Google Shape;223;p3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India and China are home to the 50 cities worldwide with the dirtiest air.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Seven of the world's 10 worst polluted cities are in India.  New Delhi had the worst pollution levels globally in 2018.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 was downloaded from Kaggle.  Its data of AQI of New Delhi from 2017 to 2019.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9 </a:t>
            </a:r>
            <a:r>
              <a:rPr lang="en"/>
              <a:t>independent</a:t>
            </a:r>
            <a:r>
              <a:rPr lang="en"/>
              <a:t> variables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Target variable is </a:t>
            </a: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PM</a:t>
            </a:r>
            <a:r>
              <a:rPr baseline="-25000"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2.5</a:t>
            </a:r>
            <a:r>
              <a:rPr lang="en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AQI </a:t>
            </a:r>
            <a:r>
              <a:rPr lang="en" sz="10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Independent Variables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1575" y="1567525"/>
            <a:ext cx="6932857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</a:t>
            </a:r>
            <a:r>
              <a:rPr lang="en"/>
              <a:t>duplicate</a:t>
            </a:r>
            <a:r>
              <a:rPr lang="en"/>
              <a:t> values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Missing  data was imputed with mean of that column.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Sample data: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796600"/>
            <a:ext cx="7038899" cy="188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297500" y="393750"/>
            <a:ext cx="7038900" cy="408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9144000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Matrix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2810" y="1305567"/>
            <a:ext cx="4578381" cy="319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315925"/>
            <a:ext cx="8520600" cy="42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