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904" r:id="rId3"/>
    <p:sldId id="816" r:id="rId5"/>
    <p:sldId id="817" r:id="rId6"/>
    <p:sldId id="818" r:id="rId7"/>
    <p:sldId id="819" r:id="rId8"/>
    <p:sldId id="820" r:id="rId9"/>
    <p:sldId id="821" r:id="rId10"/>
    <p:sldId id="822" r:id="rId11"/>
    <p:sldId id="823" r:id="rId12"/>
    <p:sldId id="824" r:id="rId13"/>
    <p:sldId id="864" r:id="rId14"/>
    <p:sldId id="827" r:id="rId15"/>
    <p:sldId id="865" r:id="rId16"/>
    <p:sldId id="828" r:id="rId17"/>
    <p:sldId id="830" r:id="rId18"/>
    <p:sldId id="831" r:id="rId19"/>
    <p:sldId id="832" r:id="rId20"/>
    <p:sldId id="833" r:id="rId21"/>
    <p:sldId id="834" r:id="rId22"/>
    <p:sldId id="836" r:id="rId23"/>
    <p:sldId id="837" r:id="rId24"/>
    <p:sldId id="905" r:id="rId25"/>
    <p:sldId id="844" r:id="rId26"/>
    <p:sldId id="845" r:id="rId27"/>
    <p:sldId id="847" r:id="rId28"/>
    <p:sldId id="906" r:id="rId29"/>
    <p:sldId id="866" r:id="rId30"/>
    <p:sldId id="867" r:id="rId31"/>
    <p:sldId id="868" r:id="rId32"/>
    <p:sldId id="869" r:id="rId33"/>
    <p:sldId id="870" r:id="rId34"/>
    <p:sldId id="871" r:id="rId35"/>
    <p:sldId id="872" r:id="rId36"/>
    <p:sldId id="873" r:id="rId37"/>
    <p:sldId id="874" r:id="rId38"/>
    <p:sldId id="875" r:id="rId39"/>
    <p:sldId id="876" r:id="rId40"/>
    <p:sldId id="877" r:id="rId41"/>
    <p:sldId id="878" r:id="rId42"/>
    <p:sldId id="851" r:id="rId43"/>
    <p:sldId id="852" r:id="rId44"/>
    <p:sldId id="879" r:id="rId45"/>
    <p:sldId id="858" r:id="rId46"/>
    <p:sldId id="880" r:id="rId47"/>
    <p:sldId id="859" r:id="rId48"/>
    <p:sldId id="860" r:id="rId49"/>
    <p:sldId id="861" r:id="rId50"/>
    <p:sldId id="862" r:id="rId51"/>
    <p:sldId id="863" r:id="rId52"/>
  </p:sldIdLst>
  <p:sldSz cx="9144000" cy="6858000" type="screen4x3"/>
  <p:notesSz cx="6858000" cy="9144000"/>
  <p:custDataLst>
    <p:tags r:id="rId5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BFD9EF"/>
    <a:srgbClr val="E2D9EB"/>
    <a:srgbClr val="6C4C8F"/>
    <a:srgbClr val="3399FF"/>
    <a:srgbClr val="BAD6EE"/>
    <a:srgbClr val="76AEDD"/>
    <a:srgbClr val="FFFF00"/>
    <a:srgbClr val="005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385"/>
    <p:restoredTop sz="94608"/>
  </p:normalViewPr>
  <p:slideViewPr>
    <p:cSldViewPr snapToObjects="1" showGuides="1">
      <p:cViewPr varScale="1">
        <p:scale>
          <a:sx n="62" d="100"/>
          <a:sy n="62" d="100"/>
        </p:scale>
        <p:origin x="15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gs" Target="tags/tag1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>
                <a:ea typeface="仿宋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>
                <a:ea typeface="仿宋_GB2312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>
                <a:ea typeface="仿宋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noProof="1">
                <a:ea typeface="仿宋_GB2312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EDAD7F-87E2-4E53-B5EE-3DEE6C951FC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>
                <a:ea typeface="仿宋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>
                <a:ea typeface="仿宋_GB2312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1268" name="Rectangle 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单击以编辑母版文本样式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>
                <a:ea typeface="仿宋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noProof="1">
                <a:ea typeface="仿宋_GB2312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942717-FE34-45C6-A919-A5EB77DF8212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3" name="直接连接符 22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496888" y="1116013"/>
            <a:ext cx="8251825" cy="5472112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2" name="等腰三角形 1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等腰三角形 2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077" name="直接连接符 22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101" name="直接连接符 22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125" name="直接连接符 22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标题 1"/>
          <p:cNvSpPr txBox="1"/>
          <p:nvPr/>
        </p:nvSpPr>
        <p:spPr bwMode="auto">
          <a:xfrm>
            <a:off x="844550" y="236538"/>
            <a:ext cx="6400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单击此处编辑母版标题样式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03" name="直接连接符 23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96888" y="1116013"/>
            <a:ext cx="8251825" cy="54721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</p:txBody>
      </p:sp>
      <p:cxnSp>
        <p:nvCxnSpPr>
          <p:cNvPr id="1027" name="直接连接符 9"/>
          <p:cNvCxnSpPr/>
          <p:nvPr/>
        </p:nvCxn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cxnSp>
      <p:sp>
        <p:nvSpPr>
          <p:cNvPr id="10" name="矩形 9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31" name="Rectangle 2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单击以编辑</a:t>
            </a:r>
            <a:r>
              <a:rPr lang="en-US" altLang="en-US" dirty="0"/>
              <a:t>母版标题样式</a:t>
            </a:r>
            <a:endParaRPr lang="en-US" altLang="en-US" dirty="0"/>
          </a:p>
        </p:txBody>
      </p:sp>
      <p:cxnSp>
        <p:nvCxnSpPr>
          <p:cNvPr id="1032" name="直接连接符 9"/>
          <p:cNvCxnSpPr/>
          <p:nvPr userDrawn="1"/>
        </p:nvCxn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9pPr>
    </p:titleStyle>
    <p:bodyStyle>
      <a:lvl1pPr indent="53848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hyperlink" Target="CHAP3EX6.EXE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NULL" TargetMode="Externa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audio" Target="../media/audio5.wav"/><Relationship Id="rId3" Type="http://schemas.openxmlformats.org/officeDocument/2006/relationships/audio" Target="../media/audio2.wav"/><Relationship Id="rId2" Type="http://schemas.openxmlformats.org/officeDocument/2006/relationships/audio" Target="../media/audio6.wav"/><Relationship Id="rId1" Type="http://schemas.openxmlformats.org/officeDocument/2006/relationships/audio" Target="../media/audio7.wav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8.wav"/><Relationship Id="rId1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9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audio" Target="../media/audio3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6.wav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5.wav"/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audio" Target="../media/audio10.wav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audio" Target="../media/audio6.wav"/><Relationship Id="rId3" Type="http://schemas.openxmlformats.org/officeDocument/2006/relationships/audio" Target="../media/audio3.wav"/><Relationship Id="rId2" Type="http://schemas.openxmlformats.org/officeDocument/2006/relationships/audio" Target="../media/audio7.wav"/><Relationship Id="rId1" Type="http://schemas.openxmlformats.org/officeDocument/2006/relationships/audio" Target="../media/audio10.wav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1.wav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3.wav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矩形: 圆角 2"/>
          <p:cNvSpPr>
            <a:spLocks noChangeArrowheads="1"/>
          </p:cNvSpPr>
          <p:nvPr/>
        </p:nvSpPr>
        <p:spPr bwMode="auto">
          <a:xfrm>
            <a:off x="3179763" y="3141663"/>
            <a:ext cx="5640388" cy="579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0" y="514350"/>
            <a:ext cx="9144000" cy="881063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0" y="1519238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Rectangle 24"/>
          <p:cNvSpPr txBox="1">
            <a:spLocks noChangeArrowheads="1"/>
          </p:cNvSpPr>
          <p:nvPr/>
        </p:nvSpPr>
        <p:spPr bwMode="auto">
          <a:xfrm>
            <a:off x="5510213" y="3076575"/>
            <a:ext cx="2841625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重要知识点复习</a:t>
            </a:r>
            <a:endParaRPr kumimoji="1" lang="zh-CN" altLang="en-US" sz="4000" b="1" i="1" kern="0" cap="none" spc="0" normalizeH="0" baseline="0" noProof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Rectangle 24"/>
          <p:cNvSpPr txBox="1">
            <a:spLocks noChangeArrowheads="1"/>
          </p:cNvSpPr>
          <p:nvPr/>
        </p:nvSpPr>
        <p:spPr bwMode="auto">
          <a:xfrm>
            <a:off x="300038" y="641350"/>
            <a:ext cx="8843963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数据结构（</a:t>
            </a:r>
            <a:r>
              <a:rPr kumimoji="0" lang="en-US" altLang="zh-CN" sz="4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zh-CN" altLang="en-US" sz="4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语言版）（第</a:t>
            </a:r>
            <a:r>
              <a:rPr kumimoji="0" lang="en-US" altLang="zh-CN" sz="4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4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版）</a:t>
            </a:r>
            <a:endParaRPr kumimoji="1" lang="zh-CN" altLang="en-US" sz="5400" b="1" i="1" kern="0" cap="none" spc="0" normalizeH="0" baseline="0" noProof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320" name="图片 1"/>
          <p:cNvPicPr>
            <a:picLocks noChangeAspect="1"/>
          </p:cNvPicPr>
          <p:nvPr/>
        </p:nvPicPr>
        <p:blipFill>
          <a:blip r:embed="rId1"/>
          <a:srcRect l="36591" t="61440" r="36745" b="14038"/>
          <a:stretch>
            <a:fillRect/>
          </a:stretch>
        </p:blipFill>
        <p:spPr>
          <a:xfrm>
            <a:off x="511175" y="2382838"/>
            <a:ext cx="2282825" cy="2935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" name="Rectangle 24"/>
          <p:cNvSpPr txBox="1">
            <a:spLocks noChangeArrowheads="1"/>
          </p:cNvSpPr>
          <p:nvPr/>
        </p:nvSpPr>
        <p:spPr bwMode="auto">
          <a:xfrm>
            <a:off x="7300278" y="4076700"/>
            <a:ext cx="1519238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王幸</a:t>
            </a:r>
            <a:endParaRPr kumimoji="1" lang="zh-CN" altLang="en-US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0" y="6121400"/>
            <a:ext cx="9155113" cy="604838"/>
          </a:xfrm>
          <a:prstGeom prst="rect">
            <a:avLst/>
          </a:prstGeom>
          <a:solidFill>
            <a:srgbClr val="76A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Rectangle 24"/>
          <p:cNvSpPr txBox="1">
            <a:spLocks noChangeArrowheads="1"/>
          </p:cNvSpPr>
          <p:nvPr/>
        </p:nvSpPr>
        <p:spPr bwMode="auto">
          <a:xfrm>
            <a:off x="3294063" y="3074988"/>
            <a:ext cx="2554288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 / C++</a:t>
            </a:r>
            <a:endParaRPr kumimoji="1" lang="zh-CN" altLang="en-US" sz="6000" b="1" i="1" kern="0" cap="none" spc="0" normalizeH="0" baseline="0" noProof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Rectangle 24"/>
          <p:cNvSpPr txBox="1">
            <a:spLocks noChangeArrowheads="1"/>
          </p:cNvSpPr>
          <p:nvPr/>
        </p:nvSpPr>
        <p:spPr bwMode="auto">
          <a:xfrm>
            <a:off x="3119438" y="2352675"/>
            <a:ext cx="2554288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6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1" lang="en-US" altLang="zh-CN" sz="36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kumimoji="1" lang="zh-CN" altLang="en-US" sz="36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章</a:t>
            </a:r>
            <a:endParaRPr kumimoji="1" lang="zh-CN" altLang="en-US" sz="4800" kern="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⒉do – while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循环（直到型循环）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84138" y="860425"/>
            <a:ext cx="4135438" cy="2076450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格式：</a:t>
            </a:r>
            <a:endParaRPr kumimoji="1" lang="zh-CN" altLang="en-US" b="1" kern="1200" cap="none" spc="0" normalizeH="0" baseline="0" noProof="0" dirty="0">
              <a:solidFill>
                <a:srgbClr val="66FF33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kumimoji="1" lang="en-US" altLang="zh-CN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do</a:t>
            </a: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{ </a:t>
            </a:r>
            <a:endParaRPr kumimoji="1" lang="en-US" altLang="zh-CN" b="1" kern="1200" cap="none" spc="0" normalizeH="0" baseline="0" noProof="0" dirty="0">
              <a:solidFill>
                <a:srgbClr val="66FF33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	      </a:t>
            </a: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statement</a:t>
            </a:r>
            <a:r>
              <a:rPr kumimoji="1" lang="zh-CN" altLang="en-US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kumimoji="1" lang="en-US" altLang="zh-CN" b="1" kern="1200" cap="none" spc="0" normalizeH="0" baseline="0" noProof="0" dirty="0">
                <a:solidFill>
                  <a:srgbClr val="99FF33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endParaRPr kumimoji="1" lang="en-US" altLang="zh-CN" b="1" kern="1200" cap="none" spc="0" normalizeH="0" baseline="0" noProof="0" dirty="0">
              <a:solidFill>
                <a:srgbClr val="66FF33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kumimoji="1" lang="en-US" altLang="zh-CN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while</a:t>
            </a: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b="1" kern="1200" cap="none" spc="0" normalizeH="0" baseline="0" noProof="0" dirty="0">
                <a:solidFill>
                  <a:srgbClr val="00CCFF"/>
                </a:solidFill>
                <a:latin typeface="+mn-lt"/>
                <a:ea typeface="+mn-ea"/>
                <a:cs typeface="+mn-ea"/>
                <a:sym typeface="+mn-lt"/>
              </a:rPr>
              <a:t>(expression );</a:t>
            </a: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1" lang="en-US" altLang="zh-CN" b="1" kern="1200" cap="none" spc="0" normalizeH="0" baseline="0" noProof="0" dirty="0">
              <a:solidFill>
                <a:srgbClr val="66FF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8738" y="2414588"/>
            <a:ext cx="892175" cy="52546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流程</a:t>
            </a:r>
            <a:endParaRPr kumimoji="1" lang="zh-CN" altLang="en-US" b="1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1519238" y="2765425"/>
            <a:ext cx="0" cy="609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auto">
          <a:xfrm>
            <a:off x="681038" y="3375025"/>
            <a:ext cx="1676400" cy="457200"/>
          </a:xfrm>
          <a:prstGeom prst="flowChartProcess">
            <a:avLst/>
          </a:prstGeom>
          <a:solidFill>
            <a:srgbClr val="76AEDD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statement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1519238" y="3832225"/>
            <a:ext cx="0" cy="4572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757238" y="4289425"/>
            <a:ext cx="1524000" cy="609600"/>
          </a:xfrm>
          <a:prstGeom prst="flowChartDecision">
            <a:avLst/>
          </a:prstGeom>
          <a:solidFill>
            <a:srgbClr val="76AEDD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e?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 flipH="1" flipV="1">
            <a:off x="452438" y="4594225"/>
            <a:ext cx="304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 flipV="1">
            <a:off x="452438" y="2997200"/>
            <a:ext cx="0" cy="15970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>
            <a:off x="452438" y="2997200"/>
            <a:ext cx="1066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590550" y="3948113"/>
            <a:ext cx="658813" cy="525463"/>
          </a:xfrm>
          <a:prstGeom prst="rect">
            <a:avLst/>
          </a:prstGeom>
          <a:noFill/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yes</a:t>
            </a:r>
            <a:endParaRPr kumimoji="1" lang="en-US" altLang="zh-CN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581150" y="4786313"/>
            <a:ext cx="561975" cy="525463"/>
          </a:xfrm>
          <a:prstGeom prst="rect">
            <a:avLst/>
          </a:prstGeom>
          <a:noFill/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no</a:t>
            </a:r>
            <a:endParaRPr kumimoji="1" lang="en-US" altLang="zh-CN" b="1" kern="1200" cap="none" spc="0" normalizeH="0" baseline="0" noProof="0" dirty="0">
              <a:solidFill>
                <a:srgbClr val="66FF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1519238" y="4899025"/>
            <a:ext cx="0" cy="838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AutoShape 15"/>
          <p:cNvSpPr/>
          <p:nvPr/>
        </p:nvSpPr>
        <p:spPr bwMode="auto">
          <a:xfrm>
            <a:off x="2281238" y="3952875"/>
            <a:ext cx="3298825" cy="433388"/>
          </a:xfrm>
          <a:prstGeom prst="borderCallout1">
            <a:avLst>
              <a:gd name="adj1" fmla="val -14287"/>
              <a:gd name="adj2" fmla="val 96593"/>
              <a:gd name="adj3" fmla="val -14287"/>
              <a:gd name="adj4" fmla="val -1704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含有使条件趋假的语句。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0" y="5532438"/>
            <a:ext cx="9144000" cy="1350963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while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循环与</a:t>
            </a: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do-while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循环的区别：</a:t>
            </a:r>
            <a:endParaRPr kumimoji="1" lang="zh-CN" altLang="en-US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717550" marR="0" indent="-358775" defTabSz="914400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CN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while</a:t>
            </a: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循环先判条件，后执行循环体；</a:t>
            </a:r>
            <a:endParaRPr kumimoji="1" lang="zh-CN" altLang="en-US" sz="24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717550" marR="0" indent="-358775" defTabSz="914400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CN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do –while</a:t>
            </a: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循环先执行循环体，后判条件</a:t>
            </a:r>
            <a:r>
              <a:rPr kumimoji="1" lang="zh-CN" altLang="en-US" sz="2400" kern="1200" cap="none" spc="0" normalizeH="0" baseline="0" noProof="0" dirty="0">
                <a:solidFill>
                  <a:srgbClr val="FFCC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kumimoji="1" lang="zh-CN" altLang="en-US" sz="2400" kern="1200" cap="none" spc="0" normalizeH="0" baseline="0" noProof="0" dirty="0">
              <a:solidFill>
                <a:srgbClr val="FFCC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4559300" y="862013"/>
            <a:ext cx="1263650" cy="525463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举例：</a:t>
            </a:r>
            <a:endParaRPr kumimoji="1" lang="zh-CN" altLang="en-US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5822950" y="860425"/>
            <a:ext cx="1665288" cy="525463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求：</a:t>
            </a:r>
            <a:r>
              <a:rPr kumimoji="1" lang="en-US" altLang="zh-CN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  <a:r>
              <a:rPr kumimoji="1" lang="zh-CN" altLang="en-US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！</a:t>
            </a:r>
            <a:endParaRPr kumimoji="1" lang="zh-CN" altLang="en-US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4559300" y="1385888"/>
            <a:ext cx="3792538" cy="5273675"/>
          </a:xfrm>
          <a:prstGeom prst="rect">
            <a:avLst/>
          </a:prstGeom>
          <a:solidFill>
            <a:srgbClr val="6C4C8F">
              <a:alpha val="70000"/>
            </a:srgbClr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#include  &lt;</a:t>
            </a:r>
            <a:r>
              <a:rPr kumimoji="1" lang="en-US" altLang="zh-CN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stdio.h</a:t>
            </a: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1" lang="en-US" altLang="zh-CN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void  main(void)</a:t>
            </a:r>
            <a:endParaRPr kumimoji="1" lang="en-US" altLang="zh-CN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{</a:t>
            </a:r>
            <a:endParaRPr kumimoji="1" lang="en-US" altLang="zh-CN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  float s=1.0;</a:t>
            </a:r>
            <a:endParaRPr kumimoji="1" lang="en-US" altLang="zh-CN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1" lang="en-US" altLang="zh-CN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int</a:t>
            </a: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=1;</a:t>
            </a:r>
            <a:endParaRPr kumimoji="1" lang="en-US" altLang="zh-CN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1" lang="en-US" altLang="zh-CN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do</a:t>
            </a: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{</a:t>
            </a:r>
            <a:endParaRPr kumimoji="1" lang="en-US" altLang="zh-CN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    s*=</a:t>
            </a:r>
            <a:r>
              <a:rPr kumimoji="1" lang="en-US" altLang="zh-CN" b="1" kern="1200" cap="none" spc="0" normalizeH="0" baseline="0" noProof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;</a:t>
            </a:r>
            <a:endParaRPr kumimoji="1" lang="en-US" altLang="zh-CN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1" lang="en-US" altLang="zh-CN" b="1" kern="1200" cap="none" spc="0" normalizeH="0" baseline="0" noProof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++; </a:t>
            </a:r>
            <a:endParaRPr kumimoji="1" lang="en-US" altLang="zh-CN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   }</a:t>
            </a:r>
            <a:r>
              <a:rPr kumimoji="1" lang="en-US" altLang="zh-CN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while</a:t>
            </a:r>
            <a:r>
              <a:rPr kumimoji="1" lang="en-US" altLang="zh-CN" b="1" kern="1200" cap="none" spc="0" normalizeH="0" baseline="0" noProof="0" dirty="0">
                <a:solidFill>
                  <a:srgbClr val="00CCFF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1" lang="en-US" altLang="zh-CN" b="1" kern="1200" cap="none" spc="0" normalizeH="0" baseline="0" noProof="0" dirty="0" err="1">
                <a:solidFill>
                  <a:srgbClr val="00CCFF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b="1" kern="1200" cap="none" spc="0" normalizeH="0" baseline="0" noProof="0" dirty="0">
                <a:solidFill>
                  <a:srgbClr val="00CCFF"/>
                </a:solidFill>
                <a:latin typeface="+mn-lt"/>
                <a:ea typeface="+mn-ea"/>
                <a:cs typeface="+mn-ea"/>
                <a:sym typeface="+mn-lt"/>
              </a:rPr>
              <a:t>&lt;=30);</a:t>
            </a:r>
            <a:endParaRPr kumimoji="1" lang="en-US" altLang="zh-CN" b="1" kern="1200" cap="none" spc="0" normalizeH="0" baseline="0" noProof="0" dirty="0">
              <a:solidFill>
                <a:srgbClr val="00CCFF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1" lang="en-US" altLang="zh-CN" b="1" kern="1200" cap="none" spc="0" normalizeH="0" baseline="0" noProof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printf</a:t>
            </a:r>
            <a:r>
              <a:rPr kumimoji="1" lang="en-US" altLang="zh-CN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(“30!=%</a:t>
            </a:r>
            <a:r>
              <a:rPr kumimoji="1" lang="en-US" altLang="zh-CN" b="1" kern="1200" cap="none" spc="0" normalizeH="0" baseline="0" noProof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f”,s</a:t>
            </a:r>
            <a:r>
              <a:rPr kumimoji="1" lang="en-US" altLang="zh-CN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1" lang="zh-CN" altLang="en-US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kumimoji="1" lang="zh-CN" altLang="en-US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  <a:endParaRPr kumimoji="1" lang="en-US" altLang="zh-CN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AutoShape 20"/>
          <p:cNvSpPr/>
          <p:nvPr/>
        </p:nvSpPr>
        <p:spPr bwMode="auto">
          <a:xfrm>
            <a:off x="6608763" y="2374900"/>
            <a:ext cx="1276350" cy="438150"/>
          </a:xfrm>
          <a:prstGeom prst="borderCallout1">
            <a:avLst>
              <a:gd name="adj1" fmla="val 117394"/>
              <a:gd name="adj2" fmla="val 93102"/>
              <a:gd name="adj3" fmla="val 117394"/>
              <a:gd name="adj4" fmla="val -31032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初始化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AutoShape 21"/>
          <p:cNvSpPr/>
          <p:nvPr/>
        </p:nvSpPr>
        <p:spPr bwMode="auto">
          <a:xfrm>
            <a:off x="6621463" y="3297238"/>
            <a:ext cx="1263650" cy="439738"/>
          </a:xfrm>
          <a:prstGeom prst="borderCallout1">
            <a:avLst>
              <a:gd name="adj1" fmla="val 120000"/>
              <a:gd name="adj2" fmla="val 91838"/>
              <a:gd name="adj3" fmla="val 120000"/>
              <a:gd name="adj4" fmla="val -27551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循环体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AutoShape 22"/>
          <p:cNvSpPr/>
          <p:nvPr/>
        </p:nvSpPr>
        <p:spPr bwMode="auto">
          <a:xfrm>
            <a:off x="6650038" y="4041775"/>
            <a:ext cx="1522413" cy="471488"/>
          </a:xfrm>
          <a:prstGeom prst="borderCallout1">
            <a:avLst>
              <a:gd name="adj1" fmla="val 116162"/>
              <a:gd name="adj2" fmla="val 93181"/>
              <a:gd name="adj3" fmla="val 116162"/>
              <a:gd name="adj4" fmla="val -2959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测试条件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AutoShape 23"/>
          <p:cNvSpPr/>
          <p:nvPr/>
        </p:nvSpPr>
        <p:spPr bwMode="auto">
          <a:xfrm>
            <a:off x="2281238" y="4670425"/>
            <a:ext cx="2000250" cy="433388"/>
          </a:xfrm>
          <a:prstGeom prst="borderCallout2">
            <a:avLst>
              <a:gd name="adj1" fmla="val 22431"/>
              <a:gd name="adj2" fmla="val 103810"/>
              <a:gd name="adj3" fmla="val 22431"/>
              <a:gd name="adj4" fmla="val 108810"/>
              <a:gd name="adj5" fmla="val -114954"/>
              <a:gd name="adj6" fmla="val 131431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tail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使条件趋假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AutoShape 24">
            <a:hlinkClick r:id="rId1" action="ppaction://program" highlightClick="1"/>
          </p:cNvPr>
          <p:cNvSpPr>
            <a:spLocks noChangeArrowheads="1"/>
          </p:cNvSpPr>
          <p:nvPr/>
        </p:nvSpPr>
        <p:spPr bwMode="auto">
          <a:xfrm>
            <a:off x="6234113" y="5200650"/>
            <a:ext cx="1371600" cy="441325"/>
          </a:xfrm>
          <a:prstGeom prst="actionButtonBlank">
            <a:avLst/>
          </a:prstGeom>
          <a:solidFill>
            <a:srgbClr val="FFFF00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chp3ex6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 bwMode="auto">
          <a:xfrm>
            <a:off x="0" y="5641975"/>
            <a:ext cx="9144000" cy="1238249"/>
            <a:chOff x="0" y="5641975"/>
            <a:chExt cx="9144000" cy="1238250"/>
          </a:xfrm>
          <a:solidFill>
            <a:srgbClr val="76AEDD"/>
          </a:solidFill>
        </p:grpSpPr>
        <p:sp>
          <p:nvSpPr>
            <p:cNvPr id="78" name="矩形 2"/>
            <p:cNvSpPr>
              <a:spLocks noChangeArrowheads="1"/>
            </p:cNvSpPr>
            <p:nvPr/>
          </p:nvSpPr>
          <p:spPr bwMode="auto">
            <a:xfrm>
              <a:off x="0" y="5641975"/>
              <a:ext cx="9144000" cy="1238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" name="矩形 4"/>
            <p:cNvSpPr>
              <a:spLocks noChangeArrowheads="1"/>
            </p:cNvSpPr>
            <p:nvPr/>
          </p:nvSpPr>
          <p:spPr bwMode="auto">
            <a:xfrm>
              <a:off x="119063" y="5721350"/>
              <a:ext cx="8691562" cy="966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思考题：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用do-while实现s=1+2+…+100。用while实现30！。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6" grpId="0" animBg="1"/>
      <p:bldP spid="58" grpId="0" animBg="1"/>
      <p:bldP spid="60" grpId="0" animBg="1"/>
      <p:bldP spid="64" grpId="0"/>
      <p:bldP spid="65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30250" y="306388"/>
            <a:ext cx="77724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24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⒊ for</a:t>
            </a:r>
            <a:r>
              <a:rPr kumimoji="1" lang="zh-CN" altLang="en-US" sz="24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循环</a:t>
            </a:r>
            <a:endParaRPr kumimoji="1" lang="zh-CN" altLang="en-US" sz="24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546100" y="690563"/>
            <a:ext cx="3563938" cy="1558925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格式： </a:t>
            </a:r>
            <a:endParaRPr lang="zh-CN" altLang="en-US" sz="2800" b="1" dirty="0">
              <a:solidFill>
                <a:srgbClr val="66FF33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          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for</a:t>
            </a: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(</a:t>
            </a: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e1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;</a:t>
            </a:r>
            <a:r>
              <a:rPr lang="en-US" altLang="zh-CN" sz="2800" b="1" dirty="0">
                <a:solidFill>
                  <a:srgbClr val="00CCFF"/>
                </a:solidFill>
                <a:sym typeface="+mn-lt"/>
              </a:rPr>
              <a:t> e2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; </a:t>
            </a:r>
            <a:r>
              <a:rPr lang="en-US" altLang="zh-CN" sz="2800" b="1" dirty="0">
                <a:solidFill>
                  <a:srgbClr val="FF00FF"/>
                </a:solidFill>
                <a:sym typeface="+mn-lt"/>
              </a:rPr>
              <a:t>e3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 )</a:t>
            </a:r>
            <a:endParaRPr lang="en-US" altLang="zh-CN" sz="2800" b="1" dirty="0">
              <a:solidFill>
                <a:srgbClr val="FFFF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                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statement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；</a:t>
            </a:r>
            <a:endParaRPr lang="zh-CN" altLang="en-US" sz="28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546100" y="1700213"/>
            <a:ext cx="1258888" cy="52546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ym typeface="+mn-lt"/>
              </a:rPr>
              <a:t>流程：</a:t>
            </a:r>
            <a:endParaRPr lang="zh-CN" altLang="en-US" sz="2800" b="1" dirty="0">
              <a:sym typeface="+mn-lt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19250" y="2030413"/>
            <a:ext cx="0" cy="609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AutoShape 6"/>
          <p:cNvSpPr/>
          <p:nvPr/>
        </p:nvSpPr>
        <p:spPr>
          <a:xfrm>
            <a:off x="1009650" y="2640013"/>
            <a:ext cx="1219200" cy="457200"/>
          </a:xfrm>
          <a:prstGeom prst="flowChartProcess">
            <a:avLst/>
          </a:prstGeom>
          <a:noFill/>
          <a:ln w="9525" cap="flat" cmpd="sng">
            <a:solidFill>
              <a:srgbClr val="FFFFCC"/>
            </a:solidFill>
            <a:prstDash val="solid"/>
            <a:miter/>
            <a:headEnd type="none" w="lg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e1</a:t>
            </a:r>
            <a:endParaRPr lang="en-US" altLang="zh-CN" sz="2800" b="1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619250" y="3097213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AutoShape 8"/>
          <p:cNvSpPr/>
          <p:nvPr/>
        </p:nvSpPr>
        <p:spPr>
          <a:xfrm>
            <a:off x="1009650" y="3554413"/>
            <a:ext cx="1219200" cy="609600"/>
          </a:xfrm>
          <a:prstGeom prst="flowChartDecision">
            <a:avLst/>
          </a:prstGeom>
          <a:noFill/>
          <a:ln w="9525" cap="flat" cmpd="sng">
            <a:solidFill>
              <a:srgbClr val="00CCFF"/>
            </a:solidFill>
            <a:prstDash val="solid"/>
            <a:miter/>
            <a:headEnd type="none" w="lg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CCFF"/>
                </a:solidFill>
                <a:sym typeface="+mn-lt"/>
              </a:rPr>
              <a:t>e2?</a:t>
            </a:r>
            <a:endParaRPr lang="en-US" altLang="zh-CN" sz="2800" b="1" dirty="0">
              <a:solidFill>
                <a:srgbClr val="00CCFF"/>
              </a:solidFill>
              <a:sym typeface="+mn-lt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1689100" y="4011613"/>
            <a:ext cx="658813" cy="525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yes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1612900" y="4164013"/>
            <a:ext cx="635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AutoShape 11"/>
          <p:cNvSpPr/>
          <p:nvPr/>
        </p:nvSpPr>
        <p:spPr>
          <a:xfrm>
            <a:off x="927100" y="4545013"/>
            <a:ext cx="1371600" cy="533400"/>
          </a:xfrm>
          <a:prstGeom prst="flowChartProcess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lg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3300"/>
                </a:solidFill>
                <a:sym typeface="+mn-lt"/>
              </a:rPr>
              <a:t>statement;</a:t>
            </a:r>
            <a:endParaRPr lang="en-US" altLang="zh-CN" sz="20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12900" y="5078413"/>
            <a:ext cx="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AutoShape 13"/>
          <p:cNvSpPr/>
          <p:nvPr/>
        </p:nvSpPr>
        <p:spPr>
          <a:xfrm>
            <a:off x="933450" y="5535613"/>
            <a:ext cx="1371600" cy="533400"/>
          </a:xfrm>
          <a:prstGeom prst="flowChartProcess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lg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e3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1612900" y="6069013"/>
            <a:ext cx="635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774700" y="6297613"/>
            <a:ext cx="838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774700" y="3325813"/>
            <a:ext cx="6350" cy="297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781050" y="3325813"/>
            <a:ext cx="838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 Box 18"/>
          <p:cNvSpPr txBox="1"/>
          <p:nvPr/>
        </p:nvSpPr>
        <p:spPr>
          <a:xfrm>
            <a:off x="2138363" y="3441700"/>
            <a:ext cx="560387" cy="525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no</a:t>
            </a:r>
            <a:endParaRPr lang="en-US" altLang="zh-CN" sz="2800" b="1" dirty="0">
              <a:solidFill>
                <a:srgbClr val="66FF33"/>
              </a:solidFill>
              <a:sym typeface="+mn-lt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228850" y="3859213"/>
            <a:ext cx="3810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603500" y="3859213"/>
            <a:ext cx="6350" cy="25146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1612900" y="6373813"/>
            <a:ext cx="9906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612900" y="6373813"/>
            <a:ext cx="0" cy="3048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 Box 23"/>
          <p:cNvSpPr txBox="1"/>
          <p:nvPr/>
        </p:nvSpPr>
        <p:spPr>
          <a:xfrm>
            <a:off x="4305300" y="765175"/>
            <a:ext cx="4446588" cy="401638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66FF33"/>
                </a:solidFill>
                <a:sym typeface="+mn-lt"/>
              </a:rPr>
              <a:t>举例：</a:t>
            </a:r>
            <a:endParaRPr lang="zh-CN" altLang="en-US" sz="2000" b="1" dirty="0">
              <a:solidFill>
                <a:srgbClr val="66FF33"/>
              </a:solidFill>
              <a:sym typeface="+mn-lt"/>
            </a:endParaRPr>
          </a:p>
        </p:txBody>
      </p:sp>
      <p:sp>
        <p:nvSpPr>
          <p:cNvPr id="27" name="Text Box 24"/>
          <p:cNvSpPr txBox="1"/>
          <p:nvPr/>
        </p:nvSpPr>
        <p:spPr>
          <a:xfrm>
            <a:off x="5229225" y="752475"/>
            <a:ext cx="2549525" cy="4016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FFCC"/>
                </a:solidFill>
                <a:sym typeface="+mn-lt"/>
              </a:rPr>
              <a:t>求：</a:t>
            </a:r>
            <a:r>
              <a:rPr lang="en-US" altLang="zh-CN" sz="2000" b="1" dirty="0">
                <a:solidFill>
                  <a:srgbClr val="FFFFCC"/>
                </a:solidFill>
                <a:sym typeface="+mn-lt"/>
              </a:rPr>
              <a:t>s=1+2+3+…+100</a:t>
            </a:r>
            <a:endParaRPr lang="en-US" altLang="zh-CN" sz="2000" b="1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305300" y="1125538"/>
            <a:ext cx="4433888" cy="56959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#include  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stdio.h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&gt;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main (void 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{int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s,i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for 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s=0,i=1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i&lt;=100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i++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   s =s +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 }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(“s= %d” , s) ;}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29" name="AutoShape 26"/>
          <p:cNvSpPr/>
          <p:nvPr/>
        </p:nvSpPr>
        <p:spPr>
          <a:xfrm>
            <a:off x="2755900" y="5383213"/>
            <a:ext cx="2000250" cy="400050"/>
          </a:xfrm>
          <a:prstGeom prst="callout1">
            <a:avLst>
              <a:gd name="adj1" fmla="val 119046"/>
              <a:gd name="adj2" fmla="val 93181"/>
              <a:gd name="adj3" fmla="val 119046"/>
              <a:gd name="adj4" fmla="val -25000"/>
            </a:avLst>
          </a:prstGeom>
          <a:noFill/>
          <a:ln w="9525" cap="flat" cmpd="sng">
            <a:solidFill>
              <a:srgbClr val="FF3300"/>
            </a:solidFill>
            <a:prstDash val="solid"/>
            <a:miter/>
            <a:headEnd type="triangle" w="lg" len="med"/>
            <a:tailEnd type="none" w="med" len="med"/>
          </a:ln>
        </p:spPr>
        <p:txBody>
          <a:bodyPr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使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e2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趋假。</a:t>
            </a:r>
            <a:endParaRPr lang="zh-CN" altLang="en-US" sz="28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30" name="Text Box 27"/>
          <p:cNvSpPr txBox="1"/>
          <p:nvPr/>
        </p:nvSpPr>
        <p:spPr>
          <a:xfrm>
            <a:off x="-1587" y="6338888"/>
            <a:ext cx="9145587" cy="525462"/>
          </a:xfrm>
          <a:prstGeom prst="rect">
            <a:avLst/>
          </a:prstGeom>
          <a:solidFill>
            <a:srgbClr val="76AEDD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在</a:t>
            </a: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for</a:t>
            </a: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循环中，</a:t>
            </a: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e1</a:t>
            </a: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、</a:t>
            </a: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e2</a:t>
            </a: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、</a:t>
            </a: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e3</a:t>
            </a: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都可以省略！</a:t>
            </a:r>
            <a:endParaRPr lang="zh-CN" altLang="en-US" sz="2800" b="1" dirty="0">
              <a:solidFill>
                <a:srgbClr val="66FF33"/>
              </a:solidFill>
              <a:sym typeface="+mn-lt"/>
            </a:endParaRPr>
          </a:p>
        </p:txBody>
      </p:sp>
      <p:sp>
        <p:nvSpPr>
          <p:cNvPr id="32" name="Text Box 29"/>
          <p:cNvSpPr txBox="1"/>
          <p:nvPr/>
        </p:nvSpPr>
        <p:spPr>
          <a:xfrm>
            <a:off x="5346700" y="3767138"/>
            <a:ext cx="1060450" cy="525462"/>
          </a:xfrm>
          <a:prstGeom prst="rect">
            <a:avLst/>
          </a:prstGeom>
          <a:solidFill>
            <a:srgbClr val="004E4C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CC00"/>
                </a:solidFill>
                <a:sym typeface="+mn-lt"/>
              </a:rPr>
              <a:t>          </a:t>
            </a:r>
            <a:endParaRPr lang="en-US" altLang="zh-CN" sz="2800" b="1" dirty="0">
              <a:solidFill>
                <a:srgbClr val="FFCC00"/>
              </a:solidFill>
              <a:sym typeface="+mn-lt"/>
            </a:endParaRPr>
          </a:p>
        </p:txBody>
      </p:sp>
      <p:sp>
        <p:nvSpPr>
          <p:cNvPr id="33" name="Text Box 30"/>
          <p:cNvSpPr txBox="1"/>
          <p:nvPr/>
        </p:nvSpPr>
        <p:spPr>
          <a:xfrm>
            <a:off x="4965700" y="2944813"/>
            <a:ext cx="1398588" cy="525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s=0,i=1;</a:t>
            </a:r>
            <a:endParaRPr lang="en-US" altLang="zh-CN" sz="2800" b="1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35" name="Text Box 32"/>
          <p:cNvSpPr txBox="1"/>
          <p:nvPr/>
        </p:nvSpPr>
        <p:spPr>
          <a:xfrm>
            <a:off x="7712075" y="3779838"/>
            <a:ext cx="657225" cy="525462"/>
          </a:xfrm>
          <a:prstGeom prst="rect">
            <a:avLst/>
          </a:prstGeom>
          <a:solidFill>
            <a:srgbClr val="006260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CC00"/>
                </a:solidFill>
                <a:sym typeface="+mn-lt"/>
              </a:rPr>
              <a:t>    </a:t>
            </a:r>
            <a:endParaRPr lang="en-US" altLang="zh-CN" sz="2800" b="1" dirty="0">
              <a:solidFill>
                <a:srgbClr val="FFCC00"/>
              </a:solidFill>
              <a:sym typeface="+mn-lt"/>
            </a:endParaRPr>
          </a:p>
        </p:txBody>
      </p:sp>
      <p:sp>
        <p:nvSpPr>
          <p:cNvPr id="36" name="Text Box 33"/>
          <p:cNvSpPr txBox="1"/>
          <p:nvPr/>
        </p:nvSpPr>
        <p:spPr>
          <a:xfrm>
            <a:off x="5214938" y="4773613"/>
            <a:ext cx="1060450" cy="525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FF"/>
                </a:solidFill>
                <a:sym typeface="+mn-lt"/>
              </a:rPr>
              <a:t>i++</a:t>
            </a:r>
            <a:r>
              <a:rPr lang="zh-CN" altLang="en-US" sz="2800" b="1" dirty="0">
                <a:solidFill>
                  <a:srgbClr val="FF00FF"/>
                </a:solidFill>
                <a:sym typeface="+mn-lt"/>
              </a:rPr>
              <a:t>；</a:t>
            </a:r>
            <a:endParaRPr lang="zh-CN" altLang="en-US" sz="2800" b="1" dirty="0">
              <a:solidFill>
                <a:srgbClr val="FF00FF"/>
              </a:solidFill>
              <a:sym typeface="+mn-lt"/>
            </a:endParaRPr>
          </a:p>
        </p:txBody>
      </p:sp>
      <p:sp>
        <p:nvSpPr>
          <p:cNvPr id="37" name="AutoShape 34"/>
          <p:cNvSpPr/>
          <p:nvPr/>
        </p:nvSpPr>
        <p:spPr>
          <a:xfrm>
            <a:off x="3851275" y="3184525"/>
            <a:ext cx="2308225" cy="304800"/>
          </a:xfrm>
          <a:prstGeom prst="accentCallout2">
            <a:avLst>
              <a:gd name="adj1" fmla="val 37500"/>
              <a:gd name="adj2" fmla="val -4162"/>
              <a:gd name="adj3" fmla="val 37500"/>
              <a:gd name="adj4" fmla="val -92713"/>
              <a:gd name="adj5" fmla="val -465861"/>
              <a:gd name="adj6" fmla="val -92574"/>
            </a:avLst>
          </a:prstGeom>
          <a:noFill/>
          <a:ln w="9525" cap="flat" cmpd="sng">
            <a:solidFill>
              <a:srgbClr val="FFFFCC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FFFFCC"/>
                </a:solidFill>
                <a:sym typeface="+mn-lt"/>
              </a:rPr>
              <a:t>初值表达式</a:t>
            </a:r>
            <a:endParaRPr lang="zh-CN" altLang="en-US" sz="2800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38" name="AutoShape 35"/>
          <p:cNvSpPr/>
          <p:nvPr/>
        </p:nvSpPr>
        <p:spPr>
          <a:xfrm>
            <a:off x="4284663" y="2811463"/>
            <a:ext cx="2020887" cy="304800"/>
          </a:xfrm>
          <a:prstGeom prst="accentCallout2">
            <a:avLst>
              <a:gd name="adj1" fmla="val 37500"/>
              <a:gd name="adj2" fmla="val -4162"/>
              <a:gd name="adj3" fmla="val 37500"/>
              <a:gd name="adj4" fmla="val -92713"/>
              <a:gd name="adj5" fmla="val -340116"/>
              <a:gd name="adj6" fmla="val -92977"/>
            </a:avLst>
          </a:prstGeom>
          <a:noFill/>
          <a:ln w="9525" cap="flat" cmpd="sng">
            <a:solidFill>
              <a:srgbClr val="00FFFF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00FFFF"/>
                </a:solidFill>
                <a:sym typeface="+mn-lt"/>
              </a:rPr>
              <a:t>测试表达式</a:t>
            </a:r>
            <a:endParaRPr lang="zh-CN" altLang="en-US" sz="2800" dirty="0">
              <a:solidFill>
                <a:srgbClr val="00FFFF"/>
              </a:solidFill>
              <a:sym typeface="+mn-lt"/>
            </a:endParaRPr>
          </a:p>
        </p:txBody>
      </p:sp>
      <p:sp>
        <p:nvSpPr>
          <p:cNvPr id="39" name="AutoShape 36"/>
          <p:cNvSpPr/>
          <p:nvPr/>
        </p:nvSpPr>
        <p:spPr>
          <a:xfrm>
            <a:off x="5975350" y="2492375"/>
            <a:ext cx="2052638" cy="304800"/>
          </a:xfrm>
          <a:prstGeom prst="accentCallout2">
            <a:avLst>
              <a:gd name="adj1" fmla="val 37500"/>
              <a:gd name="adj2" fmla="val -4162"/>
              <a:gd name="adj3" fmla="val 37500"/>
              <a:gd name="adj4" fmla="val -148657"/>
              <a:gd name="adj5" fmla="val -235810"/>
              <a:gd name="adj6" fmla="val -149088"/>
            </a:avLst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FF00FF"/>
                </a:solidFill>
                <a:sym typeface="+mn-lt"/>
              </a:rPr>
              <a:t>增值表达式</a:t>
            </a:r>
            <a:endParaRPr lang="zh-CN" altLang="en-US" sz="2800" dirty="0">
              <a:solidFill>
                <a:srgbClr val="FF00FF"/>
              </a:solidFill>
              <a:sym typeface="+mn-lt"/>
            </a:endParaRPr>
          </a:p>
        </p:txBody>
      </p:sp>
      <p:sp>
        <p:nvSpPr>
          <p:cNvPr id="31" name="Text Box 28"/>
          <p:cNvSpPr txBox="1"/>
          <p:nvPr/>
        </p:nvSpPr>
        <p:spPr>
          <a:xfrm>
            <a:off x="3813175" y="4327525"/>
            <a:ext cx="1238250" cy="525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e1</a:t>
            </a: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省略</a:t>
            </a:r>
            <a:endParaRPr lang="zh-CN" altLang="en-US" sz="2800" b="1" dirty="0">
              <a:solidFill>
                <a:srgbClr val="66FF33"/>
              </a:solidFill>
              <a:sym typeface="+mn-lt"/>
            </a:endParaRPr>
          </a:p>
        </p:txBody>
      </p:sp>
      <p:sp>
        <p:nvSpPr>
          <p:cNvPr id="34" name="Text Box 31"/>
          <p:cNvSpPr txBox="1"/>
          <p:nvPr/>
        </p:nvSpPr>
        <p:spPr>
          <a:xfrm>
            <a:off x="7645400" y="4379913"/>
            <a:ext cx="1238250" cy="523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FF"/>
                </a:solidFill>
                <a:sym typeface="+mn-lt"/>
              </a:rPr>
              <a:t>e3</a:t>
            </a:r>
            <a:r>
              <a:rPr lang="zh-CN" altLang="en-US" sz="2800" b="1" dirty="0">
                <a:solidFill>
                  <a:srgbClr val="FF00FF"/>
                </a:solidFill>
                <a:sym typeface="+mn-lt"/>
              </a:rPr>
              <a:t>省略</a:t>
            </a:r>
            <a:endParaRPr lang="zh-CN" altLang="en-US" sz="2800" b="1" dirty="0">
              <a:solidFill>
                <a:srgbClr val="FF00FF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1" grpId="0" animBg="1"/>
      <p:bldP spid="12" grpId="0"/>
      <p:bldP spid="14" grpId="0" animBg="1"/>
      <p:bldP spid="16" grpId="0" animBg="1"/>
      <p:bldP spid="21" grpId="0"/>
      <p:bldP spid="26" grpId="0" animBg="1"/>
      <p:bldP spid="27" grpId="0"/>
      <p:bldP spid="28" grpId="0" animBg="1"/>
      <p:bldP spid="29" grpId="0" animBg="1"/>
      <p:bldP spid="30" grpId="0" animBg="1"/>
      <p:bldP spid="32" grpId="0" animBg="1"/>
      <p:bldP spid="33" grpId="0"/>
      <p:bldP spid="35" grpId="0" animBg="1"/>
      <p:bldP spid="36" grpId="0"/>
      <p:bldP spid="37" grpId="0" animBg="1"/>
      <p:bldP spid="38" grpId="0" animBg="1"/>
      <p:bldP spid="39" grpId="0" animBg="1"/>
      <p:bldP spid="31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304800"/>
            <a:ext cx="7772400" cy="381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无限循环和空循环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139" name="Text Box 3"/>
          <p:cNvSpPr txBox="1"/>
          <p:nvPr/>
        </p:nvSpPr>
        <p:spPr>
          <a:xfrm>
            <a:off x="685800" y="927100"/>
            <a:ext cx="5567363" cy="525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①</a:t>
            </a:r>
            <a:r>
              <a:rPr lang="zh-CN" altLang="en-US" sz="2800" b="1" dirty="0">
                <a:solidFill>
                  <a:srgbClr val="FFFFCC"/>
                </a:solidFill>
                <a:sym typeface="+mn-lt"/>
              </a:rPr>
              <a:t>条件为恒真的循环</a:t>
            </a: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——</a:t>
            </a:r>
            <a:r>
              <a:rPr lang="zh-CN" altLang="en-US" sz="2800" b="1" dirty="0">
                <a:solidFill>
                  <a:srgbClr val="FFFFCC"/>
                </a:solidFill>
                <a:sym typeface="+mn-lt"/>
              </a:rPr>
              <a:t>无限循环</a:t>
            </a:r>
            <a:endParaRPr lang="zh-CN" altLang="en-US" sz="2800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15988" y="1689100"/>
            <a:ext cx="2695575" cy="25082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while(1){…}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do{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…}while(1)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；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for( ; ;){…}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91141" name="AutoShape 5"/>
          <p:cNvSpPr/>
          <p:nvPr/>
        </p:nvSpPr>
        <p:spPr>
          <a:xfrm>
            <a:off x="3887788" y="1754188"/>
            <a:ext cx="5135562" cy="609600"/>
          </a:xfrm>
          <a:prstGeom prst="accentCallout2">
            <a:avLst>
              <a:gd name="adj1" fmla="val 18750"/>
              <a:gd name="adj2" fmla="val -1481"/>
              <a:gd name="adj3" fmla="val 18750"/>
              <a:gd name="adj4" fmla="val -10139"/>
              <a:gd name="adj5" fmla="val 200782"/>
              <a:gd name="adj6" fmla="val -10231"/>
            </a:avLst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lg" len="med"/>
          </a:ln>
        </p:spPr>
        <p:txBody>
          <a:bodyPr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FF00"/>
                </a:solidFill>
                <a:sym typeface="+mn-lt"/>
              </a:rPr>
              <a:t>靠条件控制的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break</a:t>
            </a:r>
            <a:r>
              <a:rPr lang="zh-CN" altLang="en-US" sz="2800" b="1" dirty="0">
                <a:solidFill>
                  <a:srgbClr val="FFFF00"/>
                </a:solidFill>
                <a:sym typeface="+mn-lt"/>
              </a:rPr>
              <a:t>语句退出循环。</a:t>
            </a:r>
            <a:endParaRPr lang="zh-CN" altLang="en-US" sz="2800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762375" y="1676400"/>
            <a:ext cx="5110163" cy="3111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例：程序等待直到输入字母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for ( ; ;)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ch= getchar ( );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if ( ch==’A’)  break;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91143" name="Text Box 7"/>
          <p:cNvSpPr txBox="1"/>
          <p:nvPr/>
        </p:nvSpPr>
        <p:spPr>
          <a:xfrm>
            <a:off x="685800" y="5041900"/>
            <a:ext cx="5926138" cy="525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②</a:t>
            </a:r>
            <a:r>
              <a:rPr lang="zh-CN" altLang="en-US" sz="2800" b="1" dirty="0">
                <a:solidFill>
                  <a:srgbClr val="FFFFCC"/>
                </a:solidFill>
                <a:sym typeface="+mn-lt"/>
              </a:rPr>
              <a:t>循环体为空语句的循环</a:t>
            </a: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——</a:t>
            </a:r>
            <a:r>
              <a:rPr lang="zh-CN" altLang="en-US" sz="2800" b="1" dirty="0">
                <a:solidFill>
                  <a:srgbClr val="FFFFCC"/>
                </a:solidFill>
                <a:sym typeface="+mn-lt"/>
              </a:rPr>
              <a:t>空循环</a:t>
            </a:r>
            <a:endParaRPr lang="zh-CN" altLang="en-US" sz="2800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91144" name="Text Box 8"/>
          <p:cNvSpPr txBox="1"/>
          <p:nvPr/>
        </p:nvSpPr>
        <p:spPr>
          <a:xfrm>
            <a:off x="762000" y="5580063"/>
            <a:ext cx="4127500" cy="525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CCFF"/>
                </a:solidFill>
                <a:sym typeface="+mn-lt"/>
              </a:rPr>
              <a:t>for (i=1 ;i&lt;=MAX ; t++) 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;</a:t>
            </a:r>
            <a:endParaRPr lang="en-US" altLang="zh-CN" sz="2800" dirty="0">
              <a:sym typeface="+mn-lt"/>
            </a:endParaRPr>
          </a:p>
        </p:txBody>
      </p:sp>
      <p:sp>
        <p:nvSpPr>
          <p:cNvPr id="91145" name="Text Box 9"/>
          <p:cNvSpPr txBox="1"/>
          <p:nvPr/>
        </p:nvSpPr>
        <p:spPr>
          <a:xfrm>
            <a:off x="736600" y="6078538"/>
            <a:ext cx="3054350" cy="525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FF00"/>
                </a:solidFill>
                <a:sym typeface="+mn-lt"/>
              </a:rPr>
              <a:t>作用：程序延时。</a:t>
            </a:r>
            <a:endParaRPr lang="zh-CN" altLang="en-US" sz="2800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91146" name="AutoShape 10"/>
          <p:cNvSpPr/>
          <p:nvPr/>
        </p:nvSpPr>
        <p:spPr>
          <a:xfrm>
            <a:off x="4746625" y="6207125"/>
            <a:ext cx="1773238" cy="411163"/>
          </a:xfrm>
          <a:prstGeom prst="accentCallout2">
            <a:avLst>
              <a:gd name="adj1" fmla="val 27801"/>
              <a:gd name="adj2" fmla="val -5884"/>
              <a:gd name="adj3" fmla="val 27801"/>
              <a:gd name="adj4" fmla="val -33454"/>
              <a:gd name="adj5" fmla="val -19690"/>
              <a:gd name="adj6" fmla="val -33699"/>
            </a:avLst>
          </a:prstGeom>
          <a:noFill/>
          <a:ln w="9525" cap="flat" cmpd="sng">
            <a:solidFill>
              <a:srgbClr val="FFFFCC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FF00"/>
                </a:solidFill>
                <a:sym typeface="+mn-lt"/>
              </a:rPr>
              <a:t>空语句</a:t>
            </a:r>
            <a:endParaRPr lang="zh-CN" altLang="en-US" sz="2800" dirty="0">
              <a:sym typeface="+mn-lt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15988" y="4262438"/>
            <a:ext cx="2695575" cy="525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/>
      <p:bldP spid="91139" grpId="0"/>
      <p:bldP spid="91140" grpId="0" animBg="1"/>
      <p:bldP spid="91141" grpId="0" animBg="1"/>
      <p:bldP spid="91142" grpId="0" animBg="1"/>
      <p:bldP spid="91143" grpId="0"/>
      <p:bldP spid="91144" grpId="0"/>
      <p:bldP spid="91145" grpId="0"/>
      <p:bldP spid="9114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0" y="1858963"/>
            <a:ext cx="9144000" cy="4795838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5218113" y="6473825"/>
            <a:ext cx="3925888" cy="73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628" name="标题 8"/>
          <p:cNvSpPr txBox="1"/>
          <p:nvPr/>
        </p:nvSpPr>
        <p:spPr>
          <a:xfrm>
            <a:off x="900113" y="193675"/>
            <a:ext cx="2857500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循环示例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431800" y="1082675"/>
            <a:ext cx="4786313" cy="5572125"/>
          </a:xfrm>
          <a:prstGeom prst="rect">
            <a:avLst/>
          </a:prstGeom>
          <a:noFill/>
          <a:ln w="476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#include&lt;iostream&gt;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using namespace std;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int main()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{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long sum=0,f;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for(int i=1;i&lt;=10;i++)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{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	f=1;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	for(int j=1;j&lt;=i;j++)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		f=f*j;		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	sum=sum+f;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}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cout&lt;&lt;sum&lt;&lt;endl;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  return 0;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}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18113" y="5589588"/>
            <a:ext cx="3925888" cy="401638"/>
          </a:xfrm>
          <a:prstGeom prst="rect">
            <a:avLst/>
          </a:prstGeom>
          <a:solidFill>
            <a:srgbClr val="FEFFFF"/>
          </a:solidFill>
          <a:ln w="476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0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计算</a:t>
            </a:r>
            <a:r>
              <a:rPr kumimoji="1" lang="en-US" altLang="zh-CN" sz="20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1!+2!+3!+...+9!+10!</a:t>
            </a:r>
            <a:r>
              <a:rPr kumimoji="1" lang="zh-CN" altLang="en-US" sz="20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的和</a:t>
            </a:r>
            <a:endParaRPr kumimoji="1" lang="en-US" altLang="zh-CN" sz="2000" b="1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5218113" y="6327775"/>
            <a:ext cx="39258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1"/>
          <p:cNvSpPr>
            <a:spLocks noChangeArrowheads="1"/>
          </p:cNvSpPr>
          <p:nvPr/>
        </p:nvSpPr>
        <p:spPr bwMode="auto">
          <a:xfrm>
            <a:off x="5218113" y="6170613"/>
            <a:ext cx="39258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-12700" y="6354763"/>
            <a:ext cx="9144000" cy="115888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1858963"/>
            <a:ext cx="9144000" cy="4306888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 Box 4"/>
          <p:cNvSpPr txBox="1"/>
          <p:nvPr/>
        </p:nvSpPr>
        <p:spPr>
          <a:xfrm>
            <a:off x="261938" y="1022350"/>
            <a:ext cx="5351462" cy="5070475"/>
          </a:xfrm>
          <a:prstGeom prst="rect">
            <a:avLst/>
          </a:prstGeom>
          <a:noFill/>
          <a:ln w="476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#include&lt;iostream&gt;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using namespace std;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int main()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{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 int i,j;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for (i=1;i&lt;=9;i++)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{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   for (j=1;j&lt;=i;j++)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        cout&lt;&lt;i&lt;&lt;"*"&lt;&lt;j&lt;&lt;"="&lt;&lt;i*j&lt;&lt;" "; 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   cout&lt;&lt;endl; 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}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 return 0;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}</a:t>
            </a:r>
            <a:endParaRPr lang="en-US" altLang="zh-CN" sz="2100" b="1" dirty="0">
              <a:sym typeface="+mn-lt"/>
            </a:endParaRPr>
          </a:p>
        </p:txBody>
      </p:sp>
      <p:sp>
        <p:nvSpPr>
          <p:cNvPr id="27653" name="标题 8"/>
          <p:cNvSpPr txBox="1"/>
          <p:nvPr/>
        </p:nvSpPr>
        <p:spPr>
          <a:xfrm>
            <a:off x="827088" y="188913"/>
            <a:ext cx="2857500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循环示例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31750" y="6565900"/>
            <a:ext cx="9144000" cy="115888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7655" name="图片 2" descr="C:\Documents and Settings\ShiFengZhe\Application Data\Tencent\Users\597999009\QQ\WinTemp\RichOle\X]~UIJSN76MYPQ)PKZ7Z)Z7.jpg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5260975" y="3068638"/>
            <a:ext cx="3876675" cy="29892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050" y="2492375"/>
            <a:ext cx="9144000" cy="4360863"/>
          </a:xfrm>
          <a:prstGeom prst="rect">
            <a:avLst/>
          </a:prstGeom>
          <a:noFill/>
          <a:ln w="476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#include&lt;iostream&gt;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using namespace std;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int main() {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  int i,j,k,c;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  for(i=1;i&lt;=9;i++)                //i:</a:t>
            </a:r>
            <a:r>
              <a:rPr lang="zh-CN" altLang="en-US" sz="1800" dirty="0">
                <a:sym typeface="+mn-lt"/>
              </a:rPr>
              <a:t>车号前二位的取值</a:t>
            </a:r>
            <a:endParaRPr lang="zh-CN" altLang="en-US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zh-CN" altLang="en-US" sz="1800" dirty="0">
                <a:sym typeface="+mn-lt"/>
              </a:rPr>
              <a:t>     </a:t>
            </a:r>
            <a:r>
              <a:rPr lang="en-US" altLang="zh-CN" sz="1800" dirty="0">
                <a:sym typeface="+mn-lt"/>
              </a:rPr>
              <a:t>for(j=0;j&lt;=9;j++)             //j:</a:t>
            </a:r>
            <a:r>
              <a:rPr lang="zh-CN" altLang="en-US" sz="1800" dirty="0">
                <a:sym typeface="+mn-lt"/>
              </a:rPr>
              <a:t>车号后二位的取值</a:t>
            </a:r>
            <a:endParaRPr lang="zh-CN" altLang="en-US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zh-CN" altLang="en-US" sz="1800" dirty="0">
                <a:sym typeface="+mn-lt"/>
              </a:rPr>
              <a:t>        </a:t>
            </a:r>
            <a:r>
              <a:rPr lang="en-US" altLang="zh-CN" sz="1800" dirty="0">
                <a:sym typeface="+mn-lt"/>
              </a:rPr>
              <a:t>if(i!=j)                            //</a:t>
            </a:r>
            <a:r>
              <a:rPr lang="zh-CN" altLang="en-US" sz="1800" dirty="0">
                <a:sym typeface="+mn-lt"/>
              </a:rPr>
              <a:t>判断二位数字是否相异</a:t>
            </a:r>
            <a:endParaRPr lang="zh-CN" altLang="en-US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zh-CN" altLang="en-US" sz="1800" dirty="0">
                <a:sym typeface="+mn-lt"/>
              </a:rPr>
              <a:t>        </a:t>
            </a:r>
            <a:r>
              <a:rPr lang="en-US" altLang="zh-CN" sz="1800" dirty="0">
                <a:sym typeface="+mn-lt"/>
              </a:rPr>
              <a:t>{ 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	k=i*1000+i*100+j*10+j;    //</a:t>
            </a:r>
            <a:r>
              <a:rPr lang="zh-CN" altLang="en-US" sz="1800" dirty="0">
                <a:sym typeface="+mn-lt"/>
              </a:rPr>
              <a:t>计算出可能的整数</a:t>
            </a:r>
            <a:endParaRPr lang="zh-CN" altLang="en-US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zh-CN" altLang="en-US" sz="1800" dirty="0">
                <a:sym typeface="+mn-lt"/>
              </a:rPr>
              <a:t>          </a:t>
            </a:r>
            <a:r>
              <a:rPr lang="en-US" altLang="zh-CN" sz="1800" dirty="0">
                <a:sym typeface="+mn-lt"/>
              </a:rPr>
              <a:t>	for(c=31;c*c&lt;k;c++);        //</a:t>
            </a:r>
            <a:r>
              <a:rPr lang="zh-CN" altLang="en-US" sz="1800" dirty="0">
                <a:sym typeface="+mn-lt"/>
              </a:rPr>
              <a:t>判断该数是否为另一整数的平方</a:t>
            </a:r>
            <a:endParaRPr lang="zh-CN" altLang="en-US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zh-CN" altLang="en-US" sz="1800" dirty="0">
                <a:sym typeface="+mn-lt"/>
              </a:rPr>
              <a:t>         </a:t>
            </a:r>
            <a:r>
              <a:rPr lang="en-US" altLang="zh-CN" sz="1800" dirty="0">
                <a:sym typeface="+mn-lt"/>
              </a:rPr>
              <a:t>	</a:t>
            </a:r>
            <a:r>
              <a:rPr lang="zh-CN" altLang="en-US" sz="1800" dirty="0">
                <a:sym typeface="+mn-lt"/>
              </a:rPr>
              <a:t> </a:t>
            </a:r>
            <a:r>
              <a:rPr lang="en-US" altLang="zh-CN" sz="1800" dirty="0">
                <a:sym typeface="+mn-lt"/>
              </a:rPr>
              <a:t>if(c*c==k) cout&lt;&lt;k;   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        }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  return 0;}</a:t>
            </a:r>
            <a:endParaRPr lang="en-US" altLang="zh-CN" sz="1800" dirty="0">
              <a:sym typeface="+mn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792163"/>
            <a:ext cx="9144000" cy="1700213"/>
          </a:xfrm>
          <a:prstGeom prst="rect">
            <a:avLst/>
          </a:prstGeom>
          <a:solidFill>
            <a:srgbClr val="BFD9EF"/>
          </a:solidFill>
          <a:ln w="476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18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一辆汽车违反交规，撞人后逃跑。</a:t>
            </a:r>
            <a:endParaRPr kumimoji="1" lang="en-US" altLang="zh-CN" sz="18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18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现场有三人目击事件，但都没有记住车号，只记下车号的一些特征。</a:t>
            </a:r>
            <a:endParaRPr kumimoji="1" lang="en-US" altLang="zh-CN" sz="18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18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甲说：牌照的前两位数字相同；乙说：牌照的后两位数字相同，但与前两位不同；</a:t>
            </a:r>
            <a:r>
              <a:rPr kumimoji="1" lang="zh-CN" sz="18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kumimoji="1" lang="en-US" altLang="zh-CN" sz="18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18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丙是数学家，他说：四位的车号刚好是一个整数的平方。</a:t>
            </a:r>
            <a:endParaRPr kumimoji="1" lang="en-US" altLang="zh-CN" sz="18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18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请根据以上线索求出四位车号。</a:t>
            </a:r>
            <a:endParaRPr kumimoji="1" lang="en-US" altLang="zh-CN" sz="18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76" name="标题 8"/>
          <p:cNvSpPr txBox="1"/>
          <p:nvPr/>
        </p:nvSpPr>
        <p:spPr>
          <a:xfrm>
            <a:off x="827088" y="193675"/>
            <a:ext cx="2857500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循环示例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3907" name="Text Box 3"/>
          <p:cNvSpPr txBox="1"/>
          <p:nvPr/>
        </p:nvSpPr>
        <p:spPr>
          <a:xfrm>
            <a:off x="61913" y="1120775"/>
            <a:ext cx="4365625" cy="1516063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sym typeface="+mn-lt"/>
              </a:rPr>
              <a:t>        </a:t>
            </a: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作用：对</a:t>
            </a:r>
            <a:r>
              <a:rPr lang="en-US" altLang="zh-CN" sz="2200" dirty="0">
                <a:solidFill>
                  <a:schemeClr val="bg1"/>
                </a:solidFill>
                <a:sym typeface="+mn-lt"/>
              </a:rPr>
              <a:t>str1</a:t>
            </a: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和</a:t>
            </a:r>
            <a:r>
              <a:rPr lang="en-US" altLang="zh-CN" sz="2200" dirty="0">
                <a:solidFill>
                  <a:schemeClr val="bg1"/>
                </a:solidFill>
                <a:sym typeface="+mn-lt"/>
              </a:rPr>
              <a:t>str2 </a:t>
            </a: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进行逐位无符号字符比较，直到对应位字</a:t>
            </a:r>
            <a:endParaRPr lang="zh-CN" altLang="en-US" sz="2200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符能够确定关系或到串尾为止。</a:t>
            </a:r>
            <a:r>
              <a:rPr lang="zh-CN" altLang="en-US" sz="2200" dirty="0">
                <a:solidFill>
                  <a:srgbClr val="FF3300"/>
                </a:solidFill>
                <a:sym typeface="+mn-lt"/>
              </a:rPr>
              <a:t>返回整型比较结果</a:t>
            </a:r>
            <a:r>
              <a:rPr lang="zh-CN" altLang="en-US" sz="2200" dirty="0">
                <a:solidFill>
                  <a:srgbClr val="FFFF00"/>
                </a:solidFill>
                <a:sym typeface="+mn-lt"/>
              </a:rPr>
              <a:t>。</a:t>
            </a:r>
            <a:endParaRPr lang="zh-CN" altLang="en-US" sz="2200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123908" name="Text Box 4"/>
          <p:cNvSpPr txBox="1"/>
          <p:nvPr/>
        </p:nvSpPr>
        <p:spPr>
          <a:xfrm>
            <a:off x="61913" y="2754313"/>
            <a:ext cx="4691062" cy="9556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sym typeface="+mn-lt"/>
              </a:rPr>
              <a:t>字符的数值关系及是字符的</a:t>
            </a:r>
            <a:r>
              <a:rPr lang="en-US" altLang="zh-CN" sz="2800" b="1" dirty="0">
                <a:solidFill>
                  <a:schemeClr val="bg1"/>
                </a:solidFill>
                <a:sym typeface="+mn-lt"/>
              </a:rPr>
              <a:t>ASCII</a:t>
            </a:r>
            <a:r>
              <a:rPr lang="zh-CN" altLang="en-US" sz="2800" b="1" dirty="0">
                <a:solidFill>
                  <a:schemeClr val="bg1"/>
                </a:solidFill>
                <a:sym typeface="+mn-lt"/>
              </a:rPr>
              <a:t>码值的数值关系。</a:t>
            </a:r>
            <a:endParaRPr lang="zh-CN" altLang="en-US" sz="2800" b="1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23909" name="Text Box 5"/>
          <p:cNvSpPr txBox="1"/>
          <p:nvPr/>
        </p:nvSpPr>
        <p:spPr>
          <a:xfrm>
            <a:off x="4906963" y="1092200"/>
            <a:ext cx="2695575" cy="525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FF00"/>
                </a:solidFill>
                <a:sym typeface="+mn-lt"/>
              </a:rPr>
              <a:t>比较结果如下：</a:t>
            </a:r>
            <a:endParaRPr lang="zh-CN" altLang="en-US" sz="2800" dirty="0">
              <a:solidFill>
                <a:srgbClr val="FFFF00"/>
              </a:solidFill>
              <a:sym typeface="+mn-lt"/>
            </a:endParaRPr>
          </a:p>
        </p:txBody>
      </p:sp>
      <p:graphicFrame>
        <p:nvGraphicFramePr>
          <p:cNvPr id="123910" name="Group 6"/>
          <p:cNvGraphicFramePr>
            <a:graphicFrameLocks noGrp="1"/>
          </p:cNvGraphicFramePr>
          <p:nvPr/>
        </p:nvGraphicFramePr>
        <p:xfrm>
          <a:off x="5003800" y="1787525"/>
          <a:ext cx="3810000" cy="1862138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45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比较结果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strcmp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的值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str1&lt;str2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str1==str2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==0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9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str1&gt;str2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27" name="Text Box 23"/>
          <p:cNvSpPr txBox="1"/>
          <p:nvPr/>
        </p:nvSpPr>
        <p:spPr>
          <a:xfrm>
            <a:off x="61913" y="3965575"/>
            <a:ext cx="4375150" cy="2463800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char  str1[ ]={”abcd”};</a:t>
            </a:r>
            <a:endParaRPr lang="en-US" altLang="zh-CN" sz="2200" b="1" dirty="0">
              <a:solidFill>
                <a:srgbClr val="FF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char  str2[ ]={“abcd”};</a:t>
            </a:r>
            <a:endParaRPr lang="en-US" altLang="zh-CN" sz="2200" b="1" dirty="0">
              <a:solidFill>
                <a:srgbClr val="FF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int  iRe1,iRe2,iRe3;</a:t>
            </a:r>
            <a:endParaRPr lang="en-US" altLang="zh-CN" sz="2200" b="1" dirty="0">
              <a:solidFill>
                <a:srgbClr val="FF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iRe1=strcmp(</a:t>
            </a:r>
            <a:r>
              <a:rPr lang="en-US" altLang="zh-CN" sz="2200" b="1" dirty="0">
                <a:solidFill>
                  <a:srgbClr val="FF0000"/>
                </a:solidFill>
                <a:sym typeface="+mn-lt"/>
              </a:rPr>
              <a:t>str1</a:t>
            </a: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,</a:t>
            </a:r>
            <a:r>
              <a:rPr lang="en-US" altLang="zh-CN" sz="2200" b="1" dirty="0">
                <a:solidFill>
                  <a:srgbClr val="FF00FF"/>
                </a:solidFill>
                <a:sym typeface="+mn-lt"/>
              </a:rPr>
              <a:t>”abdc”</a:t>
            </a: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);</a:t>
            </a:r>
            <a:endParaRPr lang="en-US" altLang="zh-CN" sz="2200" b="1" dirty="0">
              <a:solidFill>
                <a:srgbClr val="FF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iRe2=strcmp(str1,str2);</a:t>
            </a:r>
            <a:endParaRPr lang="en-US" altLang="zh-CN" sz="2200" b="1" dirty="0">
              <a:solidFill>
                <a:srgbClr val="FF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iRe3=strcmp(”abcde”,str2); </a:t>
            </a:r>
            <a:endParaRPr lang="en-US" altLang="zh-CN" sz="2200" b="1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123928" name="AutoShape 24"/>
          <p:cNvSpPr/>
          <p:nvPr/>
        </p:nvSpPr>
        <p:spPr>
          <a:xfrm>
            <a:off x="5270500" y="4371975"/>
            <a:ext cx="1157288" cy="631825"/>
          </a:xfrm>
          <a:prstGeom prst="accentCallout2">
            <a:avLst>
              <a:gd name="adj1" fmla="val 18093"/>
              <a:gd name="adj2" fmla="val -6583"/>
              <a:gd name="adj3" fmla="val 18093"/>
              <a:gd name="adj4" fmla="val -87380"/>
              <a:gd name="adj5" fmla="val 147236"/>
              <a:gd name="adj6" fmla="val -87653"/>
            </a:avLst>
          </a:prstGeom>
          <a:noFill/>
          <a:ln w="53975" cap="flat" cmpd="sng">
            <a:solidFill>
              <a:srgbClr val="99FF33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endParaRPr lang="zh-CN" altLang="zh-CN" sz="2800" dirty="0">
              <a:sym typeface="+mn-lt"/>
            </a:endParaRPr>
          </a:p>
        </p:txBody>
      </p:sp>
      <p:sp>
        <p:nvSpPr>
          <p:cNvPr id="123929" name="Text Box 25"/>
          <p:cNvSpPr txBox="1"/>
          <p:nvPr/>
        </p:nvSpPr>
        <p:spPr>
          <a:xfrm>
            <a:off x="5454650" y="4067175"/>
            <a:ext cx="1060450" cy="5873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99FF33"/>
                </a:solidFill>
                <a:sym typeface="+mn-lt"/>
              </a:rPr>
              <a:t>abcd </a:t>
            </a:r>
            <a:endParaRPr lang="en-US" altLang="zh-CN" sz="3200" dirty="0">
              <a:solidFill>
                <a:srgbClr val="99FF33"/>
              </a:solidFill>
              <a:sym typeface="+mn-lt"/>
            </a:endParaRPr>
          </a:p>
        </p:txBody>
      </p:sp>
      <p:sp>
        <p:nvSpPr>
          <p:cNvPr id="123930" name="Text Box 26"/>
          <p:cNvSpPr txBox="1"/>
          <p:nvPr/>
        </p:nvSpPr>
        <p:spPr>
          <a:xfrm>
            <a:off x="6832600" y="4067175"/>
            <a:ext cx="957263" cy="5873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00FF"/>
                </a:solidFill>
                <a:sym typeface="+mn-lt"/>
              </a:rPr>
              <a:t>abdc</a:t>
            </a:r>
            <a:endParaRPr lang="en-US" altLang="zh-CN" sz="3200" dirty="0">
              <a:solidFill>
                <a:srgbClr val="FF00FF"/>
              </a:solidFill>
              <a:sym typeface="+mn-lt"/>
            </a:endParaRPr>
          </a:p>
        </p:txBody>
      </p:sp>
      <p:sp>
        <p:nvSpPr>
          <p:cNvPr id="123931" name="AutoShape 27"/>
          <p:cNvSpPr/>
          <p:nvPr/>
        </p:nvSpPr>
        <p:spPr>
          <a:xfrm rot="-5400000">
            <a:off x="6216650" y="4143375"/>
            <a:ext cx="304800" cy="13716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FF9900"/>
            </a:solidFill>
            <a:prstDash val="solid"/>
            <a:headEnd type="none" w="lg" len="med"/>
            <a:tailEnd type="stealth" w="lg" len="lg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23932" name="AutoShape 28"/>
          <p:cNvSpPr/>
          <p:nvPr/>
        </p:nvSpPr>
        <p:spPr>
          <a:xfrm rot="-5400000">
            <a:off x="6445250" y="4143375"/>
            <a:ext cx="304800" cy="13716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FF9900"/>
            </a:solidFill>
            <a:prstDash val="solid"/>
            <a:headEnd type="none" w="lg" len="med"/>
            <a:tailEnd type="stealth" w="lg" len="lg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23933" name="AutoShape 29"/>
          <p:cNvSpPr/>
          <p:nvPr/>
        </p:nvSpPr>
        <p:spPr>
          <a:xfrm rot="-5400000">
            <a:off x="6673850" y="4143375"/>
            <a:ext cx="304800" cy="13716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FF9900"/>
            </a:solidFill>
            <a:prstDash val="solid"/>
            <a:headEnd type="none" w="lg" len="med"/>
            <a:tailEnd type="stealth" w="lg" len="lg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23934" name="AutoShape 30"/>
          <p:cNvSpPr/>
          <p:nvPr/>
        </p:nvSpPr>
        <p:spPr>
          <a:xfrm rot="-5400000">
            <a:off x="6673850" y="4143375"/>
            <a:ext cx="304800" cy="13716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chemeClr val="bg1"/>
            </a:solidFill>
            <a:prstDash val="solid"/>
            <a:headEnd type="none" w="lg" len="med"/>
            <a:tailEnd type="stealth" w="lg" len="lg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23935" name="Text Box 31"/>
          <p:cNvSpPr txBox="1"/>
          <p:nvPr/>
        </p:nvSpPr>
        <p:spPr>
          <a:xfrm>
            <a:off x="5842000" y="4067175"/>
            <a:ext cx="365125" cy="5873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FF00"/>
                </a:solidFill>
                <a:sym typeface="+mn-lt"/>
              </a:rPr>
              <a:t>c</a:t>
            </a:r>
            <a:endParaRPr lang="en-US" altLang="zh-CN" sz="3200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123936" name="Text Box 32"/>
          <p:cNvSpPr txBox="1"/>
          <p:nvPr/>
        </p:nvSpPr>
        <p:spPr>
          <a:xfrm>
            <a:off x="7218363" y="4067175"/>
            <a:ext cx="387350" cy="5873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FF00"/>
                </a:solidFill>
                <a:sym typeface="+mn-lt"/>
              </a:rPr>
              <a:t>d</a:t>
            </a:r>
            <a:endParaRPr lang="en-US" altLang="zh-CN" sz="3200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123937" name="AutoShape 33"/>
          <p:cNvSpPr/>
          <p:nvPr/>
        </p:nvSpPr>
        <p:spPr>
          <a:xfrm>
            <a:off x="7226300" y="5516563"/>
            <a:ext cx="1885950" cy="912812"/>
          </a:xfrm>
          <a:prstGeom prst="accentCallout2">
            <a:avLst>
              <a:gd name="adj1" fmla="val 12523"/>
              <a:gd name="adj2" fmla="val -4042"/>
              <a:gd name="adj3" fmla="val 12523"/>
              <a:gd name="adj4" fmla="val -39815"/>
              <a:gd name="adj5" fmla="val -53042"/>
              <a:gd name="adj6" fmla="val -39898"/>
            </a:avLst>
          </a:prstGeom>
          <a:noFill/>
          <a:ln w="9525" cap="flat" cmpd="sng">
            <a:solidFill>
              <a:srgbClr val="FFFFCC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rgbClr val="FFFFCC"/>
                </a:solidFill>
                <a:sym typeface="+mn-lt"/>
              </a:rPr>
              <a:t>‘c’-’d’  -1</a:t>
            </a:r>
            <a:endParaRPr lang="en-US" altLang="zh-CN" sz="2800" dirty="0">
              <a:solidFill>
                <a:srgbClr val="FF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FFFFCC"/>
                </a:solidFill>
                <a:sym typeface="+mn-lt"/>
              </a:rPr>
              <a:t>结果小于</a:t>
            </a:r>
            <a:r>
              <a:rPr lang="en-US" altLang="zh-CN" sz="2800" dirty="0">
                <a:solidFill>
                  <a:srgbClr val="FFFFCC"/>
                </a:solidFill>
                <a:sym typeface="+mn-lt"/>
              </a:rPr>
              <a:t>0</a:t>
            </a:r>
            <a:endParaRPr lang="zh-CN" altLang="en-US" sz="2800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18" name="标题 8"/>
          <p:cNvSpPr txBox="1"/>
          <p:nvPr/>
        </p:nvSpPr>
        <p:spPr bwMode="auto">
          <a:xfrm>
            <a:off x="914400" y="206375"/>
            <a:ext cx="57150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字符串的比较  </a:t>
            </a:r>
            <a:r>
              <a:rPr kumimoji="1" lang="en-US" altLang="zh-CN" sz="2400" kern="1200" cap="none" spc="0" normalizeH="0" baseline="0" noProof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strcmp</a:t>
            </a: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1" lang="en-US" altLang="zh-CN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str1</a:t>
            </a: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1" lang="en-US" altLang="zh-CN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str2</a:t>
            </a: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1" lang="zh-CN" altLang="en-US" sz="2400" kern="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nimBg="1"/>
      <p:bldP spid="123908" grpId="0"/>
      <p:bldP spid="123909" grpId="0"/>
      <p:bldP spid="123927" grpId="0" animBg="1"/>
      <p:bldP spid="123928" grpId="0" animBg="1"/>
      <p:bldP spid="123929" grpId="0"/>
      <p:bldP spid="123930" grpId="0"/>
      <p:bldP spid="123931" grpId="0" animBg="1"/>
      <p:bldP spid="123932" grpId="0" animBg="1"/>
      <p:bldP spid="123933" grpId="0" animBg="1"/>
      <p:bldP spid="123934" grpId="0" animBg="1"/>
      <p:bldP spid="123935" grpId="0"/>
      <p:bldP spid="123936" grpId="0"/>
      <p:bldP spid="1239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9" name="Text Box 3"/>
          <p:cNvSpPr txBox="1"/>
          <p:nvPr/>
        </p:nvSpPr>
        <p:spPr>
          <a:xfrm>
            <a:off x="342900" y="1035050"/>
            <a:ext cx="8566150" cy="976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25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数组是同类型数据的集合。便于整体处理数据，数组操作的主要算法有：</a:t>
            </a:r>
            <a:endParaRPr lang="zh-CN" altLang="en-US" dirty="0">
              <a:sym typeface="+mn-lt"/>
            </a:endParaRPr>
          </a:p>
        </p:txBody>
      </p:sp>
      <p:sp>
        <p:nvSpPr>
          <p:cNvPr id="30723" name="标题 8"/>
          <p:cNvSpPr txBox="1"/>
          <p:nvPr/>
        </p:nvSpPr>
        <p:spPr>
          <a:xfrm>
            <a:off x="900113" y="177800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数组的常用算法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90863" y="4130675"/>
            <a:ext cx="2711450" cy="2270125"/>
            <a:chOff x="4561682" y="2200808"/>
            <a:chExt cx="3219450" cy="2697163"/>
          </a:xfrm>
        </p:grpSpPr>
        <p:sp>
          <p:nvSpPr>
            <p:cNvPr id="30739" name="i$liḋe-Oval 12"/>
            <p:cNvSpPr/>
            <p:nvPr/>
          </p:nvSpPr>
          <p:spPr>
            <a:xfrm>
              <a:off x="4996764" y="2200808"/>
              <a:ext cx="2284976" cy="2283619"/>
            </a:xfrm>
            <a:prstGeom prst="ellipse">
              <a:avLst/>
            </a:prstGeom>
            <a:solidFill>
              <a:schemeClr val="accent1"/>
            </a:solidFill>
            <a:ln w="50800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⒉排序；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i$liḋe-Oval 14"/>
            <p:cNvSpPr/>
            <p:nvPr/>
          </p:nvSpPr>
          <p:spPr bwMode="auto">
            <a:xfrm>
              <a:off x="4561682" y="3047680"/>
              <a:ext cx="326091" cy="326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i$liḋe-Oval 15"/>
            <p:cNvSpPr/>
            <p:nvPr/>
          </p:nvSpPr>
          <p:spPr bwMode="auto">
            <a:xfrm>
              <a:off x="5877359" y="4354766"/>
              <a:ext cx="544742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i$liḋe-Oval 16"/>
            <p:cNvSpPr/>
            <p:nvPr/>
          </p:nvSpPr>
          <p:spPr bwMode="auto">
            <a:xfrm>
              <a:off x="6857519" y="2221556"/>
              <a:ext cx="173413" cy="1754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i$liḋe-Oval 17"/>
            <p:cNvSpPr/>
            <p:nvPr/>
          </p:nvSpPr>
          <p:spPr bwMode="auto">
            <a:xfrm>
              <a:off x="7117639" y="3907754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i$liḋe-Oval 18"/>
            <p:cNvSpPr/>
            <p:nvPr/>
          </p:nvSpPr>
          <p:spPr bwMode="auto">
            <a:xfrm>
              <a:off x="7292936" y="2940170"/>
              <a:ext cx="488196" cy="4885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27725" y="2484438"/>
            <a:ext cx="2990850" cy="2540000"/>
            <a:chOff x="7981950" y="1522152"/>
            <a:chExt cx="3551238" cy="3016250"/>
          </a:xfrm>
        </p:grpSpPr>
        <p:sp>
          <p:nvSpPr>
            <p:cNvPr id="30733" name="i$liḋe-Oval 20"/>
            <p:cNvSpPr/>
            <p:nvPr/>
          </p:nvSpPr>
          <p:spPr>
            <a:xfrm>
              <a:off x="8528050" y="2202396"/>
              <a:ext cx="2294732" cy="2295525"/>
            </a:xfrm>
            <a:prstGeom prst="ellipse">
              <a:avLst/>
            </a:prstGeom>
            <a:solidFill>
              <a:srgbClr val="76AEDD"/>
            </a:solidFill>
            <a:ln w="50800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⒊查找</a:t>
              </a:r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;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i$liḋe-Oval 22"/>
            <p:cNvSpPr/>
            <p:nvPr/>
          </p:nvSpPr>
          <p:spPr bwMode="auto">
            <a:xfrm>
              <a:off x="7981950" y="3160352"/>
              <a:ext cx="491971" cy="4920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i$liḋe-Oval 23"/>
            <p:cNvSpPr/>
            <p:nvPr/>
          </p:nvSpPr>
          <p:spPr bwMode="auto">
            <a:xfrm>
              <a:off x="9205280" y="1522152"/>
              <a:ext cx="250697" cy="2507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îṣļîḑé-Oval 24"/>
            <p:cNvSpPr/>
            <p:nvPr/>
          </p:nvSpPr>
          <p:spPr bwMode="auto">
            <a:xfrm>
              <a:off x="10166603" y="3914415"/>
              <a:ext cx="623916" cy="6239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îṣļîḑé-Oval 25"/>
            <p:cNvSpPr/>
            <p:nvPr/>
          </p:nvSpPr>
          <p:spPr bwMode="auto">
            <a:xfrm>
              <a:off x="11357889" y="3477058"/>
              <a:ext cx="175299" cy="1753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îṣļîḑé-Oval 26"/>
            <p:cNvSpPr/>
            <p:nvPr/>
          </p:nvSpPr>
          <p:spPr bwMode="auto">
            <a:xfrm>
              <a:off x="9751915" y="2034915"/>
              <a:ext cx="414688" cy="4166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675" y="2481263"/>
            <a:ext cx="3000375" cy="2557462"/>
            <a:chOff x="755650" y="1929345"/>
            <a:chExt cx="3562350" cy="3037682"/>
          </a:xfrm>
        </p:grpSpPr>
        <p:sp>
          <p:nvSpPr>
            <p:cNvPr id="21" name="i$liḋe-Oval 4"/>
            <p:cNvSpPr/>
            <p:nvPr/>
          </p:nvSpPr>
          <p:spPr bwMode="auto">
            <a:xfrm>
              <a:off x="1560478" y="2263094"/>
              <a:ext cx="2222227" cy="222310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⒈求极值；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i$liḋe-Oval 6"/>
            <p:cNvSpPr/>
            <p:nvPr/>
          </p:nvSpPr>
          <p:spPr bwMode="auto">
            <a:xfrm>
              <a:off x="3967420" y="3601861"/>
              <a:ext cx="350580" cy="3488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" name="i$liḋe-Oval 7"/>
            <p:cNvSpPr/>
            <p:nvPr/>
          </p:nvSpPr>
          <p:spPr bwMode="auto">
            <a:xfrm>
              <a:off x="1524665" y="3835674"/>
              <a:ext cx="348696" cy="3488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i$liḋe-Oval 8"/>
            <p:cNvSpPr/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i$liḋe-Oval 9"/>
            <p:cNvSpPr/>
            <p:nvPr/>
          </p:nvSpPr>
          <p:spPr bwMode="auto">
            <a:xfrm>
              <a:off x="2485934" y="1929345"/>
              <a:ext cx="201679" cy="2017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i$liḋe-Oval 10"/>
            <p:cNvSpPr/>
            <p:nvPr/>
          </p:nvSpPr>
          <p:spPr bwMode="auto">
            <a:xfrm>
              <a:off x="755650" y="3109723"/>
              <a:ext cx="433513" cy="4355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9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4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5" name="Text Box 5"/>
          <p:cNvSpPr txBox="1"/>
          <p:nvPr/>
        </p:nvSpPr>
        <p:spPr>
          <a:xfrm>
            <a:off x="742950" y="836613"/>
            <a:ext cx="5472113" cy="55705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#include &lt;stdio.h&gt;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void  main(void)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{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  int  a[10]={1,6,-2,5,4,32,47,-66,13,14};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  int iMax, iPos, i;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 </a:t>
            </a:r>
            <a:r>
              <a:rPr lang="en-US" altLang="zh-CN" sz="2000" b="1" dirty="0">
                <a:solidFill>
                  <a:srgbClr val="FF3300"/>
                </a:solidFill>
                <a:sym typeface="+mn-lt"/>
              </a:rPr>
              <a:t>iPos=0;</a:t>
            </a:r>
            <a:endParaRPr lang="en-US" altLang="zh-CN" sz="20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3300"/>
                </a:solidFill>
                <a:sym typeface="+mn-lt"/>
              </a:rPr>
              <a:t>  iMax=a[0];</a:t>
            </a:r>
            <a:endParaRPr lang="en-US" altLang="zh-CN" sz="20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 </a:t>
            </a:r>
            <a:r>
              <a:rPr lang="en-US" altLang="zh-CN" sz="2000" b="1" dirty="0">
                <a:solidFill>
                  <a:srgbClr val="0099FF"/>
                </a:solidFill>
                <a:sym typeface="+mn-lt"/>
              </a:rPr>
              <a:t>for(i=1; i&lt;10; i++)</a:t>
            </a:r>
            <a:endParaRPr lang="en-US" altLang="zh-CN" sz="2000" b="1" dirty="0">
              <a:solidFill>
                <a:srgbClr val="0099F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        </a:t>
            </a: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if(a[i]&gt;iMax)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{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iMax = a[i];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iPos = i;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}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  printf(“Max=%5d  Position=%5d”,iMax,iPos);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}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28006" name="AutoShape 6"/>
          <p:cNvSpPr/>
          <p:nvPr/>
        </p:nvSpPr>
        <p:spPr>
          <a:xfrm>
            <a:off x="4267200" y="2817813"/>
            <a:ext cx="3276600" cy="381000"/>
          </a:xfrm>
          <a:prstGeom prst="accentCallout2">
            <a:avLst>
              <a:gd name="adj1" fmla="val 30000"/>
              <a:gd name="adj2" fmla="val -2324"/>
              <a:gd name="adj3" fmla="val 30000"/>
              <a:gd name="adj4" fmla="val -46417"/>
              <a:gd name="adj5" fmla="val 136667"/>
              <a:gd name="adj6" fmla="val -46463"/>
            </a:avLst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600" tIns="46800" rIns="93600" bIns="46800" anchor="b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3300"/>
                </a:solidFill>
                <a:sym typeface="+mn-lt"/>
              </a:rPr>
              <a:t>假定最大值及其位置。</a:t>
            </a:r>
            <a:endParaRPr lang="zh-CN" altLang="en-US" sz="20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128007" name="AutoShape 7"/>
          <p:cNvSpPr/>
          <p:nvPr/>
        </p:nvSpPr>
        <p:spPr>
          <a:xfrm>
            <a:off x="381000" y="3656013"/>
            <a:ext cx="304800" cy="19812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  <p:txBody>
          <a:bodyPr wrap="none" lIns="93600" tIns="46800" rIns="936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000" dirty="0">
              <a:sym typeface="+mn-lt"/>
            </a:endParaRPr>
          </a:p>
        </p:txBody>
      </p:sp>
      <p:sp>
        <p:nvSpPr>
          <p:cNvPr id="128008" name="Text Box 8"/>
          <p:cNvSpPr txBox="1"/>
          <p:nvPr/>
        </p:nvSpPr>
        <p:spPr>
          <a:xfrm>
            <a:off x="436563" y="3960813"/>
            <a:ext cx="496887" cy="1524000"/>
          </a:xfrm>
          <a:prstGeom prst="rect">
            <a:avLst/>
          </a:prstGeom>
          <a:noFill/>
          <a:ln w="9525">
            <a:noFill/>
          </a:ln>
        </p:spPr>
        <p:txBody>
          <a:bodyPr vert="eaVert" lIns="93600" tIns="46800" rIns="93600" bIns="46800" anchor="b" anchorCtr="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99FF"/>
                </a:solidFill>
                <a:sym typeface="+mn-lt"/>
              </a:rPr>
              <a:t>循环比较</a:t>
            </a:r>
            <a:endParaRPr lang="zh-CN" altLang="en-US" sz="2000" b="1" dirty="0">
              <a:solidFill>
                <a:srgbClr val="0099FF"/>
              </a:solidFill>
              <a:sym typeface="+mn-lt"/>
            </a:endParaRPr>
          </a:p>
        </p:txBody>
      </p:sp>
      <p:sp>
        <p:nvSpPr>
          <p:cNvPr id="128009" name="AutoShape 9"/>
          <p:cNvSpPr/>
          <p:nvPr/>
        </p:nvSpPr>
        <p:spPr>
          <a:xfrm>
            <a:off x="4572000" y="3808413"/>
            <a:ext cx="4572000" cy="838200"/>
          </a:xfrm>
          <a:prstGeom prst="accentCallout2">
            <a:avLst>
              <a:gd name="adj1" fmla="val 13634"/>
              <a:gd name="adj2" fmla="val -1667"/>
              <a:gd name="adj3" fmla="val 13634"/>
              <a:gd name="adj4" fmla="val -8093"/>
              <a:gd name="adj5" fmla="val 168940"/>
              <a:gd name="adj6" fmla="val -8125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600" tIns="46800" rIns="93600" bIns="46800" anchor="b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</a:t>
            </a:r>
            <a:r>
              <a:rPr lang="zh-CN" altLang="en-US" sz="2000" b="1" dirty="0">
                <a:solidFill>
                  <a:srgbClr val="6C4C8F"/>
                </a:solidFill>
                <a:sym typeface="+mn-lt"/>
              </a:rPr>
              <a:t>当前元素比最大值大，将其</a:t>
            </a:r>
            <a:endParaRPr lang="zh-CN" altLang="en-US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6C4C8F"/>
                </a:solidFill>
                <a:sym typeface="+mn-lt"/>
              </a:rPr>
              <a:t>赋值为新的最大值并记录其位置。</a:t>
            </a:r>
            <a:endParaRPr lang="zh-CN" altLang="en-US" sz="2000" b="1" dirty="0">
              <a:solidFill>
                <a:srgbClr val="6C4C8F"/>
              </a:solidFill>
              <a:sym typeface="+mn-lt"/>
            </a:endParaRPr>
          </a:p>
        </p:txBody>
      </p:sp>
      <p:sp>
        <p:nvSpPr>
          <p:cNvPr id="31751" name="标题 8"/>
          <p:cNvSpPr txBox="1"/>
          <p:nvPr/>
        </p:nvSpPr>
        <p:spPr>
          <a:xfrm>
            <a:off x="909638" y="215900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zh-CN" sz="2800" dirty="0">
                <a:solidFill>
                  <a:schemeClr val="bg1"/>
                </a:solidFill>
                <a:sym typeface="+mn-lt"/>
              </a:rPr>
              <a:t>一维数组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的极值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清空回收站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清空回收站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  <p:bldP spid="128006" grpId="0" animBg="1"/>
      <p:bldP spid="128007" grpId="0" animBg="1"/>
      <p:bldP spid="128008" grpId="0"/>
      <p:bldP spid="1280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9027" name="Text Box 3"/>
          <p:cNvSpPr txBox="1"/>
          <p:nvPr/>
        </p:nvSpPr>
        <p:spPr>
          <a:xfrm>
            <a:off x="706438" y="792163"/>
            <a:ext cx="6103937" cy="594042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#include  &lt;stdio.h&gt;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void   main(void){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 float  fMin, a[3][4]={ </a:t>
            </a: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1.0, 3.0, 5.2, 7.4, </a:t>
            </a:r>
            <a:r>
              <a:rPr lang="en-US" altLang="zh-CN" sz="2000" b="1" dirty="0">
                <a:solidFill>
                  <a:srgbClr val="FF66FF"/>
                </a:solidFill>
                <a:sym typeface="+mn-lt"/>
              </a:rPr>
              <a:t>4.6, 5.5, 4.2, 1.2,</a:t>
            </a:r>
            <a:endParaRPr lang="en-US" altLang="zh-CN" sz="2000" b="1" dirty="0">
              <a:solidFill>
                <a:srgbClr val="FF66F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                                  </a:t>
            </a:r>
            <a:r>
              <a:rPr lang="en-US" altLang="zh-CN" sz="2000" b="1" dirty="0">
                <a:solidFill>
                  <a:srgbClr val="0099FF"/>
                </a:solidFill>
                <a:sym typeface="+mn-lt"/>
              </a:rPr>
              <a:t>10.5, </a:t>
            </a:r>
            <a:r>
              <a:rPr lang="en-US" altLang="zh-CN" sz="2000" b="1" dirty="0">
                <a:solidFill>
                  <a:srgbClr val="FF3300"/>
                </a:solidFill>
                <a:sym typeface="+mn-lt"/>
              </a:rPr>
              <a:t>0.23</a:t>
            </a:r>
            <a:r>
              <a:rPr lang="en-US" altLang="zh-CN" sz="2000" b="1" dirty="0">
                <a:solidFill>
                  <a:srgbClr val="0099FF"/>
                </a:solidFill>
                <a:sym typeface="+mn-lt"/>
              </a:rPr>
              <a:t>,1.3, 0.5</a:t>
            </a: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};</a:t>
            </a:r>
            <a:endParaRPr lang="en-US" altLang="zh-CN" sz="2000" b="1" dirty="0">
              <a:solidFill>
                <a:srgbClr val="FFFFF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  <a:sym typeface="+mn-lt"/>
              </a:rPr>
              <a:t>int i, j, iRow=0,iCol=0;</a:t>
            </a:r>
            <a:endParaRPr lang="en-US" altLang="zh-CN" sz="20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3300"/>
                </a:solidFill>
                <a:sym typeface="+mn-lt"/>
              </a:rPr>
              <a:t> fMin=a[0][0];</a:t>
            </a:r>
            <a:endParaRPr lang="en-US" altLang="zh-CN" sz="20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</a:t>
            </a:r>
            <a:r>
              <a:rPr lang="en-US" altLang="zh-CN" sz="2000" b="1" dirty="0">
                <a:solidFill>
                  <a:srgbClr val="0099FF"/>
                </a:solidFill>
                <a:sym typeface="+mn-lt"/>
              </a:rPr>
              <a:t>for(i=0; i&lt;3; i++)</a:t>
            </a:r>
            <a:endParaRPr lang="en-US" altLang="zh-CN" sz="2000" b="1" dirty="0">
              <a:solidFill>
                <a:srgbClr val="0099F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      </a:t>
            </a:r>
            <a:r>
              <a:rPr lang="en-US" altLang="zh-CN" sz="2000" b="1" dirty="0">
                <a:solidFill>
                  <a:srgbClr val="0099FF"/>
                </a:solidFill>
                <a:sym typeface="+mn-lt"/>
              </a:rPr>
              <a:t>for(j=0;j&lt;4;j++)   </a:t>
            </a:r>
            <a:endParaRPr lang="en-US" altLang="zh-CN" sz="2000" b="1" dirty="0">
              <a:solidFill>
                <a:srgbClr val="0099F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if(a[i][j]&lt;fMin)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{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  fMin=a[i][j];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  iRow = i;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  iCol = j;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 }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</a:t>
            </a:r>
            <a:r>
              <a:rPr lang="en-US" altLang="zh-CN" sz="2000" b="1" dirty="0">
                <a:sym typeface="+mn-lt"/>
              </a:rPr>
              <a:t>printf(”%f7.2,iRow%5d,iCol%5d”,fMin,iRow,iCol);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 }    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29028" name="AutoShape 4"/>
          <p:cNvSpPr/>
          <p:nvPr/>
        </p:nvSpPr>
        <p:spPr>
          <a:xfrm>
            <a:off x="4787900" y="2940050"/>
            <a:ext cx="3357563" cy="401638"/>
          </a:xfrm>
          <a:prstGeom prst="accentCallout2">
            <a:avLst>
              <a:gd name="adj1" fmla="val 28458"/>
              <a:gd name="adj2" fmla="val -2269"/>
              <a:gd name="adj3" fmla="val 28458"/>
              <a:gd name="adj4" fmla="val -30356"/>
              <a:gd name="adj5" fmla="val -113440"/>
              <a:gd name="adj6" fmla="val -30403"/>
            </a:avLst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600" tIns="46800" rIns="93600" bIns="46800" anchor="b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3300"/>
                </a:solidFill>
                <a:sym typeface="+mn-lt"/>
              </a:rPr>
              <a:t>假定最小值及其位置。</a:t>
            </a:r>
            <a:endParaRPr lang="zh-CN" altLang="en-US" sz="20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129029" name="AutoShape 5"/>
          <p:cNvSpPr/>
          <p:nvPr/>
        </p:nvSpPr>
        <p:spPr>
          <a:xfrm>
            <a:off x="328613" y="3141663"/>
            <a:ext cx="381000" cy="26670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  <p:txBody>
          <a:bodyPr wrap="none" lIns="93600" tIns="46800" rIns="936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000" dirty="0">
              <a:sym typeface="+mn-lt"/>
            </a:endParaRPr>
          </a:p>
        </p:txBody>
      </p:sp>
      <p:sp>
        <p:nvSpPr>
          <p:cNvPr id="129030" name="Text Box 6"/>
          <p:cNvSpPr txBox="1"/>
          <p:nvPr/>
        </p:nvSpPr>
        <p:spPr>
          <a:xfrm>
            <a:off x="323850" y="3217863"/>
            <a:ext cx="496888" cy="2659062"/>
          </a:xfrm>
          <a:prstGeom prst="rect">
            <a:avLst/>
          </a:prstGeom>
          <a:noFill/>
          <a:ln w="9525">
            <a:noFill/>
          </a:ln>
        </p:spPr>
        <p:txBody>
          <a:bodyPr vert="eaVert" wrap="none" lIns="93600" tIns="46800" rIns="93600" bIns="46800" anchor="b" anchorCtr="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99FF"/>
                </a:solidFill>
                <a:sym typeface="+mn-lt"/>
              </a:rPr>
              <a:t>二重循环遍历所有元素</a:t>
            </a:r>
            <a:endParaRPr lang="zh-CN" altLang="en-US" sz="2000" b="1" dirty="0">
              <a:solidFill>
                <a:srgbClr val="0099FF"/>
              </a:solidFill>
              <a:sym typeface="+mn-lt"/>
            </a:endParaRPr>
          </a:p>
        </p:txBody>
      </p:sp>
      <p:sp>
        <p:nvSpPr>
          <p:cNvPr id="129031" name="AutoShape 7"/>
          <p:cNvSpPr/>
          <p:nvPr/>
        </p:nvSpPr>
        <p:spPr>
          <a:xfrm>
            <a:off x="4787900" y="4154488"/>
            <a:ext cx="4191000" cy="381000"/>
          </a:xfrm>
          <a:prstGeom prst="accentCallout2">
            <a:avLst>
              <a:gd name="adj1" fmla="val 30000"/>
              <a:gd name="adj2" fmla="val -1819"/>
              <a:gd name="adj3" fmla="val 30000"/>
              <a:gd name="adj4" fmla="val -24093"/>
              <a:gd name="adj5" fmla="val 435000"/>
              <a:gd name="adj6" fmla="val -24130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600" tIns="46800" rIns="93600" bIns="46800" anchor="b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6C4C8F"/>
                </a:solidFill>
                <a:sym typeface="+mn-lt"/>
              </a:rPr>
              <a:t>比较求最小值，记录其位置。</a:t>
            </a:r>
            <a:endParaRPr lang="zh-CN" altLang="en-US" sz="2000" b="1" dirty="0">
              <a:solidFill>
                <a:srgbClr val="6C4C8F"/>
              </a:solidFill>
              <a:sym typeface="+mn-lt"/>
            </a:endParaRPr>
          </a:p>
        </p:txBody>
      </p:sp>
      <p:sp>
        <p:nvSpPr>
          <p:cNvPr id="32775" name="标题 8"/>
          <p:cNvSpPr txBox="1"/>
          <p:nvPr/>
        </p:nvSpPr>
        <p:spPr>
          <a:xfrm>
            <a:off x="804863" y="188913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二</a:t>
            </a:r>
            <a:r>
              <a:rPr lang="zh-CN" altLang="zh-CN" sz="2800" dirty="0">
                <a:solidFill>
                  <a:schemeClr val="bg1"/>
                </a:solidFill>
                <a:sym typeface="+mn-lt"/>
              </a:rPr>
              <a:t>维数组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的极值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  <p:bldP spid="129028" grpId="0" animBg="1"/>
      <p:bldP spid="129029" grpId="0" animBg="1"/>
      <p:bldP spid="129030" grpId="0"/>
      <p:bldP spid="1290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 bwMode="auto">
          <a:xfrm>
            <a:off x="0" y="1484313"/>
            <a:ext cx="9155113" cy="4624388"/>
          </a:xfrm>
          <a:prstGeom prst="rect">
            <a:avLst/>
          </a:prstGeom>
          <a:solidFill>
            <a:srgbClr val="76A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70" name="Rectangle 6"/>
          <p:cNvSpPr/>
          <p:nvPr/>
        </p:nvSpPr>
        <p:spPr>
          <a:xfrm>
            <a:off x="685800" y="1295400"/>
            <a:ext cx="6248400" cy="1371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olidFill>
                <a:srgbClr val="99CCFF"/>
              </a:solidFill>
              <a:sym typeface="+mn-lt"/>
            </a:endParaRPr>
          </a:p>
        </p:txBody>
      </p:sp>
      <p:sp>
        <p:nvSpPr>
          <p:cNvPr id="3075" name="标题 8"/>
          <p:cNvSpPr>
            <a:spLocks noGrp="1"/>
          </p:cNvSpPr>
          <p:nvPr>
            <p:ph type="title"/>
          </p:nvPr>
        </p:nvSpPr>
        <p:spPr>
          <a:xfrm>
            <a:off x="1017588" y="219075"/>
            <a:ext cx="5916613" cy="5715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不要将关键字重新定义为标识符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365" name="Picture 5" descr="C:\Users\Administrator\AppData\Roaming\Tencent\Users\597999009\QQ\WinTemp\RichOle\JZ6LG263S9J@]A(FK5KCW~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268413"/>
            <a:ext cx="8077200" cy="4979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: 圆角 5"/>
          <p:cNvSpPr/>
          <p:nvPr/>
        </p:nvSpPr>
        <p:spPr bwMode="auto">
          <a:xfrm>
            <a:off x="3833813" y="1600200"/>
            <a:ext cx="4897438" cy="3619500"/>
          </a:xfrm>
          <a:prstGeom prst="roundRect">
            <a:avLst>
              <a:gd name="adj" fmla="val 6305"/>
            </a:avLst>
          </a:prstGeom>
          <a:solidFill>
            <a:srgbClr val="D4E6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 bwMode="auto">
          <a:xfrm>
            <a:off x="306388" y="1557338"/>
            <a:ext cx="3251200" cy="3619500"/>
          </a:xfrm>
          <a:prstGeom prst="roundRect">
            <a:avLst>
              <a:gd name="adj" fmla="val 6305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334963" y="1681163"/>
            <a:ext cx="3240088" cy="223678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>
            <a:lvl1pPr marL="952500" indent="-9525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952500" marR="0" lvl="0" indent="-9525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基本思想：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每趟不断将记录两两比较，并按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“前小后大” 规则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交换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258054" name="Rectangle 6"/>
          <p:cNvSpPr/>
          <p:nvPr/>
        </p:nvSpPr>
        <p:spPr>
          <a:xfrm>
            <a:off x="3987800" y="1751013"/>
            <a:ext cx="4598988" cy="3179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ym typeface="+mn-lt"/>
              </a:rPr>
              <a:t>21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25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49</a:t>
            </a:r>
            <a:r>
              <a:rPr lang="zh-CN" altLang="en-US" sz="2800" b="1" dirty="0">
                <a:sym typeface="+mn-lt"/>
              </a:rPr>
              <a:t>， </a:t>
            </a:r>
            <a:r>
              <a:rPr lang="en-US" altLang="zh-CN" sz="2800" b="1" dirty="0">
                <a:sym typeface="+mn-lt"/>
              </a:rPr>
              <a:t>25</a:t>
            </a:r>
            <a:r>
              <a:rPr lang="en-US" altLang="zh-CN" sz="2800" b="1" dirty="0">
                <a:solidFill>
                  <a:schemeClr val="tx2"/>
                </a:solidFill>
                <a:sym typeface="+mn-lt"/>
              </a:rPr>
              <a:t>*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16</a:t>
            </a:r>
            <a:r>
              <a:rPr lang="zh-CN" altLang="en-US" sz="2800" b="1" dirty="0">
                <a:sym typeface="+mn-lt"/>
              </a:rPr>
              <a:t>，  </a:t>
            </a:r>
            <a:r>
              <a:rPr lang="en-US" altLang="zh-CN" sz="2800" b="1" dirty="0">
                <a:sym typeface="+mn-lt"/>
              </a:rPr>
              <a:t>08</a:t>
            </a:r>
            <a:endParaRPr lang="en-US" altLang="zh-CN" sz="28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ym typeface="+mn-lt"/>
              </a:rPr>
              <a:t>21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25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25*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16</a:t>
            </a:r>
            <a:r>
              <a:rPr lang="zh-CN" altLang="en-US" sz="2800" b="1" dirty="0">
                <a:sym typeface="+mn-lt"/>
              </a:rPr>
              <a:t>， </a:t>
            </a:r>
            <a:r>
              <a:rPr lang="en-US" altLang="zh-CN" sz="2800" b="1" dirty="0">
                <a:sym typeface="+mn-lt"/>
              </a:rPr>
              <a:t>08 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zh-CN" altLang="en-US" sz="2800" b="1" dirty="0">
                <a:solidFill>
                  <a:srgbClr val="FF00FF"/>
                </a:solidFill>
                <a:sym typeface="+mn-lt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49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ym typeface="+mn-lt"/>
              </a:rPr>
              <a:t>21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25</a:t>
            </a:r>
            <a:r>
              <a:rPr lang="zh-CN" altLang="en-US" sz="2800" b="1" dirty="0">
                <a:sym typeface="+mn-lt"/>
              </a:rPr>
              <a:t>， </a:t>
            </a:r>
            <a:r>
              <a:rPr lang="en-US" altLang="zh-CN" sz="2800" b="1" dirty="0">
                <a:sym typeface="+mn-lt"/>
              </a:rPr>
              <a:t>16</a:t>
            </a:r>
            <a:r>
              <a:rPr lang="zh-CN" altLang="en-US" sz="2800" b="1" dirty="0">
                <a:sym typeface="+mn-lt"/>
              </a:rPr>
              <a:t>， </a:t>
            </a:r>
            <a:r>
              <a:rPr lang="en-US" altLang="zh-CN" sz="2800" b="1" dirty="0">
                <a:sym typeface="+mn-lt"/>
              </a:rPr>
              <a:t>08 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25*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49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ym typeface="+mn-lt"/>
              </a:rPr>
              <a:t>21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16</a:t>
            </a:r>
            <a:r>
              <a:rPr lang="zh-CN" altLang="en-US" sz="2800" b="1" dirty="0">
                <a:sym typeface="+mn-lt"/>
              </a:rPr>
              <a:t>， </a:t>
            </a:r>
            <a:r>
              <a:rPr lang="en-US" altLang="zh-CN" sz="2800" b="1" dirty="0">
                <a:sym typeface="+mn-lt"/>
              </a:rPr>
              <a:t>08 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25*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49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ym typeface="+mn-lt"/>
              </a:rPr>
              <a:t>16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08 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21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25*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49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9900FF"/>
                </a:solidFill>
                <a:sym typeface="+mn-lt"/>
              </a:rPr>
              <a:t>08</a:t>
            </a:r>
            <a:r>
              <a:rPr lang="zh-CN" altLang="en-US" sz="2800" b="1" dirty="0">
                <a:solidFill>
                  <a:srgbClr val="9900FF"/>
                </a:solidFill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16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21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25*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49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33798" name="标题 8"/>
          <p:cNvSpPr txBox="1"/>
          <p:nvPr/>
        </p:nvSpPr>
        <p:spPr>
          <a:xfrm>
            <a:off x="900113" y="188913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冒泡排序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0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charRg st="2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charRg st="4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charRg st="6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charRg st="8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charRg st="11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805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2997200"/>
            <a:ext cx="9144000" cy="2735263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9076" name="Rectangle 4"/>
          <p:cNvSpPr/>
          <p:nvPr/>
        </p:nvSpPr>
        <p:spPr>
          <a:xfrm>
            <a:off x="419100" y="855663"/>
            <a:ext cx="8305800" cy="6019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main() 			 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{	int a[11];		</a:t>
            </a:r>
            <a:r>
              <a:rPr lang="en-US" altLang="zh-CN" dirty="0">
                <a:solidFill>
                  <a:srgbClr val="002060"/>
                </a:solidFill>
                <a:sym typeface="+mn-lt"/>
              </a:rPr>
              <a:t>/*a[0]</a:t>
            </a:r>
            <a:r>
              <a:rPr lang="zh-CN" altLang="en-US" dirty="0">
                <a:solidFill>
                  <a:srgbClr val="002060"/>
                </a:solidFill>
                <a:sym typeface="+mn-lt"/>
              </a:rPr>
              <a:t>不用，之用</a:t>
            </a:r>
            <a:r>
              <a:rPr lang="en-US" altLang="zh-CN" dirty="0">
                <a:solidFill>
                  <a:srgbClr val="002060"/>
                </a:solidFill>
                <a:sym typeface="+mn-lt"/>
              </a:rPr>
              <a:t>a[1]~a[10]*/</a:t>
            </a:r>
            <a:endParaRPr lang="en-US" altLang="zh-CN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	int i,j,t;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	printf("\nInput 10 numbers: \n");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	for(i=1;i&lt;11;i++)	scanf("%d",&amp;a[i]);	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for(j=1;j&lt;=9;j++)</a:t>
            </a:r>
            <a:endParaRPr lang="en-US" altLang="zh-CN" b="1" dirty="0">
              <a:solidFill>
                <a:srgbClr val="FF000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sym typeface="+mn-lt"/>
              </a:rPr>
              <a:t>	    for(i=1;i&lt;=10-j;i++)</a:t>
            </a:r>
            <a:endParaRPr lang="en-US" altLang="zh-CN" b="1" dirty="0">
              <a:solidFill>
                <a:srgbClr val="FF000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sym typeface="+mn-lt"/>
              </a:rPr>
              <a:t>	      if(a[i]&gt;a[i+1]){t=a[i];a[i]=a[i+1];a[i+1]=t;}</a:t>
            </a:r>
            <a:endParaRPr lang="en-US" altLang="zh-CN" b="1" dirty="0">
              <a:solidFill>
                <a:srgbClr val="FF000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	for(i=1;i&lt;11;i++)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	printf("%d ",a[i]);   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}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</p:txBody>
      </p:sp>
      <p:sp>
        <p:nvSpPr>
          <p:cNvPr id="34820" name="标题 8"/>
          <p:cNvSpPr txBox="1"/>
          <p:nvPr/>
        </p:nvSpPr>
        <p:spPr>
          <a:xfrm>
            <a:off x="900113" y="188913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冒泡排序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90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8"/>
          <p:cNvSpPr txBox="1"/>
          <p:nvPr/>
        </p:nvSpPr>
        <p:spPr>
          <a:xfrm>
            <a:off x="827088" y="188913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指针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5150" y="1733550"/>
            <a:ext cx="8061325" cy="692150"/>
            <a:chOff x="565476" y="1733614"/>
            <a:chExt cx="8061325" cy="691526"/>
          </a:xfrm>
        </p:grpSpPr>
        <p:sp>
          <p:nvSpPr>
            <p:cNvPr id="53" name="矩形: 圆角 3"/>
            <p:cNvSpPr>
              <a:spLocks noChangeArrowheads="1"/>
            </p:cNvSpPr>
            <p:nvPr/>
          </p:nvSpPr>
          <p:spPr bwMode="auto">
            <a:xfrm>
              <a:off x="565476" y="1733614"/>
              <a:ext cx="8061325" cy="69152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861" name="Text Box 4"/>
            <p:cNvSpPr txBox="1"/>
            <p:nvPr/>
          </p:nvSpPr>
          <p:spPr>
            <a:xfrm>
              <a:off x="700414" y="1817676"/>
              <a:ext cx="3316287" cy="523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sym typeface="+mn-lt"/>
                </a:rPr>
                <a:t>C</a:t>
              </a:r>
              <a:r>
                <a:rPr lang="zh-CN" altLang="en-US" sz="2800" b="1" dirty="0">
                  <a:solidFill>
                    <a:schemeClr val="bg1"/>
                  </a:solidFill>
                  <a:sym typeface="+mn-lt"/>
                </a:rPr>
                <a:t>语言的指针支持：</a:t>
              </a:r>
              <a:endParaRPr lang="zh-CN" altLang="en-US" sz="2800" b="1" dirty="0">
                <a:solidFill>
                  <a:schemeClr val="bg1"/>
                </a:solidFill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28650" y="2959100"/>
            <a:ext cx="1674813" cy="1890713"/>
            <a:chOff x="990846" y="2666352"/>
            <a:chExt cx="1674186" cy="1891043"/>
          </a:xfrm>
        </p:grpSpPr>
        <p:sp>
          <p:nvSpPr>
            <p:cNvPr id="6" name="ïSlîḑè"/>
            <p:cNvSpPr/>
            <p:nvPr/>
          </p:nvSpPr>
          <p:spPr>
            <a:xfrm>
              <a:off x="990846" y="2883878"/>
              <a:ext cx="1674186" cy="1673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ïşļiḍé"/>
            <p:cNvSpPr/>
            <p:nvPr/>
          </p:nvSpPr>
          <p:spPr>
            <a:xfrm>
              <a:off x="1557372" y="2666352"/>
              <a:ext cx="541134" cy="539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ï$ľïďè"/>
            <p:cNvSpPr/>
            <p:nvPr/>
          </p:nvSpPr>
          <p:spPr>
            <a:xfrm>
              <a:off x="1606565" y="2715574"/>
              <a:ext cx="442747" cy="436638"/>
            </a:xfrm>
            <a:prstGeom prst="ellipse">
              <a:avLst/>
            </a:prstGeom>
            <a:solidFill>
              <a:srgbClr val="6C4C8F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sp>
          <p:nvSpPr>
            <p:cNvPr id="35859" name="Text Box 4"/>
            <p:cNvSpPr txBox="1"/>
            <p:nvPr/>
          </p:nvSpPr>
          <p:spPr>
            <a:xfrm>
              <a:off x="1182862" y="3364974"/>
              <a:ext cx="1355217" cy="7700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200" dirty="0">
                  <a:sym typeface="+mn-lt"/>
                </a:rPr>
                <a:t>函数的地址调用；</a:t>
              </a:r>
              <a:endParaRPr lang="zh-CN" altLang="en-US" sz="2200" dirty="0"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822700" y="2959100"/>
            <a:ext cx="1673225" cy="1890713"/>
            <a:chOff x="3600974" y="2666352"/>
            <a:chExt cx="1674186" cy="1891043"/>
          </a:xfrm>
        </p:grpSpPr>
        <p:sp>
          <p:nvSpPr>
            <p:cNvPr id="10" name="ïŝľiḋè"/>
            <p:cNvSpPr/>
            <p:nvPr/>
          </p:nvSpPr>
          <p:spPr>
            <a:xfrm>
              <a:off x="3600974" y="2883878"/>
              <a:ext cx="1674186" cy="1673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íṩḻiḍè"/>
            <p:cNvSpPr/>
            <p:nvPr/>
          </p:nvSpPr>
          <p:spPr>
            <a:xfrm>
              <a:off x="4168038" y="2666352"/>
              <a:ext cx="540060" cy="539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iṧļîḑé"/>
            <p:cNvSpPr/>
            <p:nvPr/>
          </p:nvSpPr>
          <p:spPr>
            <a:xfrm>
              <a:off x="4217278" y="2715574"/>
              <a:ext cx="441578" cy="436638"/>
            </a:xfrm>
            <a:prstGeom prst="ellipse">
              <a:avLst/>
            </a:prstGeom>
            <a:solidFill>
              <a:schemeClr val="bg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sp>
          <p:nvSpPr>
            <p:cNvPr id="35855" name="Text Box 4"/>
            <p:cNvSpPr txBox="1"/>
            <p:nvPr/>
          </p:nvSpPr>
          <p:spPr>
            <a:xfrm>
              <a:off x="3751874" y="3363387"/>
              <a:ext cx="1456573" cy="7700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200" dirty="0">
                  <a:sym typeface="+mn-lt"/>
                </a:rPr>
                <a:t>动态分配内存；</a:t>
              </a:r>
              <a:endParaRPr lang="zh-CN" altLang="en-US" sz="2200" dirty="0"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07213" y="2984500"/>
            <a:ext cx="1673225" cy="1890713"/>
            <a:chOff x="6210182" y="2692238"/>
            <a:chExt cx="1674186" cy="1891043"/>
          </a:xfrm>
        </p:grpSpPr>
        <p:sp>
          <p:nvSpPr>
            <p:cNvPr id="14" name="iṣḷïdé"/>
            <p:cNvSpPr/>
            <p:nvPr/>
          </p:nvSpPr>
          <p:spPr>
            <a:xfrm>
              <a:off x="6210182" y="2909764"/>
              <a:ext cx="1674186" cy="1673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iSľïďê"/>
            <p:cNvSpPr/>
            <p:nvPr/>
          </p:nvSpPr>
          <p:spPr>
            <a:xfrm>
              <a:off x="6777244" y="2692238"/>
              <a:ext cx="540060" cy="539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ïŝḷíďê"/>
            <p:cNvSpPr/>
            <p:nvPr/>
          </p:nvSpPr>
          <p:spPr>
            <a:xfrm>
              <a:off x="6826486" y="2741460"/>
              <a:ext cx="441578" cy="436638"/>
            </a:xfrm>
            <a:prstGeom prst="ellipse">
              <a:avLst/>
            </a:prstGeom>
            <a:solidFill>
              <a:srgbClr val="6C4C8F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sp>
          <p:nvSpPr>
            <p:cNvPr id="35851" name="Text Box 4"/>
            <p:cNvSpPr txBox="1"/>
            <p:nvPr/>
          </p:nvSpPr>
          <p:spPr>
            <a:xfrm>
              <a:off x="6362670" y="3400387"/>
              <a:ext cx="1427982" cy="768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200" dirty="0">
                  <a:sym typeface="+mn-lt"/>
                </a:rPr>
                <a:t>数组的地址引用。</a:t>
              </a:r>
              <a:endParaRPr lang="zh-CN" altLang="en-US" sz="2200" dirty="0">
                <a:sym typeface="+mn-lt"/>
              </a:endParaRPr>
            </a:p>
          </p:txBody>
        </p:sp>
      </p:grpSp>
      <p:sp>
        <p:nvSpPr>
          <p:cNvPr id="49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588" y="5475288"/>
            <a:ext cx="9144000" cy="1382713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59" name="Text Box 3"/>
          <p:cNvSpPr txBox="1"/>
          <p:nvPr/>
        </p:nvSpPr>
        <p:spPr>
          <a:xfrm>
            <a:off x="457200" y="962025"/>
            <a:ext cx="4051300" cy="40243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#include &lt;stdio.h&gt;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void main (void )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{ 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  int x ,*p;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  x=55;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  p=&amp;x;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  printf ( “ %d, %u ”, x, *p) 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  *p=65;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  printf ( “ %d, %u”, x, *p) 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}</a:t>
            </a:r>
            <a:endParaRPr lang="en-US" altLang="zh-CN" sz="2200" dirty="0">
              <a:sym typeface="+mn-lt"/>
            </a:endParaRPr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>
            <a:off x="6032500" y="2817813"/>
            <a:ext cx="0" cy="1676400"/>
          </a:xfrm>
          <a:prstGeom prst="line">
            <a:avLst/>
          </a:prstGeom>
          <a:noFill/>
          <a:ln w="12700">
            <a:solidFill>
              <a:srgbClr val="6C4C8F"/>
            </a:solidFill>
            <a:miter lim="800000"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7099300" y="2817813"/>
            <a:ext cx="0" cy="1676400"/>
          </a:xfrm>
          <a:prstGeom prst="line">
            <a:avLst/>
          </a:prstGeom>
          <a:noFill/>
          <a:ln w="12700">
            <a:solidFill>
              <a:srgbClr val="6C4C8F"/>
            </a:solidFill>
            <a:miter lim="800000"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62" name="Rectangle 6"/>
          <p:cNvSpPr/>
          <p:nvPr/>
        </p:nvSpPr>
        <p:spPr>
          <a:xfrm>
            <a:off x="6032500" y="2970213"/>
            <a:ext cx="1066800" cy="457200"/>
          </a:xfrm>
          <a:prstGeom prst="rect">
            <a:avLst/>
          </a:prstGeom>
          <a:noFill/>
          <a:ln w="12700" cap="flat" cmpd="sng">
            <a:solidFill>
              <a:srgbClr val="6C4C8F"/>
            </a:solidFill>
            <a:prstDash val="solid"/>
            <a:miter/>
            <a:headEnd type="none" w="lg" len="med"/>
            <a:tailEnd type="none" w="sm" len="sm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47463" name="Rectangle 7"/>
          <p:cNvSpPr/>
          <p:nvPr/>
        </p:nvSpPr>
        <p:spPr>
          <a:xfrm>
            <a:off x="6032500" y="3960813"/>
            <a:ext cx="1066800" cy="457200"/>
          </a:xfrm>
          <a:prstGeom prst="rect">
            <a:avLst/>
          </a:prstGeom>
          <a:noFill/>
          <a:ln w="12700" cap="flat" cmpd="sng">
            <a:solidFill>
              <a:srgbClr val="6C4C8F"/>
            </a:solidFill>
            <a:prstDash val="solid"/>
            <a:miter/>
            <a:headEnd type="none" w="lg" len="med"/>
            <a:tailEnd type="none" w="sm" len="sm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47464" name="Text Box 8"/>
          <p:cNvSpPr txBox="1"/>
          <p:nvPr/>
        </p:nvSpPr>
        <p:spPr>
          <a:xfrm>
            <a:off x="7175500" y="3030538"/>
            <a:ext cx="9302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3399FF"/>
                </a:solidFill>
                <a:sym typeface="+mn-lt"/>
              </a:rPr>
              <a:t>2000H</a:t>
            </a:r>
            <a:endParaRPr lang="en-US" altLang="zh-CN" sz="2000" b="1" dirty="0">
              <a:solidFill>
                <a:srgbClr val="3399FF"/>
              </a:solidFill>
              <a:sym typeface="+mn-lt"/>
            </a:endParaRPr>
          </a:p>
        </p:txBody>
      </p:sp>
      <p:sp>
        <p:nvSpPr>
          <p:cNvPr id="147465" name="Text Box 9"/>
          <p:cNvSpPr txBox="1"/>
          <p:nvPr/>
        </p:nvSpPr>
        <p:spPr>
          <a:xfrm>
            <a:off x="5422900" y="2970213"/>
            <a:ext cx="350838" cy="4572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6C4C8F"/>
                </a:solidFill>
                <a:sym typeface="+mn-lt"/>
              </a:rPr>
              <a:t>x</a:t>
            </a:r>
            <a:endParaRPr lang="en-US" altLang="zh-CN" sz="2800" b="1" dirty="0">
              <a:solidFill>
                <a:srgbClr val="6C4C8F"/>
              </a:solidFill>
              <a:sym typeface="+mn-lt"/>
            </a:endParaRPr>
          </a:p>
        </p:txBody>
      </p:sp>
      <p:sp>
        <p:nvSpPr>
          <p:cNvPr id="147466" name="Text Box 10"/>
          <p:cNvSpPr txBox="1"/>
          <p:nvPr/>
        </p:nvSpPr>
        <p:spPr>
          <a:xfrm>
            <a:off x="5437188" y="3960813"/>
            <a:ext cx="366712" cy="4572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6C4C8F"/>
                </a:solidFill>
                <a:sym typeface="+mn-lt"/>
              </a:rPr>
              <a:t>p</a:t>
            </a:r>
            <a:endParaRPr lang="en-US" altLang="zh-CN" sz="2800" b="1" dirty="0">
              <a:solidFill>
                <a:srgbClr val="6C4C8F"/>
              </a:solidFill>
              <a:sym typeface="+mn-lt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7632700" y="3351213"/>
            <a:ext cx="0" cy="914400"/>
          </a:xfrm>
          <a:prstGeom prst="line">
            <a:avLst/>
          </a:prstGeom>
          <a:noFill/>
          <a:ln w="12700">
            <a:solidFill>
              <a:srgbClr val="3399FF"/>
            </a:solidFill>
            <a:miter lim="800000"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 flipH="1">
            <a:off x="7099300" y="4265613"/>
            <a:ext cx="533400" cy="0"/>
          </a:xfrm>
          <a:prstGeom prst="line">
            <a:avLst/>
          </a:prstGeom>
          <a:noFill/>
          <a:ln w="12700">
            <a:solidFill>
              <a:srgbClr val="3399FF"/>
            </a:solidFill>
            <a:miter lim="800000"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69" name="Text Box 13"/>
          <p:cNvSpPr txBox="1"/>
          <p:nvPr/>
        </p:nvSpPr>
        <p:spPr>
          <a:xfrm>
            <a:off x="6108700" y="4021138"/>
            <a:ext cx="9302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3399FF"/>
                </a:solidFill>
                <a:sym typeface="+mn-lt"/>
              </a:rPr>
              <a:t>2000H</a:t>
            </a:r>
            <a:endParaRPr lang="en-US" altLang="zh-CN" sz="2000" b="1" dirty="0">
              <a:solidFill>
                <a:srgbClr val="3399FF"/>
              </a:solidFill>
              <a:sym typeface="+mn-lt"/>
            </a:endParaRPr>
          </a:p>
        </p:txBody>
      </p:sp>
      <p:sp>
        <p:nvSpPr>
          <p:cNvPr id="147470" name="AutoShape 14"/>
          <p:cNvSpPr/>
          <p:nvPr/>
        </p:nvSpPr>
        <p:spPr>
          <a:xfrm>
            <a:off x="5499100" y="3427413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rgbClr val="3399FF"/>
          </a:solidFill>
          <a:ln w="12700" cap="flat" cmpd="sng">
            <a:solidFill>
              <a:srgbClr val="3399FF"/>
            </a:solidFill>
            <a:prstDash val="solid"/>
            <a:miter/>
            <a:headEnd type="none" w="lg" len="med"/>
            <a:tailEnd type="none" w="sm" len="sm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>
            <a:off x="4737100" y="4265613"/>
            <a:ext cx="687388" cy="0"/>
          </a:xfrm>
          <a:prstGeom prst="line">
            <a:avLst/>
          </a:prstGeom>
          <a:noFill/>
          <a:ln w="12700">
            <a:solidFill>
              <a:srgbClr val="FFC000"/>
            </a:solidFill>
            <a:miter lim="800000"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>
            <a:off x="6227763" y="4265613"/>
            <a:ext cx="1938338" cy="0"/>
          </a:xfrm>
          <a:prstGeom prst="line">
            <a:avLst/>
          </a:prstGeom>
          <a:noFill/>
          <a:ln w="12700">
            <a:solidFill>
              <a:srgbClr val="FFC000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V="1">
            <a:off x="8166100" y="3275013"/>
            <a:ext cx="0" cy="990600"/>
          </a:xfrm>
          <a:prstGeom prst="line">
            <a:avLst/>
          </a:prstGeom>
          <a:noFill/>
          <a:ln w="12700">
            <a:solidFill>
              <a:srgbClr val="FFC000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6870700" y="3275013"/>
            <a:ext cx="1295400" cy="0"/>
          </a:xfrm>
          <a:prstGeom prst="line">
            <a:avLst/>
          </a:prstGeom>
          <a:noFill/>
          <a:ln w="12700">
            <a:solidFill>
              <a:srgbClr val="FFC000"/>
            </a:solidFill>
            <a:miter lim="800000"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75" name="Text Box 19"/>
          <p:cNvSpPr txBox="1"/>
          <p:nvPr/>
        </p:nvSpPr>
        <p:spPr>
          <a:xfrm>
            <a:off x="6413500" y="2924175"/>
            <a:ext cx="5207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FF"/>
                </a:solidFill>
                <a:sym typeface="+mn-lt"/>
              </a:rPr>
              <a:t>55</a:t>
            </a:r>
            <a:endParaRPr lang="en-US" altLang="zh-CN" sz="2800" b="1" dirty="0">
              <a:solidFill>
                <a:srgbClr val="FF00FF"/>
              </a:solidFill>
              <a:sym typeface="+mn-lt"/>
            </a:endParaRPr>
          </a:p>
        </p:txBody>
      </p:sp>
      <p:sp>
        <p:nvSpPr>
          <p:cNvPr id="147476" name="Text Box 20"/>
          <p:cNvSpPr txBox="1"/>
          <p:nvPr/>
        </p:nvSpPr>
        <p:spPr>
          <a:xfrm>
            <a:off x="6407150" y="3017838"/>
            <a:ext cx="463550" cy="396875"/>
          </a:xfrm>
          <a:prstGeom prst="rect">
            <a:avLst/>
          </a:prstGeom>
          <a:solidFill>
            <a:srgbClr val="005878"/>
          </a:solidFill>
          <a:ln w="9525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C000"/>
                </a:solidFill>
                <a:sym typeface="+mn-lt"/>
              </a:rPr>
              <a:t>65</a:t>
            </a:r>
            <a:endParaRPr lang="en-US" altLang="zh-CN" sz="2000" b="1" dirty="0">
              <a:solidFill>
                <a:srgbClr val="FFC000"/>
              </a:solidFill>
              <a:sym typeface="+mn-lt"/>
            </a:endParaRPr>
          </a:p>
        </p:txBody>
      </p:sp>
      <p:sp>
        <p:nvSpPr>
          <p:cNvPr id="147478" name="Text Box 22"/>
          <p:cNvSpPr txBox="1"/>
          <p:nvPr/>
        </p:nvSpPr>
        <p:spPr>
          <a:xfrm>
            <a:off x="327025" y="5626100"/>
            <a:ext cx="5183188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⑴</a:t>
            </a:r>
            <a:r>
              <a:rPr lang="zh-CN" altLang="en-US" dirty="0">
                <a:sym typeface="+mn-lt"/>
              </a:rPr>
              <a:t>指针必须指向对象后，才能引用。 </a:t>
            </a:r>
            <a:endParaRPr lang="zh-CN" altLang="en-US" dirty="0">
              <a:sym typeface="+mn-lt"/>
            </a:endParaRPr>
          </a:p>
        </p:txBody>
      </p:sp>
      <p:sp>
        <p:nvSpPr>
          <p:cNvPr id="147479" name="Text Box 23"/>
          <p:cNvSpPr txBox="1"/>
          <p:nvPr/>
        </p:nvSpPr>
        <p:spPr>
          <a:xfrm>
            <a:off x="4835525" y="4668838"/>
            <a:ext cx="3676650" cy="43338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3300"/>
                </a:solidFill>
                <a:sym typeface="+mn-lt"/>
              </a:rPr>
              <a:t>int  *p;   *p=2;    /* Error!  */</a:t>
            </a:r>
            <a:endParaRPr lang="en-US" altLang="zh-CN" sz="2200" dirty="0">
              <a:sym typeface="+mn-lt"/>
            </a:endParaRPr>
          </a:p>
        </p:txBody>
      </p:sp>
      <p:sp>
        <p:nvSpPr>
          <p:cNvPr id="147480" name="Text Box 24"/>
          <p:cNvSpPr txBox="1"/>
          <p:nvPr/>
        </p:nvSpPr>
        <p:spPr>
          <a:xfrm>
            <a:off x="327025" y="6188075"/>
            <a:ext cx="3559175" cy="3921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⑵ &amp;</a:t>
            </a:r>
            <a:r>
              <a:rPr lang="zh-CN" altLang="en-US" dirty="0">
                <a:sym typeface="+mn-lt"/>
              </a:rPr>
              <a:t>和 * 为互补运算。</a:t>
            </a:r>
            <a:endParaRPr lang="zh-CN" altLang="en-US" dirty="0">
              <a:sym typeface="+mn-lt"/>
            </a:endParaRPr>
          </a:p>
        </p:txBody>
      </p:sp>
      <p:sp>
        <p:nvSpPr>
          <p:cNvPr id="36888" name="标题 8"/>
          <p:cNvSpPr txBox="1"/>
          <p:nvPr/>
        </p:nvSpPr>
        <p:spPr>
          <a:xfrm>
            <a:off x="827088" y="188913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指针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7459" grpId="0" animBg="1"/>
      <p:bldP spid="147462" grpId="0" animBg="1"/>
      <p:bldP spid="147463" grpId="0" animBg="1"/>
      <p:bldP spid="147464" grpId="0"/>
      <p:bldP spid="147465" grpId="0"/>
      <p:bldP spid="147466" grpId="0"/>
      <p:bldP spid="147469" grpId="0"/>
      <p:bldP spid="147470" grpId="0" animBg="1"/>
      <p:bldP spid="147475" grpId="0"/>
      <p:bldP spid="147476" grpId="0" animBg="1"/>
      <p:bldP spid="147478" grpId="0"/>
      <p:bldP spid="147479" grpId="0"/>
      <p:bldP spid="1474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矩形 2"/>
          <p:cNvSpPr/>
          <p:nvPr/>
        </p:nvSpPr>
        <p:spPr>
          <a:xfrm>
            <a:off x="5489575" y="1125538"/>
            <a:ext cx="3654425" cy="5183187"/>
          </a:xfrm>
          <a:prstGeom prst="rect">
            <a:avLst/>
          </a:prstGeom>
          <a:solidFill>
            <a:srgbClr val="E2D9EB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0" y="1125538"/>
            <a:ext cx="5354638" cy="5183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48484" name="Text Box 4"/>
          <p:cNvSpPr txBox="1"/>
          <p:nvPr/>
        </p:nvSpPr>
        <p:spPr>
          <a:xfrm>
            <a:off x="814388" y="227013"/>
            <a:ext cx="2336800" cy="5254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五种算术运算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48485" name="Text Box 5"/>
          <p:cNvSpPr txBox="1"/>
          <p:nvPr/>
        </p:nvSpPr>
        <p:spPr>
          <a:xfrm>
            <a:off x="617538" y="4737100"/>
            <a:ext cx="3746500" cy="134937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lg" len="med"/>
            <a:tailEnd type="none" w="lg" len="med"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int  a, b, *p1, *p2;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p1=&amp;a;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p2=&amp;b;</a:t>
            </a:r>
            <a:endParaRPr lang="en-US" altLang="zh-CN" dirty="0">
              <a:sym typeface="+mn-lt"/>
            </a:endParaRP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6202363" y="1809750"/>
            <a:ext cx="0" cy="3733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>
            <a:off x="7192963" y="1809750"/>
            <a:ext cx="0" cy="3733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8488" name="Rectangle 8"/>
          <p:cNvSpPr/>
          <p:nvPr/>
        </p:nvSpPr>
        <p:spPr>
          <a:xfrm>
            <a:off x="6202363" y="2038350"/>
            <a:ext cx="990600" cy="457200"/>
          </a:xfrm>
          <a:prstGeom prst="rect">
            <a:avLst/>
          </a:prstGeom>
          <a:noFill/>
          <a:ln w="12700" cap="flat" cmpd="sng">
            <a:solidFill>
              <a:srgbClr val="3399FF"/>
            </a:solidFill>
            <a:prstDash val="solid"/>
            <a:miter/>
            <a:headEnd type="none" w="lg" len="med"/>
            <a:tailEnd type="none" w="lg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endParaRPr lang="zh-CN" altLang="zh-CN" sz="2000" b="1" dirty="0">
              <a:sym typeface="+mn-lt"/>
            </a:endParaRPr>
          </a:p>
        </p:txBody>
      </p:sp>
      <p:sp>
        <p:nvSpPr>
          <p:cNvPr id="148489" name="Rectangle 9"/>
          <p:cNvSpPr/>
          <p:nvPr/>
        </p:nvSpPr>
        <p:spPr>
          <a:xfrm>
            <a:off x="6202363" y="3181350"/>
            <a:ext cx="990600" cy="457200"/>
          </a:xfrm>
          <a:prstGeom prst="rect">
            <a:avLst/>
          </a:prstGeom>
          <a:noFill/>
          <a:ln w="12700" cap="flat" cmpd="sng">
            <a:solidFill>
              <a:srgbClr val="3399FF"/>
            </a:solidFill>
            <a:prstDash val="solid"/>
            <a:miter/>
            <a:headEnd type="none" w="lg" len="med"/>
            <a:tailEnd type="none" w="lg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endParaRPr lang="zh-CN" altLang="zh-CN" sz="2000" b="1" dirty="0">
              <a:sym typeface="+mn-lt"/>
            </a:endParaRPr>
          </a:p>
        </p:txBody>
      </p:sp>
      <p:sp>
        <p:nvSpPr>
          <p:cNvPr id="148490" name="Rectangle 10"/>
          <p:cNvSpPr/>
          <p:nvPr/>
        </p:nvSpPr>
        <p:spPr>
          <a:xfrm>
            <a:off x="6202363" y="4171950"/>
            <a:ext cx="990600" cy="4572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lg" len="med"/>
            <a:tailEnd type="none" w="lg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endParaRPr lang="zh-CN" altLang="zh-CN" sz="2000" b="1" dirty="0">
              <a:sym typeface="+mn-lt"/>
            </a:endParaRPr>
          </a:p>
        </p:txBody>
      </p:sp>
      <p:sp>
        <p:nvSpPr>
          <p:cNvPr id="148491" name="Rectangle 11"/>
          <p:cNvSpPr/>
          <p:nvPr/>
        </p:nvSpPr>
        <p:spPr>
          <a:xfrm>
            <a:off x="6202363" y="5010150"/>
            <a:ext cx="990600" cy="4572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lg" len="med"/>
            <a:tailEnd type="none" w="lg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000" dirty="0">
              <a:sym typeface="+mn-lt"/>
            </a:endParaRPr>
          </a:p>
        </p:txBody>
      </p:sp>
      <p:sp>
        <p:nvSpPr>
          <p:cNvPr id="148492" name="Text Box 12"/>
          <p:cNvSpPr txBox="1"/>
          <p:nvPr/>
        </p:nvSpPr>
        <p:spPr>
          <a:xfrm>
            <a:off x="5622925" y="2038350"/>
            <a:ext cx="311150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a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3" name="Text Box 13"/>
          <p:cNvSpPr txBox="1"/>
          <p:nvPr/>
        </p:nvSpPr>
        <p:spPr>
          <a:xfrm>
            <a:off x="7345363" y="2038350"/>
            <a:ext cx="893762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2000H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4" name="Text Box 14"/>
          <p:cNvSpPr txBox="1"/>
          <p:nvPr/>
        </p:nvSpPr>
        <p:spPr>
          <a:xfrm>
            <a:off x="5683250" y="3221038"/>
            <a:ext cx="325438" cy="401637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b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5" name="Text Box 15"/>
          <p:cNvSpPr txBox="1"/>
          <p:nvPr/>
        </p:nvSpPr>
        <p:spPr>
          <a:xfrm>
            <a:off x="7345363" y="3241675"/>
            <a:ext cx="893762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2400H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6" name="Text Box 16"/>
          <p:cNvSpPr txBox="1"/>
          <p:nvPr/>
        </p:nvSpPr>
        <p:spPr>
          <a:xfrm>
            <a:off x="5665788" y="4171950"/>
            <a:ext cx="454025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p1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7" name="Text Box 17"/>
          <p:cNvSpPr txBox="1"/>
          <p:nvPr/>
        </p:nvSpPr>
        <p:spPr>
          <a:xfrm>
            <a:off x="5668963" y="5086350"/>
            <a:ext cx="454025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p2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8" name="Text Box 18"/>
          <p:cNvSpPr txBox="1"/>
          <p:nvPr/>
        </p:nvSpPr>
        <p:spPr>
          <a:xfrm>
            <a:off x="6262688" y="4232275"/>
            <a:ext cx="893762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2000H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9" name="Text Box 19"/>
          <p:cNvSpPr txBox="1"/>
          <p:nvPr/>
        </p:nvSpPr>
        <p:spPr>
          <a:xfrm>
            <a:off x="6262688" y="5010150"/>
            <a:ext cx="893762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2400H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500" name="Text Box 20"/>
          <p:cNvSpPr txBox="1"/>
          <p:nvPr/>
        </p:nvSpPr>
        <p:spPr>
          <a:xfrm>
            <a:off x="557213" y="1385888"/>
            <a:ext cx="4386262" cy="4318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p1++;  /*</a:t>
            </a:r>
            <a:r>
              <a:rPr lang="zh-CN" altLang="en-US" sz="2200" dirty="0">
                <a:sym typeface="+mn-lt"/>
              </a:rPr>
              <a:t>含义指向</a:t>
            </a:r>
            <a:r>
              <a:rPr lang="en-US" altLang="zh-CN" sz="2200" dirty="0">
                <a:sym typeface="+mn-lt"/>
              </a:rPr>
              <a:t>a</a:t>
            </a:r>
            <a:r>
              <a:rPr lang="zh-CN" altLang="en-US" sz="2200" dirty="0">
                <a:sym typeface="+mn-lt"/>
              </a:rPr>
              <a:t>后的整型单元*</a:t>
            </a:r>
            <a:r>
              <a:rPr lang="en-US" altLang="zh-CN" sz="2200" dirty="0">
                <a:sym typeface="+mn-lt"/>
              </a:rPr>
              <a:t>/</a:t>
            </a:r>
            <a:endParaRPr lang="en-US" altLang="zh-CN" sz="2200" dirty="0">
              <a:sym typeface="+mn-lt"/>
            </a:endParaRPr>
          </a:p>
        </p:txBody>
      </p:sp>
      <p:sp>
        <p:nvSpPr>
          <p:cNvPr id="148501" name="Rectangle 21"/>
          <p:cNvSpPr/>
          <p:nvPr/>
        </p:nvSpPr>
        <p:spPr>
          <a:xfrm>
            <a:off x="6202363" y="2495550"/>
            <a:ext cx="990600" cy="457200"/>
          </a:xfrm>
          <a:prstGeom prst="rect">
            <a:avLst/>
          </a:prstGeom>
          <a:noFill/>
          <a:ln w="12700" cap="flat" cmpd="sng">
            <a:solidFill>
              <a:srgbClr val="FF3300"/>
            </a:solidFill>
            <a:prstDash val="solid"/>
            <a:miter/>
            <a:headEnd type="none" w="lg" len="med"/>
            <a:tailEnd type="none" w="lg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000" dirty="0">
              <a:sym typeface="+mn-lt"/>
            </a:endParaRPr>
          </a:p>
        </p:txBody>
      </p:sp>
      <p:sp>
        <p:nvSpPr>
          <p:cNvPr id="148502" name="Text Box 22"/>
          <p:cNvSpPr txBox="1"/>
          <p:nvPr/>
        </p:nvSpPr>
        <p:spPr>
          <a:xfrm>
            <a:off x="7345363" y="2555875"/>
            <a:ext cx="893762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2002H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503" name="Text Box 23"/>
          <p:cNvSpPr txBox="1">
            <a:spLocks noChangeArrowheads="1"/>
          </p:cNvSpPr>
          <p:nvPr/>
        </p:nvSpPr>
        <p:spPr bwMode="auto">
          <a:xfrm>
            <a:off x="6261100" y="4205288"/>
            <a:ext cx="892175" cy="401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2002H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48504" name="Text Box 24"/>
          <p:cNvSpPr txBox="1"/>
          <p:nvPr/>
        </p:nvSpPr>
        <p:spPr>
          <a:xfrm>
            <a:off x="557213" y="1817688"/>
            <a:ext cx="3835400" cy="4318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p1- -;   /*</a:t>
            </a:r>
            <a:r>
              <a:rPr lang="zh-CN" altLang="en-US" sz="2200" dirty="0">
                <a:sym typeface="+mn-lt"/>
              </a:rPr>
              <a:t>指向</a:t>
            </a:r>
            <a:r>
              <a:rPr lang="en-US" altLang="zh-CN" sz="2200" dirty="0">
                <a:sym typeface="+mn-lt"/>
              </a:rPr>
              <a:t>a</a:t>
            </a:r>
            <a:r>
              <a:rPr lang="zh-CN" altLang="en-US" sz="2200" dirty="0">
                <a:sym typeface="+mn-lt"/>
              </a:rPr>
              <a:t>前的整型单元*</a:t>
            </a:r>
            <a:r>
              <a:rPr lang="en-US" altLang="zh-CN" sz="2200" dirty="0">
                <a:sym typeface="+mn-lt"/>
              </a:rPr>
              <a:t>/</a:t>
            </a:r>
            <a:endParaRPr lang="en-US" altLang="zh-CN" sz="2200" dirty="0">
              <a:sym typeface="+mn-lt"/>
            </a:endParaRPr>
          </a:p>
        </p:txBody>
      </p:sp>
      <p:sp>
        <p:nvSpPr>
          <p:cNvPr id="148505" name="Text Box 25"/>
          <p:cNvSpPr txBox="1"/>
          <p:nvPr/>
        </p:nvSpPr>
        <p:spPr>
          <a:xfrm>
            <a:off x="557213" y="2249488"/>
            <a:ext cx="4227512" cy="433387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p1+n;  /*</a:t>
            </a:r>
            <a:r>
              <a:rPr lang="zh-CN" altLang="en-US" sz="2200" dirty="0">
                <a:sym typeface="+mn-lt"/>
              </a:rPr>
              <a:t>指向</a:t>
            </a:r>
            <a:r>
              <a:rPr lang="en-US" altLang="zh-CN" sz="2200" dirty="0">
                <a:sym typeface="+mn-lt"/>
              </a:rPr>
              <a:t>a</a:t>
            </a:r>
            <a:r>
              <a:rPr lang="zh-CN" altLang="en-US" sz="2200" dirty="0">
                <a:sym typeface="+mn-lt"/>
              </a:rPr>
              <a:t>后的</a:t>
            </a:r>
            <a:r>
              <a:rPr lang="en-US" altLang="zh-CN" sz="2200" dirty="0">
                <a:sym typeface="+mn-lt"/>
              </a:rPr>
              <a:t>n</a:t>
            </a:r>
            <a:r>
              <a:rPr lang="zh-CN" altLang="en-US" sz="2200" dirty="0">
                <a:sym typeface="+mn-lt"/>
              </a:rPr>
              <a:t>个整型单元*</a:t>
            </a:r>
            <a:r>
              <a:rPr lang="en-US" altLang="zh-CN" sz="2200" dirty="0">
                <a:sym typeface="+mn-lt"/>
              </a:rPr>
              <a:t>/</a:t>
            </a:r>
            <a:endParaRPr lang="en-US" altLang="zh-CN" sz="2200" dirty="0">
              <a:sym typeface="+mn-lt"/>
            </a:endParaRPr>
          </a:p>
        </p:txBody>
      </p:sp>
      <p:sp>
        <p:nvSpPr>
          <p:cNvPr id="148506" name="Text Box 26"/>
          <p:cNvSpPr txBox="1"/>
          <p:nvPr/>
        </p:nvSpPr>
        <p:spPr>
          <a:xfrm>
            <a:off x="557213" y="2752725"/>
            <a:ext cx="4233862" cy="4318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p1- n;  /*</a:t>
            </a:r>
            <a:r>
              <a:rPr lang="zh-CN" altLang="en-US" sz="2200" dirty="0">
                <a:sym typeface="+mn-lt"/>
              </a:rPr>
              <a:t>指向</a:t>
            </a:r>
            <a:r>
              <a:rPr lang="en-US" altLang="zh-CN" sz="2200" dirty="0">
                <a:sym typeface="+mn-lt"/>
              </a:rPr>
              <a:t>a</a:t>
            </a:r>
            <a:r>
              <a:rPr lang="zh-CN" altLang="en-US" sz="2200" dirty="0">
                <a:sym typeface="+mn-lt"/>
              </a:rPr>
              <a:t>前的</a:t>
            </a:r>
            <a:r>
              <a:rPr lang="en-US" altLang="zh-CN" sz="2200" dirty="0">
                <a:sym typeface="+mn-lt"/>
              </a:rPr>
              <a:t>n</a:t>
            </a:r>
            <a:r>
              <a:rPr lang="zh-CN" altLang="en-US" sz="2200" dirty="0">
                <a:sym typeface="+mn-lt"/>
              </a:rPr>
              <a:t>个整型单元*</a:t>
            </a:r>
            <a:r>
              <a:rPr lang="en-US" altLang="zh-CN" sz="2200" dirty="0">
                <a:sym typeface="+mn-lt"/>
              </a:rPr>
              <a:t>/</a:t>
            </a:r>
            <a:endParaRPr lang="en-US" altLang="zh-CN" sz="2200" dirty="0">
              <a:sym typeface="+mn-lt"/>
            </a:endParaRPr>
          </a:p>
        </p:txBody>
      </p:sp>
      <p:sp>
        <p:nvSpPr>
          <p:cNvPr id="148507" name="Text Box 27"/>
          <p:cNvSpPr txBox="1"/>
          <p:nvPr/>
        </p:nvSpPr>
        <p:spPr>
          <a:xfrm>
            <a:off x="557213" y="3255963"/>
            <a:ext cx="4092575" cy="433387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p2- p1;  /*a</a:t>
            </a:r>
            <a:r>
              <a:rPr lang="zh-CN" altLang="en-US" sz="2200" dirty="0">
                <a:sym typeface="+mn-lt"/>
              </a:rPr>
              <a:t>和</a:t>
            </a:r>
            <a:r>
              <a:rPr lang="en-US" altLang="zh-CN" sz="2200" dirty="0">
                <a:sym typeface="+mn-lt"/>
              </a:rPr>
              <a:t>b</a:t>
            </a:r>
            <a:r>
              <a:rPr lang="zh-CN" altLang="en-US" sz="2200" dirty="0">
                <a:sym typeface="+mn-lt"/>
              </a:rPr>
              <a:t>之间差的单元数*</a:t>
            </a:r>
            <a:r>
              <a:rPr lang="en-US" altLang="zh-CN" sz="2200" dirty="0">
                <a:sym typeface="+mn-lt"/>
              </a:rPr>
              <a:t>/</a:t>
            </a:r>
            <a:endParaRPr lang="en-US" altLang="zh-CN" sz="2200" dirty="0">
              <a:sym typeface="+mn-lt"/>
            </a:endParaRPr>
          </a:p>
        </p:txBody>
      </p:sp>
      <p:sp>
        <p:nvSpPr>
          <p:cNvPr id="148508" name="AutoShape 28"/>
          <p:cNvSpPr/>
          <p:nvPr/>
        </p:nvSpPr>
        <p:spPr>
          <a:xfrm>
            <a:off x="8335963" y="2190750"/>
            <a:ext cx="381000" cy="1295400"/>
          </a:xfrm>
          <a:prstGeom prst="rightBracket">
            <a:avLst>
              <a:gd name="adj" fmla="val 0"/>
            </a:avLst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stealth" w="lg" len="lg"/>
            <a:tailEnd type="none" w="lg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000" dirty="0">
              <a:sym typeface="+mn-lt"/>
            </a:endParaRPr>
          </a:p>
        </p:txBody>
      </p:sp>
      <p:sp>
        <p:nvSpPr>
          <p:cNvPr id="148509" name="AutoShape 29"/>
          <p:cNvSpPr/>
          <p:nvPr/>
        </p:nvSpPr>
        <p:spPr>
          <a:xfrm>
            <a:off x="7345363" y="3943350"/>
            <a:ext cx="1219200" cy="838200"/>
          </a:xfrm>
          <a:prstGeom prst="borderCallout2">
            <a:avLst>
              <a:gd name="adj1" fmla="val 13634"/>
              <a:gd name="adj2" fmla="val 106250"/>
              <a:gd name="adj3" fmla="val 13634"/>
              <a:gd name="adj4" fmla="val 106380"/>
              <a:gd name="adj5" fmla="val -45264"/>
              <a:gd name="adj6" fmla="val 106639"/>
            </a:avLst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lg" len="med"/>
            <a:tailEnd type="triangle" w="lg" len="med"/>
          </a:ln>
        </p:spPr>
        <p:txBody>
          <a:bodyPr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ym typeface="+mn-lt"/>
              </a:rPr>
              <a:t>结果</a:t>
            </a:r>
            <a:endParaRPr lang="zh-CN" altLang="en-US" sz="2000" b="1" dirty="0">
              <a:sym typeface="+mn-lt"/>
            </a:endParaRPr>
          </a:p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200H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510" name="Text Box 30"/>
          <p:cNvSpPr txBox="1"/>
          <p:nvPr/>
        </p:nvSpPr>
        <p:spPr>
          <a:xfrm>
            <a:off x="547688" y="3714750"/>
            <a:ext cx="4154487" cy="8382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p ± n </a:t>
            </a:r>
            <a:r>
              <a:rPr lang="zh-CN" altLang="en-US" sz="2200" dirty="0">
                <a:sym typeface="+mn-lt"/>
              </a:rPr>
              <a:t>相当于</a:t>
            </a:r>
            <a:r>
              <a:rPr lang="en-US" altLang="zh-CN" sz="2200" dirty="0">
                <a:sym typeface="+mn-lt"/>
              </a:rPr>
              <a:t>:</a:t>
            </a:r>
            <a:endParaRPr lang="en-US" altLang="zh-CN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      p</a:t>
            </a:r>
            <a:r>
              <a:rPr lang="zh-CN" altLang="en-US" sz="2200" dirty="0">
                <a:sym typeface="+mn-lt"/>
              </a:rPr>
              <a:t>的实际内容 </a:t>
            </a:r>
            <a:r>
              <a:rPr lang="en-US" altLang="zh-CN" sz="2200" dirty="0">
                <a:sym typeface="+mn-lt"/>
              </a:rPr>
              <a:t>± nsizeof(*p);</a:t>
            </a:r>
            <a:endParaRPr lang="en-US" altLang="zh-CN" sz="2200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/>
      <p:bldP spid="148485" grpId="0" animBg="1"/>
      <p:bldP spid="148488" grpId="0" animBg="1"/>
      <p:bldP spid="148489" grpId="0" animBg="1"/>
      <p:bldP spid="148490" grpId="0" animBg="1"/>
      <p:bldP spid="148491" grpId="0" animBg="1"/>
      <p:bldP spid="148492" grpId="0"/>
      <p:bldP spid="148493" grpId="0"/>
      <p:bldP spid="148494" grpId="0"/>
      <p:bldP spid="148495" grpId="0"/>
      <p:bldP spid="148496" grpId="0"/>
      <p:bldP spid="148497" grpId="0"/>
      <p:bldP spid="148498" grpId="0"/>
      <p:bldP spid="148499" grpId="0"/>
      <p:bldP spid="148500" grpId="0"/>
      <p:bldP spid="148501" grpId="0" animBg="1"/>
      <p:bldP spid="148502" grpId="0"/>
      <p:bldP spid="148503" grpId="0" animBg="1"/>
      <p:bldP spid="148504" grpId="0"/>
      <p:bldP spid="148505" grpId="0"/>
      <p:bldP spid="148506" grpId="0"/>
      <p:bldP spid="148507" grpId="0"/>
      <p:bldP spid="148508" grpId="0" animBg="1"/>
      <p:bldP spid="148509" grpId="0" animBg="1"/>
      <p:bldP spid="1485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57163"/>
            <a:ext cx="7772400" cy="609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指针与数组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0531" name="Text Box 3"/>
          <p:cNvSpPr txBox="1"/>
          <p:nvPr/>
        </p:nvSpPr>
        <p:spPr>
          <a:xfrm>
            <a:off x="649288" y="1073150"/>
            <a:ext cx="7666037" cy="7715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262626"/>
                </a:solidFill>
                <a:sym typeface="+mn-lt"/>
              </a:rPr>
              <a:t>        </a:t>
            </a:r>
            <a:r>
              <a:rPr lang="zh-CN" altLang="en-US" sz="2000" dirty="0">
                <a:solidFill>
                  <a:srgbClr val="262626"/>
                </a:solidFill>
                <a:sym typeface="+mn-lt"/>
              </a:rPr>
              <a:t>数组是同类型的变量的集合，各元素按下标的特定顺序占据一</a:t>
            </a:r>
            <a:endParaRPr lang="zh-CN" altLang="en-US" sz="2000" dirty="0">
              <a:solidFill>
                <a:srgbClr val="262626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262626"/>
                </a:solidFill>
                <a:sym typeface="+mn-lt"/>
              </a:rPr>
              <a:t>段连续的内存，</a:t>
            </a:r>
            <a:r>
              <a:rPr lang="zh-CN" altLang="en-US" sz="2000" dirty="0">
                <a:sym typeface="+mn-lt"/>
              </a:rPr>
              <a:t>各元素的地址也连续</a:t>
            </a:r>
            <a:r>
              <a:rPr lang="zh-CN" altLang="en-US" sz="2000" dirty="0">
                <a:solidFill>
                  <a:srgbClr val="262626"/>
                </a:solidFill>
                <a:sym typeface="+mn-lt"/>
              </a:rPr>
              <a:t>，指针对数组元素非常方便。</a:t>
            </a:r>
            <a:endParaRPr lang="zh-CN" altLang="en-US" sz="2000" dirty="0">
              <a:solidFill>
                <a:srgbClr val="262626"/>
              </a:solidFill>
              <a:sym typeface="+mn-lt"/>
            </a:endParaRPr>
          </a:p>
        </p:txBody>
      </p:sp>
      <p:sp>
        <p:nvSpPr>
          <p:cNvPr id="150532" name="Text Box 4"/>
          <p:cNvSpPr/>
          <p:nvPr/>
        </p:nvSpPr>
        <p:spPr>
          <a:xfrm>
            <a:off x="685800" y="2222500"/>
            <a:ext cx="7270750" cy="4445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FFFF00"/>
                </a:solidFill>
                <a:sym typeface="+mn-lt"/>
              </a:rPr>
              <a:t>⒈</a:t>
            </a:r>
            <a:r>
              <a:rPr lang="zh-CN" altLang="en-US" sz="2000" dirty="0">
                <a:solidFill>
                  <a:srgbClr val="FFFF00"/>
                </a:solidFill>
                <a:sym typeface="+mn-lt"/>
              </a:rPr>
              <a:t>指针与一维数组</a:t>
            </a:r>
            <a:endParaRPr lang="zh-CN" altLang="en-US" sz="2000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150533" name="Text Box 5"/>
          <p:cNvSpPr txBox="1"/>
          <p:nvPr/>
        </p:nvSpPr>
        <p:spPr>
          <a:xfrm>
            <a:off x="685800" y="2882900"/>
            <a:ext cx="5343525" cy="4016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dirty="0">
                <a:sym typeface="+mn-lt"/>
              </a:rPr>
              <a:t>通过指针引用数组元素可以分以下三个步骤：</a:t>
            </a:r>
            <a:endParaRPr lang="zh-CN" altLang="en-US" sz="2000" dirty="0">
              <a:sym typeface="+mn-lt"/>
            </a:endParaRPr>
          </a:p>
        </p:txBody>
      </p:sp>
      <p:sp>
        <p:nvSpPr>
          <p:cNvPr id="150534" name="Text Box 6"/>
          <p:cNvSpPr txBox="1"/>
          <p:nvPr/>
        </p:nvSpPr>
        <p:spPr>
          <a:xfrm>
            <a:off x="722313" y="3549650"/>
            <a:ext cx="3019425" cy="401638"/>
          </a:xfrm>
          <a:prstGeom prst="rect">
            <a:avLst/>
          </a:prstGeom>
          <a:solidFill>
            <a:srgbClr val="005878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sym typeface="+mn-lt"/>
              </a:rPr>
              <a:t>⑴</a:t>
            </a:r>
            <a:r>
              <a:rPr lang="zh-CN" altLang="en-US" sz="2000" dirty="0">
                <a:solidFill>
                  <a:schemeClr val="bg1"/>
                </a:solidFill>
                <a:sym typeface="+mn-lt"/>
              </a:rPr>
              <a:t>说明指针和数组</a:t>
            </a:r>
            <a:endParaRPr lang="zh-CN" altLang="en-US" sz="20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0535" name="Text Box 7"/>
          <p:cNvSpPr txBox="1"/>
          <p:nvPr/>
        </p:nvSpPr>
        <p:spPr>
          <a:xfrm>
            <a:off x="785813" y="4195763"/>
            <a:ext cx="1574800" cy="40163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003333"/>
                </a:solidFill>
                <a:sym typeface="+mn-lt"/>
              </a:rPr>
              <a:t>int   *p,a[10];</a:t>
            </a:r>
            <a:endParaRPr lang="en-US" altLang="zh-CN" sz="2000" dirty="0">
              <a:solidFill>
                <a:srgbClr val="003333"/>
              </a:solidFill>
              <a:sym typeface="+mn-lt"/>
            </a:endParaRPr>
          </a:p>
        </p:txBody>
      </p:sp>
      <p:sp>
        <p:nvSpPr>
          <p:cNvPr id="150536" name="Text Box 8"/>
          <p:cNvSpPr txBox="1"/>
          <p:nvPr/>
        </p:nvSpPr>
        <p:spPr>
          <a:xfrm>
            <a:off x="4572000" y="3533775"/>
            <a:ext cx="3384550" cy="401638"/>
          </a:xfrm>
          <a:prstGeom prst="rect">
            <a:avLst/>
          </a:prstGeom>
          <a:solidFill>
            <a:srgbClr val="005878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sym typeface="+mn-lt"/>
              </a:rPr>
              <a:t>⑵</a:t>
            </a:r>
            <a:r>
              <a:rPr lang="zh-CN" altLang="en-US" sz="2000" dirty="0">
                <a:solidFill>
                  <a:schemeClr val="bg1"/>
                </a:solidFill>
                <a:sym typeface="+mn-lt"/>
              </a:rPr>
              <a:t>指针指向数组</a:t>
            </a:r>
            <a:endParaRPr lang="zh-CN" altLang="en-US" sz="20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0537" name="Text Box 9"/>
          <p:cNvSpPr txBox="1"/>
          <p:nvPr/>
        </p:nvSpPr>
        <p:spPr>
          <a:xfrm>
            <a:off x="4508500" y="4170363"/>
            <a:ext cx="3689350" cy="7715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003333"/>
                </a:solidFill>
                <a:sym typeface="+mn-lt"/>
              </a:rPr>
              <a:t>p=a;        /*</a:t>
            </a:r>
            <a:r>
              <a:rPr lang="zh-CN" altLang="en-US" sz="2000" dirty="0">
                <a:solidFill>
                  <a:srgbClr val="003333"/>
                </a:solidFill>
                <a:sym typeface="+mn-lt"/>
              </a:rPr>
              <a:t>指向数组的首地址*</a:t>
            </a:r>
            <a:r>
              <a:rPr lang="en-US" altLang="zh-CN" sz="2000" dirty="0">
                <a:solidFill>
                  <a:srgbClr val="003333"/>
                </a:solidFill>
                <a:sym typeface="+mn-lt"/>
              </a:rPr>
              <a:t>/</a:t>
            </a:r>
            <a:endParaRPr lang="en-US" altLang="zh-CN" sz="2000" dirty="0">
              <a:solidFill>
                <a:srgbClr val="003333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003333"/>
                </a:solidFill>
                <a:sym typeface="+mn-lt"/>
              </a:rPr>
              <a:t>p=&amp;a[0]; /*</a:t>
            </a:r>
            <a:r>
              <a:rPr lang="zh-CN" altLang="en-US" sz="2000" dirty="0">
                <a:solidFill>
                  <a:srgbClr val="003333"/>
                </a:solidFill>
                <a:sym typeface="+mn-lt"/>
              </a:rPr>
              <a:t>指向数组的首地址*</a:t>
            </a:r>
            <a:r>
              <a:rPr lang="en-US" altLang="zh-CN" sz="2000" dirty="0">
                <a:solidFill>
                  <a:srgbClr val="003333"/>
                </a:solidFill>
                <a:sym typeface="+mn-lt"/>
              </a:rPr>
              <a:t>/</a:t>
            </a:r>
            <a:endParaRPr lang="en-US" altLang="zh-CN" sz="2000" dirty="0">
              <a:solidFill>
                <a:srgbClr val="003333"/>
              </a:solidFill>
              <a:sym typeface="+mn-lt"/>
            </a:endParaRPr>
          </a:p>
        </p:txBody>
      </p:sp>
      <p:sp>
        <p:nvSpPr>
          <p:cNvPr id="150538" name="Text Box 10"/>
          <p:cNvSpPr txBox="1"/>
          <p:nvPr/>
        </p:nvSpPr>
        <p:spPr>
          <a:xfrm>
            <a:off x="684213" y="5086350"/>
            <a:ext cx="3019425" cy="401638"/>
          </a:xfrm>
          <a:prstGeom prst="rect">
            <a:avLst/>
          </a:prstGeom>
          <a:solidFill>
            <a:srgbClr val="005878"/>
          </a:solidFill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sym typeface="+mn-lt"/>
              </a:rPr>
              <a:t>⑶</a:t>
            </a:r>
            <a:r>
              <a:rPr lang="zh-CN" altLang="en-US" sz="2000" dirty="0">
                <a:solidFill>
                  <a:schemeClr val="bg1"/>
                </a:solidFill>
                <a:sym typeface="+mn-lt"/>
              </a:rPr>
              <a:t>通过指针引用数组元素</a:t>
            </a:r>
            <a:endParaRPr lang="zh-CN" altLang="en-US" sz="20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0539" name="Text Box 11"/>
          <p:cNvSpPr txBox="1"/>
          <p:nvPr/>
        </p:nvSpPr>
        <p:spPr>
          <a:xfrm>
            <a:off x="685800" y="5754688"/>
            <a:ext cx="8096250" cy="4032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dirty="0">
                <a:sym typeface="+mn-lt"/>
              </a:rPr>
              <a:t>当指针指向数组的首地址时，则下标为</a:t>
            </a:r>
            <a:r>
              <a:rPr lang="en-US" altLang="zh-CN" sz="2000" dirty="0">
                <a:sym typeface="+mn-lt"/>
              </a:rPr>
              <a:t>i</a:t>
            </a:r>
            <a:r>
              <a:rPr lang="zh-CN" altLang="en-US" sz="2000" dirty="0">
                <a:sym typeface="+mn-lt"/>
              </a:rPr>
              <a:t>的元素地址为：</a:t>
            </a:r>
            <a:r>
              <a:rPr lang="en-US" altLang="zh-CN" sz="2000" dirty="0">
                <a:sym typeface="+mn-lt"/>
              </a:rPr>
              <a:t>p+i </a:t>
            </a:r>
            <a:r>
              <a:rPr lang="zh-CN" altLang="en-US" sz="2000" dirty="0">
                <a:sym typeface="+mn-lt"/>
              </a:rPr>
              <a:t>或</a:t>
            </a:r>
            <a:r>
              <a:rPr lang="en-US" altLang="zh-CN" sz="2000" dirty="0">
                <a:sym typeface="+mn-lt"/>
              </a:rPr>
              <a:t>a+i</a:t>
            </a:r>
            <a:endParaRPr lang="en-US" altLang="zh-CN" sz="2000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>
                                            <p:txEl>
                                              <p:charRg st="2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053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  <p:bldP spid="150531" grpId="0"/>
      <p:bldP spid="150532" grpId="0" animBg="1"/>
      <p:bldP spid="150533" grpId="0"/>
      <p:bldP spid="150534" grpId="0" animBg="1"/>
      <p:bldP spid="150535" grpId="0"/>
      <p:bldP spid="150536" grpId="0" animBg="1"/>
      <p:bldP spid="150537" grpId="0" build="p"/>
      <p:bldP spid="150538" grpId="0" animBg="1"/>
      <p:bldP spid="1505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-7937" y="5445125"/>
            <a:ext cx="9144000" cy="1412875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57163"/>
            <a:ext cx="7772400" cy="609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指针与数组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0540" name="Text Box 12"/>
          <p:cNvSpPr txBox="1"/>
          <p:nvPr/>
        </p:nvSpPr>
        <p:spPr>
          <a:xfrm>
            <a:off x="800100" y="1100138"/>
            <a:ext cx="4491038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3333"/>
                </a:solidFill>
                <a:sym typeface="+mn-lt"/>
              </a:rPr>
              <a:t>引用数组元素可以有三种方法：</a:t>
            </a:r>
            <a:endParaRPr lang="zh-CN" altLang="en-US" dirty="0">
              <a:solidFill>
                <a:srgbClr val="003333"/>
              </a:solidFill>
              <a:sym typeface="+mn-lt"/>
            </a:endParaRPr>
          </a:p>
        </p:txBody>
      </p:sp>
      <p:sp>
        <p:nvSpPr>
          <p:cNvPr id="150542" name="Text Box 14"/>
          <p:cNvSpPr txBox="1"/>
          <p:nvPr/>
        </p:nvSpPr>
        <p:spPr>
          <a:xfrm>
            <a:off x="785813" y="5684838"/>
            <a:ext cx="5491162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FF3300"/>
                </a:solidFill>
                <a:sym typeface="+mn-lt"/>
              </a:rPr>
              <a:t>注意：数组名是常量地址，不能改变！ </a:t>
            </a:r>
            <a:endParaRPr lang="zh-CN" altLang="en-US" dirty="0">
              <a:sym typeface="+mn-lt"/>
            </a:endParaRPr>
          </a:p>
        </p:txBody>
      </p:sp>
      <p:sp>
        <p:nvSpPr>
          <p:cNvPr id="150543" name="Text Box 15"/>
          <p:cNvSpPr txBox="1"/>
          <p:nvPr/>
        </p:nvSpPr>
        <p:spPr>
          <a:xfrm>
            <a:off x="1651000" y="6218238"/>
            <a:ext cx="2266950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3300"/>
                </a:solidFill>
                <a:sym typeface="+mn-lt"/>
              </a:rPr>
              <a:t>a=p;    /*Error!*/</a:t>
            </a:r>
            <a:endParaRPr lang="en-US" altLang="zh-CN" dirty="0"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81363" y="2790825"/>
            <a:ext cx="2711450" cy="2270125"/>
            <a:chOff x="4561682" y="2200808"/>
            <a:chExt cx="3219450" cy="2697163"/>
          </a:xfrm>
        </p:grpSpPr>
        <p:sp>
          <p:nvSpPr>
            <p:cNvPr id="39961" name="i$liḋe-Oval 12"/>
            <p:cNvSpPr/>
            <p:nvPr/>
          </p:nvSpPr>
          <p:spPr>
            <a:xfrm>
              <a:off x="4996764" y="2200808"/>
              <a:ext cx="2284976" cy="2283619"/>
            </a:xfrm>
            <a:prstGeom prst="ellipse">
              <a:avLst/>
            </a:prstGeom>
            <a:solidFill>
              <a:schemeClr val="accent1"/>
            </a:solidFill>
            <a:ln w="50800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 eaLnBrk="1" hangingPunct="1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i$liḋe-Oval 14"/>
            <p:cNvSpPr/>
            <p:nvPr/>
          </p:nvSpPr>
          <p:spPr bwMode="auto">
            <a:xfrm>
              <a:off x="4561682" y="3047680"/>
              <a:ext cx="326091" cy="326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i$liḋe-Oval 15"/>
            <p:cNvSpPr/>
            <p:nvPr/>
          </p:nvSpPr>
          <p:spPr bwMode="auto">
            <a:xfrm>
              <a:off x="5877359" y="4354766"/>
              <a:ext cx="544742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" name="i$liḋe-Oval 16"/>
            <p:cNvSpPr/>
            <p:nvPr/>
          </p:nvSpPr>
          <p:spPr bwMode="auto">
            <a:xfrm>
              <a:off x="6857519" y="2221556"/>
              <a:ext cx="173413" cy="1754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i$liḋe-Oval 17"/>
            <p:cNvSpPr/>
            <p:nvPr/>
          </p:nvSpPr>
          <p:spPr bwMode="auto">
            <a:xfrm>
              <a:off x="7117639" y="3907754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i$liḋe-Oval 18"/>
            <p:cNvSpPr/>
            <p:nvPr/>
          </p:nvSpPr>
          <p:spPr bwMode="auto">
            <a:xfrm>
              <a:off x="7292936" y="2940170"/>
              <a:ext cx="488196" cy="4885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84888" y="2036763"/>
            <a:ext cx="2990850" cy="2540000"/>
            <a:chOff x="7981950" y="1522152"/>
            <a:chExt cx="3551238" cy="3016250"/>
          </a:xfrm>
        </p:grpSpPr>
        <p:sp>
          <p:nvSpPr>
            <p:cNvPr id="39955" name="i$liḋe-Oval 20"/>
            <p:cNvSpPr/>
            <p:nvPr/>
          </p:nvSpPr>
          <p:spPr>
            <a:xfrm>
              <a:off x="8528050" y="2202396"/>
              <a:ext cx="2294732" cy="2295525"/>
            </a:xfrm>
            <a:prstGeom prst="ellipse">
              <a:avLst/>
            </a:prstGeom>
            <a:solidFill>
              <a:srgbClr val="76AEDD"/>
            </a:solidFill>
            <a:ln w="50800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 eaLnBrk="1" hangingPunct="1">
                <a:lnSpc>
                  <a:spcPct val="100000"/>
                </a:lnSpc>
                <a:spcBef>
                  <a:spcPct val="20000"/>
                </a:spcBef>
              </a:pPr>
              <a:endPara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i$liḋe-Oval 22"/>
            <p:cNvSpPr/>
            <p:nvPr/>
          </p:nvSpPr>
          <p:spPr bwMode="auto">
            <a:xfrm>
              <a:off x="7981950" y="3160352"/>
              <a:ext cx="491970" cy="4920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i$liḋe-Oval 23"/>
            <p:cNvSpPr/>
            <p:nvPr/>
          </p:nvSpPr>
          <p:spPr bwMode="auto">
            <a:xfrm>
              <a:off x="9205279" y="1522152"/>
              <a:ext cx="250698" cy="2507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7" name="îṣļîḑé-Oval 24"/>
            <p:cNvSpPr/>
            <p:nvPr/>
          </p:nvSpPr>
          <p:spPr bwMode="auto">
            <a:xfrm>
              <a:off x="10166602" y="3914415"/>
              <a:ext cx="623918" cy="6239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8" name="îṣļîḑé-Oval 25"/>
            <p:cNvSpPr/>
            <p:nvPr/>
          </p:nvSpPr>
          <p:spPr bwMode="auto">
            <a:xfrm>
              <a:off x="11357887" y="3477058"/>
              <a:ext cx="175301" cy="1753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9" name="îṣļîḑé-Oval 26"/>
            <p:cNvSpPr/>
            <p:nvPr/>
          </p:nvSpPr>
          <p:spPr bwMode="auto">
            <a:xfrm>
              <a:off x="9751914" y="2034914"/>
              <a:ext cx="414688" cy="4166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0813" y="2095500"/>
            <a:ext cx="3000375" cy="2557463"/>
            <a:chOff x="755650" y="1929345"/>
            <a:chExt cx="3562350" cy="3037682"/>
          </a:xfrm>
        </p:grpSpPr>
        <p:sp>
          <p:nvSpPr>
            <p:cNvPr id="31" name="i$liḋe-Oval 4"/>
            <p:cNvSpPr/>
            <p:nvPr/>
          </p:nvSpPr>
          <p:spPr bwMode="auto">
            <a:xfrm>
              <a:off x="1560477" y="2263095"/>
              <a:ext cx="2222228" cy="22231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2" name="i$liḋe-Oval 6"/>
            <p:cNvSpPr/>
            <p:nvPr/>
          </p:nvSpPr>
          <p:spPr bwMode="auto">
            <a:xfrm>
              <a:off x="3967420" y="3601862"/>
              <a:ext cx="350580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3" name="i$liḋe-Oval 7"/>
            <p:cNvSpPr/>
            <p:nvPr/>
          </p:nvSpPr>
          <p:spPr bwMode="auto">
            <a:xfrm>
              <a:off x="1524665" y="3835675"/>
              <a:ext cx="348695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" name="i$liḋe-Oval 8"/>
            <p:cNvSpPr/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5" name="i$liḋe-Oval 9"/>
            <p:cNvSpPr/>
            <p:nvPr/>
          </p:nvSpPr>
          <p:spPr bwMode="auto">
            <a:xfrm>
              <a:off x="2485934" y="1929345"/>
              <a:ext cx="201677" cy="2017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6" name="i$liḋe-Oval 10"/>
            <p:cNvSpPr/>
            <p:nvPr/>
          </p:nvSpPr>
          <p:spPr bwMode="auto">
            <a:xfrm>
              <a:off x="755650" y="3109723"/>
              <a:ext cx="433513" cy="4355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7" name="Text Box 13"/>
          <p:cNvSpPr txBox="1"/>
          <p:nvPr/>
        </p:nvSpPr>
        <p:spPr>
          <a:xfrm>
            <a:off x="4029075" y="3341688"/>
            <a:ext cx="1577975" cy="9064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指针法：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*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(p+i)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8" name="Text Box 13"/>
          <p:cNvSpPr txBox="1"/>
          <p:nvPr/>
        </p:nvSpPr>
        <p:spPr>
          <a:xfrm>
            <a:off x="6802438" y="3182938"/>
            <a:ext cx="1720850" cy="908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数组名法：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*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(a+i)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0541" name="Text Box 13"/>
          <p:cNvSpPr txBox="1"/>
          <p:nvPr/>
        </p:nvSpPr>
        <p:spPr>
          <a:xfrm>
            <a:off x="1131888" y="2890838"/>
            <a:ext cx="1489075" cy="906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下标法： 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   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a[ i ]   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054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0541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5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charRg st="5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6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8">
                                            <p:txEl>
                                              <p:charRg st="6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50530" grpId="0"/>
      <p:bldP spid="150540" grpId="0"/>
      <p:bldP spid="150542" grpId="0"/>
      <p:bldP spid="150543" grpId="0"/>
      <p:bldP spid="37" grpId="0" build="p"/>
      <p:bldP spid="38" grpId="0" build="p"/>
      <p:bldP spid="15054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5"/>
          <p:cNvSpPr/>
          <p:nvPr/>
        </p:nvSpPr>
        <p:spPr>
          <a:xfrm>
            <a:off x="900113" y="188913"/>
            <a:ext cx="8839200" cy="5762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C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语言的动态分配函数（ </a:t>
            </a: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&lt;stdlib.h&gt; 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）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4213" y="1700213"/>
            <a:ext cx="2451100" cy="4122737"/>
            <a:chOff x="683568" y="1700808"/>
            <a:chExt cx="2451409" cy="4121519"/>
          </a:xfrm>
        </p:grpSpPr>
        <p:sp>
          <p:nvSpPr>
            <p:cNvPr id="40978" name="Shape 1452"/>
            <p:cNvSpPr/>
            <p:nvPr/>
          </p:nvSpPr>
          <p:spPr>
            <a:xfrm>
              <a:off x="683568" y="2540022"/>
              <a:ext cx="2292519" cy="3282305"/>
            </a:xfrm>
            <a:prstGeom prst="roundRect">
              <a:avLst>
                <a:gd name="adj" fmla="val 6926"/>
              </a:avLst>
            </a:prstGeom>
            <a:noFill/>
            <a:ln w="12700" cap="flat" cmpd="sng">
              <a:solidFill>
                <a:srgbClr val="A6AAA9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lIns="19050" tIns="19050" rIns="19050" bIns="1905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</a:pPr>
              <a:endParaRPr lang="zh-CN" altLang="zh-CN" sz="1700" dirty="0">
                <a:latin typeface="微软雅黑" panose="020B0503020204020204" pitchFamily="34" charset="-122"/>
              </a:endParaRPr>
            </a:p>
          </p:txBody>
        </p:sp>
        <p:sp>
          <p:nvSpPr>
            <p:cNvPr id="40979" name="Shape 1460"/>
            <p:cNvSpPr/>
            <p:nvPr/>
          </p:nvSpPr>
          <p:spPr>
            <a:xfrm>
              <a:off x="986031" y="1700808"/>
              <a:ext cx="1687592" cy="168820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2147483646" y="2147483646"/>
                </a:cxn>
                <a:cxn ang="17694720">
                  <a:pos x="2147483646" y="2147483646"/>
                </a:cxn>
              </a:cxnLst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6AEDD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40980" name="Group 20"/>
            <p:cNvGrpSpPr/>
            <p:nvPr/>
          </p:nvGrpSpPr>
          <p:grpSpPr>
            <a:xfrm>
              <a:off x="913804" y="1741050"/>
              <a:ext cx="473956" cy="474127"/>
              <a:chOff x="1369087" y="2088729"/>
              <a:chExt cx="474017" cy="474016"/>
            </a:xfrm>
          </p:grpSpPr>
          <p:sp>
            <p:nvSpPr>
              <p:cNvPr id="40983" name="Shape 1463"/>
              <p:cNvSpPr/>
              <p:nvPr/>
            </p:nvSpPr>
            <p:spPr>
              <a:xfrm>
                <a:off x="1369087" y="2088729"/>
                <a:ext cx="474017" cy="474016"/>
              </a:xfrm>
              <a:custGeom>
                <a:avLst/>
                <a:gdLst/>
                <a:ahLst/>
                <a:cxnLst>
                  <a:cxn ang="0">
                    <a:pos x="2147483646" y="2147483646"/>
                  </a:cxn>
                  <a:cxn ang="5898240">
                    <a:pos x="2147483646" y="2147483646"/>
                  </a:cxn>
                  <a:cxn ang="11796480">
                    <a:pos x="2147483646" y="2147483646"/>
                  </a:cxn>
                  <a:cxn ang="17694720">
                    <a:pos x="2147483646" y="2147483646"/>
                  </a:cxn>
                </a:cxnLst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CDEE0">
                  <a:alpha val="100000"/>
                </a:srgbClr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0984" name="Shape 1464"/>
              <p:cNvSpPr/>
              <p:nvPr/>
            </p:nvSpPr>
            <p:spPr>
              <a:xfrm>
                <a:off x="1477567" y="2232573"/>
                <a:ext cx="231656" cy="186335"/>
              </a:xfrm>
              <a:custGeom>
                <a:avLst/>
                <a:gdLst/>
                <a:ahLst/>
                <a:cxnLst>
                  <a:cxn ang="0">
                    <a:pos x="2147483646" y="2147483646"/>
                  </a:cxn>
                  <a:cxn ang="5898240">
                    <a:pos x="2147483646" y="2147483646"/>
                  </a:cxn>
                  <a:cxn ang="11796480">
                    <a:pos x="2147483646" y="2147483646"/>
                  </a:cxn>
                  <a:cxn ang="17694720">
                    <a:pos x="2147483646" y="2147483646"/>
                  </a:cxn>
                </a:cxnLst>
                <a:pathLst>
                  <a:path w="21400" h="21363">
                    <a:moveTo>
                      <a:pt x="7274" y="21020"/>
                    </a:moveTo>
                    <a:cubicBezTo>
                      <a:pt x="7274" y="21376"/>
                      <a:pt x="7435" y="21475"/>
                      <a:pt x="7659" y="21222"/>
                    </a:cubicBezTo>
                    <a:cubicBezTo>
                      <a:pt x="7951" y="20894"/>
                      <a:pt x="10973" y="17529"/>
                      <a:pt x="10973" y="17529"/>
                    </a:cubicBezTo>
                    <a:lnTo>
                      <a:pt x="7274" y="15153"/>
                    </a:lnTo>
                    <a:cubicBezTo>
                      <a:pt x="7274" y="15153"/>
                      <a:pt x="7274" y="21020"/>
                      <a:pt x="7274" y="21020"/>
                    </a:cubicBezTo>
                    <a:close/>
                    <a:moveTo>
                      <a:pt x="20812" y="50"/>
                    </a:moveTo>
                    <a:cubicBezTo>
                      <a:pt x="20412" y="224"/>
                      <a:pt x="667" y="8860"/>
                      <a:pt x="277" y="9030"/>
                    </a:cubicBezTo>
                    <a:cubicBezTo>
                      <a:pt x="-53" y="9174"/>
                      <a:pt x="-126" y="9528"/>
                      <a:pt x="266" y="9723"/>
                    </a:cubicBezTo>
                    <a:cubicBezTo>
                      <a:pt x="733" y="9955"/>
                      <a:pt x="4681" y="11919"/>
                      <a:pt x="4681" y="11919"/>
                    </a:cubicBezTo>
                    <a:lnTo>
                      <a:pt x="7298" y="13221"/>
                    </a:lnTo>
                    <a:cubicBezTo>
                      <a:pt x="7298" y="13221"/>
                      <a:pt x="19903" y="1732"/>
                      <a:pt x="20073" y="1577"/>
                    </a:cubicBezTo>
                    <a:cubicBezTo>
                      <a:pt x="20246" y="1420"/>
                      <a:pt x="20443" y="1713"/>
                      <a:pt x="20319" y="1881"/>
                    </a:cubicBezTo>
                    <a:cubicBezTo>
                      <a:pt x="20194" y="2050"/>
                      <a:pt x="11163" y="14170"/>
                      <a:pt x="11163" y="14170"/>
                    </a:cubicBezTo>
                    <a:cubicBezTo>
                      <a:pt x="11163" y="14170"/>
                      <a:pt x="11163" y="14170"/>
                      <a:pt x="11163" y="14171"/>
                    </a:cubicBezTo>
                    <a:lnTo>
                      <a:pt x="10637" y="14898"/>
                    </a:lnTo>
                    <a:lnTo>
                      <a:pt x="11333" y="15363"/>
                    </a:lnTo>
                    <a:cubicBezTo>
                      <a:pt x="11333" y="15363"/>
                      <a:pt x="16742" y="18976"/>
                      <a:pt x="17127" y="19234"/>
                    </a:cubicBezTo>
                    <a:cubicBezTo>
                      <a:pt x="17464" y="19459"/>
                      <a:pt x="17904" y="19272"/>
                      <a:pt x="18001" y="18750"/>
                    </a:cubicBezTo>
                    <a:cubicBezTo>
                      <a:pt x="18117" y="18135"/>
                      <a:pt x="21310" y="1052"/>
                      <a:pt x="21382" y="671"/>
                    </a:cubicBezTo>
                    <a:cubicBezTo>
                      <a:pt x="21474" y="177"/>
                      <a:pt x="21211" y="-125"/>
                      <a:pt x="20812" y="50"/>
                    </a:cubicBez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0981" name="Rectangle 4"/>
            <p:cNvSpPr/>
            <p:nvPr/>
          </p:nvSpPr>
          <p:spPr>
            <a:xfrm>
              <a:off x="967766" y="1916644"/>
              <a:ext cx="2167211" cy="102680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2286000" lvl="0" indent="-2286000">
                <a:lnSpc>
                  <a:spcPct val="90000"/>
                </a:lnSpc>
                <a:spcBef>
                  <a:spcPct val="20000"/>
                </a:spcBef>
              </a:pPr>
              <a:endParaRPr lang="en-US" altLang="zh-CN" sz="2600" b="1" dirty="0">
                <a:solidFill>
                  <a:schemeClr val="bg1"/>
                </a:solidFill>
                <a:sym typeface="+mn-lt"/>
              </a:endParaRPr>
            </a:p>
            <a:p>
              <a:pPr marL="2286000" lvl="0" indent="-2286000">
                <a:lnSpc>
                  <a:spcPct val="90000"/>
                </a:lnSpc>
              </a:pPr>
              <a:r>
                <a:rPr lang="en-US" altLang="zh-CN" sz="2600" b="1" dirty="0">
                  <a:solidFill>
                    <a:schemeClr val="bg1"/>
                  </a:solidFill>
                  <a:sym typeface="+mn-lt"/>
                </a:rPr>
                <a:t>malloc(m)</a:t>
              </a:r>
              <a:r>
                <a:rPr lang="zh-CN" altLang="en-US" sz="2600" b="1" dirty="0">
                  <a:solidFill>
                    <a:schemeClr val="bg1"/>
                  </a:solidFill>
                  <a:sym typeface="+mn-lt"/>
                </a:rPr>
                <a:t>：</a:t>
              </a:r>
              <a:endParaRPr lang="zh-CN" altLang="en-US" sz="2600" b="1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40982" name="Rectangle 4"/>
            <p:cNvSpPr/>
            <p:nvPr/>
          </p:nvSpPr>
          <p:spPr>
            <a:xfrm>
              <a:off x="840750" y="3532242"/>
              <a:ext cx="2138633" cy="19266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25000"/>
                </a:lnSpc>
              </a:pPr>
              <a:r>
                <a:rPr lang="zh-CN" altLang="en-US" dirty="0">
                  <a:sym typeface="+mn-lt"/>
                </a:rPr>
                <a:t>开辟</a:t>
              </a:r>
              <a:r>
                <a:rPr lang="en-US" altLang="zh-CN" dirty="0">
                  <a:solidFill>
                    <a:srgbClr val="FF0000"/>
                  </a:solidFill>
                  <a:sym typeface="+mn-lt"/>
                </a:rPr>
                <a:t>m</a:t>
              </a:r>
              <a:r>
                <a:rPr lang="zh-CN" altLang="en-US" dirty="0">
                  <a:sym typeface="+mn-lt"/>
                </a:rPr>
                <a:t>字节长度的地址空间，并返回这段空间的首地址</a:t>
              </a:r>
              <a:endParaRPr lang="zh-CN" altLang="en-US" dirty="0"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32175" y="1700213"/>
            <a:ext cx="2292350" cy="4122737"/>
            <a:chOff x="3431985" y="1700808"/>
            <a:chExt cx="2292520" cy="4121519"/>
          </a:xfrm>
        </p:grpSpPr>
        <p:sp>
          <p:nvSpPr>
            <p:cNvPr id="40972" name="Shape 1454"/>
            <p:cNvSpPr/>
            <p:nvPr/>
          </p:nvSpPr>
          <p:spPr>
            <a:xfrm>
              <a:off x="3431985" y="2540023"/>
              <a:ext cx="2292520" cy="3282304"/>
            </a:xfrm>
            <a:prstGeom prst="roundRect">
              <a:avLst>
                <a:gd name="adj" fmla="val 6926"/>
              </a:avLst>
            </a:prstGeom>
            <a:noFill/>
            <a:ln w="12700" cap="flat" cmpd="sng">
              <a:solidFill>
                <a:srgbClr val="A6AAA9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lIns="19050" tIns="19050" rIns="19050" bIns="1905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</a:pPr>
              <a:endParaRPr lang="zh-CN" altLang="zh-CN" sz="1700" dirty="0">
                <a:latin typeface="微软雅黑" panose="020B0503020204020204" pitchFamily="34" charset="-122"/>
              </a:endParaRPr>
            </a:p>
          </p:txBody>
        </p:sp>
        <p:sp>
          <p:nvSpPr>
            <p:cNvPr id="40973" name="Shape 1465"/>
            <p:cNvSpPr/>
            <p:nvPr/>
          </p:nvSpPr>
          <p:spPr>
            <a:xfrm>
              <a:off x="3734450" y="1700808"/>
              <a:ext cx="1687592" cy="168820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2147483646" y="2147483646"/>
                </a:cxn>
                <a:cxn ang="17694720">
                  <a:pos x="2147483646" y="2147483646"/>
                </a:cxn>
              </a:cxnLst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5878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4" name="Shape 1474"/>
            <p:cNvSpPr/>
            <p:nvPr/>
          </p:nvSpPr>
          <p:spPr>
            <a:xfrm>
              <a:off x="3652397" y="1741048"/>
              <a:ext cx="473956" cy="4741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2147483646" y="2147483646"/>
                </a:cxn>
                <a:cxn ang="17694720">
                  <a:pos x="2147483646" y="2147483646"/>
                </a:cxn>
              </a:cxnLst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5" name="Group 1479"/>
            <p:cNvGrpSpPr/>
            <p:nvPr/>
          </p:nvGrpSpPr>
          <p:grpSpPr>
            <a:xfrm>
              <a:off x="3777104" y="1864135"/>
              <a:ext cx="199145" cy="186378"/>
              <a:chOff x="0" y="0"/>
              <a:chExt cx="398340" cy="372667"/>
            </a:xfrm>
            <a:solidFill>
              <a:schemeClr val="bg1"/>
            </a:solidFill>
          </p:grpSpPr>
          <p:sp>
            <p:nvSpPr>
              <p:cNvPr id="16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7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7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0976" name="Rectangle 4"/>
            <p:cNvSpPr/>
            <p:nvPr/>
          </p:nvSpPr>
          <p:spPr>
            <a:xfrm>
              <a:off x="3776499" y="2288009"/>
              <a:ext cx="1879739" cy="53641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2286000" lvl="0" indent="-2286000">
                <a:lnSpc>
                  <a:spcPct val="9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  <a:sym typeface="+mn-lt"/>
                </a:rPr>
                <a:t>sizeof(x)</a:t>
              </a:r>
              <a:r>
                <a:rPr lang="zh-CN" altLang="en-US" sz="2800" b="1" dirty="0">
                  <a:solidFill>
                    <a:schemeClr val="bg1"/>
                  </a:solidFill>
                  <a:sym typeface="+mn-lt"/>
                </a:rPr>
                <a:t>：</a:t>
              </a:r>
              <a:endParaRPr lang="zh-CN" altLang="en-US" sz="2800" b="1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40977" name="Rectangle 4"/>
            <p:cNvSpPr/>
            <p:nvPr/>
          </p:nvSpPr>
          <p:spPr>
            <a:xfrm>
              <a:off x="3755859" y="3968675"/>
              <a:ext cx="1857513" cy="105220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25000"/>
                </a:lnSpc>
              </a:pPr>
              <a:r>
                <a:rPr lang="zh-CN" altLang="en-US" dirty="0">
                  <a:sym typeface="+mn-lt"/>
                </a:rPr>
                <a:t>计算变量</a:t>
              </a:r>
              <a:r>
                <a:rPr lang="en-US" altLang="zh-CN" dirty="0">
                  <a:solidFill>
                    <a:srgbClr val="FF0000"/>
                  </a:solidFill>
                  <a:sym typeface="+mn-lt"/>
                </a:rPr>
                <a:t>x</a:t>
              </a:r>
              <a:r>
                <a:rPr lang="zh-CN" altLang="en-US" dirty="0">
                  <a:sym typeface="+mn-lt"/>
                </a:rPr>
                <a:t>的长度</a:t>
              </a:r>
              <a:endParaRPr lang="zh-CN" altLang="en-US" dirty="0"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80150" y="1700213"/>
            <a:ext cx="2324100" cy="4122737"/>
            <a:chOff x="6279649" y="1700945"/>
            <a:chExt cx="2324799" cy="4121380"/>
          </a:xfrm>
        </p:grpSpPr>
        <p:sp>
          <p:nvSpPr>
            <p:cNvPr id="40966" name="Shape 1456"/>
            <p:cNvSpPr/>
            <p:nvPr/>
          </p:nvSpPr>
          <p:spPr>
            <a:xfrm>
              <a:off x="6279649" y="2540022"/>
              <a:ext cx="2292520" cy="3282303"/>
            </a:xfrm>
            <a:prstGeom prst="roundRect">
              <a:avLst>
                <a:gd name="adj" fmla="val 6926"/>
              </a:avLst>
            </a:prstGeom>
            <a:noFill/>
            <a:ln w="12700" cap="flat" cmpd="sng">
              <a:solidFill>
                <a:srgbClr val="A6AAA9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lIns="19050" tIns="19050" rIns="19050" bIns="1905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</a:pPr>
              <a:endParaRPr lang="zh-CN" altLang="zh-CN" sz="1700" dirty="0">
                <a:latin typeface="微软雅黑" panose="020B0503020204020204" pitchFamily="34" charset="-122"/>
              </a:endParaRPr>
            </a:p>
          </p:txBody>
        </p:sp>
        <p:sp>
          <p:nvSpPr>
            <p:cNvPr id="40967" name="Shape 1468"/>
            <p:cNvSpPr/>
            <p:nvPr/>
          </p:nvSpPr>
          <p:spPr>
            <a:xfrm>
              <a:off x="6599981" y="1700945"/>
              <a:ext cx="1684135" cy="168474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2147483646" y="2147483646"/>
                </a:cxn>
                <a:cxn ang="17694720">
                  <a:pos x="2147483646" y="2147483646"/>
                </a:cxn>
              </a:cxnLst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6AEDD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68" name="Shape 1475"/>
            <p:cNvSpPr/>
            <p:nvPr/>
          </p:nvSpPr>
          <p:spPr>
            <a:xfrm>
              <a:off x="6517365" y="1741048"/>
              <a:ext cx="473956" cy="4741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2147483646" y="2147483646"/>
                </a:cxn>
                <a:cxn ang="17694720">
                  <a:pos x="2147483646" y="2147483646"/>
                </a:cxn>
              </a:cxnLst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69" name="Shape 1480"/>
            <p:cNvSpPr/>
            <p:nvPr/>
          </p:nvSpPr>
          <p:spPr>
            <a:xfrm>
              <a:off x="6660860" y="1864135"/>
              <a:ext cx="186322" cy="18637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2147483646" y="2147483646"/>
                </a:cxn>
                <a:cxn ang="17694720">
                  <a:pos x="2147483646" y="2147483646"/>
                </a:cxn>
              </a:cxnLst>
              <a:pathLst>
                <a:path w="21600" h="21600">
                  <a:moveTo>
                    <a:pt x="18843" y="20435"/>
                  </a:moveTo>
                  <a:cubicBezTo>
                    <a:pt x="17964" y="20435"/>
                    <a:pt x="17252" y="19721"/>
                    <a:pt x="17252" y="18844"/>
                  </a:cubicBezTo>
                  <a:cubicBezTo>
                    <a:pt x="17252" y="17964"/>
                    <a:pt x="17964" y="17253"/>
                    <a:pt x="18843" y="17253"/>
                  </a:cubicBezTo>
                  <a:cubicBezTo>
                    <a:pt x="19721" y="17253"/>
                    <a:pt x="20434" y="17964"/>
                    <a:pt x="20434" y="18844"/>
                  </a:cubicBezTo>
                  <a:cubicBezTo>
                    <a:pt x="20434" y="19721"/>
                    <a:pt x="19721" y="20435"/>
                    <a:pt x="18843" y="20435"/>
                  </a:cubicBezTo>
                  <a:close/>
                  <a:moveTo>
                    <a:pt x="12390" y="18844"/>
                  </a:moveTo>
                  <a:cubicBezTo>
                    <a:pt x="12390" y="19721"/>
                    <a:pt x="11679" y="20435"/>
                    <a:pt x="10801" y="20435"/>
                  </a:cubicBezTo>
                  <a:cubicBezTo>
                    <a:pt x="9922" y="20435"/>
                    <a:pt x="9210" y="19721"/>
                    <a:pt x="9210" y="18844"/>
                  </a:cubicBezTo>
                  <a:cubicBezTo>
                    <a:pt x="9210" y="17964"/>
                    <a:pt x="9922" y="17253"/>
                    <a:pt x="10801" y="17253"/>
                  </a:cubicBezTo>
                  <a:cubicBezTo>
                    <a:pt x="11679" y="17253"/>
                    <a:pt x="12390" y="17964"/>
                    <a:pt x="12390" y="18844"/>
                  </a:cubicBezTo>
                  <a:close/>
                  <a:moveTo>
                    <a:pt x="9210" y="2756"/>
                  </a:moveTo>
                  <a:cubicBezTo>
                    <a:pt x="9210" y="1879"/>
                    <a:pt x="9922" y="1165"/>
                    <a:pt x="10801" y="1165"/>
                  </a:cubicBezTo>
                  <a:cubicBezTo>
                    <a:pt x="11679" y="1165"/>
                    <a:pt x="12390" y="1879"/>
                    <a:pt x="12390" y="2756"/>
                  </a:cubicBezTo>
                  <a:cubicBezTo>
                    <a:pt x="12390" y="3636"/>
                    <a:pt x="11679" y="4347"/>
                    <a:pt x="10801" y="4347"/>
                  </a:cubicBezTo>
                  <a:cubicBezTo>
                    <a:pt x="9922" y="4347"/>
                    <a:pt x="9210" y="3636"/>
                    <a:pt x="9210" y="2756"/>
                  </a:cubicBezTo>
                  <a:close/>
                  <a:moveTo>
                    <a:pt x="4348" y="18844"/>
                  </a:moveTo>
                  <a:cubicBezTo>
                    <a:pt x="4348" y="19721"/>
                    <a:pt x="3636" y="20435"/>
                    <a:pt x="2757" y="20435"/>
                  </a:cubicBezTo>
                  <a:cubicBezTo>
                    <a:pt x="1879" y="20435"/>
                    <a:pt x="1168" y="19721"/>
                    <a:pt x="1168" y="18844"/>
                  </a:cubicBezTo>
                  <a:cubicBezTo>
                    <a:pt x="1168" y="17964"/>
                    <a:pt x="1879" y="17253"/>
                    <a:pt x="2757" y="17253"/>
                  </a:cubicBezTo>
                  <a:cubicBezTo>
                    <a:pt x="3636" y="17253"/>
                    <a:pt x="4348" y="17964"/>
                    <a:pt x="4348" y="18844"/>
                  </a:cubicBezTo>
                  <a:close/>
                  <a:moveTo>
                    <a:pt x="19934" y="16312"/>
                  </a:moveTo>
                  <a:lnTo>
                    <a:pt x="19934" y="13672"/>
                  </a:lnTo>
                  <a:cubicBezTo>
                    <a:pt x="19934" y="12078"/>
                    <a:pt x="18879" y="9707"/>
                    <a:pt x="15971" y="9707"/>
                  </a:cubicBezTo>
                  <a:lnTo>
                    <a:pt x="13673" y="9707"/>
                  </a:lnTo>
                  <a:cubicBezTo>
                    <a:pt x="12050" y="9707"/>
                    <a:pt x="11899" y="8913"/>
                    <a:pt x="11892" y="8503"/>
                  </a:cubicBezTo>
                  <a:lnTo>
                    <a:pt x="11892" y="5288"/>
                  </a:lnTo>
                  <a:cubicBezTo>
                    <a:pt x="12872" y="4867"/>
                    <a:pt x="13558" y="3893"/>
                    <a:pt x="13558" y="2756"/>
                  </a:cubicBezTo>
                  <a:cubicBezTo>
                    <a:pt x="13558" y="1234"/>
                    <a:pt x="12323" y="0"/>
                    <a:pt x="10801" y="0"/>
                  </a:cubicBezTo>
                  <a:cubicBezTo>
                    <a:pt x="9277" y="0"/>
                    <a:pt x="8043" y="1234"/>
                    <a:pt x="8043" y="2756"/>
                  </a:cubicBezTo>
                  <a:cubicBezTo>
                    <a:pt x="8043" y="3893"/>
                    <a:pt x="8730" y="4867"/>
                    <a:pt x="9709" y="5288"/>
                  </a:cubicBezTo>
                  <a:lnTo>
                    <a:pt x="9709" y="8503"/>
                  </a:lnTo>
                  <a:cubicBezTo>
                    <a:pt x="9709" y="8799"/>
                    <a:pt x="9623" y="9707"/>
                    <a:pt x="7927" y="9707"/>
                  </a:cubicBezTo>
                  <a:lnTo>
                    <a:pt x="5631" y="9707"/>
                  </a:lnTo>
                  <a:cubicBezTo>
                    <a:pt x="2723" y="9707"/>
                    <a:pt x="1666" y="12078"/>
                    <a:pt x="1666" y="13672"/>
                  </a:cubicBezTo>
                  <a:lnTo>
                    <a:pt x="1666" y="16312"/>
                  </a:lnTo>
                  <a:cubicBezTo>
                    <a:pt x="686" y="16733"/>
                    <a:pt x="0" y="17707"/>
                    <a:pt x="0" y="18844"/>
                  </a:cubicBezTo>
                  <a:cubicBezTo>
                    <a:pt x="0" y="20366"/>
                    <a:pt x="1235" y="21600"/>
                    <a:pt x="2757" y="21600"/>
                  </a:cubicBezTo>
                  <a:cubicBezTo>
                    <a:pt x="4280" y="21600"/>
                    <a:pt x="5516" y="20366"/>
                    <a:pt x="5516" y="18844"/>
                  </a:cubicBezTo>
                  <a:cubicBezTo>
                    <a:pt x="5516" y="17707"/>
                    <a:pt x="4828" y="16733"/>
                    <a:pt x="3849" y="16312"/>
                  </a:cubicBezTo>
                  <a:lnTo>
                    <a:pt x="3849" y="13672"/>
                  </a:lnTo>
                  <a:cubicBezTo>
                    <a:pt x="3849" y="13376"/>
                    <a:pt x="3935" y="11890"/>
                    <a:pt x="5631" y="11890"/>
                  </a:cubicBezTo>
                  <a:lnTo>
                    <a:pt x="7927" y="11890"/>
                  </a:lnTo>
                  <a:cubicBezTo>
                    <a:pt x="8626" y="11890"/>
                    <a:pt x="9214" y="11785"/>
                    <a:pt x="9709" y="11608"/>
                  </a:cubicBezTo>
                  <a:lnTo>
                    <a:pt x="9709" y="16312"/>
                  </a:lnTo>
                  <a:cubicBezTo>
                    <a:pt x="8730" y="16733"/>
                    <a:pt x="8043" y="17707"/>
                    <a:pt x="8043" y="18844"/>
                  </a:cubicBezTo>
                  <a:cubicBezTo>
                    <a:pt x="8043" y="20366"/>
                    <a:pt x="9277" y="21600"/>
                    <a:pt x="10801" y="21600"/>
                  </a:cubicBezTo>
                  <a:cubicBezTo>
                    <a:pt x="12323" y="21600"/>
                    <a:pt x="13558" y="20366"/>
                    <a:pt x="13558" y="18844"/>
                  </a:cubicBezTo>
                  <a:cubicBezTo>
                    <a:pt x="13558" y="17707"/>
                    <a:pt x="12872" y="16733"/>
                    <a:pt x="11892" y="16312"/>
                  </a:cubicBezTo>
                  <a:lnTo>
                    <a:pt x="11892" y="11608"/>
                  </a:lnTo>
                  <a:cubicBezTo>
                    <a:pt x="12388" y="11785"/>
                    <a:pt x="12975" y="11890"/>
                    <a:pt x="13673" y="11890"/>
                  </a:cubicBezTo>
                  <a:lnTo>
                    <a:pt x="15971" y="11890"/>
                  </a:lnTo>
                  <a:cubicBezTo>
                    <a:pt x="17592" y="11890"/>
                    <a:pt x="17743" y="13263"/>
                    <a:pt x="17751" y="13672"/>
                  </a:cubicBezTo>
                  <a:lnTo>
                    <a:pt x="17751" y="16312"/>
                  </a:lnTo>
                  <a:cubicBezTo>
                    <a:pt x="16772" y="16733"/>
                    <a:pt x="16086" y="17707"/>
                    <a:pt x="16086" y="18844"/>
                  </a:cubicBezTo>
                  <a:cubicBezTo>
                    <a:pt x="16086" y="20366"/>
                    <a:pt x="17320" y="21600"/>
                    <a:pt x="18843" y="21600"/>
                  </a:cubicBezTo>
                  <a:cubicBezTo>
                    <a:pt x="20366" y="21600"/>
                    <a:pt x="21600" y="20366"/>
                    <a:pt x="21600" y="18844"/>
                  </a:cubicBezTo>
                  <a:cubicBezTo>
                    <a:pt x="21600" y="17707"/>
                    <a:pt x="20914" y="16733"/>
                    <a:pt x="19934" y="163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0" name="Rectangle 4"/>
            <p:cNvSpPr/>
            <p:nvPr/>
          </p:nvSpPr>
          <p:spPr>
            <a:xfrm>
              <a:off x="6819561" y="2286539"/>
              <a:ext cx="1784887" cy="5935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2286000" lvl="0" indent="-2286000">
                <a:lnSpc>
                  <a:spcPct val="9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  <a:sym typeface="+mn-lt"/>
                </a:rPr>
                <a:t>free(p)</a:t>
              </a:r>
              <a:r>
                <a:rPr lang="zh-CN" altLang="en-US" sz="2800" b="1" dirty="0">
                  <a:solidFill>
                    <a:schemeClr val="bg1"/>
                  </a:solidFill>
                  <a:sym typeface="+mn-lt"/>
                </a:rPr>
                <a:t>：</a:t>
              </a:r>
              <a:endParaRPr lang="zh-CN" altLang="en-US" sz="2800" b="1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40971" name="Rectangle 4"/>
            <p:cNvSpPr/>
            <p:nvPr/>
          </p:nvSpPr>
          <p:spPr>
            <a:xfrm>
              <a:off x="6409863" y="3560883"/>
              <a:ext cx="2013555" cy="204561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25000"/>
                </a:lnSpc>
              </a:pPr>
              <a:r>
                <a:rPr lang="zh-CN" altLang="en-US" dirty="0">
                  <a:sym typeface="+mn-lt"/>
                </a:rPr>
                <a:t>释放指针</a:t>
              </a:r>
              <a:r>
                <a:rPr lang="en-US" altLang="zh-CN" dirty="0">
                  <a:solidFill>
                    <a:srgbClr val="FF0000"/>
                  </a:solidFill>
                  <a:sym typeface="+mn-lt"/>
                </a:rPr>
                <a:t>p</a:t>
              </a:r>
              <a:r>
                <a:rPr lang="zh-CN" altLang="en-US" dirty="0">
                  <a:sym typeface="+mn-lt"/>
                </a:rPr>
                <a:t>所指变量的存储空间，即彻底删除一个变量</a:t>
              </a:r>
              <a:endParaRPr lang="zh-CN" altLang="en-US" dirty="0"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: 圆角 10"/>
          <p:cNvSpPr/>
          <p:nvPr/>
        </p:nvSpPr>
        <p:spPr>
          <a:xfrm>
            <a:off x="107950" y="4656138"/>
            <a:ext cx="4608513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41987" name="矩形: 圆角 1"/>
          <p:cNvSpPr/>
          <p:nvPr/>
        </p:nvSpPr>
        <p:spPr>
          <a:xfrm>
            <a:off x="114300" y="1089025"/>
            <a:ext cx="8915400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309563" y="1052513"/>
            <a:ext cx="8634413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new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类型名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（初值列表）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功能：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申请用于存放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类型对象的内存空间，并依初值列表赋以初值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结果值：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成功：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类型的指针，指向新分配的内存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失败：0（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NULL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6342" name="Rectangle 6"/>
          <p:cNvSpPr/>
          <p:nvPr/>
        </p:nvSpPr>
        <p:spPr>
          <a:xfrm>
            <a:off x="4633913" y="1092200"/>
            <a:ext cx="4395787" cy="811213"/>
          </a:xfrm>
          <a:prstGeom prst="rect">
            <a:avLst/>
          </a:prstGeom>
          <a:solidFill>
            <a:srgbClr val="76AEDD"/>
          </a:solidFill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600" dirty="0">
                <a:solidFill>
                  <a:srgbClr val="002060"/>
                </a:solidFill>
                <a:sym typeface="+mn-lt"/>
              </a:rPr>
              <a:t>int *p1= new int;</a:t>
            </a:r>
            <a:br>
              <a:rPr lang="en-US" altLang="zh-CN" sz="2600" dirty="0">
                <a:solidFill>
                  <a:srgbClr val="002060"/>
                </a:solidFill>
                <a:sym typeface="+mn-lt"/>
              </a:rPr>
            </a:br>
            <a:r>
              <a:rPr lang="zh-CN" altLang="en-US" sz="2600" dirty="0">
                <a:solidFill>
                  <a:srgbClr val="002060"/>
                </a:solidFill>
                <a:sym typeface="+mn-lt"/>
              </a:rPr>
              <a:t>或 </a:t>
            </a:r>
            <a:r>
              <a:rPr lang="en-US" altLang="zh-CN" sz="2600" dirty="0">
                <a:solidFill>
                  <a:srgbClr val="002060"/>
                </a:solidFill>
                <a:sym typeface="+mn-lt"/>
              </a:rPr>
              <a:t>int *p1 = new int(10);</a:t>
            </a:r>
            <a:endParaRPr lang="en-US" altLang="zh-CN" sz="2600" dirty="0">
              <a:solidFill>
                <a:srgbClr val="002060"/>
              </a:solidFill>
              <a:sym typeface="+mn-lt"/>
            </a:endParaRPr>
          </a:p>
        </p:txBody>
      </p:sp>
      <p:sp>
        <p:nvSpPr>
          <p:cNvPr id="526343" name="Rectangle 7"/>
          <p:cNvSpPr>
            <a:spLocks noChangeArrowheads="1"/>
          </p:cNvSpPr>
          <p:nvPr/>
        </p:nvSpPr>
        <p:spPr bwMode="auto">
          <a:xfrm>
            <a:off x="280988" y="4600575"/>
            <a:ext cx="8602663" cy="17907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delete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功能：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释放指针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所指向的内存。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必须是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操作的返回值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6344" name="Rectangle 8"/>
          <p:cNvSpPr/>
          <p:nvPr/>
        </p:nvSpPr>
        <p:spPr>
          <a:xfrm>
            <a:off x="4633913" y="1897063"/>
            <a:ext cx="1489075" cy="452437"/>
          </a:xfrm>
          <a:prstGeom prst="rect">
            <a:avLst/>
          </a:prstGeom>
          <a:solidFill>
            <a:srgbClr val="76AEDD"/>
          </a:solidFill>
          <a:ln w="9525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600" dirty="0">
                <a:solidFill>
                  <a:srgbClr val="002060"/>
                </a:solidFill>
                <a:sym typeface="+mn-lt"/>
              </a:rPr>
              <a:t>delete p1;</a:t>
            </a:r>
            <a:endParaRPr lang="en-US" altLang="zh-CN" sz="2600" dirty="0">
              <a:solidFill>
                <a:srgbClr val="002060"/>
              </a:solidFill>
              <a:sym typeface="+mn-lt"/>
            </a:endParaRP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900113" y="30163"/>
            <a:ext cx="4071938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C++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的动态存储分配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4572000" y="4652963"/>
            <a:ext cx="4395788" cy="452437"/>
          </a:xfrm>
          <a:prstGeom prst="rect">
            <a:avLst/>
          </a:prstGeom>
          <a:solidFill>
            <a:srgbClr val="76AEDD"/>
          </a:solidFill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600" dirty="0">
                <a:solidFill>
                  <a:srgbClr val="002060"/>
                </a:solidFill>
                <a:sym typeface="+mn-lt"/>
              </a:rPr>
              <a:t>int *p1 = new int[10];</a:t>
            </a:r>
            <a:endParaRPr lang="en-US" altLang="zh-CN" sz="2600" dirty="0">
              <a:solidFill>
                <a:srgbClr val="002060"/>
              </a:solidFill>
              <a:sym typeface="+mn-lt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4572000" y="5105400"/>
            <a:ext cx="1793875" cy="452438"/>
          </a:xfrm>
          <a:prstGeom prst="rect">
            <a:avLst/>
          </a:prstGeom>
          <a:solidFill>
            <a:srgbClr val="76AEDD"/>
          </a:solidFill>
          <a:ln w="9525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600" dirty="0">
                <a:solidFill>
                  <a:srgbClr val="002060"/>
                </a:solidFill>
                <a:sym typeface="+mn-lt"/>
              </a:rPr>
              <a:t>delete [ ]p1;</a:t>
            </a:r>
            <a:endParaRPr lang="en-US" altLang="zh-CN" sz="2600" dirty="0">
              <a:solidFill>
                <a:srgbClr val="002060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26342" grpId="0" animBg="1"/>
      <p:bldP spid="526343" grpId="0"/>
      <p:bldP spid="526344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: 圆角 31"/>
          <p:cNvSpPr>
            <a:spLocks noChangeArrowheads="1"/>
          </p:cNvSpPr>
          <p:nvPr/>
        </p:nvSpPr>
        <p:spPr bwMode="auto">
          <a:xfrm>
            <a:off x="381000" y="2781300"/>
            <a:ext cx="3182938" cy="622300"/>
          </a:xfrm>
          <a:prstGeom prst="roundRect">
            <a:avLst>
              <a:gd name="adj" fmla="val 16667"/>
            </a:avLst>
          </a:prstGeom>
          <a:solidFill>
            <a:srgbClr val="76AE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154113"/>
            <a:ext cx="8382000" cy="11287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6600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函数调用时传送给形参表的实参必须与形参在类型、个数、顺序上保持一致。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900113" y="44450"/>
            <a:ext cx="59404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C++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中的参数传递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4663" y="2798763"/>
            <a:ext cx="2944813" cy="6556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indent="53848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6600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参数传递有两种方式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4663" y="3935413"/>
            <a:ext cx="3881438" cy="2589213"/>
          </a:xfrm>
          <a:prstGeom prst="roundRect">
            <a:avLst>
              <a:gd name="adj" fmla="val 62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indent="53848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5878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传值方式</a:t>
            </a: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（参数为整型、实型、字符型等）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3779838" y="3316288"/>
            <a:ext cx="5224463" cy="82550"/>
          </a:xfrm>
          <a:prstGeom prst="rect">
            <a:avLst/>
          </a:prstGeom>
          <a:solidFill>
            <a:srgbClr val="76AE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65663" y="3935413"/>
            <a:ext cx="4097338" cy="2589213"/>
          </a:xfrm>
          <a:prstGeom prst="roundRect">
            <a:avLst>
              <a:gd name="adj" fmla="val 61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indent="53848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5878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传地址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参数为指针变量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参数为引用类型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参数为数组名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965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charRg st="4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539650" grpId="0" animBg="1" build="p"/>
      <p:bldP spid="4" grpId="0" build="p"/>
      <p:bldP spid="5" grpId="0" animBg="1" build="p"/>
      <p:bldP spid="7" grpId="0" animBg="1" build="p"/>
      <p:bldP spid="10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8"/>
          <p:cNvSpPr txBox="1"/>
          <p:nvPr/>
        </p:nvSpPr>
        <p:spPr bwMode="auto">
          <a:xfrm>
            <a:off x="0" y="193675"/>
            <a:ext cx="591661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自加、自减运算（单目运算）</a:t>
            </a:r>
            <a:endParaRPr kumimoji="1" lang="zh-CN" altLang="en-US" sz="2400" kern="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 bwMode="auto">
          <a:xfrm>
            <a:off x="614363" y="1762125"/>
            <a:ext cx="8061325" cy="3902075"/>
          </a:xfrm>
          <a:prstGeom prst="roundRect">
            <a:avLst>
              <a:gd name="adj" fmla="val 1306"/>
            </a:avLst>
          </a:prstGeom>
          <a:solidFill>
            <a:schemeClr val="bg2">
              <a:lumMod val="60000"/>
              <a:lumOff val="4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: 圆角 3"/>
          <p:cNvSpPr>
            <a:spLocks noChangeArrowheads="1"/>
          </p:cNvSpPr>
          <p:nvPr/>
        </p:nvSpPr>
        <p:spPr bwMode="auto">
          <a:xfrm>
            <a:off x="614363" y="1193800"/>
            <a:ext cx="8061325" cy="4556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5325" y="1193800"/>
            <a:ext cx="41830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说明：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①运算对象只能是一个变量。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695325" y="2420938"/>
            <a:ext cx="79152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前置是先运算，后引用，而后置则是先引用，后运算。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4878388" y="1797050"/>
            <a:ext cx="2774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2++;   /* Error !*/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762000" y="2801938"/>
            <a:ext cx="41989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int  i, x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i=5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x=i++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/*  x=i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i=i+1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i=5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x=++i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/*  i=i+1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x=i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1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3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4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build="p"/>
      <p:bldP spid="12" grpId="0"/>
      <p:bldP spid="13" grpId="0"/>
      <p:bldP spid="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0674" name="Rectangle 2"/>
          <p:cNvSpPr/>
          <p:nvPr/>
        </p:nvSpPr>
        <p:spPr>
          <a:xfrm>
            <a:off x="4862513" y="2459038"/>
            <a:ext cx="4100512" cy="3859212"/>
          </a:xfrm>
          <a:prstGeom prst="roundRect">
            <a:avLst>
              <a:gd name="adj" fmla="val 4852"/>
            </a:avLst>
          </a:prstGeom>
          <a:solidFill>
            <a:srgbClr val="6C4C8F"/>
          </a:solidFill>
          <a:ln w="38100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sym typeface="+mn-lt"/>
              </a:rPr>
              <a:t>void main()</a:t>
            </a:r>
            <a:endParaRPr lang="en-US" altLang="zh-CN" b="1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sym typeface="+mn-lt"/>
              </a:rPr>
              <a:t>{float a,b;</a:t>
            </a:r>
            <a:endParaRPr lang="en-US" altLang="zh-CN" b="1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sym typeface="+mn-lt"/>
              </a:rPr>
              <a:t> cin&gt;&gt;a&gt;&gt;b;</a:t>
            </a:r>
            <a:endParaRPr lang="en-US" altLang="zh-CN" b="1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sym typeface="+mn-lt"/>
              </a:rPr>
              <a:t> swap(a,b);</a:t>
            </a:r>
            <a:endParaRPr lang="en-US" altLang="zh-CN" b="1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sym typeface="+mn-lt"/>
              </a:rPr>
              <a:t>cout&lt;&lt;a&lt;&lt;endl&lt;&lt;b&lt;&lt;endl;</a:t>
            </a:r>
            <a:endParaRPr lang="en-US" altLang="zh-CN" b="1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sym typeface="+mn-lt"/>
              </a:rPr>
              <a:t>}</a:t>
            </a:r>
            <a:endParaRPr lang="en-US" altLang="zh-CN" b="1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endParaRPr lang="en-US" altLang="zh-CN" b="1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40675" name="Rectangle 3"/>
          <p:cNvSpPr/>
          <p:nvPr/>
        </p:nvSpPr>
        <p:spPr>
          <a:xfrm>
            <a:off x="368300" y="2441575"/>
            <a:ext cx="3986213" cy="3894138"/>
          </a:xfrm>
          <a:prstGeom prst="roundRect">
            <a:avLst>
              <a:gd name="adj" fmla="val 5380"/>
            </a:avLst>
          </a:prstGeom>
          <a:solidFill>
            <a:srgbClr val="E2D9EB"/>
          </a:solidFill>
          <a:ln w="57150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#include &lt;iostream.h&gt;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void swap(float m,float n)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{float temp;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 temp=m;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 m=n;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 n=temp;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}</a:t>
            </a:r>
            <a:endParaRPr lang="en-US" altLang="zh-CN" dirty="0">
              <a:sym typeface="+mn-lt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27088" y="292100"/>
            <a:ext cx="238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传值方式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0677" name="Rectangle 5"/>
          <p:cNvSpPr>
            <a:spLocks noChangeArrowheads="1"/>
          </p:cNvSpPr>
          <p:nvPr/>
        </p:nvSpPr>
        <p:spPr bwMode="auto">
          <a:xfrm>
            <a:off x="177800" y="1063625"/>
            <a:ext cx="8788400" cy="1006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把实参的值传送给函数局部工作区相应的副本中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，函数使用这个副本执行必要的功能。函数修改的是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副本的值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实参的值不变。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038" name="矩形 1"/>
          <p:cNvSpPr/>
          <p:nvPr/>
        </p:nvSpPr>
        <p:spPr>
          <a:xfrm>
            <a:off x="6370638" y="5921375"/>
            <a:ext cx="2592387" cy="46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44039" name="矩形 6"/>
          <p:cNvSpPr/>
          <p:nvPr/>
        </p:nvSpPr>
        <p:spPr>
          <a:xfrm>
            <a:off x="5578475" y="6146800"/>
            <a:ext cx="3384550" cy="46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  <p:bldP spid="540675" grpId="0" animBg="1"/>
      <p:bldP spid="5406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27088" y="58738"/>
            <a:ext cx="69342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传地址方式－－指针变量作参数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4827588" y="2085975"/>
            <a:ext cx="4041775" cy="3746500"/>
          </a:xfrm>
          <a:prstGeom prst="roundRect">
            <a:avLst>
              <a:gd name="adj" fmla="val 44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main()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{float a,b,*p1,*p2;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cin&gt;&gt;a&gt;&gt;b;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p1=&amp;a;   p2=&amp;b;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swap(p1, p2);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cout&lt;&lt;a&lt;&lt;endl&lt;&lt;b&lt;&lt;endl;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250825" y="1973263"/>
            <a:ext cx="4225925" cy="3895725"/>
          </a:xfrm>
          <a:prstGeom prst="roundRect">
            <a:avLst>
              <a:gd name="adj" fmla="val 4939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#include &lt;iostream.h&gt;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swap(float *m,float *n)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{float 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t=*m;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*m=*n;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*n=t;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5078413" y="1268413"/>
            <a:ext cx="3790950" cy="469900"/>
          </a:xfrm>
          <a:prstGeom prst="roundRect">
            <a:avLst/>
          </a:prstGeom>
          <a:solidFill>
            <a:srgbClr val="6C4C8F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形参变化影响实参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062" name="矩形: 圆角 1"/>
          <p:cNvSpPr/>
          <p:nvPr/>
        </p:nvSpPr>
        <p:spPr>
          <a:xfrm flipV="1">
            <a:off x="2484438" y="6216650"/>
            <a:ext cx="6335712" cy="46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45063" name="矩形: 圆角 6"/>
          <p:cNvSpPr/>
          <p:nvPr/>
        </p:nvSpPr>
        <p:spPr>
          <a:xfrm>
            <a:off x="250825" y="6443663"/>
            <a:ext cx="8569325" cy="66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animBg="1"/>
      <p:bldP spid="541700" grpId="0" animBg="1"/>
      <p:bldP spid="5417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827088" y="58738"/>
            <a:ext cx="69342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传地址方式－－指针变量作参数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4784725" y="2071688"/>
            <a:ext cx="4167188" cy="3930650"/>
          </a:xfrm>
          <a:prstGeom prst="roundRect">
            <a:avLst>
              <a:gd name="adj" fmla="val 753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main()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{float a,b,*p1,*p2;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cin&gt;&gt;a&gt;&gt;b;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p1=&amp;a;   p2=&amp;b;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swap(p1, p2);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cout&lt;&lt;a&lt;&lt;endl&lt;&lt;b&lt;&lt;endl;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211138" y="2089150"/>
            <a:ext cx="4268788" cy="3895725"/>
          </a:xfrm>
          <a:prstGeom prst="roundRect">
            <a:avLst>
              <a:gd name="adj" fmla="val 5306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#include &lt;iostream.h&gt;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swap(float *m,float *n)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{float *t;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t=m;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m=n;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n=t;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42725" name="Rectangle 5"/>
          <p:cNvSpPr/>
          <p:nvPr/>
        </p:nvSpPr>
        <p:spPr>
          <a:xfrm>
            <a:off x="4784725" y="1223963"/>
            <a:ext cx="4048125" cy="469900"/>
          </a:xfrm>
          <a:prstGeom prst="roundRect">
            <a:avLst>
              <a:gd name="adj" fmla="val 16667"/>
            </a:avLst>
          </a:prstGeom>
          <a:solidFill>
            <a:srgbClr val="6C4C8F"/>
          </a:solidFill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50000"/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形参变化不影响实参？？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46086" name="矩形: 圆角 6"/>
          <p:cNvSpPr/>
          <p:nvPr/>
        </p:nvSpPr>
        <p:spPr>
          <a:xfrm flipV="1">
            <a:off x="2484438" y="6303963"/>
            <a:ext cx="6335712" cy="46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46087" name="矩形: 圆角 7"/>
          <p:cNvSpPr/>
          <p:nvPr/>
        </p:nvSpPr>
        <p:spPr>
          <a:xfrm>
            <a:off x="250825" y="6530975"/>
            <a:ext cx="8569325" cy="66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nimBg="1"/>
      <p:bldP spid="542724" grpId="0" animBg="1"/>
      <p:bldP spid="5427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827088" y="60325"/>
            <a:ext cx="67056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传地址方式－－引用类型作参数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277813" y="1803400"/>
            <a:ext cx="8615363" cy="64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引用：它用来给一个对象提供一个替代的名字。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312738" y="2755900"/>
            <a:ext cx="8580438" cy="3625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#include&lt;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iostream.h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&gt;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main(){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int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=5;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int &amp;j=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=7;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cout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&lt;&lt;"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="&lt;&lt;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&lt;&lt;" j="&lt;&lt;j;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4716463" y="2768600"/>
            <a:ext cx="4176713" cy="23764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1" indent="-285750" algn="just" defTabSz="914400" rtl="0" eaLnBrk="0" fontAlgn="base" latinLnBrk="0" hangingPunct="0">
              <a:lnSpc>
                <a:spcPct val="125000"/>
              </a:lnSpc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是一个引用类型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代表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的一个替代名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1" indent="-285750" algn="just" defTabSz="914400" rtl="0" eaLnBrk="0" fontAlgn="base" latinLnBrk="0" hangingPunct="0">
              <a:lnSpc>
                <a:spcPct val="125000"/>
              </a:lnSpc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值改变时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值也跟着改变，所以会输出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1" indent="-285750" algn="just" defTabSz="914400" rtl="0" eaLnBrk="0" fontAlgn="base" latinLnBrk="0" hangingPunct="0">
              <a:lnSpc>
                <a:spcPct val="125000"/>
              </a:lnSpc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=7 j=7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6822" name="Rectangle 6"/>
          <p:cNvSpPr>
            <a:spLocks noChangeArrowheads="1"/>
          </p:cNvSpPr>
          <p:nvPr/>
        </p:nvSpPr>
        <p:spPr bwMode="auto">
          <a:xfrm>
            <a:off x="277813" y="1195388"/>
            <a:ext cx="3630613" cy="64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什么是引用？？？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animBg="1"/>
      <p:bldP spid="546820" grpId="0" animBg="1"/>
      <p:bldP spid="546821" grpId="0" animBg="1"/>
      <p:bldP spid="5468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7842" name="Rectangle 2"/>
          <p:cNvSpPr/>
          <p:nvPr/>
        </p:nvSpPr>
        <p:spPr>
          <a:xfrm>
            <a:off x="4932363" y="1404938"/>
            <a:ext cx="3919537" cy="3895725"/>
          </a:xfrm>
          <a:prstGeom prst="roundRect">
            <a:avLst>
              <a:gd name="adj" fmla="val 5926"/>
            </a:avLst>
          </a:prstGeom>
          <a:solidFill>
            <a:srgbClr val="E2D9EB"/>
          </a:solidFill>
          <a:ln w="38100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void main()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{float a,b;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 cin&gt;&gt;a&gt;&gt;b;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 swap(a,b);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cout&lt;&lt;a&lt;&lt;endl&lt;&lt;b&lt;&lt;endl;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}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endParaRPr lang="en-US" altLang="zh-CN" dirty="0">
              <a:solidFill>
                <a:schemeClr val="hlink"/>
              </a:solidFill>
              <a:sym typeface="+mn-lt"/>
            </a:endParaRPr>
          </a:p>
        </p:txBody>
      </p:sp>
      <p:sp>
        <p:nvSpPr>
          <p:cNvPr id="547843" name="Rectangle 3"/>
          <p:cNvSpPr/>
          <p:nvPr/>
        </p:nvSpPr>
        <p:spPr>
          <a:xfrm>
            <a:off x="325438" y="1393825"/>
            <a:ext cx="4343400" cy="3895725"/>
          </a:xfrm>
          <a:prstGeom prst="roundRect">
            <a:avLst>
              <a:gd name="adj" fmla="val 6231"/>
            </a:avLst>
          </a:prstGeom>
          <a:solidFill>
            <a:srgbClr val="E2D9EB"/>
          </a:solidFill>
          <a:ln w="57150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#include &lt;iostream.h&gt;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void swap(</a:t>
            </a:r>
            <a:r>
              <a:rPr lang="en-US" altLang="zh-CN" dirty="0">
                <a:solidFill>
                  <a:srgbClr val="FF3300"/>
                </a:solidFill>
                <a:sym typeface="+mn-lt"/>
              </a:rPr>
              <a:t>float</a:t>
            </a:r>
            <a:r>
              <a:rPr lang="zh-CN" altLang="en-US" dirty="0">
                <a:solidFill>
                  <a:srgbClr val="FF3300"/>
                </a:solidFill>
                <a:sym typeface="+mn-lt"/>
              </a:rPr>
              <a:t>＆ </a:t>
            </a:r>
            <a:r>
              <a:rPr lang="en-US" altLang="zh-CN" dirty="0">
                <a:solidFill>
                  <a:srgbClr val="FF3300"/>
                </a:solidFill>
                <a:sym typeface="+mn-lt"/>
              </a:rPr>
              <a:t>m,float</a:t>
            </a:r>
            <a:r>
              <a:rPr lang="zh-CN" altLang="en-US" dirty="0">
                <a:solidFill>
                  <a:srgbClr val="FF3300"/>
                </a:solidFill>
                <a:sym typeface="+mn-lt"/>
              </a:rPr>
              <a:t>＆ </a:t>
            </a:r>
            <a:r>
              <a:rPr lang="en-US" altLang="zh-CN" dirty="0">
                <a:solidFill>
                  <a:srgbClr val="FF3300"/>
                </a:solidFill>
                <a:sym typeface="+mn-lt"/>
              </a:rPr>
              <a:t>n</a:t>
            </a:r>
            <a:r>
              <a:rPr lang="en-US" altLang="zh-CN" dirty="0">
                <a:solidFill>
                  <a:schemeClr val="hlink"/>
                </a:solidFill>
                <a:sym typeface="+mn-lt"/>
              </a:rPr>
              <a:t>)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{float temp;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 temp=m;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 m=n;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 n=temp;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}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819150" y="58738"/>
            <a:ext cx="67056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传地址方式－－引用类型作参数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animBg="1"/>
      <p:bldP spid="5478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: 圆角 5"/>
          <p:cNvSpPr/>
          <p:nvPr/>
        </p:nvSpPr>
        <p:spPr bwMode="auto">
          <a:xfrm>
            <a:off x="485775" y="2924175"/>
            <a:ext cx="706438" cy="565150"/>
          </a:xfrm>
          <a:prstGeom prst="roundRect">
            <a:avLst/>
          </a:prstGeom>
          <a:solidFill>
            <a:srgbClr val="0058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 bwMode="auto">
          <a:xfrm>
            <a:off x="485775" y="1341438"/>
            <a:ext cx="706438" cy="5651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8866" name="Rectangle 2"/>
          <p:cNvSpPr/>
          <p:nvPr/>
        </p:nvSpPr>
        <p:spPr>
          <a:xfrm>
            <a:off x="381000" y="1341438"/>
            <a:ext cx="8382000" cy="434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sym typeface="+mn-lt"/>
              </a:rPr>
              <a:t>（</a:t>
            </a:r>
            <a:r>
              <a:rPr lang="en-US" altLang="zh-CN" dirty="0">
                <a:solidFill>
                  <a:srgbClr val="000000"/>
                </a:solidFill>
                <a:sym typeface="+mn-lt"/>
              </a:rPr>
              <a:t>1</a:t>
            </a:r>
            <a:r>
              <a:rPr lang="zh-CN" altLang="en-US" dirty="0">
                <a:solidFill>
                  <a:srgbClr val="000000"/>
                </a:solidFill>
                <a:sym typeface="+mn-lt"/>
              </a:rPr>
              <a:t>） 传递引用给函数与传递指针的效果是一样的，</a:t>
            </a:r>
            <a:r>
              <a:rPr lang="zh-CN" altLang="en-US" dirty="0">
                <a:solidFill>
                  <a:srgbClr val="FF3300"/>
                </a:solidFill>
                <a:sym typeface="+mn-lt"/>
              </a:rPr>
              <a:t>形参变化实参也发生变化</a:t>
            </a:r>
            <a:r>
              <a:rPr lang="zh-CN" altLang="en-US" dirty="0">
                <a:solidFill>
                  <a:srgbClr val="000000"/>
                </a:solidFill>
                <a:sym typeface="+mn-lt"/>
              </a:rPr>
              <a:t>。</a:t>
            </a:r>
            <a:endParaRPr lang="en-US" altLang="zh-CN" dirty="0">
              <a:solidFill>
                <a:srgbClr val="000000"/>
              </a:solidFill>
              <a:sym typeface="+mn-lt"/>
            </a:endParaRPr>
          </a:p>
          <a:p>
            <a:pPr lvl="0" indent="0">
              <a:spcBef>
                <a:spcPct val="20000"/>
              </a:spcBef>
            </a:pPr>
            <a:endParaRPr lang="zh-CN" altLang="en-US" dirty="0">
              <a:solidFill>
                <a:srgbClr val="000000"/>
              </a:solidFill>
              <a:sym typeface="+mn-lt"/>
            </a:endParaRPr>
          </a:p>
          <a:p>
            <a:pPr lvl="0" indent="0"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（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2</a:t>
            </a:r>
            <a:r>
              <a:rPr lang="zh-CN" altLang="en-US" dirty="0">
                <a:solidFill>
                  <a:schemeClr val="bg1"/>
                </a:solidFill>
                <a:sym typeface="+mn-lt"/>
              </a:rPr>
              <a:t>） </a:t>
            </a:r>
            <a:r>
              <a:rPr lang="zh-CN" altLang="en-US" dirty="0">
                <a:solidFill>
                  <a:srgbClr val="000000"/>
                </a:solidFill>
                <a:sym typeface="+mn-lt"/>
              </a:rPr>
              <a:t>引用类型作形参，在内存中并没有产生实参的副本，它  </a:t>
            </a:r>
            <a:r>
              <a:rPr lang="zh-CN" altLang="en-US" dirty="0">
                <a:solidFill>
                  <a:srgbClr val="FF3300"/>
                </a:solidFill>
                <a:sym typeface="+mn-lt"/>
              </a:rPr>
              <a:t>直接对实参操作</a:t>
            </a:r>
            <a:r>
              <a:rPr lang="zh-CN" altLang="en-US" dirty="0">
                <a:solidFill>
                  <a:srgbClr val="000000"/>
                </a:solidFill>
                <a:sym typeface="+mn-lt"/>
              </a:rPr>
              <a:t>；而一般变量作参数，形参与实参就占用不同的存储单元，所以形参变量的值是实参变量的副本。因此，当</a:t>
            </a:r>
            <a:r>
              <a:rPr lang="zh-CN" altLang="en-US" dirty="0">
                <a:solidFill>
                  <a:srgbClr val="FF3300"/>
                </a:solidFill>
                <a:sym typeface="+mn-lt"/>
              </a:rPr>
              <a:t>参数传递的数据量较大</a:t>
            </a:r>
            <a:r>
              <a:rPr lang="zh-CN" altLang="en-US" dirty="0">
                <a:solidFill>
                  <a:srgbClr val="000000"/>
                </a:solidFill>
                <a:sym typeface="+mn-lt"/>
              </a:rPr>
              <a:t>时，用引用比用一般变量传递参数的时间和空间效率都好。</a:t>
            </a:r>
            <a:endParaRPr lang="zh-CN" altLang="en-US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801688" y="58738"/>
            <a:ext cx="542607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引用类型作形参的三点说明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81013" y="2589213"/>
            <a:ext cx="84820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 bwMode="auto">
          <a:xfrm>
            <a:off x="280988" y="5541963"/>
            <a:ext cx="84820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886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charRg st="38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8866">
                                            <p:txEl>
                                              <p:charRg st="38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4" grpId="0" animBg="1" build="p"/>
      <p:bldP spid="54886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827088" y="63500"/>
            <a:ext cx="542607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引用类型作形参的三点说明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 bwMode="auto">
          <a:xfrm>
            <a:off x="525463" y="1890713"/>
            <a:ext cx="706438" cy="566738"/>
          </a:xfrm>
          <a:prstGeom prst="roundRect">
            <a:avLst/>
          </a:prstGeom>
          <a:solidFill>
            <a:srgbClr val="76A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525463" y="4149725"/>
            <a:ext cx="84820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49890" name="Rectangle 2"/>
          <p:cNvSpPr/>
          <p:nvPr/>
        </p:nvSpPr>
        <p:spPr>
          <a:xfrm>
            <a:off x="414338" y="1890713"/>
            <a:ext cx="8401050" cy="218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（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3</a:t>
            </a:r>
            <a:r>
              <a:rPr lang="zh-CN" altLang="en-US" dirty="0">
                <a:solidFill>
                  <a:schemeClr val="bg1"/>
                </a:solidFill>
                <a:sym typeface="+mn-lt"/>
              </a:rPr>
              <a:t>） </a:t>
            </a:r>
            <a:r>
              <a:rPr lang="zh-CN" altLang="en-US" dirty="0">
                <a:solidFill>
                  <a:srgbClr val="000000"/>
                </a:solidFill>
                <a:sym typeface="+mn-lt"/>
              </a:rPr>
              <a:t>指针参数虽然也能达到与使用引用的效果，但在被调函数中需要重复使用“*指针变量名”的形式进行运算，这很容易产生错误且程序的阅读性较差；另一方面，在主调函数的调用点处，必须用变量的地址作为实参。</a:t>
            </a:r>
            <a:endParaRPr lang="zh-CN" altLang="en-US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6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char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9890">
                                            <p:txEl>
                                              <p:charRg st="0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4989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771525" y="58738"/>
            <a:ext cx="62484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传地址方式－－数组名作参数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468313" y="2020888"/>
            <a:ext cx="8280400" cy="4778375"/>
          </a:xfrm>
          <a:prstGeom prst="snip1Rect">
            <a:avLst/>
          </a:prstGeom>
          <a:solidFill>
            <a:srgbClr val="E2D9EB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#include&lt;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iostream.h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void sub(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char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void 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void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   char a[10]=“hello”;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sub(a);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&lt;&lt;a&lt;&lt;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endl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void sub(char b[ ])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   b[ ]=“world”;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95288" y="1014413"/>
            <a:ext cx="8353425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传递的是数组的首地址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对形参数组所做的任何改变都将反映到实参数组中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05" name="矩形 1"/>
          <p:cNvSpPr/>
          <p:nvPr/>
        </p:nvSpPr>
        <p:spPr>
          <a:xfrm>
            <a:off x="7667625" y="5845175"/>
            <a:ext cx="1081088" cy="44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51206" name="矩形 5"/>
          <p:cNvSpPr/>
          <p:nvPr/>
        </p:nvSpPr>
        <p:spPr>
          <a:xfrm>
            <a:off x="7667625" y="6067425"/>
            <a:ext cx="1081088" cy="46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51207" name="矩形 6"/>
          <p:cNvSpPr/>
          <p:nvPr/>
        </p:nvSpPr>
        <p:spPr>
          <a:xfrm>
            <a:off x="7667625" y="6243638"/>
            <a:ext cx="1081088" cy="460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51208" name="矩形 7"/>
          <p:cNvSpPr/>
          <p:nvPr/>
        </p:nvSpPr>
        <p:spPr>
          <a:xfrm>
            <a:off x="7667625" y="6397625"/>
            <a:ext cx="1081088" cy="46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51209" name="矩形 8"/>
          <p:cNvSpPr/>
          <p:nvPr/>
        </p:nvSpPr>
        <p:spPr>
          <a:xfrm>
            <a:off x="7667625" y="6551613"/>
            <a:ext cx="1081088" cy="460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0" y="798513"/>
            <a:ext cx="6732588" cy="6059488"/>
          </a:xfrm>
          <a:prstGeom prst="roundRect">
            <a:avLst>
              <a:gd name="adj" fmla="val 275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#include 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iostream.h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#define N 10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int max(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int a[]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main ( )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int a[10];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i,m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for(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=0;i&lt;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N;i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++)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cin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&gt;&gt;a[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];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m=max(a);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&lt;&lt;"the max number is:"&lt;&lt;m;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57059" name="Rectangle 3"/>
          <p:cNvSpPr/>
          <p:nvPr/>
        </p:nvSpPr>
        <p:spPr>
          <a:xfrm>
            <a:off x="5219700" y="1268413"/>
            <a:ext cx="3614738" cy="3859212"/>
          </a:xfrm>
          <a:prstGeom prst="roundRect">
            <a:avLst>
              <a:gd name="adj" fmla="val 4352"/>
            </a:avLst>
          </a:prstGeom>
          <a:solidFill>
            <a:srgbClr val="6C4C8F"/>
          </a:solidFill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int max(int </a:t>
            </a:r>
            <a:r>
              <a:rPr lang="en-US" altLang="zh-CN" dirty="0">
                <a:solidFill>
                  <a:srgbClr val="BAD6EE"/>
                </a:solidFill>
                <a:sym typeface="+mn-lt"/>
              </a:rPr>
              <a:t>b[]</a:t>
            </a:r>
            <a:r>
              <a:rPr lang="en-US" altLang="zh-CN" dirty="0">
                <a:solidFill>
                  <a:srgbClr val="FFC000"/>
                </a:solidFill>
                <a:sym typeface="+mn-lt"/>
              </a:rPr>
              <a:t>){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      int i,n;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       n=b[0];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       for(i=1;i&lt;N;i++)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	if(n&lt;b[i]) n=b[i];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        return n;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}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</p:txBody>
      </p:sp>
      <p:sp>
        <p:nvSpPr>
          <p:cNvPr id="52228" name="Rectangle 4"/>
          <p:cNvSpPr/>
          <p:nvPr/>
        </p:nvSpPr>
        <p:spPr>
          <a:xfrm>
            <a:off x="755650" y="257175"/>
            <a:ext cx="7056438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用数组作函数的参数，求</a:t>
            </a: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10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个整数的最大数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grpSp>
        <p:nvGrpSpPr>
          <p:cNvPr id="52229" name="组合 1"/>
          <p:cNvGrpSpPr/>
          <p:nvPr/>
        </p:nvGrpSpPr>
        <p:grpSpPr>
          <a:xfrm>
            <a:off x="7019925" y="5405438"/>
            <a:ext cx="1814513" cy="1263650"/>
            <a:chOff x="6163519" y="5405865"/>
            <a:chExt cx="1080121" cy="752694"/>
          </a:xfrm>
        </p:grpSpPr>
        <p:sp>
          <p:nvSpPr>
            <p:cNvPr id="52230" name="矩形 5"/>
            <p:cNvSpPr/>
            <p:nvPr/>
          </p:nvSpPr>
          <p:spPr>
            <a:xfrm>
              <a:off x="6163521" y="5405865"/>
              <a:ext cx="1080119" cy="45719"/>
            </a:xfrm>
            <a:prstGeom prst="rect">
              <a:avLst/>
            </a:prstGeom>
            <a:solidFill>
              <a:srgbClr val="6C4C8F"/>
            </a:solidFill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52231" name="矩形 6"/>
            <p:cNvSpPr/>
            <p:nvPr/>
          </p:nvSpPr>
          <p:spPr>
            <a:xfrm>
              <a:off x="6163521" y="5628328"/>
              <a:ext cx="1080119" cy="45719"/>
            </a:xfrm>
            <a:prstGeom prst="rect">
              <a:avLst/>
            </a:prstGeom>
            <a:solidFill>
              <a:srgbClr val="6C4C8F"/>
            </a:solidFill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52232" name="矩形 7"/>
            <p:cNvSpPr/>
            <p:nvPr/>
          </p:nvSpPr>
          <p:spPr>
            <a:xfrm>
              <a:off x="6163520" y="5805072"/>
              <a:ext cx="1080119" cy="45719"/>
            </a:xfrm>
            <a:prstGeom prst="rect">
              <a:avLst/>
            </a:prstGeom>
            <a:solidFill>
              <a:srgbClr val="6C4C8F"/>
            </a:solidFill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52233" name="矩形 8"/>
            <p:cNvSpPr/>
            <p:nvPr/>
          </p:nvSpPr>
          <p:spPr>
            <a:xfrm>
              <a:off x="6163520" y="5958956"/>
              <a:ext cx="1080119" cy="45719"/>
            </a:xfrm>
            <a:prstGeom prst="rect">
              <a:avLst/>
            </a:prstGeom>
            <a:solidFill>
              <a:srgbClr val="6C4C8F"/>
            </a:solidFill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52234" name="矩形 9"/>
            <p:cNvSpPr/>
            <p:nvPr/>
          </p:nvSpPr>
          <p:spPr>
            <a:xfrm>
              <a:off x="6163519" y="6112840"/>
              <a:ext cx="1080119" cy="45719"/>
            </a:xfrm>
            <a:prstGeom prst="rect">
              <a:avLst/>
            </a:prstGeom>
            <a:solidFill>
              <a:srgbClr val="6C4C8F"/>
            </a:solidFill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900113" y="277813"/>
            <a:ext cx="60483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69850" y="1125538"/>
            <a:ext cx="5029200" cy="5594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#include 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iostream.h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#define N 10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sub(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int b[ ]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i,j,temp,m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m=N/2;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for(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=0;i&lt;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m;i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++){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           j=N-1-i;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           temp=b[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];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     b[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]= b[j];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           b[j]=temp;	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return ;}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58084" name="Rectangle 4"/>
          <p:cNvSpPr/>
          <p:nvPr/>
        </p:nvSpPr>
        <p:spPr>
          <a:xfrm>
            <a:off x="5210175" y="2347913"/>
            <a:ext cx="3933825" cy="4338637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void main ( ) {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	int a[10],i;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	for(i=0;i&lt;N;i++)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		cin&gt;&gt;a[i];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	sub(</a:t>
            </a:r>
            <a:r>
              <a:rPr lang="en-US" altLang="zh-CN" dirty="0">
                <a:solidFill>
                  <a:srgbClr val="FF0000"/>
                </a:solidFill>
                <a:sym typeface="+mn-lt"/>
              </a:rPr>
              <a:t>a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);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	for(i=0;i&lt;N;i++)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		cout&lt;&lt;a[i];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}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5210175" y="1017588"/>
            <a:ext cx="3816350" cy="1330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2000" dirty="0">
                <a:sym typeface="+mn-lt"/>
              </a:rPr>
              <a:t>用数组作为函数的参数，将数组中</a:t>
            </a:r>
            <a:r>
              <a:rPr lang="en-US" altLang="zh-CN" sz="2000" dirty="0">
                <a:sym typeface="+mn-lt"/>
              </a:rPr>
              <a:t>n</a:t>
            </a:r>
            <a:r>
              <a:rPr lang="zh-CN" altLang="en-US" sz="2000" dirty="0">
                <a:sym typeface="+mn-lt"/>
              </a:rPr>
              <a:t>个整数按相反的顺序存放，要求输入和输出在主函数中完成</a:t>
            </a:r>
            <a:endParaRPr lang="zh-CN" altLang="en-US" sz="2000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animBg="1"/>
      <p:bldP spid="55808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: 圆角 16"/>
          <p:cNvSpPr/>
          <p:nvPr/>
        </p:nvSpPr>
        <p:spPr bwMode="auto">
          <a:xfrm>
            <a:off x="0" y="1690688"/>
            <a:ext cx="9144000" cy="2819400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285750" y="2146300"/>
            <a:ext cx="3119438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for(i=0;i&lt;10;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i++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5486400" y="2146300"/>
            <a:ext cx="3228975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for(i=0;i&lt;10;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++i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左右箭头 5"/>
          <p:cNvSpPr>
            <a:spLocks noChangeArrowheads="1"/>
          </p:cNvSpPr>
          <p:nvPr/>
        </p:nvSpPr>
        <p:spPr bwMode="auto">
          <a:xfrm>
            <a:off x="3657600" y="2146300"/>
            <a:ext cx="1447800" cy="457200"/>
          </a:xfrm>
          <a:prstGeom prst="leftRightArrow">
            <a:avLst>
              <a:gd name="adj1" fmla="val 50000"/>
              <a:gd name="adj2" fmla="val 78867"/>
            </a:avLst>
          </a:prstGeom>
          <a:solidFill>
            <a:schemeClr val="accent1"/>
          </a:solidFill>
          <a:ln w="9525">
            <a:noFill/>
            <a:round/>
            <a:headEnd type="triangle" w="lg" len="med"/>
          </a:ln>
        </p:spPr>
        <p:txBody>
          <a:bodyPr lIns="90000" tIns="46800" rIns="90000" bIns="46800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2343150" y="3448050"/>
            <a:ext cx="1062038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i++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5486400" y="3517900"/>
            <a:ext cx="1062038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++i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标题 3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自加、自减运算（单目运算）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左右箭头 5"/>
          <p:cNvSpPr>
            <a:spLocks noChangeArrowheads="1"/>
          </p:cNvSpPr>
          <p:nvPr/>
        </p:nvSpPr>
        <p:spPr bwMode="auto">
          <a:xfrm>
            <a:off x="3657600" y="3517900"/>
            <a:ext cx="1447800" cy="457200"/>
          </a:xfrm>
          <a:prstGeom prst="leftRightArrow">
            <a:avLst>
              <a:gd name="adj1" fmla="val 50000"/>
              <a:gd name="adj2" fmla="val 78867"/>
            </a:avLst>
          </a:prstGeom>
          <a:solidFill>
            <a:schemeClr val="accent1"/>
          </a:solidFill>
          <a:ln w="9525">
            <a:noFill/>
            <a:round/>
            <a:headEnd type="triangle" w="lg" len="med"/>
          </a:ln>
        </p:spPr>
        <p:txBody>
          <a:bodyPr lIns="90000" tIns="46800" rIns="90000" bIns="46800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-7937" y="5445125"/>
            <a:ext cx="9144000" cy="1412875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7875" name="Text Box 3"/>
          <p:cNvSpPr txBox="1"/>
          <p:nvPr/>
        </p:nvSpPr>
        <p:spPr>
          <a:xfrm>
            <a:off x="576263" y="1479550"/>
            <a:ext cx="8208962" cy="1081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spcBef>
                <a:spcPct val="20000"/>
              </a:spcBef>
            </a:pPr>
            <a:r>
              <a:rPr lang="zh-CN" altLang="en-US" sz="2600" dirty="0">
                <a:sym typeface="+mn-lt"/>
              </a:rPr>
              <a:t>在数据中，经常有一些既有联系，类型又不同的数据，它们又需要一起处理。</a:t>
            </a:r>
            <a:endParaRPr lang="zh-CN" altLang="en-US" sz="2600" dirty="0">
              <a:sym typeface="+mn-lt"/>
            </a:endParaRPr>
          </a:p>
        </p:txBody>
      </p:sp>
      <p:sp>
        <p:nvSpPr>
          <p:cNvPr id="207876" name="Text Box 4"/>
          <p:cNvSpPr txBox="1"/>
          <p:nvPr/>
        </p:nvSpPr>
        <p:spPr>
          <a:xfrm>
            <a:off x="755650" y="2924175"/>
            <a:ext cx="2428875" cy="523875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如：图书数据 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746125" y="3608388"/>
            <a:ext cx="7808913" cy="973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362647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字段：  书号     书名    价格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362647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362647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类型：   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362647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char     char    int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rgbClr val="362647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207878" name="Text Box 6"/>
          <p:cNvSpPr txBox="1"/>
          <p:nvPr/>
        </p:nvSpPr>
        <p:spPr>
          <a:xfrm>
            <a:off x="576263" y="5753100"/>
            <a:ext cx="8450262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C</a:t>
            </a:r>
            <a:r>
              <a:rPr lang="zh-CN" altLang="en-US" dirty="0">
                <a:sym typeface="+mn-lt"/>
              </a:rPr>
              <a:t>语言允许用户按自己的需要将不同的基本类型构造成一种特</a:t>
            </a:r>
            <a:endParaRPr lang="zh-CN" altLang="en-US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殊类型，即结构。</a:t>
            </a:r>
            <a:endParaRPr lang="zh-CN" altLang="en-US" dirty="0">
              <a:sym typeface="+mn-lt"/>
            </a:endParaRPr>
          </a:p>
        </p:txBody>
      </p:sp>
      <p:sp>
        <p:nvSpPr>
          <p:cNvPr id="54279" name="标题 8"/>
          <p:cNvSpPr txBox="1"/>
          <p:nvPr/>
        </p:nvSpPr>
        <p:spPr>
          <a:xfrm>
            <a:off x="866775" y="209550"/>
            <a:ext cx="3071813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结构体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600" y="3359150"/>
            <a:ext cx="5278438" cy="889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0787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charRg st="2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07877">
                                            <p:txEl>
                                              <p:charRg st="21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7875" grpId="0"/>
      <p:bldP spid="207876" grpId="0" animBg="1"/>
      <p:bldP spid="207877" grpId="0" animBg="1" build="p"/>
      <p:bldP spid="207878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8901" name="Text Box 5"/>
          <p:cNvSpPr txBox="1"/>
          <p:nvPr/>
        </p:nvSpPr>
        <p:spPr>
          <a:xfrm>
            <a:off x="846138" y="1628775"/>
            <a:ext cx="3554412" cy="2616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00"/>
                </a:solidFill>
                <a:sym typeface="+mn-lt"/>
              </a:rPr>
              <a:t>struct </a:t>
            </a:r>
            <a:r>
              <a:rPr lang="en-US" altLang="zh-CN" sz="2000" b="1" dirty="0">
                <a:sym typeface="+mn-lt"/>
              </a:rPr>
              <a:t>  </a:t>
            </a:r>
            <a:r>
              <a:rPr lang="zh-CN" altLang="en-US" sz="2000" b="1" dirty="0">
                <a:solidFill>
                  <a:srgbClr val="FF3300"/>
                </a:solidFill>
                <a:sym typeface="+mn-lt"/>
              </a:rPr>
              <a:t>结构名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{ </a:t>
            </a:r>
            <a:endParaRPr lang="en-US" altLang="zh-CN" sz="2000" b="1" dirty="0">
              <a:solidFill>
                <a:srgbClr val="00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                           type   </a:t>
            </a: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成员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1 </a:t>
            </a: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；</a:t>
            </a:r>
            <a:endParaRPr lang="zh-CN" altLang="en-US" sz="2000" b="1" dirty="0">
              <a:solidFill>
                <a:srgbClr val="00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                           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type   </a:t>
            </a: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成员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2 </a:t>
            </a: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；</a:t>
            </a:r>
            <a:endParaRPr lang="zh-CN" altLang="en-US" sz="2000" b="1" dirty="0">
              <a:solidFill>
                <a:srgbClr val="00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                           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…</a:t>
            </a:r>
            <a:endParaRPr lang="en-US" altLang="zh-CN" sz="2000" b="1" dirty="0">
              <a:solidFill>
                <a:srgbClr val="00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                 </a:t>
            </a:r>
            <a:endParaRPr lang="en-US" altLang="zh-CN" sz="2000" b="1" dirty="0">
              <a:solidFill>
                <a:srgbClr val="00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                           type   </a:t>
            </a: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成员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n </a:t>
            </a: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；</a:t>
            </a:r>
            <a:endParaRPr lang="zh-CN" altLang="en-US" sz="2000" b="1" dirty="0">
              <a:solidFill>
                <a:srgbClr val="00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                          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};</a:t>
            </a:r>
            <a:endParaRPr lang="en-US" altLang="zh-CN" sz="2000" b="1" dirty="0">
              <a:solidFill>
                <a:srgbClr val="00FFCC"/>
              </a:solidFill>
              <a:sym typeface="+mn-lt"/>
            </a:endParaRPr>
          </a:p>
        </p:txBody>
      </p:sp>
      <p:sp>
        <p:nvSpPr>
          <p:cNvPr id="208902" name="AutoShape 6"/>
          <p:cNvSpPr/>
          <p:nvPr/>
        </p:nvSpPr>
        <p:spPr>
          <a:xfrm>
            <a:off x="1427163" y="2376488"/>
            <a:ext cx="1495425" cy="452437"/>
          </a:xfrm>
          <a:prstGeom prst="accentCallout2">
            <a:avLst>
              <a:gd name="adj1" fmla="val 25264"/>
              <a:gd name="adj2" fmla="val -5097"/>
              <a:gd name="adj3" fmla="val 25264"/>
              <a:gd name="adj4" fmla="val -11782"/>
              <a:gd name="adj5" fmla="val -74736"/>
              <a:gd name="adj6" fmla="val -11782"/>
            </a:avLst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triangle" w="lg" len="med"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FF00"/>
                </a:solidFill>
                <a:sym typeface="+mn-lt"/>
              </a:rPr>
              <a:t>结构标志。</a:t>
            </a:r>
            <a:endParaRPr lang="zh-CN" altLang="en-US" sz="2000" b="1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208903" name="AutoShape 7"/>
          <p:cNvSpPr/>
          <p:nvPr/>
        </p:nvSpPr>
        <p:spPr>
          <a:xfrm>
            <a:off x="3971925" y="1243013"/>
            <a:ext cx="3960813" cy="366712"/>
          </a:xfrm>
          <a:prstGeom prst="accentCallout2">
            <a:avLst>
              <a:gd name="adj1" fmla="val 31167"/>
              <a:gd name="adj2" fmla="val -1926"/>
              <a:gd name="adj3" fmla="val 31167"/>
              <a:gd name="adj4" fmla="val -31102"/>
              <a:gd name="adj5" fmla="val 99565"/>
              <a:gd name="adj6" fmla="val -31144"/>
            </a:avLst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3300"/>
                </a:solidFill>
                <a:sym typeface="+mn-lt"/>
              </a:rPr>
              <a:t>用标识符命名的</a:t>
            </a:r>
            <a:r>
              <a:rPr lang="zh-CN" altLang="en-US" sz="2000" b="1" dirty="0">
                <a:solidFill>
                  <a:srgbClr val="66CCFF"/>
                </a:solidFill>
                <a:sym typeface="+mn-lt"/>
              </a:rPr>
              <a:t>结构类型</a:t>
            </a:r>
            <a:r>
              <a:rPr lang="zh-CN" altLang="en-US" sz="2000" b="1" dirty="0">
                <a:solidFill>
                  <a:srgbClr val="FF3300"/>
                </a:solidFill>
                <a:sym typeface="+mn-lt"/>
              </a:rPr>
              <a:t>名。</a:t>
            </a:r>
            <a:endParaRPr lang="zh-CN" altLang="en-US" sz="20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208904" name="AutoShape 8"/>
          <p:cNvSpPr/>
          <p:nvPr/>
        </p:nvSpPr>
        <p:spPr>
          <a:xfrm>
            <a:off x="5456238" y="2066925"/>
            <a:ext cx="3048000" cy="852488"/>
          </a:xfrm>
          <a:prstGeom prst="accentCallout2">
            <a:avLst>
              <a:gd name="adj1" fmla="val 13407"/>
              <a:gd name="adj2" fmla="val -2500"/>
              <a:gd name="adj3" fmla="val 13407"/>
              <a:gd name="adj4" fmla="val -8750"/>
              <a:gd name="adj5" fmla="val 205213"/>
              <a:gd name="adj6" fmla="val -8907"/>
            </a:avLst>
          </a:prstGeom>
          <a:noFill/>
          <a:ln w="9525" cap="flat" cmpd="sng">
            <a:solidFill>
              <a:srgbClr val="00FFCC"/>
            </a:solidFill>
            <a:prstDash val="solid"/>
            <a:miter/>
            <a:headEnd type="none" w="med" len="med"/>
            <a:tailEnd type="diamond" w="med" len="med"/>
          </a:ln>
        </p:spPr>
        <p:txBody>
          <a:bodyPr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结构类型中所含的成员项及其类型。</a:t>
            </a:r>
            <a:endParaRPr lang="zh-CN" altLang="en-US" sz="2000" b="1" dirty="0">
              <a:solidFill>
                <a:srgbClr val="00FFCC"/>
              </a:solidFill>
              <a:sym typeface="+mn-lt"/>
            </a:endParaRPr>
          </a:p>
        </p:txBody>
      </p:sp>
      <p:sp>
        <p:nvSpPr>
          <p:cNvPr id="208906" name="Text Box 10"/>
          <p:cNvSpPr txBox="1"/>
          <p:nvPr/>
        </p:nvSpPr>
        <p:spPr>
          <a:xfrm>
            <a:off x="758825" y="4584700"/>
            <a:ext cx="3536950" cy="4016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FFFFCC"/>
                </a:solidFill>
                <a:sym typeface="+mn-lt"/>
              </a:rPr>
              <a:t>结构的定义确定了如下两点：</a:t>
            </a:r>
            <a:endParaRPr lang="zh-CN" altLang="en-US" sz="2000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208907" name="Text Box 11"/>
          <p:cNvSpPr txBox="1"/>
          <p:nvPr/>
        </p:nvSpPr>
        <p:spPr>
          <a:xfrm>
            <a:off x="746125" y="5165725"/>
            <a:ext cx="6503988" cy="4016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CCECFF"/>
                </a:solidFill>
                <a:sym typeface="+mn-lt"/>
              </a:rPr>
              <a:t>⑴</a:t>
            </a:r>
            <a:r>
              <a:rPr lang="zh-CN" altLang="en-US" sz="2000" dirty="0">
                <a:solidFill>
                  <a:srgbClr val="CCECFF"/>
                </a:solidFill>
                <a:sym typeface="+mn-lt"/>
              </a:rPr>
              <a:t>定义结构类型，确定结构中的成员项的名称及类型。 </a:t>
            </a:r>
            <a:endParaRPr lang="zh-CN" altLang="en-US" sz="2000" dirty="0">
              <a:solidFill>
                <a:srgbClr val="CCECFF"/>
              </a:solidFill>
              <a:sym typeface="+mn-lt"/>
            </a:endParaRPr>
          </a:p>
        </p:txBody>
      </p:sp>
      <p:sp>
        <p:nvSpPr>
          <p:cNvPr id="208908" name="Text Box 12"/>
          <p:cNvSpPr txBox="1"/>
          <p:nvPr/>
        </p:nvSpPr>
        <p:spPr>
          <a:xfrm>
            <a:off x="746125" y="5748338"/>
            <a:ext cx="5600700" cy="40163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CCECFF"/>
                </a:solidFill>
                <a:sym typeface="+mn-lt"/>
              </a:rPr>
              <a:t>⑵</a:t>
            </a:r>
            <a:r>
              <a:rPr lang="zh-CN" altLang="en-US" sz="2000" dirty="0">
                <a:solidFill>
                  <a:srgbClr val="CCECFF"/>
                </a:solidFill>
                <a:sym typeface="+mn-lt"/>
              </a:rPr>
              <a:t>指明该结构类型的变量在内存中的</a:t>
            </a: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组织形式</a:t>
            </a:r>
            <a:r>
              <a:rPr lang="zh-CN" altLang="en-US" sz="2000" dirty="0">
                <a:solidFill>
                  <a:srgbClr val="CCECFF"/>
                </a:solidFill>
                <a:sym typeface="+mn-lt"/>
              </a:rPr>
              <a:t>。</a:t>
            </a:r>
            <a:endParaRPr lang="zh-CN" altLang="en-US" sz="2000" dirty="0">
              <a:solidFill>
                <a:srgbClr val="CCECFF"/>
              </a:solidFill>
              <a:sym typeface="+mn-lt"/>
            </a:endParaRPr>
          </a:p>
        </p:txBody>
      </p:sp>
      <p:sp>
        <p:nvSpPr>
          <p:cNvPr id="55305" name="标题 8"/>
          <p:cNvSpPr txBox="1"/>
          <p:nvPr/>
        </p:nvSpPr>
        <p:spPr>
          <a:xfrm>
            <a:off x="866775" y="209550"/>
            <a:ext cx="3071813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结构体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/>
      <p:bldP spid="208902" grpId="0" animBg="1"/>
      <p:bldP spid="208903" grpId="0" animBg="1"/>
      <p:bldP spid="208904" grpId="0" animBg="1"/>
      <p:bldP spid="208906" grpId="0"/>
      <p:bldP spid="208907" grpId="0"/>
      <p:bldP spid="20890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2075" y="1903413"/>
            <a:ext cx="2871788" cy="2678113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struct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Book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{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char no[15];  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char name[50];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float price;  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Book b[10];  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正确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49613" y="1903413"/>
            <a:ext cx="2714625" cy="267652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struct {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char no[15];  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char name[50];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float price;  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Book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Book b[10];  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错误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78550" y="1903413"/>
            <a:ext cx="2857500" cy="2678113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typedef struct {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char no[15];  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char name[50];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float price;  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}Book;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Book b[10];  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正确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6325" name="标题 8"/>
          <p:cNvSpPr txBox="1"/>
          <p:nvPr/>
        </p:nvSpPr>
        <p:spPr>
          <a:xfrm>
            <a:off x="866775" y="209550"/>
            <a:ext cx="3071813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结构体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: 圆角 8"/>
          <p:cNvSpPr/>
          <p:nvPr/>
        </p:nvSpPr>
        <p:spPr bwMode="auto">
          <a:xfrm>
            <a:off x="0" y="1676400"/>
            <a:ext cx="9144000" cy="2819400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5303838" y="2689225"/>
            <a:ext cx="3840163" cy="839788"/>
          </a:xfrm>
          <a:prstGeom prst="rect">
            <a:avLst/>
          </a:prstGeom>
          <a:solidFill>
            <a:srgbClr val="BAD6EE"/>
          </a:solidFill>
          <a:ln w="95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2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方式一：</a:t>
            </a:r>
            <a:r>
              <a:rPr kumimoji="1" lang="en-US" altLang="zh-CN" sz="22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(*p).</a:t>
            </a:r>
            <a:r>
              <a:rPr kumimoji="1" lang="zh-CN" altLang="en-US" sz="22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成员项名</a:t>
            </a:r>
            <a:endParaRPr kumimoji="1" lang="zh-CN" altLang="en-US" sz="22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2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方式二： </a:t>
            </a:r>
            <a:r>
              <a:rPr kumimoji="1" lang="en-US" altLang="zh-CN" sz="22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p-&gt;</a:t>
            </a:r>
            <a:r>
              <a:rPr kumimoji="1" lang="zh-CN" altLang="en-US" sz="22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成员项名</a:t>
            </a:r>
            <a:endParaRPr kumimoji="1" lang="zh-CN" altLang="en-US" sz="22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348" name="Rectangle 5"/>
          <p:cNvSpPr/>
          <p:nvPr/>
        </p:nvSpPr>
        <p:spPr>
          <a:xfrm>
            <a:off x="300038" y="1851025"/>
            <a:ext cx="4622800" cy="24701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typedef struct LNode{</a:t>
            </a:r>
            <a:endParaRPr lang="en-US" altLang="zh-CN" dirty="0">
              <a:sym typeface="+mn-lt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     ElemType   data;       //</a:t>
            </a:r>
            <a:r>
              <a:rPr lang="zh-CN" altLang="en-US" dirty="0">
                <a:sym typeface="+mn-lt"/>
              </a:rPr>
              <a:t>数据域</a:t>
            </a:r>
            <a:endParaRPr lang="zh-CN" altLang="en-US" dirty="0">
              <a:sym typeface="+mn-lt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     </a:t>
            </a:r>
            <a:r>
              <a:rPr lang="en-US" altLang="zh-CN" dirty="0">
                <a:sym typeface="+mn-lt"/>
              </a:rPr>
              <a:t>struct LNode  *next;   //</a:t>
            </a:r>
            <a:r>
              <a:rPr lang="zh-CN" altLang="en-US" dirty="0">
                <a:sym typeface="+mn-lt"/>
              </a:rPr>
              <a:t>指针域</a:t>
            </a:r>
            <a:endParaRPr lang="zh-CN" altLang="en-US" dirty="0">
              <a:sym typeface="+mn-lt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}LNode,*LinkList;   </a:t>
            </a:r>
            <a:endParaRPr lang="en-US" altLang="zh-CN" dirty="0">
              <a:sym typeface="+mn-lt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// *LinkList</a:t>
            </a:r>
            <a:r>
              <a:rPr lang="zh-CN" altLang="en-US" dirty="0">
                <a:sym typeface="+mn-lt"/>
              </a:rPr>
              <a:t>为</a:t>
            </a:r>
            <a:r>
              <a:rPr lang="en-US" altLang="zh-CN" dirty="0">
                <a:sym typeface="+mn-lt"/>
              </a:rPr>
              <a:t>Lnode</a:t>
            </a:r>
            <a:r>
              <a:rPr lang="zh-CN" altLang="en-US" dirty="0">
                <a:sym typeface="+mn-lt"/>
              </a:rPr>
              <a:t>类型的指针</a:t>
            </a:r>
            <a:endParaRPr lang="zh-CN" altLang="en-US" dirty="0">
              <a:sym typeface="+mn-lt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425575" y="5154613"/>
            <a:ext cx="6021388" cy="708025"/>
            <a:chOff x="521" y="2841"/>
            <a:chExt cx="3793" cy="446"/>
          </a:xfrm>
        </p:grpSpPr>
        <p:sp>
          <p:nvSpPr>
            <p:cNvPr id="57351" name="Rectangle 7"/>
            <p:cNvSpPr/>
            <p:nvPr/>
          </p:nvSpPr>
          <p:spPr>
            <a:xfrm>
              <a:off x="521" y="2841"/>
              <a:ext cx="1471" cy="446"/>
            </a:xfrm>
            <a:prstGeom prst="rect">
              <a:avLst/>
            </a:prstGeom>
            <a:solidFill>
              <a:srgbClr val="BAD6EE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4000" dirty="0">
                  <a:solidFill>
                    <a:srgbClr val="FF0000"/>
                  </a:solidFill>
                  <a:sym typeface="+mn-lt"/>
                </a:rPr>
                <a:t>LNode *p</a:t>
              </a:r>
              <a:endParaRPr lang="en-US" altLang="zh-CN" sz="4000" dirty="0">
                <a:solidFill>
                  <a:srgbClr val="FF0000"/>
                </a:solidFill>
                <a:sym typeface="+mn-lt"/>
              </a:endParaRPr>
            </a:p>
          </p:txBody>
        </p:sp>
        <p:sp>
          <p:nvSpPr>
            <p:cNvPr id="57352" name="Rectangle 8"/>
            <p:cNvSpPr/>
            <p:nvPr/>
          </p:nvSpPr>
          <p:spPr>
            <a:xfrm>
              <a:off x="2843" y="2841"/>
              <a:ext cx="1471" cy="446"/>
            </a:xfrm>
            <a:prstGeom prst="rect">
              <a:avLst/>
            </a:prstGeom>
            <a:solidFill>
              <a:srgbClr val="BAD6EE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4000" dirty="0">
                  <a:solidFill>
                    <a:srgbClr val="FF0000"/>
                  </a:solidFill>
                  <a:sym typeface="+mn-lt"/>
                </a:rPr>
                <a:t>LinkList</a:t>
              </a:r>
              <a:r>
                <a:rPr lang="en-US" altLang="zh-CN" sz="4000" dirty="0">
                  <a:sym typeface="+mn-lt"/>
                </a:rPr>
                <a:t> </a:t>
              </a:r>
              <a:r>
                <a:rPr lang="en-US" altLang="zh-CN" sz="4000" dirty="0">
                  <a:solidFill>
                    <a:srgbClr val="FF0000"/>
                  </a:solidFill>
                  <a:sym typeface="+mn-lt"/>
                </a:rPr>
                <a:t>p</a:t>
              </a:r>
              <a:endParaRPr lang="en-US" altLang="zh-CN" sz="4000" dirty="0">
                <a:solidFill>
                  <a:srgbClr val="FF0000"/>
                </a:solidFill>
                <a:sym typeface="+mn-lt"/>
              </a:endParaRPr>
            </a:p>
          </p:txBody>
        </p:sp>
        <p:sp>
          <p:nvSpPr>
            <p:cNvPr id="57353" name="AutoShape 9"/>
            <p:cNvSpPr/>
            <p:nvPr/>
          </p:nvSpPr>
          <p:spPr>
            <a:xfrm>
              <a:off x="2154" y="2976"/>
              <a:ext cx="499" cy="182"/>
            </a:xfrm>
            <a:prstGeom prst="leftRightArrow">
              <a:avLst>
                <a:gd name="adj1" fmla="val 50000"/>
                <a:gd name="adj2" fmla="val 54809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dirty="0">
                <a:sym typeface="+mn-lt"/>
              </a:endParaRPr>
            </a:p>
          </p:txBody>
        </p:sp>
      </p:grpSp>
      <p:sp>
        <p:nvSpPr>
          <p:cNvPr id="57350" name="标题 8"/>
          <p:cNvSpPr txBox="1"/>
          <p:nvPr/>
        </p:nvSpPr>
        <p:spPr>
          <a:xfrm>
            <a:off x="852488" y="188913"/>
            <a:ext cx="3071812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结构指针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9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9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9" grpId="0" animBg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: 圆角 1"/>
          <p:cNvSpPr/>
          <p:nvPr/>
        </p:nvSpPr>
        <p:spPr>
          <a:xfrm>
            <a:off x="496888" y="1244600"/>
            <a:ext cx="2032000" cy="533400"/>
          </a:xfrm>
          <a:prstGeom prst="roundRect">
            <a:avLst>
              <a:gd name="adj" fmla="val 16667"/>
            </a:avLst>
          </a:prstGeom>
          <a:solidFill>
            <a:srgbClr val="BAD6EE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488950" y="1266825"/>
            <a:ext cx="20335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33"/>
                </a:solidFill>
                <a:effectLst/>
                <a:uLnTx/>
                <a:uFillTx/>
                <a:latin typeface="+mn-ea"/>
                <a:ea typeface="+mn-ea"/>
                <a:cs typeface="微软雅黑" panose="020B0503020204020204" pitchFamily="34" charset="-122"/>
                <a:sym typeface="+mn-lt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33"/>
                </a:solidFill>
                <a:effectLst/>
                <a:uLnTx/>
                <a:uFillTx/>
                <a:latin typeface="+mn-ea"/>
                <a:ea typeface="+mn-ea"/>
                <a:cs typeface="微软雅黑" panose="020B0503020204020204" pitchFamily="34" charset="-122"/>
                <a:sym typeface="+mn-lt"/>
              </a:rPr>
              <a:t>算法思想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33"/>
                </a:solidFill>
                <a:effectLst/>
                <a:uLnTx/>
                <a:uFillTx/>
                <a:latin typeface="+mn-ea"/>
                <a:ea typeface="+mn-ea"/>
                <a:cs typeface="微软雅黑" panose="020B0503020204020204" pitchFamily="34" charset="-122"/>
                <a:sym typeface="+mn-lt"/>
              </a:rPr>
              <a:t>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33"/>
              </a:solidFill>
              <a:effectLst/>
              <a:uLnTx/>
              <a:uFillTx/>
              <a:latin typeface="+mn-ea"/>
              <a:ea typeface="+mn-ea"/>
              <a:cs typeface="微软雅黑" panose="020B0503020204020204" pitchFamily="34" charset="-122"/>
              <a:sym typeface="+mn-lt"/>
            </a:endParaRPr>
          </a:p>
        </p:txBody>
      </p:sp>
      <p:graphicFrame>
        <p:nvGraphicFramePr>
          <p:cNvPr id="58372" name="Object 5"/>
          <p:cNvGraphicFramePr/>
          <p:nvPr/>
        </p:nvGraphicFramePr>
        <p:xfrm>
          <a:off x="6862763" y="2755900"/>
          <a:ext cx="175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96670" imgH="397510" progId="Visio.Drawing.5">
                  <p:embed/>
                </p:oleObj>
              </mc:Choice>
              <mc:Fallback>
                <p:oleObj name="" r:id="rId1" imgW="1296670" imgH="397510" progId="Visio.Drawing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62763" y="2755900"/>
                        <a:ext cx="1752600" cy="533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11188" y="4502150"/>
            <a:ext cx="8120062" cy="2232025"/>
          </a:xfrm>
          <a:prstGeom prst="rect">
            <a:avLst/>
          </a:prstGeom>
          <a:noFill/>
          <a:ln w="57150" cap="flat" cmpd="sng">
            <a:solidFill>
              <a:srgbClr val="6C4C8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Status InitList_L(LinkList &amp;L){ </a:t>
            </a:r>
            <a:endParaRPr lang="en-US" altLang="zh-CN" dirty="0">
              <a:sym typeface="+mn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   </a:t>
            </a:r>
            <a:r>
              <a:rPr lang="en-US" altLang="zh-CN" dirty="0">
                <a:solidFill>
                  <a:srgbClr val="FF0000"/>
                </a:solidFill>
                <a:sym typeface="+mn-lt"/>
              </a:rPr>
              <a:t>L=new LNode;                    	</a:t>
            </a:r>
            <a:endParaRPr lang="en-US" altLang="zh-CN" dirty="0">
              <a:solidFill>
                <a:srgbClr val="FF0000"/>
              </a:solidFill>
              <a:sym typeface="+mn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sym typeface="+mn-lt"/>
              </a:rPr>
              <a:t>   L-&gt;next=NULL;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　</a:t>
            </a:r>
            <a:r>
              <a:rPr lang="zh-CN" altLang="en-US" dirty="0">
                <a:sym typeface="+mn-lt"/>
              </a:rPr>
              <a:t>　　　　</a:t>
            </a:r>
            <a:endParaRPr lang="zh-CN" altLang="en-US" dirty="0">
              <a:sym typeface="+mn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   </a:t>
            </a:r>
            <a:r>
              <a:rPr lang="en-US" altLang="zh-CN" dirty="0">
                <a:sym typeface="+mn-lt"/>
              </a:rPr>
              <a:t>return OK; </a:t>
            </a:r>
            <a:endParaRPr lang="en-US" altLang="zh-CN" dirty="0">
              <a:sym typeface="+mn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} </a:t>
            </a:r>
            <a:endParaRPr lang="en-US" altLang="zh-CN" dirty="0">
              <a:sym typeface="+mn-lt"/>
            </a:endParaRPr>
          </a:p>
        </p:txBody>
      </p:sp>
      <p:sp>
        <p:nvSpPr>
          <p:cNvPr id="58374" name="标题 8"/>
          <p:cNvSpPr txBox="1"/>
          <p:nvPr/>
        </p:nvSpPr>
        <p:spPr>
          <a:xfrm>
            <a:off x="852488" y="188913"/>
            <a:ext cx="4872037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链表的初始化</a:t>
            </a: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构造一个空表 </a:t>
            </a: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)</a:t>
            </a:r>
            <a:endParaRPr lang="en-US" altLang="zh-CN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611188" y="3789363"/>
            <a:ext cx="2089150" cy="576262"/>
          </a:xfrm>
          <a:prstGeom prst="roundRect">
            <a:avLst>
              <a:gd name="adj" fmla="val 16667"/>
            </a:avLst>
          </a:prstGeom>
          <a:solidFill>
            <a:srgbClr val="BAD6EE"/>
          </a:solidFill>
          <a:ln w="57150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3333"/>
                </a:solidFill>
                <a:sym typeface="+mn-lt"/>
              </a:rPr>
              <a:t>【</a:t>
            </a:r>
            <a:r>
              <a:rPr lang="zh-CN" altLang="en-US" dirty="0">
                <a:solidFill>
                  <a:srgbClr val="003333"/>
                </a:solidFill>
                <a:sym typeface="+mn-lt"/>
              </a:rPr>
              <a:t>算法描述</a:t>
            </a:r>
            <a:r>
              <a:rPr lang="en-US" altLang="zh-CN" dirty="0">
                <a:solidFill>
                  <a:srgbClr val="003333"/>
                </a:solidFill>
                <a:sym typeface="+mn-lt"/>
              </a:rPr>
              <a:t>】</a:t>
            </a:r>
            <a:endParaRPr lang="en-US" altLang="zh-CN" dirty="0">
              <a:solidFill>
                <a:srgbClr val="003333"/>
              </a:solidFill>
              <a:sym typeface="+mn-lt"/>
            </a:endParaRPr>
          </a:p>
        </p:txBody>
      </p:sp>
      <p:sp>
        <p:nvSpPr>
          <p:cNvPr id="58376" name="Rectangle 4"/>
          <p:cNvSpPr/>
          <p:nvPr/>
        </p:nvSpPr>
        <p:spPr>
          <a:xfrm>
            <a:off x="304800" y="2047875"/>
            <a:ext cx="5815013" cy="1485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（</a:t>
            </a:r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）生成新结点作头结点，用头指针</a:t>
            </a:r>
            <a:r>
              <a:rPr lang="en-US" altLang="zh-CN" dirty="0">
                <a:sym typeface="+mn-lt"/>
              </a:rPr>
              <a:t>L</a:t>
            </a:r>
            <a:r>
              <a:rPr lang="zh-CN" altLang="en-US" dirty="0">
                <a:sym typeface="+mn-lt"/>
              </a:rPr>
              <a:t>指</a:t>
            </a:r>
            <a:br>
              <a:rPr lang="en-US" altLang="zh-CN" dirty="0">
                <a:sym typeface="+mn-lt"/>
              </a:rPr>
            </a:br>
            <a:r>
              <a:rPr lang="en-US" altLang="zh-CN" dirty="0">
                <a:sym typeface="+mn-lt"/>
              </a:rPr>
              <a:t>      </a:t>
            </a:r>
            <a:r>
              <a:rPr lang="zh-CN" altLang="en-US" dirty="0">
                <a:sym typeface="+mn-lt"/>
              </a:rPr>
              <a:t>向头结点。</a:t>
            </a:r>
            <a:endParaRPr lang="zh-CN" altLang="en-US" dirty="0">
              <a:sym typeface="+mn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（</a:t>
            </a:r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）头结点的指针域置空。</a:t>
            </a:r>
            <a:endParaRPr lang="zh-CN" altLang="en-US" dirty="0"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6238" y="4248150"/>
            <a:ext cx="5815012" cy="44450"/>
          </a:xfrm>
          <a:prstGeom prst="rect">
            <a:avLst/>
          </a:prstGeom>
          <a:solidFill>
            <a:srgbClr val="BAD6EE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58378" name="矩形 15"/>
          <p:cNvSpPr/>
          <p:nvPr/>
        </p:nvSpPr>
        <p:spPr>
          <a:xfrm>
            <a:off x="2601913" y="1744663"/>
            <a:ext cx="6013450" cy="44450"/>
          </a:xfrm>
          <a:prstGeom prst="rect">
            <a:avLst/>
          </a:prstGeom>
          <a:solidFill>
            <a:srgbClr val="BAD6EE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16113"/>
            <a:ext cx="9144000" cy="4249738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395" name="Rectangle 1"/>
          <p:cNvSpPr/>
          <p:nvPr/>
        </p:nvSpPr>
        <p:spPr>
          <a:xfrm>
            <a:off x="539750" y="1208088"/>
            <a:ext cx="8382000" cy="51736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#include &lt;fstream&gt;</a:t>
            </a:r>
            <a:endParaRPr lang="zh-CN" altLang="en-US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 </a:t>
            </a:r>
            <a:endParaRPr lang="en-US" altLang="zh-CN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rgbClr val="FF0000"/>
                </a:solidFill>
                <a:sym typeface="+mn-lt"/>
              </a:rPr>
              <a:t>ifstream inFile("book.txt");//</a:t>
            </a:r>
            <a:r>
              <a:rPr lang="zh-CN" altLang="en-US" sz="2200" dirty="0">
                <a:solidFill>
                  <a:srgbClr val="FF0000"/>
                </a:solidFill>
                <a:sym typeface="+mn-lt"/>
              </a:rPr>
              <a:t>读文件</a:t>
            </a:r>
            <a:endParaRPr lang="zh-CN" altLang="en-US" sz="2200" dirty="0">
              <a:solidFill>
                <a:srgbClr val="FF0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inFile&gt;&gt;BK_head1&gt;&gt;BK_head2&gt;&gt;BK_head3;</a:t>
            </a:r>
            <a:endParaRPr lang="en-US" altLang="zh-CN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while(!inFile.eof())  //</a:t>
            </a:r>
            <a:r>
              <a:rPr lang="zh-CN" altLang="en-US" sz="2200" dirty="0">
                <a:sym typeface="+mn-lt"/>
              </a:rPr>
              <a:t>逐行依次读取所有图书数据</a:t>
            </a:r>
            <a:endParaRPr lang="zh-CN" altLang="en-US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	inFile&gt;&gt;L.BK[i].no &gt;&gt;L.BK[i].name&gt;&gt;L.BK[i].price;</a:t>
            </a:r>
            <a:endParaRPr lang="zh-CN" altLang="en-US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inFile.close();</a:t>
            </a:r>
            <a:endParaRPr lang="zh-CN" altLang="en-US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	</a:t>
            </a:r>
            <a:endParaRPr lang="en-US" altLang="zh-CN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rgbClr val="FF0000"/>
                </a:solidFill>
                <a:sym typeface="+mn-lt"/>
              </a:rPr>
              <a:t>ofstream outFile("book_new.txt"); //</a:t>
            </a:r>
            <a:r>
              <a:rPr lang="zh-CN" altLang="en-US" sz="2200" dirty="0">
                <a:solidFill>
                  <a:srgbClr val="FF0000"/>
                </a:solidFill>
                <a:sym typeface="+mn-lt"/>
              </a:rPr>
              <a:t>写文件</a:t>
            </a:r>
            <a:endParaRPr lang="zh-CN" altLang="en-US" sz="2200" dirty="0">
              <a:solidFill>
                <a:srgbClr val="FF0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for( i=0;i&lt;L.length;i++)		outFile&lt;&lt;setw(15)&lt;&lt;L.BK[i].no&lt;&lt;"\t"&lt;&lt;setw(50)&lt;&lt;L.BK[i].name&lt;&lt;"\t"&lt;&lt; setw(5)&lt;&lt;L.BK[i].price&lt;&lt;endl;</a:t>
            </a:r>
            <a:endParaRPr lang="zh-CN" altLang="en-US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200" dirty="0">
              <a:sym typeface="+mn-lt"/>
            </a:endParaRPr>
          </a:p>
        </p:txBody>
      </p:sp>
      <p:sp>
        <p:nvSpPr>
          <p:cNvPr id="59396" name="标题 8"/>
          <p:cNvSpPr txBox="1"/>
          <p:nvPr/>
        </p:nvSpPr>
        <p:spPr>
          <a:xfrm>
            <a:off x="827088" y="188913"/>
            <a:ext cx="3071812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文件的读写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6383338"/>
            <a:ext cx="9144000" cy="141288"/>
          </a:xfrm>
          <a:prstGeom prst="rect">
            <a:avLst/>
          </a:prstGeom>
          <a:solidFill>
            <a:srgbClr val="FFC000">
              <a:alpha val="50195"/>
            </a:srgbClr>
          </a:solidFill>
          <a:ln>
            <a:noFill/>
          </a:ln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85750" y="4581525"/>
            <a:ext cx="8482013" cy="1646238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 bwMode="auto">
          <a:xfrm>
            <a:off x="246063" y="2859088"/>
            <a:ext cx="1733550" cy="5143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 bwMode="auto">
          <a:xfrm>
            <a:off x="239713" y="1262063"/>
            <a:ext cx="1668463" cy="46513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106" name="Rectangle 1"/>
          <p:cNvSpPr/>
          <p:nvPr/>
        </p:nvSpPr>
        <p:spPr>
          <a:xfrm>
            <a:off x="250825" y="1143000"/>
            <a:ext cx="8642350" cy="56245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spcBef>
                <a:spcPct val="20000"/>
              </a:spcBef>
              <a:buNone/>
            </a:pPr>
            <a:r>
              <a:rPr lang="en-US" altLang="zh-CN" b="1" dirty="0">
                <a:sym typeface="+mn-lt"/>
              </a:rPr>
              <a:t>int x,y,*p;  </a:t>
            </a:r>
            <a:r>
              <a:rPr lang="zh-CN" altLang="en-US" dirty="0">
                <a:sym typeface="+mn-lt"/>
              </a:rPr>
              <a:t>（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符号表</a:t>
            </a:r>
            <a:r>
              <a:rPr lang="zh-CN" altLang="en-US" dirty="0">
                <a:sym typeface="+mn-lt"/>
              </a:rPr>
              <a:t>，变量先定义后使用，定义后有内存单元）</a:t>
            </a:r>
            <a:endParaRPr lang="zh-CN" altLang="en-US" dirty="0">
              <a:sym typeface="+mn-lt"/>
            </a:endParaRPr>
          </a:p>
          <a:p>
            <a:pPr lvl="0" indent="0">
              <a:spcBef>
                <a:spcPct val="20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sym typeface="+mn-lt"/>
              </a:rPr>
              <a:t>语句的语法</a:t>
            </a:r>
            <a:r>
              <a:rPr lang="zh-CN" altLang="en-US" dirty="0">
                <a:sym typeface="+mn-lt"/>
              </a:rPr>
              <a:t>，如赋值语句：</a:t>
            </a:r>
            <a:r>
              <a:rPr lang="en-US" altLang="zh-CN" dirty="0">
                <a:sym typeface="+mn-lt"/>
              </a:rPr>
              <a:t>x=a+b;</a:t>
            </a:r>
            <a:r>
              <a:rPr lang="zh-CN" altLang="en-US" dirty="0">
                <a:sym typeface="+mn-lt"/>
              </a:rPr>
              <a:t>（正确）</a:t>
            </a:r>
            <a:r>
              <a:rPr lang="en-US" altLang="zh-CN" dirty="0">
                <a:sym typeface="+mn-lt"/>
              </a:rPr>
              <a:t>   a+b=x;</a:t>
            </a:r>
            <a:r>
              <a:rPr lang="zh-CN" altLang="en-US" dirty="0">
                <a:sym typeface="+mn-lt"/>
              </a:rPr>
              <a:t>（错误）</a:t>
            </a:r>
            <a:endParaRPr lang="en-US" altLang="zh-CN" dirty="0">
              <a:sym typeface="+mn-lt"/>
            </a:endParaRPr>
          </a:p>
          <a:p>
            <a:pPr lvl="0" indent="0">
              <a:spcBef>
                <a:spcPct val="20000"/>
              </a:spcBef>
              <a:buNone/>
            </a:pPr>
            <a:endParaRPr lang="en-US" altLang="zh-CN" b="1" dirty="0">
              <a:sym typeface="+mn-lt"/>
            </a:endParaRPr>
          </a:p>
          <a:p>
            <a:pPr lvl="0" indent="0">
              <a:spcBef>
                <a:spcPct val="20000"/>
              </a:spcBef>
              <a:buNone/>
            </a:pPr>
            <a:r>
              <a:rPr lang="en-US" altLang="zh-CN" b="1" dirty="0">
                <a:sym typeface="+mn-lt"/>
              </a:rPr>
              <a:t>#define N 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5;    </a:t>
            </a:r>
            <a:r>
              <a:rPr lang="en-US" altLang="zh-CN" b="1" dirty="0">
                <a:sym typeface="+mn-lt"/>
              </a:rPr>
              <a:t> </a:t>
            </a:r>
            <a:r>
              <a:rPr lang="en-US" altLang="zh-CN" dirty="0">
                <a:sym typeface="+mn-lt"/>
              </a:rPr>
              <a:t>(</a:t>
            </a:r>
            <a:r>
              <a:rPr lang="zh-CN" altLang="en-US" dirty="0">
                <a:sym typeface="+mn-lt"/>
              </a:rPr>
              <a:t>后面有分号错误，因为</a:t>
            </a:r>
            <a:r>
              <a:rPr lang="en-US" altLang="zh-CN" dirty="0">
                <a:sym typeface="+mn-lt"/>
              </a:rPr>
              <a:t>N</a:t>
            </a:r>
            <a:r>
              <a:rPr lang="zh-CN" altLang="en-US" dirty="0">
                <a:sym typeface="+mn-lt"/>
              </a:rPr>
              <a:t>会被定义为“</a:t>
            </a:r>
            <a:r>
              <a:rPr lang="en-US" altLang="zh-CN" dirty="0">
                <a:sym typeface="+mn-lt"/>
              </a:rPr>
              <a:t>5;</a:t>
            </a:r>
            <a:r>
              <a:rPr lang="zh-CN" altLang="en-US" dirty="0">
                <a:sym typeface="+mn-lt"/>
              </a:rPr>
              <a:t>”</a:t>
            </a:r>
            <a:r>
              <a:rPr lang="en-US" altLang="zh-CN" dirty="0">
                <a:sym typeface="+mn-lt"/>
              </a:rPr>
              <a:t>)</a:t>
            </a:r>
            <a:endParaRPr lang="zh-CN" altLang="en-US" dirty="0">
              <a:sym typeface="+mn-lt"/>
            </a:endParaRPr>
          </a:p>
          <a:p>
            <a:pPr lvl="0" indent="0">
              <a:spcBef>
                <a:spcPct val="20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sym typeface="+mn-lt"/>
              </a:rPr>
              <a:t>函数调用通过栈</a:t>
            </a:r>
            <a:r>
              <a:rPr lang="zh-CN" altLang="en-US" dirty="0">
                <a:sym typeface="+mn-lt"/>
              </a:rPr>
              <a:t>，函数内的局部变量作用域，函数参数传递</a:t>
            </a:r>
            <a:endParaRPr lang="zh-CN" altLang="en-US" dirty="0">
              <a:sym typeface="+mn-lt"/>
            </a:endParaRPr>
          </a:p>
          <a:p>
            <a:pPr lvl="0" indent="0">
              <a:spcBef>
                <a:spcPct val="20000"/>
              </a:spcBef>
              <a:buNone/>
            </a:pPr>
            <a:r>
              <a:rPr lang="zh-CN" altLang="en-US" dirty="0">
                <a:sym typeface="+mn-lt"/>
              </a:rPr>
              <a:t>在不同的函数中试图改变一个数据，可以通过：</a:t>
            </a:r>
            <a:endParaRPr lang="en-US" altLang="zh-CN" dirty="0">
              <a:sym typeface="+mn-lt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sz="2400" dirty="0">
                <a:solidFill>
                  <a:srgbClr val="002060"/>
                </a:solidFill>
                <a:sym typeface="+mn-lt"/>
              </a:rPr>
              <a:t>函数</a:t>
            </a:r>
            <a:r>
              <a:rPr lang="en-US" altLang="zh-CN" sz="2400" dirty="0">
                <a:solidFill>
                  <a:srgbClr val="002060"/>
                </a:solidFill>
                <a:sym typeface="+mn-lt"/>
              </a:rPr>
              <a:t>return</a:t>
            </a:r>
            <a:endParaRPr lang="en-US" altLang="zh-CN" sz="2400" dirty="0">
              <a:solidFill>
                <a:srgbClr val="002060"/>
              </a:solidFill>
              <a:sym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002060"/>
                </a:solidFill>
                <a:sym typeface="+mn-lt"/>
              </a:rPr>
              <a:t>指针或引用</a:t>
            </a:r>
            <a:endParaRPr lang="en-US" altLang="zh-CN" sz="2400" dirty="0">
              <a:solidFill>
                <a:srgbClr val="002060"/>
              </a:solidFill>
              <a:sym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002060"/>
                </a:solidFill>
                <a:sym typeface="+mn-lt"/>
              </a:rPr>
              <a:t>全局变量</a:t>
            </a:r>
            <a:endParaRPr lang="zh-CN" altLang="en-US" sz="2400" dirty="0">
              <a:solidFill>
                <a:srgbClr val="002060"/>
              </a:solidFill>
              <a:sym typeface="+mn-lt"/>
            </a:endParaRPr>
          </a:p>
          <a:p>
            <a:pPr lvl="0" indent="0">
              <a:spcBef>
                <a:spcPct val="20000"/>
              </a:spcBef>
              <a:buNone/>
            </a:pPr>
            <a:endParaRPr lang="zh-CN" altLang="en-US" dirty="0">
              <a:sym typeface="+mn-lt"/>
            </a:endParaRPr>
          </a:p>
        </p:txBody>
      </p:sp>
      <p:sp>
        <p:nvSpPr>
          <p:cNvPr id="60422" name="标题 8"/>
          <p:cNvSpPr txBox="1"/>
          <p:nvPr/>
        </p:nvSpPr>
        <p:spPr>
          <a:xfrm>
            <a:off x="755650" y="188913"/>
            <a:ext cx="8858250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总结</a:t>
            </a:r>
            <a:r>
              <a:rPr lang="en-US" altLang="zh-CN" sz="2200" dirty="0">
                <a:solidFill>
                  <a:schemeClr val="bg1"/>
                </a:solidFill>
                <a:sym typeface="+mn-lt"/>
              </a:rPr>
              <a:t>---</a:t>
            </a: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从编译器的角度理解</a:t>
            </a:r>
            <a:r>
              <a:rPr lang="en-US" altLang="zh-CN" sz="2200" dirty="0">
                <a:solidFill>
                  <a:schemeClr val="bg1"/>
                </a:solidFill>
                <a:sym typeface="+mn-lt"/>
              </a:rPr>
              <a:t>C</a:t>
            </a: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语言的语法规则和处理数据的方式</a:t>
            </a:r>
            <a:endParaRPr lang="zh-CN" altLang="en-US" sz="2200" dirty="0">
              <a:solidFill>
                <a:schemeClr val="bg1"/>
              </a:solidFill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39713" y="2565400"/>
            <a:ext cx="84820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 bwMode="auto">
          <a:xfrm>
            <a:off x="266700" y="6453188"/>
            <a:ext cx="84820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3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charRg st="37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7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7106">
                                            <p:txEl>
                                              <p:charRg st="74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1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7106">
                                            <p:txEl>
                                              <p:charRg st="114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41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7106">
                                            <p:txEl>
                                              <p:charRg st="141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6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7106">
                                            <p:txEl>
                                              <p:charRg st="163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7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7106">
                                            <p:txEl>
                                              <p:charRg st="172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7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7106">
                                            <p:txEl>
                                              <p:charRg st="178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build="p"/>
      <p:bldP spid="7" grpId="0" animBg="1" build="p"/>
      <p:bldP spid="4" grpId="0" animBg="1" build="p"/>
      <p:bldP spid="4710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3573463"/>
            <a:ext cx="9144000" cy="3095625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3" name="Rectangle 1"/>
          <p:cNvSpPr/>
          <p:nvPr/>
        </p:nvSpPr>
        <p:spPr>
          <a:xfrm>
            <a:off x="539750" y="981075"/>
            <a:ext cx="8382000" cy="599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457200" lvl="0" indent="-457200">
              <a:spcBef>
                <a:spcPct val="2000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依次</a:t>
            </a:r>
            <a:r>
              <a:rPr lang="en-US" altLang="zh-CN" sz="2000" dirty="0">
                <a:sym typeface="+mn-lt"/>
              </a:rPr>
              <a:t>: </a:t>
            </a:r>
            <a:r>
              <a:rPr lang="zh-CN" altLang="en-US" sz="2000" dirty="0">
                <a:sym typeface="+mn-lt"/>
              </a:rPr>
              <a:t>循环（</a:t>
            </a:r>
            <a:r>
              <a:rPr lang="en-US" altLang="zh-CN" sz="2000" dirty="0">
                <a:sym typeface="+mn-lt"/>
              </a:rPr>
              <a:t>for</a:t>
            </a:r>
            <a:r>
              <a:rPr lang="zh-CN" altLang="en-US" sz="2000" dirty="0">
                <a:sym typeface="+mn-lt"/>
              </a:rPr>
              <a:t>，</a:t>
            </a:r>
            <a:r>
              <a:rPr lang="en-US" altLang="zh-CN" sz="2000" dirty="0">
                <a:sym typeface="+mn-lt"/>
              </a:rPr>
              <a:t>while</a:t>
            </a:r>
            <a:r>
              <a:rPr lang="zh-CN" altLang="en-US" sz="2000" dirty="0">
                <a:sym typeface="+mn-lt"/>
              </a:rPr>
              <a:t>），注意循环变量的初值和终值</a:t>
            </a: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比较或分情况</a:t>
            </a:r>
            <a:r>
              <a:rPr lang="zh-CN" altLang="en-US" sz="2000" dirty="0">
                <a:sym typeface="+mn-lt"/>
              </a:rPr>
              <a:t>：分支（</a:t>
            </a:r>
            <a:r>
              <a:rPr lang="en-US" altLang="zh-CN" sz="2000" dirty="0">
                <a:sym typeface="+mn-lt"/>
              </a:rPr>
              <a:t>if</a:t>
            </a:r>
            <a:r>
              <a:rPr lang="zh-CN" altLang="en-US" sz="2000" dirty="0">
                <a:sym typeface="+mn-lt"/>
              </a:rPr>
              <a:t>，</a:t>
            </a:r>
            <a:r>
              <a:rPr lang="en-US" altLang="zh-CN" sz="2000" dirty="0">
                <a:sym typeface="+mn-lt"/>
              </a:rPr>
              <a:t>switch</a:t>
            </a:r>
            <a:r>
              <a:rPr lang="zh-CN" altLang="en-US" sz="2000" dirty="0">
                <a:sym typeface="+mn-lt"/>
              </a:rPr>
              <a:t>）</a:t>
            </a: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移动</a:t>
            </a:r>
            <a:r>
              <a:rPr lang="zh-CN" altLang="en-US" sz="2000" dirty="0">
                <a:sym typeface="+mn-lt"/>
              </a:rPr>
              <a:t>：赋值（后移</a:t>
            </a:r>
            <a:r>
              <a:rPr lang="en-US" altLang="en-US" sz="2000" dirty="0">
                <a:sym typeface="+mn-lt"/>
              </a:rPr>
              <a:t>a[i+1]=a[i]; </a:t>
            </a:r>
            <a:r>
              <a:rPr lang="zh-CN" altLang="en-US" sz="2000" dirty="0">
                <a:sym typeface="+mn-lt"/>
              </a:rPr>
              <a:t>前移：</a:t>
            </a:r>
            <a:r>
              <a:rPr lang="en-US" altLang="en-US" sz="2000" dirty="0">
                <a:sym typeface="+mn-lt"/>
              </a:rPr>
              <a:t>a[i-1]=a[i];</a:t>
            </a:r>
            <a:r>
              <a:rPr lang="zh-CN" altLang="en-US" sz="2000" dirty="0">
                <a:sym typeface="+mn-lt"/>
              </a:rPr>
              <a:t>）</a:t>
            </a: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交换</a:t>
            </a:r>
            <a:r>
              <a:rPr lang="zh-CN" altLang="en-US" sz="2000" dirty="0">
                <a:sym typeface="+mn-lt"/>
              </a:rPr>
              <a:t>：三条赋值</a:t>
            </a: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记录或保存变量的值</a:t>
            </a:r>
            <a:r>
              <a:rPr lang="zh-CN" altLang="en-US" sz="2000" dirty="0">
                <a:sym typeface="+mn-lt"/>
              </a:rPr>
              <a:t>：一条赋值</a:t>
            </a:r>
            <a:endParaRPr lang="en-US" altLang="zh-CN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None/>
            </a:pP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None/>
            </a:pPr>
            <a:r>
              <a:rPr lang="zh-CN" altLang="en-US" sz="2000" dirty="0">
                <a:sym typeface="+mn-lt"/>
              </a:rPr>
              <a:t>对于</a:t>
            </a: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链表，常用的三条语句</a:t>
            </a:r>
            <a:r>
              <a:rPr lang="zh-CN" altLang="en-US" sz="2000" dirty="0">
                <a:sym typeface="+mn-lt"/>
              </a:rPr>
              <a:t>如下：</a:t>
            </a:r>
            <a:endParaRPr lang="zh-CN" altLang="en-US" sz="2000" dirty="0">
              <a:sym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sz="2000" dirty="0">
                <a:sym typeface="+mn-lt"/>
              </a:rPr>
              <a:t>p=L-&gt;next;         //p</a:t>
            </a:r>
            <a:r>
              <a:rPr lang="zh-CN" altLang="en-US" sz="2000" dirty="0">
                <a:sym typeface="+mn-lt"/>
              </a:rPr>
              <a:t>指向首元结点</a:t>
            </a:r>
            <a:endParaRPr lang="zh-CN" altLang="en-US" sz="2000" dirty="0">
              <a:sym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sz="2000" dirty="0">
                <a:sym typeface="+mn-lt"/>
              </a:rPr>
              <a:t>while(p!=NULL)    //p</a:t>
            </a:r>
            <a:r>
              <a:rPr lang="zh-CN" altLang="en-US" sz="2000" dirty="0">
                <a:sym typeface="+mn-lt"/>
              </a:rPr>
              <a:t>未到表尾</a:t>
            </a:r>
            <a:endParaRPr lang="zh-CN" altLang="en-US" sz="2000" dirty="0">
              <a:sym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sz="2000" dirty="0">
                <a:sym typeface="+mn-lt"/>
              </a:rPr>
              <a:t>p=p-&gt;next;        //p</a:t>
            </a:r>
            <a:r>
              <a:rPr lang="zh-CN" altLang="en-US" sz="2000" dirty="0">
                <a:sym typeface="+mn-lt"/>
              </a:rPr>
              <a:t>指向下一个结点</a:t>
            </a: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None/>
            </a:pPr>
            <a:endParaRPr lang="en-US" altLang="zh-CN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None/>
            </a:pPr>
            <a:r>
              <a:rPr lang="en-US" altLang="zh-CN" sz="2000" dirty="0">
                <a:sym typeface="+mn-lt"/>
              </a:rPr>
              <a:t>      </a:t>
            </a:r>
            <a:r>
              <a:rPr lang="zh-CN" altLang="en-US" sz="2000" dirty="0">
                <a:sym typeface="+mn-lt"/>
              </a:rPr>
              <a:t>另外，</a:t>
            </a: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指针保留技术</a:t>
            </a:r>
            <a:r>
              <a:rPr lang="zh-CN" altLang="en-US" sz="2000" dirty="0">
                <a:sym typeface="+mn-lt"/>
              </a:rPr>
              <a:t>：</a:t>
            </a:r>
            <a:r>
              <a:rPr lang="en-US" altLang="zh-CN" sz="2000" dirty="0">
                <a:sym typeface="+mn-lt"/>
              </a:rPr>
              <a:t>q=p;p=p-&gt;next;  </a:t>
            </a: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None/>
            </a:pPr>
            <a:endParaRPr lang="zh-CN" altLang="en-US" sz="2000" dirty="0">
              <a:sym typeface="+mn-lt"/>
            </a:endParaRPr>
          </a:p>
        </p:txBody>
      </p:sp>
      <p:sp>
        <p:nvSpPr>
          <p:cNvPr id="61444" name="标题 8"/>
          <p:cNvSpPr txBox="1"/>
          <p:nvPr/>
        </p:nvSpPr>
        <p:spPr>
          <a:xfrm>
            <a:off x="827088" y="188913"/>
            <a:ext cx="8858250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总结</a:t>
            </a:r>
            <a:r>
              <a:rPr lang="en-US" altLang="zh-CN" sz="2200" dirty="0">
                <a:solidFill>
                  <a:schemeClr val="bg1"/>
                </a:solidFill>
                <a:sym typeface="+mn-lt"/>
              </a:rPr>
              <a:t>---</a:t>
            </a: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从机器执行的角度理解算法，将算法描述逐句变为程序</a:t>
            </a:r>
            <a:endParaRPr lang="zh-CN" altLang="en-US" sz="22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8"/>
          <p:cNvSpPr txBox="1"/>
          <p:nvPr/>
        </p:nvSpPr>
        <p:spPr>
          <a:xfrm>
            <a:off x="798513" y="195263"/>
            <a:ext cx="8858250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建议大家</a:t>
            </a: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--- 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三个“一定要”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2467" name="Text Box 37"/>
          <p:cNvSpPr txBox="1"/>
          <p:nvPr/>
        </p:nvSpPr>
        <p:spPr>
          <a:xfrm>
            <a:off x="1812925" y="631825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zh-CN" sz="2800" dirty="0">
              <a:sym typeface="+mn-lt"/>
            </a:endParaRPr>
          </a:p>
        </p:txBody>
      </p:sp>
      <p:sp>
        <p:nvSpPr>
          <p:cNvPr id="67589" name="Line 83"/>
          <p:cNvSpPr>
            <a:spLocks noChangeShapeType="1"/>
          </p:cNvSpPr>
          <p:nvPr/>
        </p:nvSpPr>
        <p:spPr bwMode="auto">
          <a:xfrm flipV="1">
            <a:off x="1200150" y="1785938"/>
            <a:ext cx="7648575" cy="46038"/>
          </a:xfrm>
          <a:prstGeom prst="line">
            <a:avLst/>
          </a:prstGeom>
          <a:noFill/>
          <a:ln w="25400">
            <a:solidFill>
              <a:srgbClr val="003399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69" name="Text Box 84"/>
          <p:cNvSpPr txBox="1"/>
          <p:nvPr/>
        </p:nvSpPr>
        <p:spPr>
          <a:xfrm>
            <a:off x="1144588" y="1235075"/>
            <a:ext cx="79073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  <a:sym typeface="+mn-lt"/>
              </a:rPr>
              <a:t>一定要</a:t>
            </a:r>
            <a:r>
              <a:rPr lang="zh-CN" altLang="en-US" dirty="0">
                <a:sym typeface="+mn-lt"/>
              </a:rPr>
              <a:t>将算法理解透彻、明确数据数据结构后，再写程序</a:t>
            </a:r>
            <a:endParaRPr lang="zh-CN" altLang="en-US" dirty="0">
              <a:sym typeface="+mn-lt"/>
            </a:endParaRPr>
          </a:p>
        </p:txBody>
      </p:sp>
      <p:grpSp>
        <p:nvGrpSpPr>
          <p:cNvPr id="4" name="组合 36"/>
          <p:cNvGrpSpPr/>
          <p:nvPr/>
        </p:nvGrpSpPr>
        <p:grpSpPr>
          <a:xfrm>
            <a:off x="252413" y="4560888"/>
            <a:ext cx="8594725" cy="1831975"/>
            <a:chOff x="313964" y="4454543"/>
            <a:chExt cx="8595763" cy="1831977"/>
          </a:xfrm>
        </p:grpSpPr>
        <p:grpSp>
          <p:nvGrpSpPr>
            <p:cNvPr id="62486" name="Group 14"/>
            <p:cNvGrpSpPr/>
            <p:nvPr/>
          </p:nvGrpSpPr>
          <p:grpSpPr>
            <a:xfrm>
              <a:off x="313964" y="4454543"/>
              <a:ext cx="8595763" cy="665163"/>
              <a:chOff x="172" y="2016"/>
              <a:chExt cx="5281" cy="419"/>
            </a:xfrm>
          </p:grpSpPr>
          <p:grpSp>
            <p:nvGrpSpPr>
              <p:cNvPr id="62488" name="Group 87"/>
              <p:cNvGrpSpPr/>
              <p:nvPr/>
            </p:nvGrpSpPr>
            <p:grpSpPr>
              <a:xfrm>
                <a:off x="172" y="2016"/>
                <a:ext cx="486" cy="419"/>
                <a:chOff x="2889" y="2656"/>
                <a:chExt cx="1570" cy="1351"/>
              </a:xfrm>
            </p:grpSpPr>
            <p:sp>
              <p:nvSpPr>
                <p:cNvPr id="62492" name="AutoShape 88"/>
                <p:cNvSpPr/>
                <p:nvPr/>
              </p:nvSpPr>
              <p:spPr>
                <a:xfrm>
                  <a:off x="2889" y="2679"/>
                  <a:ext cx="1535" cy="1328"/>
                </a:xfrm>
                <a:prstGeom prst="hexagon">
                  <a:avLst>
                    <a:gd name="adj" fmla="val 28918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2493" name="AutoShape 89"/>
                <p:cNvSpPr/>
                <p:nvPr/>
              </p:nvSpPr>
              <p:spPr>
                <a:xfrm>
                  <a:off x="2924" y="2656"/>
                  <a:ext cx="1535" cy="1328"/>
                </a:xfrm>
                <a:prstGeom prst="hexagon">
                  <a:avLst>
                    <a:gd name="adj" fmla="val 28918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2494" name="AutoShape 90"/>
                <p:cNvSpPr/>
                <p:nvPr/>
              </p:nvSpPr>
              <p:spPr>
                <a:xfrm>
                  <a:off x="3018" y="2737"/>
                  <a:ext cx="1346" cy="1167"/>
                </a:xfrm>
                <a:prstGeom prst="hexagon">
                  <a:avLst>
                    <a:gd name="adj" fmla="val 28893"/>
                    <a:gd name="vf" fmla="val 115470"/>
                  </a:avLst>
                </a:prstGeom>
                <a:solidFill>
                  <a:srgbClr val="6C4C8F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</p:grpSp>
          <p:sp>
            <p:nvSpPr>
              <p:cNvPr id="67607" name="Line 91"/>
              <p:cNvSpPr>
                <a:spLocks noChangeShapeType="1"/>
              </p:cNvSpPr>
              <p:nvPr/>
            </p:nvSpPr>
            <p:spPr bwMode="auto">
              <a:xfrm>
                <a:off x="785" y="2366"/>
                <a:ext cx="4668" cy="37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490" name="Text Box 92"/>
              <p:cNvSpPr txBox="1"/>
              <p:nvPr/>
            </p:nvSpPr>
            <p:spPr>
              <a:xfrm>
                <a:off x="749" y="2054"/>
                <a:ext cx="368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  <a:sym typeface="+mn-lt"/>
                  </a:rPr>
                  <a:t>一定要</a:t>
                </a:r>
                <a:r>
                  <a:rPr lang="zh-CN" altLang="en-US" dirty="0">
                    <a:sym typeface="+mn-lt"/>
                  </a:rPr>
                  <a:t>学会调试程序的方法  </a:t>
                </a:r>
                <a:r>
                  <a:rPr lang="en-US" altLang="zh-CN" dirty="0">
                    <a:solidFill>
                      <a:srgbClr val="FF0000"/>
                    </a:solidFill>
                    <a:sym typeface="+mn-lt"/>
                  </a:rPr>
                  <a:t> </a:t>
                </a:r>
                <a:endParaRPr lang="zh-CN" altLang="en-US" sz="2800" dirty="0">
                  <a:solidFill>
                    <a:srgbClr val="FF0000"/>
                  </a:solidFill>
                  <a:sym typeface="+mn-lt"/>
                </a:endParaRPr>
              </a:p>
            </p:txBody>
          </p:sp>
          <p:sp>
            <p:nvSpPr>
              <p:cNvPr id="62491" name="Text Box 93"/>
              <p:cNvSpPr txBox="1"/>
              <p:nvPr/>
            </p:nvSpPr>
            <p:spPr>
              <a:xfrm>
                <a:off x="307" y="2078"/>
                <a:ext cx="224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 algn="ctr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800" b="1" dirty="0">
                    <a:solidFill>
                      <a:srgbClr val="FFFFFF"/>
                    </a:solidFill>
                    <a:sym typeface="+mn-lt"/>
                  </a:rPr>
                  <a:t>3</a:t>
                </a:r>
                <a:endParaRPr lang="en-US" altLang="zh-CN" sz="2800" b="1" dirty="0">
                  <a:solidFill>
                    <a:srgbClr val="FFFFFF"/>
                  </a:solidFill>
                  <a:sym typeface="+mn-lt"/>
                </a:endParaRPr>
              </a:p>
            </p:txBody>
          </p:sp>
        </p:grpSp>
        <p:sp>
          <p:nvSpPr>
            <p:cNvPr id="62487" name="Rectangle 16"/>
            <p:cNvSpPr/>
            <p:nvPr/>
          </p:nvSpPr>
          <p:spPr>
            <a:xfrm>
              <a:off x="1206247" y="5168919"/>
              <a:ext cx="7703480" cy="1117601"/>
            </a:xfrm>
            <a:prstGeom prst="rect">
              <a:avLst/>
            </a:prstGeom>
            <a:solidFill>
              <a:srgbClr val="BAD6EE"/>
            </a:solidFill>
            <a:ln w="9525">
              <a:noFill/>
            </a:ln>
          </p:spPr>
          <p:txBody>
            <a:bodyPr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zh-CN" altLang="en-US" sz="2000" dirty="0">
                  <a:sym typeface="+mn-lt"/>
                </a:rPr>
                <a:t>设断点</a:t>
              </a:r>
              <a:endParaRPr lang="en-US" altLang="zh-CN" sz="2000" dirty="0">
                <a:sym typeface="+mn-lt"/>
              </a:endParaRPr>
            </a:p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en-US" altLang="zh-CN" sz="2000" dirty="0">
                  <a:sym typeface="+mn-lt"/>
                </a:rPr>
                <a:t>F10 </a:t>
              </a:r>
              <a:endParaRPr lang="en-US" altLang="zh-CN" sz="2000" dirty="0">
                <a:sym typeface="+mn-lt"/>
              </a:endParaRPr>
            </a:p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zh-CN" altLang="en-US" sz="2000" dirty="0">
                  <a:sym typeface="+mn-lt"/>
                </a:rPr>
                <a:t>减少测试的数据量</a:t>
              </a:r>
              <a:endParaRPr lang="en-US" altLang="zh-CN" sz="2000" dirty="0">
                <a:solidFill>
                  <a:srgbClr val="003399"/>
                </a:solidFill>
                <a:sym typeface="+mn-lt"/>
              </a:endParaRPr>
            </a:p>
          </p:txBody>
        </p:sp>
      </p:grpSp>
      <p:sp>
        <p:nvSpPr>
          <p:cNvPr id="62471" name="Rectangle 16"/>
          <p:cNvSpPr/>
          <p:nvPr/>
        </p:nvSpPr>
        <p:spPr>
          <a:xfrm>
            <a:off x="1200150" y="1960563"/>
            <a:ext cx="7648575" cy="787400"/>
          </a:xfrm>
          <a:prstGeom prst="rect">
            <a:avLst/>
          </a:prstGeom>
          <a:solidFill>
            <a:srgbClr val="BAD6EE"/>
          </a:solidFill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  <a:buChar char="•"/>
            </a:pPr>
            <a:r>
              <a:rPr lang="zh-CN" altLang="en-US" sz="1800" dirty="0">
                <a:sym typeface="+mn-lt"/>
              </a:rPr>
              <a:t>明确算法思想的每一步</a:t>
            </a:r>
            <a:endParaRPr lang="en-US" altLang="zh-CN" sz="1800" dirty="0">
              <a:sym typeface="+mn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Char char="•"/>
            </a:pPr>
            <a:r>
              <a:rPr lang="zh-CN" altLang="en-US" sz="1800" dirty="0">
                <a:sym typeface="+mn-lt"/>
              </a:rPr>
              <a:t>确定逻辑结构、然后确定存储结构</a:t>
            </a:r>
            <a:endParaRPr lang="en-US" altLang="zh-CN" sz="1800" dirty="0">
              <a:sym typeface="+mn-lt"/>
            </a:endParaRPr>
          </a:p>
        </p:txBody>
      </p:sp>
      <p:grpSp>
        <p:nvGrpSpPr>
          <p:cNvPr id="7" name="组合 37"/>
          <p:cNvGrpSpPr/>
          <p:nvPr/>
        </p:nvGrpSpPr>
        <p:grpSpPr>
          <a:xfrm>
            <a:off x="252413" y="2846388"/>
            <a:ext cx="8596312" cy="1544637"/>
            <a:chOff x="313113" y="2740030"/>
            <a:chExt cx="8597076" cy="1544924"/>
          </a:xfrm>
        </p:grpSpPr>
        <p:grpSp>
          <p:nvGrpSpPr>
            <p:cNvPr id="62477" name="组合 32"/>
            <p:cNvGrpSpPr/>
            <p:nvPr/>
          </p:nvGrpSpPr>
          <p:grpSpPr>
            <a:xfrm>
              <a:off x="313113" y="2740030"/>
              <a:ext cx="8596700" cy="665164"/>
              <a:chOff x="313114" y="2357429"/>
              <a:chExt cx="8596707" cy="665163"/>
            </a:xfrm>
          </p:grpSpPr>
          <p:grpSp>
            <p:nvGrpSpPr>
              <p:cNvPr id="62479" name="Group 95"/>
              <p:cNvGrpSpPr/>
              <p:nvPr/>
            </p:nvGrpSpPr>
            <p:grpSpPr>
              <a:xfrm>
                <a:off x="313114" y="2357429"/>
                <a:ext cx="755606" cy="665163"/>
                <a:chOff x="882" y="2656"/>
                <a:chExt cx="1536" cy="1351"/>
              </a:xfrm>
            </p:grpSpPr>
            <p:sp>
              <p:nvSpPr>
                <p:cNvPr id="62483" name="AutoShape 96"/>
                <p:cNvSpPr/>
                <p:nvPr/>
              </p:nvSpPr>
              <p:spPr>
                <a:xfrm>
                  <a:off x="882" y="2679"/>
                  <a:ext cx="1536" cy="1329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2484" name="AutoShape 97"/>
                <p:cNvSpPr/>
                <p:nvPr/>
              </p:nvSpPr>
              <p:spPr>
                <a:xfrm>
                  <a:off x="882" y="2656"/>
                  <a:ext cx="1536" cy="1329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2485" name="AutoShape 98"/>
                <p:cNvSpPr/>
                <p:nvPr/>
              </p:nvSpPr>
              <p:spPr>
                <a:xfrm>
                  <a:off x="972" y="2737"/>
                  <a:ext cx="1349" cy="1167"/>
                </a:xfrm>
                <a:prstGeom prst="hexagon">
                  <a:avLst>
                    <a:gd name="adj" fmla="val 28893"/>
                    <a:gd name="vf" fmla="val 115470"/>
                  </a:avLst>
                </a:prstGeom>
                <a:solidFill>
                  <a:srgbClr val="6C4C8F"/>
                </a:solidFill>
                <a:ln w="9525" cap="flat" cmpd="sng">
                  <a:solidFill>
                    <a:srgbClr val="1F528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</p:grpSp>
          <p:sp>
            <p:nvSpPr>
              <p:cNvPr id="67598" name="Line 99"/>
              <p:cNvSpPr>
                <a:spLocks noChangeShapeType="1"/>
              </p:cNvSpPr>
              <p:nvPr/>
            </p:nvSpPr>
            <p:spPr bwMode="auto">
              <a:xfrm flipV="1">
                <a:off x="1252998" y="2956027"/>
                <a:ext cx="7657199" cy="28580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481" name="Text Box 100"/>
              <p:cNvSpPr txBox="1"/>
              <p:nvPr/>
            </p:nvSpPr>
            <p:spPr>
              <a:xfrm>
                <a:off x="1205369" y="2417765"/>
                <a:ext cx="7527012" cy="4604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  <a:sym typeface="+mn-lt"/>
                  </a:rPr>
                  <a:t>一定要</a:t>
                </a:r>
                <a:r>
                  <a:rPr lang="zh-CN" altLang="en-US" dirty="0">
                    <a:sym typeface="+mn-lt"/>
                  </a:rPr>
                  <a:t>掌握编译错误修改的技巧</a:t>
                </a:r>
                <a:endParaRPr lang="en-US" altLang="zh-CN" dirty="0">
                  <a:sym typeface="+mn-lt"/>
                </a:endParaRPr>
              </a:p>
            </p:txBody>
          </p:sp>
          <p:sp>
            <p:nvSpPr>
              <p:cNvPr id="62482" name="Text Box 101"/>
              <p:cNvSpPr txBox="1"/>
              <p:nvPr/>
            </p:nvSpPr>
            <p:spPr>
              <a:xfrm>
                <a:off x="516332" y="2409826"/>
                <a:ext cx="363570" cy="5223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 algn="ctr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800" b="1" dirty="0">
                    <a:solidFill>
                      <a:srgbClr val="FFFFFF"/>
                    </a:solidFill>
                    <a:sym typeface="+mn-lt"/>
                  </a:rPr>
                  <a:t>2</a:t>
                </a:r>
                <a:endParaRPr lang="en-US" altLang="zh-CN" sz="2800" b="1" dirty="0">
                  <a:solidFill>
                    <a:srgbClr val="FFFFFF"/>
                  </a:solidFill>
                  <a:sym typeface="+mn-lt"/>
                </a:endParaRPr>
              </a:p>
            </p:txBody>
          </p:sp>
        </p:grpSp>
        <p:sp>
          <p:nvSpPr>
            <p:cNvPr id="62478" name="Rectangle 16"/>
            <p:cNvSpPr/>
            <p:nvPr/>
          </p:nvSpPr>
          <p:spPr>
            <a:xfrm>
              <a:off x="1252997" y="3497408"/>
              <a:ext cx="7657192" cy="787546"/>
            </a:xfrm>
            <a:prstGeom prst="rect">
              <a:avLst/>
            </a:prstGeom>
            <a:solidFill>
              <a:srgbClr val="BAD6EE"/>
            </a:solidFill>
            <a:ln w="9525">
              <a:noFill/>
            </a:ln>
          </p:spPr>
          <p:txBody>
            <a:bodyPr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zh-CN" altLang="en-US" sz="1800" dirty="0">
                  <a:sym typeface="+mn-lt"/>
                </a:rPr>
                <a:t>修改一个编译错误后重新编译</a:t>
              </a:r>
              <a:endParaRPr lang="en-US" altLang="zh-CN" sz="1800" dirty="0">
                <a:sym typeface="+mn-lt"/>
              </a:endParaRPr>
            </a:p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zh-CN" altLang="en-US" sz="1800" dirty="0">
                  <a:sym typeface="+mn-lt"/>
                </a:rPr>
                <a:t>先注释掉一部分代码</a:t>
              </a:r>
              <a:endParaRPr lang="en-US" altLang="zh-CN" sz="1800" dirty="0">
                <a:sym typeface="+mn-lt"/>
              </a:endParaRPr>
            </a:p>
          </p:txBody>
        </p:sp>
      </p:grpSp>
      <p:grpSp>
        <p:nvGrpSpPr>
          <p:cNvPr id="62473" name="组合 1"/>
          <p:cNvGrpSpPr/>
          <p:nvPr/>
        </p:nvGrpSpPr>
        <p:grpSpPr>
          <a:xfrm>
            <a:off x="273050" y="1179513"/>
            <a:ext cx="773113" cy="652462"/>
            <a:chOff x="-870209" y="1841463"/>
            <a:chExt cx="773886" cy="653838"/>
          </a:xfrm>
        </p:grpSpPr>
        <p:sp>
          <p:nvSpPr>
            <p:cNvPr id="62474" name="AutoShape 89"/>
            <p:cNvSpPr/>
            <p:nvPr/>
          </p:nvSpPr>
          <p:spPr>
            <a:xfrm>
              <a:off x="-870209" y="1841463"/>
              <a:ext cx="773886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dirty="0">
                <a:sym typeface="+mn-lt"/>
              </a:endParaRPr>
            </a:p>
          </p:txBody>
        </p:sp>
        <p:sp>
          <p:nvSpPr>
            <p:cNvPr id="62475" name="AutoShape 90"/>
            <p:cNvSpPr/>
            <p:nvPr/>
          </p:nvSpPr>
          <p:spPr>
            <a:xfrm>
              <a:off x="-822536" y="1881234"/>
              <a:ext cx="678541" cy="574297"/>
            </a:xfrm>
            <a:prstGeom prst="hexagon">
              <a:avLst>
                <a:gd name="adj" fmla="val 28897"/>
                <a:gd name="vf" fmla="val 115470"/>
              </a:avLst>
            </a:prstGeom>
            <a:solidFill>
              <a:srgbClr val="6C4C8F"/>
            </a:solidFill>
            <a:ln w="9525">
              <a:noFill/>
            </a:ln>
          </p:spPr>
          <p:txBody>
            <a:bodyPr wrap="none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dirty="0">
                <a:sym typeface="+mn-lt"/>
              </a:endParaRPr>
            </a:p>
          </p:txBody>
        </p:sp>
        <p:sp>
          <p:nvSpPr>
            <p:cNvPr id="62476" name="Text Box 93"/>
            <p:cNvSpPr txBox="1"/>
            <p:nvPr/>
          </p:nvSpPr>
          <p:spPr>
            <a:xfrm>
              <a:off x="-668394" y="1878052"/>
              <a:ext cx="375025" cy="5233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sym typeface="+mn-lt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Text Box 37"/>
          <p:cNvSpPr txBox="1"/>
          <p:nvPr/>
        </p:nvSpPr>
        <p:spPr>
          <a:xfrm>
            <a:off x="1660525" y="479425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zh-CN" sz="2800" dirty="0">
              <a:sym typeface="+mn-lt"/>
            </a:endParaRPr>
          </a:p>
        </p:txBody>
      </p:sp>
      <p:sp>
        <p:nvSpPr>
          <p:cNvPr id="63491" name="标题 8"/>
          <p:cNvSpPr txBox="1"/>
          <p:nvPr/>
        </p:nvSpPr>
        <p:spPr>
          <a:xfrm>
            <a:off x="827088" y="193675"/>
            <a:ext cx="5545137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建议大家</a:t>
            </a: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---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三个“一定不要”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9" name="Line 83"/>
          <p:cNvSpPr>
            <a:spLocks noChangeShapeType="1"/>
          </p:cNvSpPr>
          <p:nvPr/>
        </p:nvSpPr>
        <p:spPr bwMode="auto">
          <a:xfrm flipV="1">
            <a:off x="1200150" y="1714500"/>
            <a:ext cx="7648575" cy="46038"/>
          </a:xfrm>
          <a:prstGeom prst="line">
            <a:avLst/>
          </a:prstGeom>
          <a:noFill/>
          <a:ln w="25400">
            <a:solidFill>
              <a:srgbClr val="003399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3" name="Text Box 84"/>
          <p:cNvSpPr txBox="1"/>
          <p:nvPr/>
        </p:nvSpPr>
        <p:spPr>
          <a:xfrm>
            <a:off x="1144588" y="1163638"/>
            <a:ext cx="7907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  <a:sym typeface="+mn-lt"/>
              </a:rPr>
              <a:t>不要急于求成 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grpSp>
        <p:nvGrpSpPr>
          <p:cNvPr id="61" name="组合 36"/>
          <p:cNvGrpSpPr/>
          <p:nvPr/>
        </p:nvGrpSpPr>
        <p:grpSpPr>
          <a:xfrm>
            <a:off x="252413" y="5041900"/>
            <a:ext cx="8594725" cy="1339850"/>
            <a:chOff x="313964" y="4454543"/>
            <a:chExt cx="8595763" cy="1339572"/>
          </a:xfrm>
        </p:grpSpPr>
        <p:grpSp>
          <p:nvGrpSpPr>
            <p:cNvPr id="63510" name="Group 14"/>
            <p:cNvGrpSpPr/>
            <p:nvPr/>
          </p:nvGrpSpPr>
          <p:grpSpPr>
            <a:xfrm>
              <a:off x="313964" y="4454543"/>
              <a:ext cx="8595763" cy="665163"/>
              <a:chOff x="172" y="2016"/>
              <a:chExt cx="5281" cy="419"/>
            </a:xfrm>
          </p:grpSpPr>
          <p:grpSp>
            <p:nvGrpSpPr>
              <p:cNvPr id="63512" name="Group 87"/>
              <p:cNvGrpSpPr/>
              <p:nvPr/>
            </p:nvGrpSpPr>
            <p:grpSpPr>
              <a:xfrm>
                <a:off x="172" y="2016"/>
                <a:ext cx="486" cy="419"/>
                <a:chOff x="2889" y="2656"/>
                <a:chExt cx="1570" cy="1351"/>
              </a:xfrm>
            </p:grpSpPr>
            <p:sp>
              <p:nvSpPr>
                <p:cNvPr id="63516" name="AutoShape 88"/>
                <p:cNvSpPr/>
                <p:nvPr/>
              </p:nvSpPr>
              <p:spPr>
                <a:xfrm>
                  <a:off x="2889" y="2679"/>
                  <a:ext cx="1535" cy="1328"/>
                </a:xfrm>
                <a:prstGeom prst="hexagon">
                  <a:avLst>
                    <a:gd name="adj" fmla="val 28918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3517" name="AutoShape 89"/>
                <p:cNvSpPr/>
                <p:nvPr/>
              </p:nvSpPr>
              <p:spPr>
                <a:xfrm>
                  <a:off x="2924" y="2656"/>
                  <a:ext cx="1535" cy="1328"/>
                </a:xfrm>
                <a:prstGeom prst="hexagon">
                  <a:avLst>
                    <a:gd name="adj" fmla="val 28918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3518" name="AutoShape 90"/>
                <p:cNvSpPr/>
                <p:nvPr/>
              </p:nvSpPr>
              <p:spPr>
                <a:xfrm>
                  <a:off x="3018" y="2737"/>
                  <a:ext cx="1346" cy="1167"/>
                </a:xfrm>
                <a:prstGeom prst="hexagon">
                  <a:avLst>
                    <a:gd name="adj" fmla="val 28893"/>
                    <a:gd name="vf" fmla="val 115470"/>
                  </a:avLst>
                </a:prstGeom>
                <a:solidFill>
                  <a:srgbClr val="6C4C8F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</p:grpSp>
          <p:sp>
            <p:nvSpPr>
              <p:cNvPr id="65" name="Line 91"/>
              <p:cNvSpPr>
                <a:spLocks noChangeShapeType="1"/>
              </p:cNvSpPr>
              <p:nvPr/>
            </p:nvSpPr>
            <p:spPr bwMode="auto">
              <a:xfrm>
                <a:off x="785" y="2366"/>
                <a:ext cx="4668" cy="37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514" name="Text Box 92"/>
              <p:cNvSpPr txBox="1"/>
              <p:nvPr/>
            </p:nvSpPr>
            <p:spPr>
              <a:xfrm>
                <a:off x="749" y="2054"/>
                <a:ext cx="368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  <a:sym typeface="+mn-lt"/>
                  </a:rPr>
                  <a:t>不要只读不写</a:t>
                </a:r>
                <a:endParaRPr lang="zh-CN" altLang="en-US" dirty="0">
                  <a:solidFill>
                    <a:srgbClr val="FF0000"/>
                  </a:solidFill>
                  <a:sym typeface="+mn-lt"/>
                </a:endParaRPr>
              </a:p>
            </p:txBody>
          </p:sp>
          <p:sp>
            <p:nvSpPr>
              <p:cNvPr id="63515" name="Text Box 93"/>
              <p:cNvSpPr txBox="1"/>
              <p:nvPr/>
            </p:nvSpPr>
            <p:spPr>
              <a:xfrm>
                <a:off x="307" y="2078"/>
                <a:ext cx="224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 algn="ctr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800" b="1" dirty="0">
                    <a:solidFill>
                      <a:srgbClr val="FFFFFF"/>
                    </a:solidFill>
                    <a:sym typeface="+mn-lt"/>
                  </a:rPr>
                  <a:t>3</a:t>
                </a:r>
                <a:endParaRPr lang="en-US" altLang="zh-CN" sz="2800" b="1" dirty="0">
                  <a:solidFill>
                    <a:srgbClr val="FFFFFF"/>
                  </a:solidFill>
                  <a:sym typeface="+mn-lt"/>
                </a:endParaRPr>
              </a:p>
            </p:txBody>
          </p:sp>
        </p:grpSp>
        <p:sp>
          <p:nvSpPr>
            <p:cNvPr id="63511" name="Rectangle 16"/>
            <p:cNvSpPr/>
            <p:nvPr/>
          </p:nvSpPr>
          <p:spPr>
            <a:xfrm>
              <a:off x="1206247" y="5168770"/>
              <a:ext cx="7703480" cy="625345"/>
            </a:xfrm>
            <a:prstGeom prst="rect">
              <a:avLst/>
            </a:prstGeom>
            <a:solidFill>
              <a:srgbClr val="BAD6EE"/>
            </a:solidFill>
            <a:ln w="9525">
              <a:noFill/>
            </a:ln>
          </p:spPr>
          <p:txBody>
            <a:bodyPr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zh-CN" altLang="en-US" sz="2000" dirty="0">
                  <a:sym typeface="+mn-lt"/>
                </a:rPr>
                <a:t>先明确算法思想，多动手多思考，不耻下问</a:t>
              </a:r>
              <a:endParaRPr lang="zh-CN" altLang="en-US" sz="2000" dirty="0">
                <a:sym typeface="+mn-lt"/>
              </a:endParaRPr>
            </a:p>
          </p:txBody>
        </p:sp>
      </p:grpSp>
      <p:sp>
        <p:nvSpPr>
          <p:cNvPr id="63495" name="Rectangle 16"/>
          <p:cNvSpPr/>
          <p:nvPr/>
        </p:nvSpPr>
        <p:spPr>
          <a:xfrm>
            <a:off x="1200150" y="1889125"/>
            <a:ext cx="7648575" cy="1101725"/>
          </a:xfrm>
          <a:prstGeom prst="rect">
            <a:avLst/>
          </a:prstGeom>
          <a:solidFill>
            <a:srgbClr val="BAD6EE"/>
          </a:solidFill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25000"/>
              </a:lnSpc>
              <a:spcBef>
                <a:spcPct val="20000"/>
              </a:spcBef>
              <a:buChar char="•"/>
            </a:pPr>
            <a:r>
              <a:rPr lang="en-US" altLang="zh-CN" sz="1800" dirty="0">
                <a:sym typeface="+mn-lt"/>
              </a:rPr>
              <a:t>C++</a:t>
            </a:r>
            <a:r>
              <a:rPr lang="zh-CN" altLang="en-US" sz="1800" dirty="0">
                <a:sym typeface="+mn-lt"/>
              </a:rPr>
              <a:t>语法规则不熟练（指针、结构体、函数的定义和调用）</a:t>
            </a:r>
            <a:endParaRPr lang="zh-CN" altLang="en-US" sz="1800" dirty="0"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  <a:buChar char="•"/>
            </a:pPr>
            <a:r>
              <a:rPr lang="zh-CN" altLang="en-US" sz="1800" dirty="0">
                <a:sym typeface="+mn-lt"/>
              </a:rPr>
              <a:t>根据任务逐一编写、编译、调试各个功能模块，不该将所有代码写完再编译调试</a:t>
            </a:r>
            <a:endParaRPr lang="zh-CN" altLang="en-US" sz="1800" dirty="0">
              <a:sym typeface="+mn-lt"/>
            </a:endParaRPr>
          </a:p>
        </p:txBody>
      </p:sp>
      <p:grpSp>
        <p:nvGrpSpPr>
          <p:cNvPr id="72" name="组合 37"/>
          <p:cNvGrpSpPr/>
          <p:nvPr/>
        </p:nvGrpSpPr>
        <p:grpSpPr>
          <a:xfrm>
            <a:off x="252413" y="3213100"/>
            <a:ext cx="8596312" cy="1544638"/>
            <a:chOff x="313113" y="2740030"/>
            <a:chExt cx="8597076" cy="1544924"/>
          </a:xfrm>
        </p:grpSpPr>
        <p:grpSp>
          <p:nvGrpSpPr>
            <p:cNvPr id="63501" name="组合 32"/>
            <p:cNvGrpSpPr/>
            <p:nvPr/>
          </p:nvGrpSpPr>
          <p:grpSpPr>
            <a:xfrm>
              <a:off x="313113" y="2740030"/>
              <a:ext cx="8596700" cy="665164"/>
              <a:chOff x="313114" y="2357429"/>
              <a:chExt cx="8596707" cy="665163"/>
            </a:xfrm>
          </p:grpSpPr>
          <p:grpSp>
            <p:nvGrpSpPr>
              <p:cNvPr id="63503" name="Group 95"/>
              <p:cNvGrpSpPr/>
              <p:nvPr/>
            </p:nvGrpSpPr>
            <p:grpSpPr>
              <a:xfrm>
                <a:off x="313114" y="2357429"/>
                <a:ext cx="755606" cy="665163"/>
                <a:chOff x="882" y="2656"/>
                <a:chExt cx="1536" cy="1351"/>
              </a:xfrm>
            </p:grpSpPr>
            <p:sp>
              <p:nvSpPr>
                <p:cNvPr id="63507" name="AutoShape 96"/>
                <p:cNvSpPr/>
                <p:nvPr/>
              </p:nvSpPr>
              <p:spPr>
                <a:xfrm>
                  <a:off x="882" y="2679"/>
                  <a:ext cx="1536" cy="1329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3508" name="AutoShape 97"/>
                <p:cNvSpPr/>
                <p:nvPr/>
              </p:nvSpPr>
              <p:spPr>
                <a:xfrm>
                  <a:off x="882" y="2656"/>
                  <a:ext cx="1536" cy="1329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3509" name="AutoShape 98"/>
                <p:cNvSpPr/>
                <p:nvPr/>
              </p:nvSpPr>
              <p:spPr>
                <a:xfrm>
                  <a:off x="972" y="2737"/>
                  <a:ext cx="1349" cy="1167"/>
                </a:xfrm>
                <a:prstGeom prst="hexagon">
                  <a:avLst>
                    <a:gd name="adj" fmla="val 28893"/>
                    <a:gd name="vf" fmla="val 115470"/>
                  </a:avLst>
                </a:prstGeom>
                <a:solidFill>
                  <a:srgbClr val="6C4C8F"/>
                </a:solidFill>
                <a:ln w="9525" cap="flat" cmpd="sng">
                  <a:solidFill>
                    <a:srgbClr val="1F528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</p:grpSp>
          <p:sp>
            <p:nvSpPr>
              <p:cNvPr id="76" name="Line 99"/>
              <p:cNvSpPr>
                <a:spLocks noChangeShapeType="1"/>
              </p:cNvSpPr>
              <p:nvPr/>
            </p:nvSpPr>
            <p:spPr bwMode="auto">
              <a:xfrm flipV="1">
                <a:off x="1252998" y="2956027"/>
                <a:ext cx="7657199" cy="28580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505" name="Text Box 100"/>
              <p:cNvSpPr txBox="1"/>
              <p:nvPr/>
            </p:nvSpPr>
            <p:spPr>
              <a:xfrm>
                <a:off x="1205369" y="2417765"/>
                <a:ext cx="7527012" cy="4604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  <a:sym typeface="+mn-lt"/>
                  </a:rPr>
                  <a:t>不要好高骛远</a:t>
                </a:r>
                <a:endParaRPr lang="zh-CN" altLang="en-US" dirty="0">
                  <a:solidFill>
                    <a:srgbClr val="FF0000"/>
                  </a:solidFill>
                  <a:sym typeface="+mn-lt"/>
                </a:endParaRPr>
              </a:p>
            </p:txBody>
          </p:sp>
          <p:sp>
            <p:nvSpPr>
              <p:cNvPr id="63506" name="Text Box 101"/>
              <p:cNvSpPr txBox="1"/>
              <p:nvPr/>
            </p:nvSpPr>
            <p:spPr>
              <a:xfrm>
                <a:off x="516332" y="2409827"/>
                <a:ext cx="363570" cy="5223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 algn="ctr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800" b="1" dirty="0">
                    <a:solidFill>
                      <a:srgbClr val="FFFFFF"/>
                    </a:solidFill>
                    <a:sym typeface="+mn-lt"/>
                  </a:rPr>
                  <a:t>2</a:t>
                </a:r>
                <a:endParaRPr lang="en-US" altLang="zh-CN" sz="2800" b="1" dirty="0">
                  <a:solidFill>
                    <a:srgbClr val="FFFFFF"/>
                  </a:solidFill>
                  <a:sym typeface="+mn-lt"/>
                </a:endParaRPr>
              </a:p>
            </p:txBody>
          </p:sp>
        </p:grpSp>
        <p:sp>
          <p:nvSpPr>
            <p:cNvPr id="63502" name="Rectangle 16"/>
            <p:cNvSpPr/>
            <p:nvPr/>
          </p:nvSpPr>
          <p:spPr>
            <a:xfrm>
              <a:off x="1252997" y="3497408"/>
              <a:ext cx="7657192" cy="787546"/>
            </a:xfrm>
            <a:prstGeom prst="rect">
              <a:avLst/>
            </a:prstGeom>
            <a:solidFill>
              <a:srgbClr val="BAD6EE"/>
            </a:solidFill>
            <a:ln w="9525">
              <a:noFill/>
            </a:ln>
          </p:spPr>
          <p:txBody>
            <a:bodyPr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zh-CN" altLang="en-US" sz="1800" dirty="0">
                  <a:sym typeface="+mn-lt"/>
                </a:rPr>
                <a:t>写程序时依次考虑算法的正确性、可读性、健壮性、高效性</a:t>
              </a:r>
              <a:endParaRPr lang="zh-CN" altLang="en-US" sz="1800" dirty="0">
                <a:sym typeface="+mn-lt"/>
              </a:endParaRPr>
            </a:p>
          </p:txBody>
        </p:sp>
      </p:grpSp>
      <p:grpSp>
        <p:nvGrpSpPr>
          <p:cNvPr id="63497" name="组合 81"/>
          <p:cNvGrpSpPr/>
          <p:nvPr/>
        </p:nvGrpSpPr>
        <p:grpSpPr>
          <a:xfrm>
            <a:off x="273050" y="1106488"/>
            <a:ext cx="773113" cy="654050"/>
            <a:chOff x="-870209" y="1841463"/>
            <a:chExt cx="773886" cy="653838"/>
          </a:xfrm>
        </p:grpSpPr>
        <p:sp>
          <p:nvSpPr>
            <p:cNvPr id="63498" name="AutoShape 89"/>
            <p:cNvSpPr/>
            <p:nvPr/>
          </p:nvSpPr>
          <p:spPr>
            <a:xfrm>
              <a:off x="-870209" y="1841463"/>
              <a:ext cx="773886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dirty="0">
                <a:sym typeface="+mn-lt"/>
              </a:endParaRPr>
            </a:p>
          </p:txBody>
        </p:sp>
        <p:sp>
          <p:nvSpPr>
            <p:cNvPr id="63499" name="AutoShape 90"/>
            <p:cNvSpPr/>
            <p:nvPr/>
          </p:nvSpPr>
          <p:spPr>
            <a:xfrm>
              <a:off x="-822536" y="1881137"/>
              <a:ext cx="678541" cy="574489"/>
            </a:xfrm>
            <a:prstGeom prst="hexagon">
              <a:avLst>
                <a:gd name="adj" fmla="val 28893"/>
                <a:gd name="vf" fmla="val 115470"/>
              </a:avLst>
            </a:prstGeom>
            <a:solidFill>
              <a:srgbClr val="6C4C8F"/>
            </a:solidFill>
            <a:ln w="9525">
              <a:noFill/>
            </a:ln>
          </p:spPr>
          <p:txBody>
            <a:bodyPr wrap="none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dirty="0">
                <a:sym typeface="+mn-lt"/>
              </a:endParaRPr>
            </a:p>
          </p:txBody>
        </p:sp>
        <p:sp>
          <p:nvSpPr>
            <p:cNvPr id="63500" name="Text Box 93"/>
            <p:cNvSpPr txBox="1"/>
            <p:nvPr/>
          </p:nvSpPr>
          <p:spPr>
            <a:xfrm>
              <a:off x="-668394" y="1877963"/>
              <a:ext cx="375025" cy="5237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sym typeface="+mn-lt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矩形: 圆角 31"/>
          <p:cNvSpPr>
            <a:spLocks noChangeArrowheads="1"/>
          </p:cNvSpPr>
          <p:nvPr/>
        </p:nvSpPr>
        <p:spPr bwMode="auto">
          <a:xfrm>
            <a:off x="457200" y="3848100"/>
            <a:ext cx="1882775" cy="622300"/>
          </a:xfrm>
          <a:prstGeom prst="roundRect">
            <a:avLst>
              <a:gd name="adj" fmla="val 16667"/>
            </a:avLst>
          </a:prstGeom>
          <a:solidFill>
            <a:srgbClr val="76AE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: 圆角 5"/>
          <p:cNvSpPr>
            <a:spLocks noChangeArrowheads="1"/>
          </p:cNvSpPr>
          <p:nvPr/>
        </p:nvSpPr>
        <p:spPr bwMode="auto">
          <a:xfrm>
            <a:off x="457200" y="1125538"/>
            <a:ext cx="1882775" cy="622300"/>
          </a:xfrm>
          <a:prstGeom prst="roundRect">
            <a:avLst>
              <a:gd name="adj" fmla="val 16667"/>
            </a:avLst>
          </a:prstGeom>
          <a:solidFill>
            <a:srgbClr val="76AE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533400" y="1211263"/>
            <a:ext cx="631666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第一原则：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单目运算的优先级高于双目运算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57200" y="3925888"/>
            <a:ext cx="1984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第二原则：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85800" y="4545013"/>
            <a:ext cx="1419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算术运算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2189163" y="4773613"/>
            <a:ext cx="762000" cy="0"/>
          </a:xfrm>
          <a:prstGeom prst="line">
            <a:avLst/>
          </a:prstGeom>
          <a:noFill/>
          <a:ln w="31750">
            <a:solidFill>
              <a:srgbClr val="6C4C8F"/>
            </a:solidFill>
            <a:miter lim="800000"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2951163" y="4545013"/>
            <a:ext cx="1419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关系运算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5389563" y="4545013"/>
            <a:ext cx="1419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逻辑运算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7661275" y="4545013"/>
            <a:ext cx="1419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赋值运算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815975" y="5338763"/>
            <a:ext cx="28956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a+b&gt;c&amp;&amp;c!=0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4175" y="5338763"/>
            <a:ext cx="32956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((a+b)&gt;c)&amp;&amp;(c!=0)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左右箭头 14"/>
          <p:cNvSpPr>
            <a:spLocks noChangeArrowheads="1"/>
          </p:cNvSpPr>
          <p:nvPr/>
        </p:nvSpPr>
        <p:spPr bwMode="auto">
          <a:xfrm>
            <a:off x="3863975" y="5338763"/>
            <a:ext cx="1447800" cy="457200"/>
          </a:xfrm>
          <a:prstGeom prst="leftRightArrow">
            <a:avLst>
              <a:gd name="adj1" fmla="val 50000"/>
              <a:gd name="adj2" fmla="val 50007"/>
            </a:avLst>
          </a:prstGeom>
          <a:solidFill>
            <a:srgbClr val="6C4C8F"/>
          </a:solidFill>
          <a:ln w="9525" algn="ctr">
            <a:noFill/>
            <a:round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838200" y="1989138"/>
            <a:ext cx="1676400" cy="525463"/>
          </a:xfrm>
          <a:prstGeom prst="rect">
            <a:avLst/>
          </a:prstGeom>
          <a:solidFill>
            <a:srgbClr val="76AEDD">
              <a:alpha val="50000"/>
            </a:srgbClr>
          </a:solidFill>
          <a:ln w="57150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x=*p++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3467100" y="1989138"/>
            <a:ext cx="1808163" cy="525463"/>
          </a:xfrm>
          <a:prstGeom prst="rect">
            <a:avLst/>
          </a:prstGeom>
          <a:solidFill>
            <a:srgbClr val="76AEDD">
              <a:alpha val="50000"/>
            </a:srgbClr>
          </a:solidFill>
          <a:ln w="57150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 *(p++)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左右箭头 17"/>
          <p:cNvSpPr>
            <a:spLocks noChangeArrowheads="1"/>
          </p:cNvSpPr>
          <p:nvPr/>
        </p:nvSpPr>
        <p:spPr bwMode="auto">
          <a:xfrm>
            <a:off x="2571750" y="2071688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6C4C8F"/>
          </a:solidFill>
          <a:ln w="9525" algn="ctr">
            <a:noFill/>
            <a:round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215063" y="1995488"/>
            <a:ext cx="2362200" cy="525463"/>
          </a:xfrm>
          <a:prstGeom prst="rect">
            <a:avLst/>
          </a:prstGeom>
          <a:solidFill>
            <a:srgbClr val="76AEDD">
              <a:alpha val="50000"/>
            </a:srgbClr>
          </a:solidFill>
          <a:ln w="57150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x=*p,  p=p+1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左右箭头 19"/>
          <p:cNvSpPr>
            <a:spLocks noChangeArrowheads="1"/>
          </p:cNvSpPr>
          <p:nvPr/>
        </p:nvSpPr>
        <p:spPr bwMode="auto">
          <a:xfrm>
            <a:off x="5334000" y="2071688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6C4C8F"/>
          </a:solidFill>
          <a:ln w="9525" algn="ctr">
            <a:noFill/>
            <a:round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838200" y="2744788"/>
            <a:ext cx="1676400" cy="525463"/>
          </a:xfrm>
          <a:prstGeom prst="rect">
            <a:avLst/>
          </a:prstGeom>
          <a:solidFill>
            <a:srgbClr val="76AEDD">
              <a:alpha val="50000"/>
            </a:srgbClr>
          </a:solidFill>
          <a:ln w="57150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x=*++p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3467100" y="2827338"/>
            <a:ext cx="1808163" cy="525463"/>
          </a:xfrm>
          <a:prstGeom prst="rect">
            <a:avLst/>
          </a:prstGeom>
          <a:solidFill>
            <a:srgbClr val="76AEDD">
              <a:alpha val="50000"/>
            </a:srgbClr>
          </a:solidFill>
          <a:ln w="57150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 *(++p)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左右箭头 22"/>
          <p:cNvSpPr>
            <a:spLocks noChangeArrowheads="1"/>
          </p:cNvSpPr>
          <p:nvPr/>
        </p:nvSpPr>
        <p:spPr bwMode="auto">
          <a:xfrm>
            <a:off x="2571750" y="2827338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6C4C8F"/>
          </a:solidFill>
          <a:ln w="9525" algn="ctr">
            <a:noFill/>
            <a:round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6215063" y="2744788"/>
            <a:ext cx="2362200" cy="525463"/>
          </a:xfrm>
          <a:prstGeom prst="rect">
            <a:avLst/>
          </a:prstGeom>
          <a:solidFill>
            <a:srgbClr val="76AEDD">
              <a:alpha val="50000"/>
            </a:srgbClr>
          </a:solidFill>
          <a:ln w="57150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p=p+1, x=*p,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左右箭头 24"/>
          <p:cNvSpPr>
            <a:spLocks noChangeArrowheads="1"/>
          </p:cNvSpPr>
          <p:nvPr/>
        </p:nvSpPr>
        <p:spPr bwMode="auto">
          <a:xfrm>
            <a:off x="5334000" y="2827338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6C4C8F"/>
          </a:solidFill>
          <a:ln w="9525" algn="ctr">
            <a:noFill/>
            <a:round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4419600" y="4773613"/>
            <a:ext cx="762000" cy="0"/>
          </a:xfrm>
          <a:prstGeom prst="line">
            <a:avLst/>
          </a:prstGeom>
          <a:noFill/>
          <a:ln w="31750">
            <a:solidFill>
              <a:srgbClr val="6C4C8F"/>
            </a:solidFill>
            <a:miter lim="800000"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6808788" y="4773613"/>
            <a:ext cx="762000" cy="0"/>
          </a:xfrm>
          <a:prstGeom prst="line">
            <a:avLst/>
          </a:prstGeom>
          <a:noFill/>
          <a:ln w="31750">
            <a:solidFill>
              <a:srgbClr val="6C4C8F"/>
            </a:solidFill>
            <a:miter lim="800000"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标题 3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运算的优先级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矩形 4"/>
          <p:cNvSpPr>
            <a:spLocks noChangeArrowheads="1"/>
          </p:cNvSpPr>
          <p:nvPr/>
        </p:nvSpPr>
        <p:spPr bwMode="auto">
          <a:xfrm>
            <a:off x="2339975" y="4383088"/>
            <a:ext cx="6740525" cy="82550"/>
          </a:xfrm>
          <a:prstGeom prst="rect">
            <a:avLst/>
          </a:prstGeom>
          <a:solidFill>
            <a:srgbClr val="76AE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矩形 28"/>
          <p:cNvSpPr>
            <a:spLocks noChangeArrowheads="1"/>
          </p:cNvSpPr>
          <p:nvPr/>
        </p:nvSpPr>
        <p:spPr bwMode="auto">
          <a:xfrm>
            <a:off x="6732588" y="1471613"/>
            <a:ext cx="2347913" cy="90488"/>
          </a:xfrm>
          <a:prstGeom prst="rect">
            <a:avLst/>
          </a:prstGeom>
          <a:solidFill>
            <a:srgbClr val="76AE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表格 8"/>
          <p:cNvGraphicFramePr/>
          <p:nvPr/>
        </p:nvGraphicFramePr>
        <p:xfrm>
          <a:off x="250825" y="1341438"/>
          <a:ext cx="4897438" cy="42989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39986"/>
                <a:gridCol w="2672987"/>
                <a:gridCol w="1584465"/>
              </a:tblGrid>
              <a:tr h="69002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级别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运算符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结合顺序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 anchor="ctr"/>
                </a:tc>
              </a:tr>
              <a:tr h="4571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（） 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[  ]  -&gt;  .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  <a:tr h="86606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！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  ++  - -  (type)   sizeof</a:t>
                      </a:r>
                      <a:endParaRPr lang="en-US" altLang="zh-CN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*  &amp;  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从右向左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  <a:tr h="4571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*  /  %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  <a:tr h="4571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  -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  <a:tr h="4571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&lt;&lt;   &gt;&gt;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  <a:tr h="4571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  &lt;=  &gt;  &gt;=  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  <a:tr h="4571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==  !=  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</a:tbl>
          </a:graphicData>
        </a:graphic>
      </p:graphicFrame>
      <p:sp>
        <p:nvSpPr>
          <p:cNvPr id="10" name="Rectangle 72"/>
          <p:cNvSpPr>
            <a:spLocks noGrp="1" noChangeArrowheads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优先级总表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5408613" y="1362075"/>
          <a:ext cx="3484563" cy="427831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217"/>
                <a:gridCol w="1152147"/>
                <a:gridCol w="1584198"/>
              </a:tblGrid>
              <a:tr h="57619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级别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运算符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结合顺序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 anchor="ctr"/>
                </a:tc>
              </a:tr>
              <a:tr h="57619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&amp;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 anchor="ctr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|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&amp;&amp;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| |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?  :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从右向左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=   op =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从右向左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,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85750" y="1341438"/>
            <a:ext cx="4311650" cy="4662488"/>
          </a:xfrm>
          <a:prstGeom prst="rect">
            <a:avLst/>
          </a:prstGeom>
          <a:solidFill>
            <a:srgbClr val="E2D9EB"/>
          </a:solidFill>
          <a:ln w="95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#include  &lt;</a:t>
            </a:r>
            <a:r>
              <a:rPr kumimoji="1" lang="en-US" altLang="zh-CN" b="1" kern="1200" cap="none" spc="0" normalizeH="0" baseline="0" noProof="0" dirty="0" err="1">
                <a:latin typeface="+mn-lt"/>
                <a:ea typeface="+mn-ea"/>
                <a:cs typeface="+mn-ea"/>
                <a:sym typeface="+mn-lt"/>
              </a:rPr>
              <a:t>stdio.h</a:t>
            </a: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1" lang="en-US" altLang="zh-CN" b="1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void  main(void)</a:t>
            </a:r>
            <a:endParaRPr kumimoji="1" lang="en-US" altLang="zh-CN" b="1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{</a:t>
            </a:r>
            <a:endParaRPr kumimoji="1" lang="en-US" altLang="zh-CN" b="1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1" lang="en-US" altLang="zh-CN" b="1" kern="1200" cap="none" spc="0" normalizeH="0" baseline="0" noProof="0" dirty="0" err="1">
                <a:latin typeface="+mn-lt"/>
                <a:ea typeface="+mn-ea"/>
                <a:cs typeface="+mn-ea"/>
                <a:sym typeface="+mn-lt"/>
              </a:rPr>
              <a:t>int</a:t>
            </a: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x ;</a:t>
            </a:r>
            <a:endParaRPr kumimoji="1" lang="zh-CN" altLang="en-US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1" lang="en-US" altLang="zh-CN" b="1" kern="1200" cap="none" spc="0" normalizeH="0" baseline="0" noProof="0" dirty="0" err="1">
                <a:latin typeface="+mn-lt"/>
                <a:ea typeface="+mn-ea"/>
                <a:cs typeface="+mn-ea"/>
                <a:sym typeface="+mn-lt"/>
              </a:rPr>
              <a:t>scanf</a:t>
            </a: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(  “%d” , &amp;x);</a:t>
            </a:r>
            <a:endParaRPr kumimoji="1" lang="zh-CN" altLang="en-US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 if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(x!=0)  </a:t>
            </a:r>
            <a:r>
              <a:rPr kumimoji="1" lang="en-US" altLang="zh-CN" b="1" kern="1200" cap="none" spc="0" normalizeH="0" baseline="0" noProof="0" dirty="0" err="1">
                <a:latin typeface="+mn-lt"/>
                <a:ea typeface="+mn-ea"/>
                <a:cs typeface="+mn-ea"/>
                <a:sym typeface="+mn-lt"/>
              </a:rPr>
              <a:t>printf</a:t>
            </a: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(“OK”  );</a:t>
            </a:r>
            <a:endParaRPr kumimoji="1" lang="zh-CN" altLang="en-US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 else  </a:t>
            </a:r>
            <a:r>
              <a:rPr kumimoji="1" lang="en-US" altLang="zh-CN" b="1" kern="1200" cap="none" spc="0" normalizeH="0" baseline="0" noProof="0" dirty="0" err="1">
                <a:latin typeface="+mn-lt"/>
                <a:ea typeface="+mn-ea"/>
                <a:cs typeface="+mn-ea"/>
                <a:sym typeface="+mn-lt"/>
              </a:rPr>
              <a:t>printf</a:t>
            </a: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( “ERROR” );</a:t>
            </a:r>
            <a:endParaRPr kumimoji="1" lang="zh-CN" altLang="en-US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}</a:t>
            </a:r>
            <a:endParaRPr kumimoji="1" lang="zh-CN" altLang="en-US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}</a:t>
            </a:r>
            <a:endParaRPr kumimoji="1" lang="en-US" altLang="zh-CN" b="1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32363" y="1341438"/>
            <a:ext cx="3925887" cy="4662487"/>
            <a:chOff x="4932363" y="1341438"/>
            <a:chExt cx="3925887" cy="2747041"/>
          </a:xfrm>
        </p:grpSpPr>
        <p:sp>
          <p:nvSpPr>
            <p:cNvPr id="17" name="矩形 5"/>
            <p:cNvSpPr>
              <a:spLocks noChangeArrowheads="1"/>
            </p:cNvSpPr>
            <p:nvPr/>
          </p:nvSpPr>
          <p:spPr bwMode="auto">
            <a:xfrm>
              <a:off x="4932363" y="1341438"/>
              <a:ext cx="3925887" cy="2747041"/>
            </a:xfrm>
            <a:prstGeom prst="rect">
              <a:avLst/>
            </a:prstGeom>
            <a:solidFill>
              <a:srgbClr val="76AED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4932363" y="1379786"/>
              <a:ext cx="3832225" cy="1442267"/>
            </a:xfrm>
            <a:prstGeom prst="rect">
              <a:avLst/>
            </a:prstGeom>
            <a:noFill/>
            <a:ln w="57150">
              <a:noFill/>
              <a:miter lim="800000"/>
              <a:headEnd type="none" w="lg" len="med"/>
            </a:ln>
          </p:spPr>
          <p:txBody>
            <a:bodyPr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将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if (x!=0) 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改成：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if(x)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或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if(x=1)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或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if(x==1)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if(0)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或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if(1)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如何理解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??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9" name="标题 3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if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语句示例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4932363" y="5732463"/>
            <a:ext cx="3925888" cy="73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10"/>
          <p:cNvSpPr>
            <a:spLocks noChangeArrowheads="1"/>
          </p:cNvSpPr>
          <p:nvPr/>
        </p:nvSpPr>
        <p:spPr bwMode="auto">
          <a:xfrm>
            <a:off x="4932363" y="5586413"/>
            <a:ext cx="39258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4932363" y="5429250"/>
            <a:ext cx="39258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深刻理解三种循环结构如何执行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33750" y="2841625"/>
            <a:ext cx="2711450" cy="2270125"/>
            <a:chOff x="4561682" y="2200808"/>
            <a:chExt cx="3219450" cy="2697163"/>
          </a:xfrm>
        </p:grpSpPr>
        <p:sp>
          <p:nvSpPr>
            <p:cNvPr id="21522" name="i$liḋe-Oval 12"/>
            <p:cNvSpPr/>
            <p:nvPr/>
          </p:nvSpPr>
          <p:spPr>
            <a:xfrm>
              <a:off x="4996764" y="2200808"/>
              <a:ext cx="2284976" cy="2283619"/>
            </a:xfrm>
            <a:prstGeom prst="ellipse">
              <a:avLst/>
            </a:prstGeom>
            <a:solidFill>
              <a:schemeClr val="accent1"/>
            </a:solidFill>
            <a:ln w="50800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do while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" name="i$liḋe-Oval 14"/>
            <p:cNvSpPr/>
            <p:nvPr/>
          </p:nvSpPr>
          <p:spPr bwMode="auto">
            <a:xfrm>
              <a:off x="4561682" y="3047680"/>
              <a:ext cx="326092" cy="326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i$liḋe-Oval 15"/>
            <p:cNvSpPr/>
            <p:nvPr/>
          </p:nvSpPr>
          <p:spPr bwMode="auto">
            <a:xfrm>
              <a:off x="5877359" y="4354766"/>
              <a:ext cx="544744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i$liḋe-Oval 16"/>
            <p:cNvSpPr/>
            <p:nvPr/>
          </p:nvSpPr>
          <p:spPr bwMode="auto">
            <a:xfrm>
              <a:off x="6857519" y="2221556"/>
              <a:ext cx="173413" cy="1754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i$liḋe-Oval 17"/>
            <p:cNvSpPr/>
            <p:nvPr/>
          </p:nvSpPr>
          <p:spPr bwMode="auto">
            <a:xfrm>
              <a:off x="7117639" y="3907754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i$liḋe-Oval 18"/>
            <p:cNvSpPr/>
            <p:nvPr/>
          </p:nvSpPr>
          <p:spPr bwMode="auto">
            <a:xfrm>
              <a:off x="7292937" y="2940170"/>
              <a:ext cx="488195" cy="4885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56338" y="3335338"/>
            <a:ext cx="2990850" cy="2540000"/>
            <a:chOff x="7981950" y="1522152"/>
            <a:chExt cx="3551238" cy="3016250"/>
          </a:xfrm>
        </p:grpSpPr>
        <p:sp>
          <p:nvSpPr>
            <p:cNvPr id="21516" name="i$liḋe-Oval 20"/>
            <p:cNvSpPr/>
            <p:nvPr/>
          </p:nvSpPr>
          <p:spPr>
            <a:xfrm>
              <a:off x="8528050" y="2202396"/>
              <a:ext cx="2294732" cy="2295525"/>
            </a:xfrm>
            <a:prstGeom prst="ellipse">
              <a:avLst/>
            </a:prstGeom>
            <a:solidFill>
              <a:srgbClr val="76AEDD"/>
            </a:solidFill>
            <a:ln w="50800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for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i$liḋe-Oval 22"/>
            <p:cNvSpPr/>
            <p:nvPr/>
          </p:nvSpPr>
          <p:spPr bwMode="auto">
            <a:xfrm>
              <a:off x="7981950" y="3160352"/>
              <a:ext cx="491970" cy="4920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i$liḋe-Oval 23"/>
            <p:cNvSpPr/>
            <p:nvPr/>
          </p:nvSpPr>
          <p:spPr bwMode="auto">
            <a:xfrm>
              <a:off x="9205279" y="1522152"/>
              <a:ext cx="250698" cy="2507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îṣļîḑé-Oval 24"/>
            <p:cNvSpPr/>
            <p:nvPr/>
          </p:nvSpPr>
          <p:spPr bwMode="auto">
            <a:xfrm>
              <a:off x="10166602" y="3914415"/>
              <a:ext cx="623918" cy="6239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îṣļîḑé-Oval 25"/>
            <p:cNvSpPr/>
            <p:nvPr/>
          </p:nvSpPr>
          <p:spPr bwMode="auto">
            <a:xfrm>
              <a:off x="11357887" y="3477058"/>
              <a:ext cx="175301" cy="1753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îṣļîḑé-Oval 26"/>
            <p:cNvSpPr/>
            <p:nvPr/>
          </p:nvSpPr>
          <p:spPr bwMode="auto">
            <a:xfrm>
              <a:off x="9751914" y="2034914"/>
              <a:ext cx="414688" cy="4166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8425" y="1444625"/>
            <a:ext cx="3000375" cy="2557463"/>
            <a:chOff x="755650" y="1929345"/>
            <a:chExt cx="3562350" cy="3037682"/>
          </a:xfrm>
        </p:grpSpPr>
        <p:sp>
          <p:nvSpPr>
            <p:cNvPr id="20" name="i$liḋe-Oval 4"/>
            <p:cNvSpPr/>
            <p:nvPr/>
          </p:nvSpPr>
          <p:spPr bwMode="auto">
            <a:xfrm>
              <a:off x="1560478" y="2263095"/>
              <a:ext cx="2222227" cy="22231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while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i$liḋe-Oval 6"/>
            <p:cNvSpPr/>
            <p:nvPr/>
          </p:nvSpPr>
          <p:spPr bwMode="auto">
            <a:xfrm>
              <a:off x="3967420" y="3601862"/>
              <a:ext cx="350580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i$liḋe-Oval 7"/>
            <p:cNvSpPr/>
            <p:nvPr/>
          </p:nvSpPr>
          <p:spPr bwMode="auto">
            <a:xfrm>
              <a:off x="1524665" y="3835675"/>
              <a:ext cx="348696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" name="i$liḋe-Oval 8"/>
            <p:cNvSpPr/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i$liḋe-Oval 9"/>
            <p:cNvSpPr/>
            <p:nvPr/>
          </p:nvSpPr>
          <p:spPr bwMode="auto">
            <a:xfrm>
              <a:off x="2485934" y="1929345"/>
              <a:ext cx="201679" cy="2017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i$liḋe-Oval 10"/>
            <p:cNvSpPr/>
            <p:nvPr/>
          </p:nvSpPr>
          <p:spPr bwMode="auto">
            <a:xfrm>
              <a:off x="755650" y="3109723"/>
              <a:ext cx="433513" cy="4355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⒈while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循环（当型循环）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76200" y="966788"/>
            <a:ext cx="3336925" cy="1349375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格式：</a:t>
            </a:r>
            <a:endParaRPr kumimoji="1" lang="zh-CN" altLang="en-US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          </a:t>
            </a:r>
            <a:r>
              <a:rPr kumimoji="1" lang="en-US" altLang="zh-CN" sz="2400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while</a:t>
            </a:r>
            <a:r>
              <a:rPr kumimoji="1" lang="en-US" altLang="zh-CN" sz="2400" b="1" kern="1200" cap="none" spc="0" normalizeH="0" baseline="0" noProof="0" dirty="0">
                <a:solidFill>
                  <a:srgbClr val="00CCFF"/>
                </a:solidFill>
                <a:latin typeface="+mn-lt"/>
                <a:ea typeface="+mn-ea"/>
                <a:cs typeface="+mn-ea"/>
                <a:sym typeface="+mn-lt"/>
              </a:rPr>
              <a:t>(expression)</a:t>
            </a:r>
            <a:endParaRPr kumimoji="1" lang="en-US" altLang="zh-CN" sz="2400" b="1" kern="1200" cap="none" spc="0" normalizeH="0" baseline="0" noProof="0" dirty="0">
              <a:solidFill>
                <a:srgbClr val="00CCFF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                      </a:t>
            </a: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statement;</a:t>
            </a:r>
            <a:endParaRPr kumimoji="1" lang="en-US" altLang="zh-CN" sz="2400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AutoShape 4"/>
          <p:cNvSpPr/>
          <p:nvPr/>
        </p:nvSpPr>
        <p:spPr bwMode="auto">
          <a:xfrm>
            <a:off x="3810000" y="966788"/>
            <a:ext cx="4097338" cy="1223963"/>
          </a:xfrm>
          <a:prstGeom prst="borderCallout2">
            <a:avLst>
              <a:gd name="adj1" fmla="val 9338"/>
              <a:gd name="adj2" fmla="val -2509"/>
              <a:gd name="adj3" fmla="val 9338"/>
              <a:gd name="adj4" fmla="val -41329"/>
              <a:gd name="adj5" fmla="val 40468"/>
              <a:gd name="adj6" fmla="val -4153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tail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表达式：值非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，表示满足条件；值为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代表不满足条件。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AutoShape 5"/>
          <p:cNvSpPr/>
          <p:nvPr/>
        </p:nvSpPr>
        <p:spPr bwMode="auto">
          <a:xfrm>
            <a:off x="3792538" y="2344738"/>
            <a:ext cx="4114800" cy="838200"/>
          </a:xfrm>
          <a:prstGeom prst="borderCallout1">
            <a:avLst>
              <a:gd name="adj1" fmla="val -9093"/>
              <a:gd name="adj2" fmla="val 96875"/>
              <a:gd name="adj3" fmla="val -9093"/>
              <a:gd name="adj4" fmla="val -2773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语句（复合语句），重复执行部分（循环体）。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76200" y="2366963"/>
            <a:ext cx="1109663" cy="463550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流程：</a:t>
            </a:r>
            <a:endParaRPr kumimoji="1" lang="zh-CN" altLang="en-US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>
            <a:off x="1524000" y="2698750"/>
            <a:ext cx="0" cy="609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AutoShape 8"/>
          <p:cNvSpPr>
            <a:spLocks noChangeArrowheads="1"/>
          </p:cNvSpPr>
          <p:nvPr/>
        </p:nvSpPr>
        <p:spPr bwMode="auto">
          <a:xfrm>
            <a:off x="762000" y="3308350"/>
            <a:ext cx="1524000" cy="609600"/>
          </a:xfrm>
          <a:prstGeom prst="flowChartDecision">
            <a:avLst/>
          </a:prstGeom>
          <a:solidFill>
            <a:srgbClr val="76AEDD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e?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900113" y="3805238"/>
            <a:ext cx="592138" cy="463550"/>
          </a:xfrm>
          <a:prstGeom prst="rect">
            <a:avLst/>
          </a:prstGeom>
          <a:noFill/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yes</a:t>
            </a:r>
            <a:endParaRPr kumimoji="1" lang="en-US" altLang="zh-CN" sz="2400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1524000" y="3917950"/>
            <a:ext cx="0" cy="8382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AutoShape 11"/>
          <p:cNvSpPr>
            <a:spLocks noChangeArrowheads="1"/>
          </p:cNvSpPr>
          <p:nvPr/>
        </p:nvSpPr>
        <p:spPr bwMode="auto">
          <a:xfrm>
            <a:off x="609600" y="4784725"/>
            <a:ext cx="1828800" cy="609600"/>
          </a:xfrm>
          <a:prstGeom prst="flowChartProcess">
            <a:avLst/>
          </a:prstGeom>
          <a:solidFill>
            <a:srgbClr val="76AEDD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statement;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>
            <a:off x="1524000" y="5394325"/>
            <a:ext cx="0" cy="5334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Line 13"/>
          <p:cNvSpPr>
            <a:spLocks noChangeShapeType="1"/>
          </p:cNvSpPr>
          <p:nvPr/>
        </p:nvSpPr>
        <p:spPr bwMode="auto">
          <a:xfrm flipH="1" flipV="1">
            <a:off x="457200" y="5927725"/>
            <a:ext cx="10668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 flipV="1">
            <a:off x="457200" y="3079750"/>
            <a:ext cx="0" cy="28194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Line 15"/>
          <p:cNvSpPr>
            <a:spLocks noChangeShapeType="1"/>
          </p:cNvSpPr>
          <p:nvPr/>
        </p:nvSpPr>
        <p:spPr bwMode="auto">
          <a:xfrm>
            <a:off x="457200" y="3079750"/>
            <a:ext cx="10668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Line 16"/>
          <p:cNvSpPr>
            <a:spLocks noChangeShapeType="1"/>
          </p:cNvSpPr>
          <p:nvPr/>
        </p:nvSpPr>
        <p:spPr bwMode="auto">
          <a:xfrm>
            <a:off x="2286000" y="3613150"/>
            <a:ext cx="4572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Line 17"/>
          <p:cNvSpPr>
            <a:spLocks noChangeShapeType="1"/>
          </p:cNvSpPr>
          <p:nvPr/>
        </p:nvSpPr>
        <p:spPr bwMode="auto">
          <a:xfrm>
            <a:off x="2743200" y="3613150"/>
            <a:ext cx="0" cy="259080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1600200" y="6203950"/>
            <a:ext cx="11430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Line 19"/>
          <p:cNvSpPr>
            <a:spLocks noChangeShapeType="1"/>
          </p:cNvSpPr>
          <p:nvPr/>
        </p:nvSpPr>
        <p:spPr bwMode="auto">
          <a:xfrm>
            <a:off x="1600200" y="6203950"/>
            <a:ext cx="0" cy="457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271713" y="3043238"/>
            <a:ext cx="506413" cy="463550"/>
          </a:xfrm>
          <a:prstGeom prst="rect">
            <a:avLst/>
          </a:prstGeom>
          <a:noFill/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no</a:t>
            </a:r>
            <a:endParaRPr kumimoji="1" lang="en-US" altLang="zh-CN" sz="2400" b="1" kern="1200" cap="none" spc="0" normalizeH="0" baseline="0" noProof="0" dirty="0">
              <a:solidFill>
                <a:srgbClr val="66FF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AutoShape 21"/>
          <p:cNvSpPr/>
          <p:nvPr/>
        </p:nvSpPr>
        <p:spPr bwMode="auto">
          <a:xfrm>
            <a:off x="2903538" y="3779838"/>
            <a:ext cx="1852613" cy="809625"/>
          </a:xfrm>
          <a:prstGeom prst="borderCallout1">
            <a:avLst>
              <a:gd name="adj1" fmla="val 14116"/>
              <a:gd name="adj2" fmla="val -4111"/>
              <a:gd name="adj3" fmla="val 118236"/>
              <a:gd name="adj4" fmla="val -55699"/>
            </a:avLst>
          </a:prstGeom>
          <a:solidFill>
            <a:srgbClr val="6C4C8F"/>
          </a:solidFill>
          <a:ln w="9525">
            <a:noFill/>
            <a:miter lim="800000"/>
            <a:tail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含有使条件趋假的语句。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 Box 22"/>
          <p:cNvSpPr txBox="1">
            <a:spLocks noChangeArrowheads="1"/>
          </p:cNvSpPr>
          <p:nvPr/>
        </p:nvSpPr>
        <p:spPr bwMode="auto">
          <a:xfrm>
            <a:off x="4157663" y="946150"/>
            <a:ext cx="1109663" cy="463550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举例：</a:t>
            </a:r>
            <a:endParaRPr kumimoji="1" lang="zh-CN" altLang="en-US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4156075" y="1403350"/>
            <a:ext cx="3709988" cy="463550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求 </a:t>
            </a: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s= 1+2+3+4+…+100</a:t>
            </a:r>
            <a:endParaRPr kumimoji="1" lang="en-US" altLang="zh-CN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Text Box 24"/>
          <p:cNvSpPr txBox="1">
            <a:spLocks noChangeArrowheads="1"/>
          </p:cNvSpPr>
          <p:nvPr/>
        </p:nvSpPr>
        <p:spPr bwMode="auto">
          <a:xfrm>
            <a:off x="4149725" y="1925638"/>
            <a:ext cx="3716338" cy="4895850"/>
          </a:xfrm>
          <a:prstGeom prst="rect">
            <a:avLst/>
          </a:prstGeom>
          <a:solidFill>
            <a:srgbClr val="6C4C8F">
              <a:alpha val="70000"/>
            </a:srgbClr>
          </a:solidFill>
          <a:ln w="95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#include &lt;</a:t>
            </a:r>
            <a:r>
              <a:rPr kumimoji="1" lang="en-US" altLang="zh-CN" sz="2400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stdio.h</a:t>
            </a: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1" lang="en-US" altLang="zh-CN" sz="2400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void main(void )</a:t>
            </a:r>
            <a:endParaRPr kumimoji="1" lang="en-US" altLang="zh-CN" sz="2400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{ </a:t>
            </a:r>
            <a:r>
              <a:rPr kumimoji="1" lang="en-US" altLang="zh-CN" sz="2400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int</a:t>
            </a: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  s=0, </a:t>
            </a:r>
            <a:r>
              <a:rPr kumimoji="1" lang="en-US" altLang="zh-CN" sz="2400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=1;</a:t>
            </a:r>
            <a:endParaRPr kumimoji="1" lang="en-US" altLang="zh-CN" sz="2400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1" lang="en-US" altLang="zh-CN" sz="2400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while (</a:t>
            </a:r>
            <a:r>
              <a:rPr kumimoji="1" lang="en-US" altLang="zh-CN" sz="2400" b="1" kern="1200" cap="none" spc="0" normalizeH="0" baseline="0" noProof="0" dirty="0" err="1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400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&lt;=100)</a:t>
            </a:r>
            <a:endParaRPr kumimoji="1" lang="en-US" altLang="zh-CN" sz="2400" b="1" kern="1200" cap="none" spc="0" normalizeH="0" baseline="0" noProof="0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{ </a:t>
            </a:r>
            <a:r>
              <a:rPr kumimoji="1" lang="en-US" altLang="zh-CN" sz="2400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1" lang="en-US" altLang="zh-CN" sz="2400" b="1" kern="1200" cap="none" spc="0" normalizeH="0" baseline="0" noProof="0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s=</a:t>
            </a:r>
            <a:r>
              <a:rPr kumimoji="1" lang="en-US" altLang="zh-CN" sz="2400" b="1" kern="1200" cap="none" spc="0" normalizeH="0" baseline="0" noProof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s+i</a:t>
            </a: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; /* s+=</a:t>
            </a:r>
            <a:r>
              <a:rPr kumimoji="1" lang="en-US" altLang="zh-CN" sz="2400" b="1" kern="1200" cap="none" spc="0" normalizeH="0" baseline="0" noProof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; */</a:t>
            </a:r>
            <a:endParaRPr kumimoji="1" lang="en-US" altLang="zh-CN" sz="2400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kumimoji="1" lang="en-US" altLang="zh-CN" sz="2400" b="1" kern="1200" cap="none" spc="0" normalizeH="0" baseline="0" noProof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++;</a:t>
            </a:r>
            <a:endParaRPr kumimoji="1" lang="en-US" altLang="zh-CN" sz="2400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 }</a:t>
            </a:r>
            <a:endParaRPr kumimoji="1" lang="en-US" altLang="zh-CN" sz="2400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1" lang="en-US" altLang="zh-CN" sz="2400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printf</a:t>
            </a: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 (“s = %d \ n”, s) ;</a:t>
            </a:r>
            <a:endParaRPr kumimoji="1" lang="en-US" altLang="zh-CN" sz="2400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  <a:endParaRPr kumimoji="1" lang="en-US" altLang="zh-CN" sz="2400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1" lang="en-US" altLang="zh-CN" sz="2400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AutoShape 25"/>
          <p:cNvSpPr/>
          <p:nvPr/>
        </p:nvSpPr>
        <p:spPr bwMode="auto">
          <a:xfrm>
            <a:off x="6588125" y="2693988"/>
            <a:ext cx="1828800" cy="457200"/>
          </a:xfrm>
          <a:prstGeom prst="borderCallout1">
            <a:avLst>
              <a:gd name="adj1" fmla="val 116667"/>
              <a:gd name="adj2" fmla="val 93750"/>
              <a:gd name="adj3" fmla="val 116667"/>
              <a:gd name="adj4" fmla="val -4244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初始化部分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AutoShape 26"/>
          <p:cNvSpPr/>
          <p:nvPr/>
        </p:nvSpPr>
        <p:spPr bwMode="auto">
          <a:xfrm>
            <a:off x="7278688" y="4367213"/>
            <a:ext cx="1143000" cy="409575"/>
          </a:xfrm>
          <a:prstGeom prst="borderCallout1">
            <a:avLst>
              <a:gd name="adj1" fmla="val 118606"/>
              <a:gd name="adj2" fmla="val 90000"/>
              <a:gd name="adj3" fmla="val 118606"/>
              <a:gd name="adj4" fmla="val -123750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循环体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AutoShape 27"/>
          <p:cNvSpPr/>
          <p:nvPr/>
        </p:nvSpPr>
        <p:spPr bwMode="auto">
          <a:xfrm>
            <a:off x="6745288" y="3779838"/>
            <a:ext cx="1676400" cy="442913"/>
          </a:xfrm>
          <a:prstGeom prst="borderCallout1">
            <a:avLst>
              <a:gd name="adj1" fmla="val -17204"/>
              <a:gd name="adj2" fmla="val 93181"/>
              <a:gd name="adj3" fmla="val -17204"/>
              <a:gd name="adj4" fmla="val -51704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条件测试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AutoShape 28"/>
          <p:cNvSpPr/>
          <p:nvPr/>
        </p:nvSpPr>
        <p:spPr bwMode="auto">
          <a:xfrm>
            <a:off x="4149725" y="6392863"/>
            <a:ext cx="3716338" cy="409575"/>
          </a:xfrm>
          <a:prstGeom prst="borderCallout3">
            <a:avLst>
              <a:gd name="adj1" fmla="val 27907"/>
              <a:gd name="adj2" fmla="val -3227"/>
              <a:gd name="adj3" fmla="val 27907"/>
              <a:gd name="adj4" fmla="val -3227"/>
              <a:gd name="adj5" fmla="val -488370"/>
              <a:gd name="adj6" fmla="val -3227"/>
              <a:gd name="adj7" fmla="val -488370"/>
              <a:gd name="adj8" fmla="val 14541"/>
            </a:avLst>
          </a:prstGeom>
          <a:solidFill>
            <a:schemeClr val="bg1">
              <a:alpha val="80000"/>
            </a:schemeClr>
          </a:solidFill>
          <a:ln w="9525">
            <a:solidFill>
              <a:schemeClr val="bg1"/>
            </a:solidFill>
            <a:miter lim="800000"/>
            <a:tail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使条件趋假语句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6" grpId="0" animBg="1"/>
      <p:bldP spid="67" grpId="0"/>
      <p:bldP spid="69" grpId="0" animBg="1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tags/tag1.xml><?xml version="1.0" encoding="utf-8"?>
<p:tagLst xmlns:p="http://schemas.openxmlformats.org/presentationml/2006/main">
  <p:tag name="COMMONDATA" val="eyJoZGlkIjoiMTk2ZTEyYjUyMDM2YzBiNDlmOWY1YzE2NzRjZDFhNjYifQ=="/>
</p:tagLst>
</file>

<file path=ppt/theme/theme1.xml><?xml version="1.0" encoding="utf-8"?>
<a:theme xmlns:a="http://schemas.openxmlformats.org/drawingml/2006/main" name="主题2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rkbjemz3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10000</Words>
  <Application>WPS 演示</Application>
  <PresentationFormat>全屏显示(4:3)</PresentationFormat>
  <Paragraphs>1095</Paragraphs>
  <Slides>49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Arial</vt:lpstr>
      <vt:lpstr>宋体</vt:lpstr>
      <vt:lpstr>Wingdings</vt:lpstr>
      <vt:lpstr>Times New Roman</vt:lpstr>
      <vt:lpstr>仿宋_GB2312</vt:lpstr>
      <vt:lpstr>仿宋</vt:lpstr>
      <vt:lpstr>微软雅黑</vt:lpstr>
      <vt:lpstr>华文行楷</vt:lpstr>
      <vt:lpstr>Arial Unicode MS</vt:lpstr>
      <vt:lpstr>Impact</vt:lpstr>
      <vt:lpstr>FZLTXIHJW-GB1-0</vt:lpstr>
      <vt:lpstr>Segoe Print</vt:lpstr>
      <vt:lpstr>FZLTDHK-GBK1-0</vt:lpstr>
      <vt:lpstr>主题2</vt:lpstr>
      <vt:lpstr>Visio.Drawing.5</vt:lpstr>
      <vt:lpstr>PowerPoint 演示文稿</vt:lpstr>
      <vt:lpstr>不要将关键字重新定义为标识符</vt:lpstr>
      <vt:lpstr>PowerPoint 演示文稿</vt:lpstr>
      <vt:lpstr>自加、自减运算（单目运算）</vt:lpstr>
      <vt:lpstr>运算的优先级</vt:lpstr>
      <vt:lpstr>优先级总表</vt:lpstr>
      <vt:lpstr>if语句示例</vt:lpstr>
      <vt:lpstr>深刻理解三种循环结构如何执行</vt:lpstr>
      <vt:lpstr>⒈while 循环（当型循环）</vt:lpstr>
      <vt:lpstr>⒉do – while循环（直到型循环）</vt:lpstr>
      <vt:lpstr>PowerPoint 演示文稿</vt:lpstr>
      <vt:lpstr>无限循环和空循环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指针与数组</vt:lpstr>
      <vt:lpstr>指针与数组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lidongmei</dc:creator>
  <cp:lastModifiedBy>王幸</cp:lastModifiedBy>
  <cp:revision>1060</cp:revision>
  <dcterms:created xsi:type="dcterms:W3CDTF">1996-07-15T15:40:00Z</dcterms:created>
  <dcterms:modified xsi:type="dcterms:W3CDTF">2022-05-10T09:44:31Z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FA1173F088D2411BAFF6284973D7F068</vt:lpwstr>
  </property>
</Properties>
</file>