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960" r:id="rId3"/>
    <p:sldId id="859" r:id="rId5"/>
    <p:sldId id="962" r:id="rId6"/>
    <p:sldId id="961" r:id="rId7"/>
    <p:sldId id="509" r:id="rId8"/>
    <p:sldId id="510" r:id="rId9"/>
    <p:sldId id="1030" r:id="rId10"/>
    <p:sldId id="964" r:id="rId11"/>
    <p:sldId id="901" r:id="rId12"/>
    <p:sldId id="756" r:id="rId13"/>
    <p:sldId id="757" r:id="rId14"/>
    <p:sldId id="760" r:id="rId15"/>
    <p:sldId id="761" r:id="rId16"/>
    <p:sldId id="655" r:id="rId17"/>
    <p:sldId id="668" r:id="rId18"/>
    <p:sldId id="860" r:id="rId19"/>
    <p:sldId id="866" r:id="rId20"/>
    <p:sldId id="863" r:id="rId21"/>
    <p:sldId id="862" r:id="rId22"/>
    <p:sldId id="867" r:id="rId23"/>
    <p:sldId id="869" r:id="rId24"/>
    <p:sldId id="868" r:id="rId25"/>
    <p:sldId id="903" r:id="rId26"/>
    <p:sldId id="906" r:id="rId27"/>
    <p:sldId id="907" r:id="rId28"/>
    <p:sldId id="908" r:id="rId29"/>
    <p:sldId id="909" r:id="rId30"/>
    <p:sldId id="910" r:id="rId31"/>
    <p:sldId id="911" r:id="rId32"/>
    <p:sldId id="912" r:id="rId33"/>
    <p:sldId id="1101" r:id="rId34"/>
    <p:sldId id="913" r:id="rId35"/>
    <p:sldId id="914" r:id="rId36"/>
    <p:sldId id="915" r:id="rId37"/>
    <p:sldId id="916" r:id="rId38"/>
    <p:sldId id="1102" r:id="rId39"/>
    <p:sldId id="965" r:id="rId40"/>
    <p:sldId id="871" r:id="rId41"/>
    <p:sldId id="872" r:id="rId42"/>
    <p:sldId id="873" r:id="rId43"/>
    <p:sldId id="874" r:id="rId44"/>
    <p:sldId id="875" r:id="rId45"/>
    <p:sldId id="876" r:id="rId46"/>
    <p:sldId id="877" r:id="rId47"/>
    <p:sldId id="878" r:id="rId48"/>
    <p:sldId id="879" r:id="rId49"/>
    <p:sldId id="880" r:id="rId50"/>
    <p:sldId id="881" r:id="rId51"/>
    <p:sldId id="882" r:id="rId52"/>
    <p:sldId id="883" r:id="rId53"/>
    <p:sldId id="884" r:id="rId54"/>
    <p:sldId id="885" r:id="rId55"/>
    <p:sldId id="936" r:id="rId56"/>
    <p:sldId id="937" r:id="rId57"/>
    <p:sldId id="938" r:id="rId58"/>
    <p:sldId id="939" r:id="rId59"/>
    <p:sldId id="940" r:id="rId60"/>
    <p:sldId id="1092" r:id="rId61"/>
    <p:sldId id="966" r:id="rId62"/>
    <p:sldId id="891" r:id="rId63"/>
    <p:sldId id="892" r:id="rId64"/>
    <p:sldId id="893" r:id="rId65"/>
    <p:sldId id="894" r:id="rId66"/>
    <p:sldId id="895" r:id="rId67"/>
    <p:sldId id="896" r:id="rId68"/>
    <p:sldId id="898" r:id="rId6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C4C8F"/>
    <a:srgbClr val="CCCCFF"/>
    <a:srgbClr val="EAEAEA"/>
    <a:srgbClr val="F6F6F6"/>
    <a:srgbClr val="B6D2EA"/>
    <a:srgbClr val="CCECFF"/>
    <a:srgbClr val="4F99E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1"/>
    <p:restoredTop sz="94608"/>
  </p:normalViewPr>
  <p:slideViewPr>
    <p:cSldViewPr snapToObjects="1" showGuides="1">
      <p:cViewPr varScale="1">
        <p:scale>
          <a:sx n="66" d="100"/>
          <a:sy n="66" d="100"/>
        </p:scale>
        <p:origin x="1276" y="32"/>
      </p:cViewPr>
      <p:guideLst>
        <p:guide orient="horz" pos="2206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DA15C9-8AED-467E-A06E-A63419A0DC1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3316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B30639-2EC0-43E4-821D-A79C6C5CAA9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next[j+1]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是为了说明具有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迭代性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仿宋_GB2312" pitchFamily="49" charset="-122"/>
              </a:rPr>
            </a:fld>
            <a:endParaRPr lang="en-US" altLang="zh-CN" sz="1200" b="0" dirty="0">
              <a:ea typeface="仿宋_GB2312" pitchFamily="49" charset="-122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一行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zh-CN" altLang="en-US"/>
              <a:t>元素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i1j1,</a:t>
            </a:r>
            <a:r>
              <a:rPr lang="zh-CN" altLang="en-US" dirty="0"/>
              <a:t>是右边矩阵对应的行和列，右侧矩阵，空的地方补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i-j+2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，其实是</a:t>
            </a:r>
            <a:r>
              <a:rPr lang="en-US" altLang="zh-CN" dirty="0"/>
              <a:t>(L-1)/2</a:t>
            </a:r>
            <a:endParaRPr lang="en-US" altLang="zh-CN" dirty="0"/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仿宋_GB2312" pitchFamily="49" charset="-122"/>
              </a:rPr>
            </a:fld>
            <a:endParaRPr lang="en-US" altLang="zh-CN" sz="1200" b="0" dirty="0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存储方法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仿宋_GB2312" pitchFamily="49" charset="-122"/>
              </a:rPr>
            </a:fld>
            <a:endParaRPr lang="en-US" altLang="zh-CN" sz="1200" b="0" dirty="0">
              <a:ea typeface="仿宋_GB2312" pitchFamily="49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23556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仿宋_GB2312" pitchFamily="49" charset="-122"/>
              </a:rPr>
            </a:fld>
            <a:endParaRPr lang="en-US" altLang="zh-CN" sz="1200" b="0" dirty="0">
              <a:ea typeface="仿宋_GB2312" pitchFamily="49" charset="-122"/>
            </a:endParaRPr>
          </a:p>
        </p:txBody>
      </p:sp>
      <p:sp>
        <p:nvSpPr>
          <p:cNvPr id="25603" name="Rectangle 1026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25604" name="Rectangle 1027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ea typeface="仿宋_GB2312" pitchFamily="49" charset="-122"/>
              </a:rPr>
            </a:fld>
            <a:endParaRPr lang="en-US" altLang="zh-CN" sz="1200" b="0" dirty="0">
              <a:ea typeface="仿宋_GB2312" pitchFamily="49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23556" name="Rectangle 3"/>
          <p:cNvSpPr/>
          <p:nvPr>
            <p:ph type="body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用一组地址连续的存储单元存储串值的字符序列</a:t>
            </a:r>
            <a:endParaRPr lang="zh-CN" altLang="en-US"/>
          </a:p>
          <a:p>
            <a:r>
              <a:rPr lang="zh-CN" altLang="en-US"/>
              <a:t>为每个定义的串变量分配一个固定长度的存储区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P94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49288" y="1449388"/>
            <a:ext cx="7983537" cy="47259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101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6" name="矩形 15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126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8" name="组合 17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等腰三角形 20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149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2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173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197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>
                <a:ea typeface="楷体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北京林业大学信息学院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71488" y="6240463"/>
            <a:ext cx="3781425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>
                <a:ea typeface="楷体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北京林业大学信息学院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</p:txBody>
      </p:sp>
      <p:cxnSp>
        <p:nvCxnSpPr>
          <p:cNvPr id="1027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0.xml"/><Relationship Id="rId4" Type="http://schemas.openxmlformats.org/officeDocument/2006/relationships/audio" Target="../media/audio1.wav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: 圆角 2"/>
          <p:cNvSpPr>
            <a:spLocks noChangeArrowheads="1"/>
          </p:cNvSpPr>
          <p:nvPr/>
        </p:nvSpPr>
        <p:spPr bwMode="auto">
          <a:xfrm>
            <a:off x="3179763" y="3141663"/>
            <a:ext cx="5640388" cy="579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6" name="图片 1"/>
          <p:cNvPicPr>
            <a:picLocks noChangeAspect="1"/>
          </p:cNvPicPr>
          <p:nvPr/>
        </p:nvPicPr>
        <p:blipFill>
          <a:blip r:embed="rId1"/>
          <a:srcRect l="36591" t="61440" r="36745" b="14038"/>
          <a:stretch>
            <a:fillRect/>
          </a:stretch>
        </p:blipFill>
        <p:spPr>
          <a:xfrm>
            <a:off x="511175" y="2382838"/>
            <a:ext cx="2282825" cy="2935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Rectangle 24"/>
          <p:cNvSpPr txBox="1">
            <a:spLocks noChangeArrowheads="1"/>
          </p:cNvSpPr>
          <p:nvPr/>
        </p:nvSpPr>
        <p:spPr bwMode="auto">
          <a:xfrm>
            <a:off x="7524115" y="4076700"/>
            <a:ext cx="108966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0" kern="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王幸</a:t>
            </a:r>
            <a:endParaRPr kumimoji="1" lang="zh-CN" altLang="en-US" sz="3200" b="0" kern="0" cap="none" spc="0" normalizeH="0" baseline="0" noProof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24"/>
          <p:cNvSpPr txBox="1">
            <a:spLocks noChangeArrowheads="1"/>
          </p:cNvSpPr>
          <p:nvPr/>
        </p:nvSpPr>
        <p:spPr bwMode="auto">
          <a:xfrm>
            <a:off x="3294063" y="3074988"/>
            <a:ext cx="48990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串、数组和广义表</a:t>
            </a:r>
            <a:endParaRPr kumimoji="1" lang="zh-CN" altLang="en-US" sz="4800" i="1" kern="0" cap="none" spc="0" normalizeH="0" baseline="0" noProof="0" dirty="0">
              <a:solidFill>
                <a:srgbClr val="6C4C8F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24"/>
          <p:cNvSpPr txBox="1">
            <a:spLocks noChangeArrowheads="1"/>
          </p:cNvSpPr>
          <p:nvPr/>
        </p:nvSpPr>
        <p:spPr bwMode="auto">
          <a:xfrm>
            <a:off x="3119438" y="2352675"/>
            <a:ext cx="255428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600" b="0" kern="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b="0" kern="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kumimoji="1" lang="zh-CN" altLang="en-US" sz="3600" b="0" kern="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b="0" kern="0" cap="none" spc="0" normalizeH="0" baseline="0" noProof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/>
          <p:cNvSpPr txBox="1">
            <a:spLocks noChangeArrowheads="1"/>
          </p:cNvSpPr>
          <p:nvPr/>
        </p:nvSpPr>
        <p:spPr bwMode="auto">
          <a:xfrm>
            <a:off x="300038" y="641350"/>
            <a:ext cx="8843963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数据结构（</a:t>
            </a:r>
            <a:r>
              <a:rPr kumimoji="0" lang="en-US" altLang="zh-CN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语言版）（第</a:t>
            </a:r>
            <a:r>
              <a:rPr kumimoji="0" lang="en-US" altLang="zh-CN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版）</a:t>
            </a:r>
            <a:endParaRPr kumimoji="1" lang="zh-CN" altLang="en-US" sz="5400" i="1" kern="0" cap="none" spc="0" normalizeH="0" baseline="0" noProof="0" dirty="0">
              <a:solidFill>
                <a:srgbClr val="6C4C8F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6935" name="Rectangle 7"/>
          <p:cNvSpPr>
            <a:spLocks noChangeArrowheads="1"/>
          </p:cNvSpPr>
          <p:nvPr/>
        </p:nvSpPr>
        <p:spPr bwMode="auto">
          <a:xfrm>
            <a:off x="1588" y="1052513"/>
            <a:ext cx="9144000" cy="5545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(5)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SubString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Sub,S,pos,len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求子串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(6)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StrCopy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(&amp;T,S)    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串拷贝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(7)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StrEmpty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(S)        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串判空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(8)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ClearString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(&amp;S)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清空串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(9)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Index(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S,T,pos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子串的位置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(11) Replace(&amp;S,T,V)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串替换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(12)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StrInsert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S,pos,T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子串插入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(12)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StrDelete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S,pos,len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子串删除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(13)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DestroyString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(&amp;S)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串销毁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}ADT String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811213" y="153988"/>
            <a:ext cx="7850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串的类型定义、存储结构及运算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4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9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14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199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252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299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347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393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35">
                                            <p:txEl>
                                              <p:charRg st="439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Rectangle 98"/>
          <p:cNvSpPr>
            <a:spLocks noChangeArrowheads="1"/>
          </p:cNvSpPr>
          <p:nvPr/>
        </p:nvSpPr>
        <p:spPr bwMode="auto">
          <a:xfrm>
            <a:off x="900113" y="258763"/>
            <a:ext cx="5253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串的存储结构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73563" y="3225800"/>
            <a:ext cx="2711450" cy="2270125"/>
            <a:chOff x="4561682" y="2200808"/>
            <a:chExt cx="3219450" cy="2697163"/>
          </a:xfrm>
        </p:grpSpPr>
        <p:sp>
          <p:nvSpPr>
            <p:cNvPr id="32779" name="i$liḋe-Oval 12"/>
            <p:cNvSpPr/>
            <p:nvPr/>
          </p:nvSpPr>
          <p:spPr>
            <a:xfrm>
              <a:off x="4997099" y="2200808"/>
              <a:ext cx="2284528" cy="2284102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链式存储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8" name="i$liḋe-Oval 14"/>
            <p:cNvSpPr/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i$liḋe-Oval 18"/>
            <p:cNvSpPr/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38238" y="1828800"/>
            <a:ext cx="3000375" cy="2557463"/>
            <a:chOff x="755650" y="1929345"/>
            <a:chExt cx="3562350" cy="3037682"/>
          </a:xfrm>
        </p:grpSpPr>
        <p:sp>
          <p:nvSpPr>
            <p:cNvPr id="14" name="i$liḋe-Oval 4"/>
            <p:cNvSpPr/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顺序存储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i$liḋe-Oval 7"/>
            <p:cNvSpPr/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Oval 9"/>
            <p:cNvSpPr/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1628775"/>
            <a:ext cx="9144000" cy="3600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1046" name="Rectangle 22"/>
          <p:cNvSpPr>
            <a:spLocks noChangeArrowheads="1"/>
          </p:cNvSpPr>
          <p:nvPr/>
        </p:nvSpPr>
        <p:spPr bwMode="auto">
          <a:xfrm>
            <a:off x="539750" y="1844675"/>
            <a:ext cx="81359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char 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   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若串非空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则按串长分配存储区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NULL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int  length;      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串长度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HString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        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59" name="Rectangle 23"/>
          <p:cNvSpPr>
            <a:spLocks noChangeArrowheads="1"/>
          </p:cNvSpPr>
          <p:nvPr/>
        </p:nvSpPr>
        <p:spPr bwMode="auto">
          <a:xfrm>
            <a:off x="827088" y="231775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顺序存储表示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charRg st="1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charRg st="5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charRg st="12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46">
                                            <p:txEl>
                                              <p:charRg st="13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104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 bwMode="auto">
          <a:xfrm>
            <a:off x="0" y="1541463"/>
            <a:ext cx="9144000" cy="3600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4819" name="Object 21"/>
          <p:cNvGraphicFramePr/>
          <p:nvPr/>
        </p:nvGraphicFramePr>
        <p:xfrm>
          <a:off x="438150" y="1684338"/>
          <a:ext cx="8356600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056120" imgH="2129155" progId="Visio.Drawing.5">
                  <p:embed/>
                </p:oleObj>
              </mc:Choice>
              <mc:Fallback>
                <p:oleObj name="" r:id="rId1" imgW="7056120" imgH="2129155" progId="Visio.Drawing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150" y="1684338"/>
                        <a:ext cx="8356600" cy="3395662"/>
                      </a:xfrm>
                      <a:prstGeom prst="rect">
                        <a:avLst/>
                      </a:prstGeom>
                      <a:solidFill>
                        <a:srgbClr val="E2D9EB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22"/>
          <p:cNvSpPr>
            <a:spLocks noChangeArrowheads="1"/>
          </p:cNvSpPr>
          <p:nvPr/>
        </p:nvSpPr>
        <p:spPr bwMode="auto">
          <a:xfrm>
            <a:off x="827088" y="227013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链式存储表示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262563"/>
            <a:ext cx="9144000" cy="18256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395288" y="1125538"/>
            <a:ext cx="8497888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#define CHUNKSIZE 80       //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可由用户定义的块大小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Chunk{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char 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[CHUNKSIZE];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Chunk *next;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}Chunk;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Chunk *head,*tail;      //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串的头指针和尾指针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curlen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              //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串的当前长度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LString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                 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8" name="Rectangle 29"/>
          <p:cNvSpPr>
            <a:spLocks noChangeArrowheads="1"/>
          </p:cNvSpPr>
          <p:nvPr/>
        </p:nvSpPr>
        <p:spPr bwMode="auto">
          <a:xfrm>
            <a:off x="827088" y="219075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链式存储表示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37288"/>
            <a:ext cx="9144000" cy="6223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845" name="组合 6"/>
          <p:cNvGrpSpPr/>
          <p:nvPr/>
        </p:nvGrpSpPr>
        <p:grpSpPr>
          <a:xfrm flipH="1">
            <a:off x="5626100" y="5468938"/>
            <a:ext cx="3228975" cy="1301750"/>
            <a:chOff x="-8805" y="5407865"/>
            <a:chExt cx="3213509" cy="1301644"/>
          </a:xfrm>
        </p:grpSpPr>
        <p:sp>
          <p:nvSpPr>
            <p:cNvPr id="8" name="矩形 7"/>
            <p:cNvSpPr/>
            <p:nvPr/>
          </p:nvSpPr>
          <p:spPr>
            <a:xfrm>
              <a:off x="2015042" y="5522156"/>
              <a:ext cx="267003" cy="2873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67210" y="5522156"/>
              <a:ext cx="267002" cy="2873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8805" y="5666606"/>
              <a:ext cx="496087" cy="533357"/>
            </a:xfrm>
            <a:prstGeom prst="rect">
              <a:avLst/>
            </a:prstGeom>
            <a:solidFill>
              <a:srgbClr val="4F99E2"/>
            </a:solidFill>
            <a:ln>
              <a:solidFill>
                <a:srgbClr val="4F99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38921" y="6007891"/>
              <a:ext cx="267002" cy="2873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5042" y="6422194"/>
              <a:ext cx="267003" cy="287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05923" y="5407865"/>
              <a:ext cx="107433" cy="114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82330" y="5720577"/>
              <a:ext cx="267003" cy="2873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V="1">
              <a:off x="1172957" y="6007891"/>
              <a:ext cx="267002" cy="2873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48294" y="6292030"/>
              <a:ext cx="156410" cy="1365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871538" y="1106488"/>
            <a:ext cx="7588250" cy="1054100"/>
          </a:xfrm>
          <a:solidFill>
            <a:schemeClr val="bg2">
              <a:lumMod val="20000"/>
              <a:lumOff val="80000"/>
            </a:schemeClr>
          </a:solidFill>
          <a:ln w="38100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优点：操作方便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缺点：存储密度较低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842963" y="3794125"/>
            <a:ext cx="7616825" cy="461963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可将多个字符存放在一个结点中，以克服其缺点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868" name="Group 18"/>
          <p:cNvGrpSpPr>
            <a:grpSpLocks noChangeAspect="1"/>
          </p:cNvGrpSpPr>
          <p:nvPr/>
        </p:nvGrpSpPr>
        <p:grpSpPr>
          <a:xfrm>
            <a:off x="827088" y="2366963"/>
            <a:ext cx="7632700" cy="1044575"/>
            <a:chOff x="1200" y="1296"/>
            <a:chExt cx="4808" cy="658"/>
          </a:xfrm>
        </p:grpSpPr>
        <p:sp>
          <p:nvSpPr>
            <p:cNvPr id="22534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200" y="1296"/>
              <a:ext cx="4808" cy="65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5" name="Line 19"/>
            <p:cNvSpPr>
              <a:spLocks noChangeShapeType="1"/>
            </p:cNvSpPr>
            <p:nvPr/>
          </p:nvSpPr>
          <p:spPr bwMode="auto">
            <a:xfrm>
              <a:off x="2987" y="1635"/>
              <a:ext cx="18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6" name="Rectangle 20"/>
            <p:cNvSpPr>
              <a:spLocks noChangeArrowheads="1"/>
            </p:cNvSpPr>
            <p:nvPr/>
          </p:nvSpPr>
          <p:spPr bwMode="auto">
            <a:xfrm>
              <a:off x="2990" y="1673"/>
              <a:ext cx="18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实际分配的存储位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7" name="Rectangle 21"/>
            <p:cNvSpPr>
              <a:spLocks noChangeArrowheads="1"/>
            </p:cNvSpPr>
            <p:nvPr/>
          </p:nvSpPr>
          <p:spPr bwMode="auto">
            <a:xfrm>
              <a:off x="2980" y="1340"/>
              <a:ext cx="180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串值所占的存储位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1720" y="1489"/>
              <a:ext cx="9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存储密度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539" name="Rectangle 23"/>
            <p:cNvSpPr>
              <a:spLocks noChangeArrowheads="1"/>
            </p:cNvSpPr>
            <p:nvPr/>
          </p:nvSpPr>
          <p:spPr bwMode="auto">
            <a:xfrm>
              <a:off x="2752" y="1497"/>
              <a:ext cx="1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=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869" name="Group 29"/>
          <p:cNvGrpSpPr/>
          <p:nvPr/>
        </p:nvGrpSpPr>
        <p:grpSpPr>
          <a:xfrm>
            <a:off x="827088" y="4368800"/>
            <a:ext cx="7632700" cy="2012950"/>
            <a:chOff x="392" y="2650"/>
            <a:chExt cx="4808" cy="1268"/>
          </a:xfrm>
        </p:grpSpPr>
        <p:graphicFrame>
          <p:nvGraphicFramePr>
            <p:cNvPr id="36871" name="Object 25"/>
            <p:cNvGraphicFramePr/>
            <p:nvPr/>
          </p:nvGraphicFramePr>
          <p:xfrm>
            <a:off x="392" y="2650"/>
            <a:ext cx="4808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7056120" imgH="2129155" progId="Visio.Drawing.5">
                    <p:embed/>
                  </p:oleObj>
                </mc:Choice>
                <mc:Fallback>
                  <p:oleObj name="" r:id="rId1" imgW="7056120" imgH="2129155" progId="Visio.Drawing.5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2" y="2650"/>
                          <a:ext cx="4808" cy="1268"/>
                        </a:xfrm>
                        <a:prstGeom prst="rect">
                          <a:avLst/>
                        </a:prstGeom>
                        <a:solidFill>
                          <a:srgbClr val="E2D9EB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Line 28"/>
            <p:cNvSpPr>
              <a:spLocks noChangeShapeType="1"/>
            </p:cNvSpPr>
            <p:nvPr/>
          </p:nvSpPr>
          <p:spPr bwMode="auto">
            <a:xfrm>
              <a:off x="392" y="3293"/>
              <a:ext cx="48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2543" name="Rectangle 30"/>
          <p:cNvSpPr>
            <a:spLocks noChangeArrowheads="1"/>
          </p:cNvSpPr>
          <p:nvPr/>
        </p:nvSpPr>
        <p:spPr bwMode="auto">
          <a:xfrm>
            <a:off x="893763" y="203200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链式存储表示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827088" y="-28575"/>
            <a:ext cx="47879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串的模式匹配算法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椭圆 1"/>
          <p:cNvSpPr/>
          <p:nvPr/>
        </p:nvSpPr>
        <p:spPr>
          <a:xfrm>
            <a:off x="1808163" y="1487488"/>
            <a:ext cx="1585913" cy="142716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椭圆 1"/>
          <p:cNvSpPr/>
          <p:nvPr/>
        </p:nvSpPr>
        <p:spPr>
          <a:xfrm>
            <a:off x="1662113" y="2746375"/>
            <a:ext cx="796925" cy="1425575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"/>
          <p:cNvSpPr/>
          <p:nvPr/>
        </p:nvSpPr>
        <p:spPr>
          <a:xfrm rot="5400000">
            <a:off x="1636713" y="3933825"/>
            <a:ext cx="1420813" cy="159226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"/>
          <p:cNvSpPr/>
          <p:nvPr/>
        </p:nvSpPr>
        <p:spPr>
          <a:xfrm rot="10800000">
            <a:off x="387350" y="1298575"/>
            <a:ext cx="1584325" cy="1427163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"/>
          <p:cNvSpPr/>
          <p:nvPr/>
        </p:nvSpPr>
        <p:spPr>
          <a:xfrm rot="6199008">
            <a:off x="739775" y="3382963"/>
            <a:ext cx="714375" cy="1501775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43325" y="1749425"/>
            <a:ext cx="3810000" cy="557213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算法目的：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圆角矩形 14"/>
          <p:cNvSpPr/>
          <p:nvPr/>
        </p:nvSpPr>
        <p:spPr>
          <a:xfrm>
            <a:off x="3743325" y="4114800"/>
            <a:ext cx="3810000" cy="558800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6C4C8F"/>
          </a:solidFill>
          <a:ln w="25400" cap="flat" cmpd="sng" algn="ctr">
            <a:noFill/>
            <a:prstDash val="solid"/>
          </a:ln>
          <a:effectLst/>
        </p:spPr>
        <p:txBody>
          <a:bodyPr lIns="117226" tIns="58613" rIns="117226" bIns="5861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算法种类：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2244725" y="1668463"/>
            <a:ext cx="582613" cy="979488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marR="0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600" kern="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zh-CN" altLang="en-US" sz="5600" kern="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1965325" y="4281488"/>
            <a:ext cx="582613" cy="979488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marR="0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5600" kern="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kumimoji="0" lang="zh-CN" altLang="en-US" sz="5600" kern="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3673475" y="2424113"/>
            <a:ext cx="5205413" cy="1453515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kern="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确定主串中所含子串第一次出现的位置（定位）</a:t>
            </a:r>
            <a:endParaRPr kumimoji="0" lang="zh-CN" altLang="en-US" sz="2200" b="0" kern="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200" b="0" kern="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3743325" y="4797425"/>
            <a:ext cx="5135563" cy="1416050"/>
          </a:xfrm>
          <a:prstGeom prst="rect">
            <a:avLst/>
          </a:prstGeom>
          <a:noFill/>
        </p:spPr>
        <p:txBody>
          <a:bodyPr lIns="117226" tIns="58613" rIns="117226" bIns="58613">
            <a:spAutoFit/>
          </a:bodyPr>
          <a:lstStyle/>
          <a:p>
            <a:pPr marL="342900" marR="0" indent="-342900" defTabSz="914400" eaLnBrk="1" hangingPunct="1">
              <a:lnSpc>
                <a:spcPct val="125000"/>
              </a:lnSpc>
              <a:spcBef>
                <a:spcPct val="20000"/>
              </a:spcBef>
              <a:buClr>
                <a:srgbClr val="FFC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200" b="0" kern="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0" lang="zh-CN" altLang="en-US" sz="2200" b="0" kern="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算法（又称古典的、经典的、朴素的、穷举的）</a:t>
            </a:r>
            <a:endParaRPr kumimoji="0" lang="zh-CN" altLang="en-US" sz="2200" b="0" kern="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L="342900" marR="0" indent="-342900" defTabSz="914400" eaLnBrk="1" hangingPunct="1">
              <a:lnSpc>
                <a:spcPct val="125000"/>
              </a:lnSpc>
              <a:spcBef>
                <a:spcPct val="20000"/>
              </a:spcBef>
              <a:buClr>
                <a:srgbClr val="FFC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200" b="0" kern="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200" b="0" kern="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算法（特点：速度快）</a:t>
            </a:r>
            <a:endParaRPr kumimoji="0" lang="zh-CN" altLang="en-US" sz="2200" b="0" kern="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874713"/>
            <a:ext cx="91440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904875" y="1408113"/>
            <a:ext cx="7239000" cy="1077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S  : a b a b c a b c a c b a b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T  : a b c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3" name="Line 7"/>
          <p:cNvSpPr>
            <a:spLocks noChangeShapeType="1"/>
          </p:cNvSpPr>
          <p:nvPr/>
        </p:nvSpPr>
        <p:spPr bwMode="auto">
          <a:xfrm>
            <a:off x="1738630" y="101441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4" name="Line 8"/>
          <p:cNvSpPr>
            <a:spLocks noChangeShapeType="1"/>
          </p:cNvSpPr>
          <p:nvPr/>
        </p:nvSpPr>
        <p:spPr bwMode="auto">
          <a:xfrm flipV="1">
            <a:off x="1762760" y="24209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981075" y="874713"/>
            <a:ext cx="30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 err="1">
                <a:solidFill>
                  <a:srgbClr val="4F99E2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endParaRPr kumimoji="1" lang="en-US" altLang="zh-CN" b="0" kern="1200" cap="none" spc="0" normalizeH="0" baseline="0" noProof="0" dirty="0">
              <a:solidFill>
                <a:srgbClr val="4F99E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981075" y="2349500"/>
            <a:ext cx="3048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j</a:t>
            </a:r>
            <a:endParaRPr kumimoji="1" lang="en-US" altLang="zh-CN" b="0" kern="1200" cap="none" spc="0" normalizeH="0" baseline="0" noProof="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7" name="Line 11"/>
          <p:cNvSpPr>
            <a:spLocks noChangeShapeType="1"/>
          </p:cNvSpPr>
          <p:nvPr/>
        </p:nvSpPr>
        <p:spPr bwMode="auto">
          <a:xfrm flipV="1">
            <a:off x="2067560" y="24209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8" name="Line 12"/>
          <p:cNvSpPr>
            <a:spLocks noChangeShapeType="1"/>
          </p:cNvSpPr>
          <p:nvPr/>
        </p:nvSpPr>
        <p:spPr bwMode="auto">
          <a:xfrm flipV="1">
            <a:off x="2339023" y="242093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49" name="Line 13"/>
          <p:cNvSpPr>
            <a:spLocks noChangeShapeType="1"/>
          </p:cNvSpPr>
          <p:nvPr/>
        </p:nvSpPr>
        <p:spPr bwMode="auto">
          <a:xfrm>
            <a:off x="2043430" y="101441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0" name="Line 14"/>
          <p:cNvSpPr>
            <a:spLocks noChangeShapeType="1"/>
          </p:cNvSpPr>
          <p:nvPr/>
        </p:nvSpPr>
        <p:spPr bwMode="auto">
          <a:xfrm>
            <a:off x="2348230" y="101441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1" name="Text Box 15"/>
          <p:cNvSpPr txBox="1">
            <a:spLocks noChangeArrowheads="1"/>
          </p:cNvSpPr>
          <p:nvPr/>
        </p:nvSpPr>
        <p:spPr bwMode="auto">
          <a:xfrm>
            <a:off x="895350" y="3476625"/>
            <a:ext cx="7696200" cy="1076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S  : a b a b c a b c a c b a b 	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T  :    a b c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2" name="Line 16"/>
          <p:cNvSpPr>
            <a:spLocks noChangeShapeType="1"/>
          </p:cNvSpPr>
          <p:nvPr/>
        </p:nvSpPr>
        <p:spPr bwMode="auto">
          <a:xfrm>
            <a:off x="1973263" y="3070225"/>
            <a:ext cx="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3" name="Line 17"/>
          <p:cNvSpPr>
            <a:spLocks noChangeShapeType="1"/>
          </p:cNvSpPr>
          <p:nvPr/>
        </p:nvSpPr>
        <p:spPr bwMode="auto">
          <a:xfrm flipV="1">
            <a:off x="2006918" y="4437063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4" name="Text Box 18"/>
          <p:cNvSpPr txBox="1">
            <a:spLocks noChangeArrowheads="1"/>
          </p:cNvSpPr>
          <p:nvPr/>
        </p:nvSpPr>
        <p:spPr bwMode="auto">
          <a:xfrm>
            <a:off x="895350" y="5080000"/>
            <a:ext cx="5257800" cy="1076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S  : a b a b c a b c a c b a b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T  :       a b c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5" name="Line 19"/>
          <p:cNvSpPr>
            <a:spLocks noChangeShapeType="1"/>
          </p:cNvSpPr>
          <p:nvPr/>
        </p:nvSpPr>
        <p:spPr bwMode="auto">
          <a:xfrm>
            <a:off x="228822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6" name="Line 20"/>
          <p:cNvSpPr>
            <a:spLocks noChangeShapeType="1"/>
          </p:cNvSpPr>
          <p:nvPr/>
        </p:nvSpPr>
        <p:spPr bwMode="auto">
          <a:xfrm>
            <a:off x="259302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7" name="Line 21"/>
          <p:cNvSpPr>
            <a:spLocks noChangeShapeType="1"/>
          </p:cNvSpPr>
          <p:nvPr/>
        </p:nvSpPr>
        <p:spPr bwMode="auto">
          <a:xfrm>
            <a:off x="320262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8" name="Line 22"/>
          <p:cNvSpPr>
            <a:spLocks noChangeShapeType="1"/>
          </p:cNvSpPr>
          <p:nvPr/>
        </p:nvSpPr>
        <p:spPr bwMode="auto">
          <a:xfrm flipV="1">
            <a:off x="23431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26479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V="1">
            <a:off x="32575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1" name="AutoShape 25"/>
          <p:cNvSpPr>
            <a:spLocks noChangeArrowheads="1"/>
          </p:cNvSpPr>
          <p:nvPr/>
        </p:nvSpPr>
        <p:spPr bwMode="auto">
          <a:xfrm>
            <a:off x="2886075" y="2371725"/>
            <a:ext cx="2743200" cy="609600"/>
          </a:xfrm>
          <a:prstGeom prst="wedgeEllipseCallout">
            <a:avLst>
              <a:gd name="adj1" fmla="val -69097"/>
              <a:gd name="adj2" fmla="val 158593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指针回溯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2" name="Line 26"/>
          <p:cNvSpPr>
            <a:spLocks noChangeShapeType="1"/>
          </p:cNvSpPr>
          <p:nvPr/>
        </p:nvSpPr>
        <p:spPr bwMode="auto">
          <a:xfrm>
            <a:off x="2897823" y="477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6763" name="Line 27"/>
          <p:cNvSpPr>
            <a:spLocks noChangeShapeType="1"/>
          </p:cNvSpPr>
          <p:nvPr/>
        </p:nvSpPr>
        <p:spPr bwMode="auto">
          <a:xfrm flipV="1">
            <a:off x="2952750" y="6092825"/>
            <a:ext cx="0" cy="457200"/>
          </a:xfrm>
          <a:prstGeom prst="line">
            <a:avLst/>
          </a:prstGeom>
          <a:noFill/>
          <a:ln w="28575">
            <a:solidFill>
              <a:srgbClr val="4F99E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602" name="Rectangle 29"/>
          <p:cNvSpPr>
            <a:spLocks noChangeArrowheads="1"/>
          </p:cNvSpPr>
          <p:nvPr/>
        </p:nvSpPr>
        <p:spPr bwMode="auto">
          <a:xfrm>
            <a:off x="915988" y="236538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6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1" grpId="0"/>
      <p:bldP spid="756754" grpId="0"/>
      <p:bldP spid="7567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582613" y="2319338"/>
            <a:ext cx="613251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将主串的第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个字符和模式的第一个字符比较，若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相等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，继续逐个比较后续字符；若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，从主串的下一字符起，重新与模式的第一个字符比较。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646113" y="3635375"/>
            <a:ext cx="55768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直到主串的一个连续子串字符序列与模式相等 。返回值为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匹配的子序列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第一个字符的序号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，即匹配成功。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866775" y="211138"/>
            <a:ext cx="352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646113" y="1296988"/>
            <a:ext cx="3024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Index(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S,T,pos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646113" y="6013450"/>
            <a:ext cx="4968875" cy="0"/>
          </a:xfrm>
          <a:prstGeom prst="line">
            <a:avLst/>
          </a:prstGeom>
          <a:ln>
            <a:solidFill>
              <a:srgbClr val="F83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3" name="组合 20"/>
          <p:cNvGrpSpPr/>
          <p:nvPr/>
        </p:nvGrpSpPr>
        <p:grpSpPr>
          <a:xfrm>
            <a:off x="5435600" y="3090863"/>
            <a:ext cx="3573463" cy="2974975"/>
            <a:chOff x="4790440" y="2492896"/>
            <a:chExt cx="4299925" cy="3579208"/>
          </a:xfrm>
        </p:grpSpPr>
        <p:sp>
          <p:nvSpPr>
            <p:cNvPr id="7" name="Freeform 5"/>
            <p:cNvSpPr/>
            <p:nvPr/>
          </p:nvSpPr>
          <p:spPr bwMode="auto">
            <a:xfrm>
              <a:off x="6821014" y="4840199"/>
              <a:ext cx="179561" cy="311319"/>
            </a:xfrm>
            <a:custGeom>
              <a:avLst/>
              <a:gdLst>
                <a:gd name="T0" fmla="*/ 18 w 24"/>
                <a:gd name="T1" fmla="*/ 12 h 33"/>
                <a:gd name="T2" fmla="*/ 24 w 24"/>
                <a:gd name="T3" fmla="*/ 12 h 33"/>
                <a:gd name="T4" fmla="*/ 12 w 24"/>
                <a:gd name="T5" fmla="*/ 0 h 33"/>
                <a:gd name="T6" fmla="*/ 0 w 24"/>
                <a:gd name="T7" fmla="*/ 12 h 33"/>
                <a:gd name="T8" fmla="*/ 6 w 24"/>
                <a:gd name="T9" fmla="*/ 12 h 33"/>
                <a:gd name="T10" fmla="*/ 6 w 24"/>
                <a:gd name="T11" fmla="*/ 27 h 33"/>
                <a:gd name="T12" fmla="*/ 6 w 24"/>
                <a:gd name="T13" fmla="*/ 27 h 33"/>
                <a:gd name="T14" fmla="*/ 12 w 24"/>
                <a:gd name="T15" fmla="*/ 33 h 33"/>
                <a:gd name="T16" fmla="*/ 18 w 24"/>
                <a:gd name="T17" fmla="*/ 27 h 33"/>
                <a:gd name="T18" fmla="*/ 18 w 24"/>
                <a:gd name="T19" fmla="*/ 27 h 33"/>
                <a:gd name="T20" fmla="*/ 18 w 24"/>
                <a:gd name="T21" fmla="*/ 27 h 33"/>
                <a:gd name="T22" fmla="*/ 18 w 24"/>
                <a:gd name="T2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3">
                  <a:moveTo>
                    <a:pt x="1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9" y="33"/>
                    <a:pt x="12" y="33"/>
                  </a:cubicBezTo>
                  <a:cubicBezTo>
                    <a:pt x="16" y="33"/>
                    <a:pt x="18" y="30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6872589" y="5000633"/>
              <a:ext cx="179561" cy="313228"/>
            </a:xfrm>
            <a:custGeom>
              <a:avLst/>
              <a:gdLst>
                <a:gd name="T0" fmla="*/ 14 w 24"/>
                <a:gd name="T1" fmla="*/ 10 h 33"/>
                <a:gd name="T2" fmla="*/ 14 w 24"/>
                <a:gd name="T3" fmla="*/ 0 h 33"/>
                <a:gd name="T4" fmla="*/ 18 w 24"/>
                <a:gd name="T5" fmla="*/ 6 h 33"/>
                <a:gd name="T6" fmla="*/ 18 w 24"/>
                <a:gd name="T7" fmla="*/ 21 h 33"/>
                <a:gd name="T8" fmla="*/ 24 w 24"/>
                <a:gd name="T9" fmla="*/ 21 h 33"/>
                <a:gd name="T10" fmla="*/ 12 w 24"/>
                <a:gd name="T11" fmla="*/ 33 h 33"/>
                <a:gd name="T12" fmla="*/ 0 w 24"/>
                <a:gd name="T13" fmla="*/ 21 h 33"/>
                <a:gd name="T14" fmla="*/ 6 w 24"/>
                <a:gd name="T15" fmla="*/ 21 h 33"/>
                <a:gd name="T16" fmla="*/ 6 w 24"/>
                <a:gd name="T17" fmla="*/ 19 h 33"/>
                <a:gd name="T18" fmla="*/ 14 w 24"/>
                <a:gd name="T1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3">
                  <a:moveTo>
                    <a:pt x="14" y="1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"/>
                    <a:pt x="18" y="3"/>
                    <a:pt x="18" y="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8"/>
                    <a:pt x="14" y="14"/>
                    <a:pt x="14" y="10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6821014" y="3306526"/>
              <a:ext cx="179561" cy="301769"/>
            </a:xfrm>
            <a:custGeom>
              <a:avLst/>
              <a:gdLst>
                <a:gd name="T0" fmla="*/ 18 w 24"/>
                <a:gd name="T1" fmla="*/ 12 h 32"/>
                <a:gd name="T2" fmla="*/ 24 w 24"/>
                <a:gd name="T3" fmla="*/ 12 h 32"/>
                <a:gd name="T4" fmla="*/ 12 w 24"/>
                <a:gd name="T5" fmla="*/ 0 h 32"/>
                <a:gd name="T6" fmla="*/ 0 w 24"/>
                <a:gd name="T7" fmla="*/ 12 h 32"/>
                <a:gd name="T8" fmla="*/ 6 w 24"/>
                <a:gd name="T9" fmla="*/ 12 h 32"/>
                <a:gd name="T10" fmla="*/ 6 w 24"/>
                <a:gd name="T11" fmla="*/ 26 h 32"/>
                <a:gd name="T12" fmla="*/ 6 w 24"/>
                <a:gd name="T13" fmla="*/ 26 h 32"/>
                <a:gd name="T14" fmla="*/ 12 w 24"/>
                <a:gd name="T15" fmla="*/ 32 h 32"/>
                <a:gd name="T16" fmla="*/ 18 w 24"/>
                <a:gd name="T17" fmla="*/ 26 h 32"/>
                <a:gd name="T18" fmla="*/ 18 w 24"/>
                <a:gd name="T19" fmla="*/ 26 h 32"/>
                <a:gd name="T20" fmla="*/ 18 w 24"/>
                <a:gd name="T21" fmla="*/ 26 h 32"/>
                <a:gd name="T22" fmla="*/ 18 w 24"/>
                <a:gd name="T2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2">
                  <a:moveTo>
                    <a:pt x="1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0"/>
                    <a:pt x="9" y="32"/>
                    <a:pt x="12" y="32"/>
                  </a:cubicBezTo>
                  <a:cubicBezTo>
                    <a:pt x="16" y="32"/>
                    <a:pt x="18" y="30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6872589" y="3466960"/>
              <a:ext cx="179561" cy="301769"/>
            </a:xfrm>
            <a:custGeom>
              <a:avLst/>
              <a:gdLst>
                <a:gd name="T0" fmla="*/ 14 w 24"/>
                <a:gd name="T1" fmla="*/ 10 h 32"/>
                <a:gd name="T2" fmla="*/ 14 w 24"/>
                <a:gd name="T3" fmla="*/ 0 h 32"/>
                <a:gd name="T4" fmla="*/ 18 w 24"/>
                <a:gd name="T5" fmla="*/ 6 h 32"/>
                <a:gd name="T6" fmla="*/ 18 w 24"/>
                <a:gd name="T7" fmla="*/ 20 h 32"/>
                <a:gd name="T8" fmla="*/ 24 w 24"/>
                <a:gd name="T9" fmla="*/ 20 h 32"/>
                <a:gd name="T10" fmla="*/ 12 w 24"/>
                <a:gd name="T11" fmla="*/ 32 h 32"/>
                <a:gd name="T12" fmla="*/ 0 w 24"/>
                <a:gd name="T13" fmla="*/ 20 h 32"/>
                <a:gd name="T14" fmla="*/ 6 w 24"/>
                <a:gd name="T15" fmla="*/ 20 h 32"/>
                <a:gd name="T16" fmla="*/ 6 w 24"/>
                <a:gd name="T17" fmla="*/ 18 h 32"/>
                <a:gd name="T18" fmla="*/ 14 w 24"/>
                <a:gd name="T1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2">
                  <a:moveTo>
                    <a:pt x="14" y="1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3"/>
                    <a:pt x="18" y="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0" y="18"/>
                    <a:pt x="14" y="14"/>
                    <a:pt x="14" y="10"/>
                  </a:cubicBezTo>
                  <a:close/>
                </a:path>
              </a:pathLst>
            </a:custGeom>
            <a:solidFill>
              <a:srgbClr val="A2B93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482902" y="2492896"/>
              <a:ext cx="958935" cy="603538"/>
            </a:xfrm>
            <a:custGeom>
              <a:avLst/>
              <a:gdLst>
                <a:gd name="T0" fmla="*/ 127 w 128"/>
                <a:gd name="T1" fmla="*/ 59 h 64"/>
                <a:gd name="T2" fmla="*/ 127 w 128"/>
                <a:gd name="T3" fmla="*/ 59 h 64"/>
                <a:gd name="T4" fmla="*/ 72 w 128"/>
                <a:gd name="T5" fmla="*/ 4 h 64"/>
                <a:gd name="T6" fmla="*/ 71 w 128"/>
                <a:gd name="T7" fmla="*/ 2 h 64"/>
                <a:gd name="T8" fmla="*/ 64 w 128"/>
                <a:gd name="T9" fmla="*/ 0 h 64"/>
                <a:gd name="T10" fmla="*/ 57 w 128"/>
                <a:gd name="T11" fmla="*/ 2 h 64"/>
                <a:gd name="T12" fmla="*/ 55 w 128"/>
                <a:gd name="T13" fmla="*/ 4 h 64"/>
                <a:gd name="T14" fmla="*/ 0 w 128"/>
                <a:gd name="T15" fmla="*/ 59 h 64"/>
                <a:gd name="T16" fmla="*/ 0 w 128"/>
                <a:gd name="T17" fmla="*/ 59 h 64"/>
                <a:gd name="T18" fmla="*/ 0 w 128"/>
                <a:gd name="T19" fmla="*/ 61 h 64"/>
                <a:gd name="T20" fmla="*/ 3 w 128"/>
                <a:gd name="T21" fmla="*/ 64 h 64"/>
                <a:gd name="T22" fmla="*/ 124 w 128"/>
                <a:gd name="T23" fmla="*/ 64 h 64"/>
                <a:gd name="T24" fmla="*/ 128 w 128"/>
                <a:gd name="T25" fmla="*/ 61 h 64"/>
                <a:gd name="T26" fmla="*/ 127 w 128"/>
                <a:gd name="T27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64">
                  <a:moveTo>
                    <a:pt x="127" y="59"/>
                  </a:moveTo>
                  <a:cubicBezTo>
                    <a:pt x="127" y="59"/>
                    <a:pt x="127" y="59"/>
                    <a:pt x="127" y="5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1" y="3"/>
                    <a:pt x="71" y="2"/>
                  </a:cubicBezTo>
                  <a:cubicBezTo>
                    <a:pt x="69" y="1"/>
                    <a:pt x="66" y="0"/>
                    <a:pt x="64" y="0"/>
                  </a:cubicBezTo>
                  <a:cubicBezTo>
                    <a:pt x="61" y="0"/>
                    <a:pt x="59" y="1"/>
                    <a:pt x="57" y="2"/>
                  </a:cubicBezTo>
                  <a:cubicBezTo>
                    <a:pt x="56" y="3"/>
                    <a:pt x="56" y="3"/>
                    <a:pt x="55" y="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3"/>
                    <a:pt x="1" y="64"/>
                    <a:pt x="3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6" y="64"/>
                    <a:pt x="128" y="63"/>
                    <a:pt x="128" y="61"/>
                  </a:cubicBezTo>
                  <a:cubicBezTo>
                    <a:pt x="128" y="60"/>
                    <a:pt x="127" y="60"/>
                    <a:pt x="127" y="59"/>
                  </a:cubicBezTo>
                  <a:close/>
                </a:path>
              </a:pathLst>
            </a:custGeom>
            <a:solidFill>
              <a:srgbClr val="A2B932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569813" y="3975001"/>
              <a:ext cx="2741179" cy="622637"/>
            </a:xfrm>
            <a:custGeom>
              <a:avLst/>
              <a:gdLst>
                <a:gd name="T0" fmla="*/ 365 w 366"/>
                <a:gd name="T1" fmla="*/ 61 h 66"/>
                <a:gd name="T2" fmla="*/ 365 w 366"/>
                <a:gd name="T3" fmla="*/ 61 h 66"/>
                <a:gd name="T4" fmla="*/ 306 w 366"/>
                <a:gd name="T5" fmla="*/ 2 h 66"/>
                <a:gd name="T6" fmla="*/ 303 w 366"/>
                <a:gd name="T7" fmla="*/ 0 h 66"/>
                <a:gd name="T8" fmla="*/ 184 w 366"/>
                <a:gd name="T9" fmla="*/ 0 h 66"/>
                <a:gd name="T10" fmla="*/ 182 w 366"/>
                <a:gd name="T11" fmla="*/ 0 h 66"/>
                <a:gd name="T12" fmla="*/ 62 w 366"/>
                <a:gd name="T13" fmla="*/ 0 h 66"/>
                <a:gd name="T14" fmla="*/ 60 w 366"/>
                <a:gd name="T15" fmla="*/ 2 h 66"/>
                <a:gd name="T16" fmla="*/ 1 w 366"/>
                <a:gd name="T17" fmla="*/ 61 h 66"/>
                <a:gd name="T18" fmla="*/ 1 w 366"/>
                <a:gd name="T19" fmla="*/ 61 h 66"/>
                <a:gd name="T20" fmla="*/ 0 w 366"/>
                <a:gd name="T21" fmla="*/ 61 h 66"/>
                <a:gd name="T22" fmla="*/ 0 w 366"/>
                <a:gd name="T23" fmla="*/ 61 h 66"/>
                <a:gd name="T24" fmla="*/ 0 w 366"/>
                <a:gd name="T25" fmla="*/ 63 h 66"/>
                <a:gd name="T26" fmla="*/ 3 w 366"/>
                <a:gd name="T27" fmla="*/ 66 h 66"/>
                <a:gd name="T28" fmla="*/ 122 w 366"/>
                <a:gd name="T29" fmla="*/ 66 h 66"/>
                <a:gd name="T30" fmla="*/ 124 w 366"/>
                <a:gd name="T31" fmla="*/ 66 h 66"/>
                <a:gd name="T32" fmla="*/ 241 w 366"/>
                <a:gd name="T33" fmla="*/ 66 h 66"/>
                <a:gd name="T34" fmla="*/ 244 w 366"/>
                <a:gd name="T35" fmla="*/ 66 h 66"/>
                <a:gd name="T36" fmla="*/ 362 w 366"/>
                <a:gd name="T37" fmla="*/ 66 h 66"/>
                <a:gd name="T38" fmla="*/ 366 w 366"/>
                <a:gd name="T39" fmla="*/ 63 h 66"/>
                <a:gd name="T40" fmla="*/ 365 w 366"/>
                <a:gd name="T41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" h="66">
                  <a:moveTo>
                    <a:pt x="365" y="61"/>
                  </a:moveTo>
                  <a:cubicBezTo>
                    <a:pt x="365" y="61"/>
                    <a:pt x="365" y="61"/>
                    <a:pt x="365" y="61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5" y="1"/>
                    <a:pt x="304" y="0"/>
                    <a:pt x="303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0" y="1"/>
                    <a:pt x="60" y="2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2"/>
                    <a:pt x="0" y="63"/>
                  </a:cubicBezTo>
                  <a:cubicBezTo>
                    <a:pt x="0" y="65"/>
                    <a:pt x="1" y="66"/>
                    <a:pt x="3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362" y="66"/>
                    <a:pt x="362" y="66"/>
                    <a:pt x="362" y="66"/>
                  </a:cubicBezTo>
                  <a:cubicBezTo>
                    <a:pt x="364" y="66"/>
                    <a:pt x="366" y="65"/>
                    <a:pt x="366" y="63"/>
                  </a:cubicBezTo>
                  <a:cubicBezTo>
                    <a:pt x="366" y="62"/>
                    <a:pt x="365" y="61"/>
                    <a:pt x="365" y="61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790440" y="5495305"/>
              <a:ext cx="4299925" cy="576799"/>
            </a:xfrm>
            <a:custGeom>
              <a:avLst/>
              <a:gdLst>
                <a:gd name="T0" fmla="*/ 574 w 574"/>
                <a:gd name="T1" fmla="*/ 49 h 61"/>
                <a:gd name="T2" fmla="*/ 573 w 574"/>
                <a:gd name="T3" fmla="*/ 48 h 61"/>
                <a:gd name="T4" fmla="*/ 573 w 574"/>
                <a:gd name="T5" fmla="*/ 47 h 61"/>
                <a:gd name="T6" fmla="*/ 573 w 574"/>
                <a:gd name="T7" fmla="*/ 46 h 61"/>
                <a:gd name="T8" fmla="*/ 572 w 574"/>
                <a:gd name="T9" fmla="*/ 46 h 61"/>
                <a:gd name="T10" fmla="*/ 572 w 574"/>
                <a:gd name="T11" fmla="*/ 45 h 61"/>
                <a:gd name="T12" fmla="*/ 571 w 574"/>
                <a:gd name="T13" fmla="*/ 44 h 61"/>
                <a:gd name="T14" fmla="*/ 529 w 574"/>
                <a:gd name="T15" fmla="*/ 1 h 61"/>
                <a:gd name="T16" fmla="*/ 407 w 574"/>
                <a:gd name="T17" fmla="*/ 0 h 61"/>
                <a:gd name="T18" fmla="*/ 288 w 574"/>
                <a:gd name="T19" fmla="*/ 0 h 61"/>
                <a:gd name="T20" fmla="*/ 169 w 574"/>
                <a:gd name="T21" fmla="*/ 0 h 61"/>
                <a:gd name="T22" fmla="*/ 48 w 574"/>
                <a:gd name="T23" fmla="*/ 0 h 61"/>
                <a:gd name="T24" fmla="*/ 4 w 574"/>
                <a:gd name="T25" fmla="*/ 43 h 61"/>
                <a:gd name="T26" fmla="*/ 10 w 574"/>
                <a:gd name="T27" fmla="*/ 61 h 61"/>
                <a:gd name="T28" fmla="*/ 10 w 574"/>
                <a:gd name="T29" fmla="*/ 61 h 61"/>
                <a:gd name="T30" fmla="*/ 402 w 574"/>
                <a:gd name="T31" fmla="*/ 61 h 61"/>
                <a:gd name="T32" fmla="*/ 564 w 574"/>
                <a:gd name="T33" fmla="*/ 61 h 61"/>
                <a:gd name="T34" fmla="*/ 565 w 574"/>
                <a:gd name="T35" fmla="*/ 61 h 61"/>
                <a:gd name="T36" fmla="*/ 566 w 574"/>
                <a:gd name="T37" fmla="*/ 60 h 61"/>
                <a:gd name="T38" fmla="*/ 567 w 574"/>
                <a:gd name="T39" fmla="*/ 60 h 61"/>
                <a:gd name="T40" fmla="*/ 568 w 574"/>
                <a:gd name="T41" fmla="*/ 60 h 61"/>
                <a:gd name="T42" fmla="*/ 569 w 574"/>
                <a:gd name="T43" fmla="*/ 59 h 61"/>
                <a:gd name="T44" fmla="*/ 570 w 574"/>
                <a:gd name="T45" fmla="*/ 59 h 61"/>
                <a:gd name="T46" fmla="*/ 571 w 574"/>
                <a:gd name="T47" fmla="*/ 58 h 61"/>
                <a:gd name="T48" fmla="*/ 571 w 574"/>
                <a:gd name="T49" fmla="*/ 58 h 61"/>
                <a:gd name="T50" fmla="*/ 572 w 574"/>
                <a:gd name="T51" fmla="*/ 57 h 61"/>
                <a:gd name="T52" fmla="*/ 572 w 574"/>
                <a:gd name="T53" fmla="*/ 56 h 61"/>
                <a:gd name="T54" fmla="*/ 573 w 574"/>
                <a:gd name="T55" fmla="*/ 55 h 61"/>
                <a:gd name="T56" fmla="*/ 573 w 574"/>
                <a:gd name="T57" fmla="*/ 54 h 61"/>
                <a:gd name="T58" fmla="*/ 574 w 574"/>
                <a:gd name="T59" fmla="*/ 53 h 61"/>
                <a:gd name="T60" fmla="*/ 574 w 574"/>
                <a:gd name="T61" fmla="*/ 52 h 61"/>
                <a:gd name="T62" fmla="*/ 574 w 574"/>
                <a:gd name="T63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4" h="61">
                  <a:moveTo>
                    <a:pt x="574" y="50"/>
                  </a:moveTo>
                  <a:cubicBezTo>
                    <a:pt x="574" y="50"/>
                    <a:pt x="574" y="49"/>
                    <a:pt x="574" y="49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4" y="49"/>
                    <a:pt x="574" y="48"/>
                    <a:pt x="573" y="48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3" y="48"/>
                    <a:pt x="573" y="47"/>
                    <a:pt x="573" y="47"/>
                  </a:cubicBezTo>
                  <a:cubicBezTo>
                    <a:pt x="573" y="47"/>
                    <a:pt x="573" y="47"/>
                    <a:pt x="573" y="47"/>
                  </a:cubicBezTo>
                  <a:cubicBezTo>
                    <a:pt x="573" y="47"/>
                    <a:pt x="573" y="47"/>
                    <a:pt x="573" y="46"/>
                  </a:cubicBezTo>
                  <a:cubicBezTo>
                    <a:pt x="573" y="46"/>
                    <a:pt x="573" y="46"/>
                    <a:pt x="573" y="46"/>
                  </a:cubicBezTo>
                  <a:cubicBezTo>
                    <a:pt x="573" y="46"/>
                    <a:pt x="572" y="46"/>
                    <a:pt x="572" y="46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72" y="45"/>
                    <a:pt x="572" y="44"/>
                    <a:pt x="572" y="44"/>
                  </a:cubicBezTo>
                  <a:cubicBezTo>
                    <a:pt x="571" y="44"/>
                    <a:pt x="571" y="44"/>
                    <a:pt x="571" y="44"/>
                  </a:cubicBezTo>
                  <a:cubicBezTo>
                    <a:pt x="571" y="44"/>
                    <a:pt x="571" y="44"/>
                    <a:pt x="571" y="44"/>
                  </a:cubicBezTo>
                  <a:cubicBezTo>
                    <a:pt x="529" y="1"/>
                    <a:pt x="529" y="1"/>
                    <a:pt x="529" y="1"/>
                  </a:cubicBezTo>
                  <a:cubicBezTo>
                    <a:pt x="528" y="1"/>
                    <a:pt x="527" y="0"/>
                    <a:pt x="526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1"/>
                    <a:pt x="45" y="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" y="45"/>
                    <a:pt x="0" y="47"/>
                    <a:pt x="0" y="51"/>
                  </a:cubicBezTo>
                  <a:cubicBezTo>
                    <a:pt x="0" y="56"/>
                    <a:pt x="4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402" y="61"/>
                    <a:pt x="402" y="61"/>
                    <a:pt x="402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1"/>
                    <a:pt x="564" y="61"/>
                    <a:pt x="565" y="61"/>
                  </a:cubicBezTo>
                  <a:cubicBezTo>
                    <a:pt x="565" y="61"/>
                    <a:pt x="565" y="61"/>
                    <a:pt x="565" y="61"/>
                  </a:cubicBezTo>
                  <a:cubicBezTo>
                    <a:pt x="565" y="61"/>
                    <a:pt x="566" y="61"/>
                    <a:pt x="566" y="60"/>
                  </a:cubicBezTo>
                  <a:cubicBezTo>
                    <a:pt x="566" y="60"/>
                    <a:pt x="566" y="60"/>
                    <a:pt x="566" y="60"/>
                  </a:cubicBezTo>
                  <a:cubicBezTo>
                    <a:pt x="566" y="60"/>
                    <a:pt x="567" y="60"/>
                    <a:pt x="56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67" y="60"/>
                    <a:pt x="567" y="60"/>
                    <a:pt x="568" y="60"/>
                  </a:cubicBezTo>
                  <a:cubicBezTo>
                    <a:pt x="568" y="60"/>
                    <a:pt x="568" y="60"/>
                    <a:pt x="568" y="60"/>
                  </a:cubicBezTo>
                  <a:cubicBezTo>
                    <a:pt x="568" y="60"/>
                    <a:pt x="568" y="60"/>
                    <a:pt x="569" y="60"/>
                  </a:cubicBezTo>
                  <a:cubicBezTo>
                    <a:pt x="569" y="59"/>
                    <a:pt x="569" y="59"/>
                    <a:pt x="569" y="59"/>
                  </a:cubicBezTo>
                  <a:cubicBezTo>
                    <a:pt x="569" y="59"/>
                    <a:pt x="569" y="59"/>
                    <a:pt x="569" y="59"/>
                  </a:cubicBezTo>
                  <a:cubicBezTo>
                    <a:pt x="569" y="59"/>
                    <a:pt x="570" y="59"/>
                    <a:pt x="570" y="59"/>
                  </a:cubicBezTo>
                  <a:cubicBezTo>
                    <a:pt x="570" y="59"/>
                    <a:pt x="570" y="59"/>
                    <a:pt x="570" y="58"/>
                  </a:cubicBezTo>
                  <a:cubicBezTo>
                    <a:pt x="570" y="58"/>
                    <a:pt x="570" y="58"/>
                    <a:pt x="571" y="58"/>
                  </a:cubicBezTo>
                  <a:cubicBezTo>
                    <a:pt x="571" y="58"/>
                    <a:pt x="571" y="58"/>
                    <a:pt x="571" y="58"/>
                  </a:cubicBezTo>
                  <a:cubicBezTo>
                    <a:pt x="571" y="58"/>
                    <a:pt x="571" y="58"/>
                    <a:pt x="571" y="58"/>
                  </a:cubicBezTo>
                  <a:cubicBezTo>
                    <a:pt x="571" y="57"/>
                    <a:pt x="571" y="57"/>
                    <a:pt x="572" y="57"/>
                  </a:cubicBezTo>
                  <a:cubicBezTo>
                    <a:pt x="572" y="57"/>
                    <a:pt x="572" y="57"/>
                    <a:pt x="572" y="57"/>
                  </a:cubicBezTo>
                  <a:cubicBezTo>
                    <a:pt x="572" y="56"/>
                    <a:pt x="572" y="56"/>
                    <a:pt x="572" y="56"/>
                  </a:cubicBezTo>
                  <a:cubicBezTo>
                    <a:pt x="572" y="56"/>
                    <a:pt x="572" y="56"/>
                    <a:pt x="572" y="56"/>
                  </a:cubicBezTo>
                  <a:cubicBezTo>
                    <a:pt x="572" y="56"/>
                    <a:pt x="573" y="56"/>
                    <a:pt x="573" y="55"/>
                  </a:cubicBezTo>
                  <a:cubicBezTo>
                    <a:pt x="573" y="55"/>
                    <a:pt x="573" y="55"/>
                    <a:pt x="573" y="55"/>
                  </a:cubicBezTo>
                  <a:cubicBezTo>
                    <a:pt x="573" y="55"/>
                    <a:pt x="573" y="55"/>
                    <a:pt x="573" y="55"/>
                  </a:cubicBezTo>
                  <a:cubicBezTo>
                    <a:pt x="573" y="54"/>
                    <a:pt x="573" y="54"/>
                    <a:pt x="573" y="54"/>
                  </a:cubicBezTo>
                  <a:cubicBezTo>
                    <a:pt x="573" y="54"/>
                    <a:pt x="573" y="54"/>
                    <a:pt x="573" y="54"/>
                  </a:cubicBezTo>
                  <a:cubicBezTo>
                    <a:pt x="573" y="53"/>
                    <a:pt x="573" y="53"/>
                    <a:pt x="574" y="53"/>
                  </a:cubicBezTo>
                  <a:cubicBezTo>
                    <a:pt x="574" y="53"/>
                    <a:pt x="574" y="53"/>
                    <a:pt x="574" y="53"/>
                  </a:cubicBezTo>
                  <a:cubicBezTo>
                    <a:pt x="574" y="52"/>
                    <a:pt x="574" y="52"/>
                    <a:pt x="574" y="52"/>
                  </a:cubicBezTo>
                  <a:cubicBezTo>
                    <a:pt x="574" y="52"/>
                    <a:pt x="574" y="52"/>
                    <a:pt x="574" y="52"/>
                  </a:cubicBezTo>
                  <a:cubicBezTo>
                    <a:pt x="574" y="51"/>
                    <a:pt x="574" y="51"/>
                    <a:pt x="574" y="51"/>
                  </a:cubicBezTo>
                  <a:cubicBezTo>
                    <a:pt x="574" y="50"/>
                    <a:pt x="574" y="50"/>
                    <a:pt x="574" y="50"/>
                  </a:cubicBez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628650" y="3565525"/>
            <a:ext cx="6594475" cy="0"/>
          </a:xfrm>
          <a:prstGeom prst="line">
            <a:avLst/>
          </a:prstGeom>
          <a:ln>
            <a:solidFill>
              <a:srgbClr val="A2B9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28650" y="4837113"/>
            <a:ext cx="6753225" cy="26988"/>
          </a:xfrm>
          <a:prstGeom prst="line">
            <a:avLst/>
          </a:prstGeom>
          <a:ln>
            <a:solidFill>
              <a:srgbClr val="EBAC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46113" y="5551488"/>
            <a:ext cx="418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否则，匹配失败，返回值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/>
      <p:bldP spid="75366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4570413"/>
            <a:ext cx="9144000" cy="2170113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3"/>
              </a:clrFrom>
              <a:clrTo>
                <a:srgbClr val="FCFEF3">
                  <a:alpha val="0"/>
                </a:srgbClr>
              </a:clrTo>
            </a:clrChange>
            <a:duotone>
              <a:prstClr val="black"/>
              <a:srgbClr val="EA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667011"/>
            <a:ext cx="6120681" cy="20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63600" y="833438"/>
            <a:ext cx="69119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 Index(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S,Sstring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T,int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j=1;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while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&lt;=S[ 0 ] &amp;&amp; j &lt;=T[ 0 ]){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if ( S[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]=T[ j ]) {++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++j;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else{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=i-j+2;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j=1;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if ( j&gt;T[ 0 ])   return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T[0];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else return 0;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768350" y="207963"/>
            <a:ext cx="46037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算法描述（算法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4.1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 bwMode="auto">
          <a:xfrm>
            <a:off x="-20637" y="2233613"/>
            <a:ext cx="9164638" cy="31400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补充：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语言中常用的串运算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80975" y="2233613"/>
            <a:ext cx="7367588" cy="2995613"/>
          </a:xfrm>
          <a:prstGeom prst="rect">
            <a:avLst/>
          </a:prstGeom>
          <a:noFill/>
          <a:ln w="571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串比较，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(char s1,char s2)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串复制，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strcpy(char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to,char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from)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串连接，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strcat(char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to,char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from)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求串长，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strlen(char s)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……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-20637" y="1443038"/>
            <a:ext cx="5888038" cy="523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调用标准库函数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#include&lt;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string.h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 bwMode="auto">
          <a:xfrm>
            <a:off x="325438" y="2740025"/>
            <a:ext cx="8429625" cy="4000500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325438" y="2178050"/>
            <a:ext cx="8429625" cy="561975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为主串长度，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为子串长度，最坏情况是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755650" y="201613"/>
            <a:ext cx="46037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算法时间复杂度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539750" y="3074988"/>
            <a:ext cx="80010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主串前面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n-m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个位置都部分匹配到子串的最后一位，即这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n-m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位各比较了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最后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位也各比较了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767" name="Rectangle 7"/>
          <p:cNvSpPr>
            <a:spLocks noChangeArrowheads="1"/>
          </p:cNvSpPr>
          <p:nvPr/>
        </p:nvSpPr>
        <p:spPr bwMode="auto">
          <a:xfrm>
            <a:off x="560388" y="5186363"/>
            <a:ext cx="6719888" cy="1174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总次数为：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(n-m)*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m+m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(n-m+1)*m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m&lt;&lt;n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，则算法复杂度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O(n*m)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381000" y="1023938"/>
            <a:ext cx="8374063" cy="914400"/>
          </a:xfrm>
          <a:prstGeom prst="rect">
            <a:avLst/>
          </a:prstGeom>
          <a:noFill/>
          <a:ln w="38100">
            <a:solidFill>
              <a:srgbClr val="6C4C8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例：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S=‘0000000001’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T=‘0001’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pos=1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5438" y="4854575"/>
            <a:ext cx="8429625" cy="142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7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7766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57764" grpId="0" animBg="1"/>
      <p:bldP spid="757766" grpId="0" build="p"/>
      <p:bldP spid="7577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Picture 5" descr="d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098800"/>
            <a:ext cx="2554288" cy="3095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839788" y="169863"/>
            <a:ext cx="74342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Knuth Morris Pratt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1588" y="6284913"/>
            <a:ext cx="7770813" cy="457200"/>
          </a:xfrm>
          <a:prstGeom prst="rect">
            <a:avLst/>
          </a:prstGeom>
          <a:solidFill>
            <a:srgbClr val="4F99E2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79388" y="931863"/>
            <a:ext cx="604837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计算机程序设计艺术 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卷 基本算法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》 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计算机程序设计艺术 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卷 半数值算法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计算机程序设计艺术 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卷 排序与查找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0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75" y="2366963"/>
            <a:ext cx="3397250" cy="4465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 bwMode="auto">
          <a:xfrm>
            <a:off x="0" y="2393950"/>
            <a:ext cx="9144000" cy="3351213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238125" y="987425"/>
            <a:ext cx="85344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利用已经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部分匹配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的结果而加快模式串的滑动速度？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且主串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的指针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不必回溯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！可提速到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n+m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600325" y="3052763"/>
            <a:ext cx="4419600" cy="1219200"/>
            <a:chOff x="1632" y="1200"/>
            <a:chExt cx="2784" cy="768"/>
          </a:xfrm>
        </p:grpSpPr>
        <p:sp>
          <p:nvSpPr>
            <p:cNvPr id="29700" name="Line 6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01" name="Line 7"/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8793" name="Rectangle 9"/>
          <p:cNvSpPr>
            <a:spLocks noChangeArrowheads="1"/>
          </p:cNvSpPr>
          <p:nvPr/>
        </p:nvSpPr>
        <p:spPr bwMode="auto">
          <a:xfrm>
            <a:off x="161925" y="3128963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S=‘a b a b c a b c a c b a b’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4" name="Rectangle 10"/>
          <p:cNvSpPr>
            <a:spLocks noChangeArrowheads="1"/>
          </p:cNvSpPr>
          <p:nvPr/>
        </p:nvSpPr>
        <p:spPr bwMode="auto">
          <a:xfrm>
            <a:off x="158750" y="3509963"/>
            <a:ext cx="2160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T=‘a b c a c’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4733925" y="3128963"/>
            <a:ext cx="430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 c 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c a c b a b’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5343525" y="3509963"/>
            <a:ext cx="2159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T=‘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 c 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7" name="Rectangle 13"/>
          <p:cNvSpPr>
            <a:spLocks noChangeArrowheads="1"/>
          </p:cNvSpPr>
          <p:nvPr/>
        </p:nvSpPr>
        <p:spPr bwMode="auto">
          <a:xfrm>
            <a:off x="161925" y="4195763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 c 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 c a 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 a b’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8" name="Rectangle 14"/>
          <p:cNvSpPr>
            <a:spLocks noChangeArrowheads="1"/>
          </p:cNvSpPr>
          <p:nvPr/>
        </p:nvSpPr>
        <p:spPr bwMode="auto">
          <a:xfrm>
            <a:off x="1533525" y="4576763"/>
            <a:ext cx="2159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T=‘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 c a 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5876925" y="2824163"/>
            <a:ext cx="228600" cy="533400"/>
            <a:chOff x="5184" y="2496"/>
            <a:chExt cx="144" cy="336"/>
          </a:xfrm>
        </p:grpSpPr>
        <p:sp>
          <p:nvSpPr>
            <p:cNvPr id="29709" name="Rectangle 18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695325" y="2747963"/>
            <a:ext cx="228600" cy="533400"/>
            <a:chOff x="5184" y="2496"/>
            <a:chExt cx="144" cy="336"/>
          </a:xfrm>
        </p:grpSpPr>
        <p:sp>
          <p:nvSpPr>
            <p:cNvPr id="29712" name="Rectangle 21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2371725" y="3814763"/>
            <a:ext cx="228600" cy="533400"/>
            <a:chOff x="5184" y="2496"/>
            <a:chExt cx="144" cy="336"/>
          </a:xfrm>
        </p:grpSpPr>
        <p:sp>
          <p:nvSpPr>
            <p:cNvPr id="29715" name="Rectangle 24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2295525" y="5033963"/>
            <a:ext cx="244475" cy="520700"/>
            <a:chOff x="3600" y="2448"/>
            <a:chExt cx="154" cy="328"/>
          </a:xfrm>
        </p:grpSpPr>
        <p:sp>
          <p:nvSpPr>
            <p:cNvPr id="29718" name="Rectangle 27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19" name="Line 28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5876925" y="3903663"/>
            <a:ext cx="244475" cy="520700"/>
            <a:chOff x="3600" y="2448"/>
            <a:chExt cx="154" cy="328"/>
          </a:xfrm>
        </p:grpSpPr>
        <p:sp>
          <p:nvSpPr>
            <p:cNvPr id="29721" name="Rectangle 30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22" name="Line 31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8816" name="Rectangle 32"/>
          <p:cNvSpPr>
            <a:spLocks noChangeArrowheads="1"/>
          </p:cNvSpPr>
          <p:nvPr/>
        </p:nvSpPr>
        <p:spPr bwMode="auto">
          <a:xfrm>
            <a:off x="604838" y="3128963"/>
            <a:ext cx="1004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817" name="Rectangle 33"/>
          <p:cNvSpPr>
            <a:spLocks noChangeArrowheads="1"/>
          </p:cNvSpPr>
          <p:nvPr/>
        </p:nvSpPr>
        <p:spPr bwMode="auto">
          <a:xfrm>
            <a:off x="714375" y="3509963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Group 34"/>
          <p:cNvGrpSpPr/>
          <p:nvPr/>
        </p:nvGrpSpPr>
        <p:grpSpPr>
          <a:xfrm>
            <a:off x="1381125" y="2976563"/>
            <a:ext cx="4572000" cy="304800"/>
            <a:chOff x="864" y="1152"/>
            <a:chExt cx="2880" cy="192"/>
          </a:xfrm>
        </p:grpSpPr>
        <p:sp>
          <p:nvSpPr>
            <p:cNvPr id="29726" name="Line 35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27" name="Line 36"/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28" name="Line 37"/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2219325" y="4500563"/>
            <a:ext cx="6019800" cy="381000"/>
            <a:chOff x="1392" y="2112"/>
            <a:chExt cx="3792" cy="240"/>
          </a:xfrm>
        </p:grpSpPr>
        <p:sp>
          <p:nvSpPr>
            <p:cNvPr id="29730" name="Line 39"/>
            <p:cNvSpPr>
              <a:spLocks noChangeShapeType="1"/>
            </p:cNvSpPr>
            <p:nvPr/>
          </p:nvSpPr>
          <p:spPr bwMode="auto">
            <a:xfrm flipV="1">
              <a:off x="5184" y="2256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31" name="Line 40"/>
            <p:cNvSpPr>
              <a:spLocks noChangeShapeType="1"/>
            </p:cNvSpPr>
            <p:nvPr/>
          </p:nvSpPr>
          <p:spPr bwMode="auto">
            <a:xfrm flipH="1">
              <a:off x="1392" y="2256"/>
              <a:ext cx="37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32" name="Line 41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43"/>
          <p:cNvGrpSpPr/>
          <p:nvPr/>
        </p:nvGrpSpPr>
        <p:grpSpPr>
          <a:xfrm>
            <a:off x="722313" y="3890963"/>
            <a:ext cx="244475" cy="520700"/>
            <a:chOff x="3600" y="2448"/>
            <a:chExt cx="154" cy="328"/>
          </a:xfrm>
        </p:grpSpPr>
        <p:sp>
          <p:nvSpPr>
            <p:cNvPr id="29734" name="Rectangle 44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k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35" name="Line 45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46"/>
          <p:cNvGrpSpPr/>
          <p:nvPr/>
        </p:nvGrpSpPr>
        <p:grpSpPr>
          <a:xfrm>
            <a:off x="3438525" y="3814763"/>
            <a:ext cx="228600" cy="533400"/>
            <a:chOff x="5184" y="2496"/>
            <a:chExt cx="144" cy="336"/>
          </a:xfrm>
        </p:grpSpPr>
        <p:sp>
          <p:nvSpPr>
            <p:cNvPr id="29737" name="Rectangle 47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38" name="Line 48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9"/>
          <p:cNvGrpSpPr/>
          <p:nvPr/>
        </p:nvGrpSpPr>
        <p:grpSpPr>
          <a:xfrm>
            <a:off x="2066925" y="3814763"/>
            <a:ext cx="228600" cy="533400"/>
            <a:chOff x="5184" y="2496"/>
            <a:chExt cx="144" cy="336"/>
          </a:xfrm>
        </p:grpSpPr>
        <p:sp>
          <p:nvSpPr>
            <p:cNvPr id="29740" name="Rectangle 50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</a:t>
              </a: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41" name="Line 51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742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4056" name="直接连接符 13"/>
          <p:cNvCxnSpPr/>
          <p:nvPr/>
        </p:nvCxnSpPr>
        <p:spPr>
          <a:xfrm>
            <a:off x="188913" y="2157413"/>
            <a:ext cx="8583612" cy="0"/>
          </a:xfrm>
          <a:prstGeom prst="line">
            <a:avLst/>
          </a:prstGeom>
          <a:ln w="9525" cap="flat" cmpd="sng">
            <a:solidFill>
              <a:srgbClr val="4F99E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057" name="直接连接符 49"/>
          <p:cNvCxnSpPr/>
          <p:nvPr/>
        </p:nvCxnSpPr>
        <p:spPr>
          <a:xfrm>
            <a:off x="136525" y="5964238"/>
            <a:ext cx="8636000" cy="0"/>
          </a:xfrm>
          <a:prstGeom prst="line">
            <a:avLst/>
          </a:prstGeom>
          <a:ln w="9525" cap="flat" cmpd="sng">
            <a:solidFill>
              <a:srgbClr val="4F99E2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75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5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75"/>
                            </p:stCondLst>
                            <p:childTnLst>
                              <p:par>
                                <p:cTn id="6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475"/>
                            </p:stCondLst>
                            <p:childTnLst>
                              <p:par>
                                <p:cTn id="6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47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3" grpId="0"/>
      <p:bldP spid="758794" grpId="0"/>
      <p:bldP spid="758795" grpId="0"/>
      <p:bldP spid="758796" grpId="0"/>
      <p:bldP spid="758797" grpId="0"/>
      <p:bldP spid="758798" grpId="0"/>
      <p:bldP spid="758816" grpId="0"/>
      <p:bldP spid="7588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4868863"/>
            <a:ext cx="9144000" cy="18002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5059" name="Object 2"/>
          <p:cNvGraphicFramePr>
            <a:graphicFrameLocks noGrp="1"/>
          </p:cNvGraphicFramePr>
          <p:nvPr>
            <p:ph sz="half" idx="2"/>
          </p:nvPr>
        </p:nvGraphicFramePr>
        <p:xfrm>
          <a:off x="385604" y="1275239"/>
          <a:ext cx="6602730" cy="221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048000" imgH="1021080" progId="Word.Picture.8">
                  <p:embed/>
                </p:oleObj>
              </mc:Choice>
              <mc:Fallback>
                <p:oleObj name="" r:id="rId1" imgW="3048000" imgH="102108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85604" y="1275239"/>
                        <a:ext cx="6602730" cy="221234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Text Box 7"/>
          <p:cNvSpPr txBox="1">
            <a:spLocks noChangeArrowheads="1"/>
          </p:cNvSpPr>
          <p:nvPr/>
        </p:nvSpPr>
        <p:spPr bwMode="auto">
          <a:xfrm>
            <a:off x="395288" y="3536950"/>
            <a:ext cx="7705725" cy="973138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≠p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必有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≠p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又因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所以必有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=p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。因此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第二次匹配可直接从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=4, j=2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开始。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5288" y="5048250"/>
            <a:ext cx="84248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改进：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每趟匹配过程中出现字符比较不等时，不回溯主指针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，利用已得到的“部分匹配”结果将模式向右滑动尽可能远的一段距离，继续进行比较。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68313" y="1193800"/>
            <a:ext cx="8207375" cy="1800225"/>
          </a:xfrm>
          <a:solidFill>
            <a:srgbClr val="F6F6F6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i-j+1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i-j+2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1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s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i+1</a:t>
            </a:r>
            <a:endParaRPr kumimoji="1" lang="en-US" altLang="zh-CN" sz="2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‖       ‖       ‖    ‖   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≠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…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1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j+1</a:t>
            </a:r>
            <a:endParaRPr kumimoji="1" lang="en-US" altLang="zh-CN" sz="2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‖        ‖</a:t>
            </a:r>
            <a:endParaRPr kumimoji="1" lang="en-US" altLang="zh-CN" sz="2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… 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1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k+1</a:t>
            </a:r>
            <a:endParaRPr kumimoji="1" lang="en-US" altLang="zh-CN" sz="2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468313" y="3186113"/>
            <a:ext cx="86042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“p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= “s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i-k+1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i-k+2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…s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“p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= “s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i-k+1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i-k+2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…s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部分匹配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③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“p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= “p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真子串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charRg st="12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charRg st="123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charRg st="16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charRg st="161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2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charRg st="3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29">
                                            <p:txEl>
                                              <p:charRg st="37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charRg st="8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029">
                                            <p:txEl>
                                              <p:charRg st="8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997200"/>
            <a:ext cx="9144000" cy="31686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539750" y="2708275"/>
            <a:ext cx="828198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max{ k|1&lt;k&lt;j,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且“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”=“p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28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当此集合非空时                                  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j=1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其他情况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179388" y="43624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next[j]=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5" name="AutoShape 6"/>
          <p:cNvSpPr/>
          <p:nvPr/>
        </p:nvSpPr>
        <p:spPr bwMode="auto">
          <a:xfrm>
            <a:off x="1619250" y="3644900"/>
            <a:ext cx="215900" cy="2089150"/>
          </a:xfrm>
          <a:prstGeom prst="leftBrace">
            <a:avLst>
              <a:gd name="adj1" fmla="val 80548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449263" y="1203325"/>
            <a:ext cx="83518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定义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函数，表明当模式中第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个字符与主串中相应字符“失配”时，在模式中需重新和主串中该字符进行比较的字符的位置。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1125538"/>
            <a:ext cx="9144000" cy="5256213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7421563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Index_KMP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S,SString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T, 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pos,j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=1;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while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&lt;S[0] &amp;&amp; j&lt;T[0]) {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if (j==0 || S[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]==T[j]) {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++;j++;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else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j=next[j];         /*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后退*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if (j&gt;T[0])  return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-T[0];  /*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匹配成功*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else   return 0; 	         /*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返回不匹配标志*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charRg st="185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0">
                                            <p:txEl>
                                              <p:charRg st="185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725488" y="1117600"/>
            <a:ext cx="7569200" cy="576263"/>
          </a:xfrm>
          <a:solidFill>
            <a:srgbClr val="EAEAEA"/>
          </a:soli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如何求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函数值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81125" y="1989138"/>
            <a:ext cx="72945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next[1] = 0;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表明主串从下一字符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起和模式串重新开始匹配。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i+1; j = 1;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81125" y="3357563"/>
            <a:ext cx="68341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 = k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next[j+1] = ?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1350" y="2133600"/>
            <a:ext cx="590550" cy="627063"/>
            <a:chOff x="6242320" y="1105727"/>
            <a:chExt cx="589918" cy="626656"/>
          </a:xfrm>
        </p:grpSpPr>
        <p:sp>
          <p:nvSpPr>
            <p:cNvPr id="8" name="TextBox 6"/>
            <p:cNvSpPr txBox="1"/>
            <p:nvPr/>
          </p:nvSpPr>
          <p:spPr>
            <a:xfrm>
              <a:off x="6327953" y="1105727"/>
              <a:ext cx="447196" cy="49180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defTabSz="914400" eaLnBrk="1" hangingPunct="1"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kern="1200" cap="none" spc="0" normalizeH="0" baseline="0" noProof="0" dirty="0">
                  <a:solidFill>
                    <a:srgbClr val="FF9900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3200" kern="1200" cap="none" spc="0" normalizeH="0" baseline="0" noProof="0" dirty="0">
                <a:solidFill>
                  <a:srgbClr val="FF99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22"/>
            <p:cNvSpPr txBox="1"/>
            <p:nvPr/>
          </p:nvSpPr>
          <p:spPr>
            <a:xfrm>
              <a:off x="6242320" y="1516623"/>
              <a:ext cx="589918" cy="2157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hangingPunct="1"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800" kern="1200" cap="none" spc="0" normalizeH="0" baseline="0" noProof="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kern="1200" cap="none" spc="0" normalizeH="0" baseline="0" noProof="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9838" y="4337050"/>
            <a:ext cx="774382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，则有“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”=“p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，如果在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j+1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发生不匹配，说明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next[j+1] = k+1 = next[j]+1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②若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≠p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，可把求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值问题看成是一个模式匹配问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题，整个模式串既是主串，又是子串。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60400" y="3462338"/>
            <a:ext cx="590550" cy="631825"/>
            <a:chOff x="6242320" y="2373233"/>
            <a:chExt cx="589918" cy="631762"/>
          </a:xfrm>
        </p:grpSpPr>
        <p:sp>
          <p:nvSpPr>
            <p:cNvPr id="12" name="TextBox 6"/>
            <p:cNvSpPr txBox="1"/>
            <p:nvPr/>
          </p:nvSpPr>
          <p:spPr>
            <a:xfrm>
              <a:off x="6327953" y="2373233"/>
              <a:ext cx="447196" cy="492076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</a:bodyPr>
            <a:lstStyle/>
            <a:p>
              <a:pPr marR="0" defTabSz="914400" eaLnBrk="1" hangingPunct="1"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200" kern="1200" cap="none" spc="0" normalizeH="0" baseline="0" noProof="0" dirty="0">
                  <a:solidFill>
                    <a:srgbClr val="01ACBE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3200" kern="1200" cap="none" spc="0" normalizeH="0" baseline="0" noProof="0" dirty="0">
                <a:solidFill>
                  <a:srgbClr val="01ACB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23"/>
            <p:cNvSpPr txBox="1"/>
            <p:nvPr/>
          </p:nvSpPr>
          <p:spPr>
            <a:xfrm>
              <a:off x="6242320" y="2789117"/>
              <a:ext cx="589918" cy="2158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914400" eaLnBrk="1" hangingPunct="1"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800" kern="1200" cap="none" spc="0" normalizeH="0" baseline="0" noProof="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kern="1200" cap="none" spc="0" normalizeH="0" baseline="0" noProof="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>
            <a:off x="1381125" y="3219450"/>
            <a:ext cx="6913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 bwMode="auto">
          <a:xfrm>
            <a:off x="1381125" y="4202113"/>
            <a:ext cx="6913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charRg st="4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1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charRg st="11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2" name="Rectangle 4"/>
          <p:cNvSpPr>
            <a:spLocks noGrp="1" noChangeArrowheads="1"/>
          </p:cNvSpPr>
          <p:nvPr>
            <p:ph idx="1" hasCustomPrompt="1"/>
          </p:nvPr>
        </p:nvSpPr>
        <p:spPr>
          <a:xfrm>
            <a:off x="285750" y="981075"/>
            <a:ext cx="8389938" cy="2376488"/>
          </a:xfrm>
          <a:solidFill>
            <a:schemeClr val="accent1">
              <a:lumMod val="20000"/>
              <a:lumOff val="80000"/>
            </a:schemeClr>
          </a:solidFill>
          <a:ln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j-k+1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j+1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next[j]=k</a:t>
            </a:r>
            <a:endParaRPr kumimoji="0" lang="en-US" altLang="zh-CN" sz="2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‖          ‖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≠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… 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k+1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next[k]=k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……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k’+1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next[k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]=k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</a:t>
            </a:r>
            <a:endParaRPr kumimoji="0" lang="en-US" altLang="zh-CN" sz="28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p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k’’+1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next[k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’’’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]=k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’’’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85750" y="3452813"/>
            <a:ext cx="8389938" cy="321627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若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，则有“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”=“p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j-k’+1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next[j+1]=k’+1=next[k]+1=next[next[j]]+1.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若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，则有“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”=“p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j-k”+1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next[j+1]=k”+1=next[k’]+1=next[next[k]]+1.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next[j+1]=1.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12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charRg st="122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17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2">
                                            <p:txEl>
                                              <p:charRg st="171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205038"/>
            <a:ext cx="9144000" cy="2232025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8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14288" y="2420938"/>
            <a:ext cx="9072563" cy="194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j              1  2  3  4  5  6  7  8  9  10 11 12 13 14 15 16 17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模式串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 b  c   a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b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c  a   b   c   a  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b   d   a   b 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2" name="Rectangle 90"/>
          <p:cNvSpPr>
            <a:spLocks noChangeArrowheads="1"/>
          </p:cNvSpPr>
          <p:nvPr/>
        </p:nvSpPr>
        <p:spPr bwMode="auto">
          <a:xfrm>
            <a:off x="2127250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1" name="Rectangle 91"/>
          <p:cNvSpPr>
            <a:spLocks noChangeArrowheads="1"/>
          </p:cNvSpPr>
          <p:nvPr/>
        </p:nvSpPr>
        <p:spPr bwMode="auto">
          <a:xfrm>
            <a:off x="546100" y="3494088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2" name="Line 92"/>
          <p:cNvSpPr>
            <a:spLocks noChangeShapeType="1"/>
          </p:cNvSpPr>
          <p:nvPr/>
        </p:nvSpPr>
        <p:spPr bwMode="auto">
          <a:xfrm>
            <a:off x="85725" y="3522663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893" name="Line 93"/>
          <p:cNvSpPr>
            <a:spLocks noChangeShapeType="1"/>
          </p:cNvSpPr>
          <p:nvPr/>
        </p:nvSpPr>
        <p:spPr bwMode="auto">
          <a:xfrm flipV="1">
            <a:off x="1804988" y="2525713"/>
            <a:ext cx="9525" cy="140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6" name="Rectangle 94"/>
          <p:cNvSpPr>
            <a:spLocks noChangeArrowheads="1"/>
          </p:cNvSpPr>
          <p:nvPr/>
        </p:nvSpPr>
        <p:spPr bwMode="auto">
          <a:xfrm>
            <a:off x="24876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7" name="Rectangle 95"/>
          <p:cNvSpPr>
            <a:spLocks noChangeArrowheads="1"/>
          </p:cNvSpPr>
          <p:nvPr/>
        </p:nvSpPr>
        <p:spPr bwMode="auto">
          <a:xfrm>
            <a:off x="28463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8" name="Rectangle 96"/>
          <p:cNvSpPr>
            <a:spLocks noChangeArrowheads="1"/>
          </p:cNvSpPr>
          <p:nvPr/>
        </p:nvSpPr>
        <p:spPr bwMode="auto">
          <a:xfrm>
            <a:off x="3206750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9" name="Rectangle 97"/>
          <p:cNvSpPr>
            <a:spLocks noChangeArrowheads="1"/>
          </p:cNvSpPr>
          <p:nvPr/>
        </p:nvSpPr>
        <p:spPr bwMode="auto">
          <a:xfrm>
            <a:off x="35671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0" name="Rectangle 98"/>
          <p:cNvSpPr>
            <a:spLocks noChangeArrowheads="1"/>
          </p:cNvSpPr>
          <p:nvPr/>
        </p:nvSpPr>
        <p:spPr bwMode="auto">
          <a:xfrm>
            <a:off x="392747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1" name="Rectangle 99"/>
          <p:cNvSpPr>
            <a:spLocks noChangeArrowheads="1"/>
          </p:cNvSpPr>
          <p:nvPr/>
        </p:nvSpPr>
        <p:spPr bwMode="auto">
          <a:xfrm>
            <a:off x="43291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2" name="Rectangle 100"/>
          <p:cNvSpPr>
            <a:spLocks noChangeArrowheads="1"/>
          </p:cNvSpPr>
          <p:nvPr/>
        </p:nvSpPr>
        <p:spPr bwMode="auto">
          <a:xfrm>
            <a:off x="46751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3" name="Rectangle 101"/>
          <p:cNvSpPr>
            <a:spLocks noChangeArrowheads="1"/>
          </p:cNvSpPr>
          <p:nvPr/>
        </p:nvSpPr>
        <p:spPr bwMode="auto">
          <a:xfrm>
            <a:off x="500697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4" name="Rectangle 102"/>
          <p:cNvSpPr>
            <a:spLocks noChangeArrowheads="1"/>
          </p:cNvSpPr>
          <p:nvPr/>
        </p:nvSpPr>
        <p:spPr bwMode="auto">
          <a:xfrm>
            <a:off x="5395913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5" name="Rectangle 103"/>
          <p:cNvSpPr>
            <a:spLocks noChangeArrowheads="1"/>
          </p:cNvSpPr>
          <p:nvPr/>
        </p:nvSpPr>
        <p:spPr bwMode="auto">
          <a:xfrm>
            <a:off x="587057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62880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7" name="Rectangle 105"/>
          <p:cNvSpPr>
            <a:spLocks noChangeArrowheads="1"/>
          </p:cNvSpPr>
          <p:nvPr/>
        </p:nvSpPr>
        <p:spPr bwMode="auto">
          <a:xfrm>
            <a:off x="676433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8" name="Rectangle 106"/>
          <p:cNvSpPr>
            <a:spLocks noChangeArrowheads="1"/>
          </p:cNvSpPr>
          <p:nvPr/>
        </p:nvSpPr>
        <p:spPr bwMode="auto">
          <a:xfrm>
            <a:off x="7224713" y="3502025"/>
            <a:ext cx="206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99" name="Rectangle 107"/>
          <p:cNvSpPr>
            <a:spLocks noChangeArrowheads="1"/>
          </p:cNvSpPr>
          <p:nvPr/>
        </p:nvSpPr>
        <p:spPr bwMode="auto">
          <a:xfrm>
            <a:off x="7642225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300" name="Rectangle 108"/>
          <p:cNvSpPr>
            <a:spLocks noChangeArrowheads="1"/>
          </p:cNvSpPr>
          <p:nvPr/>
        </p:nvSpPr>
        <p:spPr bwMode="auto">
          <a:xfrm>
            <a:off x="8102600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301" name="Rectangle 109"/>
          <p:cNvSpPr>
            <a:spLocks noChangeArrowheads="1"/>
          </p:cNvSpPr>
          <p:nvPr/>
        </p:nvSpPr>
        <p:spPr bwMode="auto">
          <a:xfrm>
            <a:off x="8548688" y="35020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2" grpId="0"/>
      <p:bldP spid="136286" grpId="0"/>
      <p:bldP spid="136287" grpId="0"/>
      <p:bldP spid="136288" grpId="0"/>
      <p:bldP spid="136289" grpId="0"/>
      <p:bldP spid="136290" grpId="0"/>
      <p:bldP spid="136291" grpId="0"/>
      <p:bldP spid="136292" grpId="0"/>
      <p:bldP spid="136293" grpId="0"/>
      <p:bldP spid="136294" grpId="0"/>
      <p:bldP spid="136295" grpId="0"/>
      <p:bldP spid="136296" grpId="0"/>
      <p:bldP spid="136297" grpId="0"/>
      <p:bldP spid="136298" grpId="0"/>
      <p:bldP spid="136299" grpId="0"/>
      <p:bldP spid="136300" grpId="0"/>
      <p:bldP spid="1363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9476B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59" name="图片 2"/>
          <p:cNvPicPr>
            <a:picLocks noChangeAspect="1"/>
          </p:cNvPicPr>
          <p:nvPr/>
        </p:nvPicPr>
        <p:blipFill>
          <a:blip r:embed="rId1"/>
          <a:srcRect l="1575" t="11116"/>
          <a:stretch>
            <a:fillRect/>
          </a:stretch>
        </p:blipFill>
        <p:spPr>
          <a:xfrm>
            <a:off x="-4762" y="0"/>
            <a:ext cx="9124950" cy="162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" name="矩形 62"/>
          <p:cNvSpPr/>
          <p:nvPr/>
        </p:nvSpPr>
        <p:spPr bwMode="auto">
          <a:xfrm>
            <a:off x="23813" y="9525"/>
            <a:ext cx="9151938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0450" y="2654300"/>
            <a:ext cx="7832725" cy="2646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了解串的存储方法，理解串的两种模式匹配算法，重点掌握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明确数组和广义表这两种数据结构的特点，掌握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数组地址计算方法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，了解几种特殊矩阵的压缩存储方法。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掌握广义表的定义、性质及其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GetHead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GetTail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的操作。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463" name="组合 28"/>
          <p:cNvGrpSpPr/>
          <p:nvPr/>
        </p:nvGrpSpPr>
        <p:grpSpPr>
          <a:xfrm>
            <a:off x="423863" y="2665413"/>
            <a:ext cx="590550" cy="627062"/>
            <a:chOff x="6242320" y="1105727"/>
            <a:chExt cx="589786" cy="626517"/>
          </a:xfrm>
        </p:grpSpPr>
        <p:sp>
          <p:nvSpPr>
            <p:cNvPr id="19478" name="TextBox 6"/>
            <p:cNvSpPr txBox="1"/>
            <p:nvPr/>
          </p:nvSpPr>
          <p:spPr>
            <a:xfrm>
              <a:off x="6327934" y="1105727"/>
              <a:ext cx="447096" cy="491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FF9900"/>
                  </a:solidFill>
                  <a:sym typeface="+mn-lt"/>
                </a:rPr>
                <a:t>01</a:t>
              </a:r>
              <a:endParaRPr lang="zh-CN" altLang="en-US" sz="3200" b="1" dirty="0">
                <a:solidFill>
                  <a:srgbClr val="FF9900"/>
                </a:solidFill>
                <a:sym typeface="+mn-lt"/>
              </a:endParaRPr>
            </a:p>
          </p:txBody>
        </p:sp>
        <p:sp>
          <p:nvSpPr>
            <p:cNvPr id="19479" name="文本框 22"/>
            <p:cNvSpPr txBox="1"/>
            <p:nvPr/>
          </p:nvSpPr>
          <p:spPr>
            <a:xfrm>
              <a:off x="6242320" y="1516532"/>
              <a:ext cx="589786" cy="215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 b="1" dirty="0">
                  <a:solidFill>
                    <a:srgbClr val="818181"/>
                  </a:solidFill>
                  <a:sym typeface="+mn-lt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sym typeface="+mn-lt"/>
              </a:endParaRPr>
            </a:p>
          </p:txBody>
        </p:sp>
      </p:grpSp>
      <p:grpSp>
        <p:nvGrpSpPr>
          <p:cNvPr id="19464" name="组合 45"/>
          <p:cNvGrpSpPr/>
          <p:nvPr/>
        </p:nvGrpSpPr>
        <p:grpSpPr>
          <a:xfrm>
            <a:off x="423863" y="3260725"/>
            <a:ext cx="590550" cy="631825"/>
            <a:chOff x="6242320" y="2373233"/>
            <a:chExt cx="589786" cy="631741"/>
          </a:xfrm>
        </p:grpSpPr>
        <p:sp>
          <p:nvSpPr>
            <p:cNvPr id="19476" name="TextBox 6"/>
            <p:cNvSpPr txBox="1"/>
            <p:nvPr/>
          </p:nvSpPr>
          <p:spPr>
            <a:xfrm>
              <a:off x="6327934" y="2373233"/>
              <a:ext cx="447096" cy="4920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6C4C8F"/>
                  </a:solidFill>
                  <a:sym typeface="+mn-lt"/>
                </a:rPr>
                <a:t>02</a:t>
              </a:r>
              <a:endParaRPr lang="zh-CN" altLang="en-US" sz="3200" b="1" dirty="0">
                <a:solidFill>
                  <a:srgbClr val="6C4C8F"/>
                </a:solidFill>
                <a:sym typeface="+mn-lt"/>
              </a:endParaRPr>
            </a:p>
          </p:txBody>
        </p:sp>
        <p:sp>
          <p:nvSpPr>
            <p:cNvPr id="19477" name="文本框 23"/>
            <p:cNvSpPr txBox="1"/>
            <p:nvPr/>
          </p:nvSpPr>
          <p:spPr>
            <a:xfrm>
              <a:off x="6242320" y="2789103"/>
              <a:ext cx="589786" cy="215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 b="1" dirty="0">
                  <a:solidFill>
                    <a:srgbClr val="818181"/>
                  </a:solidFill>
                  <a:sym typeface="+mn-lt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sym typeface="+mn-lt"/>
              </a:endParaRPr>
            </a:p>
          </p:txBody>
        </p:sp>
      </p:grpSp>
      <p:grpSp>
        <p:nvGrpSpPr>
          <p:cNvPr id="19465" name="组合 48"/>
          <p:cNvGrpSpPr/>
          <p:nvPr/>
        </p:nvGrpSpPr>
        <p:grpSpPr>
          <a:xfrm>
            <a:off x="423863" y="4219575"/>
            <a:ext cx="590550" cy="620713"/>
            <a:chOff x="6242320" y="3640739"/>
            <a:chExt cx="589786" cy="620418"/>
          </a:xfrm>
        </p:grpSpPr>
        <p:sp>
          <p:nvSpPr>
            <p:cNvPr id="19474" name="TextBox 6"/>
            <p:cNvSpPr txBox="1"/>
            <p:nvPr/>
          </p:nvSpPr>
          <p:spPr>
            <a:xfrm>
              <a:off x="6327934" y="3640739"/>
              <a:ext cx="447096" cy="49189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76AEDD"/>
                  </a:solidFill>
                  <a:sym typeface="+mn-lt"/>
                </a:rPr>
                <a:t>03</a:t>
              </a:r>
              <a:endParaRPr lang="zh-CN" altLang="en-US" sz="3200" b="1" dirty="0">
                <a:solidFill>
                  <a:srgbClr val="76AEDD"/>
                </a:solidFill>
                <a:sym typeface="+mn-lt"/>
              </a:endParaRPr>
            </a:p>
          </p:txBody>
        </p:sp>
        <p:sp>
          <p:nvSpPr>
            <p:cNvPr id="19475" name="文本框 24"/>
            <p:cNvSpPr txBox="1"/>
            <p:nvPr/>
          </p:nvSpPr>
          <p:spPr>
            <a:xfrm>
              <a:off x="6242320" y="4045360"/>
              <a:ext cx="589786" cy="215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800" b="1" dirty="0">
                  <a:solidFill>
                    <a:srgbClr val="818181"/>
                  </a:solidFill>
                  <a:sym typeface="+mn-lt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sym typeface="+mn-lt"/>
              </a:endParaRPr>
            </a:p>
          </p:txBody>
        </p:sp>
      </p:grpSp>
      <p:grpSp>
        <p:nvGrpSpPr>
          <p:cNvPr id="19466" name="组合 3"/>
          <p:cNvGrpSpPr/>
          <p:nvPr/>
        </p:nvGrpSpPr>
        <p:grpSpPr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/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471" name="组合 47"/>
            <p:cNvGrpSpPr/>
            <p:nvPr/>
          </p:nvGrpSpPr>
          <p:grpSpPr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/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marR="0" algn="dist" defTabSz="914400" eaLnBrk="1" hangingPunct="1">
                  <a:spcBef>
                    <a:spcPct val="2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135" kern="1200" cap="none" spc="0" normalizeH="0" baseline="0" noProof="0" dirty="0"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  <a:endParaRPr kumimoji="0" lang="en-US" altLang="zh-CN" sz="2135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Rectangle 9"/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373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目标</a:t>
                </a:r>
                <a:endParaRPr kumimoji="0" lang="zh-CN" altLang="en-US" sz="373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11188" y="908050"/>
            <a:ext cx="7705725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get_next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T, int &amp;next[])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 1; next[1] = 0; j = 0;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while(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&lt;T[0]){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if(j==0 || T[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== T[j]){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++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++j;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next[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= j;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else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j = next[j];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                    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0" y="1412875"/>
            <a:ext cx="9144000" cy="5111750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23050"/>
            <a:ext cx="9144000" cy="46038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58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charRg st="158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214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charRg st="214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14288" y="2420938"/>
            <a:ext cx="9072563" cy="194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 "ababaaababaa" 的 next 数组为（ 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A. 012345678999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B. 012121111212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C. 011234223456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D. 0123012322345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0425" y="2564765"/>
            <a:ext cx="37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 bwMode="auto">
          <a:xfrm>
            <a:off x="381000" y="2592388"/>
            <a:ext cx="8424863" cy="2551113"/>
          </a:xfrm>
          <a:prstGeom prst="roundRect">
            <a:avLst>
              <a:gd name="adj" fmla="val 4722"/>
            </a:avLst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81000" y="1966913"/>
            <a:ext cx="8424863" cy="50323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37" name="Text Box 4"/>
          <p:cNvSpPr txBox="1">
            <a:spLocks noChangeArrowheads="1"/>
          </p:cNvSpPr>
          <p:nvPr/>
        </p:nvSpPr>
        <p:spPr bwMode="auto">
          <a:xfrm>
            <a:off x="511175" y="1844675"/>
            <a:ext cx="8153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算法的时间复杂度   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设主串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的长度为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n,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模式串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长度为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m,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算法中求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数组的时间复杂度为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O(m),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在后面的匹配中因主串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的下标不减即不回溯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比较次数可记为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n,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所以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算法总的时间复杂度为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n+m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1844675"/>
            <a:ext cx="4427538" cy="4679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0" y="1042988"/>
            <a:ext cx="8772525" cy="649288"/>
          </a:xfrm>
          <a:solidFill>
            <a:srgbClr val="CCCC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函数的改进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583113" y="1854200"/>
            <a:ext cx="4198938" cy="212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j          1 2 3 4 5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模式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 0 1 2 3 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[j] 0 0 0 0 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55600" y="2297113"/>
            <a:ext cx="3384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a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a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5; j = 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1866900" y="2097088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1982788" y="2154238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 flipV="1">
            <a:off x="1866900" y="3233738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1939925" y="31623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j=4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011363" y="3954463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j=3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011363" y="510540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j=1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1997075" y="4530725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j=2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 flipV="1">
            <a:off x="1866900" y="3897313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 flipV="1">
            <a:off x="1866900" y="4457700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 flipV="1">
            <a:off x="1866900" y="5105400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4572000" y="4138613"/>
            <a:ext cx="4195763" cy="1989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 = 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，则 主串中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不等时，不需再和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进行比较，而直接和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[k]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进行比较。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94225" y="6288088"/>
            <a:ext cx="4187825" cy="236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7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9">
                                            <p:txEl>
                                              <p:charRg st="7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9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268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4"/>
          <p:cNvSpPr>
            <a:spLocks noGrp="1" noChangeArrowheads="1"/>
          </p:cNvSpPr>
          <p:nvPr>
            <p:ph idx="1" hasCustomPrompt="1"/>
          </p:nvPr>
        </p:nvSpPr>
        <p:spPr>
          <a:xfrm>
            <a:off x="-179387" y="1997075"/>
            <a:ext cx="9144000" cy="165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j              1  2  3  4  5  6  7  8  9  10 11 12 13 14 15 16 17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模式串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 b  c  a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b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c  a   b   c   a  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b   d   a   b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next[j]     0  1  1  1  2  2  3  1  1   2   3   4   5   6   7   1   2   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90023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93663" y="3654425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[j]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273050" y="3151188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 flipH="1" flipV="1">
            <a:off x="1570038" y="214312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2463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5923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96703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327400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3686175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404653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3926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4752975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51704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56022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61071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65389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09" name="Rectangle 21"/>
          <p:cNvSpPr>
            <a:spLocks noChangeArrowheads="1"/>
          </p:cNvSpPr>
          <p:nvPr/>
        </p:nvSpPr>
        <p:spPr bwMode="auto">
          <a:xfrm>
            <a:off x="6970713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74310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7862888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8382000" y="37115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0" y="1844675"/>
            <a:ext cx="9144000" cy="2592388"/>
          </a:xfrm>
          <a:prstGeom prst="rect">
            <a:avLst/>
          </a:prstGeom>
          <a:solidFill>
            <a:schemeClr val="accent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297" grpId="0"/>
      <p:bldP spid="140298" grpId="0"/>
      <p:bldP spid="140299" grpId="0"/>
      <p:bldP spid="140300" grpId="0"/>
      <p:bldP spid="140301" grpId="0"/>
      <p:bldP spid="140302" grpId="0"/>
      <p:bldP spid="140303" grpId="0"/>
      <p:bldP spid="140304" grpId="0"/>
      <p:bldP spid="140305" grpId="0"/>
      <p:bldP spid="140306" grpId="0"/>
      <p:bldP spid="140307" grpId="0"/>
      <p:bldP spid="140308" grpId="0"/>
      <p:bldP spid="140309" grpId="0"/>
      <p:bldP spid="140310" grpId="0"/>
      <p:bldP spid="140311" grpId="0"/>
      <p:bldP spid="1403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 bwMode="auto">
          <a:xfrm>
            <a:off x="0" y="908050"/>
            <a:ext cx="9144000" cy="5616575"/>
          </a:xfrm>
          <a:prstGeom prst="rect">
            <a:avLst/>
          </a:prstGeom>
          <a:solidFill>
            <a:schemeClr val="bg2">
              <a:lumMod val="20000"/>
              <a:lumOff val="80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316" name="Rectangle 4"/>
          <p:cNvSpPr>
            <a:spLocks noGrp="1" noChangeArrowheads="1"/>
          </p:cNvSpPr>
          <p:nvPr>
            <p:ph idx="1" hasCustomPrompt="1"/>
          </p:nvPr>
        </p:nvSpPr>
        <p:spPr>
          <a:xfrm>
            <a:off x="323850" y="908050"/>
            <a:ext cx="7129463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void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get_nextval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SString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T, int &amp;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[])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 1;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[1] = 0; j = 0;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while(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&lt;T[0]){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if(j==0 || T[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== T[j]){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++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++j;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if(T[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!= T[j])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= j;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else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=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[j];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else  j =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nextval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[j];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}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                    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6624638" y="4583113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 = j;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831850" y="2032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算法设计思想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23050"/>
            <a:ext cx="9144000" cy="46038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charRg st="174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charRg st="174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charRg st="223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6">
                                            <p:txEl>
                                              <p:charRg st="223" end="2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14288" y="2420938"/>
            <a:ext cx="9072563" cy="194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串“ababaabab”的nextval为（  ）。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A．010104101    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B．010102101     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C．010100011       D．010101011 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844550" y="177800"/>
            <a:ext cx="64119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8535" y="2564765"/>
            <a:ext cx="37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7346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7" name="矩形: 圆角 16"/>
          <p:cNvSpPr/>
          <p:nvPr/>
        </p:nvSpPr>
        <p:spPr>
          <a:xfrm>
            <a:off x="2576513" y="4376738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57348" name="矩形: 圆角 15"/>
          <p:cNvSpPr/>
          <p:nvPr/>
        </p:nvSpPr>
        <p:spPr>
          <a:xfrm>
            <a:off x="1631950" y="437673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1013" y="2420938"/>
            <a:ext cx="72072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4.2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4.3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kumimoji="0" lang="zh-CN" altLang="en-US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9213" y="2420938"/>
            <a:ext cx="5291138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串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案例引入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串的类型定义、存储结构及运算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数组</a:t>
            </a:r>
            <a:endParaRPr kumimoji="0" lang="zh-CN" altLang="en-US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广义表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案例分析与实现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484188" y="1433513"/>
            <a:ext cx="77771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本节所讨论的数组与高级语言中的数组区别：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5" name="Rectangle 7"/>
          <p:cNvSpPr>
            <a:spLocks noChangeArrowheads="1"/>
          </p:cNvSpPr>
          <p:nvPr/>
        </p:nvSpPr>
        <p:spPr bwMode="auto">
          <a:xfrm>
            <a:off x="468313" y="15240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4675" y="2574925"/>
            <a:ext cx="4122738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高级语言中的数组是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顺序结构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而本章的数组既可以是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的，也可以是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链式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结构，用户可根据需要选择。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8373" name="组合 1"/>
          <p:cNvGrpSpPr/>
          <p:nvPr/>
        </p:nvGrpSpPr>
        <p:grpSpPr>
          <a:xfrm>
            <a:off x="4852988" y="2519363"/>
            <a:ext cx="3890962" cy="3675062"/>
            <a:chOff x="4267041" y="2193925"/>
            <a:chExt cx="4572793" cy="4318001"/>
          </a:xfrm>
        </p:grpSpPr>
        <p:sp>
          <p:nvSpPr>
            <p:cNvPr id="8" name="Freeform 5"/>
            <p:cNvSpPr/>
            <p:nvPr/>
          </p:nvSpPr>
          <p:spPr bwMode="auto">
            <a:xfrm>
              <a:off x="4267041" y="2193925"/>
              <a:ext cx="2087701" cy="4318001"/>
            </a:xfrm>
            <a:custGeom>
              <a:avLst/>
              <a:gdLst>
                <a:gd name="T0" fmla="*/ 113 w 131"/>
                <a:gd name="T1" fmla="*/ 246 h 270"/>
                <a:gd name="T2" fmla="*/ 105 w 131"/>
                <a:gd name="T3" fmla="*/ 246 h 270"/>
                <a:gd name="T4" fmla="*/ 105 w 131"/>
                <a:gd name="T5" fmla="*/ 246 h 270"/>
                <a:gd name="T6" fmla="*/ 105 w 131"/>
                <a:gd name="T7" fmla="*/ 17 h 270"/>
                <a:gd name="T8" fmla="*/ 87 w 131"/>
                <a:gd name="T9" fmla="*/ 0 h 270"/>
                <a:gd name="T10" fmla="*/ 43 w 131"/>
                <a:gd name="T11" fmla="*/ 0 h 270"/>
                <a:gd name="T12" fmla="*/ 26 w 131"/>
                <a:gd name="T13" fmla="*/ 17 h 270"/>
                <a:gd name="T14" fmla="*/ 26 w 131"/>
                <a:gd name="T15" fmla="*/ 246 h 270"/>
                <a:gd name="T16" fmla="*/ 26 w 131"/>
                <a:gd name="T17" fmla="*/ 246 h 270"/>
                <a:gd name="T18" fmla="*/ 17 w 131"/>
                <a:gd name="T19" fmla="*/ 246 h 270"/>
                <a:gd name="T20" fmla="*/ 0 w 131"/>
                <a:gd name="T21" fmla="*/ 264 h 270"/>
                <a:gd name="T22" fmla="*/ 0 w 131"/>
                <a:gd name="T23" fmla="*/ 270 h 270"/>
                <a:gd name="T24" fmla="*/ 131 w 131"/>
                <a:gd name="T25" fmla="*/ 270 h 270"/>
                <a:gd name="T26" fmla="*/ 131 w 131"/>
                <a:gd name="T27" fmla="*/ 264 h 270"/>
                <a:gd name="T28" fmla="*/ 113 w 131"/>
                <a:gd name="T2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70">
                  <a:moveTo>
                    <a:pt x="113" y="246"/>
                  </a:moveTo>
                  <a:cubicBezTo>
                    <a:pt x="105" y="246"/>
                    <a:pt x="105" y="246"/>
                    <a:pt x="105" y="246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7" y="0"/>
                    <a:pt x="8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8" y="246"/>
                    <a:pt x="0" y="254"/>
                    <a:pt x="0" y="264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31" y="270"/>
                    <a:pt x="131" y="270"/>
                    <a:pt x="131" y="270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31" y="254"/>
                    <a:pt x="123" y="246"/>
                    <a:pt x="113" y="246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446154" y="2466248"/>
              <a:ext cx="14925" cy="1492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752133" y="3040738"/>
              <a:ext cx="2087701" cy="3471188"/>
            </a:xfrm>
            <a:custGeom>
              <a:avLst/>
              <a:gdLst>
                <a:gd name="T0" fmla="*/ 113 w 131"/>
                <a:gd name="T1" fmla="*/ 193 h 217"/>
                <a:gd name="T2" fmla="*/ 105 w 131"/>
                <a:gd name="T3" fmla="*/ 193 h 217"/>
                <a:gd name="T4" fmla="*/ 105 w 131"/>
                <a:gd name="T5" fmla="*/ 17 h 217"/>
                <a:gd name="T6" fmla="*/ 88 w 131"/>
                <a:gd name="T7" fmla="*/ 0 h 217"/>
                <a:gd name="T8" fmla="*/ 44 w 131"/>
                <a:gd name="T9" fmla="*/ 0 h 217"/>
                <a:gd name="T10" fmla="*/ 26 w 131"/>
                <a:gd name="T11" fmla="*/ 17 h 217"/>
                <a:gd name="T12" fmla="*/ 26 w 131"/>
                <a:gd name="T13" fmla="*/ 193 h 217"/>
                <a:gd name="T14" fmla="*/ 17 w 131"/>
                <a:gd name="T15" fmla="*/ 193 h 217"/>
                <a:gd name="T16" fmla="*/ 0 w 131"/>
                <a:gd name="T17" fmla="*/ 211 h 217"/>
                <a:gd name="T18" fmla="*/ 0 w 131"/>
                <a:gd name="T19" fmla="*/ 217 h 217"/>
                <a:gd name="T20" fmla="*/ 131 w 131"/>
                <a:gd name="T21" fmla="*/ 217 h 217"/>
                <a:gd name="T22" fmla="*/ 131 w 131"/>
                <a:gd name="T23" fmla="*/ 211 h 217"/>
                <a:gd name="T24" fmla="*/ 113 w 131"/>
                <a:gd name="T25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217">
                  <a:moveTo>
                    <a:pt x="113" y="193"/>
                  </a:moveTo>
                  <a:cubicBezTo>
                    <a:pt x="105" y="193"/>
                    <a:pt x="105" y="193"/>
                    <a:pt x="105" y="193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8" y="0"/>
                    <a:pt x="8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17" y="193"/>
                    <a:pt x="17" y="193"/>
                    <a:pt x="17" y="193"/>
                  </a:cubicBezTo>
                  <a:cubicBezTo>
                    <a:pt x="8" y="193"/>
                    <a:pt x="0" y="201"/>
                    <a:pt x="0" y="211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1" y="201"/>
                    <a:pt x="123" y="193"/>
                    <a:pt x="113" y="193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709229" y="3152652"/>
              <a:ext cx="190300" cy="1921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948037" y="3361557"/>
              <a:ext cx="1679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550646" y="3361557"/>
              <a:ext cx="492541" cy="927017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6003993" y="4641103"/>
              <a:ext cx="748140" cy="559568"/>
            </a:xfrm>
            <a:custGeom>
              <a:avLst/>
              <a:gdLst>
                <a:gd name="T0" fmla="*/ 17 w 47"/>
                <a:gd name="T1" fmla="*/ 9 h 35"/>
                <a:gd name="T2" fmla="*/ 17 w 47"/>
                <a:gd name="T3" fmla="*/ 0 h 35"/>
                <a:gd name="T4" fmla="*/ 0 w 47"/>
                <a:gd name="T5" fmla="*/ 18 h 35"/>
                <a:gd name="T6" fmla="*/ 17 w 47"/>
                <a:gd name="T7" fmla="*/ 35 h 35"/>
                <a:gd name="T8" fmla="*/ 17 w 47"/>
                <a:gd name="T9" fmla="*/ 27 h 35"/>
                <a:gd name="T10" fmla="*/ 38 w 47"/>
                <a:gd name="T11" fmla="*/ 27 h 35"/>
                <a:gd name="T12" fmla="*/ 38 w 47"/>
                <a:gd name="T13" fmla="*/ 27 h 35"/>
                <a:gd name="T14" fmla="*/ 47 w 47"/>
                <a:gd name="T15" fmla="*/ 18 h 35"/>
                <a:gd name="T16" fmla="*/ 38 w 47"/>
                <a:gd name="T17" fmla="*/ 9 h 35"/>
                <a:gd name="T18" fmla="*/ 38 w 47"/>
                <a:gd name="T19" fmla="*/ 9 h 35"/>
                <a:gd name="T20" fmla="*/ 38 w 47"/>
                <a:gd name="T21" fmla="*/ 9 h 35"/>
                <a:gd name="T22" fmla="*/ 17 w 47"/>
                <a:gd name="T2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5">
                  <a:moveTo>
                    <a:pt x="17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3" y="27"/>
                    <a:pt x="47" y="23"/>
                    <a:pt x="47" y="18"/>
                  </a:cubicBezTo>
                  <a:cubicBezTo>
                    <a:pt x="47" y="13"/>
                    <a:pt x="43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386459" y="4480694"/>
              <a:ext cx="750005" cy="559568"/>
            </a:xfrm>
            <a:custGeom>
              <a:avLst/>
              <a:gdLst>
                <a:gd name="T0" fmla="*/ 15 w 47"/>
                <a:gd name="T1" fmla="*/ 15 h 35"/>
                <a:gd name="T2" fmla="*/ 0 w 47"/>
                <a:gd name="T3" fmla="*/ 15 h 35"/>
                <a:gd name="T4" fmla="*/ 9 w 47"/>
                <a:gd name="T5" fmla="*/ 9 h 35"/>
                <a:gd name="T6" fmla="*/ 30 w 47"/>
                <a:gd name="T7" fmla="*/ 9 h 35"/>
                <a:gd name="T8" fmla="*/ 30 w 47"/>
                <a:gd name="T9" fmla="*/ 0 h 35"/>
                <a:gd name="T10" fmla="*/ 47 w 47"/>
                <a:gd name="T11" fmla="*/ 18 h 35"/>
                <a:gd name="T12" fmla="*/ 30 w 47"/>
                <a:gd name="T13" fmla="*/ 35 h 35"/>
                <a:gd name="T14" fmla="*/ 30 w 47"/>
                <a:gd name="T15" fmla="*/ 26 h 35"/>
                <a:gd name="T16" fmla="*/ 27 w 47"/>
                <a:gd name="T17" fmla="*/ 26 h 35"/>
                <a:gd name="T18" fmla="*/ 15 w 47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5">
                  <a:moveTo>
                    <a:pt x="15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5" y="9"/>
                    <a:pt x="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0"/>
                    <a:pt x="21" y="15"/>
                    <a:pt x="15" y="15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5222272" y="2315164"/>
              <a:ext cx="190300" cy="1921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5063688" y="2522205"/>
              <a:ext cx="494407" cy="927017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288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1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6" grpId="0" build="p"/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819150" y="211138"/>
            <a:ext cx="53244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数组的抽象数据类型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442913" y="2211388"/>
            <a:ext cx="1720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数据对象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454025" y="3530600"/>
            <a:ext cx="1720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数据关系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214313" y="1328738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ADT Array 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9398" name="Object 11"/>
          <p:cNvGraphicFramePr/>
          <p:nvPr/>
        </p:nvGraphicFramePr>
        <p:xfrm>
          <a:off x="2571750" y="2011363"/>
          <a:ext cx="60055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38300" imgH="228600" progId="Equation.3">
                  <p:embed/>
                </p:oleObj>
              </mc:Choice>
              <mc:Fallback>
                <p:oleObj name="" r:id="rId1" imgW="16383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2011363"/>
                        <a:ext cx="6005513" cy="56991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12"/>
          <p:cNvGraphicFramePr/>
          <p:nvPr/>
        </p:nvGraphicFramePr>
        <p:xfrm>
          <a:off x="2571750" y="2620963"/>
          <a:ext cx="6005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917065" imgH="241300" progId="Equation.3">
                  <p:embed/>
                </p:oleObj>
              </mc:Choice>
              <mc:Fallback>
                <p:oleObj name="" r:id="rId3" imgW="1917065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2620963"/>
                        <a:ext cx="6005513" cy="5588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3"/>
          <p:cNvGraphicFramePr/>
          <p:nvPr/>
        </p:nvGraphicFramePr>
        <p:xfrm>
          <a:off x="2511743" y="3572351"/>
          <a:ext cx="6106160" cy="21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705100" imgH="965200" progId="Equation.3">
                  <p:embed/>
                </p:oleObj>
              </mc:Choice>
              <mc:Fallback>
                <p:oleObj name="" r:id="rId5" imgW="2705100" imgH="965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1743" y="3572351"/>
                        <a:ext cx="6106160" cy="217932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矩形: 圆角 16"/>
          <p:cNvSpPr/>
          <p:nvPr/>
        </p:nvSpPr>
        <p:spPr>
          <a:xfrm>
            <a:off x="2576513" y="2492375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21508" name="矩形: 圆角 15"/>
          <p:cNvSpPr/>
          <p:nvPr/>
        </p:nvSpPr>
        <p:spPr>
          <a:xfrm>
            <a:off x="1631950" y="2492375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1013" y="2420938"/>
            <a:ext cx="72072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4.1</a:t>
            </a:r>
            <a:endParaRPr kumimoji="0" lang="zh-CN" altLang="en-US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4.2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4.3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9213" y="2420938"/>
            <a:ext cx="5291138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串</a:t>
            </a:r>
            <a:endParaRPr kumimoji="0" lang="en-US" altLang="zh-CN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案例引入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串的类型定义、存储结构及运算</a:t>
            </a:r>
            <a:endParaRPr kumimoji="0" lang="en-US" altLang="zh-CN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数组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广义表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案例分析与实现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823913" y="1998663"/>
            <a:ext cx="7640638" cy="2736850"/>
          </a:xfrm>
          <a:solidFill>
            <a:srgbClr val="EAEAEA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(1)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InitArray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(&amp;A,n,bound1, 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boundn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                                  //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构造数组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(2)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DestroyArray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(&amp;A)                     //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销毁数组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(3) Value(A,&amp;e,index1,…,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indexn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//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取数组元素值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(4) Assign (A,&amp;e,index1,…,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indexn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//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给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数组元素赋值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93688" y="126365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基本操作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93688" y="5006975"/>
            <a:ext cx="1738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ADT Array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19150" y="211138"/>
            <a:ext cx="53244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数组的抽象数据类型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492375"/>
            <a:ext cx="9144000" cy="2652713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65188" y="252413"/>
            <a:ext cx="23987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一维数组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1066800" y="3281363"/>
            <a:ext cx="6781800" cy="685800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74750" y="3419475"/>
            <a:ext cx="667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35     27     49     18     60     54     77     83     41    02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7526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4384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1242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100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4958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51816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58674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65532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2390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990600" y="2701925"/>
            <a:ext cx="6858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0          1       2        3      4        5      6       7       8      9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3" name="AutoShape 15"/>
          <p:cNvSpPr/>
          <p:nvPr/>
        </p:nvSpPr>
        <p:spPr bwMode="auto">
          <a:xfrm rot="16200000">
            <a:off x="13335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4" name="AutoShape 16"/>
          <p:cNvSpPr/>
          <p:nvPr/>
        </p:nvSpPr>
        <p:spPr bwMode="auto">
          <a:xfrm rot="16200000">
            <a:off x="20193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5" name="AutoShape 17"/>
          <p:cNvSpPr/>
          <p:nvPr/>
        </p:nvSpPr>
        <p:spPr bwMode="auto">
          <a:xfrm rot="16200000">
            <a:off x="27051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6" name="AutoShape 18"/>
          <p:cNvSpPr/>
          <p:nvPr/>
        </p:nvSpPr>
        <p:spPr bwMode="auto">
          <a:xfrm rot="16200000">
            <a:off x="33909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7" name="AutoShape 19"/>
          <p:cNvSpPr/>
          <p:nvPr/>
        </p:nvSpPr>
        <p:spPr bwMode="auto">
          <a:xfrm rot="16200000">
            <a:off x="40767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8" name="AutoShape 20"/>
          <p:cNvSpPr/>
          <p:nvPr/>
        </p:nvSpPr>
        <p:spPr bwMode="auto">
          <a:xfrm rot="16200000">
            <a:off x="47625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9" name="AutoShape 21"/>
          <p:cNvSpPr/>
          <p:nvPr/>
        </p:nvSpPr>
        <p:spPr bwMode="auto">
          <a:xfrm rot="16200000">
            <a:off x="54483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0" name="AutoShape 22"/>
          <p:cNvSpPr/>
          <p:nvPr/>
        </p:nvSpPr>
        <p:spPr bwMode="auto">
          <a:xfrm rot="16200000">
            <a:off x="61341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1" name="AutoShape 23"/>
          <p:cNvSpPr/>
          <p:nvPr/>
        </p:nvSpPr>
        <p:spPr bwMode="auto">
          <a:xfrm rot="16200000">
            <a:off x="68199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2" name="AutoShape 24"/>
          <p:cNvSpPr/>
          <p:nvPr/>
        </p:nvSpPr>
        <p:spPr bwMode="auto">
          <a:xfrm rot="16200000">
            <a:off x="75057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1203325" y="4225925"/>
            <a:ext cx="664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l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990600" y="5432425"/>
            <a:ext cx="766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= LOC(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-1)+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5" name="AutoShape 27"/>
          <p:cNvSpPr/>
          <p:nvPr/>
        </p:nvSpPr>
        <p:spPr bwMode="auto">
          <a:xfrm>
            <a:off x="2438400" y="1328738"/>
            <a:ext cx="152400" cy="79375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6C4C8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990600" y="1487488"/>
            <a:ext cx="143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=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743200" y="187007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-1)+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l,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&gt; 0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2779713" y="1098550"/>
            <a:ext cx="205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a, 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 0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V="1">
            <a:off x="4648200" y="4149725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648200" y="4683125"/>
            <a:ext cx="87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a+i*l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577850" y="320357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02" name="Object 2"/>
          <p:cNvGraphicFramePr/>
          <p:nvPr/>
        </p:nvGraphicFramePr>
        <p:xfrm>
          <a:off x="4630738" y="1484313"/>
          <a:ext cx="4132262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752600" imgH="939800" progId="Equation.3">
                  <p:embed/>
                </p:oleObj>
              </mc:Choice>
              <mc:Fallback>
                <p:oleObj name="" r:id="rId1" imgW="1752600" imgH="939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0738" y="1484313"/>
                        <a:ext cx="4132262" cy="2219325"/>
                      </a:xfrm>
                      <a:prstGeom prst="rect">
                        <a:avLst/>
                      </a:prstGeom>
                      <a:solidFill>
                        <a:srgbClr val="B6D2EA"/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3" name="Object 3"/>
          <p:cNvGraphicFramePr/>
          <p:nvPr/>
        </p:nvGraphicFramePr>
        <p:xfrm>
          <a:off x="4630738" y="4078288"/>
          <a:ext cx="4132262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752600" imgH="939800" progId="Equation.3">
                  <p:embed/>
                </p:oleObj>
              </mc:Choice>
              <mc:Fallback>
                <p:oleObj name="" r:id="rId3" imgW="1752600" imgH="939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0738" y="4078288"/>
                        <a:ext cx="4132262" cy="2128837"/>
                      </a:xfrm>
                      <a:prstGeom prst="rect">
                        <a:avLst/>
                      </a:prstGeom>
                      <a:solidFill>
                        <a:srgbClr val="B6D2EA"/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4" name="组合 4"/>
          <p:cNvGrpSpPr/>
          <p:nvPr/>
        </p:nvGrpSpPr>
        <p:grpSpPr>
          <a:xfrm>
            <a:off x="5821363" y="4264025"/>
            <a:ext cx="2717800" cy="1846263"/>
            <a:chOff x="5821536" y="4263951"/>
            <a:chExt cx="2717800" cy="1846188"/>
          </a:xfrm>
        </p:grpSpPr>
        <p:grpSp>
          <p:nvGrpSpPr>
            <p:cNvPr id="63522" name="Group 5"/>
            <p:cNvGrpSpPr/>
            <p:nvPr/>
          </p:nvGrpSpPr>
          <p:grpSpPr>
            <a:xfrm>
              <a:off x="5821536" y="4281339"/>
              <a:ext cx="113489" cy="1828800"/>
              <a:chOff x="1248" y="2544"/>
              <a:chExt cx="96" cy="1632"/>
            </a:xfrm>
          </p:grpSpPr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23" name="Group 9"/>
            <p:cNvGrpSpPr/>
            <p:nvPr/>
          </p:nvGrpSpPr>
          <p:grpSpPr>
            <a:xfrm>
              <a:off x="6559217" y="4281339"/>
              <a:ext cx="113489" cy="1828800"/>
              <a:chOff x="1248" y="2544"/>
              <a:chExt cx="96" cy="1632"/>
            </a:xfrm>
          </p:grpSpPr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24" name="Group 13"/>
            <p:cNvGrpSpPr/>
            <p:nvPr/>
          </p:nvGrpSpPr>
          <p:grpSpPr>
            <a:xfrm>
              <a:off x="7977834" y="4263951"/>
              <a:ext cx="113489" cy="1828800"/>
              <a:chOff x="1248" y="2544"/>
              <a:chExt cx="96" cy="1632"/>
            </a:xfrm>
          </p:grpSpPr>
          <p:sp>
            <p:nvSpPr>
              <p:cNvPr id="49166" name="Line 14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25" name="Group 17"/>
            <p:cNvGrpSpPr/>
            <p:nvPr/>
          </p:nvGrpSpPr>
          <p:grpSpPr>
            <a:xfrm flipH="1">
              <a:off x="6218749" y="4281339"/>
              <a:ext cx="113489" cy="1828800"/>
              <a:chOff x="1248" y="2544"/>
              <a:chExt cx="96" cy="1632"/>
            </a:xfrm>
          </p:grpSpPr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2" name="Line 20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26" name="Group 21"/>
            <p:cNvGrpSpPr/>
            <p:nvPr/>
          </p:nvGrpSpPr>
          <p:grpSpPr>
            <a:xfrm flipH="1">
              <a:off x="6956430" y="4281339"/>
              <a:ext cx="113489" cy="1828800"/>
              <a:chOff x="1248" y="2544"/>
              <a:chExt cx="96" cy="1632"/>
            </a:xfrm>
          </p:grpSpPr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>
                <a:off x="1250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5" name="Line 23"/>
              <p:cNvSpPr>
                <a:spLocks noChangeShapeType="1"/>
              </p:cNvSpPr>
              <p:nvPr/>
            </p:nvSpPr>
            <p:spPr bwMode="auto">
              <a:xfrm>
                <a:off x="1250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6" name="Line 24"/>
              <p:cNvSpPr>
                <a:spLocks noChangeShapeType="1"/>
              </p:cNvSpPr>
              <p:nvPr/>
            </p:nvSpPr>
            <p:spPr bwMode="auto">
              <a:xfrm>
                <a:off x="1250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27" name="Group 25"/>
            <p:cNvGrpSpPr/>
            <p:nvPr/>
          </p:nvGrpSpPr>
          <p:grpSpPr>
            <a:xfrm flipH="1">
              <a:off x="8425847" y="4263951"/>
              <a:ext cx="113489" cy="1828800"/>
              <a:chOff x="1248" y="2544"/>
              <a:chExt cx="96" cy="1632"/>
            </a:xfrm>
          </p:grpSpPr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79" name="Line 2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0" name="Line 28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1445" name="组合 3"/>
          <p:cNvGrpSpPr/>
          <p:nvPr/>
        </p:nvGrpSpPr>
        <p:grpSpPr>
          <a:xfrm>
            <a:off x="5773738" y="1636713"/>
            <a:ext cx="2830512" cy="1984375"/>
            <a:chOff x="5773737" y="1805632"/>
            <a:chExt cx="2830711" cy="1983408"/>
          </a:xfrm>
        </p:grpSpPr>
        <p:grpSp>
          <p:nvGrpSpPr>
            <p:cNvPr id="63498" name="Group 30"/>
            <p:cNvGrpSpPr/>
            <p:nvPr/>
          </p:nvGrpSpPr>
          <p:grpSpPr>
            <a:xfrm>
              <a:off x="5773737" y="1805632"/>
              <a:ext cx="114235" cy="353913"/>
              <a:chOff x="1248" y="2544"/>
              <a:chExt cx="96" cy="1632"/>
            </a:xfrm>
          </p:grpSpPr>
          <p:sp>
            <p:nvSpPr>
              <p:cNvPr id="49183" name="Line 3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499" name="Group 34"/>
            <p:cNvGrpSpPr/>
            <p:nvPr/>
          </p:nvGrpSpPr>
          <p:grpSpPr>
            <a:xfrm>
              <a:off x="5773737" y="2336502"/>
              <a:ext cx="114235" cy="353913"/>
              <a:chOff x="1248" y="2544"/>
              <a:chExt cx="96" cy="1632"/>
            </a:xfrm>
          </p:grpSpPr>
          <p:sp>
            <p:nvSpPr>
              <p:cNvPr id="49187" name="Line 35"/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8" name="Line 36"/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1248" y="4179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00" name="Group 38"/>
            <p:cNvGrpSpPr/>
            <p:nvPr/>
          </p:nvGrpSpPr>
          <p:grpSpPr>
            <a:xfrm flipH="1">
              <a:off x="8458265" y="1805632"/>
              <a:ext cx="114235" cy="353913"/>
              <a:chOff x="1248" y="2544"/>
              <a:chExt cx="96" cy="1632"/>
            </a:xfrm>
          </p:grpSpPr>
          <p:sp>
            <p:nvSpPr>
              <p:cNvPr id="49191" name="Line 3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3" name="Line 41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01" name="Group 42"/>
            <p:cNvGrpSpPr/>
            <p:nvPr/>
          </p:nvGrpSpPr>
          <p:grpSpPr>
            <a:xfrm flipH="1">
              <a:off x="8458265" y="2336502"/>
              <a:ext cx="114235" cy="353913"/>
              <a:chOff x="1248" y="2544"/>
              <a:chExt cx="96" cy="1632"/>
            </a:xfrm>
          </p:grpSpPr>
          <p:sp>
            <p:nvSpPr>
              <p:cNvPr id="49195" name="Line 43"/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6" name="Line 44"/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197" name="Line 45"/>
              <p:cNvSpPr>
                <a:spLocks noChangeShapeType="1"/>
              </p:cNvSpPr>
              <p:nvPr/>
            </p:nvSpPr>
            <p:spPr bwMode="auto">
              <a:xfrm>
                <a:off x="1248" y="4179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02" name="Group 46"/>
            <p:cNvGrpSpPr/>
            <p:nvPr/>
          </p:nvGrpSpPr>
          <p:grpSpPr>
            <a:xfrm>
              <a:off x="5773737" y="3398242"/>
              <a:ext cx="114235" cy="294928"/>
              <a:chOff x="1248" y="2544"/>
              <a:chExt cx="96" cy="1632"/>
            </a:xfrm>
          </p:grpSpPr>
          <p:sp>
            <p:nvSpPr>
              <p:cNvPr id="49199" name="Line 47"/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0" name="Line 48"/>
              <p:cNvSpPr>
                <a:spLocks noChangeShapeType="1"/>
              </p:cNvSpPr>
              <p:nvPr/>
            </p:nvSpPr>
            <p:spPr bwMode="auto">
              <a:xfrm>
                <a:off x="1248" y="2547"/>
                <a:ext cx="0" cy="16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1" name="Line 49"/>
              <p:cNvSpPr>
                <a:spLocks noChangeShapeType="1"/>
              </p:cNvSpPr>
              <p:nvPr/>
            </p:nvSpPr>
            <p:spPr bwMode="auto">
              <a:xfrm>
                <a:off x="1248" y="41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3503" name="Group 50"/>
            <p:cNvGrpSpPr/>
            <p:nvPr/>
          </p:nvGrpSpPr>
          <p:grpSpPr>
            <a:xfrm flipH="1">
              <a:off x="8490213" y="3435127"/>
              <a:ext cx="114235" cy="353913"/>
              <a:chOff x="1248" y="2544"/>
              <a:chExt cx="96" cy="1632"/>
            </a:xfrm>
          </p:grpSpPr>
          <p:sp>
            <p:nvSpPr>
              <p:cNvPr id="49203" name="Line 5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4" name="Line 5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205" name="Line 53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768054" name="Object 54"/>
          <p:cNvGraphicFramePr/>
          <p:nvPr/>
        </p:nvGraphicFramePr>
        <p:xfrm>
          <a:off x="176213" y="4797425"/>
          <a:ext cx="4121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1878965" imgH="241300" progId="Equation.3">
                  <p:embed/>
                </p:oleObj>
              </mc:Choice>
              <mc:Fallback>
                <p:oleObj name="" r:id="rId4" imgW="1878965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213" y="4797425"/>
                        <a:ext cx="4121150" cy="527050"/>
                      </a:xfrm>
                      <a:prstGeom prst="rect">
                        <a:avLst/>
                      </a:prstGeom>
                      <a:solidFill>
                        <a:srgbClr val="F6F6F6"/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5" name="Object 55"/>
          <p:cNvGraphicFramePr/>
          <p:nvPr/>
        </p:nvGraphicFramePr>
        <p:xfrm>
          <a:off x="176213" y="2736850"/>
          <a:ext cx="4121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6" imgW="1816100" imgH="228600" progId="Equation.3">
                  <p:embed/>
                </p:oleObj>
              </mc:Choice>
              <mc:Fallback>
                <p:oleObj name="" r:id="rId6" imgW="18161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213" y="2736850"/>
                        <a:ext cx="4121150" cy="501650"/>
                      </a:xfrm>
                      <a:prstGeom prst="rect">
                        <a:avLst/>
                      </a:prstGeom>
                      <a:solidFill>
                        <a:srgbClr val="F6F6F6"/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6" name="Object 56"/>
          <p:cNvGraphicFramePr/>
          <p:nvPr/>
        </p:nvGraphicFramePr>
        <p:xfrm>
          <a:off x="177800" y="1963738"/>
          <a:ext cx="4119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8" imgW="1942465" imgH="241300" progId="Equation.3">
                  <p:embed/>
                </p:oleObj>
              </mc:Choice>
              <mc:Fallback>
                <p:oleObj name="" r:id="rId8" imgW="1942465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800" y="1963738"/>
                        <a:ext cx="4119563" cy="479425"/>
                      </a:xfrm>
                      <a:prstGeom prst="rect">
                        <a:avLst/>
                      </a:prstGeom>
                      <a:solidFill>
                        <a:srgbClr val="F6F6F6"/>
                      </a:solidFill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755650" y="215900"/>
            <a:ext cx="23987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二维数组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61963" y="1819275"/>
            <a:ext cx="245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以行序为主序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959100" y="1881188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C, PASCAL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473075" y="2527300"/>
            <a:ext cx="8166100" cy="3352800"/>
          </a:xfrm>
          <a:prstGeom prst="rect">
            <a:avLst/>
          </a:prstGeom>
          <a:solidFill>
            <a:srgbClr val="B6D2EA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163763" y="3535363"/>
            <a:ext cx="1430337" cy="1112837"/>
            <a:chOff x="442" y="1991"/>
            <a:chExt cx="901" cy="701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043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3" name="Freeform 7"/>
            <p:cNvSpPr>
              <a:spLocks noChangeArrowheads="1"/>
            </p:cNvSpPr>
            <p:nvPr/>
          </p:nvSpPr>
          <p:spPr bwMode="auto">
            <a:xfrm>
              <a:off x="1043" y="1991"/>
              <a:ext cx="299" cy="99"/>
            </a:xfrm>
            <a:custGeom>
              <a:avLst/>
              <a:gdLst>
                <a:gd name="T0" fmla="*/ 0 w 299"/>
                <a:gd name="T1" fmla="*/ 99 h 99"/>
                <a:gd name="T2" fmla="*/ 100 w 299"/>
                <a:gd name="T3" fmla="*/ 0 h 99"/>
                <a:gd name="T4" fmla="*/ 299 w 299"/>
                <a:gd name="T5" fmla="*/ 0 h 99"/>
                <a:gd name="T6" fmla="*/ 199 w 299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99">
                  <a:moveTo>
                    <a:pt x="0" y="99"/>
                  </a:moveTo>
                  <a:lnTo>
                    <a:pt x="100" y="0"/>
                  </a:lnTo>
                  <a:lnTo>
                    <a:pt x="299" y="0"/>
                  </a:lnTo>
                  <a:lnTo>
                    <a:pt x="199" y="9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342" y="1991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V="1">
              <a:off x="1242" y="2191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843" y="2090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7" name="Freeform 11"/>
            <p:cNvSpPr>
              <a:spLocks noChangeArrowheads="1"/>
            </p:cNvSpPr>
            <p:nvPr/>
          </p:nvSpPr>
          <p:spPr bwMode="auto">
            <a:xfrm>
              <a:off x="843" y="1991"/>
              <a:ext cx="300" cy="99"/>
            </a:xfrm>
            <a:custGeom>
              <a:avLst/>
              <a:gdLst>
                <a:gd name="T0" fmla="*/ 0 w 300"/>
                <a:gd name="T1" fmla="*/ 99 h 99"/>
                <a:gd name="T2" fmla="*/ 100 w 300"/>
                <a:gd name="T3" fmla="*/ 0 h 99"/>
                <a:gd name="T4" fmla="*/ 300 w 300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99">
                  <a:moveTo>
                    <a:pt x="0" y="99"/>
                  </a:moveTo>
                  <a:lnTo>
                    <a:pt x="100" y="0"/>
                  </a:lnTo>
                  <a:lnTo>
                    <a:pt x="3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641" y="2090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9" name="Freeform 13"/>
            <p:cNvSpPr>
              <a:spLocks noChangeArrowheads="1"/>
            </p:cNvSpPr>
            <p:nvPr/>
          </p:nvSpPr>
          <p:spPr bwMode="auto">
            <a:xfrm>
              <a:off x="641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3 w 302"/>
                <a:gd name="T3" fmla="*/ 0 h 99"/>
                <a:gd name="T4" fmla="*/ 302 w 302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9">
                  <a:moveTo>
                    <a:pt x="0" y="99"/>
                  </a:moveTo>
                  <a:lnTo>
                    <a:pt x="103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442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1" name="Freeform 15"/>
            <p:cNvSpPr>
              <a:spLocks noChangeArrowheads="1"/>
            </p:cNvSpPr>
            <p:nvPr/>
          </p:nvSpPr>
          <p:spPr bwMode="auto">
            <a:xfrm>
              <a:off x="442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0 w 302"/>
                <a:gd name="T3" fmla="*/ 0 h 99"/>
                <a:gd name="T4" fmla="*/ 302 w 302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9">
                  <a:moveTo>
                    <a:pt x="0" y="99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1043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843" y="2290"/>
              <a:ext cx="200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641" y="2290"/>
              <a:ext cx="202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442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043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843" y="2492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641" y="2492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442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0" name="Freeform 24"/>
            <p:cNvSpPr>
              <a:spLocks noChangeArrowheads="1"/>
            </p:cNvSpPr>
            <p:nvPr/>
          </p:nvSpPr>
          <p:spPr bwMode="auto">
            <a:xfrm>
              <a:off x="1242" y="21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1" name="Freeform 25"/>
            <p:cNvSpPr>
              <a:spLocks noChangeArrowheads="1"/>
            </p:cNvSpPr>
            <p:nvPr/>
          </p:nvSpPr>
          <p:spPr bwMode="auto">
            <a:xfrm>
              <a:off x="1242" y="23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105400" y="3057525"/>
            <a:ext cx="1430338" cy="477838"/>
            <a:chOff x="2295" y="1690"/>
            <a:chExt cx="901" cy="301"/>
          </a:xfrm>
        </p:grpSpPr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2896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4" name="Freeform 28"/>
            <p:cNvSpPr>
              <a:spLocks noChangeArrowheads="1"/>
            </p:cNvSpPr>
            <p:nvPr/>
          </p:nvSpPr>
          <p:spPr bwMode="auto">
            <a:xfrm>
              <a:off x="28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199 w 299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3195" y="1690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 flipV="1">
              <a:off x="3095" y="1890"/>
              <a:ext cx="10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2696" y="1792"/>
              <a:ext cx="200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8" name="Freeform 32"/>
            <p:cNvSpPr>
              <a:spLocks noChangeArrowheads="1"/>
            </p:cNvSpPr>
            <p:nvPr/>
          </p:nvSpPr>
          <p:spPr bwMode="auto">
            <a:xfrm>
              <a:off x="26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100 w 299"/>
                <a:gd name="T3" fmla="*/ 0 h 102"/>
                <a:gd name="T4" fmla="*/ 299 w 299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2494" y="1792"/>
              <a:ext cx="202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0" name="Freeform 34"/>
            <p:cNvSpPr>
              <a:spLocks noChangeArrowheads="1"/>
            </p:cNvSpPr>
            <p:nvPr/>
          </p:nvSpPr>
          <p:spPr bwMode="auto">
            <a:xfrm>
              <a:off x="2494" y="1690"/>
              <a:ext cx="302" cy="102"/>
            </a:xfrm>
            <a:custGeom>
              <a:avLst/>
              <a:gdLst>
                <a:gd name="T0" fmla="*/ 0 w 302"/>
                <a:gd name="T1" fmla="*/ 102 h 102"/>
                <a:gd name="T2" fmla="*/ 100 w 302"/>
                <a:gd name="T3" fmla="*/ 0 h 102"/>
                <a:gd name="T4" fmla="*/ 302 w 302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102">
                  <a:moveTo>
                    <a:pt x="0" y="102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1" name="Rectangle 35"/>
            <p:cNvSpPr>
              <a:spLocks noChangeArrowheads="1"/>
            </p:cNvSpPr>
            <p:nvPr/>
          </p:nvSpPr>
          <p:spPr bwMode="auto">
            <a:xfrm>
              <a:off x="2295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2" name="Freeform 36"/>
            <p:cNvSpPr>
              <a:spLocks noChangeArrowheads="1"/>
            </p:cNvSpPr>
            <p:nvPr/>
          </p:nvSpPr>
          <p:spPr bwMode="auto">
            <a:xfrm>
              <a:off x="2295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5105400" y="4010025"/>
            <a:ext cx="1430338" cy="477838"/>
            <a:chOff x="2295" y="2290"/>
            <a:chExt cx="901" cy="301"/>
          </a:xfrm>
        </p:grpSpPr>
        <p:sp>
          <p:nvSpPr>
            <p:cNvPr id="50214" name="Rectangle 38"/>
            <p:cNvSpPr>
              <a:spLocks noChangeArrowheads="1"/>
            </p:cNvSpPr>
            <p:nvPr/>
          </p:nvSpPr>
          <p:spPr bwMode="auto">
            <a:xfrm>
              <a:off x="2896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5" name="Freeform 39"/>
            <p:cNvSpPr>
              <a:spLocks noChangeArrowheads="1"/>
            </p:cNvSpPr>
            <p:nvPr/>
          </p:nvSpPr>
          <p:spPr bwMode="auto">
            <a:xfrm>
              <a:off x="28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199 w 299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3195" y="2290"/>
              <a:ext cx="1" cy="2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 flipV="1">
              <a:off x="3095" y="2492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2696" y="2391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9" name="Freeform 43"/>
            <p:cNvSpPr>
              <a:spLocks noChangeArrowheads="1"/>
            </p:cNvSpPr>
            <p:nvPr/>
          </p:nvSpPr>
          <p:spPr bwMode="auto">
            <a:xfrm>
              <a:off x="26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100 w 299"/>
                <a:gd name="T3" fmla="*/ 0 h 101"/>
                <a:gd name="T4" fmla="*/ 299 w 299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2494" y="2391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1" name="Freeform 45"/>
            <p:cNvSpPr>
              <a:spLocks noChangeArrowheads="1"/>
            </p:cNvSpPr>
            <p:nvPr/>
          </p:nvSpPr>
          <p:spPr bwMode="auto">
            <a:xfrm>
              <a:off x="2494" y="2290"/>
              <a:ext cx="302" cy="101"/>
            </a:xfrm>
            <a:custGeom>
              <a:avLst/>
              <a:gdLst>
                <a:gd name="T0" fmla="*/ 0 w 302"/>
                <a:gd name="T1" fmla="*/ 101 h 101"/>
                <a:gd name="T2" fmla="*/ 100 w 302"/>
                <a:gd name="T3" fmla="*/ 0 h 101"/>
                <a:gd name="T4" fmla="*/ 302 w 302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101">
                  <a:moveTo>
                    <a:pt x="0" y="101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2295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3" name="Freeform 47"/>
            <p:cNvSpPr>
              <a:spLocks noChangeArrowheads="1"/>
            </p:cNvSpPr>
            <p:nvPr/>
          </p:nvSpPr>
          <p:spPr bwMode="auto">
            <a:xfrm>
              <a:off x="2295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48"/>
          <p:cNvGrpSpPr/>
          <p:nvPr/>
        </p:nvGrpSpPr>
        <p:grpSpPr>
          <a:xfrm>
            <a:off x="5105400" y="4965700"/>
            <a:ext cx="1430338" cy="477838"/>
            <a:chOff x="2295" y="2892"/>
            <a:chExt cx="901" cy="301"/>
          </a:xfrm>
        </p:grpSpPr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2896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6" name="Freeform 50"/>
            <p:cNvSpPr>
              <a:spLocks noChangeArrowheads="1"/>
            </p:cNvSpPr>
            <p:nvPr/>
          </p:nvSpPr>
          <p:spPr bwMode="auto">
            <a:xfrm>
              <a:off x="28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199 w 29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3195" y="2892"/>
              <a:ext cx="1" cy="1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8" name="Line 52"/>
            <p:cNvSpPr>
              <a:spLocks noChangeShapeType="1"/>
            </p:cNvSpPr>
            <p:nvPr/>
          </p:nvSpPr>
          <p:spPr bwMode="auto">
            <a:xfrm flipV="1">
              <a:off x="3095" y="3091"/>
              <a:ext cx="10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2696" y="2990"/>
              <a:ext cx="200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0" name="Freeform 54"/>
            <p:cNvSpPr>
              <a:spLocks noChangeArrowheads="1"/>
            </p:cNvSpPr>
            <p:nvPr/>
          </p:nvSpPr>
          <p:spPr bwMode="auto">
            <a:xfrm>
              <a:off x="26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100 w 299"/>
                <a:gd name="T3" fmla="*/ 0 h 98"/>
                <a:gd name="T4" fmla="*/ 299 w 2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2494" y="2990"/>
              <a:ext cx="202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2" name="Freeform 56"/>
            <p:cNvSpPr>
              <a:spLocks noChangeArrowheads="1"/>
            </p:cNvSpPr>
            <p:nvPr/>
          </p:nvSpPr>
          <p:spPr bwMode="auto">
            <a:xfrm>
              <a:off x="2494" y="2892"/>
              <a:ext cx="302" cy="98"/>
            </a:xfrm>
            <a:custGeom>
              <a:avLst/>
              <a:gdLst>
                <a:gd name="T0" fmla="*/ 0 w 302"/>
                <a:gd name="T1" fmla="*/ 98 h 98"/>
                <a:gd name="T2" fmla="*/ 100 w 302"/>
                <a:gd name="T3" fmla="*/ 0 h 98"/>
                <a:gd name="T4" fmla="*/ 302 w 302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8">
                  <a:moveTo>
                    <a:pt x="0" y="98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2295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4" name="Freeform 58"/>
            <p:cNvSpPr>
              <a:spLocks noChangeArrowheads="1"/>
            </p:cNvSpPr>
            <p:nvPr/>
          </p:nvSpPr>
          <p:spPr bwMode="auto">
            <a:xfrm>
              <a:off x="2295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9083" name="Freeform 59"/>
          <p:cNvSpPr>
            <a:spLocks noChangeArrowheads="1"/>
          </p:cNvSpPr>
          <p:nvPr/>
        </p:nvSpPr>
        <p:spPr bwMode="auto">
          <a:xfrm>
            <a:off x="3960813" y="3914775"/>
            <a:ext cx="569913" cy="511175"/>
          </a:xfrm>
          <a:custGeom>
            <a:avLst/>
            <a:gdLst>
              <a:gd name="T0" fmla="*/ 359 w 359"/>
              <a:gd name="T1" fmla="*/ 161 h 322"/>
              <a:gd name="T2" fmla="*/ 200 w 359"/>
              <a:gd name="T3" fmla="*/ 322 h 322"/>
              <a:gd name="T4" fmla="*/ 200 w 359"/>
              <a:gd name="T5" fmla="*/ 215 h 322"/>
              <a:gd name="T6" fmla="*/ 0 w 359"/>
              <a:gd name="T7" fmla="*/ 215 h 322"/>
              <a:gd name="T8" fmla="*/ 0 w 359"/>
              <a:gd name="T9" fmla="*/ 106 h 322"/>
              <a:gd name="T10" fmla="*/ 200 w 359"/>
              <a:gd name="T11" fmla="*/ 106 h 322"/>
              <a:gd name="T12" fmla="*/ 200 w 359"/>
              <a:gd name="T13" fmla="*/ 0 h 322"/>
              <a:gd name="T14" fmla="*/ 359 w 359"/>
              <a:gd name="T15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" h="322">
                <a:moveTo>
                  <a:pt x="359" y="161"/>
                </a:moveTo>
                <a:lnTo>
                  <a:pt x="200" y="322"/>
                </a:lnTo>
                <a:lnTo>
                  <a:pt x="200" y="215"/>
                </a:lnTo>
                <a:lnTo>
                  <a:pt x="0" y="215"/>
                </a:lnTo>
                <a:lnTo>
                  <a:pt x="0" y="106"/>
                </a:lnTo>
                <a:lnTo>
                  <a:pt x="200" y="106"/>
                </a:lnTo>
                <a:lnTo>
                  <a:pt x="200" y="0"/>
                </a:lnTo>
                <a:lnTo>
                  <a:pt x="359" y="16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Group 60"/>
          <p:cNvGrpSpPr/>
          <p:nvPr/>
        </p:nvGrpSpPr>
        <p:grpSpPr>
          <a:xfrm>
            <a:off x="4629150" y="3279775"/>
            <a:ext cx="2066925" cy="1084263"/>
            <a:chOff x="1995" y="1830"/>
            <a:chExt cx="1302" cy="683"/>
          </a:xfrm>
        </p:grpSpPr>
        <p:sp>
          <p:nvSpPr>
            <p:cNvPr id="50237" name="Freeform 61"/>
            <p:cNvSpPr>
              <a:spLocks noChangeArrowheads="1"/>
            </p:cNvSpPr>
            <p:nvPr/>
          </p:nvSpPr>
          <p:spPr bwMode="auto">
            <a:xfrm>
              <a:off x="2195" y="1830"/>
              <a:ext cx="1102" cy="361"/>
            </a:xfrm>
            <a:custGeom>
              <a:avLst/>
              <a:gdLst>
                <a:gd name="T0" fmla="*/ 940 w 1102"/>
                <a:gd name="T1" fmla="*/ 0 h 361"/>
                <a:gd name="T2" fmla="*/ 977 w 1102"/>
                <a:gd name="T3" fmla="*/ 3 h 361"/>
                <a:gd name="T4" fmla="*/ 1010 w 1102"/>
                <a:gd name="T5" fmla="*/ 16 h 361"/>
                <a:gd name="T6" fmla="*/ 1040 w 1102"/>
                <a:gd name="T7" fmla="*/ 34 h 361"/>
                <a:gd name="T8" fmla="*/ 1067 w 1102"/>
                <a:gd name="T9" fmla="*/ 60 h 361"/>
                <a:gd name="T10" fmla="*/ 1085 w 1102"/>
                <a:gd name="T11" fmla="*/ 91 h 361"/>
                <a:gd name="T12" fmla="*/ 1097 w 1102"/>
                <a:gd name="T13" fmla="*/ 125 h 361"/>
                <a:gd name="T14" fmla="*/ 1102 w 1102"/>
                <a:gd name="T15" fmla="*/ 161 h 361"/>
                <a:gd name="T16" fmla="*/ 1097 w 1102"/>
                <a:gd name="T17" fmla="*/ 180 h 361"/>
                <a:gd name="T18" fmla="*/ 1082 w 1102"/>
                <a:gd name="T19" fmla="*/ 198 h 361"/>
                <a:gd name="T20" fmla="*/ 1060 w 1102"/>
                <a:gd name="T21" fmla="*/ 216 h 361"/>
                <a:gd name="T22" fmla="*/ 1027 w 1102"/>
                <a:gd name="T23" fmla="*/ 234 h 361"/>
                <a:gd name="T24" fmla="*/ 985 w 1102"/>
                <a:gd name="T25" fmla="*/ 250 h 361"/>
                <a:gd name="T26" fmla="*/ 935 w 1102"/>
                <a:gd name="T27" fmla="*/ 265 h 361"/>
                <a:gd name="T28" fmla="*/ 878 w 1102"/>
                <a:gd name="T29" fmla="*/ 281 h 361"/>
                <a:gd name="T30" fmla="*/ 813 w 1102"/>
                <a:gd name="T31" fmla="*/ 296 h 361"/>
                <a:gd name="T32" fmla="*/ 740 w 1102"/>
                <a:gd name="T33" fmla="*/ 309 h 361"/>
                <a:gd name="T34" fmla="*/ 663 w 1102"/>
                <a:gd name="T35" fmla="*/ 320 h 361"/>
                <a:gd name="T36" fmla="*/ 578 w 1102"/>
                <a:gd name="T37" fmla="*/ 330 h 361"/>
                <a:gd name="T38" fmla="*/ 491 w 1102"/>
                <a:gd name="T39" fmla="*/ 340 h 361"/>
                <a:gd name="T40" fmla="*/ 396 w 1102"/>
                <a:gd name="T41" fmla="*/ 348 h 361"/>
                <a:gd name="T42" fmla="*/ 302 w 1102"/>
                <a:gd name="T43" fmla="*/ 353 h 361"/>
                <a:gd name="T44" fmla="*/ 202 w 1102"/>
                <a:gd name="T45" fmla="*/ 359 h 361"/>
                <a:gd name="T46" fmla="*/ 102 w 1102"/>
                <a:gd name="T47" fmla="*/ 361 h 361"/>
                <a:gd name="T48" fmla="*/ 0 w 1102"/>
                <a:gd name="T4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2" h="361">
                  <a:moveTo>
                    <a:pt x="940" y="0"/>
                  </a:moveTo>
                  <a:lnTo>
                    <a:pt x="977" y="3"/>
                  </a:lnTo>
                  <a:lnTo>
                    <a:pt x="1010" y="16"/>
                  </a:lnTo>
                  <a:lnTo>
                    <a:pt x="1040" y="34"/>
                  </a:lnTo>
                  <a:lnTo>
                    <a:pt x="1067" y="60"/>
                  </a:lnTo>
                  <a:lnTo>
                    <a:pt x="1085" y="91"/>
                  </a:lnTo>
                  <a:lnTo>
                    <a:pt x="1097" y="125"/>
                  </a:lnTo>
                  <a:lnTo>
                    <a:pt x="1102" y="161"/>
                  </a:lnTo>
                  <a:lnTo>
                    <a:pt x="1097" y="180"/>
                  </a:lnTo>
                  <a:lnTo>
                    <a:pt x="1082" y="198"/>
                  </a:lnTo>
                  <a:lnTo>
                    <a:pt x="1060" y="216"/>
                  </a:lnTo>
                  <a:lnTo>
                    <a:pt x="1027" y="234"/>
                  </a:lnTo>
                  <a:lnTo>
                    <a:pt x="985" y="250"/>
                  </a:lnTo>
                  <a:lnTo>
                    <a:pt x="935" y="265"/>
                  </a:lnTo>
                  <a:lnTo>
                    <a:pt x="878" y="281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0"/>
                  </a:lnTo>
                  <a:lnTo>
                    <a:pt x="578" y="330"/>
                  </a:lnTo>
                  <a:lnTo>
                    <a:pt x="491" y="340"/>
                  </a:lnTo>
                  <a:lnTo>
                    <a:pt x="396" y="348"/>
                  </a:lnTo>
                  <a:lnTo>
                    <a:pt x="302" y="353"/>
                  </a:lnTo>
                  <a:lnTo>
                    <a:pt x="202" y="359"/>
                  </a:lnTo>
                  <a:lnTo>
                    <a:pt x="102" y="361"/>
                  </a:lnTo>
                  <a:lnTo>
                    <a:pt x="0" y="3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8" name="Freeform 62"/>
            <p:cNvSpPr>
              <a:spLocks noChangeArrowheads="1"/>
            </p:cNvSpPr>
            <p:nvPr/>
          </p:nvSpPr>
          <p:spPr bwMode="auto">
            <a:xfrm>
              <a:off x="1995" y="2191"/>
              <a:ext cx="265" cy="298"/>
            </a:xfrm>
            <a:custGeom>
              <a:avLst/>
              <a:gdLst>
                <a:gd name="T0" fmla="*/ 200 w 265"/>
                <a:gd name="T1" fmla="*/ 0 h 298"/>
                <a:gd name="T2" fmla="*/ 160 w 265"/>
                <a:gd name="T3" fmla="*/ 3 h 298"/>
                <a:gd name="T4" fmla="*/ 123 w 265"/>
                <a:gd name="T5" fmla="*/ 16 h 298"/>
                <a:gd name="T6" fmla="*/ 88 w 265"/>
                <a:gd name="T7" fmla="*/ 34 h 298"/>
                <a:gd name="T8" fmla="*/ 58 w 265"/>
                <a:gd name="T9" fmla="*/ 57 h 298"/>
                <a:gd name="T10" fmla="*/ 33 w 265"/>
                <a:gd name="T11" fmla="*/ 88 h 298"/>
                <a:gd name="T12" fmla="*/ 15 w 265"/>
                <a:gd name="T13" fmla="*/ 122 h 298"/>
                <a:gd name="T14" fmla="*/ 3 w 265"/>
                <a:gd name="T15" fmla="*/ 161 h 298"/>
                <a:gd name="T16" fmla="*/ 0 w 265"/>
                <a:gd name="T17" fmla="*/ 200 h 298"/>
                <a:gd name="T18" fmla="*/ 5 w 265"/>
                <a:gd name="T19" fmla="*/ 218 h 298"/>
                <a:gd name="T20" fmla="*/ 18 w 265"/>
                <a:gd name="T21" fmla="*/ 236 h 298"/>
                <a:gd name="T22" fmla="*/ 43 w 265"/>
                <a:gd name="T23" fmla="*/ 252 h 298"/>
                <a:gd name="T24" fmla="*/ 75 w 265"/>
                <a:gd name="T25" fmla="*/ 267 h 298"/>
                <a:gd name="T26" fmla="*/ 115 w 265"/>
                <a:gd name="T27" fmla="*/ 278 h 298"/>
                <a:gd name="T28" fmla="*/ 160 w 265"/>
                <a:gd name="T29" fmla="*/ 288 h 298"/>
                <a:gd name="T30" fmla="*/ 212 w 265"/>
                <a:gd name="T31" fmla="*/ 296 h 298"/>
                <a:gd name="T32" fmla="*/ 265 w 265"/>
                <a:gd name="T3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98">
                  <a:moveTo>
                    <a:pt x="200" y="0"/>
                  </a:moveTo>
                  <a:lnTo>
                    <a:pt x="160" y="3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57"/>
                  </a:lnTo>
                  <a:lnTo>
                    <a:pt x="33" y="88"/>
                  </a:lnTo>
                  <a:lnTo>
                    <a:pt x="15" y="122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6"/>
                  </a:lnTo>
                  <a:lnTo>
                    <a:pt x="43" y="252"/>
                  </a:lnTo>
                  <a:lnTo>
                    <a:pt x="75" y="267"/>
                  </a:lnTo>
                  <a:lnTo>
                    <a:pt x="115" y="278"/>
                  </a:lnTo>
                  <a:lnTo>
                    <a:pt x="160" y="288"/>
                  </a:lnTo>
                  <a:lnTo>
                    <a:pt x="212" y="296"/>
                  </a:lnTo>
                  <a:lnTo>
                    <a:pt x="265" y="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39" name="Freeform 63"/>
            <p:cNvSpPr>
              <a:spLocks noChangeArrowheads="1"/>
            </p:cNvSpPr>
            <p:nvPr/>
          </p:nvSpPr>
          <p:spPr bwMode="auto">
            <a:xfrm>
              <a:off x="2247" y="2466"/>
              <a:ext cx="48" cy="47"/>
            </a:xfrm>
            <a:custGeom>
              <a:avLst/>
              <a:gdLst>
                <a:gd name="T0" fmla="*/ 48 w 48"/>
                <a:gd name="T1" fmla="*/ 26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7">
                  <a:moveTo>
                    <a:pt x="48" y="26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4629150" y="4232275"/>
            <a:ext cx="2066925" cy="1087438"/>
            <a:chOff x="1995" y="2430"/>
            <a:chExt cx="1302" cy="685"/>
          </a:xfrm>
        </p:grpSpPr>
        <p:sp>
          <p:nvSpPr>
            <p:cNvPr id="50241" name="Freeform 65"/>
            <p:cNvSpPr>
              <a:spLocks noChangeArrowheads="1"/>
            </p:cNvSpPr>
            <p:nvPr/>
          </p:nvSpPr>
          <p:spPr bwMode="auto">
            <a:xfrm>
              <a:off x="2195" y="2430"/>
              <a:ext cx="1102" cy="360"/>
            </a:xfrm>
            <a:custGeom>
              <a:avLst/>
              <a:gdLst>
                <a:gd name="T0" fmla="*/ 940 w 1102"/>
                <a:gd name="T1" fmla="*/ 0 h 360"/>
                <a:gd name="T2" fmla="*/ 977 w 1102"/>
                <a:gd name="T3" fmla="*/ 5 h 360"/>
                <a:gd name="T4" fmla="*/ 1010 w 1102"/>
                <a:gd name="T5" fmla="*/ 18 h 360"/>
                <a:gd name="T6" fmla="*/ 1040 w 1102"/>
                <a:gd name="T7" fmla="*/ 36 h 360"/>
                <a:gd name="T8" fmla="*/ 1067 w 1102"/>
                <a:gd name="T9" fmla="*/ 62 h 360"/>
                <a:gd name="T10" fmla="*/ 1085 w 1102"/>
                <a:gd name="T11" fmla="*/ 91 h 360"/>
                <a:gd name="T12" fmla="*/ 1097 w 1102"/>
                <a:gd name="T13" fmla="*/ 124 h 360"/>
                <a:gd name="T14" fmla="*/ 1102 w 1102"/>
                <a:gd name="T15" fmla="*/ 161 h 360"/>
                <a:gd name="T16" fmla="*/ 1097 w 1102"/>
                <a:gd name="T17" fmla="*/ 179 h 360"/>
                <a:gd name="T18" fmla="*/ 1082 w 1102"/>
                <a:gd name="T19" fmla="*/ 197 h 360"/>
                <a:gd name="T20" fmla="*/ 1060 w 1102"/>
                <a:gd name="T21" fmla="*/ 215 h 360"/>
                <a:gd name="T22" fmla="*/ 1027 w 1102"/>
                <a:gd name="T23" fmla="*/ 233 h 360"/>
                <a:gd name="T24" fmla="*/ 985 w 1102"/>
                <a:gd name="T25" fmla="*/ 251 h 360"/>
                <a:gd name="T26" fmla="*/ 935 w 1102"/>
                <a:gd name="T27" fmla="*/ 267 h 360"/>
                <a:gd name="T28" fmla="*/ 878 w 1102"/>
                <a:gd name="T29" fmla="*/ 283 h 360"/>
                <a:gd name="T30" fmla="*/ 813 w 1102"/>
                <a:gd name="T31" fmla="*/ 296 h 360"/>
                <a:gd name="T32" fmla="*/ 740 w 1102"/>
                <a:gd name="T33" fmla="*/ 309 h 360"/>
                <a:gd name="T34" fmla="*/ 663 w 1102"/>
                <a:gd name="T35" fmla="*/ 322 h 360"/>
                <a:gd name="T36" fmla="*/ 578 w 1102"/>
                <a:gd name="T37" fmla="*/ 332 h 360"/>
                <a:gd name="T38" fmla="*/ 491 w 1102"/>
                <a:gd name="T39" fmla="*/ 340 h 360"/>
                <a:gd name="T40" fmla="*/ 396 w 1102"/>
                <a:gd name="T41" fmla="*/ 347 h 360"/>
                <a:gd name="T42" fmla="*/ 302 w 1102"/>
                <a:gd name="T43" fmla="*/ 353 h 360"/>
                <a:gd name="T44" fmla="*/ 202 w 1102"/>
                <a:gd name="T45" fmla="*/ 358 h 360"/>
                <a:gd name="T46" fmla="*/ 102 w 1102"/>
                <a:gd name="T47" fmla="*/ 360 h 360"/>
                <a:gd name="T48" fmla="*/ 0 w 1102"/>
                <a:gd name="T4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2" h="360">
                  <a:moveTo>
                    <a:pt x="940" y="0"/>
                  </a:moveTo>
                  <a:lnTo>
                    <a:pt x="977" y="5"/>
                  </a:lnTo>
                  <a:lnTo>
                    <a:pt x="1010" y="18"/>
                  </a:lnTo>
                  <a:lnTo>
                    <a:pt x="1040" y="36"/>
                  </a:lnTo>
                  <a:lnTo>
                    <a:pt x="1067" y="62"/>
                  </a:lnTo>
                  <a:lnTo>
                    <a:pt x="1085" y="91"/>
                  </a:lnTo>
                  <a:lnTo>
                    <a:pt x="1097" y="124"/>
                  </a:lnTo>
                  <a:lnTo>
                    <a:pt x="1102" y="161"/>
                  </a:lnTo>
                  <a:lnTo>
                    <a:pt x="1097" y="179"/>
                  </a:lnTo>
                  <a:lnTo>
                    <a:pt x="1082" y="197"/>
                  </a:lnTo>
                  <a:lnTo>
                    <a:pt x="1060" y="215"/>
                  </a:lnTo>
                  <a:lnTo>
                    <a:pt x="1027" y="233"/>
                  </a:lnTo>
                  <a:lnTo>
                    <a:pt x="985" y="251"/>
                  </a:lnTo>
                  <a:lnTo>
                    <a:pt x="935" y="267"/>
                  </a:lnTo>
                  <a:lnTo>
                    <a:pt x="878" y="283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2"/>
                  </a:lnTo>
                  <a:lnTo>
                    <a:pt x="578" y="332"/>
                  </a:lnTo>
                  <a:lnTo>
                    <a:pt x="491" y="340"/>
                  </a:lnTo>
                  <a:lnTo>
                    <a:pt x="396" y="347"/>
                  </a:lnTo>
                  <a:lnTo>
                    <a:pt x="302" y="353"/>
                  </a:lnTo>
                  <a:lnTo>
                    <a:pt x="202" y="358"/>
                  </a:lnTo>
                  <a:lnTo>
                    <a:pt x="102" y="360"/>
                  </a:lnTo>
                  <a:lnTo>
                    <a:pt x="0" y="3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2" name="Freeform 66"/>
            <p:cNvSpPr>
              <a:spLocks noChangeArrowheads="1"/>
            </p:cNvSpPr>
            <p:nvPr/>
          </p:nvSpPr>
          <p:spPr bwMode="auto">
            <a:xfrm>
              <a:off x="1995" y="2790"/>
              <a:ext cx="265" cy="301"/>
            </a:xfrm>
            <a:custGeom>
              <a:avLst/>
              <a:gdLst>
                <a:gd name="T0" fmla="*/ 200 w 265"/>
                <a:gd name="T1" fmla="*/ 0 h 301"/>
                <a:gd name="T2" fmla="*/ 160 w 265"/>
                <a:gd name="T3" fmla="*/ 6 h 301"/>
                <a:gd name="T4" fmla="*/ 123 w 265"/>
                <a:gd name="T5" fmla="*/ 16 h 301"/>
                <a:gd name="T6" fmla="*/ 88 w 265"/>
                <a:gd name="T7" fmla="*/ 34 h 301"/>
                <a:gd name="T8" fmla="*/ 58 w 265"/>
                <a:gd name="T9" fmla="*/ 60 h 301"/>
                <a:gd name="T10" fmla="*/ 33 w 265"/>
                <a:gd name="T11" fmla="*/ 91 h 301"/>
                <a:gd name="T12" fmla="*/ 15 w 265"/>
                <a:gd name="T13" fmla="*/ 125 h 301"/>
                <a:gd name="T14" fmla="*/ 3 w 265"/>
                <a:gd name="T15" fmla="*/ 161 h 301"/>
                <a:gd name="T16" fmla="*/ 0 w 265"/>
                <a:gd name="T17" fmla="*/ 200 h 301"/>
                <a:gd name="T18" fmla="*/ 5 w 265"/>
                <a:gd name="T19" fmla="*/ 218 h 301"/>
                <a:gd name="T20" fmla="*/ 18 w 265"/>
                <a:gd name="T21" fmla="*/ 237 h 301"/>
                <a:gd name="T22" fmla="*/ 43 w 265"/>
                <a:gd name="T23" fmla="*/ 255 h 301"/>
                <a:gd name="T24" fmla="*/ 75 w 265"/>
                <a:gd name="T25" fmla="*/ 268 h 301"/>
                <a:gd name="T26" fmla="*/ 115 w 265"/>
                <a:gd name="T27" fmla="*/ 281 h 301"/>
                <a:gd name="T28" fmla="*/ 160 w 265"/>
                <a:gd name="T29" fmla="*/ 291 h 301"/>
                <a:gd name="T30" fmla="*/ 212 w 265"/>
                <a:gd name="T31" fmla="*/ 296 h 301"/>
                <a:gd name="T32" fmla="*/ 265 w 265"/>
                <a:gd name="T3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01">
                  <a:moveTo>
                    <a:pt x="200" y="0"/>
                  </a:moveTo>
                  <a:lnTo>
                    <a:pt x="160" y="6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60"/>
                  </a:lnTo>
                  <a:lnTo>
                    <a:pt x="33" y="91"/>
                  </a:lnTo>
                  <a:lnTo>
                    <a:pt x="15" y="125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7"/>
                  </a:lnTo>
                  <a:lnTo>
                    <a:pt x="43" y="255"/>
                  </a:lnTo>
                  <a:lnTo>
                    <a:pt x="75" y="268"/>
                  </a:lnTo>
                  <a:lnTo>
                    <a:pt x="115" y="281"/>
                  </a:lnTo>
                  <a:lnTo>
                    <a:pt x="160" y="291"/>
                  </a:lnTo>
                  <a:lnTo>
                    <a:pt x="212" y="296"/>
                  </a:lnTo>
                  <a:lnTo>
                    <a:pt x="265" y="3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3" name="Freeform 67"/>
            <p:cNvSpPr>
              <a:spLocks noChangeArrowheads="1"/>
            </p:cNvSpPr>
            <p:nvPr/>
          </p:nvSpPr>
          <p:spPr bwMode="auto">
            <a:xfrm>
              <a:off x="2247" y="3068"/>
              <a:ext cx="48" cy="47"/>
            </a:xfrm>
            <a:custGeom>
              <a:avLst/>
              <a:gdLst>
                <a:gd name="T0" fmla="*/ 48 w 48"/>
                <a:gd name="T1" fmla="*/ 23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2833688" y="4413250"/>
            <a:ext cx="228600" cy="228600"/>
            <a:chOff x="4176" y="1008"/>
            <a:chExt cx="192" cy="192"/>
          </a:xfrm>
        </p:grpSpPr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71"/>
          <p:cNvGrpSpPr/>
          <p:nvPr/>
        </p:nvGrpSpPr>
        <p:grpSpPr>
          <a:xfrm>
            <a:off x="5805488" y="5175250"/>
            <a:ext cx="228600" cy="228600"/>
            <a:chOff x="4176" y="1008"/>
            <a:chExt cx="192" cy="192"/>
          </a:xfrm>
        </p:grpSpPr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49" name="Line 73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74"/>
          <p:cNvGrpSpPr/>
          <p:nvPr/>
        </p:nvGrpSpPr>
        <p:grpSpPr>
          <a:xfrm>
            <a:off x="2528888" y="3727450"/>
            <a:ext cx="228600" cy="228600"/>
            <a:chOff x="4176" y="1008"/>
            <a:chExt cx="192" cy="192"/>
          </a:xfrm>
        </p:grpSpPr>
        <p:sp>
          <p:nvSpPr>
            <p:cNvPr id="50251" name="Line 75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77"/>
          <p:cNvGrpSpPr/>
          <p:nvPr/>
        </p:nvGrpSpPr>
        <p:grpSpPr>
          <a:xfrm>
            <a:off x="5500688" y="3270250"/>
            <a:ext cx="228600" cy="228600"/>
            <a:chOff x="4176" y="1008"/>
            <a:chExt cx="192" cy="192"/>
          </a:xfrm>
        </p:grpSpPr>
        <p:sp>
          <p:nvSpPr>
            <p:cNvPr id="50254" name="Line 78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55" name="Line 79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2833688" y="4108450"/>
            <a:ext cx="228600" cy="228600"/>
            <a:chOff x="4176" y="1008"/>
            <a:chExt cx="192" cy="192"/>
          </a:xfrm>
        </p:grpSpPr>
        <p:sp>
          <p:nvSpPr>
            <p:cNvPr id="50257" name="Line 81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58" name="Line 82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83"/>
          <p:cNvGrpSpPr/>
          <p:nvPr/>
        </p:nvGrpSpPr>
        <p:grpSpPr>
          <a:xfrm>
            <a:off x="5805488" y="4260850"/>
            <a:ext cx="228600" cy="228600"/>
            <a:chOff x="4176" y="1008"/>
            <a:chExt cx="192" cy="192"/>
          </a:xfrm>
        </p:grpSpPr>
        <p:sp>
          <p:nvSpPr>
            <p:cNvPr id="50260" name="Line 8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262" name="Rectangle 89"/>
          <p:cNvSpPr>
            <a:spLocks noChangeArrowheads="1"/>
          </p:cNvSpPr>
          <p:nvPr/>
        </p:nvSpPr>
        <p:spPr bwMode="auto">
          <a:xfrm>
            <a:off x="827088" y="195263"/>
            <a:ext cx="5324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数组的顺序存储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323850" y="2168525"/>
            <a:ext cx="8569325" cy="3962400"/>
          </a:xfrm>
          <a:prstGeom prst="rect">
            <a:avLst/>
          </a:prstGeom>
          <a:solidFill>
            <a:srgbClr val="B6D2EA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284538" y="2435225"/>
            <a:ext cx="2109787" cy="1169988"/>
            <a:chOff x="1160" y="1259"/>
            <a:chExt cx="1329" cy="737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2047" y="1365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6" name="Freeform 5"/>
            <p:cNvSpPr>
              <a:spLocks noChangeArrowheads="1"/>
            </p:cNvSpPr>
            <p:nvPr/>
          </p:nvSpPr>
          <p:spPr bwMode="auto">
            <a:xfrm>
              <a:off x="2047" y="1259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>
              <a:off x="2488" y="1259"/>
              <a:ext cx="1" cy="2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 flipV="1">
              <a:off x="2341" y="1469"/>
              <a:ext cx="147" cy="1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1752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0" name="Freeform 9"/>
            <p:cNvSpPr>
              <a:spLocks noChangeArrowheads="1"/>
            </p:cNvSpPr>
            <p:nvPr/>
          </p:nvSpPr>
          <p:spPr bwMode="auto">
            <a:xfrm>
              <a:off x="1752" y="1259"/>
              <a:ext cx="442" cy="106"/>
            </a:xfrm>
            <a:custGeom>
              <a:avLst/>
              <a:gdLst>
                <a:gd name="T0" fmla="*/ 0 w 442"/>
                <a:gd name="T1" fmla="*/ 106 h 106"/>
                <a:gd name="T2" fmla="*/ 148 w 442"/>
                <a:gd name="T3" fmla="*/ 0 h 106"/>
                <a:gd name="T4" fmla="*/ 442 w 442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106">
                  <a:moveTo>
                    <a:pt x="0" y="106"/>
                  </a:moveTo>
                  <a:lnTo>
                    <a:pt x="148" y="0"/>
                  </a:lnTo>
                  <a:lnTo>
                    <a:pt x="4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1455" y="1365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2" name="Freeform 11"/>
            <p:cNvSpPr>
              <a:spLocks noChangeArrowheads="1"/>
            </p:cNvSpPr>
            <p:nvPr/>
          </p:nvSpPr>
          <p:spPr bwMode="auto">
            <a:xfrm>
              <a:off x="1455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0 w 445"/>
                <a:gd name="T3" fmla="*/ 0 h 106"/>
                <a:gd name="T4" fmla="*/ 445 w 445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50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1160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4" name="Freeform 13"/>
            <p:cNvSpPr>
              <a:spLocks noChangeArrowheads="1"/>
            </p:cNvSpPr>
            <p:nvPr/>
          </p:nvSpPr>
          <p:spPr bwMode="auto">
            <a:xfrm>
              <a:off x="1160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8 w 445"/>
                <a:gd name="T3" fmla="*/ 0 h 106"/>
                <a:gd name="T4" fmla="*/ 445 w 445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48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5" name="Rectangle 14"/>
            <p:cNvSpPr>
              <a:spLocks noChangeArrowheads="1"/>
            </p:cNvSpPr>
            <p:nvPr/>
          </p:nvSpPr>
          <p:spPr bwMode="auto">
            <a:xfrm>
              <a:off x="2047" y="1575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6" name="Rectangle 15"/>
            <p:cNvSpPr>
              <a:spLocks noChangeArrowheads="1"/>
            </p:cNvSpPr>
            <p:nvPr/>
          </p:nvSpPr>
          <p:spPr bwMode="auto">
            <a:xfrm>
              <a:off x="1752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7" name="Rectangle 16"/>
            <p:cNvSpPr>
              <a:spLocks noChangeArrowheads="1"/>
            </p:cNvSpPr>
            <p:nvPr/>
          </p:nvSpPr>
          <p:spPr bwMode="auto">
            <a:xfrm>
              <a:off x="1455" y="1575"/>
              <a:ext cx="297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8" name="Rectangle 17"/>
            <p:cNvSpPr>
              <a:spLocks noChangeArrowheads="1"/>
            </p:cNvSpPr>
            <p:nvPr/>
          </p:nvSpPr>
          <p:spPr bwMode="auto">
            <a:xfrm>
              <a:off x="1160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9" name="Rectangle 18"/>
            <p:cNvSpPr>
              <a:spLocks noChangeArrowheads="1"/>
            </p:cNvSpPr>
            <p:nvPr/>
          </p:nvSpPr>
          <p:spPr bwMode="auto">
            <a:xfrm>
              <a:off x="2047" y="1786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0" name="Rectangle 19"/>
            <p:cNvSpPr>
              <a:spLocks noChangeArrowheads="1"/>
            </p:cNvSpPr>
            <p:nvPr/>
          </p:nvSpPr>
          <p:spPr bwMode="auto">
            <a:xfrm>
              <a:off x="1752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1" name="Rectangle 20"/>
            <p:cNvSpPr>
              <a:spLocks noChangeArrowheads="1"/>
            </p:cNvSpPr>
            <p:nvPr/>
          </p:nvSpPr>
          <p:spPr bwMode="auto">
            <a:xfrm>
              <a:off x="1455" y="1786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2" name="Rectangle 21"/>
            <p:cNvSpPr>
              <a:spLocks noChangeArrowheads="1"/>
            </p:cNvSpPr>
            <p:nvPr/>
          </p:nvSpPr>
          <p:spPr bwMode="auto">
            <a:xfrm>
              <a:off x="1160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3" name="Freeform 22"/>
            <p:cNvSpPr>
              <a:spLocks noChangeArrowheads="1"/>
            </p:cNvSpPr>
            <p:nvPr/>
          </p:nvSpPr>
          <p:spPr bwMode="auto">
            <a:xfrm>
              <a:off x="2341" y="146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4" name="Freeform 23"/>
            <p:cNvSpPr>
              <a:spLocks noChangeArrowheads="1"/>
            </p:cNvSpPr>
            <p:nvPr/>
          </p:nvSpPr>
          <p:spPr bwMode="auto">
            <a:xfrm>
              <a:off x="2341" y="167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70072" name="Freeform 24"/>
          <p:cNvSpPr>
            <a:spLocks noChangeArrowheads="1"/>
          </p:cNvSpPr>
          <p:nvPr/>
        </p:nvSpPr>
        <p:spPr bwMode="auto">
          <a:xfrm>
            <a:off x="3805238" y="3813175"/>
            <a:ext cx="752475" cy="596900"/>
          </a:xfrm>
          <a:custGeom>
            <a:avLst/>
            <a:gdLst>
              <a:gd name="T0" fmla="*/ 235 w 474"/>
              <a:gd name="T1" fmla="*/ 376 h 376"/>
              <a:gd name="T2" fmla="*/ 0 w 474"/>
              <a:gd name="T3" fmla="*/ 210 h 376"/>
              <a:gd name="T4" fmla="*/ 154 w 474"/>
              <a:gd name="T5" fmla="*/ 210 h 376"/>
              <a:gd name="T6" fmla="*/ 154 w 474"/>
              <a:gd name="T7" fmla="*/ 0 h 376"/>
              <a:gd name="T8" fmla="*/ 316 w 474"/>
              <a:gd name="T9" fmla="*/ 0 h 376"/>
              <a:gd name="T10" fmla="*/ 316 w 474"/>
              <a:gd name="T11" fmla="*/ 210 h 376"/>
              <a:gd name="T12" fmla="*/ 474 w 474"/>
              <a:gd name="T13" fmla="*/ 210 h 376"/>
              <a:gd name="T14" fmla="*/ 235 w 474"/>
              <a:gd name="T15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376">
                <a:moveTo>
                  <a:pt x="235" y="376"/>
                </a:moveTo>
                <a:lnTo>
                  <a:pt x="0" y="210"/>
                </a:lnTo>
                <a:lnTo>
                  <a:pt x="154" y="210"/>
                </a:lnTo>
                <a:lnTo>
                  <a:pt x="154" y="0"/>
                </a:lnTo>
                <a:lnTo>
                  <a:pt x="316" y="0"/>
                </a:lnTo>
                <a:lnTo>
                  <a:pt x="316" y="210"/>
                </a:lnTo>
                <a:lnTo>
                  <a:pt x="474" y="210"/>
                </a:lnTo>
                <a:lnTo>
                  <a:pt x="235" y="376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2305050" y="4645025"/>
            <a:ext cx="708025" cy="1173163"/>
            <a:chOff x="543" y="2651"/>
            <a:chExt cx="446" cy="739"/>
          </a:xfrm>
        </p:grpSpPr>
        <p:sp>
          <p:nvSpPr>
            <p:cNvPr id="51227" name="Rectangle 26"/>
            <p:cNvSpPr>
              <a:spLocks noChangeArrowheads="1"/>
            </p:cNvSpPr>
            <p:nvPr/>
          </p:nvSpPr>
          <p:spPr bwMode="auto">
            <a:xfrm>
              <a:off x="543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8" name="Freeform 27"/>
            <p:cNvSpPr>
              <a:spLocks noChangeArrowheads="1"/>
            </p:cNvSpPr>
            <p:nvPr/>
          </p:nvSpPr>
          <p:spPr bwMode="auto">
            <a:xfrm>
              <a:off x="543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7 w 445"/>
                <a:gd name="T3" fmla="*/ 0 h 106"/>
                <a:gd name="T4" fmla="*/ 445 w 445"/>
                <a:gd name="T5" fmla="*/ 0 h 106"/>
                <a:gd name="T6" fmla="*/ 294 w 4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47" y="0"/>
                  </a:lnTo>
                  <a:lnTo>
                    <a:pt x="445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988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 flipV="1">
              <a:off x="837" y="2864"/>
              <a:ext cx="151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1" name="Rectangle 30"/>
            <p:cNvSpPr>
              <a:spLocks noChangeArrowheads="1"/>
            </p:cNvSpPr>
            <p:nvPr/>
          </p:nvSpPr>
          <p:spPr bwMode="auto">
            <a:xfrm>
              <a:off x="543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2" name="Rectangle 31"/>
            <p:cNvSpPr>
              <a:spLocks noChangeArrowheads="1"/>
            </p:cNvSpPr>
            <p:nvPr/>
          </p:nvSpPr>
          <p:spPr bwMode="auto">
            <a:xfrm>
              <a:off x="543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3" name="Freeform 32"/>
            <p:cNvSpPr>
              <a:spLocks noChangeArrowheads="1"/>
            </p:cNvSpPr>
            <p:nvPr/>
          </p:nvSpPr>
          <p:spPr bwMode="auto">
            <a:xfrm>
              <a:off x="837" y="2864"/>
              <a:ext cx="151" cy="314"/>
            </a:xfrm>
            <a:custGeom>
              <a:avLst/>
              <a:gdLst>
                <a:gd name="T0" fmla="*/ 0 w 151"/>
                <a:gd name="T1" fmla="*/ 314 h 314"/>
                <a:gd name="T2" fmla="*/ 151 w 151"/>
                <a:gd name="T3" fmla="*/ 210 h 314"/>
                <a:gd name="T4" fmla="*/ 151 w 151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314">
                  <a:moveTo>
                    <a:pt x="0" y="314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4" name="Freeform 33"/>
            <p:cNvSpPr>
              <a:spLocks noChangeArrowheads="1"/>
            </p:cNvSpPr>
            <p:nvPr/>
          </p:nvSpPr>
          <p:spPr bwMode="auto">
            <a:xfrm>
              <a:off x="837" y="3074"/>
              <a:ext cx="151" cy="316"/>
            </a:xfrm>
            <a:custGeom>
              <a:avLst/>
              <a:gdLst>
                <a:gd name="T0" fmla="*/ 0 w 151"/>
                <a:gd name="T1" fmla="*/ 316 h 316"/>
                <a:gd name="T2" fmla="*/ 151 w 151"/>
                <a:gd name="T3" fmla="*/ 210 h 316"/>
                <a:gd name="T4" fmla="*/ 151 w 151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316">
                  <a:moveTo>
                    <a:pt x="0" y="316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3478213" y="4645025"/>
            <a:ext cx="701675" cy="1173163"/>
            <a:chOff x="1282" y="2651"/>
            <a:chExt cx="442" cy="739"/>
          </a:xfrm>
        </p:grpSpPr>
        <p:sp>
          <p:nvSpPr>
            <p:cNvPr id="51236" name="Rectangle 35"/>
            <p:cNvSpPr>
              <a:spLocks noChangeArrowheads="1"/>
            </p:cNvSpPr>
            <p:nvPr/>
          </p:nvSpPr>
          <p:spPr bwMode="auto">
            <a:xfrm>
              <a:off x="1282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7" name="Freeform 36"/>
            <p:cNvSpPr>
              <a:spLocks noChangeArrowheads="1"/>
            </p:cNvSpPr>
            <p:nvPr/>
          </p:nvSpPr>
          <p:spPr bwMode="auto">
            <a:xfrm>
              <a:off x="1282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8" name="Line 37"/>
            <p:cNvSpPr>
              <a:spLocks noChangeShapeType="1"/>
            </p:cNvSpPr>
            <p:nvPr/>
          </p:nvSpPr>
          <p:spPr bwMode="auto">
            <a:xfrm>
              <a:off x="1723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 flipV="1">
              <a:off x="1576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0" name="Rectangle 39"/>
            <p:cNvSpPr>
              <a:spLocks noChangeArrowheads="1"/>
            </p:cNvSpPr>
            <p:nvPr/>
          </p:nvSpPr>
          <p:spPr bwMode="auto">
            <a:xfrm>
              <a:off x="1282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1" name="Rectangle 40"/>
            <p:cNvSpPr>
              <a:spLocks noChangeArrowheads="1"/>
            </p:cNvSpPr>
            <p:nvPr/>
          </p:nvSpPr>
          <p:spPr bwMode="auto">
            <a:xfrm>
              <a:off x="1282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2" name="Freeform 41"/>
            <p:cNvSpPr>
              <a:spLocks noChangeArrowheads="1"/>
            </p:cNvSpPr>
            <p:nvPr/>
          </p:nvSpPr>
          <p:spPr bwMode="auto">
            <a:xfrm>
              <a:off x="1576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3" name="Freeform 42"/>
            <p:cNvSpPr>
              <a:spLocks noChangeArrowheads="1"/>
            </p:cNvSpPr>
            <p:nvPr/>
          </p:nvSpPr>
          <p:spPr bwMode="auto">
            <a:xfrm>
              <a:off x="1576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818188" y="4645025"/>
            <a:ext cx="708025" cy="1173163"/>
            <a:chOff x="2756" y="2651"/>
            <a:chExt cx="446" cy="739"/>
          </a:xfrm>
        </p:grpSpPr>
        <p:sp>
          <p:nvSpPr>
            <p:cNvPr id="51245" name="Rectangle 44"/>
            <p:cNvSpPr>
              <a:spLocks noChangeArrowheads="1"/>
            </p:cNvSpPr>
            <p:nvPr/>
          </p:nvSpPr>
          <p:spPr bwMode="auto">
            <a:xfrm>
              <a:off x="2756" y="2757"/>
              <a:ext cx="298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6" name="Freeform 45"/>
            <p:cNvSpPr>
              <a:spLocks noChangeArrowheads="1"/>
            </p:cNvSpPr>
            <p:nvPr/>
          </p:nvSpPr>
          <p:spPr bwMode="auto">
            <a:xfrm>
              <a:off x="2756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1 w 445"/>
                <a:gd name="T3" fmla="*/ 0 h 106"/>
                <a:gd name="T4" fmla="*/ 445 w 445"/>
                <a:gd name="T5" fmla="*/ 0 h 106"/>
                <a:gd name="T6" fmla="*/ 298 w 4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51" y="0"/>
                  </a:lnTo>
                  <a:lnTo>
                    <a:pt x="445" y="0"/>
                  </a:lnTo>
                  <a:lnTo>
                    <a:pt x="298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7" name="Line 46"/>
            <p:cNvSpPr>
              <a:spLocks noChangeShapeType="1"/>
            </p:cNvSpPr>
            <p:nvPr/>
          </p:nvSpPr>
          <p:spPr bwMode="auto">
            <a:xfrm>
              <a:off x="3201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8" name="Line 47"/>
            <p:cNvSpPr>
              <a:spLocks noChangeShapeType="1"/>
            </p:cNvSpPr>
            <p:nvPr/>
          </p:nvSpPr>
          <p:spPr bwMode="auto">
            <a:xfrm flipV="1">
              <a:off x="3054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49" name="Rectangle 48"/>
            <p:cNvSpPr>
              <a:spLocks noChangeArrowheads="1"/>
            </p:cNvSpPr>
            <p:nvPr/>
          </p:nvSpPr>
          <p:spPr bwMode="auto">
            <a:xfrm>
              <a:off x="2756" y="2967"/>
              <a:ext cx="298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0" name="Rectangle 49"/>
            <p:cNvSpPr>
              <a:spLocks noChangeArrowheads="1"/>
            </p:cNvSpPr>
            <p:nvPr/>
          </p:nvSpPr>
          <p:spPr bwMode="auto">
            <a:xfrm>
              <a:off x="2756" y="3178"/>
              <a:ext cx="298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1" name="Freeform 50"/>
            <p:cNvSpPr>
              <a:spLocks noChangeArrowheads="1"/>
            </p:cNvSpPr>
            <p:nvPr/>
          </p:nvSpPr>
          <p:spPr bwMode="auto">
            <a:xfrm>
              <a:off x="3054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2" name="Freeform 51"/>
            <p:cNvSpPr>
              <a:spLocks noChangeArrowheads="1"/>
            </p:cNvSpPr>
            <p:nvPr/>
          </p:nvSpPr>
          <p:spPr bwMode="auto">
            <a:xfrm>
              <a:off x="3054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2579688" y="4410075"/>
            <a:ext cx="1323975" cy="1573213"/>
            <a:chOff x="716" y="2503"/>
            <a:chExt cx="834" cy="991"/>
          </a:xfrm>
        </p:grpSpPr>
        <p:sp>
          <p:nvSpPr>
            <p:cNvPr id="51254" name="Freeform 53"/>
            <p:cNvSpPr>
              <a:spLocks noChangeArrowheads="1"/>
            </p:cNvSpPr>
            <p:nvPr/>
          </p:nvSpPr>
          <p:spPr bwMode="auto">
            <a:xfrm>
              <a:off x="716" y="2656"/>
              <a:ext cx="437" cy="838"/>
            </a:xfrm>
            <a:custGeom>
              <a:avLst/>
              <a:gdLst>
                <a:gd name="T0" fmla="*/ 0 w 437"/>
                <a:gd name="T1" fmla="*/ 718 h 838"/>
                <a:gd name="T2" fmla="*/ 3 w 437"/>
                <a:gd name="T3" fmla="*/ 748 h 838"/>
                <a:gd name="T4" fmla="*/ 25 w 437"/>
                <a:gd name="T5" fmla="*/ 778 h 838"/>
                <a:gd name="T6" fmla="*/ 55 w 437"/>
                <a:gd name="T7" fmla="*/ 803 h 838"/>
                <a:gd name="T8" fmla="*/ 95 w 437"/>
                <a:gd name="T9" fmla="*/ 822 h 838"/>
                <a:gd name="T10" fmla="*/ 143 w 437"/>
                <a:gd name="T11" fmla="*/ 835 h 838"/>
                <a:gd name="T12" fmla="*/ 194 w 437"/>
                <a:gd name="T13" fmla="*/ 838 h 838"/>
                <a:gd name="T14" fmla="*/ 220 w 437"/>
                <a:gd name="T15" fmla="*/ 833 h 838"/>
                <a:gd name="T16" fmla="*/ 242 w 437"/>
                <a:gd name="T17" fmla="*/ 819 h 838"/>
                <a:gd name="T18" fmla="*/ 268 w 437"/>
                <a:gd name="T19" fmla="*/ 797 h 838"/>
                <a:gd name="T20" fmla="*/ 294 w 437"/>
                <a:gd name="T21" fmla="*/ 767 h 838"/>
                <a:gd name="T22" fmla="*/ 316 w 437"/>
                <a:gd name="T23" fmla="*/ 726 h 838"/>
                <a:gd name="T24" fmla="*/ 338 w 437"/>
                <a:gd name="T25" fmla="*/ 680 h 838"/>
                <a:gd name="T26" fmla="*/ 356 w 437"/>
                <a:gd name="T27" fmla="*/ 622 h 838"/>
                <a:gd name="T28" fmla="*/ 375 w 437"/>
                <a:gd name="T29" fmla="*/ 562 h 838"/>
                <a:gd name="T30" fmla="*/ 389 w 437"/>
                <a:gd name="T31" fmla="*/ 494 h 838"/>
                <a:gd name="T32" fmla="*/ 404 w 437"/>
                <a:gd name="T33" fmla="*/ 421 h 838"/>
                <a:gd name="T34" fmla="*/ 415 w 437"/>
                <a:gd name="T35" fmla="*/ 341 h 838"/>
                <a:gd name="T36" fmla="*/ 426 w 437"/>
                <a:gd name="T37" fmla="*/ 260 h 838"/>
                <a:gd name="T38" fmla="*/ 430 w 437"/>
                <a:gd name="T39" fmla="*/ 175 h 838"/>
                <a:gd name="T40" fmla="*/ 433 w 437"/>
                <a:gd name="T41" fmla="*/ 88 h 838"/>
                <a:gd name="T42" fmla="*/ 437 w 437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7" h="838">
                  <a:moveTo>
                    <a:pt x="0" y="718"/>
                  </a:moveTo>
                  <a:lnTo>
                    <a:pt x="3" y="748"/>
                  </a:lnTo>
                  <a:lnTo>
                    <a:pt x="25" y="778"/>
                  </a:lnTo>
                  <a:lnTo>
                    <a:pt x="55" y="803"/>
                  </a:lnTo>
                  <a:lnTo>
                    <a:pt x="95" y="822"/>
                  </a:lnTo>
                  <a:lnTo>
                    <a:pt x="143" y="835"/>
                  </a:lnTo>
                  <a:lnTo>
                    <a:pt x="194" y="838"/>
                  </a:lnTo>
                  <a:lnTo>
                    <a:pt x="220" y="833"/>
                  </a:lnTo>
                  <a:lnTo>
                    <a:pt x="242" y="819"/>
                  </a:lnTo>
                  <a:lnTo>
                    <a:pt x="268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6" y="622"/>
                  </a:lnTo>
                  <a:lnTo>
                    <a:pt x="375" y="562"/>
                  </a:lnTo>
                  <a:lnTo>
                    <a:pt x="389" y="494"/>
                  </a:lnTo>
                  <a:lnTo>
                    <a:pt x="404" y="421"/>
                  </a:lnTo>
                  <a:lnTo>
                    <a:pt x="415" y="341"/>
                  </a:lnTo>
                  <a:lnTo>
                    <a:pt x="426" y="260"/>
                  </a:lnTo>
                  <a:lnTo>
                    <a:pt x="430" y="175"/>
                  </a:lnTo>
                  <a:lnTo>
                    <a:pt x="433" y="88"/>
                  </a:lnTo>
                  <a:lnTo>
                    <a:pt x="4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5" name="Freeform 54"/>
            <p:cNvSpPr>
              <a:spLocks noChangeArrowheads="1"/>
            </p:cNvSpPr>
            <p:nvPr/>
          </p:nvSpPr>
          <p:spPr bwMode="auto">
            <a:xfrm>
              <a:off x="1153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4 w 364"/>
                <a:gd name="T3" fmla="*/ 120 h 194"/>
                <a:gd name="T4" fmla="*/ 22 w 364"/>
                <a:gd name="T5" fmla="*/ 88 h 194"/>
                <a:gd name="T6" fmla="*/ 52 w 364"/>
                <a:gd name="T7" fmla="*/ 58 h 194"/>
                <a:gd name="T8" fmla="*/ 92 w 364"/>
                <a:gd name="T9" fmla="*/ 36 h 194"/>
                <a:gd name="T10" fmla="*/ 136 w 364"/>
                <a:gd name="T11" fmla="*/ 17 h 194"/>
                <a:gd name="T12" fmla="*/ 188 w 364"/>
                <a:gd name="T13" fmla="*/ 6 h 194"/>
                <a:gd name="T14" fmla="*/ 243 w 364"/>
                <a:gd name="T15" fmla="*/ 0 h 194"/>
                <a:gd name="T16" fmla="*/ 269 w 364"/>
                <a:gd name="T17" fmla="*/ 6 h 194"/>
                <a:gd name="T18" fmla="*/ 291 w 364"/>
                <a:gd name="T19" fmla="*/ 20 h 194"/>
                <a:gd name="T20" fmla="*/ 313 w 364"/>
                <a:gd name="T21" fmla="*/ 41 h 194"/>
                <a:gd name="T22" fmla="*/ 331 w 364"/>
                <a:gd name="T23" fmla="*/ 71 h 194"/>
                <a:gd name="T24" fmla="*/ 346 w 364"/>
                <a:gd name="T25" fmla="*/ 107 h 194"/>
                <a:gd name="T26" fmla="*/ 357 w 364"/>
                <a:gd name="T27" fmla="*/ 151 h 194"/>
                <a:gd name="T28" fmla="*/ 364 w 36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9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6" name="Freeform 55"/>
            <p:cNvSpPr>
              <a:spLocks noChangeArrowheads="1"/>
            </p:cNvSpPr>
            <p:nvPr/>
          </p:nvSpPr>
          <p:spPr bwMode="auto">
            <a:xfrm>
              <a:off x="1480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2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3746500" y="4410075"/>
            <a:ext cx="1330325" cy="1573213"/>
            <a:chOff x="1451" y="2503"/>
            <a:chExt cx="838" cy="991"/>
          </a:xfrm>
        </p:grpSpPr>
        <p:sp>
          <p:nvSpPr>
            <p:cNvPr id="51258" name="Freeform 57"/>
            <p:cNvSpPr>
              <a:spLocks noChangeArrowheads="1"/>
            </p:cNvSpPr>
            <p:nvPr/>
          </p:nvSpPr>
          <p:spPr bwMode="auto">
            <a:xfrm>
              <a:off x="1451" y="2656"/>
              <a:ext cx="441" cy="838"/>
            </a:xfrm>
            <a:custGeom>
              <a:avLst/>
              <a:gdLst>
                <a:gd name="T0" fmla="*/ 0 w 441"/>
                <a:gd name="T1" fmla="*/ 718 h 838"/>
                <a:gd name="T2" fmla="*/ 7 w 441"/>
                <a:gd name="T3" fmla="*/ 748 h 838"/>
                <a:gd name="T4" fmla="*/ 29 w 441"/>
                <a:gd name="T5" fmla="*/ 778 h 838"/>
                <a:gd name="T6" fmla="*/ 59 w 441"/>
                <a:gd name="T7" fmla="*/ 803 h 838"/>
                <a:gd name="T8" fmla="*/ 99 w 441"/>
                <a:gd name="T9" fmla="*/ 822 h 838"/>
                <a:gd name="T10" fmla="*/ 147 w 441"/>
                <a:gd name="T11" fmla="*/ 835 h 838"/>
                <a:gd name="T12" fmla="*/ 195 w 441"/>
                <a:gd name="T13" fmla="*/ 838 h 838"/>
                <a:gd name="T14" fmla="*/ 221 w 441"/>
                <a:gd name="T15" fmla="*/ 833 h 838"/>
                <a:gd name="T16" fmla="*/ 246 w 441"/>
                <a:gd name="T17" fmla="*/ 819 h 838"/>
                <a:gd name="T18" fmla="*/ 272 w 441"/>
                <a:gd name="T19" fmla="*/ 797 h 838"/>
                <a:gd name="T20" fmla="*/ 294 w 441"/>
                <a:gd name="T21" fmla="*/ 767 h 838"/>
                <a:gd name="T22" fmla="*/ 320 w 441"/>
                <a:gd name="T23" fmla="*/ 726 h 838"/>
                <a:gd name="T24" fmla="*/ 338 w 441"/>
                <a:gd name="T25" fmla="*/ 680 h 838"/>
                <a:gd name="T26" fmla="*/ 360 w 441"/>
                <a:gd name="T27" fmla="*/ 622 h 838"/>
                <a:gd name="T28" fmla="*/ 379 w 441"/>
                <a:gd name="T29" fmla="*/ 562 h 838"/>
                <a:gd name="T30" fmla="*/ 393 w 441"/>
                <a:gd name="T31" fmla="*/ 494 h 838"/>
                <a:gd name="T32" fmla="*/ 408 w 441"/>
                <a:gd name="T33" fmla="*/ 421 h 838"/>
                <a:gd name="T34" fmla="*/ 419 w 441"/>
                <a:gd name="T35" fmla="*/ 341 h 838"/>
                <a:gd name="T36" fmla="*/ 427 w 441"/>
                <a:gd name="T37" fmla="*/ 260 h 838"/>
                <a:gd name="T38" fmla="*/ 434 w 441"/>
                <a:gd name="T39" fmla="*/ 175 h 838"/>
                <a:gd name="T40" fmla="*/ 438 w 441"/>
                <a:gd name="T41" fmla="*/ 88 h 838"/>
                <a:gd name="T42" fmla="*/ 441 w 441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1" h="838">
                  <a:moveTo>
                    <a:pt x="0" y="718"/>
                  </a:moveTo>
                  <a:lnTo>
                    <a:pt x="7" y="748"/>
                  </a:lnTo>
                  <a:lnTo>
                    <a:pt x="29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7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20" y="726"/>
                  </a:lnTo>
                  <a:lnTo>
                    <a:pt x="338" y="680"/>
                  </a:lnTo>
                  <a:lnTo>
                    <a:pt x="360" y="622"/>
                  </a:lnTo>
                  <a:lnTo>
                    <a:pt x="379" y="562"/>
                  </a:lnTo>
                  <a:lnTo>
                    <a:pt x="393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9" name="Freeform 58"/>
            <p:cNvSpPr>
              <a:spLocks noChangeArrowheads="1"/>
            </p:cNvSpPr>
            <p:nvPr/>
          </p:nvSpPr>
          <p:spPr bwMode="auto">
            <a:xfrm>
              <a:off x="1892" y="2503"/>
              <a:ext cx="361" cy="194"/>
            </a:xfrm>
            <a:custGeom>
              <a:avLst/>
              <a:gdLst>
                <a:gd name="T0" fmla="*/ 0 w 361"/>
                <a:gd name="T1" fmla="*/ 153 h 194"/>
                <a:gd name="T2" fmla="*/ 4 w 361"/>
                <a:gd name="T3" fmla="*/ 120 h 194"/>
                <a:gd name="T4" fmla="*/ 22 w 361"/>
                <a:gd name="T5" fmla="*/ 88 h 194"/>
                <a:gd name="T6" fmla="*/ 52 w 361"/>
                <a:gd name="T7" fmla="*/ 58 h 194"/>
                <a:gd name="T8" fmla="*/ 92 w 361"/>
                <a:gd name="T9" fmla="*/ 36 h 194"/>
                <a:gd name="T10" fmla="*/ 136 w 361"/>
                <a:gd name="T11" fmla="*/ 17 h 194"/>
                <a:gd name="T12" fmla="*/ 188 w 361"/>
                <a:gd name="T13" fmla="*/ 6 h 194"/>
                <a:gd name="T14" fmla="*/ 243 w 361"/>
                <a:gd name="T15" fmla="*/ 0 h 194"/>
                <a:gd name="T16" fmla="*/ 265 w 361"/>
                <a:gd name="T17" fmla="*/ 6 h 194"/>
                <a:gd name="T18" fmla="*/ 291 w 361"/>
                <a:gd name="T19" fmla="*/ 20 h 194"/>
                <a:gd name="T20" fmla="*/ 313 w 361"/>
                <a:gd name="T21" fmla="*/ 41 h 194"/>
                <a:gd name="T22" fmla="*/ 331 w 361"/>
                <a:gd name="T23" fmla="*/ 71 h 194"/>
                <a:gd name="T24" fmla="*/ 346 w 361"/>
                <a:gd name="T25" fmla="*/ 107 h 194"/>
                <a:gd name="T26" fmla="*/ 357 w 361"/>
                <a:gd name="T27" fmla="*/ 151 h 194"/>
                <a:gd name="T28" fmla="*/ 361 w 361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5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1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0" name="Freeform 59"/>
            <p:cNvSpPr>
              <a:spLocks noChangeArrowheads="1"/>
            </p:cNvSpPr>
            <p:nvPr/>
          </p:nvSpPr>
          <p:spPr bwMode="auto">
            <a:xfrm>
              <a:off x="2219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3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3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4651375" y="4645025"/>
            <a:ext cx="701675" cy="1173163"/>
            <a:chOff x="2021" y="2651"/>
            <a:chExt cx="442" cy="739"/>
          </a:xfrm>
        </p:grpSpPr>
        <p:sp>
          <p:nvSpPr>
            <p:cNvPr id="51262" name="Rectangle 61"/>
            <p:cNvSpPr>
              <a:spLocks noChangeArrowheads="1"/>
            </p:cNvSpPr>
            <p:nvPr/>
          </p:nvSpPr>
          <p:spPr bwMode="auto">
            <a:xfrm>
              <a:off x="2021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3" name="Freeform 62"/>
            <p:cNvSpPr>
              <a:spLocks noChangeArrowheads="1"/>
            </p:cNvSpPr>
            <p:nvPr/>
          </p:nvSpPr>
          <p:spPr bwMode="auto">
            <a:xfrm>
              <a:off x="2021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4" name="Line 63"/>
            <p:cNvSpPr>
              <a:spLocks noChangeShapeType="1"/>
            </p:cNvSpPr>
            <p:nvPr/>
          </p:nvSpPr>
          <p:spPr bwMode="auto">
            <a:xfrm>
              <a:off x="2462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5" name="Line 64"/>
            <p:cNvSpPr>
              <a:spLocks noChangeShapeType="1"/>
            </p:cNvSpPr>
            <p:nvPr/>
          </p:nvSpPr>
          <p:spPr bwMode="auto">
            <a:xfrm flipV="1">
              <a:off x="2315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6" name="Rectangle 65"/>
            <p:cNvSpPr>
              <a:spLocks noChangeArrowheads="1"/>
            </p:cNvSpPr>
            <p:nvPr/>
          </p:nvSpPr>
          <p:spPr bwMode="auto">
            <a:xfrm>
              <a:off x="2021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7" name="Rectangle 66"/>
            <p:cNvSpPr>
              <a:spLocks noChangeArrowheads="1"/>
            </p:cNvSpPr>
            <p:nvPr/>
          </p:nvSpPr>
          <p:spPr bwMode="auto">
            <a:xfrm>
              <a:off x="2021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8" name="Freeform 67"/>
            <p:cNvSpPr>
              <a:spLocks noChangeArrowheads="1"/>
            </p:cNvSpPr>
            <p:nvPr/>
          </p:nvSpPr>
          <p:spPr bwMode="auto">
            <a:xfrm>
              <a:off x="2315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69" name="Freeform 68"/>
            <p:cNvSpPr>
              <a:spLocks noChangeArrowheads="1"/>
            </p:cNvSpPr>
            <p:nvPr/>
          </p:nvSpPr>
          <p:spPr bwMode="auto">
            <a:xfrm>
              <a:off x="2315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4919663" y="4410075"/>
            <a:ext cx="1325562" cy="1573213"/>
            <a:chOff x="2190" y="2503"/>
            <a:chExt cx="835" cy="991"/>
          </a:xfrm>
        </p:grpSpPr>
        <p:sp>
          <p:nvSpPr>
            <p:cNvPr id="51271" name="Freeform 70"/>
            <p:cNvSpPr>
              <a:spLocks noChangeArrowheads="1"/>
            </p:cNvSpPr>
            <p:nvPr/>
          </p:nvSpPr>
          <p:spPr bwMode="auto">
            <a:xfrm>
              <a:off x="2190" y="2656"/>
              <a:ext cx="438" cy="838"/>
            </a:xfrm>
            <a:custGeom>
              <a:avLst/>
              <a:gdLst>
                <a:gd name="T0" fmla="*/ 0 w 438"/>
                <a:gd name="T1" fmla="*/ 718 h 838"/>
                <a:gd name="T2" fmla="*/ 7 w 438"/>
                <a:gd name="T3" fmla="*/ 748 h 838"/>
                <a:gd name="T4" fmla="*/ 26 w 438"/>
                <a:gd name="T5" fmla="*/ 778 h 838"/>
                <a:gd name="T6" fmla="*/ 59 w 438"/>
                <a:gd name="T7" fmla="*/ 803 h 838"/>
                <a:gd name="T8" fmla="*/ 99 w 438"/>
                <a:gd name="T9" fmla="*/ 822 h 838"/>
                <a:gd name="T10" fmla="*/ 143 w 438"/>
                <a:gd name="T11" fmla="*/ 835 h 838"/>
                <a:gd name="T12" fmla="*/ 195 w 438"/>
                <a:gd name="T13" fmla="*/ 838 h 838"/>
                <a:gd name="T14" fmla="*/ 221 w 438"/>
                <a:gd name="T15" fmla="*/ 833 h 838"/>
                <a:gd name="T16" fmla="*/ 246 w 438"/>
                <a:gd name="T17" fmla="*/ 819 h 838"/>
                <a:gd name="T18" fmla="*/ 272 w 438"/>
                <a:gd name="T19" fmla="*/ 797 h 838"/>
                <a:gd name="T20" fmla="*/ 294 w 438"/>
                <a:gd name="T21" fmla="*/ 767 h 838"/>
                <a:gd name="T22" fmla="*/ 316 w 438"/>
                <a:gd name="T23" fmla="*/ 726 h 838"/>
                <a:gd name="T24" fmla="*/ 338 w 438"/>
                <a:gd name="T25" fmla="*/ 680 h 838"/>
                <a:gd name="T26" fmla="*/ 357 w 438"/>
                <a:gd name="T27" fmla="*/ 622 h 838"/>
                <a:gd name="T28" fmla="*/ 375 w 438"/>
                <a:gd name="T29" fmla="*/ 562 h 838"/>
                <a:gd name="T30" fmla="*/ 394 w 438"/>
                <a:gd name="T31" fmla="*/ 494 h 838"/>
                <a:gd name="T32" fmla="*/ 408 w 438"/>
                <a:gd name="T33" fmla="*/ 421 h 838"/>
                <a:gd name="T34" fmla="*/ 419 w 438"/>
                <a:gd name="T35" fmla="*/ 341 h 838"/>
                <a:gd name="T36" fmla="*/ 427 w 438"/>
                <a:gd name="T37" fmla="*/ 260 h 838"/>
                <a:gd name="T38" fmla="*/ 434 w 438"/>
                <a:gd name="T39" fmla="*/ 175 h 838"/>
                <a:gd name="T40" fmla="*/ 438 w 438"/>
                <a:gd name="T41" fmla="*/ 88 h 838"/>
                <a:gd name="T42" fmla="*/ 438 w 438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838">
                  <a:moveTo>
                    <a:pt x="0" y="718"/>
                  </a:moveTo>
                  <a:lnTo>
                    <a:pt x="7" y="748"/>
                  </a:lnTo>
                  <a:lnTo>
                    <a:pt x="26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3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7" y="622"/>
                  </a:lnTo>
                  <a:lnTo>
                    <a:pt x="375" y="562"/>
                  </a:lnTo>
                  <a:lnTo>
                    <a:pt x="394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3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2" name="Freeform 71"/>
            <p:cNvSpPr>
              <a:spLocks noChangeArrowheads="1"/>
            </p:cNvSpPr>
            <p:nvPr/>
          </p:nvSpPr>
          <p:spPr bwMode="auto">
            <a:xfrm>
              <a:off x="2628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7 w 364"/>
                <a:gd name="T3" fmla="*/ 120 h 194"/>
                <a:gd name="T4" fmla="*/ 25 w 364"/>
                <a:gd name="T5" fmla="*/ 88 h 194"/>
                <a:gd name="T6" fmla="*/ 55 w 364"/>
                <a:gd name="T7" fmla="*/ 58 h 194"/>
                <a:gd name="T8" fmla="*/ 92 w 364"/>
                <a:gd name="T9" fmla="*/ 36 h 194"/>
                <a:gd name="T10" fmla="*/ 139 w 364"/>
                <a:gd name="T11" fmla="*/ 17 h 194"/>
                <a:gd name="T12" fmla="*/ 191 w 364"/>
                <a:gd name="T13" fmla="*/ 6 h 194"/>
                <a:gd name="T14" fmla="*/ 246 w 364"/>
                <a:gd name="T15" fmla="*/ 0 h 194"/>
                <a:gd name="T16" fmla="*/ 268 w 364"/>
                <a:gd name="T17" fmla="*/ 6 h 194"/>
                <a:gd name="T18" fmla="*/ 294 w 364"/>
                <a:gd name="T19" fmla="*/ 20 h 194"/>
                <a:gd name="T20" fmla="*/ 312 w 364"/>
                <a:gd name="T21" fmla="*/ 41 h 194"/>
                <a:gd name="T22" fmla="*/ 331 w 364"/>
                <a:gd name="T23" fmla="*/ 71 h 194"/>
                <a:gd name="T24" fmla="*/ 349 w 364"/>
                <a:gd name="T25" fmla="*/ 107 h 194"/>
                <a:gd name="T26" fmla="*/ 360 w 364"/>
                <a:gd name="T27" fmla="*/ 151 h 194"/>
                <a:gd name="T28" fmla="*/ 364 w 36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194">
                  <a:moveTo>
                    <a:pt x="0" y="153"/>
                  </a:moveTo>
                  <a:lnTo>
                    <a:pt x="7" y="120"/>
                  </a:lnTo>
                  <a:lnTo>
                    <a:pt x="25" y="88"/>
                  </a:lnTo>
                  <a:lnTo>
                    <a:pt x="55" y="58"/>
                  </a:lnTo>
                  <a:lnTo>
                    <a:pt x="92" y="36"/>
                  </a:lnTo>
                  <a:lnTo>
                    <a:pt x="139" y="17"/>
                  </a:lnTo>
                  <a:lnTo>
                    <a:pt x="191" y="6"/>
                  </a:lnTo>
                  <a:lnTo>
                    <a:pt x="246" y="0"/>
                  </a:lnTo>
                  <a:lnTo>
                    <a:pt x="268" y="6"/>
                  </a:lnTo>
                  <a:lnTo>
                    <a:pt x="294" y="20"/>
                  </a:lnTo>
                  <a:lnTo>
                    <a:pt x="312" y="41"/>
                  </a:lnTo>
                  <a:lnTo>
                    <a:pt x="331" y="71"/>
                  </a:lnTo>
                  <a:lnTo>
                    <a:pt x="349" y="107"/>
                  </a:lnTo>
                  <a:lnTo>
                    <a:pt x="360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3" name="Freeform 72"/>
            <p:cNvSpPr>
              <a:spLocks noChangeArrowheads="1"/>
            </p:cNvSpPr>
            <p:nvPr/>
          </p:nvSpPr>
          <p:spPr bwMode="auto">
            <a:xfrm>
              <a:off x="2959" y="2684"/>
              <a:ext cx="66" cy="49"/>
            </a:xfrm>
            <a:custGeom>
              <a:avLst/>
              <a:gdLst>
                <a:gd name="T0" fmla="*/ 36 w 66"/>
                <a:gd name="T1" fmla="*/ 49 h 49"/>
                <a:gd name="T2" fmla="*/ 66 w 66"/>
                <a:gd name="T3" fmla="*/ 0 h 49"/>
                <a:gd name="T4" fmla="*/ 44 w 66"/>
                <a:gd name="T5" fmla="*/ 5 h 49"/>
                <a:gd name="T6" fmla="*/ 22 w 66"/>
                <a:gd name="T7" fmla="*/ 5 h 49"/>
                <a:gd name="T8" fmla="*/ 0 w 66"/>
                <a:gd name="T9" fmla="*/ 2 h 49"/>
                <a:gd name="T10" fmla="*/ 36 w 66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49">
                  <a:moveTo>
                    <a:pt x="36" y="49"/>
                  </a:moveTo>
                  <a:lnTo>
                    <a:pt x="66" y="0"/>
                  </a:lnTo>
                  <a:lnTo>
                    <a:pt x="44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6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73"/>
          <p:cNvGrpSpPr/>
          <p:nvPr/>
        </p:nvGrpSpPr>
        <p:grpSpPr>
          <a:xfrm>
            <a:off x="4338638" y="3332163"/>
            <a:ext cx="228600" cy="228600"/>
            <a:chOff x="4176" y="1008"/>
            <a:chExt cx="192" cy="192"/>
          </a:xfrm>
        </p:grpSpPr>
        <p:sp>
          <p:nvSpPr>
            <p:cNvPr id="51275" name="Line 7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6" name="Line 7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4795838" y="5541963"/>
            <a:ext cx="228600" cy="228600"/>
            <a:chOff x="4176" y="1008"/>
            <a:chExt cx="192" cy="192"/>
          </a:xfrm>
        </p:grpSpPr>
        <p:sp>
          <p:nvSpPr>
            <p:cNvPr id="51278" name="Line 77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79" name="Line 78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79"/>
          <p:cNvGrpSpPr/>
          <p:nvPr/>
        </p:nvGrpSpPr>
        <p:grpSpPr>
          <a:xfrm>
            <a:off x="2433638" y="5541963"/>
            <a:ext cx="228600" cy="228600"/>
            <a:chOff x="4176" y="1008"/>
            <a:chExt cx="192" cy="192"/>
          </a:xfrm>
        </p:grpSpPr>
        <p:sp>
          <p:nvSpPr>
            <p:cNvPr id="51281" name="Line 80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82" name="Line 81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82"/>
          <p:cNvGrpSpPr/>
          <p:nvPr/>
        </p:nvGrpSpPr>
        <p:grpSpPr>
          <a:xfrm>
            <a:off x="3424238" y="3332163"/>
            <a:ext cx="228600" cy="228600"/>
            <a:chOff x="4176" y="1008"/>
            <a:chExt cx="192" cy="192"/>
          </a:xfrm>
        </p:grpSpPr>
        <p:sp>
          <p:nvSpPr>
            <p:cNvPr id="51284" name="Line 83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85" name="Line 84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1286" name="Text Box 85"/>
          <p:cNvSpPr txBox="1">
            <a:spLocks noChangeArrowheads="1"/>
          </p:cNvSpPr>
          <p:nvPr/>
        </p:nvSpPr>
        <p:spPr bwMode="auto">
          <a:xfrm>
            <a:off x="273050" y="1444625"/>
            <a:ext cx="2441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以列序为主序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87" name="Text Box 86"/>
          <p:cNvSpPr txBox="1">
            <a:spLocks noChangeArrowheads="1"/>
          </p:cNvSpPr>
          <p:nvPr/>
        </p:nvSpPr>
        <p:spPr bwMode="auto">
          <a:xfrm>
            <a:off x="2838450" y="1484313"/>
            <a:ext cx="160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FORTRAN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827088" y="195263"/>
            <a:ext cx="5324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数组的顺序存储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922463"/>
            <a:ext cx="9144000" cy="3279775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1074" name="Rectangle 2"/>
          <p:cNvSpPr>
            <a:spLocks noChangeArrowheads="1"/>
          </p:cNvSpPr>
          <p:nvPr/>
        </p:nvSpPr>
        <p:spPr bwMode="auto">
          <a:xfrm>
            <a:off x="0" y="68263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37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871538" y="12636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2266950" y="2482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1078" name="Text Box 6"/>
          <p:cNvSpPr txBox="1">
            <a:spLocks noChangeArrowheads="1"/>
          </p:cNvSpPr>
          <p:nvPr/>
        </p:nvSpPr>
        <p:spPr bwMode="auto">
          <a:xfrm>
            <a:off x="600075" y="1128713"/>
            <a:ext cx="65722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>
                <a:srgbClr val="CC0000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3600" b="0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a[n][m]</a:t>
            </a:r>
            <a:endParaRPr kumimoji="1" lang="en-US" altLang="zh-CN" sz="3200" b="0" kern="1200" cap="none" spc="0" normalizeH="0" baseline="0" noProof="0" dirty="0">
              <a:solidFill>
                <a:schemeClr val="hlin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6567" name="Object 7"/>
          <p:cNvGraphicFramePr/>
          <p:nvPr/>
        </p:nvGraphicFramePr>
        <p:xfrm>
          <a:off x="514350" y="2155825"/>
          <a:ext cx="815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149600" imgH="1143000" progId="Equation.3">
                  <p:embed/>
                </p:oleObj>
              </mc:Choice>
              <mc:Fallback>
                <p:oleObj name="" r:id="rId1" imgW="3149600" imgH="1143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2155825"/>
                        <a:ext cx="81534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0" name="Text Box 8"/>
          <p:cNvSpPr txBox="1">
            <a:spLocks noChangeArrowheads="1"/>
          </p:cNvSpPr>
          <p:nvPr/>
        </p:nvSpPr>
        <p:spPr bwMode="auto">
          <a:xfrm>
            <a:off x="1258888" y="5354638"/>
            <a:ext cx="76962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设数组开始存放位置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LOC( 0, 0 ) =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 (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) =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+ 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*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+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773113" y="182563"/>
            <a:ext cx="51800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二维数组的行序优先表示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7108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0" y="2155825"/>
            <a:ext cx="9144000" cy="36576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7587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0" y="2466975"/>
            <a:ext cx="3238500" cy="273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815975" y="246063"/>
            <a:ext cx="27813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三维数组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23" name="Rectangle 27"/>
          <p:cNvSpPr>
            <a:spLocks noChangeArrowheads="1"/>
          </p:cNvSpPr>
          <p:nvPr/>
        </p:nvSpPr>
        <p:spPr bwMode="auto">
          <a:xfrm>
            <a:off x="714375" y="1508125"/>
            <a:ext cx="7134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按页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列存放，页优先的顺序存储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72099" name="Object 3"/>
          <p:cNvGraphicFramePr/>
          <p:nvPr/>
        </p:nvGraphicFramePr>
        <p:xfrm>
          <a:off x="714375" y="2633663"/>
          <a:ext cx="327660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2738755" imgH="2007870" progId="Visio.Drawing.5">
                  <p:embed/>
                </p:oleObj>
              </mc:Choice>
              <mc:Fallback>
                <p:oleObj name="" r:id="rId2" imgW="2738755" imgH="2007870" progId="Visio.Drawing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2633663"/>
                        <a:ext cx="3276600" cy="250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6724650" y="3228975"/>
            <a:ext cx="152400" cy="152400"/>
            <a:chOff x="4176" y="1008"/>
            <a:chExt cx="192" cy="192"/>
          </a:xfrm>
        </p:grpSpPr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695575" y="3243263"/>
            <a:ext cx="152400" cy="152400"/>
            <a:chOff x="4176" y="1008"/>
            <a:chExt cx="192" cy="192"/>
          </a:xfrm>
        </p:grpSpPr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657850" y="3914775"/>
            <a:ext cx="152400" cy="152400"/>
            <a:chOff x="4176" y="1008"/>
            <a:chExt cx="192" cy="192"/>
          </a:xfrm>
        </p:grpSpPr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857375" y="3700463"/>
            <a:ext cx="152400" cy="152400"/>
            <a:chOff x="4176" y="1008"/>
            <a:chExt cx="192" cy="192"/>
          </a:xfrm>
        </p:grpSpPr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72112" name="Line 16"/>
          <p:cNvSpPr>
            <a:spLocks noChangeShapeType="1"/>
          </p:cNvSpPr>
          <p:nvPr/>
        </p:nvSpPr>
        <p:spPr bwMode="auto">
          <a:xfrm flipV="1">
            <a:off x="1019175" y="2709863"/>
            <a:ext cx="6858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3" name="Line 17"/>
          <p:cNvSpPr>
            <a:spLocks noChangeShapeType="1"/>
          </p:cNvSpPr>
          <p:nvPr/>
        </p:nvSpPr>
        <p:spPr bwMode="auto">
          <a:xfrm>
            <a:off x="790575" y="4081463"/>
            <a:ext cx="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4" name="Line 18"/>
          <p:cNvSpPr>
            <a:spLocks noChangeShapeType="1"/>
          </p:cNvSpPr>
          <p:nvPr/>
        </p:nvSpPr>
        <p:spPr bwMode="auto">
          <a:xfrm>
            <a:off x="1704975" y="4081463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5" name="Line 19"/>
          <p:cNvSpPr>
            <a:spLocks noChangeShapeType="1"/>
          </p:cNvSpPr>
          <p:nvPr/>
        </p:nvSpPr>
        <p:spPr bwMode="auto">
          <a:xfrm flipV="1">
            <a:off x="5353050" y="2695575"/>
            <a:ext cx="6858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6" name="Line 20"/>
          <p:cNvSpPr>
            <a:spLocks noChangeShapeType="1"/>
          </p:cNvSpPr>
          <p:nvPr/>
        </p:nvSpPr>
        <p:spPr bwMode="auto">
          <a:xfrm>
            <a:off x="4895850" y="4219575"/>
            <a:ext cx="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7" name="Line 21"/>
          <p:cNvSpPr>
            <a:spLocks noChangeShapeType="1"/>
          </p:cNvSpPr>
          <p:nvPr/>
        </p:nvSpPr>
        <p:spPr bwMode="auto">
          <a:xfrm>
            <a:off x="5505450" y="5286375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8" name="Text Box 22"/>
          <p:cNvSpPr txBox="1">
            <a:spLocks noChangeArrowheads="1"/>
          </p:cNvSpPr>
          <p:nvPr/>
        </p:nvSpPr>
        <p:spPr bwMode="auto">
          <a:xfrm>
            <a:off x="5200650" y="26955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19" name="Text Box 23"/>
          <p:cNvSpPr txBox="1">
            <a:spLocks noChangeArrowheads="1"/>
          </p:cNvSpPr>
          <p:nvPr/>
        </p:nvSpPr>
        <p:spPr bwMode="auto">
          <a:xfrm>
            <a:off x="4362450" y="43719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2120" name="Text Box 24"/>
          <p:cNvSpPr txBox="1">
            <a:spLocks noChangeArrowheads="1"/>
          </p:cNvSpPr>
          <p:nvPr/>
        </p:nvSpPr>
        <p:spPr bwMode="auto">
          <a:xfrm>
            <a:off x="5505450" y="5286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33996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772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animBg="1"/>
      <p:bldP spid="772118" grpId="0" advAuto="1000" build="p"/>
      <p:bldP spid="772119" grpId="0" advAuto="1000" build="p"/>
      <p:bldP spid="772120" grpId="0" advAuto="100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570163"/>
            <a:ext cx="9144000" cy="4287838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371475" y="1196975"/>
            <a:ext cx="7486650" cy="139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F"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a[m1][m2] [m3]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各维元素个数为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F"/>
              <a:defRPr/>
            </a:pPr>
            <a:endParaRPr kumimoji="1" lang="en-US" altLang="zh-CN" sz="2400" b="0" i="1" u="none" strike="noStrike" kern="1200" cap="none" spc="0" normalizeH="0" baseline="-250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F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下标为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的数组元素的存储位置：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1258888" y="3168650"/>
            <a:ext cx="6426200" cy="130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sz="36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LOC ( 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36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) = 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1" lang="en-US" altLang="zh-CN" sz="36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+ </a:t>
            </a:r>
            <a:endParaRPr kumimoji="1" lang="en-US" altLang="zh-CN" sz="36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zh-CN" altLang="en-US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36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* 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1" lang="en-US" altLang="zh-CN" sz="36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* 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+ i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* m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kumimoji="1" lang="en-US" altLang="zh-CN" sz="36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+ i</a:t>
            </a:r>
            <a:r>
              <a:rPr kumimoji="1" lang="en-US" altLang="zh-CN" sz="3600" b="0" kern="1200" cap="none" spc="0" normalizeH="0" baseline="-25000" noProof="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kumimoji="1" lang="en-US" altLang="zh-CN" sz="32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6" name="AutoShape 4"/>
          <p:cNvSpPr/>
          <p:nvPr/>
        </p:nvSpPr>
        <p:spPr bwMode="auto">
          <a:xfrm rot="16200000">
            <a:off x="2782888" y="3606800"/>
            <a:ext cx="228600" cy="1943100"/>
          </a:xfrm>
          <a:prstGeom prst="leftBrace">
            <a:avLst>
              <a:gd name="adj1" fmla="val 70755"/>
              <a:gd name="adj2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181225" y="4741863"/>
            <a:ext cx="1433513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8" name="AutoShape 6"/>
          <p:cNvSpPr/>
          <p:nvPr/>
        </p:nvSpPr>
        <p:spPr bwMode="auto">
          <a:xfrm rot="16200000">
            <a:off x="4840288" y="4025900"/>
            <a:ext cx="228600" cy="1104900"/>
          </a:xfrm>
          <a:prstGeom prst="leftBrace">
            <a:avLst>
              <a:gd name="adj1" fmla="val 40233"/>
              <a:gd name="adj2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19588" y="4616450"/>
            <a:ext cx="1555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行总元素个数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868988" y="4645025"/>
            <a:ext cx="1816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行前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列元素个数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827088" y="230188"/>
            <a:ext cx="2781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三维数组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 bwMode="auto">
          <a:xfrm>
            <a:off x="0" y="2570163"/>
            <a:ext cx="9144000" cy="4287838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4146" name="Rectangle 2"/>
          <p:cNvSpPr>
            <a:spLocks noChangeArrowheads="1"/>
          </p:cNvSpPr>
          <p:nvPr/>
        </p:nvSpPr>
        <p:spPr bwMode="auto">
          <a:xfrm>
            <a:off x="179388" y="1006475"/>
            <a:ext cx="836295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028700" marR="0" lvl="1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各维元素个数为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m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m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…,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1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endParaRPr kumimoji="1" lang="en-US" altLang="zh-CN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下标为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…, i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的数组元素的存储位置：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9636" name="Object 3"/>
          <p:cNvGraphicFramePr/>
          <p:nvPr/>
        </p:nvGraphicFramePr>
        <p:xfrm>
          <a:off x="263525" y="2852738"/>
          <a:ext cx="8750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705100" imgH="965200" progId="Equation.3">
                  <p:embed/>
                </p:oleObj>
              </mc:Choice>
              <mc:Fallback>
                <p:oleObj name="" r:id="rId1" imgW="2705100" imgH="965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" y="2852738"/>
                        <a:ext cx="8750300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00113" y="207963"/>
            <a:ext cx="27813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维数组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1916113"/>
            <a:ext cx="9144000" cy="30257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75170" name="Object 2"/>
          <p:cNvGraphicFramePr/>
          <p:nvPr/>
        </p:nvGraphicFramePr>
        <p:xfrm>
          <a:off x="525463" y="2332038"/>
          <a:ext cx="80772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048000" imgH="457200" progId="Equation.3">
                  <p:embed/>
                </p:oleObj>
              </mc:Choice>
              <mc:Fallback>
                <p:oleObj name="" r:id="rId1" imgW="3048000" imgH="457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463" y="2332038"/>
                        <a:ext cx="8077200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1" name="Object 3"/>
          <p:cNvGraphicFramePr/>
          <p:nvPr/>
        </p:nvGraphicFramePr>
        <p:xfrm>
          <a:off x="533400" y="3894138"/>
          <a:ext cx="8077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727200" imgH="228600" progId="Equation.3">
                  <p:embed/>
                </p:oleObj>
              </mc:Choice>
              <mc:Fallback>
                <p:oleObj name="" r:id="rId3" imgW="17272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894138"/>
                        <a:ext cx="80772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27088" y="207963"/>
            <a:ext cx="27813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维数组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68313" y="3597275"/>
            <a:ext cx="8069263" cy="46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串的定义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6" name="Rectangle 1118"/>
          <p:cNvSpPr>
            <a:spLocks noChangeArrowheads="1"/>
          </p:cNvSpPr>
          <p:nvPr/>
        </p:nvSpPr>
        <p:spPr bwMode="auto">
          <a:xfrm>
            <a:off x="2895600" y="2760663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7" name="Text Box 1120"/>
          <p:cNvSpPr txBox="1">
            <a:spLocks noChangeArrowheads="1"/>
          </p:cNvSpPr>
          <p:nvPr/>
        </p:nvSpPr>
        <p:spPr bwMode="auto">
          <a:xfrm>
            <a:off x="101600" y="1046163"/>
            <a:ext cx="906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(String)----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零个或多个字符组成的有限序列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2533" name="Object 1121"/>
          <p:cNvGraphicFramePr/>
          <p:nvPr/>
        </p:nvGraphicFramePr>
        <p:xfrm>
          <a:off x="2578418" y="2358549"/>
          <a:ext cx="4692015" cy="117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14400" imgH="228600" progId="Equation.3">
                  <p:embed/>
                </p:oleObj>
              </mc:Choice>
              <mc:Fallback>
                <p:oleObj name="" r:id="rId1" imgW="9144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8418" y="2358549"/>
                        <a:ext cx="4692015" cy="117411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86" name="Text Box 1122"/>
          <p:cNvSpPr txBox="1">
            <a:spLocks noChangeArrowheads="1"/>
          </p:cNvSpPr>
          <p:nvPr/>
        </p:nvSpPr>
        <p:spPr bwMode="auto">
          <a:xfrm>
            <a:off x="762000" y="3979863"/>
            <a:ext cx="1066800" cy="5889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串名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87" name="Text Box 1123"/>
          <p:cNvSpPr txBox="1">
            <a:spLocks noChangeArrowheads="1"/>
          </p:cNvSpPr>
          <p:nvPr/>
        </p:nvSpPr>
        <p:spPr bwMode="auto">
          <a:xfrm>
            <a:off x="762000" y="4741863"/>
            <a:ext cx="1066800" cy="5889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串值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88" name="Text Box 1124"/>
          <p:cNvSpPr txBox="1">
            <a:spLocks noChangeArrowheads="1"/>
          </p:cNvSpPr>
          <p:nvPr/>
        </p:nvSpPr>
        <p:spPr bwMode="auto">
          <a:xfrm>
            <a:off x="762000" y="5503863"/>
            <a:ext cx="1066800" cy="5889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串长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1125"/>
          <p:cNvGrpSpPr/>
          <p:nvPr/>
        </p:nvGrpSpPr>
        <p:grpSpPr>
          <a:xfrm>
            <a:off x="1828800" y="3522663"/>
            <a:ext cx="1143000" cy="685800"/>
            <a:chOff x="1056" y="2640"/>
            <a:chExt cx="768" cy="432"/>
          </a:xfrm>
        </p:grpSpPr>
        <p:sp>
          <p:nvSpPr>
            <p:cNvPr id="10253" name="Line 1126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54" name="Line 1127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128"/>
          <p:cNvGrpSpPr/>
          <p:nvPr/>
        </p:nvGrpSpPr>
        <p:grpSpPr>
          <a:xfrm>
            <a:off x="1905000" y="3598863"/>
            <a:ext cx="3352800" cy="1447800"/>
            <a:chOff x="1056" y="2640"/>
            <a:chExt cx="768" cy="432"/>
          </a:xfrm>
        </p:grpSpPr>
        <p:sp>
          <p:nvSpPr>
            <p:cNvPr id="10256" name="Line 1129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43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57" name="Line 1130"/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0795" name="Line 1131"/>
          <p:cNvSpPr>
            <a:spLocks noChangeShapeType="1"/>
          </p:cNvSpPr>
          <p:nvPr/>
        </p:nvSpPr>
        <p:spPr bwMode="auto">
          <a:xfrm>
            <a:off x="3962400" y="3446463"/>
            <a:ext cx="2895600" cy="0"/>
          </a:xfrm>
          <a:prstGeom prst="line">
            <a:avLst/>
          </a:prstGeom>
          <a:noFill/>
          <a:ln w="57150">
            <a:solidFill>
              <a:srgbClr val="6C4C8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96" name="Line 1132"/>
          <p:cNvSpPr>
            <a:spLocks noChangeShapeType="1"/>
          </p:cNvSpPr>
          <p:nvPr/>
        </p:nvSpPr>
        <p:spPr bwMode="auto">
          <a:xfrm>
            <a:off x="1828800" y="5808663"/>
            <a:ext cx="13716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97" name="Text Box 1133"/>
          <p:cNvSpPr txBox="1">
            <a:spLocks noChangeArrowheads="1"/>
          </p:cNvSpPr>
          <p:nvPr/>
        </p:nvSpPr>
        <p:spPr bwMode="auto">
          <a:xfrm>
            <a:off x="3352800" y="5351463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98" name="Text Box 1134"/>
          <p:cNvSpPr txBox="1">
            <a:spLocks noChangeArrowheads="1"/>
          </p:cNvSpPr>
          <p:nvPr/>
        </p:nvSpPr>
        <p:spPr bwMode="auto">
          <a:xfrm>
            <a:off x="4648200" y="5503863"/>
            <a:ext cx="1066800" cy="5889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空串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799" name="Line 1135"/>
          <p:cNvSpPr>
            <a:spLocks noChangeShapeType="1"/>
          </p:cNvSpPr>
          <p:nvPr/>
        </p:nvSpPr>
        <p:spPr bwMode="auto">
          <a:xfrm>
            <a:off x="5867400" y="5808663"/>
            <a:ext cx="1447800" cy="0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0800" name="Text Box 1136"/>
          <p:cNvSpPr txBox="1">
            <a:spLocks noChangeArrowheads="1"/>
          </p:cNvSpPr>
          <p:nvPr/>
        </p:nvSpPr>
        <p:spPr bwMode="auto">
          <a:xfrm>
            <a:off x="7391400" y="5351463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n=0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545" name="直接连接符 5"/>
          <p:cNvCxnSpPr/>
          <p:nvPr/>
        </p:nvCxnSpPr>
        <p:spPr>
          <a:xfrm>
            <a:off x="179388" y="1700213"/>
            <a:ext cx="8856662" cy="0"/>
          </a:xfrm>
          <a:prstGeom prst="line">
            <a:avLst/>
          </a:prstGeom>
          <a:ln w="38100" cap="flat" cmpd="sng">
            <a:solidFill>
              <a:srgbClr val="6C4C8F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8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86" grpId="0" animBg="1"/>
      <p:bldP spid="370787" grpId="0" animBg="1"/>
      <p:bldP spid="370788" grpId="0" animBg="1"/>
      <p:bldP spid="370797" grpId="0" advAuto="1000" build="p"/>
      <p:bldP spid="370798" grpId="0" animBg="1"/>
      <p:bldP spid="37080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01625" y="1562100"/>
            <a:ext cx="8591550" cy="1477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设有一个二维数组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按行优先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顺序存储，假设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[0][0]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存放位置在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644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[2][2]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存放位置在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676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，每个元素占一个空间，问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[3][3]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存放在什么位置？脚注</a:t>
            </a:r>
            <a:r>
              <a:rPr kumimoji="0" lang="en-US" altLang="zh-CN" sz="2400" b="0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表示用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进制表示。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301625" y="3290888"/>
            <a:ext cx="8591550" cy="1938338"/>
          </a:xfrm>
          <a:prstGeom prst="rect">
            <a:avLst/>
          </a:prstGeom>
          <a:solidFill>
            <a:srgbClr val="B6D2EA"/>
          </a:solidFill>
          <a:ln>
            <a:noFill/>
          </a:ln>
        </p:spPr>
        <p:txBody>
          <a:bodyPr>
            <a:spAutoFit/>
          </a:bodyPr>
          <a:lstStyle>
            <a:lvl1pPr indent="269875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设数组元素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][j]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存放在起始地址为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j 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的存储单元中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∵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( 2, 2 )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( 0, 0 ) + 2 * n + 2 = 644 + 2 * n + 2 = 676.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∴ n = ( 676 - 2 - 644 ) / 2 = 15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∴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( 3, 3 )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( 0, 0 ) + 3 * 15 + 3 = 644 + 45 + 3 = 692.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900113" y="15875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10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charRg st="108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animBg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576263" y="1893888"/>
            <a:ext cx="8135938" cy="2178050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19138" y="1893888"/>
            <a:ext cx="79930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设有二维数组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A[10,20]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，其每个元素占两个字节，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[0][0]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存储地址为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按行优先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顺序存储，则元素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A[6,6]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的存储地址为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按列优先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顺序存储，元素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A[6,6]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的存储地址为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27088" y="161925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2092325" y="2819400"/>
            <a:ext cx="650875" cy="5238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352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1441450" y="3268663"/>
            <a:ext cx="649288" cy="52546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232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576263" y="4297363"/>
            <a:ext cx="3959225" cy="523875"/>
          </a:xfrm>
          <a:prstGeom prst="rect">
            <a:avLst/>
          </a:prstGeom>
          <a:solidFill>
            <a:srgbClr val="CCCCFF"/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(6*20+6)*2+100=352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7223" name="Rectangle 7"/>
          <p:cNvSpPr>
            <a:spLocks noChangeArrowheads="1"/>
          </p:cNvSpPr>
          <p:nvPr/>
        </p:nvSpPr>
        <p:spPr bwMode="auto">
          <a:xfrm>
            <a:off x="4822825" y="4297363"/>
            <a:ext cx="3889375" cy="523875"/>
          </a:xfrm>
          <a:prstGeom prst="rect">
            <a:avLst/>
          </a:prstGeom>
          <a:solidFill>
            <a:srgbClr val="CCCCFF"/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(6*10+6)*2+100=232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/>
      <p:bldP spid="777221" grpId="0"/>
      <p:bldP spid="777222" grpId="0" animBg="1"/>
      <p:bldP spid="7772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946150" y="239713"/>
            <a:ext cx="53244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特殊矩阵的压缩存储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3731" name="组合 24"/>
          <p:cNvGrpSpPr/>
          <p:nvPr/>
        </p:nvGrpSpPr>
        <p:grpSpPr>
          <a:xfrm>
            <a:off x="827088" y="1474788"/>
            <a:ext cx="487362" cy="584200"/>
            <a:chOff x="685009" y="1514252"/>
            <a:chExt cx="365522" cy="438150"/>
          </a:xfrm>
        </p:grpSpPr>
        <p:sp>
          <p:nvSpPr>
            <p:cNvPr id="26" name="Flowchart: Off-page Connector 108"/>
            <p:cNvSpPr/>
            <p:nvPr/>
          </p:nvSpPr>
          <p:spPr bwMode="auto">
            <a:xfrm>
              <a:off x="704059" y="1529730"/>
              <a:ext cx="317897" cy="422672"/>
            </a:xfrm>
            <a:prstGeom prst="flowChartOffpageConnector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Oval 111"/>
            <p:cNvSpPr/>
            <p:nvPr/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3732" name="组合 27"/>
          <p:cNvGrpSpPr/>
          <p:nvPr/>
        </p:nvGrpSpPr>
        <p:grpSpPr>
          <a:xfrm>
            <a:off x="827088" y="2994025"/>
            <a:ext cx="487362" cy="601663"/>
            <a:chOff x="685009" y="2261965"/>
            <a:chExt cx="365522" cy="451246"/>
          </a:xfrm>
        </p:grpSpPr>
        <p:sp>
          <p:nvSpPr>
            <p:cNvPr id="29" name="Flowchart: Off-page Connector 109"/>
            <p:cNvSpPr/>
            <p:nvPr/>
          </p:nvSpPr>
          <p:spPr bwMode="auto">
            <a:xfrm>
              <a:off x="704059" y="2290540"/>
              <a:ext cx="317897" cy="422671"/>
            </a:xfrm>
            <a:prstGeom prst="flowChartOffpageConnector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Oval 112"/>
            <p:cNvSpPr/>
            <p:nvPr/>
          </p:nvSpPr>
          <p:spPr bwMode="auto">
            <a:xfrm>
              <a:off x="685009" y="2261965"/>
              <a:ext cx="365522" cy="419099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Rectangle 1436"/>
          <p:cNvSpPr>
            <a:spLocks noChangeArrowheads="1"/>
          </p:cNvSpPr>
          <p:nvPr/>
        </p:nvSpPr>
        <p:spPr bwMode="auto">
          <a:xfrm>
            <a:off x="1600200" y="1444625"/>
            <a:ext cx="2462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什么是压缩存储？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34" name="Content Placeholder 2"/>
          <p:cNvSpPr txBox="1"/>
          <p:nvPr/>
        </p:nvSpPr>
        <p:spPr>
          <a:xfrm>
            <a:off x="1500188" y="1846263"/>
            <a:ext cx="7218362" cy="100647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若多个数据元素的值都相同，则只分配一个元素值的存储空间，且零元素不占存储空间。</a:t>
            </a:r>
            <a:endParaRPr lang="zh-CN" altLang="en-US" dirty="0">
              <a:sym typeface="+mn-lt"/>
            </a:endParaRPr>
          </a:p>
        </p:txBody>
      </p:sp>
      <p:sp>
        <p:nvSpPr>
          <p:cNvPr id="36" name="Rectangle 1436"/>
          <p:cNvSpPr>
            <a:spLocks noChangeArrowheads="1"/>
          </p:cNvSpPr>
          <p:nvPr/>
        </p:nvSpPr>
        <p:spPr bwMode="auto">
          <a:xfrm>
            <a:off x="1631950" y="2971800"/>
            <a:ext cx="347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什么样的矩阵能够压缩？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36" name="Content Placeholder 2"/>
          <p:cNvSpPr txBox="1"/>
          <p:nvPr/>
        </p:nvSpPr>
        <p:spPr>
          <a:xfrm>
            <a:off x="1531938" y="3386138"/>
            <a:ext cx="7186612" cy="83502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一些特殊矩阵，如：对称矩阵，对角矩阵，三角矩阵，稀疏矩阵等。</a:t>
            </a:r>
            <a:endParaRPr lang="zh-CN" altLang="en-US" dirty="0">
              <a:sym typeface="+mn-lt"/>
            </a:endParaRPr>
          </a:p>
        </p:txBody>
      </p:sp>
      <p:sp>
        <p:nvSpPr>
          <p:cNvPr id="40" name="Rectangle 1436"/>
          <p:cNvSpPr>
            <a:spLocks noChangeArrowheads="1"/>
          </p:cNvSpPr>
          <p:nvPr/>
        </p:nvSpPr>
        <p:spPr bwMode="auto">
          <a:xfrm>
            <a:off x="1631950" y="4464050"/>
            <a:ext cx="255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什么叫稀疏矩阵？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38" name="Content Placeholder 2"/>
          <p:cNvSpPr txBox="1"/>
          <p:nvPr/>
        </p:nvSpPr>
        <p:spPr>
          <a:xfrm>
            <a:off x="1531938" y="4826000"/>
            <a:ext cx="7186612" cy="547688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矩阵中非零元素的个数较少（一般小于</a:t>
            </a:r>
            <a:r>
              <a:rPr lang="en-US" altLang="zh-CN" dirty="0">
                <a:sym typeface="+mn-lt"/>
              </a:rPr>
              <a:t>5%</a:t>
            </a:r>
            <a:r>
              <a:rPr lang="zh-CN" altLang="en-US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grpSp>
        <p:nvGrpSpPr>
          <p:cNvPr id="73739" name="组合 41"/>
          <p:cNvGrpSpPr/>
          <p:nvPr/>
        </p:nvGrpSpPr>
        <p:grpSpPr>
          <a:xfrm>
            <a:off x="852488" y="4538663"/>
            <a:ext cx="488950" cy="576262"/>
            <a:chOff x="704059" y="3810967"/>
            <a:chExt cx="366713" cy="432198"/>
          </a:xfrm>
        </p:grpSpPr>
        <p:sp>
          <p:nvSpPr>
            <p:cNvPr id="43" name="Flowchart: Off-page Connector 104"/>
            <p:cNvSpPr/>
            <p:nvPr/>
          </p:nvSpPr>
          <p:spPr bwMode="auto">
            <a:xfrm>
              <a:off x="727872" y="3862164"/>
              <a:ext cx="317897" cy="381001"/>
            </a:xfrm>
            <a:prstGeom prst="flowChartOffpageConnector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3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Oval 107"/>
            <p:cNvSpPr/>
            <p:nvPr/>
          </p:nvSpPr>
          <p:spPr bwMode="auto">
            <a:xfrm>
              <a:off x="704059" y="3810967"/>
              <a:ext cx="366713" cy="419101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 bwMode="auto">
          <a:xfrm>
            <a:off x="533400" y="3716338"/>
            <a:ext cx="8070850" cy="1152525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33400" y="2503488"/>
            <a:ext cx="1590675" cy="565150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33400" y="1089025"/>
            <a:ext cx="1517650" cy="565150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1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063625"/>
            <a:ext cx="8070850" cy="5389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特点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×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的矩阵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中，满足如下性质：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(1 ≤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j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 ≤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存储方法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只存储下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或者上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三角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包括主对角线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的数据元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素。共占用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n(n+1)/2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个元素空间。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k=  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(i-1)/2+j   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≥j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  j(j-1)/2+i   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&lt;j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18" name="Text Box 8"/>
          <p:cNvSpPr txBox="1">
            <a:spLocks noChangeArrowheads="1"/>
          </p:cNvSpPr>
          <p:nvPr/>
        </p:nvSpPr>
        <p:spPr bwMode="auto">
          <a:xfrm>
            <a:off x="1727200" y="3863975"/>
            <a:ext cx="548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   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19" name="Line 9"/>
          <p:cNvSpPr>
            <a:spLocks noChangeShapeType="1"/>
          </p:cNvSpPr>
          <p:nvPr/>
        </p:nvSpPr>
        <p:spPr bwMode="auto">
          <a:xfrm>
            <a:off x="2246313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0" name="Line 10"/>
          <p:cNvSpPr>
            <a:spLocks noChangeShapeType="1"/>
          </p:cNvSpPr>
          <p:nvPr/>
        </p:nvSpPr>
        <p:spPr bwMode="auto">
          <a:xfrm>
            <a:off x="2741613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1" name="Line 11"/>
          <p:cNvSpPr>
            <a:spLocks noChangeShapeType="1"/>
          </p:cNvSpPr>
          <p:nvPr/>
        </p:nvSpPr>
        <p:spPr bwMode="auto">
          <a:xfrm>
            <a:off x="3259138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2" name="Line 12"/>
          <p:cNvSpPr>
            <a:spLocks noChangeShapeType="1"/>
          </p:cNvSpPr>
          <p:nvPr/>
        </p:nvSpPr>
        <p:spPr bwMode="auto">
          <a:xfrm>
            <a:off x="37719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3" name="Line 13"/>
          <p:cNvSpPr>
            <a:spLocks noChangeShapeType="1"/>
          </p:cNvSpPr>
          <p:nvPr/>
        </p:nvSpPr>
        <p:spPr bwMode="auto">
          <a:xfrm>
            <a:off x="46228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56515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5" name="Line 15"/>
          <p:cNvSpPr>
            <a:spLocks noChangeShapeType="1"/>
          </p:cNvSpPr>
          <p:nvPr/>
        </p:nvSpPr>
        <p:spPr bwMode="auto">
          <a:xfrm>
            <a:off x="6604000" y="3863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6" name="Text Box 18"/>
          <p:cNvSpPr txBox="1">
            <a:spLocks noChangeArrowheads="1"/>
          </p:cNvSpPr>
          <p:nvPr/>
        </p:nvSpPr>
        <p:spPr bwMode="auto">
          <a:xfrm>
            <a:off x="1117600" y="4395788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k    1      2       3     4                                               n(n+1)/2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7" name="AutoShape 19"/>
          <p:cNvSpPr/>
          <p:nvPr/>
        </p:nvSpPr>
        <p:spPr bwMode="auto">
          <a:xfrm>
            <a:off x="3638550" y="5286375"/>
            <a:ext cx="76200" cy="901700"/>
          </a:xfrm>
          <a:prstGeom prst="leftBrace">
            <a:avLst>
              <a:gd name="adj1" fmla="val 8324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8" name="Text Box 20"/>
          <p:cNvSpPr txBox="1">
            <a:spLocks noChangeArrowheads="1"/>
          </p:cNvSpPr>
          <p:nvPr/>
        </p:nvSpPr>
        <p:spPr bwMode="auto">
          <a:xfrm>
            <a:off x="1270000" y="38639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sa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29" name="Line 21"/>
          <p:cNvSpPr>
            <a:spLocks noChangeShapeType="1"/>
          </p:cNvSpPr>
          <p:nvPr/>
        </p:nvSpPr>
        <p:spPr bwMode="auto">
          <a:xfrm>
            <a:off x="6780213" y="50895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0" name="Line 22"/>
          <p:cNvSpPr>
            <a:spLocks noChangeShapeType="1"/>
          </p:cNvSpPr>
          <p:nvPr/>
        </p:nvSpPr>
        <p:spPr bwMode="auto">
          <a:xfrm>
            <a:off x="8532813" y="5013325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1" name="Line 24"/>
          <p:cNvSpPr>
            <a:spLocks noChangeShapeType="1"/>
          </p:cNvSpPr>
          <p:nvPr/>
        </p:nvSpPr>
        <p:spPr bwMode="auto">
          <a:xfrm>
            <a:off x="6932613" y="5089525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2" name="Line 25"/>
          <p:cNvSpPr>
            <a:spLocks noChangeShapeType="1"/>
          </p:cNvSpPr>
          <p:nvPr/>
        </p:nvSpPr>
        <p:spPr bwMode="auto">
          <a:xfrm>
            <a:off x="8380413" y="50895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3" name="Line 26"/>
          <p:cNvSpPr>
            <a:spLocks noChangeShapeType="1"/>
          </p:cNvSpPr>
          <p:nvPr/>
        </p:nvSpPr>
        <p:spPr bwMode="auto">
          <a:xfrm>
            <a:off x="6932613" y="5089525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4" name="Line 27"/>
          <p:cNvSpPr>
            <a:spLocks noChangeShapeType="1"/>
          </p:cNvSpPr>
          <p:nvPr/>
        </p:nvSpPr>
        <p:spPr bwMode="auto">
          <a:xfrm>
            <a:off x="6932613" y="6537325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5" name="Text Box 29"/>
          <p:cNvSpPr txBox="1">
            <a:spLocks noChangeArrowheads="1"/>
          </p:cNvSpPr>
          <p:nvPr/>
        </p:nvSpPr>
        <p:spPr bwMode="auto">
          <a:xfrm>
            <a:off x="7770813" y="50895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ji</a:t>
            </a:r>
            <a:endParaRPr kumimoji="0" lang="en-US" altLang="zh-CN" sz="2800" b="1" i="0" u="none" strike="noStrike" kern="1200" cap="none" spc="0" normalizeH="0" baseline="-2500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6" name="AutoShape 34"/>
          <p:cNvSpPr>
            <a:spLocks noChangeArrowheads="1"/>
          </p:cNvSpPr>
          <p:nvPr/>
        </p:nvSpPr>
        <p:spPr bwMode="auto">
          <a:xfrm>
            <a:off x="6932613" y="5089525"/>
            <a:ext cx="1447800" cy="1447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7" name="Text Box 35"/>
          <p:cNvSpPr txBox="1">
            <a:spLocks noChangeArrowheads="1"/>
          </p:cNvSpPr>
          <p:nvPr/>
        </p:nvSpPr>
        <p:spPr bwMode="auto">
          <a:xfrm>
            <a:off x="7161213" y="56229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ij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8" name="Line 36"/>
          <p:cNvSpPr>
            <a:spLocks noChangeShapeType="1"/>
          </p:cNvSpPr>
          <p:nvPr/>
        </p:nvSpPr>
        <p:spPr bwMode="auto">
          <a:xfrm flipH="1">
            <a:off x="7466013" y="5546725"/>
            <a:ext cx="381000" cy="381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39" name="Rectangle 6"/>
          <p:cNvSpPr>
            <a:spLocks noChangeArrowheads="1"/>
          </p:cNvSpPr>
          <p:nvPr/>
        </p:nvSpPr>
        <p:spPr bwMode="auto">
          <a:xfrm>
            <a:off x="808038" y="239713"/>
            <a:ext cx="53244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对称矩阵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4780" name="直接连接符 4"/>
          <p:cNvCxnSpPr/>
          <p:nvPr/>
        </p:nvCxnSpPr>
        <p:spPr>
          <a:xfrm>
            <a:off x="1822450" y="1633538"/>
            <a:ext cx="6781800" cy="0"/>
          </a:xfrm>
          <a:prstGeom prst="line">
            <a:avLst/>
          </a:prstGeom>
          <a:ln w="9525" cap="flat" cmpd="sng">
            <a:solidFill>
              <a:srgbClr val="CCCCFF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4781" name="直接连接符 32"/>
          <p:cNvCxnSpPr/>
          <p:nvPr/>
        </p:nvCxnSpPr>
        <p:spPr>
          <a:xfrm>
            <a:off x="533400" y="3573463"/>
            <a:ext cx="8070850" cy="0"/>
          </a:xfrm>
          <a:prstGeom prst="line">
            <a:avLst/>
          </a:prstGeom>
          <a:ln w="9525" cap="flat" cmpd="sng">
            <a:solidFill>
              <a:srgbClr val="CCCCFF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4797425"/>
            <a:ext cx="9144000" cy="2060575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215900"/>
            <a:ext cx="7772400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三角矩阵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201613" y="950913"/>
            <a:ext cx="8747125" cy="5891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特点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对角线以下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或者以上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的数据元素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不包括对角线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全部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为常数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存储方法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重复元素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共享一个元素存储空间，共占用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n(n+1)/2+1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个元素空间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[1.. n(n+1)/2+1]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上三角矩阵                                         下三角矩阵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k=  (i-1)</a:t>
            </a:r>
            <a:r>
              <a:rPr lang="zh-CN" altLang="en-US" noProof="0" dirty="0" err="1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(2n-i+2)/2+(j-i)+1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≤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k=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noProof="0" dirty="0" err="1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(i-1)/2+j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≥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n(n+1)/2+1                   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n(n+1)/2+1      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&lt;j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3" name="Line 4"/>
          <p:cNvSpPr>
            <a:spLocks noChangeShapeType="1"/>
          </p:cNvSpPr>
          <p:nvPr/>
        </p:nvSpPr>
        <p:spPr bwMode="auto">
          <a:xfrm>
            <a:off x="2143125" y="1930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4" name="Line 5"/>
          <p:cNvSpPr>
            <a:spLocks noChangeShapeType="1"/>
          </p:cNvSpPr>
          <p:nvPr/>
        </p:nvSpPr>
        <p:spPr bwMode="auto">
          <a:xfrm>
            <a:off x="3590925" y="1930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5" name="Text Box 9"/>
          <p:cNvSpPr txBox="1">
            <a:spLocks noChangeArrowheads="1"/>
          </p:cNvSpPr>
          <p:nvPr/>
        </p:nvSpPr>
        <p:spPr bwMode="auto">
          <a:xfrm>
            <a:off x="2295525" y="231140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6" name="Line 10"/>
          <p:cNvSpPr>
            <a:spLocks noChangeShapeType="1"/>
          </p:cNvSpPr>
          <p:nvPr/>
        </p:nvSpPr>
        <p:spPr bwMode="auto">
          <a:xfrm>
            <a:off x="5648325" y="185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7" name="Line 11"/>
          <p:cNvSpPr>
            <a:spLocks noChangeShapeType="1"/>
          </p:cNvSpPr>
          <p:nvPr/>
        </p:nvSpPr>
        <p:spPr bwMode="auto">
          <a:xfrm>
            <a:off x="7019925" y="185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8" name="Text Box 15"/>
          <p:cNvSpPr txBox="1">
            <a:spLocks noChangeArrowheads="1"/>
          </p:cNvSpPr>
          <p:nvPr/>
        </p:nvSpPr>
        <p:spPr bwMode="auto">
          <a:xfrm>
            <a:off x="6410325" y="1778000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9" name="Text Box 16"/>
          <p:cNvSpPr txBox="1">
            <a:spLocks noChangeArrowheads="1"/>
          </p:cNvSpPr>
          <p:nvPr/>
        </p:nvSpPr>
        <p:spPr bwMode="auto">
          <a:xfrm>
            <a:off x="2066925" y="2921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上三角矩阵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0" name="Text Box 17"/>
          <p:cNvSpPr txBox="1">
            <a:spLocks noChangeArrowheads="1"/>
          </p:cNvSpPr>
          <p:nvPr/>
        </p:nvSpPr>
        <p:spPr bwMode="auto">
          <a:xfrm>
            <a:off x="5495925" y="2921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下三角矩阵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1" name="AutoShape 18"/>
          <p:cNvSpPr/>
          <p:nvPr/>
        </p:nvSpPr>
        <p:spPr bwMode="auto">
          <a:xfrm>
            <a:off x="641350" y="5876925"/>
            <a:ext cx="76200" cy="533400"/>
          </a:xfrm>
          <a:prstGeom prst="leftBrace">
            <a:avLst>
              <a:gd name="adj1" fmla="val 5826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2" name="AutoShape 19"/>
          <p:cNvSpPr/>
          <p:nvPr/>
        </p:nvSpPr>
        <p:spPr bwMode="auto">
          <a:xfrm>
            <a:off x="5283200" y="5800725"/>
            <a:ext cx="76200" cy="609600"/>
          </a:xfrm>
          <a:prstGeom prst="leftBrace">
            <a:avLst>
              <a:gd name="adj1" fmla="val 665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3" name="AutoShape 20"/>
          <p:cNvSpPr>
            <a:spLocks noChangeArrowheads="1"/>
          </p:cNvSpPr>
          <p:nvPr/>
        </p:nvSpPr>
        <p:spPr bwMode="auto">
          <a:xfrm flipH="1" flipV="1">
            <a:off x="2295525" y="2006600"/>
            <a:ext cx="1219200" cy="762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54" name="AutoShape 21"/>
          <p:cNvSpPr>
            <a:spLocks noChangeArrowheads="1"/>
          </p:cNvSpPr>
          <p:nvPr/>
        </p:nvSpPr>
        <p:spPr bwMode="auto">
          <a:xfrm>
            <a:off x="5724525" y="1930400"/>
            <a:ext cx="1219200" cy="762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7696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对角矩阵（带状矩阵）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176213" y="968375"/>
            <a:ext cx="8659813" cy="5789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特点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noProof="0" dirty="0" err="1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×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的方阵中，非零元素集中在主对角线及其两侧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共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奇数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条对角线的带状区域内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 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对角矩阵。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存储方法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以对角线的顺序存储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8   2   3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0   0   0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4   2   0   3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0   0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5   7   7   6   8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9   6   9   1   5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0   0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6   1   4   2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0   0   0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2   8   3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7" name="AutoShape 5"/>
          <p:cNvSpPr>
            <a:spLocks noChangeArrowheads="1"/>
          </p:cNvSpPr>
          <p:nvPr/>
        </p:nvSpPr>
        <p:spPr bwMode="auto">
          <a:xfrm>
            <a:off x="862013" y="3494088"/>
            <a:ext cx="2209800" cy="2133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8" name="Line 6"/>
          <p:cNvSpPr>
            <a:spLocks noChangeShapeType="1"/>
          </p:cNvSpPr>
          <p:nvPr/>
        </p:nvSpPr>
        <p:spPr bwMode="auto">
          <a:xfrm>
            <a:off x="1243013" y="3722688"/>
            <a:ext cx="1524000" cy="1828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1319213" y="562768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五对角矩阵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4062413" y="2960688"/>
            <a:ext cx="220980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kumimoji="1" lang="en-US" altLang="zh-CN" sz="20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3   3    8    5</a:t>
            </a:r>
            <a:endParaRPr kumimoji="1" lang="en-US" altLang="zh-CN" sz="2000" kern="1200" cap="none" spc="0" normalizeH="0" baseline="0" noProof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      2   0   6    1    2</a:t>
            </a:r>
            <a:endParaRPr kumimoji="1" lang="en-US" altLang="zh-CN" sz="2000" kern="1200" cap="none" spc="0" normalizeH="0" baseline="0" noProof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 8   2   7   9    4    3</a:t>
            </a:r>
            <a:endParaRPr kumimoji="1" lang="en-US" altLang="zh-CN" sz="2000" kern="1200" cap="none" spc="0" normalizeH="0" baseline="0" noProof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 4   7   6   1    8</a:t>
            </a:r>
            <a:endParaRPr kumimoji="1" lang="en-US" altLang="zh-CN" sz="2000" kern="1200" cap="none" spc="0" normalizeH="0" baseline="0" noProof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 5   9   6   2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1" name="Line 9"/>
          <p:cNvSpPr>
            <a:spLocks noChangeShapeType="1"/>
          </p:cNvSpPr>
          <p:nvPr/>
        </p:nvSpPr>
        <p:spPr bwMode="auto">
          <a:xfrm>
            <a:off x="4062413" y="34178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2" name="Line 10"/>
          <p:cNvSpPr>
            <a:spLocks noChangeShapeType="1"/>
          </p:cNvSpPr>
          <p:nvPr/>
        </p:nvSpPr>
        <p:spPr bwMode="auto">
          <a:xfrm>
            <a:off x="4062413" y="3875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3" name="Line 11"/>
          <p:cNvSpPr>
            <a:spLocks noChangeShapeType="1"/>
          </p:cNvSpPr>
          <p:nvPr/>
        </p:nvSpPr>
        <p:spPr bwMode="auto">
          <a:xfrm>
            <a:off x="4062413" y="43322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4" name="Line 12"/>
          <p:cNvSpPr>
            <a:spLocks noChangeShapeType="1"/>
          </p:cNvSpPr>
          <p:nvPr/>
        </p:nvSpPr>
        <p:spPr bwMode="auto">
          <a:xfrm>
            <a:off x="4062413" y="47894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5" name="Text Box 13"/>
          <p:cNvSpPr txBox="1">
            <a:spLocks noChangeArrowheads="1"/>
          </p:cNvSpPr>
          <p:nvPr/>
        </p:nvSpPr>
        <p:spPr bwMode="auto">
          <a:xfrm>
            <a:off x="4214813" y="532288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s[-2..2;  1..6]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6" name="Text Box 14"/>
          <p:cNvSpPr txBox="1">
            <a:spLocks noChangeArrowheads="1"/>
          </p:cNvSpPr>
          <p:nvPr/>
        </p:nvSpPr>
        <p:spPr bwMode="auto">
          <a:xfrm>
            <a:off x="3681413" y="2960688"/>
            <a:ext cx="6096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-2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1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2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7" name="Text Box 15"/>
          <p:cNvSpPr txBox="1">
            <a:spLocks noChangeArrowheads="1"/>
          </p:cNvSpPr>
          <p:nvPr/>
        </p:nvSpPr>
        <p:spPr bwMode="auto">
          <a:xfrm>
            <a:off x="3986213" y="2579688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1   2   3   4    5    6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8" name="Text Box 16"/>
          <p:cNvSpPr txBox="1">
            <a:spLocks noChangeArrowheads="1"/>
          </p:cNvSpPr>
          <p:nvPr/>
        </p:nvSpPr>
        <p:spPr bwMode="auto">
          <a:xfrm>
            <a:off x="6653213" y="3036888"/>
            <a:ext cx="1295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i1=i-j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j1=j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79" name="AutoShape 17"/>
          <p:cNvSpPr/>
          <p:nvPr/>
        </p:nvSpPr>
        <p:spPr bwMode="auto">
          <a:xfrm>
            <a:off x="6424613" y="3265488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500813" y="4256088"/>
            <a:ext cx="14478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|i-j|</a:t>
            </a: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≤</a:t>
            </a:r>
            <a:r>
              <a:rPr kumimoji="1" lang="en-US" altLang="zh-CN" sz="18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(L-1)/2</a:t>
            </a:r>
            <a:endParaRPr kumimoji="1" lang="en-US" altLang="zh-CN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1" name="Rectangle 19"/>
          <p:cNvSpPr>
            <a:spLocks noChangeArrowheads="1"/>
          </p:cNvSpPr>
          <p:nvPr/>
        </p:nvSpPr>
        <p:spPr bwMode="auto">
          <a:xfrm>
            <a:off x="6805613" y="5094288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2" name="Text Box 20"/>
          <p:cNvSpPr txBox="1">
            <a:spLocks noChangeArrowheads="1"/>
          </p:cNvSpPr>
          <p:nvPr/>
        </p:nvSpPr>
        <p:spPr bwMode="auto">
          <a:xfrm>
            <a:off x="6577013" y="5399088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 1                      n*L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3" name="Line 21"/>
          <p:cNvSpPr>
            <a:spLocks noChangeShapeType="1"/>
          </p:cNvSpPr>
          <p:nvPr/>
        </p:nvSpPr>
        <p:spPr bwMode="auto">
          <a:xfrm>
            <a:off x="7034213" y="5094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4" name="Line 22"/>
          <p:cNvSpPr>
            <a:spLocks noChangeShapeType="1"/>
          </p:cNvSpPr>
          <p:nvPr/>
        </p:nvSpPr>
        <p:spPr bwMode="auto">
          <a:xfrm>
            <a:off x="8405813" y="5094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5" name="Text Box 23"/>
          <p:cNvSpPr txBox="1">
            <a:spLocks noChangeArrowheads="1"/>
          </p:cNvSpPr>
          <p:nvPr/>
        </p:nvSpPr>
        <p:spPr bwMode="auto">
          <a:xfrm>
            <a:off x="6424613" y="50942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sa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5461000" y="5798185"/>
            <a:ext cx="366141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k=(i1+2)*n+j1=(i-j+2)*n+j</a:t>
            </a:r>
            <a:endParaRPr kumimoji="1" lang="en-US" altLang="zh-CN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7" name="AutoShape 25"/>
          <p:cNvSpPr>
            <a:spLocks noChangeArrowheads="1"/>
          </p:cNvSpPr>
          <p:nvPr/>
        </p:nvSpPr>
        <p:spPr bwMode="auto">
          <a:xfrm>
            <a:off x="3224213" y="4027488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8" name="Freeform 26"/>
          <p:cNvSpPr>
            <a:spLocks noChangeArrowheads="1"/>
          </p:cNvSpPr>
          <p:nvPr/>
        </p:nvSpPr>
        <p:spPr bwMode="auto">
          <a:xfrm>
            <a:off x="3529013" y="2808288"/>
            <a:ext cx="4876800" cy="3086100"/>
          </a:xfrm>
          <a:custGeom>
            <a:avLst/>
            <a:gdLst>
              <a:gd name="T0" fmla="*/ 0 w 3072"/>
              <a:gd name="T1" fmla="*/ 1776 h 1944"/>
              <a:gd name="T2" fmla="*/ 576 w 3072"/>
              <a:gd name="T3" fmla="*/ 1920 h 1944"/>
              <a:gd name="T4" fmla="*/ 1344 w 3072"/>
              <a:gd name="T5" fmla="*/ 1920 h 1944"/>
              <a:gd name="T6" fmla="*/ 1728 w 3072"/>
              <a:gd name="T7" fmla="*/ 1824 h 1944"/>
              <a:gd name="T8" fmla="*/ 1776 w 3072"/>
              <a:gd name="T9" fmla="*/ 1584 h 1944"/>
              <a:gd name="T10" fmla="*/ 1968 w 3072"/>
              <a:gd name="T11" fmla="*/ 1344 h 1944"/>
              <a:gd name="T12" fmla="*/ 2448 w 3072"/>
              <a:gd name="T13" fmla="*/ 1248 h 1944"/>
              <a:gd name="T14" fmla="*/ 2880 w 3072"/>
              <a:gd name="T15" fmla="*/ 912 h 1944"/>
              <a:gd name="T16" fmla="*/ 3024 w 3072"/>
              <a:gd name="T17" fmla="*/ 480 h 1944"/>
              <a:gd name="T18" fmla="*/ 3072 w 3072"/>
              <a:gd name="T19" fmla="*/ 0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2" h="1944">
                <a:moveTo>
                  <a:pt x="0" y="1776"/>
                </a:moveTo>
                <a:cubicBezTo>
                  <a:pt x="176" y="1836"/>
                  <a:pt x="352" y="1896"/>
                  <a:pt x="576" y="1920"/>
                </a:cubicBezTo>
                <a:cubicBezTo>
                  <a:pt x="800" y="1944"/>
                  <a:pt x="1152" y="1936"/>
                  <a:pt x="1344" y="1920"/>
                </a:cubicBezTo>
                <a:cubicBezTo>
                  <a:pt x="1536" y="1904"/>
                  <a:pt x="1656" y="1880"/>
                  <a:pt x="1728" y="1824"/>
                </a:cubicBezTo>
                <a:cubicBezTo>
                  <a:pt x="1800" y="1768"/>
                  <a:pt x="1736" y="1664"/>
                  <a:pt x="1776" y="1584"/>
                </a:cubicBezTo>
                <a:cubicBezTo>
                  <a:pt x="1816" y="1504"/>
                  <a:pt x="1856" y="1400"/>
                  <a:pt x="1968" y="1344"/>
                </a:cubicBezTo>
                <a:cubicBezTo>
                  <a:pt x="2080" y="1288"/>
                  <a:pt x="2296" y="1320"/>
                  <a:pt x="2448" y="1248"/>
                </a:cubicBezTo>
                <a:cubicBezTo>
                  <a:pt x="2600" y="1176"/>
                  <a:pt x="2784" y="1040"/>
                  <a:pt x="2880" y="912"/>
                </a:cubicBezTo>
                <a:cubicBezTo>
                  <a:pt x="2976" y="784"/>
                  <a:pt x="2992" y="632"/>
                  <a:pt x="3024" y="480"/>
                </a:cubicBezTo>
                <a:cubicBezTo>
                  <a:pt x="3056" y="328"/>
                  <a:pt x="3064" y="80"/>
                  <a:pt x="3072" y="0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7163753" y="6308408"/>
            <a:ext cx="14478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|i-j|</a:t>
            </a:r>
            <a:r>
              <a:rPr lang="en-US" altLang="zh-CN" sz="1800" noProof="0" dirty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≤</a:t>
            </a:r>
            <a:r>
              <a:rPr kumimoji="1" lang="en-US" altLang="zh-CN" sz="1800" kern="1200" cap="none" spc="0" normalizeH="0" baseline="0" noProof="0">
                <a:latin typeface="+mn-lt"/>
                <a:ea typeface="+mn-ea"/>
                <a:cs typeface="+mn-ea"/>
                <a:sym typeface="+mn-lt"/>
              </a:rPr>
              <a:t>(L-1)/2</a:t>
            </a:r>
            <a:endParaRPr kumimoji="1" lang="en-US" altLang="zh-CN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90" name="AutoShape 28"/>
          <p:cNvSpPr>
            <a:spLocks noChangeArrowheads="1"/>
          </p:cNvSpPr>
          <p:nvPr/>
        </p:nvSpPr>
        <p:spPr bwMode="auto">
          <a:xfrm rot="1698557">
            <a:off x="6577013" y="47894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3284538"/>
            <a:ext cx="9144000" cy="3573463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89" name="Rectangle 2051"/>
          <p:cNvSpPr>
            <a:spLocks noGrp="1" noChangeArrowheads="1"/>
          </p:cNvSpPr>
          <p:nvPr>
            <p:ph idx="1" hasCustomPrompt="1"/>
          </p:nvPr>
        </p:nvSpPr>
        <p:spPr>
          <a:xfrm>
            <a:off x="395288" y="914400"/>
            <a:ext cx="77724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只存储带状区内的元素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除首行和末行，按每行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个元素，共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(n-2)L+(L+1)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个元素。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[1..(n-1)L+1]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k=(i-1)L+1+(j-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         |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-j|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(L-1)/2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8   2   3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0   0   0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4   2   0   3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5   7   7   6   8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9   6   9   1   5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0   0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6   1   4   2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0   0   0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2   8   3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0" name="Line 2053"/>
          <p:cNvSpPr>
            <a:spLocks noChangeShapeType="1"/>
          </p:cNvSpPr>
          <p:nvPr/>
        </p:nvSpPr>
        <p:spPr bwMode="auto">
          <a:xfrm>
            <a:off x="1157288" y="3733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1" name="Line 2055"/>
          <p:cNvSpPr>
            <a:spLocks noChangeShapeType="1"/>
          </p:cNvSpPr>
          <p:nvPr/>
        </p:nvSpPr>
        <p:spPr bwMode="auto">
          <a:xfrm>
            <a:off x="1157288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2" name="Line 2056"/>
          <p:cNvSpPr>
            <a:spLocks noChangeShapeType="1"/>
          </p:cNvSpPr>
          <p:nvPr/>
        </p:nvSpPr>
        <p:spPr bwMode="auto">
          <a:xfrm>
            <a:off x="1157288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3" name="Line 2057"/>
          <p:cNvSpPr>
            <a:spLocks noChangeShapeType="1"/>
          </p:cNvSpPr>
          <p:nvPr/>
        </p:nvSpPr>
        <p:spPr bwMode="auto">
          <a:xfrm>
            <a:off x="4129088" y="3733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4" name="Line 2058"/>
          <p:cNvSpPr>
            <a:spLocks noChangeShapeType="1"/>
          </p:cNvSpPr>
          <p:nvPr/>
        </p:nvSpPr>
        <p:spPr bwMode="auto">
          <a:xfrm flipH="1">
            <a:off x="3976688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5" name="Line 2059"/>
          <p:cNvSpPr>
            <a:spLocks noChangeShapeType="1"/>
          </p:cNvSpPr>
          <p:nvPr/>
        </p:nvSpPr>
        <p:spPr bwMode="auto">
          <a:xfrm flipH="1">
            <a:off x="3976688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6" name="Line 2060"/>
          <p:cNvSpPr>
            <a:spLocks noChangeShapeType="1"/>
          </p:cNvSpPr>
          <p:nvPr/>
        </p:nvSpPr>
        <p:spPr bwMode="auto">
          <a:xfrm>
            <a:off x="2528888" y="3886200"/>
            <a:ext cx="121920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7" name="Line 2061"/>
          <p:cNvSpPr>
            <a:spLocks noChangeShapeType="1"/>
          </p:cNvSpPr>
          <p:nvPr/>
        </p:nvSpPr>
        <p:spPr bwMode="auto">
          <a:xfrm>
            <a:off x="1538288" y="4876800"/>
            <a:ext cx="129540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8" name="Text Box 2067"/>
          <p:cNvSpPr txBox="1">
            <a:spLocks noChangeArrowheads="1"/>
          </p:cNvSpPr>
          <p:nvPr/>
        </p:nvSpPr>
        <p:spPr bwMode="auto">
          <a:xfrm>
            <a:off x="4662488" y="3962400"/>
            <a:ext cx="3352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8  2  3      4  2  0  3  5  7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9" name="Text Box 2068"/>
          <p:cNvSpPr txBox="1">
            <a:spLocks noChangeArrowheads="1"/>
          </p:cNvSpPr>
          <p:nvPr/>
        </p:nvSpPr>
        <p:spPr bwMode="auto">
          <a:xfrm>
            <a:off x="4662488" y="4876800"/>
            <a:ext cx="327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7  6  8  9  6   9  1  5  6  1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0" name="Text Box 2069"/>
          <p:cNvSpPr txBox="1">
            <a:spLocks noChangeArrowheads="1"/>
          </p:cNvSpPr>
          <p:nvPr/>
        </p:nvSpPr>
        <p:spPr bwMode="auto">
          <a:xfrm>
            <a:off x="4662488" y="5791200"/>
            <a:ext cx="327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4  2       2  8  3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1" name="Line 2070"/>
          <p:cNvSpPr>
            <a:spLocks noChangeShapeType="1"/>
          </p:cNvSpPr>
          <p:nvPr/>
        </p:nvSpPr>
        <p:spPr bwMode="auto">
          <a:xfrm>
            <a:off x="61864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2" name="Line 2071"/>
          <p:cNvSpPr>
            <a:spLocks noChangeShapeType="1"/>
          </p:cNvSpPr>
          <p:nvPr/>
        </p:nvSpPr>
        <p:spPr bwMode="auto">
          <a:xfrm>
            <a:off x="6186488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3" name="Line 2072"/>
          <p:cNvSpPr>
            <a:spLocks noChangeShapeType="1"/>
          </p:cNvSpPr>
          <p:nvPr/>
        </p:nvSpPr>
        <p:spPr bwMode="auto">
          <a:xfrm>
            <a:off x="6262688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4" name="Line 2073"/>
          <p:cNvSpPr>
            <a:spLocks noChangeShapeType="1"/>
          </p:cNvSpPr>
          <p:nvPr/>
        </p:nvSpPr>
        <p:spPr bwMode="auto">
          <a:xfrm>
            <a:off x="49672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5" name="Line 2074"/>
          <p:cNvSpPr>
            <a:spLocks noChangeShapeType="1"/>
          </p:cNvSpPr>
          <p:nvPr/>
        </p:nvSpPr>
        <p:spPr bwMode="auto">
          <a:xfrm>
            <a:off x="52720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6" name="Line 2075"/>
          <p:cNvSpPr>
            <a:spLocks noChangeShapeType="1"/>
          </p:cNvSpPr>
          <p:nvPr/>
        </p:nvSpPr>
        <p:spPr bwMode="auto">
          <a:xfrm>
            <a:off x="55768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7" name="Line 2076"/>
          <p:cNvSpPr>
            <a:spLocks noChangeShapeType="1"/>
          </p:cNvSpPr>
          <p:nvPr/>
        </p:nvSpPr>
        <p:spPr bwMode="auto">
          <a:xfrm>
            <a:off x="5881688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8" name="Line 2077"/>
          <p:cNvSpPr>
            <a:spLocks noChangeShapeType="1"/>
          </p:cNvSpPr>
          <p:nvPr/>
        </p:nvSpPr>
        <p:spPr bwMode="auto">
          <a:xfrm>
            <a:off x="1614488" y="3962400"/>
            <a:ext cx="19812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09" name="Text Box 2081"/>
          <p:cNvSpPr txBox="1">
            <a:spLocks noChangeArrowheads="1"/>
          </p:cNvSpPr>
          <p:nvPr/>
        </p:nvSpPr>
        <p:spPr bwMode="auto">
          <a:xfrm>
            <a:off x="4281488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sa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10" name="Text Box 2082"/>
          <p:cNvSpPr txBox="1">
            <a:spLocks noChangeArrowheads="1"/>
          </p:cNvSpPr>
          <p:nvPr/>
        </p:nvSpPr>
        <p:spPr bwMode="auto">
          <a:xfrm>
            <a:off x="4281488" y="4419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1   2   3  4    5   6  7    8  9  10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11" name="Text Box 2083"/>
          <p:cNvSpPr txBox="1">
            <a:spLocks noChangeArrowheads="1"/>
          </p:cNvSpPr>
          <p:nvPr/>
        </p:nvSpPr>
        <p:spPr bwMode="auto">
          <a:xfrm>
            <a:off x="4662488" y="53340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11 12 13 14 15 16 17 18 19 20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512" name="Text Box 2084"/>
          <p:cNvSpPr txBox="1">
            <a:spLocks noChangeArrowheads="1"/>
          </p:cNvSpPr>
          <p:nvPr/>
        </p:nvSpPr>
        <p:spPr bwMode="auto">
          <a:xfrm>
            <a:off x="4662488" y="6324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21 22 23 24 25 26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7696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对角矩阵（带状矩阵）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 bwMode="auto">
          <a:xfrm>
            <a:off x="641350" y="1712913"/>
            <a:ext cx="2201863" cy="563563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9875" name="直接连接符 16"/>
          <p:cNvCxnSpPr/>
          <p:nvPr/>
        </p:nvCxnSpPr>
        <p:spPr>
          <a:xfrm>
            <a:off x="679450" y="2763838"/>
            <a:ext cx="8032750" cy="0"/>
          </a:xfrm>
          <a:prstGeom prst="line">
            <a:avLst/>
          </a:prstGeom>
          <a:ln w="9525" cap="flat" cmpd="sng">
            <a:solidFill>
              <a:srgbClr val="CCCCF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" name="圆角矩形 12"/>
          <p:cNvSpPr/>
          <p:nvPr/>
        </p:nvSpPr>
        <p:spPr bwMode="auto">
          <a:xfrm>
            <a:off x="641350" y="914400"/>
            <a:ext cx="2201863" cy="565150"/>
          </a:xfrm>
          <a:prstGeom prst="round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9877" name="直接连接符 14"/>
          <p:cNvCxnSpPr/>
          <p:nvPr/>
        </p:nvCxnSpPr>
        <p:spPr>
          <a:xfrm>
            <a:off x="1930400" y="1457325"/>
            <a:ext cx="6781800" cy="0"/>
          </a:xfrm>
          <a:prstGeom prst="line">
            <a:avLst/>
          </a:prstGeom>
          <a:ln w="9525" cap="flat" cmpd="sng">
            <a:solidFill>
              <a:srgbClr val="CCCCF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" name="矩形 11"/>
          <p:cNvSpPr/>
          <p:nvPr/>
        </p:nvSpPr>
        <p:spPr bwMode="auto">
          <a:xfrm>
            <a:off x="0" y="3994150"/>
            <a:ext cx="9144000" cy="2897188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28600"/>
            <a:ext cx="77724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稀疏矩阵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23850" y="862013"/>
            <a:ext cx="8569325" cy="555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特点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大多数元素为零。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5" name="Line 4"/>
          <p:cNvSpPr>
            <a:spLocks noChangeShapeType="1"/>
          </p:cNvSpPr>
          <p:nvPr/>
        </p:nvSpPr>
        <p:spPr bwMode="auto">
          <a:xfrm>
            <a:off x="1905000" y="40719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1905000" y="4071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7" name="Line 8"/>
          <p:cNvSpPr>
            <a:spLocks noChangeShapeType="1"/>
          </p:cNvSpPr>
          <p:nvPr/>
        </p:nvSpPr>
        <p:spPr bwMode="auto">
          <a:xfrm>
            <a:off x="1905000" y="6738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8" name="Line 9"/>
          <p:cNvSpPr>
            <a:spLocks noChangeShapeType="1"/>
          </p:cNvSpPr>
          <p:nvPr/>
        </p:nvSpPr>
        <p:spPr bwMode="auto">
          <a:xfrm>
            <a:off x="6934200" y="40719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9" name="Line 10"/>
          <p:cNvSpPr>
            <a:spLocks noChangeShapeType="1"/>
          </p:cNvSpPr>
          <p:nvPr/>
        </p:nvSpPr>
        <p:spPr bwMode="auto">
          <a:xfrm flipH="1">
            <a:off x="6705600" y="4071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20" name="Line 11"/>
          <p:cNvSpPr>
            <a:spLocks noChangeShapeType="1"/>
          </p:cNvSpPr>
          <p:nvPr/>
        </p:nvSpPr>
        <p:spPr bwMode="auto">
          <a:xfrm flipH="1">
            <a:off x="6705600" y="6738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21" name="Text Box 12"/>
          <p:cNvSpPr txBox="1">
            <a:spLocks noChangeArrowheads="1"/>
          </p:cNvSpPr>
          <p:nvPr/>
        </p:nvSpPr>
        <p:spPr bwMode="auto">
          <a:xfrm>
            <a:off x="7086600" y="6434138"/>
            <a:ext cx="91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  6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875" y="2800350"/>
            <a:ext cx="85693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顺序存储：三元组表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链式存储：十字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正交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6200" y="1639888"/>
            <a:ext cx="85677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常用存储方法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只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记录每一非零元素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i,j,a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ij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节省空间，但丧失随机存取功能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79450" y="4108450"/>
            <a:ext cx="61785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15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0      0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22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0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-15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0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0       0       0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0      0      0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-6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0       0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0      0      0        0      0       0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0      0        0      0       0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0      0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0      0       0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28600"/>
            <a:ext cx="77724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十字(正交)链表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287655" y="3644900"/>
            <a:ext cx="8569325" cy="27679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row──元素在稀疏矩阵中的行号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col──元素在稀疏矩阵中的列号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val──元素值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down──指向同列中下一个非0元素结点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53848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right──指向同行中下一个非0元素结点 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7585" y="1124585"/>
            <a:ext cx="48006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0898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899" name="矩形: 圆角 16"/>
          <p:cNvSpPr/>
          <p:nvPr/>
        </p:nvSpPr>
        <p:spPr>
          <a:xfrm>
            <a:off x="2576513" y="4991100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80900" name="矩形: 圆角 15"/>
          <p:cNvSpPr/>
          <p:nvPr/>
        </p:nvSpPr>
        <p:spPr>
          <a:xfrm>
            <a:off x="1631950" y="4991100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1013" y="2420938"/>
            <a:ext cx="72072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4.2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4.3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4.4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  <a:endParaRPr kumimoji="0" lang="en-US" altLang="zh-CN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9213" y="2420938"/>
            <a:ext cx="5291138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串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案例引入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串的类型定义、存储结构及运算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数组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广义表</a:t>
            </a:r>
            <a:endParaRPr kumimoji="0" lang="en-US" altLang="zh-CN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案例分析与实现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Text Box 2115"/>
          <p:cNvSpPr txBox="1">
            <a:spLocks noChangeArrowheads="1"/>
          </p:cNvSpPr>
          <p:nvPr/>
        </p:nvSpPr>
        <p:spPr bwMode="auto">
          <a:xfrm>
            <a:off x="755650" y="1597025"/>
            <a:ext cx="3533775" cy="2568575"/>
          </a:xfrm>
          <a:prstGeom prst="rect">
            <a:avLst/>
          </a:prstGeom>
          <a:solidFill>
            <a:srgbClr val="CCCCFF"/>
          </a:solidFill>
          <a:ln w="3810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a=‘BEI’,           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b=‘JING’   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c=‘BEIJING’ 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d=‘BEI JING’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2" name="Text Box 2116"/>
          <p:cNvSpPr txBox="1">
            <a:spLocks noChangeArrowheads="1"/>
          </p:cNvSpPr>
          <p:nvPr/>
        </p:nvSpPr>
        <p:spPr bwMode="auto">
          <a:xfrm>
            <a:off x="4456430" y="836930"/>
            <a:ext cx="4547870" cy="95313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子串：串中任意个连续的字符组成的子序列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3" name="Text Box 2117"/>
          <p:cNvSpPr txBox="1">
            <a:spLocks noChangeArrowheads="1"/>
          </p:cNvSpPr>
          <p:nvPr/>
        </p:nvSpPr>
        <p:spPr bwMode="auto">
          <a:xfrm>
            <a:off x="4445000" y="2421255"/>
            <a:ext cx="4547870" cy="95313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字符位置：字符在序列中的序号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4" name="Text Box 2118"/>
          <p:cNvSpPr txBox="1">
            <a:spLocks noChangeArrowheads="1"/>
          </p:cNvSpPr>
          <p:nvPr/>
        </p:nvSpPr>
        <p:spPr bwMode="auto">
          <a:xfrm>
            <a:off x="4445000" y="1844675"/>
            <a:ext cx="4547870" cy="52197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主串：包含子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串的串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5" name="Text Box 2119"/>
          <p:cNvSpPr txBox="1">
            <a:spLocks noChangeArrowheads="1"/>
          </p:cNvSpPr>
          <p:nvPr/>
        </p:nvSpPr>
        <p:spPr bwMode="auto">
          <a:xfrm>
            <a:off x="4456430" y="3455035"/>
            <a:ext cx="4547870" cy="95313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子串位置：子串第一个字符在主串中的位置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6" name="Text Box 2120"/>
          <p:cNvSpPr txBox="1">
            <a:spLocks noChangeArrowheads="1"/>
          </p:cNvSpPr>
          <p:nvPr/>
        </p:nvSpPr>
        <p:spPr bwMode="auto">
          <a:xfrm>
            <a:off x="4456430" y="4509135"/>
            <a:ext cx="4536440" cy="138366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串相等：两个串的值相等，长度相等，且对应位置字符相等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7" name="Text Box 2121"/>
          <p:cNvSpPr txBox="1">
            <a:spLocks noChangeArrowheads="1"/>
          </p:cNvSpPr>
          <p:nvPr/>
        </p:nvSpPr>
        <p:spPr bwMode="auto">
          <a:xfrm>
            <a:off x="4428490" y="5948045"/>
            <a:ext cx="4561205" cy="95313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空格串：一个或多个空格组成的串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33425" y="42926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33425" y="4492625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33425" y="4826000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33425" y="4656138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33425" y="501015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33425" y="5186363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33425" y="5400675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33425" y="56007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33425" y="5832475"/>
            <a:ext cx="3533775" cy="714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3425" y="60198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33425" y="6159500"/>
            <a:ext cx="3533775" cy="7302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串的定义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468313" y="3068638"/>
            <a:ext cx="8337550" cy="1223963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537" name="日期占位符 1"/>
          <p:cNvSpPr txBox="1">
            <a:spLocks noGrp="1" noChangeArrowheads="1"/>
          </p:cNvSpPr>
          <p:nvPr>
            <p:ph type="dt" sz="half" idx="4294967295"/>
          </p:nvPr>
        </p:nvSpPr>
        <p:spPr bwMode="auto">
          <a:xfrm>
            <a:off x="4724400" y="6240463"/>
            <a:ext cx="441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790575" y="131763"/>
            <a:ext cx="68246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80645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广义表（列表）：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0 )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个表元素组成的有限序列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                   记作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…,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"/>
              </a:spcBef>
              <a:spcAft>
                <a:spcPct val="0"/>
              </a:spcAft>
              <a:buClr>
                <a:srgbClr val="FF66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是表名，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是表元素，它可以是表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，可以是数据元素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原子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为表的长度。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0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的广义表为空表。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1585913" y="1714500"/>
            <a:ext cx="6996113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线性表的成分都是结构上不可分的单元素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广义表的成分可以是单元素，也可以是有结构的表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线性表是一种特殊的广义表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广义表不一定是线性表，也不一定是线性结构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00113" y="233363"/>
            <a:ext cx="47879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广义表与线性表的区别？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0902" name="Group 3"/>
          <p:cNvGrpSpPr/>
          <p:nvPr/>
        </p:nvGrpSpPr>
        <p:grpSpPr>
          <a:xfrm>
            <a:off x="696913" y="5000625"/>
            <a:ext cx="660400" cy="660400"/>
            <a:chOff x="5193547" y="4408417"/>
            <a:chExt cx="831273" cy="831273"/>
          </a:xfrm>
        </p:grpSpPr>
        <p:sp>
          <p:nvSpPr>
            <p:cNvPr id="31" name="Oval 4"/>
            <p:cNvSpPr/>
            <p:nvPr/>
          </p:nvSpPr>
          <p:spPr>
            <a:xfrm>
              <a:off x="5193547" y="4408417"/>
              <a:ext cx="831273" cy="831273"/>
            </a:xfrm>
            <a:prstGeom prst="ellipse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5389057" y="4600732"/>
              <a:ext cx="464344" cy="465138"/>
              <a:chOff x="9145588" y="4435475"/>
              <a:chExt cx="464344" cy="465138"/>
            </a:xfrm>
            <a:solidFill>
              <a:sysClr val="window" lastClr="FFFFFF"/>
            </a:solidFill>
          </p:grpSpPr>
          <p:sp>
            <p:nvSpPr>
              <p:cNvPr id="33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903" name="Group 15"/>
          <p:cNvGrpSpPr/>
          <p:nvPr/>
        </p:nvGrpSpPr>
        <p:grpSpPr>
          <a:xfrm>
            <a:off x="696913" y="2747963"/>
            <a:ext cx="660400" cy="660400"/>
            <a:chOff x="6253939" y="2516220"/>
            <a:chExt cx="831273" cy="831273"/>
          </a:xfrm>
        </p:grpSpPr>
        <p:sp>
          <p:nvSpPr>
            <p:cNvPr id="43" name="Oval 16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AutoShape 117"/>
            <p:cNvSpPr/>
            <p:nvPr/>
          </p:nvSpPr>
          <p:spPr bwMode="auto">
            <a:xfrm>
              <a:off x="6437778" y="2771996"/>
              <a:ext cx="463595" cy="34769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0904" name="Group 18"/>
          <p:cNvGrpSpPr/>
          <p:nvPr/>
        </p:nvGrpSpPr>
        <p:grpSpPr>
          <a:xfrm>
            <a:off x="696913" y="3913188"/>
            <a:ext cx="660400" cy="660400"/>
            <a:chOff x="5716910" y="3464598"/>
            <a:chExt cx="831273" cy="831273"/>
          </a:xfrm>
        </p:grpSpPr>
        <p:sp>
          <p:nvSpPr>
            <p:cNvPr id="46" name="Oval 19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7" name="Group 20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ysClr val="window" lastClr="FFFFFF"/>
            </a:solidFill>
          </p:grpSpPr>
          <p:sp>
            <p:nvSpPr>
              <p:cNvPr id="48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905" name="Group 24"/>
          <p:cNvGrpSpPr/>
          <p:nvPr/>
        </p:nvGrpSpPr>
        <p:grpSpPr>
          <a:xfrm>
            <a:off x="696913" y="1714500"/>
            <a:ext cx="660400" cy="660400"/>
            <a:chOff x="6678551" y="1578185"/>
            <a:chExt cx="831273" cy="831273"/>
          </a:xfrm>
        </p:grpSpPr>
        <p:sp>
          <p:nvSpPr>
            <p:cNvPr id="52" name="Oval 25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AutoShape 139"/>
            <p:cNvSpPr/>
            <p:nvPr/>
          </p:nvSpPr>
          <p:spPr bwMode="auto">
            <a:xfrm>
              <a:off x="6862390" y="1768020"/>
              <a:ext cx="463595" cy="45160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643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6435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charRg st="4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6435">
                                            <p:txEl>
                                              <p:charRg st="4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charRg st="5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6435">
                                            <p:txEl>
                                              <p:charRg st="5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bldLvl="5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827088" y="244475"/>
            <a:ext cx="86042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广义表的基本运算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47813" y="2247900"/>
            <a:ext cx="2595562" cy="3203575"/>
            <a:chOff x="1091444" y="1808820"/>
            <a:chExt cx="2997153" cy="3698776"/>
          </a:xfrm>
        </p:grpSpPr>
        <p:sp>
          <p:nvSpPr>
            <p:cNvPr id="18" name="íṩľíḍè-圆角矩形 61"/>
            <p:cNvSpPr/>
            <p:nvPr/>
          </p:nvSpPr>
          <p:spPr>
            <a:xfrm>
              <a:off x="1091444" y="1808820"/>
              <a:ext cx="2997153" cy="3698776"/>
            </a:xfrm>
            <a:prstGeom prst="roundRect">
              <a:avLst>
                <a:gd name="adj" fmla="val 3485"/>
              </a:avLst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tIns="216000" bIns="216000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求表头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(L)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íṩľíḍè-任意多边形 62"/>
            <p:cNvSpPr/>
            <p:nvPr/>
          </p:nvSpPr>
          <p:spPr>
            <a:xfrm>
              <a:off x="1091444" y="2734431"/>
              <a:ext cx="2997153" cy="2773165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ṩľíḍè-文本框 63"/>
            <p:cNvSpPr txBox="1"/>
            <p:nvPr/>
          </p:nvSpPr>
          <p:spPr>
            <a:xfrm>
              <a:off x="2251809" y="2453998"/>
              <a:ext cx="755246" cy="7074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kern="0" cap="none" spc="0" normalizeH="0" baseline="0" noProof="0" dirty="0">
                  <a:solidFill>
                    <a:srgbClr val="EEECE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en-US" sz="4000" b="0" kern="0" cap="none" spc="0" normalizeH="0" baseline="0" noProof="0" dirty="0">
                <a:solidFill>
                  <a:srgbClr val="EEECE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íṩľíḍè-Rectangle 30"/>
            <p:cNvSpPr/>
            <p:nvPr/>
          </p:nvSpPr>
          <p:spPr>
            <a:xfrm>
              <a:off x="1217929" y="3300794"/>
              <a:ext cx="2744183" cy="1865884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非空广义表的第一个元素，可以是一个单元素，也可以是一个子表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49850" y="2247900"/>
            <a:ext cx="2593975" cy="3203575"/>
            <a:chOff x="8988320" y="1808820"/>
            <a:chExt cx="2995868" cy="3698776"/>
          </a:xfrm>
        </p:grpSpPr>
        <p:sp>
          <p:nvSpPr>
            <p:cNvPr id="24" name="íślíḋè-圆角矩形 46"/>
            <p:cNvSpPr/>
            <p:nvPr/>
          </p:nvSpPr>
          <p:spPr>
            <a:xfrm>
              <a:off x="8988320" y="1808820"/>
              <a:ext cx="2995868" cy="3698776"/>
            </a:xfrm>
            <a:prstGeom prst="roundRect">
              <a:avLst>
                <a:gd name="adj" fmla="val 3485"/>
              </a:avLst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tIns="216000" bIns="216000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求表尾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(L)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íślíḋè-任意多边形 47"/>
            <p:cNvSpPr/>
            <p:nvPr/>
          </p:nvSpPr>
          <p:spPr>
            <a:xfrm>
              <a:off x="8988320" y="2734431"/>
              <a:ext cx="2995868" cy="2773165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íślíḋè-文本框 48"/>
            <p:cNvSpPr txBox="1"/>
            <p:nvPr/>
          </p:nvSpPr>
          <p:spPr>
            <a:xfrm>
              <a:off x="10119563" y="2453998"/>
              <a:ext cx="755384" cy="7074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000" b="0" kern="0" cap="none" spc="0" normalizeH="0" baseline="0" noProof="0" dirty="0">
                  <a:solidFill>
                    <a:srgbClr val="EEECE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kumimoji="0" lang="en-US" sz="4000" b="0" kern="0" cap="none" spc="0" normalizeH="0" baseline="0" noProof="0" dirty="0">
                <a:solidFill>
                  <a:srgbClr val="EEECE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íślíḋè-Rectangle 15"/>
            <p:cNvSpPr/>
            <p:nvPr/>
          </p:nvSpPr>
          <p:spPr>
            <a:xfrm>
              <a:off x="9166166" y="3335620"/>
              <a:ext cx="2660345" cy="1831059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非空广义表除去表头元素以外其它元素所构成的表。表尾一定是一个表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820738" y="138113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346075" y="1746250"/>
            <a:ext cx="1993900" cy="5191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A=( )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　　　　　　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339975" y="1727200"/>
            <a:ext cx="6548438" cy="519113"/>
            <a:chOff x="2109" y="2404"/>
            <a:chExt cx="3445" cy="327"/>
          </a:xfrm>
        </p:grpSpPr>
        <p:sp>
          <p:nvSpPr>
            <p:cNvPr id="68613" name="AutoShape 5"/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和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均无定义　　　　　　　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346075" y="2352675"/>
            <a:ext cx="1993900" cy="5191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A=(a,b)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　　　　　　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339975" y="2347913"/>
            <a:ext cx="6548438" cy="519112"/>
            <a:chOff x="2109" y="2404"/>
            <a:chExt cx="3445" cy="327"/>
          </a:xfrm>
        </p:grpSpPr>
        <p:sp>
          <p:nvSpPr>
            <p:cNvPr id="68617" name="AutoShape 9"/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(A)=a     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(A)=(b) </a:t>
              </a: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8491" name="Text Box 11"/>
          <p:cNvSpPr txBox="1">
            <a:spLocks noChangeArrowheads="1"/>
          </p:cNvSpPr>
          <p:nvPr/>
        </p:nvSpPr>
        <p:spPr bwMode="auto">
          <a:xfrm>
            <a:off x="322263" y="2944813"/>
            <a:ext cx="1993900" cy="5191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A=(a)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　　　　　　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2339975" y="2954338"/>
            <a:ext cx="6524625" cy="519112"/>
            <a:chOff x="2109" y="2404"/>
            <a:chExt cx="3445" cy="327"/>
          </a:xfrm>
        </p:grpSpPr>
        <p:sp>
          <p:nvSpPr>
            <p:cNvPr id="68621" name="AutoShape 13"/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(A)=a     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ail(A)=( ) </a:t>
              </a: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8495" name="Text Box 15"/>
          <p:cNvSpPr txBox="1">
            <a:spLocks noChangeArrowheads="1"/>
          </p:cNvSpPr>
          <p:nvPr/>
        </p:nvSpPr>
        <p:spPr bwMode="auto">
          <a:xfrm>
            <a:off x="322263" y="3532188"/>
            <a:ext cx="1993900" cy="51911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A=((a))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　　　　　　　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2339975" y="3541713"/>
            <a:ext cx="6524625" cy="519112"/>
            <a:chOff x="2109" y="2404"/>
            <a:chExt cx="3445" cy="327"/>
          </a:xfrm>
        </p:grpSpPr>
        <p:sp>
          <p:nvSpPr>
            <p:cNvPr id="68625" name="AutoShape 17"/>
            <p:cNvSpPr>
              <a:spLocks noChangeArrowheads="1"/>
            </p:cNvSpPr>
            <p:nvPr/>
          </p:nvSpPr>
          <p:spPr bwMode="auto">
            <a:xfrm>
              <a:off x="2109" y="2469"/>
              <a:ext cx="750" cy="197"/>
            </a:xfrm>
            <a:prstGeom prst="rightArrow">
              <a:avLst>
                <a:gd name="adj1" fmla="val 50000"/>
                <a:gd name="adj2" fmla="val 9514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2859" y="2404"/>
              <a:ext cx="2695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GetHead(A)=(a) GetTail(A)=( ) </a:t>
              </a: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322263" y="4470400"/>
            <a:ext cx="8001000" cy="1038225"/>
            <a:chOff x="166" y="2369"/>
            <a:chExt cx="5040" cy="654"/>
          </a:xfrm>
        </p:grpSpPr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166" y="2696"/>
              <a:ext cx="5040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GetHead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</a:t>
              </a: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Head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GetTail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(A)))))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629" name="Text Box 21"/>
            <p:cNvSpPr txBox="1">
              <a:spLocks noChangeArrowheads="1"/>
            </p:cNvSpPr>
            <p:nvPr/>
          </p:nvSpPr>
          <p:spPr bwMode="auto">
            <a:xfrm>
              <a:off x="166" y="2369"/>
              <a:ext cx="2102" cy="3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A=(</a:t>
              </a: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a,b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,(</a:t>
              </a: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c,d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),(e,(</a:t>
              </a: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f,g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)))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　　　　　　　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88502" name="Rectangle 22"/>
          <p:cNvSpPr>
            <a:spLocks noChangeArrowheads="1"/>
          </p:cNvSpPr>
          <p:nvPr/>
        </p:nvSpPr>
        <p:spPr bwMode="auto">
          <a:xfrm>
            <a:off x="8323263" y="4984750"/>
            <a:ext cx="541338" cy="523875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animBg="1"/>
      <p:bldP spid="788487" grpId="0" animBg="1"/>
      <p:bldP spid="788491" grpId="0" animBg="1"/>
      <p:bldP spid="788495" grpId="0" animBg="1"/>
      <p:bldP spid="78850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914400" y="1844675"/>
            <a:ext cx="2514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有次序性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有长度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有深度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可递归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可共享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9507" name="Rectangle 3"/>
          <p:cNvSpPr>
            <a:spLocks noChangeArrowheads="1"/>
          </p:cNvSpPr>
          <p:nvPr/>
        </p:nvSpPr>
        <p:spPr bwMode="auto">
          <a:xfrm>
            <a:off x="3200400" y="1844675"/>
            <a:ext cx="5257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一个直接前驱和一个直接后继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＝表中元素个数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＝表中括号的重数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自己可以作为自己的子表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可以为其他广义表所共享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806450" y="188913"/>
            <a:ext cx="47879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广义表的特点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charRg st="5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charRg st="9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6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charRg st="3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build="p"/>
      <p:bldP spid="7895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矩形 1"/>
          <p:cNvSpPr/>
          <p:nvPr/>
        </p:nvSpPr>
        <p:spPr>
          <a:xfrm>
            <a:off x="0" y="1052513"/>
            <a:ext cx="9140825" cy="3168650"/>
          </a:xfrm>
          <a:prstGeom prst="rect">
            <a:avLst/>
          </a:prstGeom>
          <a:solidFill>
            <a:srgbClr val="EAEAEA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790530" name="AutoShape 2"/>
          <p:cNvSpPr>
            <a:spLocks noChangeArrowheads="1"/>
          </p:cNvSpPr>
          <p:nvPr/>
        </p:nvSpPr>
        <p:spPr bwMode="auto">
          <a:xfrm>
            <a:off x="284163" y="4873625"/>
            <a:ext cx="4291013" cy="1771650"/>
          </a:xfrm>
          <a:prstGeom prst="cloudCallout">
            <a:avLst>
              <a:gd name="adj1" fmla="val -14966"/>
              <a:gd name="adj2" fmla="val -90838"/>
            </a:avLst>
          </a:prstGeom>
          <a:solidFill>
            <a:srgbClr val="CCCCFF"/>
          </a:solidFill>
          <a:ln w="9525">
            <a:noFill/>
            <a:miter lim="800000"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E=(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a,E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)=(a,(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a,E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))=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(a,(a,(a,…….)))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为递归表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485775" y="1052513"/>
            <a:ext cx="35814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=( 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 = ( e 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 =( a ,( b , c , d ) )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D=( A , B ,C 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E=(a, E)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4283075" y="1052513"/>
            <a:ext cx="485775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，因为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是空表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，表中元素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是原子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为原子，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b,c,d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为子表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个元素都是子表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n=2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为原子，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为子表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0533" name="AutoShape 5"/>
          <p:cNvSpPr>
            <a:spLocks noChangeArrowheads="1"/>
          </p:cNvSpPr>
          <p:nvPr/>
        </p:nvSpPr>
        <p:spPr bwMode="auto">
          <a:xfrm>
            <a:off x="5038725" y="4797425"/>
            <a:ext cx="3546475" cy="1762125"/>
          </a:xfrm>
          <a:prstGeom prst="cloudCallout">
            <a:avLst>
              <a:gd name="adj1" fmla="val -110977"/>
              <a:gd name="adj2" fmla="val -123422"/>
            </a:avLst>
          </a:prstGeom>
          <a:solidFill>
            <a:srgbClr val="CCCCFF"/>
          </a:solidFill>
          <a:ln w="9525">
            <a:noFill/>
            <a:miter lim="800000"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D=(A,B,C)=(( ),(e),(a,(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b,c,d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)))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，共享表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827088" y="120650"/>
            <a:ext cx="7019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练习：求下列广义表的长度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charRg st="2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charRg st="4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/>
      <p:bldP spid="790530" grpId="0" animBg="1"/>
      <p:bldP spid="790531" grpId="0"/>
      <p:bldP spid="790532" grpId="0" build="p"/>
      <p:bldP spid="79053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2578" name="Rectangle 2"/>
          <p:cNvSpPr>
            <a:spLocks noChangeArrowheads="1"/>
          </p:cNvSpPr>
          <p:nvPr/>
        </p:nvSpPr>
        <p:spPr bwMode="auto">
          <a:xfrm>
            <a:off x="1411288" y="1484313"/>
            <a:ext cx="7153275" cy="4103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了解串的存储方法，理解串的两种模式匹配算法，重点掌握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BF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明确数组和广义表这两种数据结构的特点，掌握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数组地址计算方法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，了解几种特殊矩阵的压缩存储方法。 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掌握广义表的定义、性质及其</a:t>
            </a:r>
            <a:r>
              <a:rPr kumimoji="1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GetHead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1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GetTail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的操作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2579" name="Comment 3"/>
          <p:cNvSpPr>
            <a:spLocks noChangeArrowheads="1"/>
          </p:cNvSpPr>
          <p:nvPr/>
        </p:nvSpPr>
        <p:spPr bwMode="auto">
          <a:xfrm>
            <a:off x="900113" y="198438"/>
            <a:ext cx="1676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小结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3188" name="组合 16"/>
          <p:cNvGrpSpPr/>
          <p:nvPr/>
        </p:nvGrpSpPr>
        <p:grpSpPr>
          <a:xfrm>
            <a:off x="833438" y="1538288"/>
            <a:ext cx="577850" cy="627062"/>
            <a:chOff x="6242320" y="1105727"/>
            <a:chExt cx="579005" cy="626656"/>
          </a:xfrm>
        </p:grpSpPr>
        <p:sp>
          <p:nvSpPr>
            <p:cNvPr id="93195" name="TextBox 6"/>
            <p:cNvSpPr txBox="1"/>
            <p:nvPr/>
          </p:nvSpPr>
          <p:spPr>
            <a:xfrm>
              <a:off x="6327224" y="1105727"/>
              <a:ext cx="448425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FF99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196" name="文本框 22"/>
            <p:cNvSpPr txBox="1"/>
            <p:nvPr/>
          </p:nvSpPr>
          <p:spPr>
            <a:xfrm>
              <a:off x="6242320" y="1516939"/>
              <a:ext cx="579005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800" b="1" dirty="0">
                  <a:solidFill>
                    <a:srgbClr val="818181"/>
                  </a:solidFill>
                  <a:latin typeface="Leelawadee" pitchFamily="34" charset="-34"/>
                  <a:ea typeface="楷体_GB2312" pitchFamily="49" charset="-122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latin typeface="Leelawadee" pitchFamily="34" charset="-34"/>
                <a:ea typeface="楷体_GB2312" pitchFamily="49" charset="-122"/>
              </a:endParaRPr>
            </a:p>
          </p:txBody>
        </p:sp>
      </p:grpSp>
      <p:grpSp>
        <p:nvGrpSpPr>
          <p:cNvPr id="93189" name="组合 19"/>
          <p:cNvGrpSpPr/>
          <p:nvPr/>
        </p:nvGrpSpPr>
        <p:grpSpPr>
          <a:xfrm>
            <a:off x="833438" y="2708275"/>
            <a:ext cx="577850" cy="631825"/>
            <a:chOff x="6242320" y="2373233"/>
            <a:chExt cx="579005" cy="631762"/>
          </a:xfrm>
        </p:grpSpPr>
        <p:sp>
          <p:nvSpPr>
            <p:cNvPr id="93193" name="TextBox 6"/>
            <p:cNvSpPr txBox="1"/>
            <p:nvPr/>
          </p:nvSpPr>
          <p:spPr>
            <a:xfrm>
              <a:off x="6327224" y="2373233"/>
              <a:ext cx="448425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b="1" dirty="0">
                <a:solidFill>
                  <a:srgbClr val="01ACB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194" name="文本框 23"/>
            <p:cNvSpPr txBox="1"/>
            <p:nvPr/>
          </p:nvSpPr>
          <p:spPr>
            <a:xfrm>
              <a:off x="6242320" y="2789551"/>
              <a:ext cx="579005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800" b="1" dirty="0">
                  <a:solidFill>
                    <a:srgbClr val="818181"/>
                  </a:solidFill>
                  <a:latin typeface="Leelawadee" pitchFamily="34" charset="-34"/>
                  <a:ea typeface="楷体_GB2312" pitchFamily="49" charset="-122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latin typeface="Leelawadee" pitchFamily="34" charset="-34"/>
                <a:ea typeface="楷体_GB2312" pitchFamily="49" charset="-122"/>
              </a:endParaRPr>
            </a:p>
          </p:txBody>
        </p:sp>
      </p:grpSp>
      <p:grpSp>
        <p:nvGrpSpPr>
          <p:cNvPr id="93190" name="组合 22"/>
          <p:cNvGrpSpPr/>
          <p:nvPr/>
        </p:nvGrpSpPr>
        <p:grpSpPr>
          <a:xfrm>
            <a:off x="833438" y="4321175"/>
            <a:ext cx="577850" cy="620713"/>
            <a:chOff x="6242320" y="3640739"/>
            <a:chExt cx="579005" cy="620494"/>
          </a:xfrm>
        </p:grpSpPr>
        <p:sp>
          <p:nvSpPr>
            <p:cNvPr id="93191" name="TextBox 6"/>
            <p:cNvSpPr txBox="1"/>
            <p:nvPr/>
          </p:nvSpPr>
          <p:spPr>
            <a:xfrm>
              <a:off x="6327224" y="3640739"/>
              <a:ext cx="448425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rgbClr val="C0000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192" name="文本框 24"/>
            <p:cNvSpPr txBox="1"/>
            <p:nvPr/>
          </p:nvSpPr>
          <p:spPr>
            <a:xfrm>
              <a:off x="6242320" y="4045789"/>
              <a:ext cx="579005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 b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eaLnBrk="1" hangingPunct="1"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800" b="1" dirty="0">
                  <a:solidFill>
                    <a:srgbClr val="818181"/>
                  </a:solidFill>
                  <a:latin typeface="Leelawadee" pitchFamily="34" charset="-34"/>
                  <a:ea typeface="楷体_GB2312" pitchFamily="49" charset="-122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latin typeface="Leelawadee" pitchFamily="34" charset="-34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串的定义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7" name="Text Box 1120"/>
          <p:cNvSpPr txBox="1">
            <a:spLocks noChangeArrowheads="1"/>
          </p:cNvSpPr>
          <p:nvPr/>
        </p:nvSpPr>
        <p:spPr bwMode="auto">
          <a:xfrm>
            <a:off x="101600" y="1046163"/>
            <a:ext cx="906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(String)----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零个或多个字符组成的有限序列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545" name="直接连接符 5"/>
          <p:cNvCxnSpPr/>
          <p:nvPr/>
        </p:nvCxnSpPr>
        <p:spPr>
          <a:xfrm>
            <a:off x="179388" y="1700213"/>
            <a:ext cx="8856662" cy="0"/>
          </a:xfrm>
          <a:prstGeom prst="line">
            <a:avLst/>
          </a:prstGeom>
          <a:ln w="38100" cap="flat" cmpd="sng">
            <a:solidFill>
              <a:srgbClr val="6C4C8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220980" y="2348865"/>
            <a:ext cx="87737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800" b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串和线性表的区别仅在于，串的数据对象为字符集</a:t>
            </a:r>
            <a:endParaRPr lang="zh-CN" altLang="en-US" sz="2800" b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lvl="0" algn="l" eaLnBrk="1" hangingPunct="1">
              <a:buClrTx/>
              <a:buSzTx/>
              <a:buFont typeface="Arial" panose="020B0604020202020204" pitchFamily="34" charset="0"/>
              <a:defRPr/>
            </a:pPr>
            <a:endParaRPr lang="zh-CN" altLang="en-US" sz="2800" b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lvl="0" algn="l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800" b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但是，在串的基本操作中，通常以串的整体作为操作对象</a:t>
            </a:r>
            <a:endParaRPr lang="zh-CN" altLang="en-US" sz="2800" b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ea"/>
            </a:endParaRPr>
          </a:p>
          <a:p>
            <a:pPr lvl="0" algn="l" eaLnBrk="1" hangingPunct="1">
              <a:buClrTx/>
              <a:buSzTx/>
              <a:buFont typeface="Arial" panose="020B0604020202020204" pitchFamily="34" charset="0"/>
              <a:defRPr/>
            </a:pPr>
            <a:endParaRPr lang="zh-CN" altLang="en-US" sz="2800" b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lvl="0" algn="l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800" b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ea"/>
              </a:rPr>
              <a:t>如，在串中查找子串，求取子串，插入、删除子串</a:t>
            </a:r>
            <a:endParaRPr lang="zh-CN" altLang="en-US" sz="2800" b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矩形: 圆角 16"/>
          <p:cNvSpPr/>
          <p:nvPr/>
        </p:nvSpPr>
        <p:spPr>
          <a:xfrm>
            <a:off x="2576513" y="3754438"/>
            <a:ext cx="5199062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29700" name="矩形: 圆角 15"/>
          <p:cNvSpPr/>
          <p:nvPr/>
        </p:nvSpPr>
        <p:spPr>
          <a:xfrm>
            <a:off x="1631950" y="375443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 b="1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1013" y="2420938"/>
            <a:ext cx="72072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4.1</a:t>
            </a:r>
            <a:endParaRPr kumimoji="0" lang="zh-CN" altLang="en-US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4.2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4.3</a:t>
            </a:r>
            <a:endParaRPr kumimoji="0" lang="en-US" altLang="zh-CN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4.4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4.5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4.6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9213" y="2420938"/>
            <a:ext cx="5291138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串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案例引入</a:t>
            </a:r>
            <a:endParaRPr kumimoji="0" lang="en-US" altLang="zh-CN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串的类型定义、存储结构及运算</a:t>
            </a:r>
            <a:endParaRPr kumimoji="0" lang="en-US" altLang="zh-CN" b="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数组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广义表</a:t>
            </a:r>
            <a:endParaRPr kumimoji="0" lang="en-US" altLang="zh-CN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案例分析与实现</a:t>
            </a:r>
            <a:endParaRPr kumimoji="0" lang="zh-CN" altLang="en-US" b="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3668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58"/>
          <p:cNvSpPr>
            <a:spLocks noChangeArrowheads="1"/>
          </p:cNvSpPr>
          <p:nvPr/>
        </p:nvSpPr>
        <p:spPr bwMode="auto">
          <a:xfrm>
            <a:off x="811213" y="153988"/>
            <a:ext cx="7850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串的类型定义、存储结构及运算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" name="Object 12"/>
          <p:cNvGraphicFramePr/>
          <p:nvPr/>
        </p:nvGraphicFramePr>
        <p:xfrm>
          <a:off x="2667000" y="2028825"/>
          <a:ext cx="5943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44800" imgH="228600" progId="Equation.3">
                  <p:embed/>
                </p:oleObj>
              </mc:Choice>
              <mc:Fallback>
                <p:oleObj name="" r:id="rId1" imgW="28448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028825"/>
                        <a:ext cx="5943600" cy="477838"/>
                      </a:xfrm>
                      <a:prstGeom prst="rect">
                        <a:avLst/>
                      </a:prstGeom>
                      <a:solidFill>
                        <a:srgbClr val="C4B3D7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825500" y="2014538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数据对象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14388" y="269875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数据关系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Object 16"/>
          <p:cNvGraphicFramePr/>
          <p:nvPr/>
        </p:nvGraphicFramePr>
        <p:xfrm>
          <a:off x="2667000" y="2714625"/>
          <a:ext cx="594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89200" imgH="228600" progId="Equation.3">
                  <p:embed/>
                </p:oleObj>
              </mc:Choice>
              <mc:Fallback>
                <p:oleObj name="" r:id="rId3" imgW="24892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2714625"/>
                        <a:ext cx="5943600" cy="531813"/>
                      </a:xfrm>
                      <a:prstGeom prst="rect">
                        <a:avLst/>
                      </a:prstGeom>
                      <a:solidFill>
                        <a:srgbClr val="C4B3D7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90575" y="3473450"/>
            <a:ext cx="1503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基本操作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09625" y="4164013"/>
            <a:ext cx="7620000" cy="2012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(1)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StrAssign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T,chars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串赋值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(2)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(S,T)   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串比较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(3)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(S)          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求串长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(4)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Concat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(&amp;T,S1,S2)                   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串联        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95" name="Text Box 19"/>
          <p:cNvSpPr txBox="1">
            <a:spLocks noChangeArrowheads="1"/>
          </p:cNvSpPr>
          <p:nvPr/>
        </p:nvSpPr>
        <p:spPr bwMode="auto">
          <a:xfrm>
            <a:off x="392113" y="1341438"/>
            <a:ext cx="1925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ADT String {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9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4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525,&quot;width&quot;:7560}"/>
</p:tagLst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bu10t2jf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11602</Words>
  <Application>WPS 演示</Application>
  <PresentationFormat>全屏显示(4:3)</PresentationFormat>
  <Paragraphs>984</Paragraphs>
  <Slides>66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66</vt:i4>
      </vt:variant>
    </vt:vector>
  </HeadingPairs>
  <TitlesOfParts>
    <vt:vector size="103" baseType="lpstr">
      <vt:lpstr>Arial</vt:lpstr>
      <vt:lpstr>宋体</vt:lpstr>
      <vt:lpstr>Wingdings</vt:lpstr>
      <vt:lpstr>Times New Roman</vt:lpstr>
      <vt:lpstr>楷体_GB2312</vt:lpstr>
      <vt:lpstr>新宋体</vt:lpstr>
      <vt:lpstr>仿宋_GB2312</vt:lpstr>
      <vt:lpstr>仿宋</vt:lpstr>
      <vt:lpstr>微软雅黑</vt:lpstr>
      <vt:lpstr>Arial Unicode MS</vt:lpstr>
      <vt:lpstr>Monotype Sorts</vt:lpstr>
      <vt:lpstr>Wingdings</vt:lpstr>
      <vt:lpstr>Symbol</vt:lpstr>
      <vt:lpstr>Impact</vt:lpstr>
      <vt:lpstr>Leelawadee</vt:lpstr>
      <vt:lpstr>Leelawadee UI</vt:lpstr>
      <vt:lpstr>Calibri</vt:lpstr>
      <vt:lpstr>1_默认设计模板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Visio.Drawing.5</vt:lpstr>
      <vt:lpstr>Equation.3</vt:lpstr>
      <vt:lpstr>Equation.3</vt:lpstr>
      <vt:lpstr>Equation.3</vt:lpstr>
      <vt:lpstr>Equation.3</vt:lpstr>
      <vt:lpstr>Equation.3</vt:lpstr>
      <vt:lpstr>Visio.Drawing.5</vt:lpstr>
      <vt:lpstr>Visio.Drawing.5</vt:lpstr>
      <vt:lpstr>Word.Picture.8</vt:lpstr>
      <vt:lpstr>Equation.3</vt:lpstr>
      <vt:lpstr>Equation.3</vt:lpstr>
      <vt:lpstr>Equation.3</vt:lpstr>
      <vt:lpstr>PowerPoint 演示文稿</vt:lpstr>
      <vt:lpstr>补充：C语言中常用的串运算</vt:lpstr>
      <vt:lpstr>PowerPoint 演示文稿</vt:lpstr>
      <vt:lpstr>PowerPoint 演示文稿</vt:lpstr>
      <vt:lpstr>串的定义</vt:lpstr>
      <vt:lpstr>串的定义</vt:lpstr>
      <vt:lpstr>串的定义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三角矩阵</vt:lpstr>
      <vt:lpstr>3. 对角矩阵（带状矩阵）</vt:lpstr>
      <vt:lpstr>3. 对角矩阵（带状矩阵）</vt:lpstr>
      <vt:lpstr> 稀疏矩阵</vt:lpstr>
      <vt:lpstr> 十字(正交)链表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王幸</cp:lastModifiedBy>
  <cp:revision>1124</cp:revision>
  <dcterms:created xsi:type="dcterms:W3CDTF">1996-07-15T15:40:00Z</dcterms:created>
  <dcterms:modified xsi:type="dcterms:W3CDTF">2021-11-14T12:36:08Z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FDEDE84403F34E0DA9E3723459CC3219</vt:lpwstr>
  </property>
</Properties>
</file>