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handoutMasterIdLst>
    <p:handoutMasterId r:id="rId115"/>
  </p:handoutMasterIdLst>
  <p:sldIdLst>
    <p:sldId id="1160" r:id="rId4"/>
    <p:sldId id="970" r:id="rId6"/>
    <p:sldId id="1161" r:id="rId7"/>
    <p:sldId id="1162" r:id="rId8"/>
    <p:sldId id="1067" r:id="rId9"/>
    <p:sldId id="1005" r:id="rId10"/>
    <p:sldId id="1011" r:id="rId11"/>
    <p:sldId id="1012" r:id="rId12"/>
    <p:sldId id="1008" r:id="rId13"/>
    <p:sldId id="1009" r:id="rId14"/>
    <p:sldId id="1068" r:id="rId15"/>
    <p:sldId id="1013" r:id="rId16"/>
    <p:sldId id="868" r:id="rId17"/>
    <p:sldId id="870" r:id="rId18"/>
    <p:sldId id="1166" r:id="rId19"/>
    <p:sldId id="1071" r:id="rId20"/>
    <p:sldId id="871" r:id="rId21"/>
    <p:sldId id="1167" r:id="rId22"/>
    <p:sldId id="1072" r:id="rId23"/>
    <p:sldId id="1016" r:id="rId24"/>
    <p:sldId id="1014" r:id="rId25"/>
    <p:sldId id="1015" r:id="rId26"/>
    <p:sldId id="1034" r:id="rId27"/>
    <p:sldId id="873" r:id="rId28"/>
    <p:sldId id="1017" r:id="rId29"/>
    <p:sldId id="874" r:id="rId30"/>
    <p:sldId id="967" r:id="rId31"/>
    <p:sldId id="875" r:id="rId32"/>
    <p:sldId id="1018" r:id="rId33"/>
    <p:sldId id="1027" r:id="rId34"/>
    <p:sldId id="876" r:id="rId35"/>
    <p:sldId id="1168" r:id="rId36"/>
    <p:sldId id="877" r:id="rId37"/>
    <p:sldId id="1021" r:id="rId38"/>
    <p:sldId id="1020" r:id="rId39"/>
    <p:sldId id="1036" r:id="rId40"/>
    <p:sldId id="1022" r:id="rId41"/>
    <p:sldId id="880" r:id="rId42"/>
    <p:sldId id="881" r:id="rId43"/>
    <p:sldId id="1025" r:id="rId44"/>
    <p:sldId id="1023" r:id="rId45"/>
    <p:sldId id="882" r:id="rId46"/>
    <p:sldId id="1024" r:id="rId47"/>
    <p:sldId id="884" r:id="rId48"/>
    <p:sldId id="1035" r:id="rId49"/>
    <p:sldId id="886" r:id="rId50"/>
    <p:sldId id="887" r:id="rId51"/>
    <p:sldId id="888" r:id="rId52"/>
    <p:sldId id="1063" r:id="rId53"/>
    <p:sldId id="974" r:id="rId54"/>
    <p:sldId id="1065" r:id="rId55"/>
    <p:sldId id="1064" r:id="rId56"/>
    <p:sldId id="1026" r:id="rId57"/>
    <p:sldId id="975" r:id="rId58"/>
    <p:sldId id="976" r:id="rId59"/>
    <p:sldId id="1285" r:id="rId60"/>
    <p:sldId id="981" r:id="rId61"/>
    <p:sldId id="980" r:id="rId62"/>
    <p:sldId id="979" r:id="rId63"/>
    <p:sldId id="892" r:id="rId64"/>
    <p:sldId id="1038" r:id="rId65"/>
    <p:sldId id="1039" r:id="rId66"/>
    <p:sldId id="1040" r:id="rId67"/>
    <p:sldId id="1041" r:id="rId68"/>
    <p:sldId id="1001" r:id="rId69"/>
    <p:sldId id="900" r:id="rId70"/>
    <p:sldId id="901" r:id="rId71"/>
    <p:sldId id="902" r:id="rId72"/>
    <p:sldId id="1169" r:id="rId73"/>
    <p:sldId id="1271" r:id="rId74"/>
    <p:sldId id="1272" r:id="rId75"/>
    <p:sldId id="1273" r:id="rId76"/>
    <p:sldId id="1274" r:id="rId77"/>
    <p:sldId id="1275" r:id="rId78"/>
    <p:sldId id="1276" r:id="rId79"/>
    <p:sldId id="1277" r:id="rId80"/>
    <p:sldId id="1278" r:id="rId81"/>
    <p:sldId id="1279" r:id="rId82"/>
    <p:sldId id="1280" r:id="rId83"/>
    <p:sldId id="1281" r:id="rId84"/>
    <p:sldId id="1282" r:id="rId85"/>
    <p:sldId id="1283" r:id="rId86"/>
    <p:sldId id="1284" r:id="rId87"/>
    <p:sldId id="904" r:id="rId88"/>
    <p:sldId id="905" r:id="rId89"/>
    <p:sldId id="1170" r:id="rId90"/>
    <p:sldId id="1055" r:id="rId91"/>
    <p:sldId id="1060" r:id="rId92"/>
    <p:sldId id="1061" r:id="rId93"/>
    <p:sldId id="1062" r:id="rId94"/>
    <p:sldId id="1056" r:id="rId95"/>
    <p:sldId id="1057" r:id="rId96"/>
    <p:sldId id="1058" r:id="rId97"/>
    <p:sldId id="1059" r:id="rId98"/>
    <p:sldId id="906" r:id="rId99"/>
    <p:sldId id="907" r:id="rId100"/>
    <p:sldId id="1030" r:id="rId101"/>
    <p:sldId id="919" r:id="rId102"/>
    <p:sldId id="1047" r:id="rId103"/>
    <p:sldId id="1048" r:id="rId104"/>
    <p:sldId id="1049" r:id="rId105"/>
    <p:sldId id="1054" r:id="rId106"/>
    <p:sldId id="1050" r:id="rId107"/>
    <p:sldId id="1172" r:id="rId108"/>
    <p:sldId id="1051" r:id="rId109"/>
    <p:sldId id="1052" r:id="rId110"/>
    <p:sldId id="1053" r:id="rId111"/>
    <p:sldId id="984" r:id="rId112"/>
    <p:sldId id="1033" r:id="rId113"/>
    <p:sldId id="921" r:id="rId11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C4C8F"/>
    <a:srgbClr val="A5A5E9"/>
    <a:srgbClr val="E2D9EB"/>
    <a:srgbClr val="EBEBEB"/>
    <a:srgbClr val="A78DC2"/>
    <a:srgbClr val="FF0000"/>
    <a:srgbClr val="FFFF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441"/>
    <p:restoredTop sz="94682"/>
  </p:normalViewPr>
  <p:slideViewPr>
    <p:cSldViewPr snapToObjects="1" showGuides="1">
      <p:cViewPr varScale="1">
        <p:scale>
          <a:sx n="66" d="100"/>
          <a:sy n="66" d="100"/>
        </p:scale>
        <p:origin x="1476" y="32"/>
      </p:cViewPr>
      <p:guideLst>
        <p:guide orient="horz" pos="2185"/>
        <p:guide pos="287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67AFD3B-C4E1-4416-BD3D-68F2CFCE9377}" type="slidenum">
              <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仿宋_GB2312" pitchFamily="49" charset="-122"/>
                <a:cs typeface="+mn-cs"/>
              </a:rPr>
            </a:fld>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仿宋_GB2312"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8196" name="Rectangle 4"/>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rPr>
              <a:t>单击以编辑母版文本样式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仿宋_GB2312" pitchFamily="49" charset="-122"/>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6E9BB8-4EBB-4AE6-9C42-E84A705BD6EB}" type="slidenum">
              <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仿宋_GB2312" pitchFamily="49" charset="-122"/>
                <a:cs typeface="+mn-cs"/>
              </a:rPr>
            </a:fld>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仿宋_GB2312"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pitchFamily="49"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pitchFamily="49"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pitchFamily="49"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pitchFamily="49"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rgbClr val="000000"/>
                </a:solidFill>
                <a:ea typeface="宋体" panose="02010600030101010101" pitchFamily="2" charset="-122"/>
              </a:rPr>
            </a:fld>
            <a:endParaRPr lang="en-US" altLang="zh-CN" sz="1200" b="0" dirty="0">
              <a:solidFill>
                <a:srgbClr val="000000"/>
              </a:solidFill>
              <a:ea typeface="宋体" panose="02010600030101010101" pitchFamily="2" charset="-122"/>
            </a:endParaRPr>
          </a:p>
        </p:txBody>
      </p:sp>
      <p:sp>
        <p:nvSpPr>
          <p:cNvPr id="11267" name="Rectangle 2"/>
          <p:cNvSpPr>
            <a:spLocks noTextEdit="1"/>
          </p:cNvSpPr>
          <p:nvPr>
            <p:ph type="sldImg"/>
          </p:nvPr>
        </p:nvSpPr>
        <p:spPr/>
      </p:sp>
      <p:sp>
        <p:nvSpPr>
          <p:cNvPr id="11268"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en-US" altLang="zh-CN"/>
              <a:t>    A</a:t>
            </a:r>
            <a:endParaRPr lang="en-US" altLang="zh-CN"/>
          </a:p>
          <a:p>
            <a:r>
              <a:rPr lang="en-US" altLang="zh-CN"/>
              <a:t>  /    \</a:t>
            </a:r>
            <a:endParaRPr lang="en-US" altLang="zh-CN"/>
          </a:p>
          <a:p>
            <a:r>
              <a:rPr lang="en-US" altLang="zh-CN"/>
              <a:t>CB   EDF</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en-US" altLang="zh-CN"/>
              <a:t>PPT30 </a:t>
            </a:r>
            <a:r>
              <a:rPr lang="zh-CN" altLang="en-US"/>
              <a:t>遍历二叉树得到线性序列，在线性序列中有且只有一个</a:t>
            </a:r>
            <a:r>
              <a:rPr lang="zh-CN" altLang="en-US"/>
              <a:t>前驱后继</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kumimoji="1" lang="en-US" altLang="zh-CN" noProof="0" dirty="0">
                <a:latin typeface="+mn-lt"/>
                <a:ea typeface="+mn-ea"/>
                <a:cs typeface="+mn-ea"/>
                <a:sym typeface="+mn-lt"/>
              </a:rPr>
              <a:t>n</a:t>
            </a:r>
            <a:r>
              <a:rPr kumimoji="1" lang="zh-CN" altLang="zh-CN" noProof="0" dirty="0">
                <a:latin typeface="+mn-lt"/>
                <a:ea typeface="+mn-ea"/>
                <a:cs typeface="+mn-ea"/>
                <a:sym typeface="+mn-lt"/>
              </a:rPr>
              <a:t>个结点的二叉链表中，</a:t>
            </a:r>
            <a:r>
              <a:rPr kumimoji="1" lang="zh-CN" altLang="en-US" noProof="0" dirty="0">
                <a:latin typeface="+mn-lt"/>
                <a:ea typeface="+mn-ea"/>
                <a:cs typeface="+mn-ea"/>
                <a:sym typeface="+mn-lt"/>
              </a:rPr>
              <a:t>有</a:t>
            </a:r>
            <a:r>
              <a:rPr kumimoji="1" lang="en-US" altLang="zh-CN" u="sng" noProof="0" dirty="0">
                <a:solidFill>
                  <a:srgbClr val="FF0000"/>
                </a:solidFill>
                <a:latin typeface="+mn-lt"/>
                <a:ea typeface="+mn-ea"/>
                <a:cs typeface="+mn-ea"/>
                <a:sym typeface="+mn-lt"/>
              </a:rPr>
              <a:t>n+1</a:t>
            </a:r>
            <a:r>
              <a:rPr kumimoji="1" lang="zh-CN" altLang="en-US" noProof="0" dirty="0">
                <a:latin typeface="+mn-lt"/>
                <a:ea typeface="+mn-ea"/>
                <a:cs typeface="+mn-ea"/>
                <a:sym typeface="+mn-lt"/>
              </a:rPr>
              <a:t>个</a:t>
            </a:r>
            <a:r>
              <a:rPr lang="zh-CN" altLang="en-US" noProof="0" dirty="0">
                <a:ln>
                  <a:noFill/>
                </a:ln>
                <a:solidFill>
                  <a:schemeClr val="hlink"/>
                </a:solidFill>
                <a:effectLst/>
                <a:uLnTx/>
                <a:uFillTx/>
                <a:latin typeface="+mn-lt"/>
                <a:ea typeface="+mn-ea"/>
                <a:cs typeface="+mn-ea"/>
                <a:sym typeface="+mn-lt"/>
              </a:rPr>
              <a:t>空链域</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又叫孩子兄弟表示法，此外还有双亲表示法、孩子</a:t>
            </a:r>
            <a:r>
              <a:rPr lang="zh-CN" altLang="en-US"/>
              <a:t>表示法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rgbClr val="000000"/>
                </a:solidFill>
                <a:ea typeface="宋体" panose="02010600030101010101" pitchFamily="2" charset="-122"/>
              </a:rPr>
            </a:fld>
            <a:endParaRPr lang="en-US" altLang="zh-CN" sz="1200" b="0" dirty="0">
              <a:solidFill>
                <a:srgbClr val="000000"/>
              </a:solidFill>
              <a:ea typeface="宋体" panose="02010600030101010101" pitchFamily="2" charset="-122"/>
            </a:endParaRPr>
          </a:p>
        </p:txBody>
      </p:sp>
      <p:sp>
        <p:nvSpPr>
          <p:cNvPr id="14339" name="Rectangle 2"/>
          <p:cNvSpPr>
            <a:spLocks noTextEdit="1"/>
          </p:cNvSpPr>
          <p:nvPr>
            <p:ph type="sldImg"/>
          </p:nvPr>
        </p:nvSpPr>
        <p:spPr/>
      </p:sp>
      <p:sp>
        <p:nvSpPr>
          <p:cNvPr id="14340"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en-US" altLang="zh-CN"/>
              <a:t>B</a:t>
            </a:r>
            <a:r>
              <a:rPr lang="zh-CN" altLang="en-US"/>
              <a:t>为分支总数</a:t>
            </a:r>
            <a:r>
              <a:rPr lang="en-US" altLang="zh-CN"/>
              <a:t>  n=B+1  B=n1+2*n2  n=</a:t>
            </a:r>
            <a:r>
              <a:rPr lang="en-US" altLang="zh-CN">
                <a:sym typeface="+mn-ea"/>
              </a:rPr>
              <a:t>n1+2*n2+1</a:t>
            </a:r>
            <a:endParaRPr lang="en-US" altLang="zh-CN">
              <a:sym typeface="+mn-ea"/>
            </a:endParaRPr>
          </a:p>
          <a:p>
            <a:r>
              <a:rPr lang="en-US" altLang="zh-CN"/>
              <a:t>n=n0+n1+n2</a:t>
            </a:r>
            <a:endParaRPr lang="en-US" altLang="zh-CN"/>
          </a:p>
          <a:p>
            <a:r>
              <a:rPr lang="en-US" altLang="zh-CN"/>
              <a:t>n0=n2+1</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   设叶子节点个数为n0，度为1的节点个数为n1，度为2的节点个数为n2，必有</a:t>
            </a:r>
            <a:endParaRPr lang="zh-CN" altLang="en-US"/>
          </a:p>
          <a:p>
            <a:r>
              <a:rPr lang="zh-CN" altLang="en-US"/>
              <a:t>            n0+n1+n2 = n                    (1)</a:t>
            </a:r>
            <a:endParaRPr lang="zh-CN" altLang="en-US"/>
          </a:p>
          <a:p>
            <a:r>
              <a:rPr lang="zh-CN" altLang="en-US"/>
              <a:t>   对于二叉树有：</a:t>
            </a:r>
            <a:endParaRPr lang="zh-CN" altLang="en-US"/>
          </a:p>
          <a:p>
            <a:r>
              <a:rPr lang="zh-CN" altLang="en-US"/>
              <a:t>            n0 = n2+1                       (2)</a:t>
            </a:r>
            <a:endParaRPr lang="zh-CN" altLang="en-US"/>
          </a:p>
          <a:p>
            <a:r>
              <a:rPr lang="zh-CN" altLang="en-US"/>
              <a:t>   由上面两式 ==&gt;</a:t>
            </a:r>
            <a:endParaRPr lang="zh-CN" altLang="en-US"/>
          </a:p>
          <a:p>
            <a:r>
              <a:rPr lang="zh-CN" altLang="en-US"/>
              <a:t>            n0 = (n+1-n1)/2                 (3)</a:t>
            </a:r>
            <a:endParaRPr lang="zh-CN" altLang="en-US"/>
          </a:p>
          <a:p>
            <a:endParaRPr lang="zh-CN" altLang="en-US"/>
          </a:p>
          <a:p>
            <a:r>
              <a:rPr lang="zh-CN" altLang="en-US"/>
              <a:t>   由完全二叉树的性质可知：n1 = 0 或 1</a:t>
            </a:r>
            <a:endParaRPr lang="zh-CN" altLang="en-US"/>
          </a:p>
          <a:p>
            <a:r>
              <a:rPr lang="zh-CN" altLang="en-US"/>
              <a:t>由(1)(2)式衍生得到2n2+n1+1 = n</a:t>
            </a:r>
            <a:endParaRPr lang="zh-CN" altLang="en-US"/>
          </a:p>
          <a:p>
            <a:r>
              <a:rPr lang="zh-CN" altLang="en-US"/>
              <a:t>由(3)式可知：</a:t>
            </a:r>
            <a:endParaRPr lang="zh-CN" altLang="en-US"/>
          </a:p>
          <a:p>
            <a:endParaRPr lang="zh-CN" altLang="en-US"/>
          </a:p>
          <a:p>
            <a:r>
              <a:rPr lang="zh-CN" altLang="en-US"/>
              <a:t>n1=0，n为奇数时：n0 = (n+1) / 2</a:t>
            </a:r>
            <a:endParaRPr lang="zh-CN" altLang="en-US"/>
          </a:p>
          <a:p>
            <a:r>
              <a:rPr lang="zh-CN" altLang="en-US"/>
              <a:t>n1=1，n为偶数时：n0 = n / 2</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没有上半部分的中括号是指向下</a:t>
            </a:r>
            <a:r>
              <a:rPr lang="zh-CN" altLang="en-US"/>
              <a:t>取整，比括号内小的最大的整数</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除了头结点没有边，其余节点都有一个父节点，相当于都有1条边，共n-1条</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便于找到节点的</a:t>
            </a:r>
            <a:r>
              <a:rPr lang="zh-CN" altLang="en-US"/>
              <a:t>双亲</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一共</a:t>
            </a:r>
            <a:r>
              <a:rPr lang="en-US" altLang="zh-CN"/>
              <a:t>6</a:t>
            </a:r>
            <a:r>
              <a:rPr lang="zh-CN" altLang="en-US"/>
              <a:t>中</a:t>
            </a:r>
            <a:r>
              <a:rPr lang="zh-CN" altLang="en-US"/>
              <a:t>组合，实际使用的是</a:t>
            </a:r>
            <a:r>
              <a:rPr lang="zh-CN" altLang="en-US"/>
              <a:t>前三种</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t" anchorCtr="0"/>
          <a:p>
            <a:pPr lvl="0"/>
            <a:endParaRPr lang="zh-CN" altLang="en-US" dirty="0"/>
          </a:p>
        </p:txBody>
      </p:sp>
      <p:sp>
        <p:nvSpPr>
          <p:cNvPr id="532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050"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457200" y="1577339"/>
            <a:ext cx="3977639"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59" y="1577339"/>
            <a:ext cx="3977639"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p:txBody>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4101" name="直接连接符 9"/>
          <p:cNvSpPr/>
          <p:nvPr userDrawn="1"/>
        </p:nvSpPr>
        <p:spPr>
          <a:xfrm>
            <a:off x="0" y="6357938"/>
            <a:ext cx="9144000" cy="71437"/>
          </a:xfrm>
          <a:prstGeom prst="line">
            <a:avLst/>
          </a:prstGeom>
          <a:ln w="9525">
            <a:noFill/>
          </a:ln>
        </p:spPr>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空白">
    <p:bg>
      <p:bgPr>
        <a:solidFill>
          <a:schemeClr val="bg1"/>
        </a:solidFill>
        <a:effectLst/>
      </p:bgPr>
    </p:bg>
    <p:spTree>
      <p:nvGrpSpPr>
        <p:cNvPr id="1" name=""/>
        <p:cNvGrpSpPr/>
        <p:nvPr/>
      </p:nvGrpSpPr>
      <p:grpSpPr>
        <a:xfrm>
          <a:off x="0" y="0"/>
          <a:ext cx="0" cy="0"/>
          <a:chOff x="0" y="0"/>
          <a:chExt cx="0" cy="0"/>
        </a:xfrm>
      </p:grpSpPr>
      <p:sp>
        <p:nvSpPr>
          <p:cNvPr id="5122"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endParaRPr lang="zh-CN" altLang="en-US" noProof="1"/>
          </a:p>
        </p:txBody>
      </p:sp>
      <p:grpSp>
        <p:nvGrpSpPr>
          <p:cNvPr id="18" name="组合 17"/>
          <p:cNvGrpSpPr/>
          <p:nvPr/>
        </p:nvGrpSpPr>
        <p:grpSpPr>
          <a:xfrm>
            <a:off x="115637" y="404664"/>
            <a:ext cx="617410" cy="174607"/>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p:cSld name="1_空白">
    <p:bg>
      <p:bgPr>
        <a:solidFill>
          <a:srgbClr val="000000"/>
        </a:solidFill>
        <a:effectLst/>
      </p:bgPr>
    </p:bg>
    <p:spTree>
      <p:nvGrpSpPr>
        <p:cNvPr id="1" name=""/>
        <p:cNvGrpSpPr/>
        <p:nvPr/>
      </p:nvGrpSpPr>
      <p:grpSpPr>
        <a:xfrm>
          <a:off x="0" y="0"/>
          <a:ext cx="0" cy="0"/>
          <a:chOff x="0" y="0"/>
          <a:chExt cx="0" cy="0"/>
        </a:xfrm>
      </p:grpSpPr>
      <p:sp>
        <p:nvSpPr>
          <p:cNvPr id="6146"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799" y="2125979"/>
            <a:ext cx="7772400" cy="144017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4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jpeg"/><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96888" y="1116013"/>
            <a:ext cx="8251825" cy="5472112"/>
          </a:xfrm>
          <a:prstGeom prst="rect">
            <a:avLst/>
          </a:prstGeom>
          <a:noFill/>
          <a:ln w="9525">
            <a:noFill/>
          </a:ln>
        </p:spPr>
        <p:txBody>
          <a:bodyPr/>
          <a:p>
            <a:pPr lvl="0"/>
            <a:r>
              <a:rPr lang="zh-CN" altLang="en-US" dirty="0"/>
              <a:t>单击以编辑母版文本样式</a:t>
            </a:r>
            <a:endParaRPr lang="zh-CN" altLang="en-US" dirty="0"/>
          </a:p>
        </p:txBody>
      </p:sp>
      <p:cxnSp>
        <p:nvCxnSpPr>
          <p:cNvPr id="1027"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1031" name="Rectangle 2"/>
          <p:cNvSpPr>
            <a:spLocks noGrp="1"/>
          </p:cNvSpPr>
          <p:nvPr>
            <p:ph type="title"/>
          </p:nvPr>
        </p:nvSpPr>
        <p:spPr>
          <a:xfrm>
            <a:off x="844550" y="260350"/>
            <a:ext cx="6400800" cy="457200"/>
          </a:xfrm>
          <a:prstGeom prst="rect">
            <a:avLst/>
          </a:prstGeom>
          <a:noFill/>
          <a:ln w="9525">
            <a:noFill/>
          </a:ln>
        </p:spPr>
        <p:txBody>
          <a:bodyPr anchor="ctr" anchorCtr="0"/>
          <a:p>
            <a:pPr lvl="0"/>
            <a:r>
              <a:rPr lang="en-US" altLang="zh-CN" dirty="0"/>
              <a:t>单击以编辑</a:t>
            </a:r>
            <a:r>
              <a:rPr lang="en-US" altLang="en-US" dirty="0"/>
              <a:t>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p:titleStyle>
    <p:body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8324630" y="5389281"/>
            <a:ext cx="740372" cy="760241"/>
          </a:xfrm>
          <a:prstGeom prst="rect">
            <a:avLst/>
          </a:prstGeom>
        </p:spPr>
      </p:pic>
      <p:sp>
        <p:nvSpPr>
          <p:cNvPr id="17" name="bg object 17"/>
          <p:cNvSpPr/>
          <p:nvPr/>
        </p:nvSpPr>
        <p:spPr>
          <a:xfrm>
            <a:off x="0" y="99"/>
            <a:ext cx="9140221" cy="432872"/>
          </a:xfrm>
          <a:custGeom>
            <a:avLst/>
            <a:gdLst/>
            <a:ahLst/>
            <a:cxnLst/>
            <a:rect l="l" t="t" r="r" b="b"/>
            <a:pathLst>
              <a:path w="4608195" h="218440">
                <a:moveTo>
                  <a:pt x="4608004" y="0"/>
                </a:moveTo>
                <a:lnTo>
                  <a:pt x="0" y="0"/>
                </a:lnTo>
                <a:lnTo>
                  <a:pt x="0" y="218376"/>
                </a:lnTo>
                <a:lnTo>
                  <a:pt x="4608004" y="218376"/>
                </a:lnTo>
                <a:lnTo>
                  <a:pt x="4608004" y="0"/>
                </a:lnTo>
                <a:close/>
              </a:path>
            </a:pathLst>
          </a:custGeom>
          <a:solidFill>
            <a:srgbClr val="003456"/>
          </a:solidFill>
        </p:spPr>
        <p:txBody>
          <a:bodyPr wrap="square" lIns="0" tIns="0" rIns="0" bIns="0" rtlCol="0"/>
          <a:lstStyle/>
          <a:p>
            <a:endParaRPr sz="3565"/>
          </a:p>
        </p:txBody>
      </p:sp>
      <p:sp>
        <p:nvSpPr>
          <p:cNvPr id="18" name="bg object 18"/>
          <p:cNvSpPr/>
          <p:nvPr/>
        </p:nvSpPr>
        <p:spPr>
          <a:xfrm>
            <a:off x="239306" y="311369"/>
            <a:ext cx="71792" cy="71726"/>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99AA"/>
            </a:solidFill>
          </a:ln>
        </p:spPr>
        <p:txBody>
          <a:bodyPr wrap="square" lIns="0" tIns="0" rIns="0" bIns="0" rtlCol="0"/>
          <a:lstStyle/>
          <a:p>
            <a:endParaRPr sz="3565"/>
          </a:p>
        </p:txBody>
      </p:sp>
      <p:sp>
        <p:nvSpPr>
          <p:cNvPr id="2" name="Holder 2"/>
          <p:cNvSpPr>
            <a:spLocks noGrp="1"/>
          </p:cNvSpPr>
          <p:nvPr>
            <p:ph type="title"/>
          </p:nvPr>
        </p:nvSpPr>
        <p:spPr>
          <a:xfrm>
            <a:off x="457200" y="274320"/>
            <a:ext cx="8229600" cy="1097280"/>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457200" y="1577339"/>
            <a:ext cx="82296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6377939"/>
            <a:ext cx="2926080" cy="342899"/>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39"/>
            <a:ext cx="2103120" cy="3428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996969" y="6368423"/>
            <a:ext cx="1030272" cy="478172"/>
          </a:xfrm>
          <a:prstGeom prst="rect">
            <a:avLst/>
          </a:prstGeom>
        </p:spPr>
        <p:txBody>
          <a:bodyPr wrap="square" lIns="0" tIns="0" rIns="0" bIns="0">
            <a:spAutoFit/>
          </a:bodyPr>
          <a:lstStyle>
            <a:lvl1pPr>
              <a:defRPr sz="1190" b="0" i="0">
                <a:solidFill>
                  <a:schemeClr val="bg1"/>
                </a:solidFill>
                <a:latin typeface="宋体" panose="02010600030101010101" pitchFamily="2" charset="-122"/>
                <a:cs typeface="宋体" panose="02010600030101010101" pitchFamily="2" charset="-122"/>
              </a:defRPr>
            </a:lvl1pPr>
          </a:lstStyle>
          <a:p>
            <a:pPr marL="12700">
              <a:lnSpc>
                <a:spcPct val="100000"/>
              </a:lnSpc>
              <a:spcBef>
                <a:spcPts val="85"/>
              </a:spcBef>
            </a:pPr>
            <a:r>
              <a:rPr spc="-5" dirty="0"/>
              <a:t>南京师范大学</a:t>
            </a:r>
            <a:endParaRPr spc="-5" dirty="0"/>
          </a:p>
          <a:p>
            <a:pPr marL="172720">
              <a:lnSpc>
                <a:spcPct val="100000"/>
              </a:lnSpc>
              <a:spcBef>
                <a:spcPts val="210"/>
              </a:spcBef>
            </a:pPr>
            <a:fld id="{81D60167-4931-47E6-BA6A-407CBD079E47}" type="slidenum">
              <a:rPr spc="65" dirty="0">
                <a:latin typeface="Palatino Linotype" panose="02040502050505030304"/>
                <a:cs typeface="Palatino Linotype" panose="02040502050505030304"/>
              </a:rPr>
            </a:fld>
            <a:r>
              <a:rPr spc="45" dirty="0">
                <a:latin typeface="Palatino Linotype" panose="02040502050505030304"/>
                <a:cs typeface="Palatino Linotype" panose="02040502050505030304"/>
              </a:rPr>
              <a:t> </a:t>
            </a:r>
            <a:r>
              <a:rPr spc="170" dirty="0">
                <a:latin typeface="Palatino Linotype" panose="02040502050505030304"/>
                <a:cs typeface="Palatino Linotype" panose="02040502050505030304"/>
              </a:rPr>
              <a:t>/</a:t>
            </a:r>
            <a:r>
              <a:rPr spc="45" dirty="0">
                <a:latin typeface="Palatino Linotype" panose="02040502050505030304"/>
                <a:cs typeface="Palatino Linotype" panose="02040502050505030304"/>
              </a:rPr>
              <a:t> </a:t>
            </a:r>
            <a:r>
              <a:rPr spc="65" dirty="0">
                <a:latin typeface="Palatino Linotype" panose="02040502050505030304"/>
                <a:cs typeface="Palatino Linotype" panose="02040502050505030304"/>
              </a:rPr>
              <a:t>77</a:t>
            </a:r>
            <a:endParaRPr spc="65" dirty="0">
              <a:latin typeface="Palatino Linotype" panose="02040502050505030304"/>
              <a:cs typeface="Palatino Linotype" panose="02040502050505030304"/>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defRPr>
          <a:latin typeface="+mj-lt"/>
          <a:ea typeface="+mj-ea"/>
          <a:cs typeface="+mj-cs"/>
        </a:defRPr>
      </a:lvl1pPr>
    </p:titleStyle>
    <p:bodyStyle>
      <a:lvl1pPr marL="0">
        <a:defRPr>
          <a:latin typeface="+mn-lt"/>
          <a:ea typeface="+mn-ea"/>
          <a:cs typeface="+mn-cs"/>
        </a:defRPr>
      </a:lvl1pPr>
      <a:lvl2pPr marL="906145">
        <a:defRPr>
          <a:latin typeface="+mn-lt"/>
          <a:ea typeface="+mn-ea"/>
          <a:cs typeface="+mn-cs"/>
        </a:defRPr>
      </a:lvl2pPr>
      <a:lvl3pPr marL="1812290">
        <a:defRPr>
          <a:latin typeface="+mn-lt"/>
          <a:ea typeface="+mn-ea"/>
          <a:cs typeface="+mn-cs"/>
        </a:defRPr>
      </a:lvl3pPr>
      <a:lvl4pPr marL="2717800">
        <a:defRPr>
          <a:latin typeface="+mn-lt"/>
          <a:ea typeface="+mn-ea"/>
          <a:cs typeface="+mn-cs"/>
        </a:defRPr>
      </a:lvl4pPr>
      <a:lvl5pPr marL="3623945">
        <a:defRPr>
          <a:latin typeface="+mn-lt"/>
          <a:ea typeface="+mn-ea"/>
          <a:cs typeface="+mn-cs"/>
        </a:defRPr>
      </a:lvl5pPr>
      <a:lvl6pPr marL="4530090">
        <a:defRPr>
          <a:latin typeface="+mn-lt"/>
          <a:ea typeface="+mn-ea"/>
          <a:cs typeface="+mn-cs"/>
        </a:defRPr>
      </a:lvl6pPr>
      <a:lvl7pPr marL="5436235">
        <a:defRPr>
          <a:latin typeface="+mn-lt"/>
          <a:ea typeface="+mn-ea"/>
          <a:cs typeface="+mn-cs"/>
        </a:defRPr>
      </a:lvl7pPr>
      <a:lvl8pPr marL="6342380">
        <a:defRPr>
          <a:latin typeface="+mn-lt"/>
          <a:ea typeface="+mn-ea"/>
          <a:cs typeface="+mn-cs"/>
        </a:defRPr>
      </a:lvl8pPr>
      <a:lvl9pPr marL="7247890">
        <a:defRPr>
          <a:latin typeface="+mn-lt"/>
          <a:ea typeface="+mn-ea"/>
          <a:cs typeface="+mn-cs"/>
        </a:defRPr>
      </a:lvl9pPr>
    </p:bodyStyle>
    <p:otherStyle>
      <a:lvl1pPr marL="0">
        <a:defRPr>
          <a:latin typeface="+mn-lt"/>
          <a:ea typeface="+mn-ea"/>
          <a:cs typeface="+mn-cs"/>
        </a:defRPr>
      </a:lvl1pPr>
      <a:lvl2pPr marL="906145">
        <a:defRPr>
          <a:latin typeface="+mn-lt"/>
          <a:ea typeface="+mn-ea"/>
          <a:cs typeface="+mn-cs"/>
        </a:defRPr>
      </a:lvl2pPr>
      <a:lvl3pPr marL="1812290">
        <a:defRPr>
          <a:latin typeface="+mn-lt"/>
          <a:ea typeface="+mn-ea"/>
          <a:cs typeface="+mn-cs"/>
        </a:defRPr>
      </a:lvl3pPr>
      <a:lvl4pPr marL="2717800">
        <a:defRPr>
          <a:latin typeface="+mn-lt"/>
          <a:ea typeface="+mn-ea"/>
          <a:cs typeface="+mn-cs"/>
        </a:defRPr>
      </a:lvl4pPr>
      <a:lvl5pPr marL="3623945">
        <a:defRPr>
          <a:latin typeface="+mn-lt"/>
          <a:ea typeface="+mn-ea"/>
          <a:cs typeface="+mn-cs"/>
        </a:defRPr>
      </a:lvl5pPr>
      <a:lvl6pPr marL="4530090">
        <a:defRPr>
          <a:latin typeface="+mn-lt"/>
          <a:ea typeface="+mn-ea"/>
          <a:cs typeface="+mn-cs"/>
        </a:defRPr>
      </a:lvl6pPr>
      <a:lvl7pPr marL="5436235">
        <a:defRPr>
          <a:latin typeface="+mn-lt"/>
          <a:ea typeface="+mn-ea"/>
          <a:cs typeface="+mn-cs"/>
        </a:defRPr>
      </a:lvl7pPr>
      <a:lvl8pPr marL="6342380">
        <a:defRPr>
          <a:latin typeface="+mn-lt"/>
          <a:ea typeface="+mn-ea"/>
          <a:cs typeface="+mn-cs"/>
        </a:defRPr>
      </a:lvl8pPr>
      <a:lvl9pPr marL="724789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14.bin"/><Relationship Id="rId7" Type="http://schemas.openxmlformats.org/officeDocument/2006/relationships/image" Target="../media/image14.wmf"/><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3" Type="http://schemas.openxmlformats.org/officeDocument/2006/relationships/oleObject" Target="../embeddings/oleObject11.bin"/><Relationship Id="rId2" Type="http://schemas.openxmlformats.org/officeDocument/2006/relationships/image" Target="../media/image12.wmf"/><Relationship Id="rId15" Type="http://schemas.openxmlformats.org/officeDocument/2006/relationships/notesSlide" Target="../notesSlides/notesSlide3.xml"/><Relationship Id="rId14" Type="http://schemas.openxmlformats.org/officeDocument/2006/relationships/vmlDrawing" Target="../drawings/vmlDrawing6.vml"/><Relationship Id="rId13" Type="http://schemas.openxmlformats.org/officeDocument/2006/relationships/slideLayout" Target="../slideLayouts/slideLayout4.xml"/><Relationship Id="rId12" Type="http://schemas.openxmlformats.org/officeDocument/2006/relationships/audio" Target="../media/audio1.wav"/><Relationship Id="rId11" Type="http://schemas.openxmlformats.org/officeDocument/2006/relationships/image" Target="../media/image16.wmf"/><Relationship Id="rId10" Type="http://schemas.openxmlformats.org/officeDocument/2006/relationships/oleObject" Target="../embeddings/oleObject15.bin"/><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17.bin"/><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19.bin"/><Relationship Id="rId2" Type="http://schemas.openxmlformats.org/officeDocument/2006/relationships/image" Target="../media/image17.wmf"/><Relationship Id="rId1"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19.wmf"/><Relationship Id="rId5" Type="http://schemas.openxmlformats.org/officeDocument/2006/relationships/oleObject" Target="../embeddings/oleObject22.bin"/><Relationship Id="rId4" Type="http://schemas.openxmlformats.org/officeDocument/2006/relationships/image" Target="../media/image18.wmf"/><Relationship Id="rId3" Type="http://schemas.openxmlformats.org/officeDocument/2006/relationships/oleObject" Target="../embeddings/oleObject21.bin"/><Relationship Id="rId2" Type="http://schemas.openxmlformats.org/officeDocument/2006/relationships/image" Target="../media/image12.wmf"/><Relationship Id="rId10" Type="http://schemas.openxmlformats.org/officeDocument/2006/relationships/notesSlide" Target="../notesSlides/notesSlide5.xml"/><Relationship Id="rId1"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4.xml"/><Relationship Id="rId4" Type="http://schemas.openxmlformats.org/officeDocument/2006/relationships/image" Target="../media/image23.wmf"/><Relationship Id="rId3" Type="http://schemas.openxmlformats.org/officeDocument/2006/relationships/oleObject" Target="../embeddings/oleObject24.bin"/><Relationship Id="rId2" Type="http://schemas.openxmlformats.org/officeDocument/2006/relationships/image" Target="../media/image22.wmf"/><Relationship Id="rId1"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1.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9.wmf"/><Relationship Id="rId7" Type="http://schemas.openxmlformats.org/officeDocument/2006/relationships/oleObject" Target="../embeddings/oleObject6.bin"/><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1" Type="http://schemas.openxmlformats.org/officeDocument/2006/relationships/vmlDrawing" Target="../drawings/vmlDrawing2.vml"/><Relationship Id="rId10" Type="http://schemas.openxmlformats.org/officeDocument/2006/relationships/slideLayout" Target="../slideLayouts/slideLayout4.xml"/><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9" Type="http://schemas.openxmlformats.org/officeDocument/2006/relationships/slide" Target="slide15.xml"/><Relationship Id="rId8" Type="http://schemas.openxmlformats.org/officeDocument/2006/relationships/slide" Target="slide4.xml"/><Relationship Id="rId7" Type="http://schemas.openxmlformats.org/officeDocument/2006/relationships/slide" Target="slide10.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2" Type="http://schemas.openxmlformats.org/officeDocument/2006/relationships/slideLayout" Target="../slideLayouts/slideLayout12.xml"/><Relationship Id="rId11" Type="http://schemas.openxmlformats.org/officeDocument/2006/relationships/slide" Target="slide1.xml"/><Relationship Id="rId10" Type="http://schemas.openxmlformats.org/officeDocument/2006/relationships/slide" Target="slide21.xml"/><Relationship Id="rId1" Type="http://schemas.openxmlformats.org/officeDocument/2006/relationships/image" Target="../media/image25.png"/></Relationships>
</file>

<file path=ppt/slides/_rels/slide71.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slide" Target="slide10.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26.png"/></Relationships>
</file>

<file path=ppt/slides/_rels/slide72.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slide" Target="slide10.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29.png"/></Relationships>
</file>

<file path=ppt/slides/_rels/slide73.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33.png"/><Relationship Id="rId7" Type="http://schemas.openxmlformats.org/officeDocument/2006/relationships/slide" Target="slide10.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4" Type="http://schemas.openxmlformats.org/officeDocument/2006/relationships/slideLayout" Target="../slideLayouts/slideLayout12.xml"/><Relationship Id="rId13" Type="http://schemas.openxmlformats.org/officeDocument/2006/relationships/slide" Target="slide1.xml"/><Relationship Id="rId12" Type="http://schemas.openxmlformats.org/officeDocument/2006/relationships/image" Target="../media/image36.jpeg"/><Relationship Id="rId11" Type="http://schemas.openxmlformats.org/officeDocument/2006/relationships/image" Target="../media/image35.jpeg"/><Relationship Id="rId10" Type="http://schemas.openxmlformats.org/officeDocument/2006/relationships/image" Target="../media/image34.jpeg"/><Relationship Id="rId1" Type="http://schemas.openxmlformats.org/officeDocument/2006/relationships/image" Target="../media/image32.png"/></Relationships>
</file>

<file path=ppt/slides/_rels/slide74.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5.jpeg"/><Relationship Id="rId7" Type="http://schemas.openxmlformats.org/officeDocument/2006/relationships/slide" Target="slide10.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2" Type="http://schemas.openxmlformats.org/officeDocument/2006/relationships/slideLayout" Target="../slideLayouts/slideLayout12.xml"/><Relationship Id="rId11" Type="http://schemas.openxmlformats.org/officeDocument/2006/relationships/slide" Target="slide1.xml"/><Relationship Id="rId10" Type="http://schemas.openxmlformats.org/officeDocument/2006/relationships/image" Target="../media/image39.jpeg"/><Relationship Id="rId1" Type="http://schemas.openxmlformats.org/officeDocument/2006/relationships/image" Target="../media/image37.png"/></Relationships>
</file>

<file path=ppt/slides/_rels/slide75.xml.rels><?xml version="1.0" encoding="UTF-8" standalone="yes"?>
<Relationships xmlns="http://schemas.openxmlformats.org/package/2006/relationships"><Relationship Id="rId9" Type="http://schemas.openxmlformats.org/officeDocument/2006/relationships/slide" Target="slide10.xml"/><Relationship Id="rId8" Type="http://schemas.openxmlformats.org/officeDocument/2006/relationships/slide" Target="slide4.xml"/><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2" Type="http://schemas.openxmlformats.org/officeDocument/2006/relationships/slideLayout" Target="../slideLayouts/slideLayout12.xml"/><Relationship Id="rId11" Type="http://schemas.openxmlformats.org/officeDocument/2006/relationships/slide" Target="slide1.xml"/><Relationship Id="rId10" Type="http://schemas.openxmlformats.org/officeDocument/2006/relationships/slide" Target="slide21.xml"/><Relationship Id="rId1" Type="http://schemas.openxmlformats.org/officeDocument/2006/relationships/image" Target="../media/image40.png"/></Relationships>
</file>

<file path=ppt/slides/_rels/slide76.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42.jpeg"/><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0" Type="http://schemas.openxmlformats.org/officeDocument/2006/relationships/slideLayout" Target="../slideLayouts/slideLayout12.xml"/><Relationship Id="rId1" Type="http://schemas.openxmlformats.org/officeDocument/2006/relationships/image" Target="../media/image41.png"/></Relationships>
</file>

<file path=ppt/slides/_rels/slide77.xml.rels><?xml version="1.0" encoding="UTF-8" standalone="yes"?>
<Relationships xmlns="http://schemas.openxmlformats.org/package/2006/relationships"><Relationship Id="rId9" Type="http://schemas.openxmlformats.org/officeDocument/2006/relationships/image" Target="../media/image45.jpeg"/><Relationship Id="rId8" Type="http://schemas.openxmlformats.org/officeDocument/2006/relationships/image" Target="../media/image44.jpeg"/><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43.png"/></Relationships>
</file>

<file path=ppt/slides/_rels/slide78.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47.jpeg"/><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0" Type="http://schemas.openxmlformats.org/officeDocument/2006/relationships/slideLayout" Target="../slideLayouts/slideLayout12.xml"/><Relationship Id="rId1" Type="http://schemas.openxmlformats.org/officeDocument/2006/relationships/image" Target="../media/image46.png"/></Relationships>
</file>

<file path=ppt/slides/_rels/slide79.xml.rels><?xml version="1.0" encoding="UTF-8" standalone="yes"?>
<Relationships xmlns="http://schemas.openxmlformats.org/package/2006/relationships"><Relationship Id="rId9" Type="http://schemas.openxmlformats.org/officeDocument/2006/relationships/image" Target="../media/image50.jpeg"/><Relationship Id="rId8" Type="http://schemas.openxmlformats.org/officeDocument/2006/relationships/image" Target="../media/image49.jpeg"/><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4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52.jpeg"/><Relationship Id="rId7" Type="http://schemas.openxmlformats.org/officeDocument/2006/relationships/slide" Target="slide15.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0" Type="http://schemas.openxmlformats.org/officeDocument/2006/relationships/slideLayout" Target="../slideLayouts/slideLayout12.xml"/><Relationship Id="rId1" Type="http://schemas.openxmlformats.org/officeDocument/2006/relationships/image" Target="../media/image51.png"/></Relationships>
</file>

<file path=ppt/slides/_rels/slide81.xml.rels><?xml version="1.0" encoding="UTF-8" standalone="yes"?>
<Relationships xmlns="http://schemas.openxmlformats.org/package/2006/relationships"><Relationship Id="rId9" Type="http://schemas.openxmlformats.org/officeDocument/2006/relationships/slide" Target="slide10.xml"/><Relationship Id="rId8" Type="http://schemas.openxmlformats.org/officeDocument/2006/relationships/slide" Target="slide4.xml"/><Relationship Id="rId7" Type="http://schemas.openxmlformats.org/officeDocument/2006/relationships/slide" Target="slide21.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2" Type="http://schemas.openxmlformats.org/officeDocument/2006/relationships/slideLayout" Target="../slideLayouts/slideLayout12.xml"/><Relationship Id="rId11" Type="http://schemas.openxmlformats.org/officeDocument/2006/relationships/slide" Target="slide1.xml"/><Relationship Id="rId10" Type="http://schemas.openxmlformats.org/officeDocument/2006/relationships/slide" Target="slide15.xml"/><Relationship Id="rId1" Type="http://schemas.openxmlformats.org/officeDocument/2006/relationships/image" Target="../media/image53.png"/></Relationships>
</file>

<file path=ppt/slides/_rels/slide82.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slide" Target="slide21.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2" Type="http://schemas.openxmlformats.org/officeDocument/2006/relationships/slideLayout" Target="../slideLayouts/slideLayout12.xml"/><Relationship Id="rId11" Type="http://schemas.openxmlformats.org/officeDocument/2006/relationships/slide" Target="slide1.xml"/><Relationship Id="rId10" Type="http://schemas.openxmlformats.org/officeDocument/2006/relationships/image" Target="../media/image57.png"/><Relationship Id="rId1" Type="http://schemas.openxmlformats.org/officeDocument/2006/relationships/image" Target="../media/image54.png"/></Relationships>
</file>

<file path=ppt/slides/_rels/slide83.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9.png"/><Relationship Id="rId7" Type="http://schemas.openxmlformats.org/officeDocument/2006/relationships/slide" Target="slide21.xml"/><Relationship Id="rId6" Type="http://schemas.openxmlformats.org/officeDocument/2006/relationships/slide" Target="slide70.xml"/><Relationship Id="rId5" Type="http://schemas.openxmlformats.org/officeDocument/2006/relationships/slide" Target="slide45.xml"/><Relationship Id="rId4" Type="http://schemas.openxmlformats.org/officeDocument/2006/relationships/slide" Target="slide24.xml"/><Relationship Id="rId3" Type="http://schemas.openxmlformats.org/officeDocument/2006/relationships/slide" Target="slide3.xml"/><Relationship Id="rId2" Type="http://schemas.openxmlformats.org/officeDocument/2006/relationships/slide" Target="slide2.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58.png"/></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12.vml"/><Relationship Id="rId5" Type="http://schemas.openxmlformats.org/officeDocument/2006/relationships/slideLayout" Target="../slideLayouts/slideLayout4.xml"/><Relationship Id="rId4" Type="http://schemas.openxmlformats.org/officeDocument/2006/relationships/image" Target="../media/image61.wmf"/><Relationship Id="rId3" Type="http://schemas.openxmlformats.org/officeDocument/2006/relationships/oleObject" Target="../embeddings/oleObject27.bin"/><Relationship Id="rId2" Type="http://schemas.openxmlformats.org/officeDocument/2006/relationships/image" Target="../media/image60.wmf"/><Relationship Id="rId1" Type="http://schemas.openxmlformats.org/officeDocument/2006/relationships/oleObject" Target="../embeddings/oleObject26.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65.wmf"/><Relationship Id="rId7" Type="http://schemas.openxmlformats.org/officeDocument/2006/relationships/oleObject" Target="../embeddings/oleObject31.bin"/><Relationship Id="rId6" Type="http://schemas.openxmlformats.org/officeDocument/2006/relationships/image" Target="../media/image64.wmf"/><Relationship Id="rId5" Type="http://schemas.openxmlformats.org/officeDocument/2006/relationships/oleObject" Target="../embeddings/oleObject30.bin"/><Relationship Id="rId4" Type="http://schemas.openxmlformats.org/officeDocument/2006/relationships/image" Target="../media/image63.wmf"/><Relationship Id="rId3" Type="http://schemas.openxmlformats.org/officeDocument/2006/relationships/oleObject" Target="../embeddings/oleObject29.bin"/><Relationship Id="rId2" Type="http://schemas.openxmlformats.org/officeDocument/2006/relationships/image" Target="../media/image62.wmf"/><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66.wmf"/><Relationship Id="rId1" Type="http://schemas.openxmlformats.org/officeDocument/2006/relationships/oleObject" Target="../embeddings/oleObject28.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68.jpeg"/><Relationship Id="rId1" Type="http://schemas.openxmlformats.org/officeDocument/2006/relationships/image" Target="../media/image67.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9.png"/><Relationship Id="rId1" Type="http://schemas.openxmlformats.org/officeDocument/2006/relationships/image" Target="../media/image68.jpe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8.jpe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1.png"/><Relationship Id="rId1" Type="http://schemas.openxmlformats.org/officeDocument/2006/relationships/image" Target="../media/image70.png"/></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4.xml"/><Relationship Id="rId4" Type="http://schemas.openxmlformats.org/officeDocument/2006/relationships/image" Target="../media/image73.wmf"/><Relationship Id="rId3" Type="http://schemas.openxmlformats.org/officeDocument/2006/relationships/oleObject" Target="../embeddings/oleObject34.bin"/><Relationship Id="rId2" Type="http://schemas.openxmlformats.org/officeDocument/2006/relationships/image" Target="../media/image72.wmf"/><Relationship Id="rId1" Type="http://schemas.openxmlformats.org/officeDocument/2006/relationships/oleObject" Target="../embeddings/oleObject33.bin"/></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4.xml"/><Relationship Id="rId2" Type="http://schemas.openxmlformats.org/officeDocument/2006/relationships/image" Target="../media/image73.wmf"/><Relationship Id="rId1" Type="http://schemas.openxmlformats.org/officeDocument/2006/relationships/oleObject" Target="../embeddings/oleObject35.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p:sp>
        <p:nvSpPr>
          <p:cNvPr id="8194" name="矩形: 圆角 2"/>
          <p:cNvSpPr>
            <a:spLocks noChangeArrowheads="1"/>
          </p:cNvSpPr>
          <p:nvPr/>
        </p:nvSpPr>
        <p:spPr bwMode="auto">
          <a:xfrm>
            <a:off x="3179763" y="3141663"/>
            <a:ext cx="5640388" cy="579438"/>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 name="矩形 1"/>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3" name="矩形 22"/>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pic>
        <p:nvPicPr>
          <p:cNvPr id="10246" name="图片 1"/>
          <p:cNvPicPr>
            <a:picLocks noChangeAspect="1"/>
          </p:cNvPicPr>
          <p:nvPr/>
        </p:nvPicPr>
        <p:blipFill>
          <a:blip r:embed="rId1"/>
          <a:srcRect l="36591" t="61440" r="36745" b="14038"/>
          <a:stretch>
            <a:fillRect/>
          </a:stretch>
        </p:blipFill>
        <p:spPr>
          <a:xfrm>
            <a:off x="511175" y="2382838"/>
            <a:ext cx="2282825" cy="2935287"/>
          </a:xfrm>
          <a:prstGeom prst="rect">
            <a:avLst/>
          </a:prstGeom>
          <a:noFill/>
          <a:ln w="9525">
            <a:noFill/>
          </a:ln>
        </p:spPr>
      </p:pic>
      <p:sp>
        <p:nvSpPr>
          <p:cNvPr id="28" name="Rectangle 24"/>
          <p:cNvSpPr txBox="1">
            <a:spLocks noChangeArrowheads="1"/>
          </p:cNvSpPr>
          <p:nvPr/>
        </p:nvSpPr>
        <p:spPr bwMode="auto">
          <a:xfrm>
            <a:off x="7884160" y="4004945"/>
            <a:ext cx="1019175" cy="714375"/>
          </a:xfrm>
          <a:prstGeom prst="rect">
            <a:avLst/>
          </a:prstGeom>
          <a:noFill/>
          <a:ln w="9525">
            <a:noFill/>
            <a:miter lim="800000"/>
          </a:ln>
        </p:spPr>
        <p:txBody>
          <a:bodyPr anchor="ctr"/>
          <a:lstStyle/>
          <a:p>
            <a:pPr marR="0" defTabSz="914400">
              <a:buClrTx/>
              <a:buSzTx/>
              <a:buFontTx/>
              <a:buNone/>
              <a:defRPr/>
            </a:pPr>
            <a:r>
              <a:rPr kumimoji="1" lang="zh-CN" altLang="en-US" sz="3200" b="0" kern="0" cap="none" spc="0" normalizeH="0" baseline="0" noProof="0" dirty="0">
                <a:solidFill>
                  <a:srgbClr val="FEFFFF"/>
                </a:solidFill>
                <a:latin typeface="+mn-lt"/>
                <a:ea typeface="+mn-ea"/>
                <a:cs typeface="+mn-ea"/>
                <a:sym typeface="+mn-lt"/>
              </a:rPr>
              <a:t>王幸</a:t>
            </a:r>
            <a:endParaRPr kumimoji="1" lang="zh-CN" altLang="en-US" sz="3200" b="0" kern="0" cap="none" spc="0" normalizeH="0" baseline="0" noProof="0" dirty="0">
              <a:solidFill>
                <a:srgbClr val="FEFFFF"/>
              </a:solidFill>
              <a:latin typeface="+mn-lt"/>
              <a:ea typeface="+mn-ea"/>
              <a:cs typeface="+mn-ea"/>
              <a:sym typeface="+mn-lt"/>
            </a:endParaRPr>
          </a:p>
        </p:txBody>
      </p:sp>
      <p:sp>
        <p:nvSpPr>
          <p:cNvPr id="29" name="矩形 28"/>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34" name="Rectangle 24"/>
          <p:cNvSpPr txBox="1">
            <a:spLocks noChangeArrowheads="1"/>
          </p:cNvSpPr>
          <p:nvPr/>
        </p:nvSpPr>
        <p:spPr bwMode="auto">
          <a:xfrm>
            <a:off x="3294063" y="3074988"/>
            <a:ext cx="3149600" cy="714375"/>
          </a:xfrm>
          <a:prstGeom prst="rect">
            <a:avLst/>
          </a:prstGeom>
          <a:noFill/>
          <a:ln w="9525">
            <a:noFill/>
            <a:miter lim="800000"/>
          </a:ln>
        </p:spPr>
        <p:txBody>
          <a:bodyPr anchor="ctr"/>
          <a:lstStyle/>
          <a:p>
            <a:pPr marR="0"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树和二叉树</a:t>
            </a:r>
            <a:endParaRPr kumimoji="1" lang="zh-CN" altLang="en-US" sz="4800" i="1" kern="0" cap="none" spc="0" normalizeH="0" baseline="0" noProof="0" dirty="0">
              <a:solidFill>
                <a:srgbClr val="6C4C8F">
                  <a:lumMod val="50000"/>
                </a:srgbClr>
              </a:solidFill>
              <a:effectLst>
                <a:outerShdw blurRad="38100" dist="38100" dir="2700000" algn="tl">
                  <a:srgbClr val="C0C0C0"/>
                </a:outerShdw>
              </a:effectLst>
              <a:latin typeface="+mn-lt"/>
              <a:ea typeface="+mn-ea"/>
              <a:cs typeface="+mn-ea"/>
              <a:sym typeface="+mn-lt"/>
            </a:endParaRPr>
          </a:p>
        </p:txBody>
      </p:sp>
      <p:sp>
        <p:nvSpPr>
          <p:cNvPr id="17" name="Rectangle 24"/>
          <p:cNvSpPr txBox="1">
            <a:spLocks noChangeArrowheads="1"/>
          </p:cNvSpPr>
          <p:nvPr/>
        </p:nvSpPr>
        <p:spPr bwMode="auto">
          <a:xfrm>
            <a:off x="3119438" y="2352675"/>
            <a:ext cx="2554288" cy="714375"/>
          </a:xfrm>
          <a:prstGeom prst="rect">
            <a:avLst/>
          </a:prstGeom>
          <a:noFill/>
          <a:ln w="9525">
            <a:noFill/>
            <a:miter lim="800000"/>
          </a:ln>
        </p:spPr>
        <p:txBody>
          <a:bodyPr anchor="ctr"/>
          <a:lstStyle/>
          <a:p>
            <a:pPr marR="0" defTabSz="914400">
              <a:buClrTx/>
              <a:buSzTx/>
              <a:buFontTx/>
              <a:buNone/>
              <a:defRPr/>
            </a:pPr>
            <a:r>
              <a:rPr kumimoji="1" lang="zh-CN" altLang="en-US" sz="3600" b="0" kern="0" cap="none" spc="0" normalizeH="0" baseline="0" noProof="0" dirty="0">
                <a:solidFill>
                  <a:srgbClr val="FEFFFF"/>
                </a:solidFill>
                <a:latin typeface="+mn-lt"/>
                <a:ea typeface="+mn-ea"/>
                <a:cs typeface="+mn-ea"/>
                <a:sym typeface="+mn-lt"/>
              </a:rPr>
              <a:t>第</a:t>
            </a:r>
            <a:r>
              <a:rPr kumimoji="1" lang="en-US" altLang="zh-CN" sz="3600" b="0" kern="0" cap="none" spc="0" normalizeH="0" baseline="0" noProof="0" dirty="0">
                <a:solidFill>
                  <a:srgbClr val="FEFFFF"/>
                </a:solidFill>
                <a:latin typeface="+mn-lt"/>
                <a:ea typeface="+mn-ea"/>
                <a:cs typeface="+mn-ea"/>
                <a:sym typeface="+mn-lt"/>
              </a:rPr>
              <a:t>5</a:t>
            </a:r>
            <a:r>
              <a:rPr kumimoji="1" lang="zh-CN" altLang="en-US" sz="3600" b="0" kern="0" cap="none" spc="0" normalizeH="0" baseline="0" noProof="0" dirty="0">
                <a:solidFill>
                  <a:srgbClr val="FEFFFF"/>
                </a:solidFill>
                <a:latin typeface="+mn-lt"/>
                <a:ea typeface="+mn-ea"/>
                <a:cs typeface="+mn-ea"/>
                <a:sym typeface="+mn-lt"/>
              </a:rPr>
              <a:t>章</a:t>
            </a:r>
            <a:endParaRPr kumimoji="1" lang="zh-CN" altLang="en-US" sz="4800" b="0" kern="0" cap="none" spc="0" normalizeH="0" baseline="0" noProof="0" dirty="0">
              <a:solidFill>
                <a:srgbClr val="6C4C8F">
                  <a:lumMod val="50000"/>
                </a:srgbClr>
              </a:solidFill>
              <a:latin typeface="+mn-lt"/>
              <a:ea typeface="+mn-ea"/>
              <a:cs typeface="+mn-ea"/>
              <a:sym typeface="+mn-lt"/>
            </a:endParaRPr>
          </a:p>
        </p:txBody>
      </p:sp>
      <p:sp>
        <p:nvSpPr>
          <p:cNvPr id="20" name="Rectangle 24"/>
          <p:cNvSpPr txBox="1">
            <a:spLocks noChangeArrowheads="1"/>
          </p:cNvSpPr>
          <p:nvPr/>
        </p:nvSpPr>
        <p:spPr bwMode="auto">
          <a:xfrm>
            <a:off x="300038" y="641350"/>
            <a:ext cx="8843963" cy="714375"/>
          </a:xfrm>
          <a:prstGeom prst="rect">
            <a:avLst/>
          </a:prstGeom>
          <a:noFill/>
          <a:ln w="9525">
            <a:noFill/>
            <a:miter lim="800000"/>
          </a:ln>
        </p:spPr>
        <p:txBody>
          <a:bodyPr anchor="ctr"/>
          <a:lstStyle/>
          <a:p>
            <a:pPr marR="0" defTabSz="914400">
              <a:buClrTx/>
              <a:buSzTx/>
              <a:buFontTx/>
              <a:buNone/>
              <a:defRPr/>
            </a:pPr>
            <a:r>
              <a:rPr kumimoji="0" lang="zh-CN" altLang="en-US" sz="4000" b="0" kern="1200" cap="none" spc="0" normalizeH="0" baseline="0" noProof="0" dirty="0">
                <a:solidFill>
                  <a:srgbClr val="FEFFFF"/>
                </a:solidFill>
                <a:latin typeface="+mn-lt"/>
                <a:ea typeface="+mn-ea"/>
                <a:cs typeface="+mn-ea"/>
                <a:sym typeface="+mn-lt"/>
              </a:rPr>
              <a:t>数据结构（</a:t>
            </a:r>
            <a:r>
              <a:rPr kumimoji="0" lang="en-US" altLang="zh-CN" sz="4000" b="0" kern="1200" cap="none" spc="0" normalizeH="0" baseline="0" noProof="0" dirty="0">
                <a:solidFill>
                  <a:srgbClr val="FEFFFF"/>
                </a:solidFill>
                <a:latin typeface="+mn-lt"/>
                <a:ea typeface="+mn-ea"/>
                <a:cs typeface="+mn-ea"/>
                <a:sym typeface="+mn-lt"/>
              </a:rPr>
              <a:t>C</a:t>
            </a:r>
            <a:r>
              <a:rPr kumimoji="0" lang="zh-CN" altLang="en-US" sz="4000" b="0" kern="1200" cap="none" spc="0" normalizeH="0" baseline="0" noProof="0" dirty="0">
                <a:solidFill>
                  <a:srgbClr val="FEFFFF"/>
                </a:solidFill>
                <a:latin typeface="+mn-lt"/>
                <a:ea typeface="+mn-ea"/>
                <a:cs typeface="+mn-ea"/>
                <a:sym typeface="+mn-lt"/>
              </a:rPr>
              <a:t>语言版）（第</a:t>
            </a:r>
            <a:r>
              <a:rPr kumimoji="0" lang="en-US" altLang="zh-CN" sz="4000" b="0" kern="1200" cap="none" spc="0" normalizeH="0" baseline="0" noProof="0" dirty="0">
                <a:solidFill>
                  <a:srgbClr val="FEFFFF"/>
                </a:solidFill>
                <a:latin typeface="+mn-lt"/>
                <a:ea typeface="+mn-ea"/>
                <a:cs typeface="+mn-ea"/>
                <a:sym typeface="+mn-lt"/>
              </a:rPr>
              <a:t>2</a:t>
            </a:r>
            <a:r>
              <a:rPr kumimoji="0" lang="zh-CN" altLang="en-US" sz="4000" b="0" kern="1200" cap="none" spc="0" normalizeH="0" baseline="0" noProof="0" dirty="0">
                <a:solidFill>
                  <a:srgbClr val="FEFFFF"/>
                </a:solidFill>
                <a:latin typeface="+mn-lt"/>
                <a:ea typeface="+mn-ea"/>
                <a:cs typeface="+mn-ea"/>
                <a:sym typeface="+mn-lt"/>
              </a:rPr>
              <a:t>版）</a:t>
            </a:r>
            <a:endParaRPr kumimoji="1" lang="zh-CN" altLang="en-US" sz="5400" i="1" kern="0" cap="none" spc="0" normalizeH="0" baseline="0" noProof="0" dirty="0">
              <a:solidFill>
                <a:srgbClr val="6C4C8F">
                  <a:lumMod val="50000"/>
                </a:srgbClr>
              </a:solidFill>
              <a:effectLst>
                <a:outerShdw blurRad="38100" dist="38100" dir="2700000" algn="tl">
                  <a:srgbClr val="C0C0C0"/>
                </a:outerShdw>
              </a:effectLst>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6"/>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即树的数据元素</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结点挂接的子树数</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从根到该结点的层数（根结点算第一层）</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即度为</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的结点，即叶子</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即度不为</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的结点（也称为内部结点）</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所有结点度中的最大值</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指所有结点中最大的层数</a:t>
            </a:r>
            <a:endParaRPr kumimoji="0" lang="zh-CN" altLang="en-US" sz="2200" b="0"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24579" name="Rectangle 7"/>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结点</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rPr>
              <a:t>结点的度</a:t>
            </a:r>
            <a:endPar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rPr>
              <a:t>结点的层次</a:t>
            </a:r>
            <a:endPar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终端结点</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分支结点</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rPr>
              <a:t>树的度</a:t>
            </a:r>
            <a:endPar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rPr>
              <a:t>树的深度</a:t>
            </a:r>
            <a:endParaRPr kumimoji="0" lang="zh-CN" altLang="en-US" sz="22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或高度</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21508" name="Object 69"/>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3082" name="" r:id="rId1" imgW="6875780" imgH="3817620" progId="Visio.Drawing.5">
                  <p:embed/>
                </p:oleObj>
              </mc:Choice>
              <mc:Fallback>
                <p:oleObj name="" r:id="rId1" imgW="6875780" imgH="3817620" progId="Visio.Drawing.5">
                  <p:embed/>
                  <p:pic>
                    <p:nvPicPr>
                      <p:cNvPr id="0" name="图片 3081"/>
                      <p:cNvPicPr/>
                      <p:nvPr/>
                    </p:nvPicPr>
                    <p:blipFill>
                      <a:blip r:embed="rId2"/>
                      <a:stretch>
                        <a:fillRect/>
                      </a:stretch>
                    </p:blipFill>
                    <p:spPr>
                      <a:xfrm>
                        <a:off x="2754313" y="4198938"/>
                        <a:ext cx="4495800" cy="2493962"/>
                      </a:xfrm>
                      <a:prstGeom prst="rect">
                        <a:avLst/>
                      </a:prstGeom>
                      <a:solidFill>
                        <a:schemeClr val="accent1"/>
                      </a:solidFill>
                      <a:ln w="38100">
                        <a:noFill/>
                        <a:miter/>
                      </a:ln>
                    </p:spPr>
                  </p:pic>
                </p:oleObj>
              </mc:Fallback>
            </mc:AlternateContent>
          </a:graphicData>
        </a:graphic>
      </p:graphicFrame>
      <p:grpSp>
        <p:nvGrpSpPr>
          <p:cNvPr id="24584" name="Group 70"/>
          <p:cNvGrpSpPr/>
          <p:nvPr/>
        </p:nvGrpSpPr>
        <p:grpSpPr bwMode="auto">
          <a:xfrm>
            <a:off x="7729165" y="3622079"/>
            <a:ext cx="803275" cy="3057525"/>
            <a:chOff x="4944" y="1584"/>
            <a:chExt cx="506" cy="1926"/>
          </a:xfrm>
          <a:solidFill>
            <a:srgbClr val="E2D9EB"/>
          </a:solidFill>
        </p:grpSpPr>
        <p:sp>
          <p:nvSpPr>
            <p:cNvPr id="24585" name="Text Box 71"/>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层次</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6" name="Text Box 72"/>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7" name="Text Box 73"/>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8" name="Text Box 74"/>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9" name="Text Box 75"/>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4590" name="Rectangle 76"/>
          <p:cNvSpPr>
            <a:spLocks noChangeArrowheads="1"/>
          </p:cNvSpPr>
          <p:nvPr/>
        </p:nvSpPr>
        <p:spPr bwMode="auto">
          <a:xfrm>
            <a:off x="793750" y="217488"/>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bg1"/>
                </a:solidFill>
                <a:effectLst/>
                <a:uLnTx/>
                <a:uFillTx/>
                <a:latin typeface="+mn-lt"/>
                <a:ea typeface="+mn-ea"/>
                <a:cs typeface="+mn-ea"/>
                <a:sym typeface="+mn-lt"/>
              </a:rPr>
              <a:t>基本术语</a:t>
            </a: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3141663"/>
            <a:ext cx="9144000" cy="29511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6179" name="Text Box 3"/>
          <p:cNvSpPr txBox="1">
            <a:spLocks noChangeArrowheads="1"/>
          </p:cNvSpPr>
          <p:nvPr/>
        </p:nvSpPr>
        <p:spPr bwMode="auto">
          <a:xfrm>
            <a:off x="793750" y="3262313"/>
            <a:ext cx="3960813" cy="2553335"/>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typedef  </a:t>
            </a:r>
            <a:r>
              <a:rPr kumimoji="0" lang="en-US" altLang="zh-CN" sz="3200" b="0" i="0" u="none" strike="noStrike" kern="1200" cap="none" spc="0" normalizeH="0" baseline="0" noProof="0" dirty="0" err="1">
                <a:ln>
                  <a:noFill/>
                </a:ln>
                <a:solidFill>
                  <a:schemeClr val="tx1"/>
                </a:solidFill>
                <a:effectLst/>
                <a:uLnTx/>
                <a:uFillTx/>
                <a:latin typeface="+mn-lt"/>
                <a:ea typeface="+mn-ea"/>
                <a:cs typeface="+mn-ea"/>
                <a:sym typeface="+mn-lt"/>
              </a:rPr>
              <a:t>struct</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  int </a:t>
            </a:r>
            <a:r>
              <a:rPr kumimoji="0" lang="en-US" altLang="zh-CN" sz="3200" b="0" i="0" u="none" strike="noStrike" kern="1200" cap="none" spc="0" normalizeH="0" baseline="0" noProof="0" dirty="0" err="1">
                <a:ln>
                  <a:noFill/>
                </a:ln>
                <a:solidFill>
                  <a:schemeClr val="tx1"/>
                </a:solidFill>
                <a:effectLst/>
                <a:uLnTx/>
                <a:uFillTx/>
                <a:latin typeface="+mn-lt"/>
                <a:ea typeface="+mn-ea"/>
                <a:cs typeface="+mn-ea"/>
                <a:sym typeface="+mn-lt"/>
              </a:rPr>
              <a:t>we</a:t>
            </a:r>
            <a:r>
              <a:rPr kumimoji="0" lang="en-US" altLang="zh-CN" sz="3200" b="0" i="0" u="none" strike="noStrike" kern="1200" cap="none" spc="0" normalizeH="0" baseline="0" noProof="0" dirty="0" err="1">
                <a:ln>
                  <a:noFill/>
                </a:ln>
                <a:solidFill>
                  <a:schemeClr val="tx1"/>
                </a:solidFill>
                <a:effectLst/>
                <a:uLnTx/>
                <a:uFillTx/>
                <a:latin typeface="+mn-lt"/>
                <a:ea typeface="+mn-ea"/>
                <a:cs typeface="+mn-ea"/>
                <a:sym typeface="+mn-lt"/>
              </a:rPr>
              <a:t>ight</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   int </a:t>
            </a:r>
            <a:r>
              <a:rPr kumimoji="0" lang="en-US" altLang="zh-CN" sz="3200" b="0" i="0" u="none" strike="noStrike" kern="1200" cap="none" spc="0" normalizeH="0" baseline="0" noProof="0" dirty="0" err="1">
                <a:ln>
                  <a:noFill/>
                </a:ln>
                <a:solidFill>
                  <a:schemeClr val="tx1"/>
                </a:solidFill>
                <a:effectLst/>
                <a:uLnTx/>
                <a:uFillTx/>
                <a:latin typeface="+mn-lt"/>
                <a:ea typeface="+mn-ea"/>
                <a:cs typeface="+mn-ea"/>
                <a:sym typeface="+mn-lt"/>
              </a:rPr>
              <a:t>parent,lch,rch</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0" noProof="0" dirty="0" err="1">
                <a:ln>
                  <a:noFill/>
                </a:ln>
                <a:solidFill>
                  <a:schemeClr val="tx1"/>
                </a:solidFill>
                <a:effectLst/>
                <a:uLnTx/>
                <a:uFillTx/>
                <a:latin typeface="+mn-lt"/>
                <a:ea typeface="+mn-ea"/>
                <a:cs typeface="+mn-ea"/>
                <a:sym typeface="+mn-lt"/>
              </a:rPr>
              <a:t>HuffmanTree</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9331" name="Rectangle 4"/>
          <p:cNvSpPr>
            <a:spLocks noChangeArrowheads="1"/>
          </p:cNvSpPr>
          <p:nvPr/>
        </p:nvSpPr>
        <p:spPr bwMode="auto">
          <a:xfrm>
            <a:off x="793750" y="201613"/>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哈夫曼树构造算法的实现（算法</a:t>
            </a:r>
            <a:r>
              <a:rPr kumimoji="0" lang="en-US" altLang="zh-CN"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5.10</a:t>
            </a: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46181" name="Rectangle 5"/>
          <p:cNvSpPr>
            <a:spLocks noChangeArrowheads="1"/>
          </p:cNvSpPr>
          <p:nvPr/>
        </p:nvSpPr>
        <p:spPr bwMode="auto">
          <a:xfrm>
            <a:off x="652463" y="1700213"/>
            <a:ext cx="67294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ü"/>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采用顺序存储结构</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一维结构数组</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ü"/>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结点类型定义</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6182" name="Text Box 6"/>
          <p:cNvSpPr txBox="1">
            <a:spLocks noChangeArrowheads="1"/>
          </p:cNvSpPr>
          <p:nvPr/>
        </p:nvSpPr>
        <p:spPr bwMode="auto">
          <a:xfrm>
            <a:off x="652463" y="1119188"/>
            <a:ext cx="8097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一棵有</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个叶子结点的</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Huffman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树有</a:t>
            </a:r>
            <a:r>
              <a:rPr kumimoji="0" lang="zh-CN" altLang="en-US" sz="3200" b="0" i="0" u="sng" strike="noStrike" kern="1200" cap="none" spc="0" normalizeH="0" baseline="0" noProof="0" dirty="0">
                <a:ln>
                  <a:noFill/>
                </a:ln>
                <a:solidFill>
                  <a:schemeClr val="accent2"/>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6183" name="Text Box 7"/>
          <p:cNvSpPr txBox="1">
            <a:spLocks noChangeArrowheads="1"/>
          </p:cNvSpPr>
          <p:nvPr/>
        </p:nvSpPr>
        <p:spPr bwMode="auto">
          <a:xfrm>
            <a:off x="6229350" y="1030288"/>
            <a:ext cx="9953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FF0000"/>
                </a:solidFill>
                <a:effectLst/>
                <a:uLnTx/>
                <a:uFillTx/>
                <a:latin typeface="+mn-lt"/>
                <a:ea typeface="+mn-ea"/>
                <a:cs typeface="+mn-ea"/>
                <a:sym typeface="+mn-lt"/>
              </a:rPr>
              <a:t>2n-1</a:t>
            </a:r>
            <a:endParaRPr kumimoji="0" lang="en-US" altLang="zh-CN" sz="3200" b="1" i="0" u="none" strike="noStrike" kern="1200" cap="none" spc="0" normalizeH="0" baseline="0" noProof="0" dirty="0">
              <a:ln>
                <a:noFill/>
              </a:ln>
              <a:solidFill>
                <a:srgbClr val="FF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圆角矩形 25"/>
          <p:cNvSpPr/>
          <p:nvPr/>
        </p:nvSpPr>
        <p:spPr bwMode="auto">
          <a:xfrm>
            <a:off x="839788" y="3571875"/>
            <a:ext cx="7548563"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100354" name="Rectangle 2"/>
          <p:cNvSpPr>
            <a:spLocks noChangeArrowheads="1"/>
          </p:cNvSpPr>
          <p:nvPr/>
        </p:nvSpPr>
        <p:spPr bwMode="auto">
          <a:xfrm>
            <a:off x="1438275" y="1163638"/>
            <a:ext cx="72374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初始化</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HT[1..2n-1]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=parent=0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0355"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104453" name="组合 12"/>
          <p:cNvGrpSpPr/>
          <p:nvPr/>
        </p:nvGrpSpPr>
        <p:grpSpPr>
          <a:xfrm>
            <a:off x="749300" y="1163638"/>
            <a:ext cx="579438" cy="627062"/>
            <a:chOff x="6242320" y="1105727"/>
            <a:chExt cx="579005" cy="626656"/>
          </a:xfrm>
        </p:grpSpPr>
        <p:sp>
          <p:nvSpPr>
            <p:cNvPr id="104475" name="TextBox 6"/>
            <p:cNvSpPr txBox="1"/>
            <p:nvPr/>
          </p:nvSpPr>
          <p:spPr>
            <a:xfrm>
              <a:off x="6327224" y="1105727"/>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FF9900"/>
                  </a:solidFill>
                  <a:latin typeface="Impact" panose="020B0806030902050204" pitchFamily="34" charset="0"/>
                </a:rPr>
                <a:t>01</a:t>
              </a:r>
              <a:endParaRPr lang="zh-CN" altLang="en-US" sz="3200" dirty="0">
                <a:solidFill>
                  <a:srgbClr val="FF9900"/>
                </a:solidFill>
                <a:latin typeface="微软雅黑" panose="020B0503020204020204" pitchFamily="34" charset="-122"/>
              </a:endParaRPr>
            </a:p>
          </p:txBody>
        </p:sp>
        <p:sp>
          <p:nvSpPr>
            <p:cNvPr id="104476" name="文本框 22"/>
            <p:cNvSpPr txBox="1"/>
            <p:nvPr/>
          </p:nvSpPr>
          <p:spPr>
            <a:xfrm>
              <a:off x="6242320" y="151693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04454" name="组合 15"/>
          <p:cNvGrpSpPr/>
          <p:nvPr/>
        </p:nvGrpSpPr>
        <p:grpSpPr>
          <a:xfrm>
            <a:off x="749300" y="1947863"/>
            <a:ext cx="579438" cy="631825"/>
            <a:chOff x="6242320" y="2373233"/>
            <a:chExt cx="579005" cy="631762"/>
          </a:xfrm>
        </p:grpSpPr>
        <p:sp>
          <p:nvSpPr>
            <p:cNvPr id="104473" name="TextBox 6"/>
            <p:cNvSpPr txBox="1"/>
            <p:nvPr/>
          </p:nvSpPr>
          <p:spPr>
            <a:xfrm>
              <a:off x="6327224" y="2373233"/>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01ACBE"/>
                  </a:solidFill>
                  <a:latin typeface="Impact" panose="020B0806030902050204" pitchFamily="34" charset="0"/>
                </a:rPr>
                <a:t>02</a:t>
              </a:r>
              <a:endParaRPr lang="zh-CN" altLang="en-US" sz="3200" dirty="0">
                <a:solidFill>
                  <a:srgbClr val="01ACBE"/>
                </a:solidFill>
                <a:latin typeface="微软雅黑" panose="020B0503020204020204" pitchFamily="34" charset="-122"/>
              </a:endParaRPr>
            </a:p>
          </p:txBody>
        </p:sp>
        <p:sp>
          <p:nvSpPr>
            <p:cNvPr id="104474" name="文本框 23"/>
            <p:cNvSpPr txBox="1"/>
            <p:nvPr/>
          </p:nvSpPr>
          <p:spPr>
            <a:xfrm>
              <a:off x="6242320" y="2789551"/>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04455" name="组合 18"/>
          <p:cNvGrpSpPr/>
          <p:nvPr/>
        </p:nvGrpSpPr>
        <p:grpSpPr>
          <a:xfrm>
            <a:off x="749300" y="2781300"/>
            <a:ext cx="579438" cy="620713"/>
            <a:chOff x="6242320" y="3640739"/>
            <a:chExt cx="579005" cy="620494"/>
          </a:xfrm>
        </p:grpSpPr>
        <p:sp>
          <p:nvSpPr>
            <p:cNvPr id="104471" name="TextBox 6"/>
            <p:cNvSpPr txBox="1"/>
            <p:nvPr/>
          </p:nvSpPr>
          <p:spPr>
            <a:xfrm>
              <a:off x="6327224" y="3640739"/>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C00000"/>
                  </a:solidFill>
                  <a:latin typeface="Impact" panose="020B0806030902050204" pitchFamily="34" charset="0"/>
                </a:rPr>
                <a:t>03</a:t>
              </a:r>
              <a:endParaRPr lang="zh-CN" altLang="en-US" sz="3200" dirty="0">
                <a:solidFill>
                  <a:srgbClr val="C00000"/>
                </a:solidFill>
                <a:latin typeface="微软雅黑" panose="020B0503020204020204" pitchFamily="34" charset="-122"/>
              </a:endParaRPr>
            </a:p>
          </p:txBody>
        </p:sp>
        <p:sp>
          <p:nvSpPr>
            <p:cNvPr id="104472" name="文本框 24"/>
            <p:cNvSpPr txBox="1"/>
            <p:nvPr/>
          </p:nvSpPr>
          <p:spPr>
            <a:xfrm>
              <a:off x="6242320" y="404578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sp>
        <p:nvSpPr>
          <p:cNvPr id="22" name="Rectangle 2"/>
          <p:cNvSpPr>
            <a:spLocks noChangeArrowheads="1"/>
          </p:cNvSpPr>
          <p:nvPr/>
        </p:nvSpPr>
        <p:spPr bwMode="auto">
          <a:xfrm>
            <a:off x="1438275" y="1939925"/>
            <a:ext cx="7038975" cy="60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初始化</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HT[1..2n-1]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：输入前</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个单元中叶子结点的</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值</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3" name="Rectangle 2"/>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进行以下</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次合并，依次产生</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=n+1..2n-1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4" name="Rectangle 2"/>
          <p:cNvSpPr>
            <a:spLocks noChangeArrowheads="1"/>
          </p:cNvSpPr>
          <p:nvPr/>
        </p:nvSpPr>
        <p:spPr bwMode="auto">
          <a:xfrm>
            <a:off x="1912938" y="3590925"/>
            <a:ext cx="6538913"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在</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HT[1..i-1]</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中选两个未被选过的</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weight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最小的两个结点</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HT[s1]</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HT[s2] (</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从</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parent = 0 </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的结点中选</a:t>
            </a:r>
            <a:r>
              <a:rPr kumimoji="0" lang="en-US" altLang="en-US"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修改</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HT[s1]</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HT[s2]</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的</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parent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值：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parent=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置</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weight=HT[s1].weight + HT[s2].weight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lch</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=s1,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rch</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=s2</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p:txBody>
      </p:sp>
      <p:cxnSp>
        <p:nvCxnSpPr>
          <p:cNvPr id="104459" name="直接连接符 2"/>
          <p:cNvCxnSpPr/>
          <p:nvPr/>
        </p:nvCxnSpPr>
        <p:spPr>
          <a:xfrm>
            <a:off x="1438275" y="1711325"/>
            <a:ext cx="6950075" cy="0"/>
          </a:xfrm>
          <a:prstGeom prst="line">
            <a:avLst/>
          </a:prstGeom>
          <a:ln w="9525" cap="flat" cmpd="sng">
            <a:solidFill>
              <a:srgbClr val="E2D9EB"/>
            </a:solidFill>
            <a:prstDash val="solid"/>
            <a:headEnd type="none" w="med" len="med"/>
            <a:tailEnd type="none" w="med" len="med"/>
          </a:ln>
        </p:spPr>
      </p:cxnSp>
      <p:cxnSp>
        <p:nvCxnSpPr>
          <p:cNvPr id="104460" name="直接连接符 27"/>
          <p:cNvCxnSpPr/>
          <p:nvPr/>
        </p:nvCxnSpPr>
        <p:spPr>
          <a:xfrm>
            <a:off x="1438275" y="2492375"/>
            <a:ext cx="6950075" cy="0"/>
          </a:xfrm>
          <a:prstGeom prst="line">
            <a:avLst/>
          </a:prstGeom>
          <a:ln w="9525" cap="flat" cmpd="sng">
            <a:solidFill>
              <a:srgbClr val="E2D9EB"/>
            </a:solidFill>
            <a:prstDash val="solid"/>
            <a:headEnd type="none" w="med" len="med"/>
            <a:tailEnd type="none" w="med" len="med"/>
          </a:ln>
        </p:spPr>
      </p:cxnSp>
      <p:cxnSp>
        <p:nvCxnSpPr>
          <p:cNvPr id="104461" name="直接连接符 28"/>
          <p:cNvCxnSpPr/>
          <p:nvPr/>
        </p:nvCxnSpPr>
        <p:spPr>
          <a:xfrm>
            <a:off x="1438275" y="3324225"/>
            <a:ext cx="6950075" cy="0"/>
          </a:xfrm>
          <a:prstGeom prst="line">
            <a:avLst/>
          </a:prstGeom>
          <a:ln w="9525" cap="flat" cmpd="sng">
            <a:solidFill>
              <a:srgbClr val="E2D9EB"/>
            </a:solidFill>
            <a:prstDash val="solid"/>
            <a:headEnd type="none" w="med" len="med"/>
            <a:tailEnd type="none" w="med" len="med"/>
          </a:ln>
        </p:spPr>
      </p:cxnSp>
      <p:grpSp>
        <p:nvGrpSpPr>
          <p:cNvPr id="104462" name="Group 32"/>
          <p:cNvGrpSpPr/>
          <p:nvPr/>
        </p:nvGrpSpPr>
        <p:grpSpPr>
          <a:xfrm>
            <a:off x="1168400" y="4633913"/>
            <a:ext cx="539750" cy="539750"/>
            <a:chOff x="6528170" y="3281715"/>
            <a:chExt cx="914400" cy="914400"/>
          </a:xfrm>
        </p:grpSpPr>
        <p:sp>
          <p:nvSpPr>
            <p:cNvPr id="51"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2" name="Group 69"/>
            <p:cNvGrpSpPr/>
            <p:nvPr/>
          </p:nvGrpSpPr>
          <p:grpSpPr>
            <a:xfrm>
              <a:off x="6759757" y="3506346"/>
              <a:ext cx="464344" cy="465138"/>
              <a:chOff x="7287419" y="3505994"/>
              <a:chExt cx="464344" cy="465138"/>
            </a:xfrm>
            <a:solidFill>
              <a:srgbClr val="EEECE1"/>
            </a:solidFill>
          </p:grpSpPr>
          <p:sp>
            <p:nvSpPr>
              <p:cNvPr id="53"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54"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55"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56"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57"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58"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104463" name="Group 33"/>
          <p:cNvGrpSpPr/>
          <p:nvPr/>
        </p:nvGrpSpPr>
        <p:grpSpPr>
          <a:xfrm>
            <a:off x="1155700" y="5494338"/>
            <a:ext cx="539750" cy="539750"/>
            <a:chOff x="6528170" y="4684221"/>
            <a:chExt cx="914400" cy="914400"/>
          </a:xfrm>
        </p:grpSpPr>
        <p:sp>
          <p:nvSpPr>
            <p:cNvPr id="60" name="Rounded Rectangle 9"/>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1" name="Group 76"/>
            <p:cNvGrpSpPr/>
            <p:nvPr/>
          </p:nvGrpSpPr>
          <p:grpSpPr>
            <a:xfrm>
              <a:off x="6748385" y="4909249"/>
              <a:ext cx="464344" cy="464344"/>
              <a:chOff x="7287419" y="2577307"/>
              <a:chExt cx="464344" cy="464344"/>
            </a:xfrm>
            <a:solidFill>
              <a:srgbClr val="EEECE1"/>
            </a:solidFill>
          </p:grpSpPr>
          <p:sp>
            <p:nvSpPr>
              <p:cNvPr id="62"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63"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64"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grpSp>
        <p:nvGrpSpPr>
          <p:cNvPr id="104464" name="Group 31"/>
          <p:cNvGrpSpPr/>
          <p:nvPr/>
        </p:nvGrpSpPr>
        <p:grpSpPr>
          <a:xfrm>
            <a:off x="1168400" y="3714750"/>
            <a:ext cx="539750" cy="539750"/>
            <a:chOff x="6528170" y="1885071"/>
            <a:chExt cx="914400" cy="914400"/>
          </a:xfrm>
        </p:grpSpPr>
        <p:sp>
          <p:nvSpPr>
            <p:cNvPr id="66"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83"/>
            <p:cNvGrpSpPr/>
            <p:nvPr/>
          </p:nvGrpSpPr>
          <p:grpSpPr>
            <a:xfrm>
              <a:off x="6758963" y="2110099"/>
              <a:ext cx="465138" cy="464344"/>
              <a:chOff x="2581275" y="2582069"/>
              <a:chExt cx="465138" cy="464344"/>
            </a:xfrm>
            <a:solidFill>
              <a:srgbClr val="EEECE1"/>
            </a:solidFill>
          </p:grpSpPr>
          <p:sp>
            <p:nvSpPr>
              <p:cNvPr id="68"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69"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圆角矩形 1"/>
          <p:cNvSpPr/>
          <p:nvPr/>
        </p:nvSpPr>
        <p:spPr>
          <a:xfrm>
            <a:off x="5364163" y="1014413"/>
            <a:ext cx="3311525" cy="2136775"/>
          </a:xfrm>
          <a:prstGeom prst="roundRect">
            <a:avLst>
              <a:gd name="adj" fmla="val 6569"/>
            </a:avLst>
          </a:prstGeom>
          <a:no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101378" name="Text Box 4"/>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例:设</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n=4,  w={70,50,20,40}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试设计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huffman</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code (m=2*4-1=7)</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99332" name="表格 99331"/>
          <p:cNvGraphicFramePr/>
          <p:nvPr/>
        </p:nvGraphicFramePr>
        <p:xfrm>
          <a:off x="439738" y="3197225"/>
          <a:ext cx="4040188" cy="3395664"/>
        </p:xfrm>
        <a:graphic>
          <a:graphicData uri="http://schemas.openxmlformats.org/drawingml/2006/table">
            <a:tbl>
              <a:tblPr/>
              <a:tblGrid>
                <a:gridCol w="526992"/>
                <a:gridCol w="936521"/>
                <a:gridCol w="903188"/>
                <a:gridCol w="765090"/>
                <a:gridCol w="908395"/>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weight</a:t>
                      </a:r>
                      <a:endParaRPr lang="en-US" altLang="zh-CN" sz="2000" b="0" dirty="0">
                        <a:solidFill>
                          <a:schemeClr val="bg1"/>
                        </a:solidFill>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parent</a:t>
                      </a:r>
                      <a:endParaRPr lang="en-US" altLang="zh-CN" sz="2000" b="0" dirty="0">
                        <a:solidFill>
                          <a:schemeClr val="bg1"/>
                        </a:solidFill>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lch</a:t>
                      </a:r>
                      <a:endParaRPr lang="en-US" altLang="zh-CN" sz="2000" b="0" dirty="0">
                        <a:solidFill>
                          <a:schemeClr val="bg1"/>
                        </a:solidFill>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1</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70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2</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50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3</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20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4</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40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5</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6</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7</a:t>
                      </a:r>
                      <a:endParaRPr lang="en-US" altLang="zh-CN" sz="2000" b="0" dirty="0">
                        <a:solidFill>
                          <a:schemeClr val="tx1"/>
                        </a:solidFill>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9388" name="表格 99387"/>
          <p:cNvGraphicFramePr/>
          <p:nvPr/>
        </p:nvGraphicFramePr>
        <p:xfrm>
          <a:off x="4635500" y="3201988"/>
          <a:ext cx="4040188" cy="3395664"/>
        </p:xfrm>
        <a:graphic>
          <a:graphicData uri="http://schemas.openxmlformats.org/drawingml/2006/table">
            <a:tbl>
              <a:tblPr/>
              <a:tblGrid>
                <a:gridCol w="527050"/>
                <a:gridCol w="936625"/>
                <a:gridCol w="903288"/>
                <a:gridCol w="765175"/>
                <a:gridCol w="908050"/>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weight</a:t>
                      </a:r>
                      <a:endParaRPr lang="en-US" altLang="zh-CN" sz="2000" b="0" dirty="0">
                        <a:solidFill>
                          <a:schemeClr val="bg1"/>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parent</a:t>
                      </a:r>
                      <a:endParaRPr lang="en-US" altLang="zh-CN" sz="2000" b="0" dirty="0">
                        <a:solidFill>
                          <a:schemeClr val="bg1"/>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lch</a:t>
                      </a:r>
                      <a:endParaRPr lang="en-US" altLang="zh-CN" sz="2000" b="0" dirty="0">
                        <a:solidFill>
                          <a:schemeClr val="bg1"/>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1</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70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rgbClr val="FF3300"/>
                          </a:solidFill>
                          <a:latin typeface="+mn-lt"/>
                          <a:ea typeface="+mn-ea"/>
                          <a:cs typeface="+mn-ea"/>
                          <a:sym typeface="+mn-lt"/>
                        </a:rPr>
                        <a:t>7</a:t>
                      </a: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2</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50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rgbClr val="FF3300"/>
                          </a:solidFill>
                          <a:latin typeface="+mn-lt"/>
                          <a:ea typeface="+mn-ea"/>
                          <a:cs typeface="+mn-ea"/>
                          <a:sym typeface="+mn-lt"/>
                        </a:rPr>
                        <a:t>6</a:t>
                      </a: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3</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20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rgbClr val="FF3300"/>
                          </a:solidFill>
                          <a:latin typeface="+mn-lt"/>
                          <a:ea typeface="+mn-ea"/>
                          <a:cs typeface="+mn-ea"/>
                          <a:sym typeface="+mn-lt"/>
                        </a:rPr>
                        <a:t>5</a:t>
                      </a:r>
                      <a:endParaRPr lang="en-US" altLang="zh-CN" sz="2000" b="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latin typeface="+mn-lt"/>
                          <a:ea typeface="+mn-ea"/>
                          <a:cs typeface="+mn-ea"/>
                          <a:sym typeface="+mn-lt"/>
                        </a:rPr>
                        <a:t>0</a:t>
                      </a:r>
                      <a:endParaRPr lang="en-US" altLang="zh-CN" sz="2000" b="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4</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latin typeface="+mn-lt"/>
                          <a:ea typeface="+mn-ea"/>
                          <a:cs typeface="+mn-ea"/>
                          <a:sym typeface="+mn-lt"/>
                        </a:rPr>
                        <a:t>40</a:t>
                      </a:r>
                      <a:endParaRPr lang="en-US" altLang="zh-CN" sz="200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5</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latin typeface="+mn-lt"/>
                          <a:ea typeface="+mn-ea"/>
                          <a:cs typeface="+mn-ea"/>
                          <a:sym typeface="+mn-lt"/>
                        </a:rPr>
                        <a:t>0</a:t>
                      </a:r>
                      <a:endParaRPr lang="en-US" altLang="zh-CN" sz="200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latin typeface="+mn-lt"/>
                          <a:ea typeface="+mn-ea"/>
                          <a:cs typeface="+mn-ea"/>
                          <a:sym typeface="+mn-lt"/>
                        </a:rPr>
                        <a:t>0</a:t>
                      </a:r>
                      <a:endParaRPr lang="en-US" altLang="zh-CN" sz="2000" dirty="0">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5</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60</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6</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3</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4</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6</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110</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7</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2</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5</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b="0" dirty="0">
                          <a:solidFill>
                            <a:schemeClr val="tx1"/>
                          </a:solidFill>
                          <a:latin typeface="+mn-lt"/>
                          <a:ea typeface="+mn-ea"/>
                          <a:cs typeface="+mn-ea"/>
                          <a:sym typeface="+mn-lt"/>
                        </a:rPr>
                        <a:t>7</a:t>
                      </a:r>
                      <a:endParaRPr lang="en-US" altLang="zh-CN" sz="2000" b="0" dirty="0">
                        <a:solidFill>
                          <a:schemeClr val="tx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180</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0</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1</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itchFamily="49" charset="-122"/>
                          <a:cs typeface="+mn-cs"/>
                        </a:defRPr>
                      </a:lvl5pPr>
                    </a:lstStyle>
                    <a:p>
                      <a:pPr lvl="0" algn="ctr">
                        <a:buNone/>
                      </a:pPr>
                      <a:r>
                        <a:rPr lang="en-US" altLang="zh-CN" sz="2000" dirty="0">
                          <a:solidFill>
                            <a:srgbClr val="FF3300"/>
                          </a:solidFill>
                          <a:latin typeface="+mn-lt"/>
                          <a:ea typeface="+mn-ea"/>
                          <a:cs typeface="+mn-ea"/>
                          <a:sym typeface="+mn-lt"/>
                        </a:rPr>
                        <a:t>6</a:t>
                      </a:r>
                      <a:endParaRPr lang="en-US" altLang="zh-CN" sz="2000" dirty="0">
                        <a:solidFill>
                          <a:srgbClr val="FF3300"/>
                        </a:solidFill>
                        <a:latin typeface="+mn-lt"/>
                        <a:ea typeface="+mn-ea"/>
                        <a:cs typeface="+mn-ea"/>
                        <a:sym typeface="+mn-lt"/>
                      </a:endParaRP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105588" name="Group 117"/>
          <p:cNvGrpSpPr/>
          <p:nvPr/>
        </p:nvGrpSpPr>
        <p:grpSpPr>
          <a:xfrm>
            <a:off x="6007100" y="739775"/>
            <a:ext cx="2173288" cy="2211388"/>
            <a:chOff x="3439" y="1461"/>
            <a:chExt cx="1094" cy="1393"/>
          </a:xfrm>
        </p:grpSpPr>
        <p:grpSp>
          <p:nvGrpSpPr>
            <p:cNvPr id="105591" name="Group 118"/>
            <p:cNvGrpSpPr/>
            <p:nvPr/>
          </p:nvGrpSpPr>
          <p:grpSpPr>
            <a:xfrm>
              <a:off x="3439" y="1755"/>
              <a:ext cx="248" cy="433"/>
              <a:chOff x="983" y="434"/>
              <a:chExt cx="248" cy="433"/>
            </a:xfrm>
          </p:grpSpPr>
          <p:sp>
            <p:nvSpPr>
              <p:cNvPr id="101493" name="Oval 119"/>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494" name="Text Box 120"/>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70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5592" name="Group 121"/>
            <p:cNvGrpSpPr/>
            <p:nvPr/>
          </p:nvGrpSpPr>
          <p:grpSpPr>
            <a:xfrm>
              <a:off x="3698" y="1805"/>
              <a:ext cx="835" cy="1049"/>
              <a:chOff x="1625" y="2643"/>
              <a:chExt cx="835" cy="1049"/>
            </a:xfrm>
          </p:grpSpPr>
          <p:grpSp>
            <p:nvGrpSpPr>
              <p:cNvPr id="105598" name="Group 122"/>
              <p:cNvGrpSpPr/>
              <p:nvPr/>
            </p:nvGrpSpPr>
            <p:grpSpPr>
              <a:xfrm>
                <a:off x="1625" y="2929"/>
                <a:ext cx="248" cy="441"/>
                <a:chOff x="1300" y="426"/>
                <a:chExt cx="234" cy="441"/>
              </a:xfrm>
            </p:grpSpPr>
            <p:sp>
              <p:nvSpPr>
                <p:cNvPr id="101497" name="Oval 123"/>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498" name="Text Box 124"/>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50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5599" name="Group 125"/>
              <p:cNvGrpSpPr/>
              <p:nvPr/>
            </p:nvGrpSpPr>
            <p:grpSpPr>
              <a:xfrm>
                <a:off x="1836" y="2971"/>
                <a:ext cx="624" cy="721"/>
                <a:chOff x="1606" y="1453"/>
                <a:chExt cx="624" cy="721"/>
              </a:xfrm>
            </p:grpSpPr>
            <p:grpSp>
              <p:nvGrpSpPr>
                <p:cNvPr id="105605" name="Group 126"/>
                <p:cNvGrpSpPr/>
                <p:nvPr/>
              </p:nvGrpSpPr>
              <p:grpSpPr>
                <a:xfrm>
                  <a:off x="1606" y="1729"/>
                  <a:ext cx="248" cy="445"/>
                  <a:chOff x="1599" y="422"/>
                  <a:chExt cx="248" cy="445"/>
                </a:xfrm>
              </p:grpSpPr>
              <p:sp>
                <p:nvSpPr>
                  <p:cNvPr id="101501" name="Oval 127"/>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502" name="Text Box 128"/>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5606" name="Group 129"/>
                <p:cNvGrpSpPr/>
                <p:nvPr/>
              </p:nvGrpSpPr>
              <p:grpSpPr>
                <a:xfrm>
                  <a:off x="1982" y="1729"/>
                  <a:ext cx="248" cy="445"/>
                  <a:chOff x="1909" y="422"/>
                  <a:chExt cx="248" cy="445"/>
                </a:xfrm>
              </p:grpSpPr>
              <p:sp>
                <p:nvSpPr>
                  <p:cNvPr id="101504" name="Oval 130"/>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1505" name="Text Box 131"/>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40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5607" name="Group 132"/>
                <p:cNvGrpSpPr/>
                <p:nvPr/>
              </p:nvGrpSpPr>
              <p:grpSpPr>
                <a:xfrm>
                  <a:off x="1816" y="1453"/>
                  <a:ext cx="172" cy="388"/>
                  <a:chOff x="1782" y="1597"/>
                  <a:chExt cx="172" cy="388"/>
                </a:xfrm>
              </p:grpSpPr>
              <p:sp>
                <p:nvSpPr>
                  <p:cNvPr id="101507" name="Oval 133"/>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508" name="Text Box 134"/>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101509" name="Line 135"/>
                <p:cNvSpPr>
                  <a:spLocks noChangeShapeType="1"/>
                </p:cNvSpPr>
                <p:nvPr/>
              </p:nvSpPr>
              <p:spPr bwMode="auto">
                <a:xfrm flipH="1">
                  <a:off x="1767" y="1833"/>
                  <a:ext cx="100"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510" name="Line 136"/>
                <p:cNvSpPr>
                  <a:spLocks noChangeShapeType="1"/>
                </p:cNvSpPr>
                <p:nvPr/>
              </p:nvSpPr>
              <p:spPr bwMode="auto">
                <a:xfrm>
                  <a:off x="1922" y="1833"/>
                  <a:ext cx="112"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5600" name="Group 137"/>
              <p:cNvGrpSpPr/>
              <p:nvPr/>
            </p:nvGrpSpPr>
            <p:grpSpPr>
              <a:xfrm>
                <a:off x="1841" y="2643"/>
                <a:ext cx="176" cy="379"/>
                <a:chOff x="1321" y="488"/>
                <a:chExt cx="167" cy="379"/>
              </a:xfrm>
            </p:grpSpPr>
            <p:sp>
              <p:nvSpPr>
                <p:cNvPr id="101512" name="Oval 138"/>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513" name="Text Box 139"/>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101514" name="Line 140"/>
              <p:cNvSpPr>
                <a:spLocks noChangeShapeType="1"/>
              </p:cNvSpPr>
              <p:nvPr/>
            </p:nvSpPr>
            <p:spPr bwMode="auto">
              <a:xfrm flipH="1">
                <a:off x="1800" y="3011"/>
                <a:ext cx="89"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515" name="Line 141"/>
              <p:cNvSpPr>
                <a:spLocks noChangeShapeType="1"/>
              </p:cNvSpPr>
              <p:nvPr/>
            </p:nvSpPr>
            <p:spPr bwMode="auto">
              <a:xfrm>
                <a:off x="1978" y="3011"/>
                <a:ext cx="100"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5593" name="Group 142"/>
            <p:cNvGrpSpPr/>
            <p:nvPr/>
          </p:nvGrpSpPr>
          <p:grpSpPr>
            <a:xfrm>
              <a:off x="3697" y="1461"/>
              <a:ext cx="180" cy="390"/>
              <a:chOff x="1022" y="477"/>
              <a:chExt cx="180" cy="390"/>
            </a:xfrm>
          </p:grpSpPr>
          <p:sp>
            <p:nvSpPr>
              <p:cNvPr id="101517" name="Oval 143"/>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1518" name="Text Box 144"/>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101519" name="Line 145"/>
            <p:cNvSpPr>
              <a:spLocks noChangeShapeType="1"/>
            </p:cNvSpPr>
            <p:nvPr/>
          </p:nvSpPr>
          <p:spPr bwMode="auto">
            <a:xfrm flipH="1">
              <a:off x="3623" y="1822"/>
              <a:ext cx="111"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520" name="Line 146"/>
            <p:cNvSpPr>
              <a:spLocks noChangeShapeType="1"/>
            </p:cNvSpPr>
            <p:nvPr/>
          </p:nvSpPr>
          <p:spPr bwMode="auto">
            <a:xfrm>
              <a:off x="3812" y="1844"/>
              <a:ext cx="121"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52467" name="AutoShape 147"/>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矩形 2"/>
          <p:cNvSpPr/>
          <p:nvPr/>
        </p:nvSpPr>
        <p:spPr>
          <a:xfrm>
            <a:off x="0" y="1628775"/>
            <a:ext cx="9144000" cy="3671888"/>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102403" name="Text Box 2"/>
          <p:cNvSpPr txBox="1">
            <a:spLocks noChangeArrowheads="1"/>
          </p:cNvSpPr>
          <p:nvPr/>
        </p:nvSpPr>
        <p:spPr bwMode="auto">
          <a:xfrm>
            <a:off x="784225" y="1052513"/>
            <a:ext cx="8359775" cy="4068763"/>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zh-CN" sz="2800" b="1" i="0" u="none" strike="noStrike" kern="1200" cap="none" spc="0" normalizeH="0" baseline="0" noProof="0" dirty="0">
                <a:ln>
                  <a:noFill/>
                </a:ln>
                <a:solidFill>
                  <a:schemeClr val="tx1"/>
                </a:solidFill>
                <a:effectLst/>
                <a:uLnTx/>
                <a:uFillTx/>
                <a:latin typeface="+mn-lt"/>
                <a:ea typeface="+mn-ea"/>
                <a:cs typeface="+mn-ea"/>
                <a:sym typeface="+mn-lt"/>
              </a:rPr>
              <a:t>算法</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void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CreatHuffmanTree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HuffmanTree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HT,int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n){</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if(n&lt;=1)return;</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m=2*n-1;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HT=new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HTNode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[m+1];</a:t>
            </a:r>
            <a:r>
              <a:rPr kumimoji="0" lang="en-US" altLang="zh-CN" sz="2400" b="0" i="0" u="none" strike="noStrike" kern="1200" cap="none" spc="0" normalizeH="0" baseline="0" noProof="0" dirty="0">
                <a:ln>
                  <a:noFill/>
                </a:ln>
                <a:solidFill>
                  <a:srgbClr val="0000FF"/>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号单元未用，</a:t>
            </a:r>
            <a:r>
              <a:rPr kumimoji="0" lang="en-US" altLang="zh-CN" sz="2400" b="0" i="0" u="none" strike="noStrike" kern="1200" cap="none" spc="0" normalizeH="0" baseline="0" noProof="0" dirty="0">
                <a:ln>
                  <a:noFill/>
                </a:ln>
                <a:solidFill>
                  <a:srgbClr val="0000FF"/>
                </a:solidFill>
                <a:effectLst/>
                <a:uLnTx/>
                <a:uFillTx/>
                <a:latin typeface="+mn-lt"/>
                <a:ea typeface="+mn-ea"/>
                <a:cs typeface="+mn-ea"/>
                <a:sym typeface="+mn-lt"/>
              </a:rPr>
              <a:t>HT[m]</a:t>
            </a: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表示根结点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for(</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=1;i&lt;=m;++</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{HT[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=0;HT[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=0;HT[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].parent=0;}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for(</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=1;i&lt;=n;++</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cin</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&gt;&gt;HT[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].weight;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7"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29"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bwMode="auto">
          <a:xfrm>
            <a:off x="0" y="2160588"/>
            <a:ext cx="9144000" cy="42211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grpSp>
        <p:nvGrpSpPr>
          <p:cNvPr id="2" name="Group 3"/>
          <p:cNvGrpSpPr/>
          <p:nvPr/>
        </p:nvGrpSpPr>
        <p:grpSpPr>
          <a:xfrm>
            <a:off x="1908175" y="2211388"/>
            <a:ext cx="5043488" cy="4021137"/>
            <a:chOff x="2551" y="1790"/>
            <a:chExt cx="3177" cy="2533"/>
          </a:xfrm>
        </p:grpSpPr>
        <p:sp>
          <p:nvSpPr>
            <p:cNvPr id="102405" name="Rectangle 4"/>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07537" name="Group 5"/>
            <p:cNvGrpSpPr/>
            <p:nvPr/>
          </p:nvGrpSpPr>
          <p:grpSpPr>
            <a:xfrm>
              <a:off x="2551" y="1790"/>
              <a:ext cx="3177" cy="2533"/>
              <a:chOff x="2551" y="1790"/>
              <a:chExt cx="3177" cy="2533"/>
            </a:xfrm>
          </p:grpSpPr>
          <p:grpSp>
            <p:nvGrpSpPr>
              <p:cNvPr id="107538" name="Group 6"/>
              <p:cNvGrpSpPr/>
              <p:nvPr/>
            </p:nvGrpSpPr>
            <p:grpSpPr>
              <a:xfrm>
                <a:off x="2551" y="1790"/>
                <a:ext cx="3177" cy="2530"/>
                <a:chOff x="2551" y="1790"/>
                <a:chExt cx="3177" cy="2530"/>
              </a:xfrm>
            </p:grpSpPr>
            <p:sp>
              <p:nvSpPr>
                <p:cNvPr id="102408" name="Rectangle 7"/>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09" name="Line 8"/>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0" name="Line 9"/>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1" name="Line 10"/>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2" name="Line 11"/>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3" name="Text Box 12"/>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weight         parent         </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lch</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rch</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2414" name="Text Box 13"/>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８</a:t>
                  </a:r>
                  <a:endPar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９</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15</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3" name="Line 11"/>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2415" name="Line 14"/>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Line 14"/>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948239" name="Text Box 15"/>
          <p:cNvSpPr txBox="1">
            <a:spLocks noChangeArrowheads="1"/>
          </p:cNvSpPr>
          <p:nvPr/>
        </p:nvSpPr>
        <p:spPr bwMode="auto">
          <a:xfrm>
            <a:off x="3025775" y="2697163"/>
            <a:ext cx="501650" cy="2112963"/>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5</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29</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7</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8</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14</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23</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3</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rPr>
              <a:t>11</a:t>
            </a:r>
            <a:endParaRPr kumimoji="0" lang="en-US" altLang="zh-CN" sz="1800" b="0"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5" name="Group 16"/>
          <p:cNvGrpSpPr/>
          <p:nvPr/>
        </p:nvGrpSpPr>
        <p:grpSpPr>
          <a:xfrm>
            <a:off x="4292600" y="2909888"/>
            <a:ext cx="422275" cy="3327400"/>
            <a:chOff x="4063" y="2230"/>
            <a:chExt cx="266" cy="2096"/>
          </a:xfrm>
        </p:grpSpPr>
        <p:sp>
          <p:nvSpPr>
            <p:cNvPr id="102418" name="Text Box 17"/>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FF"/>
                  </a:solidFill>
                  <a:effectLst/>
                  <a:uLnTx/>
                  <a:uFillTx/>
                  <a:latin typeface="+mn-lt"/>
                  <a:ea typeface="+mn-ea"/>
                  <a:cs typeface="+mn-ea"/>
                  <a:sym typeface="+mn-lt"/>
                </a:rPr>
                <a:t>0 0 0 0 0 0 0 0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9" name="Text Box 18"/>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rgbClr val="0000FF"/>
                  </a:solidFill>
                  <a:effectLst/>
                  <a:uLnTx/>
                  <a:uFillTx/>
                  <a:latin typeface="+mn-lt"/>
                  <a:ea typeface="+mn-ea"/>
                  <a:cs typeface="+mn-ea"/>
                  <a:sym typeface="+mn-lt"/>
                </a:rPr>
                <a:t>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48243" name="Text Box 19"/>
          <p:cNvSpPr txBox="1">
            <a:spLocks noChangeArrowheads="1"/>
          </p:cNvSpPr>
          <p:nvPr/>
        </p:nvSpPr>
        <p:spPr bwMode="auto">
          <a:xfrm>
            <a:off x="1790700" y="1087438"/>
            <a:ext cx="4922838" cy="868363"/>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例:设</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n=8,  w={5,29,7,8,14,23,3,11}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试设计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huffman</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code (m=2*8-1=15)</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 name="Group 20"/>
          <p:cNvGrpSpPr/>
          <p:nvPr/>
        </p:nvGrpSpPr>
        <p:grpSpPr>
          <a:xfrm>
            <a:off x="6256338" y="2900363"/>
            <a:ext cx="422275" cy="3313112"/>
            <a:chOff x="5300" y="2224"/>
            <a:chExt cx="266" cy="2087"/>
          </a:xfrm>
        </p:grpSpPr>
        <p:sp>
          <p:nvSpPr>
            <p:cNvPr id="102422" name="Text Box 21"/>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FF"/>
                  </a:solidFill>
                  <a:effectLst/>
                  <a:uLnTx/>
                  <a:uFillTx/>
                  <a:latin typeface="+mn-lt"/>
                  <a:ea typeface="+mn-ea"/>
                  <a:cs typeface="+mn-ea"/>
                  <a:sym typeface="+mn-lt"/>
                </a:rPr>
                <a:t>0 0 0 0 0 0 0 0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3" name="Text Box 22"/>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rgbClr val="0000FF"/>
                  </a:solidFill>
                  <a:effectLst/>
                  <a:uLnTx/>
                  <a:uFillTx/>
                  <a:latin typeface="+mn-lt"/>
                  <a:ea typeface="+mn-ea"/>
                  <a:cs typeface="+mn-ea"/>
                  <a:sym typeface="+mn-lt"/>
                </a:rPr>
                <a:t>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 name="Group 23"/>
          <p:cNvGrpSpPr/>
          <p:nvPr/>
        </p:nvGrpSpPr>
        <p:grpSpPr>
          <a:xfrm>
            <a:off x="5389563" y="2900363"/>
            <a:ext cx="422275" cy="3313112"/>
            <a:chOff x="5300" y="2224"/>
            <a:chExt cx="266" cy="2087"/>
          </a:xfrm>
        </p:grpSpPr>
        <p:sp>
          <p:nvSpPr>
            <p:cNvPr id="102425" name="Text Box 24"/>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FF"/>
                  </a:solidFill>
                  <a:effectLst/>
                  <a:uLnTx/>
                  <a:uFillTx/>
                  <a:latin typeface="+mn-lt"/>
                  <a:ea typeface="+mn-ea"/>
                  <a:cs typeface="+mn-ea"/>
                  <a:sym typeface="+mn-lt"/>
                </a:rPr>
                <a:t>0 0 0 0 0 0 0 0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6" name="Text Box 25"/>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rgbClr val="0000FF"/>
                  </a:solidFill>
                  <a:effectLst/>
                  <a:uLnTx/>
                  <a:uFillTx/>
                  <a:latin typeface="+mn-lt"/>
                  <a:ea typeface="+mn-ea"/>
                  <a:cs typeface="+mn-ea"/>
                  <a:sym typeface="+mn-lt"/>
                </a:rPr>
                <a:t>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7"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for(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=n+1;i&lt;=m;++</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构造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Huffman</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树</a:t>
            </a:r>
            <a:endParaRPr kumimoji="0" lang="zh-CN"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FF0066"/>
                </a:solidFill>
                <a:effectLst/>
                <a:uLnTx/>
                <a:uFillTx/>
                <a:latin typeface="+mn-lt"/>
                <a:ea typeface="+mn-ea"/>
                <a:cs typeface="+mn-ea"/>
                <a:sym typeface="+mn-lt"/>
              </a:rPr>
              <a:t>Select(HT,i-1, s1, s2);</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在</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HT[k](1≤k≤i-1)</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中选择两个其双亲域为0,</a:t>
            </a:r>
            <a:endPar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 且权值最小的结点,</a:t>
            </a:r>
            <a:endPar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 并返回它们在</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HT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中的序号</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s1</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和</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s2</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HT[s1].parent=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HT[s2] .parent=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表示从</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F</a:t>
            </a:r>
            <a:r>
              <a:rPr kumimoji="0" lang="zh-CN" altLang="zh-CN" sz="2200" b="0" i="0" u="none" strike="noStrike" kern="1200" cap="none" spc="0" normalizeH="0" baseline="0" noProof="0" dirty="0">
                <a:ln>
                  <a:noFill/>
                </a:ln>
                <a:solidFill>
                  <a:srgbClr val="0000FF"/>
                </a:solidFill>
                <a:effectLst/>
                <a:uLnTx/>
                <a:uFillTx/>
                <a:latin typeface="+mn-lt"/>
                <a:ea typeface="+mn-ea"/>
                <a:cs typeface="+mn-ea"/>
                <a:sym typeface="+mn-lt"/>
              </a:rPr>
              <a:t>中删除</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s1,s2</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HT[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lch</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=s1;    HT[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rch</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=s2 ; </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//s1,s2</a:t>
            </a:r>
            <a:r>
              <a:rPr kumimoji="0" lang="zh-CN" altLang="en-US" sz="2200" b="0" i="0" u="none" strike="noStrike" kern="1200" cap="none" spc="0" normalizeH="0" baseline="0" noProof="0" dirty="0">
                <a:ln>
                  <a:noFill/>
                </a:ln>
                <a:solidFill>
                  <a:srgbClr val="0000FF"/>
                </a:solidFill>
                <a:effectLst/>
                <a:uLnTx/>
                <a:uFillTx/>
                <a:latin typeface="+mn-lt"/>
                <a:ea typeface="+mn-ea"/>
                <a:cs typeface="+mn-ea"/>
                <a:sym typeface="+mn-lt"/>
              </a:rPr>
              <a:t>分别作为</a:t>
            </a:r>
            <a:r>
              <a:rPr kumimoji="0" lang="en-US" altLang="zh-CN" sz="2200" b="0" i="0" u="none" strike="noStrike" kern="1200" cap="none" spc="0" normalizeH="0" baseline="0" noProof="0" dirty="0" err="1">
                <a:ln>
                  <a:noFill/>
                </a:ln>
                <a:solidFill>
                  <a:srgbClr val="0000FF"/>
                </a:solidFill>
                <a:effectLst/>
                <a:uLnTx/>
                <a:uFillTx/>
                <a:latin typeface="+mn-lt"/>
                <a:ea typeface="+mn-ea"/>
                <a:cs typeface="+mn-ea"/>
                <a:sym typeface="+mn-lt"/>
              </a:rPr>
              <a:t>i</a:t>
            </a:r>
            <a:r>
              <a:rPr kumimoji="0" lang="zh-CN" altLang="en-US" sz="2200" b="0" i="0" u="none" strike="noStrike" kern="1200" cap="none" spc="0" normalizeH="0" baseline="0" noProof="0" dirty="0">
                <a:ln>
                  <a:noFill/>
                </a:ln>
                <a:solidFill>
                  <a:srgbClr val="0000FF"/>
                </a:solidFill>
                <a:effectLst/>
                <a:uLnTx/>
                <a:uFillTx/>
                <a:latin typeface="+mn-lt"/>
                <a:ea typeface="+mn-ea"/>
                <a:cs typeface="+mn-ea"/>
                <a:sym typeface="+mn-lt"/>
              </a:rPr>
              <a:t>的左右孩子</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HT[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].weight=HT[s1].weight + HT[s2] .weight;</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rgbClr val="0000FF"/>
                </a:solidFill>
                <a:effectLst/>
                <a:uLnTx/>
                <a:uFillTx/>
                <a:latin typeface="+mn-lt"/>
                <a:ea typeface="+mn-ea"/>
                <a:cs typeface="+mn-ea"/>
                <a:sym typeface="+mn-lt"/>
              </a:rPr>
              <a:t>i</a:t>
            </a:r>
            <a:r>
              <a:rPr kumimoji="0" lang="en-US" altLang="zh-CN" sz="2200" b="0" i="0" u="none" strike="noStrike" kern="1200" cap="none" spc="0" normalizeH="0" baseline="0" noProof="0" dirty="0">
                <a:ln>
                  <a:noFill/>
                </a:ln>
                <a:solidFill>
                  <a:srgbClr val="0000FF"/>
                </a:solidFill>
                <a:effectLst/>
                <a:uLnTx/>
                <a:uFillTx/>
                <a:latin typeface="+mn-lt"/>
                <a:ea typeface="+mn-ea"/>
                <a:cs typeface="+mn-ea"/>
                <a:sym typeface="+mn-lt"/>
              </a:rPr>
              <a:t> </a:t>
            </a:r>
            <a:r>
              <a:rPr kumimoji="0" lang="zh-CN" altLang="en-US" sz="2200" b="0" i="0" u="none" strike="noStrike" kern="1200" cap="none" spc="0" normalizeH="0" baseline="0" noProof="0" dirty="0">
                <a:ln>
                  <a:noFill/>
                </a:ln>
                <a:solidFill>
                  <a:srgbClr val="0000FF"/>
                </a:solidFill>
                <a:effectLst/>
                <a:uLnTx/>
                <a:uFillTx/>
                <a:latin typeface="+mn-lt"/>
                <a:ea typeface="+mn-ea"/>
                <a:cs typeface="+mn-ea"/>
                <a:sym typeface="+mn-lt"/>
              </a:rPr>
              <a:t>的权值为左右孩子权值之和</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200" b="0" i="0" u="none" strike="noStrike" kern="1200" cap="none" spc="0" normalizeH="0" baseline="0" noProof="0" dirty="0">
              <a:ln>
                <a:noFill/>
              </a:ln>
              <a:solidFill>
                <a:srgbClr val="990000"/>
              </a:solidFill>
              <a:effectLst/>
              <a:uLnTx/>
              <a:uFillTx/>
              <a:latin typeface="+mn-lt"/>
              <a:ea typeface="+mn-ea"/>
              <a:cs typeface="+mn-ea"/>
              <a:sym typeface="+mn-lt"/>
            </a:endParaRPr>
          </a:p>
        </p:txBody>
      </p:sp>
      <p:sp>
        <p:nvSpPr>
          <p:cNvPr id="3"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2" name="矩形 1"/>
          <p:cNvSpPr/>
          <p:nvPr/>
        </p:nvSpPr>
        <p:spPr bwMode="auto">
          <a:xfrm>
            <a:off x="5219700" y="6021388"/>
            <a:ext cx="3924300" cy="7143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5" name="矩形 4"/>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6" name="矩形 5"/>
          <p:cNvSpPr/>
          <p:nvPr/>
        </p:nvSpPr>
        <p:spPr bwMode="auto">
          <a:xfrm>
            <a:off x="1979613" y="6429375"/>
            <a:ext cx="7164388"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108551" name="矩形 6"/>
          <p:cNvSpPr/>
          <p:nvPr/>
        </p:nvSpPr>
        <p:spPr>
          <a:xfrm>
            <a:off x="1116013" y="6634163"/>
            <a:ext cx="8027987" cy="96837"/>
          </a:xfrm>
          <a:prstGeom prst="rect">
            <a:avLst/>
          </a:prstGeom>
          <a:solidFill>
            <a:schemeClr val="accent1"/>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Line 2"/>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5" name="Rectangle 30"/>
          <p:cNvSpPr>
            <a:spLocks noChangeArrowheads="1"/>
          </p:cNvSpPr>
          <p:nvPr/>
        </p:nvSpPr>
        <p:spPr bwMode="auto">
          <a:xfrm>
            <a:off x="900113" y="955675"/>
            <a:ext cx="662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构造</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Huffman tree</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后</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,HT</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为</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28"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aphicFrame>
        <p:nvGraphicFramePr>
          <p:cNvPr id="2" name="表格 1"/>
          <p:cNvGraphicFramePr>
            <a:graphicFrameLocks noGrp="1"/>
          </p:cNvGraphicFramePr>
          <p:nvPr/>
        </p:nvGraphicFramePr>
        <p:xfrm>
          <a:off x="744538" y="1695450"/>
          <a:ext cx="7775575" cy="4778376"/>
        </p:xfrm>
        <a:graphic>
          <a:graphicData uri="http://schemas.openxmlformats.org/drawingml/2006/table">
            <a:tbl>
              <a:tblPr firstRow="1" bandRow="1">
                <a:tableStyleId>{5C22544A-7EE6-4342-B048-85BDC9FD1C3A}</a:tableStyleId>
              </a:tblPr>
              <a:tblGrid>
                <a:gridCol w="1555115"/>
                <a:gridCol w="1555115"/>
                <a:gridCol w="1555115"/>
                <a:gridCol w="1555115"/>
                <a:gridCol w="1555115"/>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tr>
            </a:tbl>
          </a:graphicData>
        </a:graphic>
      </p:graphicFrame>
      <p:sp>
        <p:nvSpPr>
          <p:cNvPr id="30" name="Text Box 16"/>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．．．８</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15</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 name="Text Box 17"/>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5</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29</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7</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8</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14</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23</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3</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11</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2" name="Text Box 19"/>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9 14101012139 11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3" name="Text Box 26"/>
          <p:cNvSpPr txBox="1">
            <a:spLocks noChangeArrowheads="1"/>
          </p:cNvSpPr>
          <p:nvPr/>
        </p:nvSpPr>
        <p:spPr bwMode="auto">
          <a:xfrm>
            <a:off x="6024563" y="2382838"/>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0 0 0 0 0 0 0 0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4" name="Text Box 27"/>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FF"/>
                </a:solidFill>
                <a:effectLst/>
                <a:uLnTx/>
                <a:uFillTx/>
                <a:latin typeface="+mn-lt"/>
                <a:ea typeface="+mn-ea"/>
                <a:cs typeface="+mn-ea"/>
                <a:sym typeface="+mn-lt"/>
              </a:rPr>
              <a:t>0 0 0 0 0 0 0 0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 name="Text Box 18"/>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6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8</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15</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19</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29</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42</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58</a:t>
            </a:r>
            <a:endPar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endParaRPr>
          </a:p>
          <a:p>
            <a:pPr marL="0" marR="0" lvl="0" indent="0" algn="l" defTabSz="914400" rtl="0" eaLnBrk="1" fontAlgn="base" latinLnBrk="0" hangingPunct="1">
              <a:lnSpc>
                <a:spcPct val="4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100</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6" name="Text Box 20"/>
          <p:cNvSpPr txBox="1">
            <a:spLocks noChangeArrowheads="1"/>
          </p:cNvSpPr>
          <p:nvPr/>
        </p:nvSpPr>
        <p:spPr bwMode="auto">
          <a:xfrm>
            <a:off x="4516438" y="4595813"/>
            <a:ext cx="58261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11</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12</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13</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14</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15</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15</a:t>
            </a:r>
            <a:b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0</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7" name="Text Box 21"/>
          <p:cNvSpPr txBox="1">
            <a:spLocks noChangeArrowheads="1"/>
          </p:cNvSpPr>
          <p:nvPr/>
        </p:nvSpPr>
        <p:spPr bwMode="auto">
          <a:xfrm>
            <a:off x="6024563" y="4554538"/>
            <a:ext cx="3540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1385</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62</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8" name="Text Box 23"/>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749</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9" name="Text Box 24"/>
          <p:cNvSpPr txBox="1">
            <a:spLocks noChangeArrowheads="1"/>
          </p:cNvSpPr>
          <p:nvPr/>
        </p:nvSpPr>
        <p:spPr bwMode="auto">
          <a:xfrm>
            <a:off x="7645400" y="5357813"/>
            <a:ext cx="5953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10</a:t>
            </a:r>
            <a:b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11</a:t>
            </a:r>
            <a:b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12</a:t>
            </a:r>
            <a:b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b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14</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0" name="Text Box 28"/>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FF"/>
                </a:solidFill>
                <a:effectLst/>
                <a:uLnTx/>
                <a:uFillTx/>
                <a:latin typeface="+mn-lt"/>
                <a:ea typeface="+mn-ea"/>
                <a:cs typeface="+mn-ea"/>
                <a:sym typeface="+mn-lt"/>
              </a:rPr>
              <a:t>13</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ext Box 2"/>
          <p:cNvSpPr txBox="1">
            <a:spLocks noChangeArrowheads="1"/>
          </p:cNvSpPr>
          <p:nvPr/>
        </p:nvSpPr>
        <p:spPr bwMode="auto">
          <a:xfrm>
            <a:off x="0" y="836613"/>
            <a:ext cx="9144000" cy="5980113"/>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void </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CreatHuffmanCode</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HuffmanTree</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HT, </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HuffmanCode</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&amp;HC, int n){</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从叶子到根逆向求每个字符的赫夫曼编码，存储在编码表</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HC</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中</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HC=new char *[n+1];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分配</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个字符编码的头指针矢量</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cd=new char [n];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分配临时存放编码的动态数组空间</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cd[n-1]=’\0’;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编码结束符</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for(</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&lt;=n; ++</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逐个字符求赫夫曼编码</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start=n-1; c=</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f=HT[</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].parent;                 			</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while(f!=0){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从叶子结点开始向上回溯，直到根结点</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--start;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回溯一次</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start</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向前指一个位置</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if (HT[f].</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=c)  cd[start]=’0’;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结点</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c</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是</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f</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的左孩子，则生成代码</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0</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else cd[start]=’1’;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结点</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c</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是</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f</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的右孩子，则生成代码</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c=f; f=HT[f].parent;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继续向上回溯</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求出第</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个字符的编码      </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HC[</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new char [n-start];         	                //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为第</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个字符编码分配空间</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strcpy(HC[</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&amp;cd[start])</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将求得的编码从临时空间</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cd</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复制到</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HC</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的当前行中</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delete cd;                            	    //</a:t>
            </a:r>
            <a:r>
              <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rPr>
              <a:t>释放临时空间</a:t>
            </a:r>
            <a:endParaRPr kumimoji="0" lang="zh-CN" altLang="en-US" sz="1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rPr>
              <a:t>} // </a:t>
            </a:r>
            <a:r>
              <a:rPr kumimoji="0" lang="en-US" altLang="zh-CN" sz="1800" b="0" i="0" u="none" strike="noStrike" kern="1200" cap="none" spc="0" normalizeH="0" baseline="0" noProof="0" dirty="0" err="1">
                <a:ln>
                  <a:noFill/>
                </a:ln>
                <a:solidFill>
                  <a:schemeClr val="tx1"/>
                </a:solidFill>
                <a:effectLst/>
                <a:uLnTx/>
                <a:uFillTx/>
                <a:latin typeface="+mn-lt"/>
                <a:ea typeface="+mn-ea"/>
                <a:cs typeface="+mn-ea"/>
                <a:sym typeface="+mn-lt"/>
              </a:rPr>
              <a:t>CreatHuffanCode</a:t>
            </a:r>
            <a:endParaRPr kumimoji="0" lang="en-US" altLang="zh-CN" sz="1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 name="Rectangle 3"/>
          <p:cNvSpPr>
            <a:spLocks noChangeArrowheads="1"/>
          </p:cNvSpPr>
          <p:nvPr/>
        </p:nvSpPr>
        <p:spPr bwMode="auto">
          <a:xfrm>
            <a:off x="827088" y="223838"/>
            <a:ext cx="658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哈夫曼树构造算法的实现</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5285" name="Rectangle 5"/>
          <p:cNvSpPr>
            <a:spLocks noChangeArrowheads="1"/>
          </p:cNvSpPr>
          <p:nvPr/>
        </p:nvSpPr>
        <p:spPr bwMode="auto">
          <a:xfrm>
            <a:off x="1246188" y="1195388"/>
            <a:ext cx="7602538"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哈夫曼编码是</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不等长编码。</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哈夫曼编码是</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前缀编码</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，即任一字符的编码都不是另一字符编码的前缀。</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哈夫曼编码树中没有度为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的结点。若叶子结点的个数为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，则哈夫曼编码树的</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结点总数为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2n-1</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发送过程：根据由</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哈夫曼树得到的编码表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送出字符数据</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接收过程：按</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左</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、右</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的规定，从根结点走到一个叶结点，完成一个字符的译码。反复此过程，直到接收数据结束。</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6499" name="Rectangle 6"/>
          <p:cNvSpPr>
            <a:spLocks noChangeArrowheads="1"/>
          </p:cNvSpPr>
          <p:nvPr/>
        </p:nvSpPr>
        <p:spPr bwMode="auto">
          <a:xfrm>
            <a:off x="827088" y="207963"/>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哈夫曼编码的几点结论</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116740" name="Group 32"/>
          <p:cNvGrpSpPr/>
          <p:nvPr/>
        </p:nvGrpSpPr>
        <p:grpSpPr>
          <a:xfrm>
            <a:off x="468313" y="1974850"/>
            <a:ext cx="538162" cy="539750"/>
            <a:chOff x="6528170" y="3281715"/>
            <a:chExt cx="914400" cy="914400"/>
          </a:xfrm>
        </p:grpSpPr>
        <p:sp>
          <p:nvSpPr>
            <p:cNvPr id="5"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 name="Group 69"/>
            <p:cNvGrpSpPr/>
            <p:nvPr/>
          </p:nvGrpSpPr>
          <p:grpSpPr>
            <a:xfrm>
              <a:off x="6759757" y="3506346"/>
              <a:ext cx="464344" cy="465138"/>
              <a:chOff x="7287419" y="3505994"/>
              <a:chExt cx="464344" cy="465138"/>
            </a:xfrm>
            <a:solidFill>
              <a:srgbClr val="EEECE1"/>
            </a:solidFill>
          </p:grpSpPr>
          <p:sp>
            <p:nvSpPr>
              <p:cNvPr id="7"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8"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9"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0"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1"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2"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116741" name="Group 33"/>
          <p:cNvGrpSpPr/>
          <p:nvPr/>
        </p:nvGrpSpPr>
        <p:grpSpPr>
          <a:xfrm>
            <a:off x="454025" y="2962275"/>
            <a:ext cx="539750" cy="539750"/>
            <a:chOff x="6528170" y="4684221"/>
            <a:chExt cx="914400" cy="914400"/>
          </a:xfrm>
        </p:grpSpPr>
        <p:sp>
          <p:nvSpPr>
            <p:cNvPr id="14" name="Rounded Rectangle 9"/>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76"/>
            <p:cNvGrpSpPr/>
            <p:nvPr/>
          </p:nvGrpSpPr>
          <p:grpSpPr>
            <a:xfrm>
              <a:off x="6748385" y="4909249"/>
              <a:ext cx="464344" cy="464344"/>
              <a:chOff x="7287419" y="2577307"/>
              <a:chExt cx="464344" cy="464344"/>
            </a:xfrm>
            <a:solidFill>
              <a:srgbClr val="EEECE1"/>
            </a:solidFill>
          </p:grpSpPr>
          <p:sp>
            <p:nvSpPr>
              <p:cNvPr id="16"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7"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8"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grpSp>
        <p:nvGrpSpPr>
          <p:cNvPr id="116742" name="Group 31"/>
          <p:cNvGrpSpPr/>
          <p:nvPr/>
        </p:nvGrpSpPr>
        <p:grpSpPr>
          <a:xfrm>
            <a:off x="468313" y="1244600"/>
            <a:ext cx="538162" cy="539750"/>
            <a:chOff x="6528170" y="1885071"/>
            <a:chExt cx="914400" cy="914400"/>
          </a:xfrm>
        </p:grpSpPr>
        <p:sp>
          <p:nvSpPr>
            <p:cNvPr id="20"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83"/>
            <p:cNvGrpSpPr/>
            <p:nvPr/>
          </p:nvGrpSpPr>
          <p:grpSpPr>
            <a:xfrm>
              <a:off x="6758963" y="2110099"/>
              <a:ext cx="465138" cy="464344"/>
              <a:chOff x="2581275" y="2582069"/>
              <a:chExt cx="465138" cy="464344"/>
            </a:xfrm>
            <a:solidFill>
              <a:srgbClr val="EEECE1"/>
            </a:solidFill>
          </p:grpSpPr>
          <p:sp>
            <p:nvSpPr>
              <p:cNvPr id="22"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3"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grpSp>
        <p:nvGrpSpPr>
          <p:cNvPr id="116743" name="Group 32"/>
          <p:cNvGrpSpPr/>
          <p:nvPr/>
        </p:nvGrpSpPr>
        <p:grpSpPr>
          <a:xfrm>
            <a:off x="468313" y="4605338"/>
            <a:ext cx="538162" cy="539750"/>
            <a:chOff x="6528170" y="3281715"/>
            <a:chExt cx="914400" cy="914400"/>
          </a:xfrm>
        </p:grpSpPr>
        <p:sp>
          <p:nvSpPr>
            <p:cNvPr id="25"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6" name="Group 69"/>
            <p:cNvGrpSpPr/>
            <p:nvPr/>
          </p:nvGrpSpPr>
          <p:grpSpPr>
            <a:xfrm>
              <a:off x="6759757" y="3506346"/>
              <a:ext cx="464344" cy="465138"/>
              <a:chOff x="7287419" y="3505994"/>
              <a:chExt cx="464344" cy="465138"/>
            </a:xfrm>
            <a:solidFill>
              <a:srgbClr val="EEECE1"/>
            </a:solidFill>
          </p:grpSpPr>
          <p:sp>
            <p:nvSpPr>
              <p:cNvPr id="27"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8"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9"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0"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1"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2"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116744" name="Group 31"/>
          <p:cNvGrpSpPr/>
          <p:nvPr/>
        </p:nvGrpSpPr>
        <p:grpSpPr>
          <a:xfrm>
            <a:off x="468313" y="3887788"/>
            <a:ext cx="538162" cy="539750"/>
            <a:chOff x="6528170" y="1885071"/>
            <a:chExt cx="914400" cy="914400"/>
          </a:xfrm>
        </p:grpSpPr>
        <p:sp>
          <p:nvSpPr>
            <p:cNvPr id="34"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83"/>
            <p:cNvGrpSpPr/>
            <p:nvPr/>
          </p:nvGrpSpPr>
          <p:grpSpPr>
            <a:xfrm>
              <a:off x="6758963" y="2110099"/>
              <a:ext cx="465138" cy="464344"/>
              <a:chOff x="2581275" y="2582069"/>
              <a:chExt cx="465138" cy="464344"/>
            </a:xfrm>
            <a:solidFill>
              <a:srgbClr val="EEECE1"/>
            </a:solidFill>
          </p:grpSpPr>
          <p:sp>
            <p:nvSpPr>
              <p:cNvPr id="36"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7"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cxnSp>
        <p:nvCxnSpPr>
          <p:cNvPr id="3" name="直接连接符 2"/>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p:cNvCxnSpPr/>
          <p:nvPr/>
        </p:nvCxnSpPr>
        <p:spPr bwMode="auto">
          <a:xfrm>
            <a:off x="1258888" y="5926138"/>
            <a:ext cx="7431088"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charRg st="0" end="13"/>
                                            </p:txEl>
                                          </p:spTgt>
                                        </p:tgtEl>
                                        <p:attrNameLst>
                                          <p:attrName>style.visibility</p:attrName>
                                        </p:attrNameLst>
                                      </p:cBhvr>
                                      <p:to>
                                        <p:strVal val="visible"/>
                                      </p:to>
                                    </p:set>
                                    <p:animEffect transition="in" filter="box(in)">
                                      <p:cBhvr>
                                        <p:cTn id="12" dur="500"/>
                                        <p:tgtEl>
                                          <p:spTgt spid="865285">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charRg st="13" end="46"/>
                                            </p:txEl>
                                          </p:spTgt>
                                        </p:tgtEl>
                                        <p:attrNameLst>
                                          <p:attrName>style.visibility</p:attrName>
                                        </p:attrNameLst>
                                      </p:cBhvr>
                                      <p:to>
                                        <p:strVal val="visible"/>
                                      </p:to>
                                    </p:set>
                                    <p:animEffect transition="in" filter="box(in)">
                                      <p:cBhvr>
                                        <p:cTn id="27" dur="500"/>
                                        <p:tgtEl>
                                          <p:spTgt spid="865285">
                                            <p:txEl>
                                              <p:charRg st="13" end="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charRg st="46" end="93"/>
                                            </p:txEl>
                                          </p:spTgt>
                                        </p:tgtEl>
                                        <p:attrNameLst>
                                          <p:attrName>style.visibility</p:attrName>
                                        </p:attrNameLst>
                                      </p:cBhvr>
                                      <p:to>
                                        <p:strVal val="visible"/>
                                      </p:to>
                                    </p:set>
                                    <p:animEffect transition="in" filter="box(in)">
                                      <p:cBhvr>
                                        <p:cTn id="42" dur="500"/>
                                        <p:tgtEl>
                                          <p:spTgt spid="865285">
                                            <p:txEl>
                                              <p:charRg st="46" end="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charRg st="93" end="118"/>
                                            </p:txEl>
                                          </p:spTgt>
                                        </p:tgtEl>
                                        <p:attrNameLst>
                                          <p:attrName>style.visibility</p:attrName>
                                        </p:attrNameLst>
                                      </p:cBhvr>
                                      <p:to>
                                        <p:strVal val="visible"/>
                                      </p:to>
                                    </p:set>
                                    <p:animEffect transition="in" filter="box(in)">
                                      <p:cBhvr>
                                        <p:cTn id="57" dur="500"/>
                                        <p:tgtEl>
                                          <p:spTgt spid="865285">
                                            <p:txEl>
                                              <p:charRg st="93" end="1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charRg st="118" end="171"/>
                                            </p:txEl>
                                          </p:spTgt>
                                        </p:tgtEl>
                                        <p:attrNameLst>
                                          <p:attrName>style.visibility</p:attrName>
                                        </p:attrNameLst>
                                      </p:cBhvr>
                                      <p:to>
                                        <p:strVal val="visible"/>
                                      </p:to>
                                    </p:set>
                                    <p:animEffect transition="in" filter="box(in)">
                                      <p:cBhvr>
                                        <p:cTn id="72" dur="500"/>
                                        <p:tgtEl>
                                          <p:spTgt spid="865285">
                                            <p:txEl>
                                              <p:charRg st="118" end="17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9797" name="AutoShape 5"/>
          <p:cNvSpPr/>
          <p:nvPr/>
        </p:nvSpPr>
        <p:spPr bwMode="auto">
          <a:xfrm>
            <a:off x="3419475" y="1219200"/>
            <a:ext cx="271463" cy="3517900"/>
          </a:xfrm>
          <a:prstGeom prst="leftBrace">
            <a:avLst>
              <a:gd name="adj1" fmla="val 100251"/>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9798" name="Rectangle 6"/>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、定义和</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性质</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929799" name="Rectangle 7"/>
          <p:cNvSpPr>
            <a:spLocks noChangeArrowheads="1"/>
          </p:cNvSpPr>
          <p:nvPr/>
        </p:nvSpPr>
        <p:spPr bwMode="auto">
          <a:xfrm>
            <a:off x="3681413" y="1881188"/>
            <a:ext cx="231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、存储结构</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929800" name="Rectangle 8"/>
          <p:cNvSpPr>
            <a:spLocks noChangeArrowheads="1"/>
          </p:cNvSpPr>
          <p:nvPr/>
        </p:nvSpPr>
        <p:spPr bwMode="auto">
          <a:xfrm>
            <a:off x="3776663" y="3379788"/>
            <a:ext cx="1566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rPr>
              <a:t>3</a:t>
            </a:r>
            <a:r>
              <a:rPr kumimoji="0" lang="zh-CN" altLang="en-US" sz="2400" b="0" i="0" u="none" strike="noStrike" kern="1200" cap="none" spc="0" normalizeH="0" baseline="0" noProof="0">
                <a:ln>
                  <a:noFill/>
                </a:ln>
                <a:solidFill>
                  <a:schemeClr val="hlink"/>
                </a:solidFill>
                <a:effectLst/>
                <a:uLnTx/>
                <a:uFillTx/>
                <a:latin typeface="+mn-lt"/>
                <a:ea typeface="+mn-ea"/>
                <a:cs typeface="+mn-ea"/>
                <a:sym typeface="+mn-lt"/>
              </a:rPr>
              <a:t>、</a:t>
            </a:r>
            <a:r>
              <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rPr>
              <a:t>遍历</a:t>
            </a:r>
            <a:endPar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929801" name="Rectangle 9"/>
          <p:cNvSpPr>
            <a:spLocks noChangeArrowheads="1"/>
          </p:cNvSpPr>
          <p:nvPr/>
        </p:nvSpPr>
        <p:spPr bwMode="auto">
          <a:xfrm>
            <a:off x="3783013" y="4484688"/>
            <a:ext cx="300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rPr>
              <a:t>4</a:t>
            </a:r>
            <a:r>
              <a:rPr kumimoji="0" lang="zh-CN" altLang="en-US" sz="2400" b="0" i="0" u="none" strike="noStrike" kern="1200" cap="none" spc="0" normalizeH="0" baseline="0" noProof="0">
                <a:ln>
                  <a:noFill/>
                </a:ln>
                <a:solidFill>
                  <a:schemeClr val="hlink"/>
                </a:solidFill>
                <a:effectLst/>
                <a:uLnTx/>
                <a:uFillTx/>
                <a:latin typeface="+mn-lt"/>
                <a:ea typeface="+mn-ea"/>
                <a:cs typeface="+mn-ea"/>
                <a:sym typeface="+mn-lt"/>
              </a:rPr>
              <a:t>、线索化：线索树</a:t>
            </a:r>
            <a:endParaRPr kumimoji="0" lang="zh-CN" altLang="en-US" sz="2400" b="0" i="0" u="none" strike="noStrike" kern="1200" cap="none" spc="0" normalizeH="0" baseline="0" noProof="0">
              <a:ln>
                <a:noFill/>
              </a:ln>
              <a:solidFill>
                <a:schemeClr val="hlink"/>
              </a:solidFill>
              <a:effectLst/>
              <a:uLnTx/>
              <a:uFillTx/>
              <a:latin typeface="+mn-lt"/>
              <a:ea typeface="+mn-ea"/>
              <a:cs typeface="+mn-ea"/>
              <a:sym typeface="+mn-lt"/>
            </a:endParaRPr>
          </a:p>
        </p:txBody>
      </p:sp>
      <p:grpSp>
        <p:nvGrpSpPr>
          <p:cNvPr id="2" name="Group 10"/>
          <p:cNvGrpSpPr/>
          <p:nvPr/>
        </p:nvGrpSpPr>
        <p:grpSpPr>
          <a:xfrm>
            <a:off x="5673725" y="1628775"/>
            <a:ext cx="1622425" cy="1057275"/>
            <a:chOff x="3896" y="1609"/>
            <a:chExt cx="838" cy="666"/>
          </a:xfrm>
        </p:grpSpPr>
        <p:sp>
          <p:nvSpPr>
            <p:cNvPr id="110600" name="AutoShape 11"/>
            <p:cNvSpPr/>
            <p:nvPr/>
          </p:nvSpPr>
          <p:spPr bwMode="auto">
            <a:xfrm>
              <a:off x="3896" y="1696"/>
              <a:ext cx="184" cy="472"/>
            </a:xfrm>
            <a:prstGeom prst="leftBrace">
              <a:avLst>
                <a:gd name="adj1" fmla="val 21353"/>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01" name="Rectangle 12"/>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hlink"/>
                  </a:solidFill>
                  <a:effectLst/>
                  <a:uLnTx/>
                  <a:uFillTx/>
                  <a:latin typeface="+mn-lt"/>
                  <a:ea typeface="+mn-ea"/>
                  <a:cs typeface="+mn-ea"/>
                  <a:sym typeface="+mn-lt"/>
                </a:rPr>
                <a:t>顺序结构</a:t>
              </a:r>
              <a:endParaRPr kumimoji="0" lang="zh-CN" altLang="en-US" sz="20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110602" name="Rectangle 13"/>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hlink"/>
                  </a:solidFill>
                  <a:effectLst/>
                  <a:uLnTx/>
                  <a:uFillTx/>
                  <a:latin typeface="+mn-lt"/>
                  <a:ea typeface="+mn-ea"/>
                  <a:cs typeface="+mn-ea"/>
                  <a:sym typeface="+mn-lt"/>
                </a:rPr>
                <a:t>链式结构</a:t>
              </a:r>
              <a:endParaRPr kumimoji="0" lang="zh-CN" altLang="en-US" sz="20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3" name="Group 14"/>
          <p:cNvGrpSpPr/>
          <p:nvPr/>
        </p:nvGrpSpPr>
        <p:grpSpPr>
          <a:xfrm>
            <a:off x="7185025" y="2073275"/>
            <a:ext cx="1635125" cy="811213"/>
            <a:chOff x="4768" y="1889"/>
            <a:chExt cx="699" cy="511"/>
          </a:xfrm>
        </p:grpSpPr>
        <p:sp>
          <p:nvSpPr>
            <p:cNvPr id="110604" name="AutoShape 15"/>
            <p:cNvSpPr/>
            <p:nvPr/>
          </p:nvSpPr>
          <p:spPr bwMode="auto">
            <a:xfrm>
              <a:off x="4768" y="1984"/>
              <a:ext cx="184" cy="344"/>
            </a:xfrm>
            <a:prstGeom prst="leftBrace">
              <a:avLst>
                <a:gd name="adj1" fmla="val 15562"/>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05" name="Rectangle 16"/>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FF3300"/>
                  </a:solidFill>
                  <a:effectLst/>
                  <a:uLnTx/>
                  <a:uFillTx/>
                  <a:latin typeface="+mn-lt"/>
                  <a:ea typeface="+mn-ea"/>
                  <a:cs typeface="+mn-ea"/>
                  <a:sym typeface="+mn-lt"/>
                </a:rPr>
                <a:t>二叉链表</a:t>
              </a:r>
              <a:endParaRPr kumimoji="0" lang="zh-CN" altLang="en-US" sz="1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110606" name="Rectangle 17"/>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hlink"/>
                  </a:solidFill>
                  <a:effectLst/>
                  <a:uLnTx/>
                  <a:uFillTx/>
                  <a:latin typeface="+mn-lt"/>
                  <a:ea typeface="+mn-ea"/>
                  <a:cs typeface="+mn-ea"/>
                  <a:sym typeface="+mn-lt"/>
                </a:rPr>
                <a:t>三叉链表</a:t>
              </a:r>
              <a:endParaRPr kumimoji="0" lang="zh-CN" altLang="en-US" sz="18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4" name="Group 23"/>
          <p:cNvGrpSpPr/>
          <p:nvPr/>
        </p:nvGrpSpPr>
        <p:grpSpPr>
          <a:xfrm>
            <a:off x="554038" y="1422400"/>
            <a:ext cx="2763837" cy="2032000"/>
            <a:chOff x="920" y="1416"/>
            <a:chExt cx="1600" cy="1280"/>
          </a:xfrm>
        </p:grpSpPr>
        <p:sp>
          <p:nvSpPr>
            <p:cNvPr id="110608" name="Oval 24"/>
            <p:cNvSpPr>
              <a:spLocks noChangeArrowheads="1"/>
            </p:cNvSpPr>
            <p:nvPr/>
          </p:nvSpPr>
          <p:spPr bwMode="auto">
            <a:xfrm>
              <a:off x="1400" y="1416"/>
              <a:ext cx="505" cy="50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mn-lt"/>
                  <a:ea typeface="+mn-ea"/>
                  <a:cs typeface="+mn-ea"/>
                  <a:sym typeface="+mn-lt"/>
                </a:rPr>
                <a:t>树</a:t>
              </a:r>
              <a:endParaRPr kumimoji="0" lang="zh-CN" altLang="en-US"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10609" name="Oval 25"/>
            <p:cNvSpPr>
              <a:spLocks noChangeArrowheads="1"/>
            </p:cNvSpPr>
            <p:nvPr/>
          </p:nvSpPr>
          <p:spPr bwMode="auto">
            <a:xfrm>
              <a:off x="2016" y="2160"/>
              <a:ext cx="504" cy="49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bg1"/>
                  </a:solidFill>
                  <a:effectLst/>
                  <a:uLnTx/>
                  <a:uFillTx/>
                  <a:latin typeface="+mn-lt"/>
                  <a:ea typeface="+mn-ea"/>
                  <a:cs typeface="+mn-ea"/>
                  <a:sym typeface="+mn-lt"/>
                </a:rPr>
                <a:t>二叉树</a:t>
              </a:r>
              <a:endParaRPr kumimoji="0" lang="zh-CN" altLang="en-US" sz="1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10610" name="Oval 26"/>
            <p:cNvSpPr>
              <a:spLocks noChangeArrowheads="1"/>
            </p:cNvSpPr>
            <p:nvPr/>
          </p:nvSpPr>
          <p:spPr bwMode="auto">
            <a:xfrm>
              <a:off x="920" y="2192"/>
              <a:ext cx="512" cy="50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mn-lt"/>
                  <a:ea typeface="+mn-ea"/>
                  <a:cs typeface="+mn-ea"/>
                  <a:sym typeface="+mn-lt"/>
                </a:rPr>
                <a:t>森林</a:t>
              </a:r>
              <a:endParaRPr kumimoji="0" lang="zh-CN" altLang="en-US"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10611" name="Line 27"/>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12" name="Line 28"/>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13" name="Line 29"/>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 name="Group 30"/>
          <p:cNvGrpSpPr/>
          <p:nvPr/>
        </p:nvGrpSpPr>
        <p:grpSpPr>
          <a:xfrm>
            <a:off x="5124450" y="2911475"/>
            <a:ext cx="1590675" cy="1412875"/>
            <a:chOff x="3488" y="2297"/>
            <a:chExt cx="824" cy="890"/>
          </a:xfrm>
        </p:grpSpPr>
        <p:sp>
          <p:nvSpPr>
            <p:cNvPr id="110615" name="AutoShape 31"/>
            <p:cNvSpPr/>
            <p:nvPr/>
          </p:nvSpPr>
          <p:spPr bwMode="auto">
            <a:xfrm>
              <a:off x="3488" y="2384"/>
              <a:ext cx="184" cy="744"/>
            </a:xfrm>
            <a:prstGeom prst="leftBrace">
              <a:avLst>
                <a:gd name="adj1" fmla="val 33658"/>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16" name="Rectangle 32"/>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rPr>
                <a:t>中序遍历</a:t>
              </a:r>
              <a:endPar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endParaRPr>
            </a:p>
          </p:txBody>
        </p:sp>
        <p:sp>
          <p:nvSpPr>
            <p:cNvPr id="110617" name="Rectangle 33"/>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rPr>
                <a:t>后序遍历</a:t>
              </a:r>
              <a:endPar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endParaRPr>
            </a:p>
          </p:txBody>
        </p:sp>
        <p:sp>
          <p:nvSpPr>
            <p:cNvPr id="110618" name="Rectangle 34"/>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rPr>
                <a:t>先序遍历</a:t>
              </a:r>
              <a:endParaRPr kumimoji="0" lang="zh-CN" altLang="en-US" sz="2000" b="0" i="0" u="none" strike="noStrike" kern="1200" cap="none" spc="0" normalizeH="0" baseline="0" noProof="0">
                <a:ln>
                  <a:noFill/>
                </a:ln>
                <a:solidFill>
                  <a:schemeClr val="hlink"/>
                </a:solidFill>
                <a:effectLst/>
                <a:uLnTx/>
                <a:uFillTx/>
                <a:latin typeface="+mn-lt"/>
                <a:ea typeface="+mn-ea"/>
                <a:cs typeface="+mn-ea"/>
                <a:sym typeface="+mn-lt"/>
              </a:endParaRPr>
            </a:p>
          </p:txBody>
        </p:sp>
      </p:grpSp>
      <p:grpSp>
        <p:nvGrpSpPr>
          <p:cNvPr id="6" name="Group 35"/>
          <p:cNvGrpSpPr/>
          <p:nvPr/>
        </p:nvGrpSpPr>
        <p:grpSpPr>
          <a:xfrm>
            <a:off x="2284413" y="3454400"/>
            <a:ext cx="1419225" cy="1978025"/>
            <a:chOff x="1886" y="2696"/>
            <a:chExt cx="741" cy="1246"/>
          </a:xfrm>
        </p:grpSpPr>
        <p:sp>
          <p:nvSpPr>
            <p:cNvPr id="110620" name="Line 36"/>
            <p:cNvSpPr>
              <a:spLocks noChangeShapeType="1"/>
            </p:cNvSpPr>
            <p:nvPr/>
          </p:nvSpPr>
          <p:spPr bwMode="auto">
            <a:xfrm>
              <a:off x="2248" y="2696"/>
              <a:ext cx="0" cy="93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621" name="Rectangle 37"/>
            <p:cNvSpPr>
              <a:spLocks noChangeArrowheads="1"/>
            </p:cNvSpPr>
            <p:nvPr/>
          </p:nvSpPr>
          <p:spPr bwMode="auto">
            <a:xfrm>
              <a:off x="1886" y="3648"/>
              <a:ext cx="741"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哈夫曼树</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grpSp>
      <p:sp>
        <p:nvSpPr>
          <p:cNvPr id="929830" name="Line 38"/>
          <p:cNvSpPr>
            <a:spLocks noChangeShapeType="1"/>
          </p:cNvSpPr>
          <p:nvPr/>
        </p:nvSpPr>
        <p:spPr bwMode="auto">
          <a:xfrm>
            <a:off x="2992438" y="5448300"/>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9831" name="Rectangle 39"/>
          <p:cNvSpPr>
            <a:spLocks noChangeArrowheads="1"/>
          </p:cNvSpPr>
          <p:nvPr/>
        </p:nvSpPr>
        <p:spPr bwMode="auto">
          <a:xfrm>
            <a:off x="2124075" y="5981700"/>
            <a:ext cx="1725613"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哈夫曼编码</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929833" name="Comment 41"/>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小结</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圆角矩形 2"/>
          <p:cNvSpPr/>
          <p:nvPr/>
        </p:nvSpPr>
        <p:spPr>
          <a:xfrm>
            <a:off x="690563" y="3019425"/>
            <a:ext cx="3319462" cy="1225550"/>
          </a:xfrm>
          <a:prstGeom prst="roundRect">
            <a:avLst>
              <a:gd name="adj" fmla="val 1044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8" name="圆角矩形 7"/>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2" name="Rectangle 13"/>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二叉树（</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Binary Tree</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）个结点所构成的集合，它或为空树（</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n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）；或为非空树，对于非空树</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5603" name="Rectangle 16"/>
          <p:cNvSpPr>
            <a:spLocks noChangeArrowheads="1"/>
          </p:cNvSpPr>
          <p:nvPr/>
        </p:nvSpPr>
        <p:spPr bwMode="auto">
          <a:xfrm>
            <a:off x="827088" y="223838"/>
            <a:ext cx="3175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二叉树的定义</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Rectangle 13"/>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）有且仅有一个称之为根的结点；</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 name="Rectangle 13"/>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）除根结点以外的其余结点分为两个互不相交的子集</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，分别称为</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的左子树和右子树，且</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本身又都是二叉树。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2536" name="圆角矩形 8"/>
          <p:cNvSpPr/>
          <p:nvPr/>
        </p:nvSpPr>
        <p:spPr>
          <a:xfrm>
            <a:off x="708025" y="5324475"/>
            <a:ext cx="3319463" cy="169863"/>
          </a:xfrm>
          <a:prstGeom prst="roundRect">
            <a:avLst>
              <a:gd name="adj" fmla="val 1044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22537" name="圆角矩形 10"/>
          <p:cNvSpPr/>
          <p:nvPr/>
        </p:nvSpPr>
        <p:spPr>
          <a:xfrm>
            <a:off x="708025" y="5049838"/>
            <a:ext cx="3319463" cy="169862"/>
          </a:xfrm>
          <a:prstGeom prst="roundRect">
            <a:avLst>
              <a:gd name="adj" fmla="val 1044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22538" name="圆角矩形 11"/>
          <p:cNvSpPr/>
          <p:nvPr/>
        </p:nvSpPr>
        <p:spPr>
          <a:xfrm>
            <a:off x="708025" y="4770438"/>
            <a:ext cx="3319463" cy="169862"/>
          </a:xfrm>
          <a:prstGeom prst="roundRect">
            <a:avLst>
              <a:gd name="adj" fmla="val 1044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22539" name="圆角矩形 12"/>
          <p:cNvSpPr/>
          <p:nvPr/>
        </p:nvSpPr>
        <p:spPr>
          <a:xfrm>
            <a:off x="690563" y="4460875"/>
            <a:ext cx="3319462" cy="169863"/>
          </a:xfrm>
          <a:prstGeom prst="roundRect">
            <a:avLst>
              <a:gd name="adj" fmla="val 1044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9747" name="Rectangle 3"/>
          <p:cNvSpPr>
            <a:spLocks noChangeArrowheads="1"/>
          </p:cNvSpPr>
          <p:nvPr/>
        </p:nvSpPr>
        <p:spPr bwMode="auto">
          <a:xfrm>
            <a:off x="971550" y="1341438"/>
            <a:ext cx="7875588" cy="3743325"/>
          </a:xfrm>
          <a:prstGeom prst="rect">
            <a:avLst/>
          </a:prstGeom>
          <a:noFill/>
          <a:ln w="9525">
            <a:noFill/>
            <a:miter lim="800000"/>
          </a:ln>
          <a:effectLst/>
        </p:spPr>
        <p:txBody>
          <a:bodyPr/>
          <a:lstStyle/>
          <a:p>
            <a:pPr marL="457200" marR="0" lvl="0" indent="0" algn="l" defTabSz="914400" rtl="0" eaLnBrk="0" fontAlgn="base" latinLnBrk="0" hangingPunct="0">
              <a:lnSpc>
                <a:spcPct val="125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掌握二叉树的基本概念、</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性质</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和存储结构。</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0" indent="0" algn="l" defTabSz="914400" rtl="0" eaLnBrk="0" fontAlgn="base" latinLnBrk="0" hangingPunct="0">
              <a:lnSpc>
                <a:spcPct val="125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熟练掌握二叉树的</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前、中、后序遍历方法。</a:t>
            </a:r>
            <a:endPar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0" indent="0" algn="l" defTabSz="914400" rtl="0" eaLnBrk="0" fontAlgn="base" latinLnBrk="0" hangingPunct="0">
              <a:lnSpc>
                <a:spcPct val="125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了解</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线索化</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二叉树的思想。</a:t>
            </a:r>
            <a:endPar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0" indent="0" algn="l" defTabSz="914400" rtl="0" eaLnBrk="0" fontAlgn="base" latinLnBrk="0" hangingPunct="0">
              <a:lnSpc>
                <a:spcPct val="125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rgbClr val="000000"/>
                </a:solidFill>
                <a:effectLst/>
                <a:uLnTx/>
                <a:uFillTx/>
                <a:latin typeface="+mn-lt"/>
                <a:ea typeface="+mn-ea"/>
                <a:cs typeface="+mn-ea"/>
                <a:sym typeface="+mn-lt"/>
              </a:rPr>
              <a:t>熟练掌握：</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哈夫曼树</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的实现方法、构造</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哈夫曼编码</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的方法。</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0" indent="0" algn="l" defTabSz="914400" rtl="0" eaLnBrk="0" fontAlgn="base" latinLnBrk="0" hangingPunct="0">
              <a:lnSpc>
                <a:spcPct val="125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了解：森林与二叉树的转换，树的遍历方法 。</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99748" name="Comment 4"/>
          <p:cNvSpPr>
            <a:spLocks noChangeArrowheads="1"/>
          </p:cNvSpPr>
          <p:nvPr/>
        </p:nvSpPr>
        <p:spPr bwMode="auto">
          <a:xfrm>
            <a:off x="827088" y="198438"/>
            <a:ext cx="167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小结</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118788" name="组合 15"/>
          <p:cNvGrpSpPr/>
          <p:nvPr/>
        </p:nvGrpSpPr>
        <p:grpSpPr>
          <a:xfrm>
            <a:off x="661988" y="1362075"/>
            <a:ext cx="579437" cy="627063"/>
            <a:chOff x="6242320" y="1105727"/>
            <a:chExt cx="579005" cy="626656"/>
          </a:xfrm>
        </p:grpSpPr>
        <p:sp>
          <p:nvSpPr>
            <p:cNvPr id="118802" name="TextBox 6"/>
            <p:cNvSpPr txBox="1"/>
            <p:nvPr/>
          </p:nvSpPr>
          <p:spPr>
            <a:xfrm>
              <a:off x="6327224" y="1105727"/>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FF9900"/>
                  </a:solidFill>
                  <a:latin typeface="Impact" panose="020B0806030902050204" pitchFamily="34" charset="0"/>
                </a:rPr>
                <a:t>01</a:t>
              </a:r>
              <a:endParaRPr lang="zh-CN" altLang="en-US" sz="3200" dirty="0">
                <a:solidFill>
                  <a:srgbClr val="FF9900"/>
                </a:solidFill>
                <a:latin typeface="微软雅黑" panose="020B0503020204020204" pitchFamily="34" charset="-122"/>
              </a:endParaRPr>
            </a:p>
          </p:txBody>
        </p:sp>
        <p:sp>
          <p:nvSpPr>
            <p:cNvPr id="118803" name="文本框 22"/>
            <p:cNvSpPr txBox="1"/>
            <p:nvPr/>
          </p:nvSpPr>
          <p:spPr>
            <a:xfrm>
              <a:off x="6242320" y="151693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18789" name="组合 18"/>
          <p:cNvGrpSpPr/>
          <p:nvPr/>
        </p:nvGrpSpPr>
        <p:grpSpPr>
          <a:xfrm>
            <a:off x="661988" y="2043113"/>
            <a:ext cx="579437" cy="631825"/>
            <a:chOff x="6242320" y="2373233"/>
            <a:chExt cx="579005" cy="631762"/>
          </a:xfrm>
        </p:grpSpPr>
        <p:sp>
          <p:nvSpPr>
            <p:cNvPr id="118800" name="TextBox 6"/>
            <p:cNvSpPr txBox="1"/>
            <p:nvPr/>
          </p:nvSpPr>
          <p:spPr>
            <a:xfrm>
              <a:off x="6327224" y="2373233"/>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01ACBE"/>
                  </a:solidFill>
                  <a:latin typeface="Impact" panose="020B0806030902050204" pitchFamily="34" charset="0"/>
                </a:rPr>
                <a:t>02</a:t>
              </a:r>
              <a:endParaRPr lang="zh-CN" altLang="en-US" sz="3200" dirty="0">
                <a:solidFill>
                  <a:srgbClr val="01ACBE"/>
                </a:solidFill>
                <a:latin typeface="微软雅黑" panose="020B0503020204020204" pitchFamily="34" charset="-122"/>
              </a:endParaRPr>
            </a:p>
          </p:txBody>
        </p:sp>
        <p:sp>
          <p:nvSpPr>
            <p:cNvPr id="118801" name="文本框 23"/>
            <p:cNvSpPr txBox="1"/>
            <p:nvPr/>
          </p:nvSpPr>
          <p:spPr>
            <a:xfrm>
              <a:off x="6242320" y="2789551"/>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18790" name="组合 21"/>
          <p:cNvGrpSpPr/>
          <p:nvPr/>
        </p:nvGrpSpPr>
        <p:grpSpPr>
          <a:xfrm>
            <a:off x="661988" y="2693988"/>
            <a:ext cx="579437" cy="620712"/>
            <a:chOff x="6242320" y="3640739"/>
            <a:chExt cx="579005" cy="620494"/>
          </a:xfrm>
        </p:grpSpPr>
        <p:sp>
          <p:nvSpPr>
            <p:cNvPr id="118798" name="TextBox 6"/>
            <p:cNvSpPr txBox="1"/>
            <p:nvPr/>
          </p:nvSpPr>
          <p:spPr>
            <a:xfrm>
              <a:off x="6327224" y="3640739"/>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C00000"/>
                  </a:solidFill>
                  <a:latin typeface="Impact" panose="020B0806030902050204" pitchFamily="34" charset="0"/>
                </a:rPr>
                <a:t>03</a:t>
              </a:r>
              <a:endParaRPr lang="zh-CN" altLang="en-US" sz="3200" dirty="0">
                <a:solidFill>
                  <a:srgbClr val="C00000"/>
                </a:solidFill>
                <a:latin typeface="微软雅黑" panose="020B0503020204020204" pitchFamily="34" charset="-122"/>
              </a:endParaRPr>
            </a:p>
          </p:txBody>
        </p:sp>
        <p:sp>
          <p:nvSpPr>
            <p:cNvPr id="118799" name="文本框 24"/>
            <p:cNvSpPr txBox="1"/>
            <p:nvPr/>
          </p:nvSpPr>
          <p:spPr>
            <a:xfrm>
              <a:off x="6242320" y="404578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18791" name="组合 24"/>
          <p:cNvGrpSpPr/>
          <p:nvPr/>
        </p:nvGrpSpPr>
        <p:grpSpPr>
          <a:xfrm>
            <a:off x="661988" y="3297238"/>
            <a:ext cx="579437" cy="609600"/>
            <a:chOff x="6250444" y="4908245"/>
            <a:chExt cx="579005" cy="609226"/>
          </a:xfrm>
        </p:grpSpPr>
        <p:sp>
          <p:nvSpPr>
            <p:cNvPr id="118796" name="TextBox 6"/>
            <p:cNvSpPr txBox="1"/>
            <p:nvPr/>
          </p:nvSpPr>
          <p:spPr>
            <a:xfrm>
              <a:off x="6327224" y="4908245"/>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960096"/>
                  </a:solidFill>
                  <a:latin typeface="Impact" panose="020B0806030902050204" pitchFamily="34" charset="0"/>
                </a:rPr>
                <a:t>04</a:t>
              </a:r>
              <a:endParaRPr lang="zh-CN" altLang="en-US" sz="3200" dirty="0">
                <a:solidFill>
                  <a:srgbClr val="960096"/>
                </a:solidFill>
                <a:latin typeface="微软雅黑" panose="020B0503020204020204" pitchFamily="34" charset="-122"/>
              </a:endParaRPr>
            </a:p>
          </p:txBody>
        </p:sp>
        <p:sp>
          <p:nvSpPr>
            <p:cNvPr id="118797" name="文本框 25"/>
            <p:cNvSpPr txBox="1"/>
            <p:nvPr/>
          </p:nvSpPr>
          <p:spPr>
            <a:xfrm>
              <a:off x="6250444" y="5302027"/>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grpSp>
        <p:nvGrpSpPr>
          <p:cNvPr id="118792" name="组合 27"/>
          <p:cNvGrpSpPr/>
          <p:nvPr/>
        </p:nvGrpSpPr>
        <p:grpSpPr>
          <a:xfrm>
            <a:off x="615950" y="4435475"/>
            <a:ext cx="579438" cy="631825"/>
            <a:chOff x="6242320" y="2373233"/>
            <a:chExt cx="579005" cy="631762"/>
          </a:xfrm>
        </p:grpSpPr>
        <p:sp>
          <p:nvSpPr>
            <p:cNvPr id="118794" name="TextBox 6"/>
            <p:cNvSpPr txBox="1"/>
            <p:nvPr/>
          </p:nvSpPr>
          <p:spPr>
            <a:xfrm>
              <a:off x="6327224" y="2373233"/>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en-US" altLang="zh-CN" sz="3200" dirty="0">
                  <a:solidFill>
                    <a:srgbClr val="01ACBE"/>
                  </a:solidFill>
                  <a:latin typeface="Impact" panose="020B0806030902050204" pitchFamily="34" charset="0"/>
                </a:rPr>
                <a:t>02</a:t>
              </a:r>
              <a:endParaRPr lang="zh-CN" altLang="en-US" sz="3200" dirty="0">
                <a:solidFill>
                  <a:srgbClr val="01ACBE"/>
                </a:solidFill>
                <a:latin typeface="微软雅黑" panose="020B0503020204020204" pitchFamily="34" charset="-122"/>
              </a:endParaRPr>
            </a:p>
          </p:txBody>
        </p:sp>
        <p:sp>
          <p:nvSpPr>
            <p:cNvPr id="118795" name="文本框 23"/>
            <p:cNvSpPr txBox="1"/>
            <p:nvPr/>
          </p:nvSpPr>
          <p:spPr>
            <a:xfrm>
              <a:off x="6242320" y="2789551"/>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buNone/>
              </a:pPr>
              <a:r>
                <a:rPr lang="en-US" altLang="zh-CN" sz="800" b="1" dirty="0">
                  <a:solidFill>
                    <a:srgbClr val="818181"/>
                  </a:solidFill>
                  <a:latin typeface="Leelawadee" pitchFamily="34" charset="-34"/>
                  <a:ea typeface="宋体" panose="02010600030101010101" pitchFamily="2" charset="-122"/>
                </a:rPr>
                <a:t>OPTION</a:t>
              </a:r>
              <a:endParaRPr lang="zh-CN" altLang="en-US" sz="800" b="1" dirty="0">
                <a:solidFill>
                  <a:srgbClr val="818181"/>
                </a:solidFill>
                <a:latin typeface="Leelawadee" pitchFamily="34" charset="-34"/>
                <a:ea typeface="宋体" panose="02010600030101010101" pitchFamily="2" charset="-122"/>
              </a:endParaRPr>
            </a:p>
          </p:txBody>
        </p:sp>
      </p:grpSp>
      <p:sp>
        <p:nvSpPr>
          <p:cNvPr id="31"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a:spLocks noChangeArrowheads="1"/>
          </p:cNvSpPr>
          <p:nvPr/>
        </p:nvSpPr>
        <p:spPr bwMode="auto">
          <a:xfrm>
            <a:off x="703263" y="1989138"/>
            <a:ext cx="7812088"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普通树（多叉树）若不转化为二叉树，则运算很难实现</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00104" name="Rectangle 8"/>
          <p:cNvSpPr>
            <a:spLocks noChangeArrowheads="1"/>
          </p:cNvSpPr>
          <p:nvPr/>
        </p:nvSpPr>
        <p:spPr bwMode="auto">
          <a:xfrm>
            <a:off x="668338" y="2636838"/>
            <a:ext cx="7847013" cy="2209800"/>
          </a:xfrm>
          <a:prstGeom prst="roundRect">
            <a:avLst>
              <a:gd name="adj" fmla="val 7473"/>
            </a:avLst>
          </a:prstGeom>
          <a:solidFill>
            <a:schemeClr val="bg2">
              <a:lumMod val="20000"/>
              <a:lumOff val="80000"/>
            </a:schemeClr>
          </a:solidFill>
          <a:ln w="57150">
            <a:noFill/>
            <a:miter lim="800000"/>
          </a:ln>
        </p:spPr>
        <p:txBody>
          <a:bodyPr/>
          <a:lstStyle>
            <a:lvl1pPr marL="476250" indent="-47625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476250" marR="0" lvl="0" indent="-476250" algn="just"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为何要重点研究每结点最多只有两个 “叉” 的树？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476250" marR="0" lvl="0" indent="-476250" algn="l" defTabSz="914400" rtl="0" eaLnBrk="0" fontAlgn="base" latinLnBrk="0" hangingPunct="0">
              <a:lnSpc>
                <a:spcPct val="130000"/>
              </a:lnSpc>
              <a:spcBef>
                <a:spcPct val="20000"/>
              </a:spcBef>
              <a:spcAft>
                <a:spcPct val="0"/>
              </a:spcAft>
              <a:buClr>
                <a:srgbClr val="FF0000"/>
              </a:buClr>
              <a:buSzTx/>
              <a:buFont typeface="Wingdings" panose="05000000000000000000" pitchFamily="2" charset="2"/>
              <a:buChar char="ü"/>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二叉树的结构最简单，规律性最强；</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476250" marR="0" lvl="0" indent="-476250" algn="l" defTabSz="914400" rtl="0" eaLnBrk="0" fontAlgn="base" latinLnBrk="0" hangingPunct="0">
              <a:lnSpc>
                <a:spcPct val="130000"/>
              </a:lnSpc>
              <a:spcBef>
                <a:spcPct val="20000"/>
              </a:spcBef>
              <a:spcAft>
                <a:spcPct val="0"/>
              </a:spcAft>
              <a:buClr>
                <a:srgbClr val="FF0000"/>
              </a:buClr>
              <a:buSzTx/>
              <a:buFont typeface="Wingdings" panose="05000000000000000000" pitchFamily="2" charset="2"/>
              <a:buChar char="ü"/>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可以证明，所有树都能转为唯一对应的二叉树，不失一般性。</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 name="Rectangle 16"/>
          <p:cNvSpPr>
            <a:spLocks noChangeArrowheads="1"/>
          </p:cNvSpPr>
          <p:nvPr/>
        </p:nvSpPr>
        <p:spPr bwMode="auto">
          <a:xfrm>
            <a:off x="827088" y="223838"/>
            <a:ext cx="3175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二叉树的定义</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charRg st="0"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charRg st="25"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charRg st="42" end="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7"/>
          <p:cNvSpPr/>
          <p:nvPr/>
        </p:nvSpPr>
        <p:spPr>
          <a:xfrm>
            <a:off x="0" y="3213100"/>
            <a:ext cx="9144000" cy="3168650"/>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45506" name="Rectangle 34"/>
          <p:cNvSpPr>
            <a:spLocks noChangeArrowheads="1"/>
          </p:cNvSpPr>
          <p:nvPr/>
        </p:nvSpPr>
        <p:spPr bwMode="auto">
          <a:xfrm>
            <a:off x="827088" y="1046163"/>
            <a:ext cx="7254875" cy="186213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mn-lt"/>
                <a:ea typeface="+mn-ea"/>
                <a:cs typeface="+mn-ea"/>
                <a:sym typeface="+mn-lt"/>
              </a:rPr>
              <a:t>二叉树基本特点：</a:t>
            </a:r>
            <a:endParaRPr kumimoji="1"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
                <a:srgbClr val="FF0000"/>
              </a:buClr>
              <a:buSzTx/>
              <a:buFontTx/>
              <a:buChar char="•"/>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    结点的度小于等于</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endPar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
                <a:srgbClr val="FF0000"/>
              </a:buClr>
              <a:buSzTx/>
              <a:buFontTx/>
              <a:buChar char="•"/>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    有序树（子树有序，不能颠倒）</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35"/>
          <p:cNvGrpSpPr/>
          <p:nvPr/>
        </p:nvGrpSpPr>
        <p:grpSpPr>
          <a:xfrm>
            <a:off x="1189038" y="3605213"/>
            <a:ext cx="6765925" cy="2382837"/>
            <a:chOff x="757" y="2855"/>
            <a:chExt cx="4263" cy="1501"/>
          </a:xfrm>
        </p:grpSpPr>
        <p:sp>
          <p:nvSpPr>
            <p:cNvPr id="745508" name="Text Box 36"/>
            <p:cNvSpPr txBox="1">
              <a:spLocks noChangeArrowheads="1"/>
            </p:cNvSpPr>
            <p:nvPr/>
          </p:nvSpPr>
          <p:spPr bwMode="auto">
            <a:xfrm>
              <a:off x="1235" y="3991"/>
              <a:ext cx="3384" cy="365"/>
            </a:xfrm>
            <a:prstGeom prst="rect">
              <a:avLst/>
            </a:prstGeom>
            <a:noFill/>
            <a:ln w="9525">
              <a:noFill/>
              <a:miter lim="800000"/>
            </a:ln>
            <a:effectLst/>
          </p:spPr>
          <p:txBody>
            <a:bodyPr>
              <a:spAutoFit/>
            </a:bodyPr>
            <a:lstStyle/>
            <a:p>
              <a:pPr marR="0" algn="ctr" defTabSz="914400" eaLnBrk="1" hangingPunct="1">
                <a:buClrTx/>
                <a:buSzTx/>
                <a:buFontTx/>
                <a:buNone/>
                <a:defRPr/>
              </a:pPr>
              <a:r>
                <a:rPr kumimoji="1" lang="zh-CN" altLang="en-US" sz="3200" b="0" kern="1200" cap="none" spc="0" normalizeH="0" baseline="0" noProof="0" dirty="0">
                  <a:latin typeface="+mn-lt"/>
                  <a:ea typeface="+mn-ea"/>
                  <a:cs typeface="+mn-ea"/>
                  <a:sym typeface="+mn-lt"/>
                </a:rPr>
                <a:t>二叉树的五种不同形态</a:t>
              </a:r>
              <a:endParaRPr kumimoji="1" lang="zh-CN" altLang="en-US" sz="2400" b="0" kern="1200" cap="none" spc="0" normalizeH="0" baseline="0" noProof="0" dirty="0">
                <a:latin typeface="+mn-lt"/>
                <a:ea typeface="+mn-ea"/>
                <a:cs typeface="+mn-ea"/>
                <a:sym typeface="+mn-lt"/>
              </a:endParaRPr>
            </a:p>
          </p:txBody>
        </p:sp>
        <p:pic>
          <p:nvPicPr>
            <p:cNvPr id="24583" name="Picture 37"/>
            <p:cNvPicPr>
              <a:picLocks noChangeAspect="1"/>
            </p:cNvPicPr>
            <p:nvPr/>
          </p:nvPicPr>
          <p:blipFill>
            <a:blip r:embed="rId1">
              <a:clrChange>
                <a:clrFrom>
                  <a:srgbClr val="FFFFFF"/>
                </a:clrFrom>
                <a:clrTo>
                  <a:srgbClr val="FFFFFF">
                    <a:alpha val="0"/>
                  </a:srgbClr>
                </a:clrTo>
              </a:clrChange>
            </a:blip>
            <a:stretch>
              <a:fillRect/>
            </a:stretch>
          </p:blipFill>
          <p:spPr>
            <a:xfrm>
              <a:off x="757" y="2855"/>
              <a:ext cx="4263" cy="1035"/>
            </a:xfrm>
            <a:prstGeom prst="rect">
              <a:avLst/>
            </a:prstGeom>
            <a:noFill/>
            <a:ln w="9525">
              <a:noFill/>
            </a:ln>
          </p:spPr>
        </p:pic>
      </p:grpSp>
      <p:sp>
        <p:nvSpPr>
          <p:cNvPr id="7" name="Rectangle 16"/>
          <p:cNvSpPr>
            <a:spLocks noChangeArrowheads="1"/>
          </p:cNvSpPr>
          <p:nvPr/>
        </p:nvSpPr>
        <p:spPr bwMode="auto">
          <a:xfrm>
            <a:off x="827088" y="223838"/>
            <a:ext cx="3175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二叉树的定义</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2"/>
          <p:cNvSpPr/>
          <p:nvPr/>
        </p:nvSpPr>
        <p:spPr>
          <a:xfrm>
            <a:off x="0" y="2844800"/>
            <a:ext cx="9144000" cy="2636838"/>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47531" name="Rectangle 11"/>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2"/>
                </a:solidFill>
                <a:effectLst/>
                <a:uLnTx/>
                <a:uFillTx/>
                <a:latin typeface="+mn-lt"/>
                <a:ea typeface="+mn-ea"/>
                <a:cs typeface="+mn-ea"/>
                <a:sym typeface="+mn-lt"/>
              </a:rPr>
              <a:t>具有</a:t>
            </a:r>
            <a:r>
              <a:rPr kumimoji="1" lang="en-US" altLang="zh-CN" sz="2800" b="0" i="0" u="none" strike="noStrike" kern="1200" cap="none" spc="0" normalizeH="0" baseline="0" noProof="0" dirty="0">
                <a:ln>
                  <a:noFill/>
                </a:ln>
                <a:solidFill>
                  <a:schemeClr val="tx2"/>
                </a:solidFill>
                <a:effectLst/>
                <a:uLnTx/>
                <a:uFillTx/>
                <a:latin typeface="+mn-lt"/>
                <a:ea typeface="+mn-ea"/>
                <a:cs typeface="+mn-ea"/>
                <a:sym typeface="+mn-lt"/>
              </a:rPr>
              <a:t>3</a:t>
            </a:r>
            <a:r>
              <a:rPr kumimoji="1" lang="zh-CN" altLang="en-US" sz="2800" b="0" i="0" u="none" strike="noStrike" kern="1200" cap="none" spc="0" normalizeH="0" baseline="0" noProof="0" dirty="0">
                <a:ln>
                  <a:noFill/>
                </a:ln>
                <a:solidFill>
                  <a:schemeClr val="tx2"/>
                </a:solidFill>
                <a:effectLst/>
                <a:uLnTx/>
                <a:uFillTx/>
                <a:latin typeface="+mn-lt"/>
                <a:ea typeface="+mn-ea"/>
                <a:cs typeface="+mn-ea"/>
                <a:sym typeface="+mn-lt"/>
              </a:rPr>
              <a:t>个结点的二叉树可能有几种不同形态？普通树呢？ </a:t>
            </a:r>
            <a:endParaRPr kumimoji="1" lang="zh-CN" altLang="en-US" sz="2800" b="0" i="0" u="none" strike="noStrike" kern="1200" cap="none" spc="0" normalizeH="0" baseline="0" noProof="0" dirty="0">
              <a:ln>
                <a:noFill/>
              </a:ln>
              <a:solidFill>
                <a:schemeClr val="tx2"/>
              </a:solidFill>
              <a:effectLst/>
              <a:uLnTx/>
              <a:uFillTx/>
              <a:latin typeface="+mn-lt"/>
              <a:ea typeface="+mn-ea"/>
              <a:cs typeface="+mn-ea"/>
              <a:sym typeface="+mn-lt"/>
            </a:endParaRPr>
          </a:p>
        </p:txBody>
      </p:sp>
      <p:grpSp>
        <p:nvGrpSpPr>
          <p:cNvPr id="2" name="Group 44"/>
          <p:cNvGrpSpPr/>
          <p:nvPr/>
        </p:nvGrpSpPr>
        <p:grpSpPr>
          <a:xfrm>
            <a:off x="347663" y="3251200"/>
            <a:ext cx="8305800" cy="1725613"/>
            <a:chOff x="432" y="1436"/>
            <a:chExt cx="4224" cy="816"/>
          </a:xfrm>
        </p:grpSpPr>
        <p:grpSp>
          <p:nvGrpSpPr>
            <p:cNvPr id="25607" name="Group 12"/>
            <p:cNvGrpSpPr/>
            <p:nvPr/>
          </p:nvGrpSpPr>
          <p:grpSpPr>
            <a:xfrm>
              <a:off x="432" y="1436"/>
              <a:ext cx="864" cy="528"/>
              <a:chOff x="2736" y="2526"/>
              <a:chExt cx="960" cy="536"/>
            </a:xfrm>
          </p:grpSpPr>
          <p:sp>
            <p:nvSpPr>
              <p:cNvPr id="28677" name="Oval 13"/>
              <p:cNvSpPr>
                <a:spLocks noChangeArrowheads="1"/>
              </p:cNvSpPr>
              <p:nvPr/>
            </p:nvSpPr>
            <p:spPr bwMode="auto">
              <a:xfrm>
                <a:off x="3096" y="2526"/>
                <a:ext cx="190" cy="182"/>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8" name="Line 14"/>
              <p:cNvSpPr>
                <a:spLocks noChangeShapeType="1"/>
              </p:cNvSpPr>
              <p:nvPr/>
            </p:nvSpPr>
            <p:spPr bwMode="auto">
              <a:xfrm flipH="1">
                <a:off x="2837" y="2682"/>
                <a:ext cx="292" cy="2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Line 15"/>
              <p:cNvSpPr>
                <a:spLocks noChangeShapeType="1"/>
              </p:cNvSpPr>
              <p:nvPr/>
            </p:nvSpPr>
            <p:spPr bwMode="auto">
              <a:xfrm>
                <a:off x="3267" y="2682"/>
                <a:ext cx="309"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 name="Text Box 16"/>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TW" altLang="en-US" sz="2400" b="1" i="0" u="none" strike="noStrike" kern="1200" cap="none" spc="0" normalizeH="0" baseline="0" noProof="0">
                    <a:ln>
                      <a:noFill/>
                    </a:ln>
                    <a:solidFill>
                      <a:schemeClr val="tx1"/>
                    </a:solidFill>
                    <a:effectLst/>
                    <a:uLnTx/>
                    <a:uFillTx/>
                    <a:latin typeface="+mn-lt"/>
                    <a:ea typeface="+mn-ea"/>
                    <a:cs typeface="+mn-ea"/>
                    <a:sym typeface="+mn-lt"/>
                  </a:rPr>
                  <a:t> </a:t>
                </a:r>
                <a:endParaRPr kumimoji="0" lang="zh-TW" altLang="en-US"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Oval 17"/>
              <p:cNvSpPr>
                <a:spLocks noChangeArrowheads="1"/>
              </p:cNvSpPr>
              <p:nvPr/>
            </p:nvSpPr>
            <p:spPr bwMode="auto">
              <a:xfrm>
                <a:off x="3506" y="2880"/>
                <a:ext cx="190" cy="182"/>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Oval 18"/>
              <p:cNvSpPr>
                <a:spLocks noChangeArrowheads="1"/>
              </p:cNvSpPr>
              <p:nvPr/>
            </p:nvSpPr>
            <p:spPr bwMode="auto">
              <a:xfrm>
                <a:off x="2736" y="2880"/>
                <a:ext cx="190" cy="182"/>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5608" name="Group 19"/>
            <p:cNvGrpSpPr/>
            <p:nvPr/>
          </p:nvGrpSpPr>
          <p:grpSpPr>
            <a:xfrm>
              <a:off x="1537" y="1436"/>
              <a:ext cx="623" cy="720"/>
              <a:chOff x="1296" y="3360"/>
              <a:chExt cx="623" cy="720"/>
            </a:xfrm>
          </p:grpSpPr>
          <p:sp>
            <p:nvSpPr>
              <p:cNvPr id="28684" name="Oval 20"/>
              <p:cNvSpPr>
                <a:spLocks noChangeArrowheads="1"/>
              </p:cNvSpPr>
              <p:nvPr/>
            </p:nvSpPr>
            <p:spPr bwMode="auto">
              <a:xfrm>
                <a:off x="1776" y="3360"/>
                <a:ext cx="143"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5" name="Line 21"/>
              <p:cNvSpPr>
                <a:spLocks noChangeShapeType="1"/>
              </p:cNvSpPr>
              <p:nvPr/>
            </p:nvSpPr>
            <p:spPr bwMode="auto">
              <a:xfrm flipH="1">
                <a:off x="1632" y="3456"/>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6" name="Oval 22"/>
              <p:cNvSpPr>
                <a:spLocks noChangeArrowheads="1"/>
              </p:cNvSpPr>
              <p:nvPr/>
            </p:nvSpPr>
            <p:spPr bwMode="auto">
              <a:xfrm>
                <a:off x="1536" y="3648"/>
                <a:ext cx="144" cy="149"/>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7" name="Oval 23"/>
              <p:cNvSpPr>
                <a:spLocks noChangeArrowheads="1"/>
              </p:cNvSpPr>
              <p:nvPr/>
            </p:nvSpPr>
            <p:spPr bwMode="auto">
              <a:xfrm>
                <a:off x="1296" y="3936"/>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8" name="Line 24"/>
              <p:cNvSpPr>
                <a:spLocks noChangeShapeType="1"/>
              </p:cNvSpPr>
              <p:nvPr/>
            </p:nvSpPr>
            <p:spPr bwMode="auto">
              <a:xfrm flipH="1">
                <a:off x="1392" y="3744"/>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5609" name="Group 25"/>
            <p:cNvGrpSpPr/>
            <p:nvPr/>
          </p:nvGrpSpPr>
          <p:grpSpPr>
            <a:xfrm>
              <a:off x="3266" y="1436"/>
              <a:ext cx="622" cy="816"/>
              <a:chOff x="2352" y="3360"/>
              <a:chExt cx="622" cy="816"/>
            </a:xfrm>
          </p:grpSpPr>
          <p:sp>
            <p:nvSpPr>
              <p:cNvPr id="28690" name="Oval 26"/>
              <p:cNvSpPr>
                <a:spLocks noChangeArrowheads="1"/>
              </p:cNvSpPr>
              <p:nvPr/>
            </p:nvSpPr>
            <p:spPr bwMode="auto">
              <a:xfrm>
                <a:off x="2832" y="4032"/>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1" name="Oval 27"/>
              <p:cNvSpPr>
                <a:spLocks noChangeArrowheads="1"/>
              </p:cNvSpPr>
              <p:nvPr/>
            </p:nvSpPr>
            <p:spPr bwMode="auto">
              <a:xfrm>
                <a:off x="2592" y="3696"/>
                <a:ext cx="145" cy="143"/>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2" name="Oval 28"/>
              <p:cNvSpPr>
                <a:spLocks noChangeArrowheads="1"/>
              </p:cNvSpPr>
              <p:nvPr/>
            </p:nvSpPr>
            <p:spPr bwMode="auto">
              <a:xfrm>
                <a:off x="2352" y="3360"/>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3" name="Line 29"/>
              <p:cNvSpPr>
                <a:spLocks noChangeShapeType="1"/>
              </p:cNvSpPr>
              <p:nvPr/>
            </p:nvSpPr>
            <p:spPr bwMode="auto">
              <a:xfrm>
                <a:off x="2495" y="3504"/>
                <a:ext cx="14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4" name="Line 30"/>
              <p:cNvSpPr>
                <a:spLocks noChangeShapeType="1"/>
              </p:cNvSpPr>
              <p:nvPr/>
            </p:nvSpPr>
            <p:spPr bwMode="auto">
              <a:xfrm>
                <a:off x="2736" y="384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5610" name="Group 31"/>
            <p:cNvGrpSpPr/>
            <p:nvPr/>
          </p:nvGrpSpPr>
          <p:grpSpPr>
            <a:xfrm>
              <a:off x="4272" y="1436"/>
              <a:ext cx="384" cy="768"/>
              <a:chOff x="3744" y="3264"/>
              <a:chExt cx="384" cy="768"/>
            </a:xfrm>
          </p:grpSpPr>
          <p:sp>
            <p:nvSpPr>
              <p:cNvPr id="28696" name="Line 32"/>
              <p:cNvSpPr>
                <a:spLocks noChangeShapeType="1"/>
              </p:cNvSpPr>
              <p:nvPr/>
            </p:nvSpPr>
            <p:spPr bwMode="auto">
              <a:xfrm flipH="1">
                <a:off x="3840" y="3744"/>
                <a:ext cx="14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7" name="Oval 33"/>
              <p:cNvSpPr>
                <a:spLocks noChangeArrowheads="1"/>
              </p:cNvSpPr>
              <p:nvPr/>
            </p:nvSpPr>
            <p:spPr bwMode="auto">
              <a:xfrm>
                <a:off x="3744" y="3888"/>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8" name="Oval 34"/>
              <p:cNvSpPr>
                <a:spLocks noChangeArrowheads="1"/>
              </p:cNvSpPr>
              <p:nvPr/>
            </p:nvSpPr>
            <p:spPr bwMode="auto">
              <a:xfrm>
                <a:off x="3986" y="3600"/>
                <a:ext cx="142" cy="143"/>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9" name="Oval 35"/>
              <p:cNvSpPr>
                <a:spLocks noChangeArrowheads="1"/>
              </p:cNvSpPr>
              <p:nvPr/>
            </p:nvSpPr>
            <p:spPr bwMode="auto">
              <a:xfrm>
                <a:off x="3745" y="3264"/>
                <a:ext cx="145"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0" name="Line 36"/>
              <p:cNvSpPr>
                <a:spLocks noChangeShapeType="1"/>
              </p:cNvSpPr>
              <p:nvPr/>
            </p:nvSpPr>
            <p:spPr bwMode="auto">
              <a:xfrm>
                <a:off x="3890" y="3408"/>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5611" name="Group 37"/>
            <p:cNvGrpSpPr/>
            <p:nvPr/>
          </p:nvGrpSpPr>
          <p:grpSpPr>
            <a:xfrm>
              <a:off x="2545" y="1484"/>
              <a:ext cx="383" cy="720"/>
              <a:chOff x="2353" y="3264"/>
              <a:chExt cx="383" cy="720"/>
            </a:xfrm>
          </p:grpSpPr>
          <p:sp>
            <p:nvSpPr>
              <p:cNvPr id="28702" name="Line 38"/>
              <p:cNvSpPr>
                <a:spLocks noChangeShapeType="1"/>
              </p:cNvSpPr>
              <p:nvPr/>
            </p:nvSpPr>
            <p:spPr bwMode="auto">
              <a:xfrm>
                <a:off x="2496" y="3696"/>
                <a:ext cx="14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3" name="Oval 39"/>
              <p:cNvSpPr>
                <a:spLocks noChangeArrowheads="1"/>
              </p:cNvSpPr>
              <p:nvPr/>
            </p:nvSpPr>
            <p:spPr bwMode="auto">
              <a:xfrm>
                <a:off x="2593" y="3264"/>
                <a:ext cx="143"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4" name="Line 40"/>
              <p:cNvSpPr>
                <a:spLocks noChangeShapeType="1"/>
              </p:cNvSpPr>
              <p:nvPr/>
            </p:nvSpPr>
            <p:spPr bwMode="auto">
              <a:xfrm flipH="1">
                <a:off x="2449" y="3360"/>
                <a:ext cx="14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5" name="Oval 41"/>
              <p:cNvSpPr>
                <a:spLocks noChangeArrowheads="1"/>
              </p:cNvSpPr>
              <p:nvPr/>
            </p:nvSpPr>
            <p:spPr bwMode="auto">
              <a:xfrm>
                <a:off x="2353" y="3552"/>
                <a:ext cx="145" cy="149"/>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6" name="Oval 42"/>
              <p:cNvSpPr>
                <a:spLocks noChangeArrowheads="1"/>
              </p:cNvSpPr>
              <p:nvPr/>
            </p:nvSpPr>
            <p:spPr bwMode="auto">
              <a:xfrm>
                <a:off x="2592" y="3840"/>
                <a:ext cx="145"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28707" name="Rectangle 43"/>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47565" name="Rectangle 45"/>
          <p:cNvSpPr>
            <a:spLocks noChangeArrowheads="1"/>
          </p:cNvSpPr>
          <p:nvPr/>
        </p:nvSpPr>
        <p:spPr bwMode="auto">
          <a:xfrm>
            <a:off x="7234238" y="2076450"/>
            <a:ext cx="1606550" cy="522288"/>
          </a:xfrm>
          <a:prstGeom prst="rect">
            <a:avLst/>
          </a:prstGeom>
          <a:noFill/>
          <a:ln w="5715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ea"/>
                <a:sym typeface="+mn-lt"/>
              </a:rPr>
              <a:t>5</a:t>
            </a:r>
            <a:r>
              <a:rPr kumimoji="0" lang="zh-CN" altLang="en-US" sz="2800" b="1" i="0" u="none" strike="noStrike" kern="1200" cap="none" spc="0" normalizeH="0" baseline="0" noProof="0" dirty="0">
                <a:ln>
                  <a:noFill/>
                </a:ln>
                <a:solidFill>
                  <a:schemeClr val="tx1"/>
                </a:solidFill>
                <a:effectLst/>
                <a:uLnTx/>
                <a:uFillTx/>
                <a:latin typeface="+mn-lt"/>
                <a:ea typeface="+mn-ea"/>
                <a:cs typeface="+mn-ea"/>
                <a:sym typeface="+mn-lt"/>
              </a:rPr>
              <a:t>种</a:t>
            </a:r>
            <a:r>
              <a:rPr kumimoji="0" lang="en-US" altLang="zh-CN" sz="2800" b="1"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800" b="1" i="0" u="none" strike="noStrike" kern="1200" cap="none" spc="0" normalizeH="0" baseline="0" noProof="0" dirty="0">
                <a:ln>
                  <a:noFill/>
                </a:ln>
                <a:solidFill>
                  <a:schemeClr val="tx1"/>
                </a:solidFill>
                <a:effectLst/>
                <a:uLnTx/>
                <a:uFillTx/>
                <a:latin typeface="+mn-lt"/>
                <a:ea typeface="+mn-ea"/>
                <a:cs typeface="+mn-ea"/>
                <a:sym typeface="+mn-lt"/>
              </a:rPr>
              <a:t>种</a:t>
            </a:r>
            <a:endParaRPr kumimoji="0" lang="zh-CN" altLang="en-US" sz="2800" b="1"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33226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5.3</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5.4</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5.5</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5.6</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5.7</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latin typeface="+mn-lt"/>
                <a:ea typeface="+mn-ea"/>
                <a:cs typeface="+mn-ea"/>
                <a:sym typeface="+mn-lt"/>
              </a:rPr>
              <a:t>树和二叉树的定义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案例引入</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chemeClr val="bg1"/>
                </a:solidFill>
                <a:latin typeface="+mn-lt"/>
                <a:ea typeface="+mn-ea"/>
                <a:cs typeface="+mn-ea"/>
                <a:sym typeface="+mn-lt"/>
              </a:rPr>
              <a:t>树和二叉树的抽象数据类型定义</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二叉树的性质和存储结构</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遍历二叉树和线索二叉树</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树和森林</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哈夫曼树及其应用</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矩形 2"/>
          <p:cNvSpPr/>
          <p:nvPr/>
        </p:nvSpPr>
        <p:spPr>
          <a:xfrm>
            <a:off x="0" y="1196975"/>
            <a:ext cx="9144000" cy="5054600"/>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31749" name="Text Box 7"/>
          <p:cNvSpPr txBox="1">
            <a:spLocks noChangeArrowheads="1"/>
          </p:cNvSpPr>
          <p:nvPr/>
        </p:nvSpPr>
        <p:spPr bwMode="auto">
          <a:xfrm>
            <a:off x="549275" y="1357313"/>
            <a:ext cx="3200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ADT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BinaryTree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基本操作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P</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}ADT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BinaryTree</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50" name="Rectangle 8"/>
          <p:cNvSpPr>
            <a:spLocks noChangeArrowheads="1"/>
          </p:cNvSpPr>
          <p:nvPr/>
        </p:nvSpPr>
        <p:spPr bwMode="auto">
          <a:xfrm>
            <a:off x="2230438" y="2332038"/>
            <a:ext cx="6340475" cy="267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D=Φ</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 Φ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，称</a:t>
            </a:r>
            <a:r>
              <a:rPr lang="en-US" altLang="zh-CN" sz="2400" b="0" noProof="0" dirty="0" err="1">
                <a:ln>
                  <a:noFill/>
                </a:ln>
                <a:effectLst/>
                <a:uLnTx/>
                <a:uFillTx/>
                <a:latin typeface="+mn-lt"/>
                <a:ea typeface="+mn-ea"/>
                <a:cs typeface="+mn-ea"/>
                <a:sym typeface="+mn-lt"/>
              </a:rPr>
              <a:t>BinaryTree</a:t>
            </a:r>
            <a:r>
              <a:rPr lang="zh-CN" altLang="en-US" sz="2400" b="0" noProof="0" dirty="0" err="1">
                <a:ln>
                  <a:noFill/>
                </a:ln>
                <a:effectLst/>
                <a:uLnTx/>
                <a:uFillTx/>
                <a:latin typeface="+mn-lt"/>
                <a:ea typeface="+mn-ea"/>
                <a:cs typeface="+mn-ea"/>
                <a:sym typeface="+mn-lt"/>
              </a:rPr>
              <a:t>为空二叉树</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D≠Φ</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 {H}</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；存在二元关系：</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①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root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唯一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关于根的说明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②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D</a:t>
            </a:r>
            <a:r>
              <a:rPr kumimoji="0" lang="en-US" altLang="zh-CN" sz="2400" b="0" i="0" u="none" strike="noStrike" kern="1200" cap="none" spc="0" normalizeH="0" baseline="-25000" noProof="0" dirty="0" err="1">
                <a:ln>
                  <a:noFill/>
                </a:ln>
                <a:solidFill>
                  <a:schemeClr val="tx1"/>
                </a:solidFill>
                <a:effectLst/>
                <a:uLnTx/>
                <a:uFillTx/>
                <a:latin typeface="+mn-lt"/>
                <a:ea typeface="+mn-ea"/>
                <a:cs typeface="+mn-ea"/>
                <a:sym typeface="+mn-lt"/>
              </a:rPr>
              <a:t>j</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∩D</a:t>
            </a:r>
            <a:r>
              <a:rPr kumimoji="0" lang="en-US" altLang="zh-CN" sz="2400" b="0" i="0" u="none" strike="noStrike" kern="1200" cap="none" spc="0" normalizeH="0" baseline="-25000" noProof="0" dirty="0" err="1">
                <a:ln>
                  <a:noFill/>
                </a:ln>
                <a:solidFill>
                  <a:schemeClr val="tx1"/>
                </a:solidFill>
                <a:effectLst/>
                <a:uLnTx/>
                <a:uFillTx/>
                <a:latin typeface="+mn-lt"/>
                <a:ea typeface="+mn-ea"/>
                <a:cs typeface="+mn-ea"/>
                <a:sym typeface="+mn-lt"/>
              </a:rPr>
              <a:t>k</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Φ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关于子树不相交的说明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③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关于数据元素的说明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④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关于左子树和右子树的说明</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51" name="Rectangle 10"/>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是具有相同特性的数据元素的集合。</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52" name="Rectangle 11"/>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至少有</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53" name="Rectangle 12"/>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二叉树的抽象数据类型定义</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1"/>
          <p:cNvSpPr/>
          <p:nvPr/>
        </p:nvSpPr>
        <p:spPr>
          <a:xfrm>
            <a:off x="0" y="2463800"/>
            <a:ext cx="9144000" cy="4278313"/>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32769" name="日期占位符 1"/>
          <p:cNvSpPr txBox="1">
            <a:spLocks noGrp="1" noChangeArrowheads="1"/>
          </p:cNvSpPr>
          <p:nvPr>
            <p:ph type="dt" sz="half"/>
          </p:nvPr>
        </p:nvSpPr>
        <p:spPr bwMode="auto">
          <a:xfrm>
            <a:off x="4724400" y="6240463"/>
            <a:ext cx="441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1" name="Text Box 7"/>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CreateBiTree(&amp;T,definition)</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初始条件；</a:t>
            </a: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definition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给出二叉树</a:t>
            </a: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的定义。</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操作结果：按</a:t>
            </a: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definition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构造二叉树</a:t>
            </a: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初始条件：二叉树</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存在。</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操作结果：先序遍历</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，对每个结点访问一次。</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InOrderTraverse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初始条件：二叉树</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存在。</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操作结果：中序遍历</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，对每个结点访问一次。</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PostOrderTraverse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初始条件：二叉树</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存在。</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操作结果：后序遍历</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，对每个结点访问一次。</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 name="Rectangle 12"/>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二叉树的抽象数据类型定义</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70"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38608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5.3</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5.4</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5.5</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5.6</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5.7</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latin typeface="+mn-lt"/>
                <a:ea typeface="+mn-ea"/>
                <a:cs typeface="+mn-ea"/>
                <a:sym typeface="+mn-lt"/>
              </a:rPr>
              <a:t>树和二叉树的定义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案例引入</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树和二叉树的抽象数据类型定义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chemeClr val="bg1"/>
                </a:solidFill>
                <a:latin typeface="+mn-lt"/>
                <a:ea typeface="+mn-ea"/>
                <a:cs typeface="+mn-ea"/>
                <a:sym typeface="+mn-lt"/>
              </a:rPr>
              <a:t>二叉树的性质和存储结构</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遍历二叉树和线索二叉树</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树和森林</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哈夫曼树及其应用</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4"/>
          <p:cNvSpPr>
            <a:spLocks noChangeArrowheads="1"/>
          </p:cNvSpPr>
          <p:nvPr/>
        </p:nvSpPr>
        <p:spPr bwMode="auto">
          <a:xfrm>
            <a:off x="820738" y="152400"/>
            <a:ext cx="7358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二叉树的性质和存储结构</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 name="Rectangle 6"/>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性质</a:t>
            </a:r>
            <a:r>
              <a:rPr kumimoji="1" lang="en-US" altLang="zh-CN" sz="2800" b="0" i="0" u="none" strike="noStrike" kern="1200" cap="none" spc="0" normalizeH="0" baseline="0" noProof="0" dirty="0">
                <a:ln>
                  <a:noFill/>
                </a:ln>
                <a:solidFill>
                  <a:srgbClr val="FF0000"/>
                </a:solidFill>
                <a:effectLst/>
                <a:uLnTx/>
                <a:uFillTx/>
                <a:latin typeface="+mn-lt"/>
                <a:ea typeface="+mn-ea"/>
                <a:cs typeface="+mn-ea"/>
                <a:sym typeface="+mn-lt"/>
              </a:rPr>
              <a:t>1: </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在二叉树的第</a:t>
            </a:r>
            <a:r>
              <a:rPr kumimoji="1"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层上至多有</a:t>
            </a:r>
            <a:r>
              <a:rPr kumimoji="1" lang="en-US" altLang="zh-CN" sz="2800" b="0" i="0" u="none" strike="noStrike" kern="1200" cap="none" spc="0" normalizeH="0" baseline="0" noProof="0" dirty="0">
                <a:ln>
                  <a:noFill/>
                </a:ln>
                <a:solidFill>
                  <a:schemeClr val="tx2"/>
                </a:solidFill>
                <a:effectLst/>
                <a:uLnTx/>
                <a:uFillTx/>
                <a:latin typeface="+mn-lt"/>
                <a:ea typeface="+mn-ea"/>
                <a:cs typeface="+mn-ea"/>
                <a:sym typeface="+mn-lt"/>
              </a:rPr>
              <a:t>2</a:t>
            </a:r>
            <a:r>
              <a:rPr kumimoji="1"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i-1</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a:t>
            </a:r>
            <a:endParaRPr kumimoji="1" lang="zh-CN" altLang="en-US"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7" name="Rectangle 8"/>
          <p:cNvSpPr>
            <a:spLocks noChangeArrowheads="1"/>
          </p:cNvSpPr>
          <p:nvPr/>
        </p:nvSpPr>
        <p:spPr bwMode="auto">
          <a:xfrm>
            <a:off x="1752600" y="2554288"/>
            <a:ext cx="619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提问：第</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层上至少有</a:t>
            </a:r>
            <a:r>
              <a:rPr kumimoji="0" lang="zh-CN" altLang="en-US" sz="2800" b="0" i="0" u="sng"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 name="Rectangle 9"/>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性质</a:t>
            </a:r>
            <a:r>
              <a:rPr kumimoji="1" lang="en-US" altLang="zh-CN" sz="2800" b="0" i="0" u="none" strike="noStrike" kern="1200" cap="none" spc="0" normalizeH="0" baseline="0" noProof="0" dirty="0">
                <a:ln>
                  <a:noFill/>
                </a:ln>
                <a:solidFill>
                  <a:srgbClr val="FF0000"/>
                </a:solidFill>
                <a:effectLst/>
                <a:uLnTx/>
                <a:uFillTx/>
                <a:latin typeface="+mn-lt"/>
                <a:ea typeface="+mn-ea"/>
                <a:cs typeface="+mn-ea"/>
                <a:sym typeface="+mn-lt"/>
              </a:rPr>
              <a:t>2: </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深度为</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k</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的二叉树至多有</a:t>
            </a:r>
            <a:r>
              <a:rPr kumimoji="1" lang="en-US" altLang="zh-CN" sz="2800" b="0" i="0" u="none" strike="noStrike" kern="1200" cap="none" spc="0" normalizeH="0" baseline="0" noProof="0" dirty="0">
                <a:ln>
                  <a:noFill/>
                </a:ln>
                <a:solidFill>
                  <a:schemeClr val="tx2"/>
                </a:solidFill>
                <a:effectLst/>
                <a:uLnTx/>
                <a:uFillTx/>
                <a:latin typeface="+mn-lt"/>
                <a:ea typeface="+mn-ea"/>
                <a:cs typeface="+mn-ea"/>
                <a:sym typeface="+mn-lt"/>
              </a:rPr>
              <a:t>2</a:t>
            </a:r>
            <a:r>
              <a:rPr kumimoji="1"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k</a:t>
            </a:r>
            <a:r>
              <a:rPr kumimoji="1" lang="en-US" altLang="zh-CN" sz="2800" b="0" i="0" u="none" strike="noStrike" kern="1200" cap="none" spc="0" normalizeH="0" baseline="0" noProof="0" dirty="0">
                <a:ln>
                  <a:noFill/>
                </a:ln>
                <a:solidFill>
                  <a:schemeClr val="tx2"/>
                </a:solidFill>
                <a:effectLst/>
                <a:uLnTx/>
                <a:uFillTx/>
                <a:latin typeface="+mn-lt"/>
                <a:ea typeface="+mn-ea"/>
                <a:cs typeface="+mn-ea"/>
                <a:sym typeface="+mn-lt"/>
              </a:rPr>
              <a:t>-1</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 name="Rectangle 10"/>
          <p:cNvSpPr>
            <a:spLocks noChangeArrowheads="1"/>
          </p:cNvSpPr>
          <p:nvPr/>
        </p:nvSpPr>
        <p:spPr bwMode="auto">
          <a:xfrm>
            <a:off x="1752600" y="4281488"/>
            <a:ext cx="6364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提问：深度为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时至少有</a:t>
            </a:r>
            <a:r>
              <a:rPr kumimoji="0" lang="zh-CN" altLang="en-US" sz="2800" b="0" i="0" u="sng"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 name="Text Box 11"/>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FF0000"/>
                </a:solidFill>
                <a:effectLst/>
                <a:uLnTx/>
                <a:uFillTx/>
                <a:latin typeface="+mn-lt"/>
                <a:ea typeface="+mn-ea"/>
                <a:cs typeface="+mn-ea"/>
                <a:sym typeface="+mn-lt"/>
              </a:rPr>
              <a:t>1</a:t>
            </a:r>
            <a:endParaRPr kumimoji="0" lang="en-US" altLang="zh-CN" sz="4000" b="1"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11" name="Text Box 12"/>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FF0000"/>
                </a:solidFill>
                <a:effectLst/>
                <a:uLnTx/>
                <a:uFillTx/>
                <a:latin typeface="+mn-lt"/>
                <a:ea typeface="+mn-ea"/>
                <a:cs typeface="+mn-ea"/>
                <a:sym typeface="+mn-lt"/>
              </a:rPr>
              <a:t>k</a:t>
            </a:r>
            <a:endParaRPr kumimoji="0" lang="en-US" altLang="zh-CN" sz="4000" b="1"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2"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000000"/>
                                          </p:val>
                                        </p:tav>
                                        <p:tav tm="100000">
                                          <p:val>
                                            <p:strVal val="#ppt_w"/>
                                          </p:val>
                                        </p:tav>
                                      </p:tavLst>
                                    </p:anim>
                                    <p:anim calcmode="lin" valueType="num">
                                      <p:cBhvr>
                                        <p:cTn id="12"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000000"/>
                                          </p:val>
                                        </p:tav>
                                        <p:tav tm="100000">
                                          <p:val>
                                            <p:strVal val="#ppt_w"/>
                                          </p:val>
                                        </p:tav>
                                      </p:tavLst>
                                    </p:anim>
                                    <p:anim calcmode="lin" valueType="num">
                                      <p:cBhvr>
                                        <p:cTn id="28"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25" name="Rectangle 41"/>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线性结构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一个对一个，如线性表、栈、队列</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426" name="Rectangle 42"/>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树形结构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一个对多个，如树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427" name="Rectangle 43"/>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集合</a:t>
            </a:r>
            <a:r>
              <a:rPr kumimoji="0" lang="zh-CN" altLang="en-US" sz="2400" b="0" i="0" u="none" strike="noStrike" kern="1200" cap="none" spc="0" normalizeH="0" baseline="0" noProof="0" dirty="0">
                <a:ln>
                  <a:noFill/>
                </a:ln>
                <a:solidFill>
                  <a:srgbClr val="FF3399"/>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数据元素间除“同属于一个集合”外，无其它关系</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428" name="Rectangle 44"/>
          <p:cNvSpPr>
            <a:spLocks noChangeArrowheads="1"/>
          </p:cNvSpPr>
          <p:nvPr/>
        </p:nvSpPr>
        <p:spPr bwMode="auto">
          <a:xfrm>
            <a:off x="527050" y="5224463"/>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9900"/>
                </a:solidFill>
                <a:effectLst/>
                <a:uLnTx/>
                <a:uFillTx/>
                <a:latin typeface="+mn-lt"/>
                <a:ea typeface="+mn-ea"/>
                <a:cs typeface="+mn-ea"/>
                <a:sym typeface="+mn-lt"/>
              </a:rPr>
              <a:t>图形结构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多个对多个，如图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429" name="Rectangle 45"/>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逻辑结构</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12295" name="Group 16"/>
          <p:cNvGrpSpPr/>
          <p:nvPr/>
        </p:nvGrpSpPr>
        <p:grpSpPr>
          <a:xfrm>
            <a:off x="2752725" y="4141788"/>
            <a:ext cx="1941513" cy="1000125"/>
            <a:chOff x="4185" y="2055"/>
            <a:chExt cx="1223" cy="630"/>
          </a:xfrm>
        </p:grpSpPr>
        <p:grpSp>
          <p:nvGrpSpPr>
            <p:cNvPr id="12322" name="Group 17"/>
            <p:cNvGrpSpPr/>
            <p:nvPr/>
          </p:nvGrpSpPr>
          <p:grpSpPr>
            <a:xfrm>
              <a:off x="4185" y="2055"/>
              <a:ext cx="629" cy="336"/>
              <a:chOff x="2474" y="2489"/>
              <a:chExt cx="629" cy="336"/>
            </a:xfrm>
          </p:grpSpPr>
          <p:sp>
            <p:nvSpPr>
              <p:cNvPr id="12331" name="Oval 18"/>
              <p:cNvSpPr/>
              <p:nvPr/>
            </p:nvSpPr>
            <p:spPr>
              <a:xfrm>
                <a:off x="2711" y="2489"/>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32" name="Oval 19"/>
              <p:cNvSpPr/>
              <p:nvPr/>
            </p:nvSpPr>
            <p:spPr>
              <a:xfrm>
                <a:off x="2474" y="2674"/>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33" name="Oval 20"/>
              <p:cNvSpPr/>
              <p:nvPr/>
            </p:nvSpPr>
            <p:spPr>
              <a:xfrm>
                <a:off x="2947" y="2681"/>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grpSp>
        <p:sp>
          <p:nvSpPr>
            <p:cNvPr id="12323" name="Oval 21"/>
            <p:cNvSpPr/>
            <p:nvPr/>
          </p:nvSpPr>
          <p:spPr>
            <a:xfrm>
              <a:off x="4374" y="2519"/>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24" name="Oval 22"/>
            <p:cNvSpPr/>
            <p:nvPr/>
          </p:nvSpPr>
          <p:spPr>
            <a:xfrm>
              <a:off x="4897" y="2530"/>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25" name="Oval 23"/>
            <p:cNvSpPr/>
            <p:nvPr/>
          </p:nvSpPr>
          <p:spPr>
            <a:xfrm>
              <a:off x="5252" y="2541"/>
              <a:ext cx="156" cy="144"/>
            </a:xfrm>
            <a:prstGeom prst="ellipse">
              <a:avLst/>
            </a:prstGeom>
            <a:noFill/>
            <a:ln w="38100" cap="flat" cmpd="sng">
              <a:solidFill>
                <a:srgbClr val="0000FF"/>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26" name="Line 24"/>
            <p:cNvSpPr/>
            <p:nvPr/>
          </p:nvSpPr>
          <p:spPr>
            <a:xfrm flipH="1">
              <a:off x="4334" y="2189"/>
              <a:ext cx="111" cy="111"/>
            </a:xfrm>
            <a:prstGeom prst="line">
              <a:avLst/>
            </a:prstGeom>
            <a:ln w="38100" cap="flat" cmpd="sng">
              <a:solidFill>
                <a:srgbClr val="0000FF"/>
              </a:solidFill>
              <a:prstDash val="solid"/>
              <a:headEnd type="none" w="med" len="med"/>
              <a:tailEnd type="none" w="med" len="med"/>
            </a:ln>
          </p:spPr>
        </p:sp>
        <p:sp>
          <p:nvSpPr>
            <p:cNvPr id="12327" name="Line 25"/>
            <p:cNvSpPr/>
            <p:nvPr/>
          </p:nvSpPr>
          <p:spPr>
            <a:xfrm flipH="1">
              <a:off x="4501" y="2378"/>
              <a:ext cx="166" cy="166"/>
            </a:xfrm>
            <a:prstGeom prst="line">
              <a:avLst/>
            </a:prstGeom>
            <a:ln w="38100" cap="flat" cmpd="sng">
              <a:solidFill>
                <a:srgbClr val="0000FF"/>
              </a:solidFill>
              <a:prstDash val="solid"/>
              <a:headEnd type="none" w="med" len="med"/>
              <a:tailEnd type="none" w="med" len="med"/>
            </a:ln>
          </p:spPr>
        </p:sp>
        <p:sp>
          <p:nvSpPr>
            <p:cNvPr id="12328" name="Line 26"/>
            <p:cNvSpPr/>
            <p:nvPr/>
          </p:nvSpPr>
          <p:spPr>
            <a:xfrm>
              <a:off x="4534" y="2178"/>
              <a:ext cx="122" cy="122"/>
            </a:xfrm>
            <a:prstGeom prst="line">
              <a:avLst/>
            </a:prstGeom>
            <a:ln w="38100" cap="flat" cmpd="sng">
              <a:solidFill>
                <a:srgbClr val="0000FF"/>
              </a:solidFill>
              <a:prstDash val="solid"/>
              <a:headEnd type="none" w="med" len="med"/>
              <a:tailEnd type="none" w="med" len="med"/>
            </a:ln>
          </p:spPr>
        </p:sp>
        <p:sp>
          <p:nvSpPr>
            <p:cNvPr id="12329" name="Line 27"/>
            <p:cNvSpPr/>
            <p:nvPr/>
          </p:nvSpPr>
          <p:spPr>
            <a:xfrm>
              <a:off x="4778" y="2366"/>
              <a:ext cx="178" cy="178"/>
            </a:xfrm>
            <a:prstGeom prst="line">
              <a:avLst/>
            </a:prstGeom>
            <a:ln w="38100" cap="flat" cmpd="sng">
              <a:solidFill>
                <a:srgbClr val="0000FF"/>
              </a:solidFill>
              <a:prstDash val="solid"/>
              <a:headEnd type="none" w="med" len="med"/>
              <a:tailEnd type="none" w="med" len="med"/>
            </a:ln>
          </p:spPr>
        </p:sp>
        <p:sp>
          <p:nvSpPr>
            <p:cNvPr id="12330" name="Line 28"/>
            <p:cNvSpPr/>
            <p:nvPr/>
          </p:nvSpPr>
          <p:spPr>
            <a:xfrm>
              <a:off x="4812" y="2333"/>
              <a:ext cx="466" cy="233"/>
            </a:xfrm>
            <a:prstGeom prst="line">
              <a:avLst/>
            </a:prstGeom>
            <a:ln w="38100" cap="flat" cmpd="sng">
              <a:solidFill>
                <a:srgbClr val="0000FF"/>
              </a:solidFill>
              <a:prstDash val="solid"/>
              <a:headEnd type="none" w="med" len="med"/>
              <a:tailEnd type="none" w="med" len="med"/>
            </a:ln>
          </p:spPr>
        </p:sp>
      </p:grpSp>
      <p:grpSp>
        <p:nvGrpSpPr>
          <p:cNvPr id="12296" name="Group 2"/>
          <p:cNvGrpSpPr/>
          <p:nvPr/>
        </p:nvGrpSpPr>
        <p:grpSpPr>
          <a:xfrm>
            <a:off x="2770188" y="1824038"/>
            <a:ext cx="1676400" cy="581025"/>
            <a:chOff x="3774" y="1252"/>
            <a:chExt cx="1056" cy="366"/>
          </a:xfrm>
        </p:grpSpPr>
        <p:sp>
          <p:nvSpPr>
            <p:cNvPr id="61" name="Oval 3"/>
            <p:cNvSpPr>
              <a:spLocks noChangeArrowheads="1"/>
            </p:cNvSpPr>
            <p:nvPr/>
          </p:nvSpPr>
          <p:spPr bwMode="auto">
            <a:xfrm>
              <a:off x="3774" y="1307"/>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62" name="Oval 4"/>
            <p:cNvSpPr>
              <a:spLocks noChangeArrowheads="1"/>
            </p:cNvSpPr>
            <p:nvPr/>
          </p:nvSpPr>
          <p:spPr bwMode="auto">
            <a:xfrm>
              <a:off x="4096" y="1252"/>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63" name="Oval 5"/>
            <p:cNvSpPr>
              <a:spLocks noChangeArrowheads="1"/>
            </p:cNvSpPr>
            <p:nvPr/>
          </p:nvSpPr>
          <p:spPr bwMode="auto">
            <a:xfrm>
              <a:off x="4063" y="1474"/>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64" name="Oval 6"/>
            <p:cNvSpPr>
              <a:spLocks noChangeArrowheads="1"/>
            </p:cNvSpPr>
            <p:nvPr/>
          </p:nvSpPr>
          <p:spPr bwMode="auto">
            <a:xfrm>
              <a:off x="4373" y="1396"/>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65" name="Oval 7"/>
            <p:cNvSpPr>
              <a:spLocks noChangeArrowheads="1"/>
            </p:cNvSpPr>
            <p:nvPr/>
          </p:nvSpPr>
          <p:spPr bwMode="auto">
            <a:xfrm>
              <a:off x="4674" y="1385"/>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grpSp>
      <p:grpSp>
        <p:nvGrpSpPr>
          <p:cNvPr id="12297" name="Group 8"/>
          <p:cNvGrpSpPr/>
          <p:nvPr/>
        </p:nvGrpSpPr>
        <p:grpSpPr>
          <a:xfrm>
            <a:off x="2686050" y="3217863"/>
            <a:ext cx="2268538" cy="211137"/>
            <a:chOff x="3056" y="2100"/>
            <a:chExt cx="1429" cy="133"/>
          </a:xfrm>
        </p:grpSpPr>
        <p:sp>
          <p:nvSpPr>
            <p:cNvPr id="12310" name="Oval 9"/>
            <p:cNvSpPr/>
            <p:nvPr/>
          </p:nvSpPr>
          <p:spPr>
            <a:xfrm>
              <a:off x="3056" y="2100"/>
              <a:ext cx="144" cy="133"/>
            </a:xfrm>
            <a:prstGeom prst="ellipse">
              <a:avLst/>
            </a:prstGeom>
            <a:noFill/>
            <a:ln w="38100" cap="flat" cmpd="sng">
              <a:solidFill>
                <a:schemeClr val="accent1"/>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11" name="Oval 10"/>
            <p:cNvSpPr/>
            <p:nvPr/>
          </p:nvSpPr>
          <p:spPr>
            <a:xfrm>
              <a:off x="3474" y="2100"/>
              <a:ext cx="144" cy="133"/>
            </a:xfrm>
            <a:prstGeom prst="ellipse">
              <a:avLst/>
            </a:prstGeom>
            <a:noFill/>
            <a:ln w="38100" cap="flat" cmpd="sng">
              <a:solidFill>
                <a:schemeClr val="accent1"/>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12" name="Oval 11"/>
            <p:cNvSpPr/>
            <p:nvPr/>
          </p:nvSpPr>
          <p:spPr>
            <a:xfrm>
              <a:off x="3919" y="2100"/>
              <a:ext cx="144" cy="133"/>
            </a:xfrm>
            <a:prstGeom prst="ellipse">
              <a:avLst/>
            </a:prstGeom>
            <a:noFill/>
            <a:ln w="38100" cap="flat" cmpd="sng">
              <a:solidFill>
                <a:schemeClr val="accent1"/>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13" name="Oval 12"/>
            <p:cNvSpPr/>
            <p:nvPr/>
          </p:nvSpPr>
          <p:spPr>
            <a:xfrm>
              <a:off x="4341" y="2100"/>
              <a:ext cx="144" cy="133"/>
            </a:xfrm>
            <a:prstGeom prst="ellipse">
              <a:avLst/>
            </a:prstGeom>
            <a:noFill/>
            <a:ln w="38100" cap="flat" cmpd="sng">
              <a:solidFill>
                <a:schemeClr val="accent1"/>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14" name="Line 13"/>
            <p:cNvSpPr/>
            <p:nvPr/>
          </p:nvSpPr>
          <p:spPr>
            <a:xfrm>
              <a:off x="3200" y="2166"/>
              <a:ext cx="267" cy="0"/>
            </a:xfrm>
            <a:prstGeom prst="line">
              <a:avLst/>
            </a:prstGeom>
            <a:ln w="38100" cap="flat" cmpd="sng">
              <a:solidFill>
                <a:schemeClr val="accent1"/>
              </a:solidFill>
              <a:prstDash val="solid"/>
              <a:headEnd type="none" w="med" len="med"/>
              <a:tailEnd type="none" w="med" len="med"/>
            </a:ln>
          </p:spPr>
        </p:sp>
        <p:sp>
          <p:nvSpPr>
            <p:cNvPr id="12315" name="Line 14"/>
            <p:cNvSpPr/>
            <p:nvPr/>
          </p:nvSpPr>
          <p:spPr>
            <a:xfrm>
              <a:off x="3612" y="2166"/>
              <a:ext cx="311" cy="0"/>
            </a:xfrm>
            <a:prstGeom prst="line">
              <a:avLst/>
            </a:prstGeom>
            <a:ln w="38100" cap="flat" cmpd="sng">
              <a:solidFill>
                <a:schemeClr val="accent1"/>
              </a:solidFill>
              <a:prstDash val="solid"/>
              <a:headEnd type="none" w="med" len="med"/>
              <a:tailEnd type="none" w="med" len="med"/>
            </a:ln>
          </p:spPr>
        </p:sp>
        <p:sp>
          <p:nvSpPr>
            <p:cNvPr id="12316" name="Line 15"/>
            <p:cNvSpPr/>
            <p:nvPr/>
          </p:nvSpPr>
          <p:spPr>
            <a:xfrm>
              <a:off x="4078" y="2166"/>
              <a:ext cx="256" cy="0"/>
            </a:xfrm>
            <a:prstGeom prst="line">
              <a:avLst/>
            </a:prstGeom>
            <a:ln w="38100" cap="flat" cmpd="sng">
              <a:solidFill>
                <a:schemeClr val="accent1"/>
              </a:solidFill>
              <a:prstDash val="solid"/>
              <a:headEnd type="none" w="med" len="med"/>
              <a:tailEnd type="none" w="med" len="med"/>
            </a:ln>
          </p:spPr>
        </p:sp>
      </p:grpSp>
      <p:grpSp>
        <p:nvGrpSpPr>
          <p:cNvPr id="12298" name="Group 29"/>
          <p:cNvGrpSpPr/>
          <p:nvPr/>
        </p:nvGrpSpPr>
        <p:grpSpPr>
          <a:xfrm>
            <a:off x="2773363" y="5745163"/>
            <a:ext cx="1658937" cy="882650"/>
            <a:chOff x="4363" y="2073"/>
            <a:chExt cx="1045" cy="556"/>
          </a:xfrm>
        </p:grpSpPr>
        <p:sp>
          <p:nvSpPr>
            <p:cNvPr id="12299" name="Oval 30"/>
            <p:cNvSpPr/>
            <p:nvPr/>
          </p:nvSpPr>
          <p:spPr>
            <a:xfrm>
              <a:off x="4819" y="2073"/>
              <a:ext cx="156" cy="144"/>
            </a:xfrm>
            <a:prstGeom prst="ellipse">
              <a:avLst/>
            </a:prstGeom>
            <a:noFill/>
            <a:ln w="38100" cap="flat" cmpd="sng">
              <a:solidFill>
                <a:srgbClr val="FF99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00" name="Oval 31"/>
            <p:cNvSpPr/>
            <p:nvPr/>
          </p:nvSpPr>
          <p:spPr>
            <a:xfrm>
              <a:off x="4385" y="2485"/>
              <a:ext cx="156" cy="144"/>
            </a:xfrm>
            <a:prstGeom prst="ellipse">
              <a:avLst/>
            </a:prstGeom>
            <a:noFill/>
            <a:ln w="38100" cap="flat" cmpd="sng">
              <a:solidFill>
                <a:srgbClr val="FF99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01" name="Oval 32"/>
            <p:cNvSpPr/>
            <p:nvPr/>
          </p:nvSpPr>
          <p:spPr>
            <a:xfrm>
              <a:off x="4841" y="2474"/>
              <a:ext cx="156" cy="144"/>
            </a:xfrm>
            <a:prstGeom prst="ellipse">
              <a:avLst/>
            </a:prstGeom>
            <a:noFill/>
            <a:ln w="38100" cap="flat" cmpd="sng">
              <a:solidFill>
                <a:srgbClr val="FF99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02" name="Oval 33"/>
            <p:cNvSpPr/>
            <p:nvPr/>
          </p:nvSpPr>
          <p:spPr>
            <a:xfrm>
              <a:off x="5252" y="2252"/>
              <a:ext cx="156" cy="144"/>
            </a:xfrm>
            <a:prstGeom prst="ellipse">
              <a:avLst/>
            </a:prstGeom>
            <a:noFill/>
            <a:ln w="38100" cap="flat" cmpd="sng">
              <a:solidFill>
                <a:srgbClr val="FF99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03" name="Oval 34"/>
            <p:cNvSpPr/>
            <p:nvPr/>
          </p:nvSpPr>
          <p:spPr>
            <a:xfrm>
              <a:off x="4363" y="2107"/>
              <a:ext cx="156" cy="144"/>
            </a:xfrm>
            <a:prstGeom prst="ellipse">
              <a:avLst/>
            </a:prstGeom>
            <a:noFill/>
            <a:ln w="38100" cap="flat" cmpd="sng">
              <a:solidFill>
                <a:srgbClr val="FF99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spcBef>
                  <a:spcPct val="20000"/>
                </a:spcBef>
              </a:pPr>
              <a:endParaRPr lang="zh-CN" altLang="en-US" sz="2800" b="1" dirty="0">
                <a:ea typeface="仿宋_GB2312" pitchFamily="49" charset="-122"/>
              </a:endParaRPr>
            </a:p>
          </p:txBody>
        </p:sp>
        <p:sp>
          <p:nvSpPr>
            <p:cNvPr id="12304" name="Line 35"/>
            <p:cNvSpPr/>
            <p:nvPr/>
          </p:nvSpPr>
          <p:spPr>
            <a:xfrm>
              <a:off x="4445" y="2266"/>
              <a:ext cx="0" cy="245"/>
            </a:xfrm>
            <a:prstGeom prst="line">
              <a:avLst/>
            </a:prstGeom>
            <a:ln w="38100" cap="flat" cmpd="sng">
              <a:solidFill>
                <a:srgbClr val="FF9900"/>
              </a:solidFill>
              <a:prstDash val="solid"/>
              <a:headEnd type="none" w="med" len="med"/>
              <a:tailEnd type="none" w="med" len="med"/>
            </a:ln>
          </p:spPr>
        </p:sp>
        <p:sp>
          <p:nvSpPr>
            <p:cNvPr id="12305" name="Line 36"/>
            <p:cNvSpPr/>
            <p:nvPr/>
          </p:nvSpPr>
          <p:spPr>
            <a:xfrm>
              <a:off x="4512" y="2211"/>
              <a:ext cx="366" cy="289"/>
            </a:xfrm>
            <a:prstGeom prst="line">
              <a:avLst/>
            </a:prstGeom>
            <a:ln w="38100" cap="flat" cmpd="sng">
              <a:solidFill>
                <a:srgbClr val="FF9900"/>
              </a:solidFill>
              <a:prstDash val="solid"/>
              <a:headEnd type="none" w="med" len="med"/>
              <a:tailEnd type="none" w="med" len="med"/>
            </a:ln>
          </p:spPr>
        </p:sp>
        <p:sp>
          <p:nvSpPr>
            <p:cNvPr id="12306" name="Line 37"/>
            <p:cNvSpPr/>
            <p:nvPr/>
          </p:nvSpPr>
          <p:spPr>
            <a:xfrm>
              <a:off x="4967" y="2189"/>
              <a:ext cx="300" cy="133"/>
            </a:xfrm>
            <a:prstGeom prst="line">
              <a:avLst/>
            </a:prstGeom>
            <a:ln w="38100" cap="flat" cmpd="sng">
              <a:solidFill>
                <a:srgbClr val="FF9900"/>
              </a:solidFill>
              <a:prstDash val="solid"/>
              <a:headEnd type="none" w="med" len="med"/>
              <a:tailEnd type="none" w="med" len="med"/>
            </a:ln>
          </p:spPr>
        </p:sp>
        <p:sp>
          <p:nvSpPr>
            <p:cNvPr id="12307" name="Line 38"/>
            <p:cNvSpPr/>
            <p:nvPr/>
          </p:nvSpPr>
          <p:spPr>
            <a:xfrm flipH="1">
              <a:off x="4523" y="2200"/>
              <a:ext cx="322" cy="322"/>
            </a:xfrm>
            <a:prstGeom prst="line">
              <a:avLst/>
            </a:prstGeom>
            <a:ln w="38100" cap="flat" cmpd="sng">
              <a:solidFill>
                <a:srgbClr val="FF9900"/>
              </a:solidFill>
              <a:prstDash val="solid"/>
              <a:headEnd type="none" w="med" len="med"/>
              <a:tailEnd type="none" w="med" len="med"/>
            </a:ln>
          </p:spPr>
        </p:sp>
        <p:sp>
          <p:nvSpPr>
            <p:cNvPr id="12308" name="Line 39"/>
            <p:cNvSpPr/>
            <p:nvPr/>
          </p:nvSpPr>
          <p:spPr>
            <a:xfrm flipH="1">
              <a:off x="5001" y="2400"/>
              <a:ext cx="277" cy="144"/>
            </a:xfrm>
            <a:prstGeom prst="line">
              <a:avLst/>
            </a:prstGeom>
            <a:ln w="38100" cap="flat" cmpd="sng">
              <a:solidFill>
                <a:srgbClr val="FF9900"/>
              </a:solidFill>
              <a:prstDash val="solid"/>
              <a:headEnd type="none" w="med" len="med"/>
              <a:tailEnd type="none" w="med" len="med"/>
            </a:ln>
          </p:spPr>
        </p:sp>
        <p:sp>
          <p:nvSpPr>
            <p:cNvPr id="12309" name="Line 40"/>
            <p:cNvSpPr/>
            <p:nvPr/>
          </p:nvSpPr>
          <p:spPr>
            <a:xfrm>
              <a:off x="4512" y="2144"/>
              <a:ext cx="311" cy="0"/>
            </a:xfrm>
            <a:prstGeom prst="line">
              <a:avLst/>
            </a:prstGeom>
            <a:ln w="38100" cap="flat" cmpd="sng">
              <a:solidFill>
                <a:srgbClr val="FF9900"/>
              </a:solidFill>
              <a:prstDash val="solid"/>
              <a:headEnd type="none" w="med" len="med"/>
              <a:tailEnd type="none" w="med" len="med"/>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3175" name="Object 7"/>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077" name="" r:id="rId1" imgW="5076190" imgH="2557145" progId="Visio.Drawing.5">
                  <p:embed/>
                </p:oleObj>
              </mc:Choice>
              <mc:Fallback>
                <p:oleObj name="" r:id="rId1" imgW="5076190" imgH="2557145" progId="Visio.Drawing.5">
                  <p:embed/>
                  <p:pic>
                    <p:nvPicPr>
                      <p:cNvPr id="0" name="图片 3076"/>
                      <p:cNvPicPr/>
                      <p:nvPr/>
                    </p:nvPicPr>
                    <p:blipFill>
                      <a:blip r:embed="rId2"/>
                      <a:stretch>
                        <a:fillRect/>
                      </a:stretch>
                    </p:blipFill>
                    <p:spPr>
                      <a:xfrm>
                        <a:off x="117475" y="2117725"/>
                        <a:ext cx="4343400" cy="2501900"/>
                      </a:xfrm>
                      <a:prstGeom prst="rect">
                        <a:avLst/>
                      </a:prstGeom>
                      <a:solidFill>
                        <a:srgbClr val="E2D9EB"/>
                      </a:solidFill>
                      <a:ln w="38100">
                        <a:noFill/>
                        <a:miter/>
                      </a:ln>
                    </p:spPr>
                  </p:pic>
                </p:oleObj>
              </mc:Fallback>
            </mc:AlternateContent>
          </a:graphicData>
        </a:graphic>
      </p:graphicFrame>
      <p:graphicFrame>
        <p:nvGraphicFramePr>
          <p:cNvPr id="903176" name="Object 8"/>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076" name="" r:id="rId3" imgW="5076190" imgH="2557145" progId="Visio.Drawing.5">
                  <p:embed/>
                </p:oleObj>
              </mc:Choice>
              <mc:Fallback>
                <p:oleObj name="" r:id="rId3" imgW="5076190" imgH="2557145" progId="Visio.Drawing.5">
                  <p:embed/>
                  <p:pic>
                    <p:nvPicPr>
                      <p:cNvPr id="0" name="图片 3075"/>
                      <p:cNvPicPr/>
                      <p:nvPr/>
                    </p:nvPicPr>
                    <p:blipFill>
                      <a:blip r:embed="rId2"/>
                      <a:stretch>
                        <a:fillRect/>
                      </a:stretch>
                    </p:blipFill>
                    <p:spPr>
                      <a:xfrm>
                        <a:off x="4689475" y="2117725"/>
                        <a:ext cx="4343400" cy="2501900"/>
                      </a:xfrm>
                      <a:prstGeom prst="rect">
                        <a:avLst/>
                      </a:prstGeom>
                      <a:solidFill>
                        <a:srgbClr val="EBEBEB"/>
                      </a:solidFill>
                      <a:ln w="38100">
                        <a:noFill/>
                        <a:miter/>
                      </a:ln>
                    </p:spPr>
                  </p:pic>
                </p:oleObj>
              </mc:Fallback>
            </mc:AlternateContent>
          </a:graphicData>
        </a:graphic>
      </p:graphicFrame>
      <p:sp>
        <p:nvSpPr>
          <p:cNvPr id="903177" name="Oval 9"/>
          <p:cNvSpPr>
            <a:spLocks noChangeArrowheads="1"/>
          </p:cNvSpPr>
          <p:nvPr/>
        </p:nvSpPr>
        <p:spPr bwMode="auto">
          <a:xfrm>
            <a:off x="1641475" y="25749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78" name="Oval 10"/>
          <p:cNvSpPr>
            <a:spLocks noChangeArrowheads="1"/>
          </p:cNvSpPr>
          <p:nvPr/>
        </p:nvSpPr>
        <p:spPr bwMode="auto">
          <a:xfrm>
            <a:off x="2936875" y="25749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79" name="Oval 11"/>
          <p:cNvSpPr>
            <a:spLocks noChangeArrowheads="1"/>
          </p:cNvSpPr>
          <p:nvPr/>
        </p:nvSpPr>
        <p:spPr bwMode="auto">
          <a:xfrm>
            <a:off x="727075" y="3260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0" name="Oval 12"/>
          <p:cNvSpPr>
            <a:spLocks noChangeArrowheads="1"/>
          </p:cNvSpPr>
          <p:nvPr/>
        </p:nvSpPr>
        <p:spPr bwMode="auto">
          <a:xfrm>
            <a:off x="1412875" y="3260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1" name="Oval 13"/>
          <p:cNvSpPr>
            <a:spLocks noChangeArrowheads="1"/>
          </p:cNvSpPr>
          <p:nvPr/>
        </p:nvSpPr>
        <p:spPr bwMode="auto">
          <a:xfrm>
            <a:off x="269875" y="4022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2" name="Oval 14"/>
          <p:cNvSpPr>
            <a:spLocks noChangeArrowheads="1"/>
          </p:cNvSpPr>
          <p:nvPr/>
        </p:nvSpPr>
        <p:spPr bwMode="auto">
          <a:xfrm>
            <a:off x="650875" y="4022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3" name="Oval 15"/>
          <p:cNvSpPr>
            <a:spLocks noChangeArrowheads="1"/>
          </p:cNvSpPr>
          <p:nvPr/>
        </p:nvSpPr>
        <p:spPr bwMode="auto">
          <a:xfrm>
            <a:off x="1489075" y="4022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4" name="Oval 16"/>
          <p:cNvSpPr>
            <a:spLocks noChangeArrowheads="1"/>
          </p:cNvSpPr>
          <p:nvPr/>
        </p:nvSpPr>
        <p:spPr bwMode="auto">
          <a:xfrm>
            <a:off x="1946275" y="4022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5" name="Oval 17"/>
          <p:cNvSpPr>
            <a:spLocks noChangeArrowheads="1"/>
          </p:cNvSpPr>
          <p:nvPr/>
        </p:nvSpPr>
        <p:spPr bwMode="auto">
          <a:xfrm>
            <a:off x="3851275" y="3260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6" name="Oval 18"/>
          <p:cNvSpPr>
            <a:spLocks noChangeArrowheads="1"/>
          </p:cNvSpPr>
          <p:nvPr/>
        </p:nvSpPr>
        <p:spPr bwMode="auto">
          <a:xfrm>
            <a:off x="3241675" y="3260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7" name="Oval 19"/>
          <p:cNvSpPr>
            <a:spLocks noChangeArrowheads="1"/>
          </p:cNvSpPr>
          <p:nvPr/>
        </p:nvSpPr>
        <p:spPr bwMode="auto">
          <a:xfrm>
            <a:off x="2708275" y="4022725"/>
            <a:ext cx="228600" cy="152400"/>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8" name="Oval 20"/>
          <p:cNvSpPr>
            <a:spLocks noChangeArrowheads="1"/>
          </p:cNvSpPr>
          <p:nvPr/>
        </p:nvSpPr>
        <p:spPr bwMode="auto">
          <a:xfrm>
            <a:off x="6213475" y="25749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89" name="Oval 21"/>
          <p:cNvSpPr>
            <a:spLocks noChangeArrowheads="1"/>
          </p:cNvSpPr>
          <p:nvPr/>
        </p:nvSpPr>
        <p:spPr bwMode="auto">
          <a:xfrm>
            <a:off x="7508875" y="25749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0" name="Oval 22"/>
          <p:cNvSpPr>
            <a:spLocks noChangeArrowheads="1"/>
          </p:cNvSpPr>
          <p:nvPr/>
        </p:nvSpPr>
        <p:spPr bwMode="auto">
          <a:xfrm>
            <a:off x="5299075" y="3260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1" name="Oval 23"/>
          <p:cNvSpPr>
            <a:spLocks noChangeArrowheads="1"/>
          </p:cNvSpPr>
          <p:nvPr/>
        </p:nvSpPr>
        <p:spPr bwMode="auto">
          <a:xfrm>
            <a:off x="5984875" y="3260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2" name="Oval 24"/>
          <p:cNvSpPr>
            <a:spLocks noChangeArrowheads="1"/>
          </p:cNvSpPr>
          <p:nvPr/>
        </p:nvSpPr>
        <p:spPr bwMode="auto">
          <a:xfrm>
            <a:off x="4841875" y="4022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3" name="Oval 25"/>
          <p:cNvSpPr>
            <a:spLocks noChangeArrowheads="1"/>
          </p:cNvSpPr>
          <p:nvPr/>
        </p:nvSpPr>
        <p:spPr bwMode="auto">
          <a:xfrm>
            <a:off x="5222875" y="4022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4" name="Oval 26"/>
          <p:cNvSpPr>
            <a:spLocks noChangeArrowheads="1"/>
          </p:cNvSpPr>
          <p:nvPr/>
        </p:nvSpPr>
        <p:spPr bwMode="auto">
          <a:xfrm>
            <a:off x="6061075" y="4022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5" name="Oval 27"/>
          <p:cNvSpPr>
            <a:spLocks noChangeArrowheads="1"/>
          </p:cNvSpPr>
          <p:nvPr/>
        </p:nvSpPr>
        <p:spPr bwMode="auto">
          <a:xfrm>
            <a:off x="6518275" y="4022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6" name="Oval 28"/>
          <p:cNvSpPr>
            <a:spLocks noChangeArrowheads="1"/>
          </p:cNvSpPr>
          <p:nvPr/>
        </p:nvSpPr>
        <p:spPr bwMode="auto">
          <a:xfrm>
            <a:off x="8423275" y="3260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7" name="Oval 29"/>
          <p:cNvSpPr>
            <a:spLocks noChangeArrowheads="1"/>
          </p:cNvSpPr>
          <p:nvPr/>
        </p:nvSpPr>
        <p:spPr bwMode="auto">
          <a:xfrm>
            <a:off x="7813675" y="3260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8" name="Oval 30"/>
          <p:cNvSpPr>
            <a:spLocks noChangeArrowheads="1"/>
          </p:cNvSpPr>
          <p:nvPr/>
        </p:nvSpPr>
        <p:spPr bwMode="auto">
          <a:xfrm>
            <a:off x="7280275" y="4022725"/>
            <a:ext cx="228600" cy="152400"/>
          </a:xfrm>
          <a:prstGeom prst="ellipse">
            <a:avLst/>
          </a:prstGeom>
          <a:noFill/>
          <a:ln w="38100">
            <a:solidFill>
              <a:srgbClr val="336699"/>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199" name="AutoShape 31"/>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3200" name="AutoShape 32"/>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903201" name="Object 33"/>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078" name="" r:id="rId4" imgW="570230" imgH="177800" progId="Equation.3">
                  <p:embed/>
                </p:oleObj>
              </mc:Choice>
              <mc:Fallback>
                <p:oleObj name="" r:id="rId4" imgW="570230" imgH="177800" progId="Equation.3">
                  <p:embed/>
                  <p:pic>
                    <p:nvPicPr>
                      <p:cNvPr id="0" name="图片 3077"/>
                      <p:cNvPicPr/>
                      <p:nvPr/>
                    </p:nvPicPr>
                    <p:blipFill>
                      <a:blip r:embed="rId5"/>
                      <a:stretch>
                        <a:fillRect/>
                      </a:stretch>
                    </p:blipFill>
                    <p:spPr>
                      <a:xfrm>
                        <a:off x="1184275" y="4860925"/>
                        <a:ext cx="1981200" cy="615950"/>
                      </a:xfrm>
                      <a:prstGeom prst="rect">
                        <a:avLst/>
                      </a:prstGeom>
                      <a:noFill/>
                      <a:ln w="38100">
                        <a:noFill/>
                        <a:miter/>
                      </a:ln>
                    </p:spPr>
                  </p:pic>
                </p:oleObj>
              </mc:Fallback>
            </mc:AlternateContent>
          </a:graphicData>
        </a:graphic>
      </p:graphicFrame>
      <p:graphicFrame>
        <p:nvGraphicFramePr>
          <p:cNvPr id="903202" name="Object 34"/>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079" name="" r:id="rId6" imgW="1065530" imgH="215900" progId="Equation.3">
                  <p:embed/>
                </p:oleObj>
              </mc:Choice>
              <mc:Fallback>
                <p:oleObj name="" r:id="rId6" imgW="1065530" imgH="215900" progId="Equation.3">
                  <p:embed/>
                  <p:pic>
                    <p:nvPicPr>
                      <p:cNvPr id="0" name="图片 3078"/>
                      <p:cNvPicPr/>
                      <p:nvPr/>
                    </p:nvPicPr>
                    <p:blipFill>
                      <a:blip r:embed="rId7"/>
                      <a:stretch>
                        <a:fillRect/>
                      </a:stretch>
                    </p:blipFill>
                    <p:spPr>
                      <a:xfrm>
                        <a:off x="5070475" y="4768850"/>
                        <a:ext cx="3698875" cy="747713"/>
                      </a:xfrm>
                      <a:prstGeom prst="rect">
                        <a:avLst/>
                      </a:prstGeom>
                      <a:noFill/>
                      <a:ln w="38100">
                        <a:noFill/>
                        <a:miter/>
                      </a:ln>
                    </p:spPr>
                  </p:pic>
                </p:oleObj>
              </mc:Fallback>
            </mc:AlternateContent>
          </a:graphicData>
        </a:graphic>
      </p:graphicFrame>
      <p:grpSp>
        <p:nvGrpSpPr>
          <p:cNvPr id="2" name="Group 35"/>
          <p:cNvGrpSpPr/>
          <p:nvPr/>
        </p:nvGrpSpPr>
        <p:grpSpPr>
          <a:xfrm>
            <a:off x="82550" y="5605463"/>
            <a:ext cx="8950325" cy="838200"/>
            <a:chOff x="768" y="3552"/>
            <a:chExt cx="4800" cy="528"/>
          </a:xfrm>
        </p:grpSpPr>
        <p:sp>
          <p:nvSpPr>
            <p:cNvPr id="34847" name="Rectangle 36"/>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34851" name="Object 37"/>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081" name="" r:id="rId8" imgW="1229995" imgH="215900" progId="Equation.3">
                    <p:embed/>
                  </p:oleObj>
                </mc:Choice>
                <mc:Fallback>
                  <p:oleObj name="" r:id="rId8" imgW="1229995" imgH="215900" progId="Equation.3">
                    <p:embed/>
                    <p:pic>
                      <p:nvPicPr>
                        <p:cNvPr id="0" name="图片 3080"/>
                        <p:cNvPicPr/>
                        <p:nvPr/>
                      </p:nvPicPr>
                      <p:blipFill>
                        <a:blip r:embed="rId9"/>
                        <a:stretch>
                          <a:fillRect/>
                        </a:stretch>
                      </p:blipFill>
                      <p:spPr>
                        <a:xfrm>
                          <a:off x="912" y="3570"/>
                          <a:ext cx="2690" cy="471"/>
                        </a:xfrm>
                        <a:prstGeom prst="rect">
                          <a:avLst/>
                        </a:prstGeom>
                        <a:solidFill>
                          <a:srgbClr val="A5A5E9"/>
                        </a:solidFill>
                        <a:ln w="38100">
                          <a:noFill/>
                          <a:miter/>
                        </a:ln>
                      </p:spPr>
                    </p:pic>
                  </p:oleObj>
                </mc:Fallback>
              </mc:AlternateContent>
            </a:graphicData>
          </a:graphic>
        </p:graphicFrame>
      </p:grpSp>
      <p:graphicFrame>
        <p:nvGraphicFramePr>
          <p:cNvPr id="903206" name="Object 38"/>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080" name="" r:id="rId10" imgW="825500" imgH="228600" progId="Equation.3">
                  <p:embed/>
                </p:oleObj>
              </mc:Choice>
              <mc:Fallback>
                <p:oleObj name="" r:id="rId10" imgW="825500" imgH="228600" progId="Equation.3">
                  <p:embed/>
                  <p:pic>
                    <p:nvPicPr>
                      <p:cNvPr id="0" name="图片 3079"/>
                      <p:cNvPicPr/>
                      <p:nvPr/>
                    </p:nvPicPr>
                    <p:blipFill>
                      <a:blip r:embed="rId11"/>
                      <a:stretch>
                        <a:fillRect/>
                      </a:stretch>
                    </p:blipFill>
                    <p:spPr>
                      <a:xfrm>
                        <a:off x="5527675" y="5591175"/>
                        <a:ext cx="2860675" cy="792163"/>
                      </a:xfrm>
                      <a:prstGeom prst="rect">
                        <a:avLst/>
                      </a:prstGeom>
                      <a:noFill/>
                      <a:ln w="38100">
                        <a:noFill/>
                        <a:miter/>
                      </a:ln>
                    </p:spPr>
                  </p:pic>
                </p:oleObj>
              </mc:Fallback>
            </mc:AlternateContent>
          </a:graphicData>
        </a:graphic>
      </p:graphicFrame>
      <p:sp>
        <p:nvSpPr>
          <p:cNvPr id="34850" name="Rectangle 39"/>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性质</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3: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对于任何一棵二叉树，若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度的结点数有</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个，则叶子数</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必定为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n</a:t>
            </a:r>
            <a:r>
              <a:rPr kumimoji="0" lang="en-US" altLang="zh-CN" sz="2400" b="0" i="0" u="none" strike="noStrike" kern="1200" cap="none" spc="0" normalizeH="0" baseline="-25000" noProof="0" dirty="0">
                <a:ln>
                  <a:noFill/>
                </a:ln>
                <a:solidFill>
                  <a:schemeClr val="tx2"/>
                </a:solidFill>
                <a:effectLst/>
                <a:uLnTx/>
                <a:uFillTx/>
                <a:latin typeface="+mn-lt"/>
                <a:ea typeface="+mn-ea"/>
                <a:cs typeface="+mn-ea"/>
                <a:sym typeface="+mn-lt"/>
              </a:rPr>
              <a:t>0</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=n</a:t>
            </a:r>
            <a:r>
              <a:rPr kumimoji="0" lang="en-US" altLang="zh-CN" sz="2400" b="0" i="0" u="none" strike="noStrike" kern="1200" cap="none" spc="0" normalizeH="0" baseline="-25000" noProof="0" dirty="0">
                <a:ln>
                  <a:noFill/>
                </a:ln>
                <a:solidFill>
                  <a:schemeClr val="tx2"/>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6" name="Rectangle 4"/>
          <p:cNvSpPr>
            <a:spLocks noChangeArrowheads="1"/>
          </p:cNvSpPr>
          <p:nvPr/>
        </p:nvSpPr>
        <p:spPr bwMode="auto">
          <a:xfrm>
            <a:off x="820738" y="152400"/>
            <a:ext cx="7358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二叉树的性质和存储结构</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12" name="whoosh.wav"/>
                                        </p:tgtEl>
                                      </p:cMediaNode>
                                    </p:audio>
                                  </p:sub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00000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p:stCondLst>
                        <p:cond delay="indefinite"/>
                      </p:stCondLst>
                      <p:childTnLst>
                        <p:par>
                          <p:cTn id="143" fill="hold">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12" name="whoosh.wav"/>
                                        </p:tgtEl>
                                      </p:cMediaNode>
                                    </p:audio>
                                  </p:subTnLst>
                                </p:cTn>
                              </p:par>
                            </p:childTnLst>
                          </p:cTn>
                        </p:par>
                      </p:childTnLst>
                    </p:cTn>
                  </p:par>
                  <p:par>
                    <p:cTn id="148" fill="hold">
                      <p:stCondLst>
                        <p:cond delay="indefinite"/>
                      </p:stCondLst>
                      <p:childTnLst>
                        <p:par>
                          <p:cTn id="149" fill="hold">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12" name="whoosh.wav"/>
                                        </p:tgtEl>
                                      </p:cMediaNode>
                                    </p:audio>
                                  </p:subTnLst>
                                </p:cTn>
                              </p:par>
                            </p:childTnLst>
                          </p:cTn>
                        </p:par>
                      </p:childTnLst>
                    </p:cTn>
                  </p:par>
                  <p:par>
                    <p:cTn id="154" fill="hold">
                      <p:stCondLst>
                        <p:cond delay="indefinite"/>
                      </p:stCondLst>
                      <p:childTnLst>
                        <p:par>
                          <p:cTn id="155" fill="hold">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1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1125" name="Object 5"/>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082" name="" r:id="rId1" imgW="5436235" imgH="2557145" progId="Visio.Drawing.5">
                  <p:embed/>
                </p:oleObj>
              </mc:Choice>
              <mc:Fallback>
                <p:oleObj name="" r:id="rId1" imgW="5436235" imgH="2557145" progId="Visio.Drawing.5">
                  <p:embed/>
                  <p:pic>
                    <p:nvPicPr>
                      <p:cNvPr id="0" name="图片 3081"/>
                      <p:cNvPicPr/>
                      <p:nvPr/>
                    </p:nvPicPr>
                    <p:blipFill>
                      <a:blip r:embed="rId2"/>
                      <a:stretch>
                        <a:fillRect/>
                      </a:stretch>
                    </p:blipFill>
                    <p:spPr>
                      <a:xfrm>
                        <a:off x="250825" y="1649413"/>
                        <a:ext cx="4037013" cy="2282825"/>
                      </a:xfrm>
                      <a:prstGeom prst="rect">
                        <a:avLst/>
                      </a:prstGeom>
                      <a:solidFill>
                        <a:srgbClr val="E2D9EB"/>
                      </a:solidFill>
                      <a:ln w="38100">
                        <a:noFill/>
                        <a:miter/>
                      </a:ln>
                    </p:spPr>
                  </p:pic>
                </p:oleObj>
              </mc:Fallback>
            </mc:AlternateContent>
          </a:graphicData>
        </a:graphic>
      </p:graphicFrame>
      <p:sp>
        <p:nvSpPr>
          <p:cNvPr id="901126" name="Text Box 6"/>
          <p:cNvSpPr txBox="1">
            <a:spLocks noChangeArrowheads="1"/>
          </p:cNvSpPr>
          <p:nvPr/>
        </p:nvSpPr>
        <p:spPr bwMode="auto">
          <a:xfrm>
            <a:off x="250825" y="4167188"/>
            <a:ext cx="4037013" cy="2392363"/>
          </a:xfrm>
          <a:prstGeom prst="roundRect">
            <a:avLst>
              <a:gd name="adj" fmla="val 6148"/>
            </a:avLst>
          </a:prstGeom>
          <a:solidFill>
            <a:srgbClr val="E2D9EB"/>
          </a:solidFill>
          <a:ln w="9525">
            <a:noFill/>
            <a:miter lim="800000"/>
          </a:ln>
          <a:effectLst/>
        </p:spPr>
        <p:txBody>
          <a:bodyPr>
            <a:spAutoFit/>
          </a:bodyPr>
          <a:lstStyle/>
          <a:p>
            <a:pPr marR="0" defTabSz="914400" eaLnBrk="1" hangingPunct="1">
              <a:lnSpc>
                <a:spcPct val="125000"/>
              </a:lnSpc>
              <a:buClrTx/>
              <a:buSzTx/>
              <a:buFontTx/>
              <a:buNone/>
              <a:defRPr/>
            </a:pPr>
            <a:r>
              <a:rPr kumimoji="1" lang="zh-CN" altLang="en-US" sz="2400" b="0" kern="1200" cap="none" spc="0" normalizeH="0" baseline="0" noProof="0" dirty="0">
                <a:solidFill>
                  <a:srgbClr val="FF3300"/>
                </a:solidFill>
                <a:latin typeface="+mn-lt"/>
                <a:ea typeface="+mn-ea"/>
                <a:cs typeface="+mn-ea"/>
                <a:sym typeface="+mn-lt"/>
              </a:rPr>
              <a:t>满二叉树：</a:t>
            </a:r>
            <a:r>
              <a:rPr kumimoji="1" lang="zh-CN" altLang="en-US" sz="2400" b="0" kern="1200" cap="none" spc="0" normalizeH="0" baseline="0" noProof="0" dirty="0">
                <a:latin typeface="+mn-lt"/>
                <a:ea typeface="+mn-ea"/>
                <a:cs typeface="+mn-ea"/>
                <a:sym typeface="+mn-lt"/>
              </a:rPr>
              <a:t>一棵深度为</a:t>
            </a:r>
            <a:r>
              <a:rPr kumimoji="1" lang="en-US" altLang="zh-TW" sz="2400" b="0" i="1" kern="1200" cap="none" spc="0" normalizeH="0" baseline="0" noProof="0" dirty="0">
                <a:latin typeface="+mn-lt"/>
                <a:ea typeface="+mn-ea"/>
                <a:cs typeface="+mn-ea"/>
                <a:sym typeface="+mn-lt"/>
              </a:rPr>
              <a:t>k </a:t>
            </a:r>
            <a:r>
              <a:rPr kumimoji="1" lang="zh-CN" altLang="en-US" sz="2400" b="0" kern="1200" cap="none" spc="0" normalizeH="0" baseline="0" noProof="0" dirty="0">
                <a:latin typeface="+mn-lt"/>
                <a:ea typeface="+mn-ea"/>
                <a:cs typeface="+mn-ea"/>
                <a:sym typeface="+mn-lt"/>
              </a:rPr>
              <a:t>且有</a:t>
            </a:r>
            <a:r>
              <a:rPr kumimoji="1" lang="zh-TW" altLang="en-US" sz="2400" b="0" kern="1200" cap="none" spc="0" normalizeH="0" baseline="0" noProof="0" dirty="0">
                <a:latin typeface="+mn-lt"/>
                <a:ea typeface="+mn-ea"/>
                <a:cs typeface="+mn-ea"/>
                <a:sym typeface="+mn-lt"/>
              </a:rPr>
              <a:t>2</a:t>
            </a:r>
            <a:r>
              <a:rPr kumimoji="1" lang="en-US" altLang="zh-CN" sz="2400" b="0" i="1" kern="1200" cap="none" spc="0" normalizeH="0" baseline="30000" noProof="0" dirty="0">
                <a:latin typeface="+mn-lt"/>
                <a:ea typeface="+mn-ea"/>
                <a:cs typeface="+mn-ea"/>
                <a:sym typeface="+mn-lt"/>
              </a:rPr>
              <a:t>k</a:t>
            </a:r>
            <a:r>
              <a:rPr kumimoji="1" lang="en-US" altLang="zh-TW" sz="2400" b="0" kern="1200" cap="none" spc="0" normalizeH="0" baseline="0" noProof="0" dirty="0">
                <a:latin typeface="+mn-lt"/>
                <a:ea typeface="+mn-ea"/>
                <a:cs typeface="+mn-ea"/>
                <a:sym typeface="+mn-lt"/>
              </a:rPr>
              <a:t> -1</a:t>
            </a:r>
            <a:r>
              <a:rPr kumimoji="1" lang="zh-CN" altLang="en-US" sz="2400" b="0" kern="1200" cap="none" spc="0" normalizeH="0" baseline="0" noProof="0" dirty="0">
                <a:latin typeface="+mn-lt"/>
                <a:ea typeface="+mn-ea"/>
                <a:cs typeface="+mn-ea"/>
                <a:sym typeface="+mn-lt"/>
              </a:rPr>
              <a:t>个结点的二叉树。</a:t>
            </a:r>
            <a:r>
              <a:rPr kumimoji="1" lang="zh-CN" altLang="en-US" sz="2400" b="0" kern="1200" cap="none" spc="0" normalizeH="0" baseline="0" noProof="0" dirty="0">
                <a:solidFill>
                  <a:schemeClr val="accent2"/>
                </a:solidFill>
                <a:latin typeface="+mn-lt"/>
                <a:ea typeface="+mn-ea"/>
                <a:cs typeface="+mn-ea"/>
                <a:sym typeface="+mn-lt"/>
              </a:rPr>
              <a:t>（特点：每层都“充满”了结点）</a:t>
            </a:r>
            <a:endParaRPr kumimoji="1" lang="en-US" altLang="zh-CN" sz="2400" b="0" kern="1200" cap="none" spc="0" normalizeH="0" baseline="0" noProof="0" dirty="0">
              <a:latin typeface="+mn-lt"/>
              <a:ea typeface="+mn-ea"/>
              <a:cs typeface="+mn-ea"/>
              <a:sym typeface="+mn-lt"/>
            </a:endParaRPr>
          </a:p>
          <a:p>
            <a:pPr marR="0" defTabSz="914400" eaLnBrk="1" hangingPunct="1">
              <a:lnSpc>
                <a:spcPct val="125000"/>
              </a:lnSpc>
              <a:buClrTx/>
              <a:buSzTx/>
              <a:buFontTx/>
              <a:buNone/>
              <a:defRPr/>
            </a:pPr>
            <a:endParaRPr kumimoji="1" lang="en-US" altLang="zh-CN" sz="1000" b="0" kern="1200" cap="none" spc="0" normalizeH="0" baseline="0" noProof="0" dirty="0">
              <a:solidFill>
                <a:schemeClr val="accent2"/>
              </a:solidFill>
              <a:latin typeface="+mn-lt"/>
              <a:ea typeface="+mn-ea"/>
              <a:cs typeface="+mn-ea"/>
              <a:sym typeface="+mn-lt"/>
            </a:endParaRPr>
          </a:p>
          <a:p>
            <a:pPr marR="0" defTabSz="914400" eaLnBrk="1" hangingPunct="1">
              <a:lnSpc>
                <a:spcPct val="125000"/>
              </a:lnSpc>
              <a:buClrTx/>
              <a:buSzTx/>
              <a:buFontTx/>
              <a:buNone/>
              <a:defRPr/>
            </a:pPr>
            <a:endParaRPr kumimoji="1" lang="zh-CN" altLang="en-US" sz="1000" b="0" kern="1200" cap="none" spc="0" normalizeH="0" baseline="0" noProof="0" dirty="0">
              <a:solidFill>
                <a:schemeClr val="accent2"/>
              </a:solidFill>
              <a:latin typeface="+mn-lt"/>
              <a:ea typeface="+mn-ea"/>
              <a:cs typeface="+mn-ea"/>
              <a:sym typeface="+mn-lt"/>
            </a:endParaRPr>
          </a:p>
        </p:txBody>
      </p:sp>
      <p:graphicFrame>
        <p:nvGraphicFramePr>
          <p:cNvPr id="901128" name="Object 8"/>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084" name="" r:id="rId3" imgW="5076190" imgH="2557145" progId="Visio.Drawing.5">
                  <p:embed/>
                </p:oleObj>
              </mc:Choice>
              <mc:Fallback>
                <p:oleObj name="" r:id="rId3" imgW="5076190" imgH="2557145" progId="Visio.Drawing.5">
                  <p:embed/>
                  <p:pic>
                    <p:nvPicPr>
                      <p:cNvPr id="0" name="图片 3083"/>
                      <p:cNvPicPr/>
                      <p:nvPr/>
                    </p:nvPicPr>
                    <p:blipFill>
                      <a:blip r:embed="rId4"/>
                      <a:stretch>
                        <a:fillRect/>
                      </a:stretch>
                    </p:blipFill>
                    <p:spPr>
                      <a:xfrm>
                        <a:off x="4724400" y="1649413"/>
                        <a:ext cx="4138613" cy="2282825"/>
                      </a:xfrm>
                      <a:prstGeom prst="rect">
                        <a:avLst/>
                      </a:prstGeom>
                      <a:solidFill>
                        <a:srgbClr val="EBEBEB"/>
                      </a:solidFill>
                      <a:ln w="38100">
                        <a:noFill/>
                        <a:miter/>
                      </a:ln>
                    </p:spPr>
                  </p:pic>
                </p:oleObj>
              </mc:Fallback>
            </mc:AlternateContent>
          </a:graphicData>
        </a:graphic>
      </p:graphicFrame>
      <p:sp>
        <p:nvSpPr>
          <p:cNvPr id="35846" name="Rectangle 10"/>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特殊形态的二叉树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01132" name="Rectangle 12"/>
          <p:cNvSpPr>
            <a:spLocks noChangeArrowheads="1"/>
          </p:cNvSpPr>
          <p:nvPr/>
        </p:nvSpPr>
        <p:spPr bwMode="auto">
          <a:xfrm>
            <a:off x="4724400" y="4167188"/>
            <a:ext cx="4138613" cy="2357438"/>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完全二叉树：</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深度为</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k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a:t>
            </a:r>
            <a:r>
              <a:rPr kumimoji="0" lang="zh-CN" altLang="en-US" sz="2400" b="0" i="1"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个结点的二叉树，当且仅当其每一个结点都与深度为</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k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的满二叉树中编号从</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至</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的结点</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一一对应</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901134" name="AutoShape 14"/>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只有最后一层叶子不满，且全部集中在左边</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2148" name="Text Box 4"/>
          <p:cNvSpPr txBox="1">
            <a:spLocks noChangeArrowheads="1"/>
          </p:cNvSpPr>
          <p:nvPr/>
        </p:nvSpPr>
        <p:spPr bwMode="auto">
          <a:xfrm>
            <a:off x="327025" y="1265238"/>
            <a:ext cx="8534400" cy="1658938"/>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满二叉树是叶子一个也不少的树，而完全二叉树虽然前</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层是满的，但最底层却允许在右边缺少连续若干个结点。</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满二叉树是完全二叉树的一个特例。</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graphicFrame>
        <p:nvGraphicFramePr>
          <p:cNvPr id="36867" name="Object 5"/>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083" name="" r:id="rId1" imgW="5436235" imgH="2557145" progId="Visio.Drawing.5">
                  <p:embed/>
                </p:oleObj>
              </mc:Choice>
              <mc:Fallback>
                <p:oleObj name="" r:id="rId1" imgW="5436235" imgH="2557145" progId="Visio.Drawing.5">
                  <p:embed/>
                  <p:pic>
                    <p:nvPicPr>
                      <p:cNvPr id="0" name="图片 3082"/>
                      <p:cNvPicPr/>
                      <p:nvPr/>
                    </p:nvPicPr>
                    <p:blipFill>
                      <a:blip r:embed="rId2"/>
                      <a:stretch>
                        <a:fillRect/>
                      </a:stretch>
                    </p:blipFill>
                    <p:spPr>
                      <a:xfrm>
                        <a:off x="331788" y="3279775"/>
                        <a:ext cx="4243387" cy="2713038"/>
                      </a:xfrm>
                      <a:prstGeom prst="rect">
                        <a:avLst/>
                      </a:prstGeom>
                      <a:solidFill>
                        <a:srgbClr val="EBEBEB"/>
                      </a:solidFill>
                      <a:ln w="38100">
                        <a:noFill/>
                        <a:miter/>
                      </a:ln>
                    </p:spPr>
                  </p:pic>
                </p:oleObj>
              </mc:Fallback>
            </mc:AlternateContent>
          </a:graphicData>
        </a:graphic>
      </p:graphicFrame>
      <p:graphicFrame>
        <p:nvGraphicFramePr>
          <p:cNvPr id="36868" name="Object 6"/>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085" name="" r:id="rId3" imgW="5076190" imgH="2557145" progId="Visio.Drawing.5">
                  <p:embed/>
                </p:oleObj>
              </mc:Choice>
              <mc:Fallback>
                <p:oleObj name="" r:id="rId3" imgW="5076190" imgH="2557145" progId="Visio.Drawing.5">
                  <p:embed/>
                  <p:pic>
                    <p:nvPicPr>
                      <p:cNvPr id="0" name="图片 3084"/>
                      <p:cNvPicPr/>
                      <p:nvPr/>
                    </p:nvPicPr>
                    <p:blipFill>
                      <a:blip r:embed="rId4"/>
                      <a:stretch>
                        <a:fillRect/>
                      </a:stretch>
                    </p:blipFill>
                    <p:spPr>
                      <a:xfrm>
                        <a:off x="4856163" y="3279775"/>
                        <a:ext cx="4005262" cy="2646363"/>
                      </a:xfrm>
                      <a:prstGeom prst="rect">
                        <a:avLst/>
                      </a:prstGeom>
                      <a:solidFill>
                        <a:srgbClr val="A5A5E9"/>
                      </a:solidFill>
                      <a:ln w="38100">
                        <a:noFill/>
                        <a:miter/>
                      </a:ln>
                    </p:spPr>
                  </p:pic>
                </p:oleObj>
              </mc:Fallback>
            </mc:AlternateContent>
          </a:graphicData>
        </a:graphic>
      </p:graphicFrame>
      <p:sp>
        <p:nvSpPr>
          <p:cNvPr id="36870" name="Rectangle 7"/>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满二叉树和完全二叉树的区别</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charRg st="0" end="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椭圆 6"/>
          <p:cNvSpPr/>
          <p:nvPr/>
        </p:nvSpPr>
        <p:spPr>
          <a:xfrm>
            <a:off x="979488" y="4559300"/>
            <a:ext cx="95250"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7891" name="Rectangle 5"/>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endParaRPr>
          </a:p>
        </p:txBody>
      </p:sp>
      <p:sp>
        <p:nvSpPr>
          <p:cNvPr id="37892" name="椭圆 6"/>
          <p:cNvSpPr/>
          <p:nvPr/>
        </p:nvSpPr>
        <p:spPr>
          <a:xfrm>
            <a:off x="309563" y="4568825"/>
            <a:ext cx="95250"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7893" name="椭圆 11"/>
          <p:cNvSpPr/>
          <p:nvPr/>
        </p:nvSpPr>
        <p:spPr>
          <a:xfrm>
            <a:off x="304800" y="2201863"/>
            <a:ext cx="96838"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18" name="矩形 17"/>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37895" name="圆角矩形 15"/>
          <p:cNvSpPr/>
          <p:nvPr/>
        </p:nvSpPr>
        <p:spPr>
          <a:xfrm>
            <a:off x="334963" y="2198688"/>
            <a:ext cx="492125" cy="2525712"/>
          </a:xfrm>
          <a:custGeom>
            <a:avLst/>
            <a:gdLst>
              <a:gd name="txL" fmla="*/ 0 w 738285"/>
              <a:gd name="txT" fmla="*/ 0 h 4248500"/>
              <a:gd name="txR" fmla="*/ 738285 w 738285"/>
              <a:gd name="txB" fmla="*/ 4248500 h 4248500"/>
            </a:gdLst>
            <a:ahLst/>
            <a:cxnLst>
              <a:cxn ang="0">
                <a:pos x="1562" y="1452"/>
              </a:cxn>
              <a:cxn ang="0">
                <a:pos x="217" y="1"/>
              </a:cxn>
              <a:cxn ang="0">
                <a:pos x="10915" y="1"/>
              </a:cxn>
              <a:cxn ang="0">
                <a:pos x="12786" y="1074"/>
              </a:cxn>
              <a:cxn ang="0">
                <a:pos x="12786" y="41150"/>
              </a:cxn>
              <a:cxn ang="0">
                <a:pos x="10915" y="42223"/>
              </a:cxn>
              <a:cxn ang="0">
                <a:pos x="629" y="42223"/>
              </a:cxn>
              <a:cxn ang="0">
                <a:pos x="1562" y="41150"/>
              </a:cxn>
              <a:cxn ang="0">
                <a:pos x="1562" y="1452"/>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alpha val="100000"/>
            </a:srgbClr>
          </a:solidFill>
          <a:ln w="9525">
            <a:noFill/>
          </a:ln>
        </p:spPr>
        <p:txBody>
          <a:bodyPr/>
          <a:p>
            <a:endParaRPr lang="zh-CN" altLang="en-US"/>
          </a:p>
        </p:txBody>
      </p:sp>
      <p:sp>
        <p:nvSpPr>
          <p:cNvPr id="2" name="Rectangle 4"/>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一棵完全二叉树有</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5000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个结点，可以计算出其叶结点的个数是（         ）。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1846" name="Text Box 6"/>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FF0000"/>
                </a:solidFill>
                <a:effectLst/>
                <a:uLnTx/>
                <a:uFillTx/>
                <a:latin typeface="+mn-lt"/>
                <a:ea typeface="+mn-ea"/>
                <a:cs typeface="+mn-ea"/>
                <a:sym typeface="+mn-lt"/>
              </a:rPr>
              <a:t>2500</a:t>
            </a:r>
            <a:endParaRPr kumimoji="0" lang="en-US" altLang="zh-CN" sz="32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37898" name="椭圆 11"/>
          <p:cNvSpPr/>
          <p:nvPr/>
        </p:nvSpPr>
        <p:spPr>
          <a:xfrm>
            <a:off x="974725" y="2192338"/>
            <a:ext cx="96838"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7899" name="圆角矩形 15"/>
          <p:cNvSpPr/>
          <p:nvPr/>
        </p:nvSpPr>
        <p:spPr>
          <a:xfrm>
            <a:off x="1004888" y="2189163"/>
            <a:ext cx="492125" cy="2525712"/>
          </a:xfrm>
          <a:custGeom>
            <a:avLst/>
            <a:gdLst>
              <a:gd name="txL" fmla="*/ 0 w 738285"/>
              <a:gd name="txT" fmla="*/ 0 h 4248500"/>
              <a:gd name="txR" fmla="*/ 738285 w 738285"/>
              <a:gd name="txB" fmla="*/ 4248500 h 4248500"/>
            </a:gdLst>
            <a:ahLst/>
            <a:cxnLst>
              <a:cxn ang="0">
                <a:pos x="1562" y="1452"/>
              </a:cxn>
              <a:cxn ang="0">
                <a:pos x="217" y="1"/>
              </a:cxn>
              <a:cxn ang="0">
                <a:pos x="10915" y="1"/>
              </a:cxn>
              <a:cxn ang="0">
                <a:pos x="12786" y="1074"/>
              </a:cxn>
              <a:cxn ang="0">
                <a:pos x="12786" y="41150"/>
              </a:cxn>
              <a:cxn ang="0">
                <a:pos x="10915" y="42223"/>
              </a:cxn>
              <a:cxn ang="0">
                <a:pos x="629" y="42223"/>
              </a:cxn>
              <a:cxn ang="0">
                <a:pos x="1562" y="41150"/>
              </a:cxn>
              <a:cxn ang="0">
                <a:pos x="1562" y="1452"/>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alpha val="100000"/>
            </a:srgbClr>
          </a:solid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4"/>
          <p:cNvSpPr>
            <a:spLocks noChangeArrowheads="1"/>
          </p:cNvSpPr>
          <p:nvPr/>
        </p:nvSpPr>
        <p:spPr bwMode="auto">
          <a:xfrm>
            <a:off x="428625" y="1100138"/>
            <a:ext cx="8104188" cy="492125"/>
          </a:xfrm>
          <a:prstGeom prst="rect">
            <a:avLst/>
          </a:prstGeom>
          <a:noFill/>
          <a:ln w="38100">
            <a:solidFill>
              <a:srgbClr val="6C4C8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rgbClr val="FF0000"/>
                </a:solidFill>
                <a:effectLst/>
                <a:uLnTx/>
                <a:uFillTx/>
                <a:latin typeface="+mn-lt"/>
                <a:ea typeface="+mn-ea"/>
                <a:cs typeface="+mn-ea"/>
                <a:sym typeface="+mn-lt"/>
              </a:rPr>
              <a:t>性质</a:t>
            </a:r>
            <a:r>
              <a:rPr kumimoji="0" lang="en-US" altLang="zh-CN" sz="2600" b="0" i="0" u="none" strike="noStrike" kern="1200" cap="none" spc="0" normalizeH="0" baseline="0" noProof="0" dirty="0">
                <a:ln>
                  <a:noFill/>
                </a:ln>
                <a:solidFill>
                  <a:srgbClr val="FF0000"/>
                </a:solidFill>
                <a:effectLst/>
                <a:uLnTx/>
                <a:uFillTx/>
                <a:latin typeface="+mn-lt"/>
                <a:ea typeface="+mn-ea"/>
                <a:cs typeface="+mn-ea"/>
                <a:sym typeface="+mn-lt"/>
              </a:rPr>
              <a:t>4: </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具有</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个结点的完全二叉树的深度必为</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[log</a:t>
            </a:r>
            <a:r>
              <a:rPr kumimoji="0" lang="en-US" altLang="zh-CN" sz="26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750598" name="Object 6"/>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087" name="" r:id="rId1" imgW="5076190" imgH="2557145" progId="Visio.Drawing.5">
                  <p:embed/>
                </p:oleObj>
              </mc:Choice>
              <mc:Fallback>
                <p:oleObj name="" r:id="rId1" imgW="5076190" imgH="2557145" progId="Visio.Drawing.5">
                  <p:embed/>
                  <p:pic>
                    <p:nvPicPr>
                      <p:cNvPr id="0" name="图片 3086"/>
                      <p:cNvPicPr/>
                      <p:nvPr/>
                    </p:nvPicPr>
                    <p:blipFill>
                      <a:blip r:embed="rId2"/>
                      <a:stretch>
                        <a:fillRect/>
                      </a:stretch>
                    </p:blipFill>
                    <p:spPr>
                      <a:xfrm>
                        <a:off x="428625" y="1892300"/>
                        <a:ext cx="4343400" cy="2501900"/>
                      </a:xfrm>
                      <a:prstGeom prst="rect">
                        <a:avLst/>
                      </a:prstGeom>
                      <a:solidFill>
                        <a:srgbClr val="A5A5E9"/>
                      </a:solidFill>
                      <a:ln w="9525" cap="flat" cmpd="sng">
                        <a:solidFill>
                          <a:srgbClr val="A78DC2"/>
                        </a:solidFill>
                        <a:prstDash val="solid"/>
                        <a:miter/>
                        <a:headEnd type="none" w="med" len="med"/>
                        <a:tailEnd type="none" w="med" len="med"/>
                      </a:ln>
                    </p:spPr>
                  </p:pic>
                </p:oleObj>
              </mc:Fallback>
            </mc:AlternateContent>
          </a:graphicData>
        </a:graphic>
      </p:graphicFrame>
      <p:sp>
        <p:nvSpPr>
          <p:cNvPr id="750599" name="AutoShape 7"/>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0600" name="Text Box 8"/>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层</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0601" name="Rectangle 9"/>
          <p:cNvSpPr>
            <a:spLocks noChangeArrowheads="1"/>
          </p:cNvSpPr>
          <p:nvPr/>
        </p:nvSpPr>
        <p:spPr bwMode="auto">
          <a:xfrm>
            <a:off x="2790825" y="3873500"/>
            <a:ext cx="609600" cy="520700"/>
          </a:xfrm>
          <a:prstGeom prst="rect">
            <a:avLst/>
          </a:prstGeom>
          <a:noFill/>
          <a:ln w="38100">
            <a:solidFill>
              <a:srgbClr val="FF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0602" name="Text Box 10"/>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n</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0603" name="AutoShape 11"/>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0604" name="AutoShape 12"/>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0605" name="Text Box 13"/>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层</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750606" name="Object 14"/>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086" name="" r:id="rId3" imgW="469900" imgH="190500" progId="Equation.3">
                  <p:embed/>
                </p:oleObj>
              </mc:Choice>
              <mc:Fallback>
                <p:oleObj name="" r:id="rId3" imgW="469900" imgH="190500" progId="Equation.3">
                  <p:embed/>
                  <p:pic>
                    <p:nvPicPr>
                      <p:cNvPr id="0" name="图片 3085"/>
                      <p:cNvPicPr/>
                      <p:nvPr/>
                    </p:nvPicPr>
                    <p:blipFill>
                      <a:blip r:embed="rId4"/>
                      <a:stretch>
                        <a:fillRect/>
                      </a:stretch>
                    </p:blipFill>
                    <p:spPr>
                      <a:xfrm>
                        <a:off x="7466013" y="3287713"/>
                        <a:ext cx="1066800" cy="433387"/>
                      </a:xfrm>
                      <a:prstGeom prst="rect">
                        <a:avLst/>
                      </a:prstGeom>
                      <a:solidFill>
                        <a:srgbClr val="A5A5E9"/>
                      </a:solidFill>
                      <a:ln w="38100">
                        <a:noFill/>
                        <a:miter/>
                      </a:ln>
                    </p:spPr>
                  </p:pic>
                </p:oleObj>
              </mc:Fallback>
            </mc:AlternateContent>
          </a:graphicData>
        </a:graphic>
      </p:graphicFrame>
      <p:graphicFrame>
        <p:nvGraphicFramePr>
          <p:cNvPr id="750607" name="Object 15"/>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088" name="" r:id="rId5" imgW="381000" imgH="190500" progId="Equation.3">
                  <p:embed/>
                </p:oleObj>
              </mc:Choice>
              <mc:Fallback>
                <p:oleObj name="" r:id="rId5" imgW="381000" imgH="190500" progId="Equation.3">
                  <p:embed/>
                  <p:pic>
                    <p:nvPicPr>
                      <p:cNvPr id="0" name="图片 3087"/>
                      <p:cNvPicPr/>
                      <p:nvPr/>
                    </p:nvPicPr>
                    <p:blipFill>
                      <a:blip r:embed="rId6"/>
                      <a:stretch>
                        <a:fillRect/>
                      </a:stretch>
                    </p:blipFill>
                    <p:spPr>
                      <a:xfrm>
                        <a:off x="7466013" y="3973513"/>
                        <a:ext cx="1066800" cy="433387"/>
                      </a:xfrm>
                      <a:prstGeom prst="rect">
                        <a:avLst/>
                      </a:prstGeom>
                      <a:solidFill>
                        <a:srgbClr val="A5A5E9"/>
                      </a:solidFill>
                      <a:ln w="38100">
                        <a:noFill/>
                        <a:miter/>
                      </a:ln>
                    </p:spPr>
                  </p:pic>
                </p:oleObj>
              </mc:Fallback>
            </mc:AlternateContent>
          </a:graphicData>
        </a:graphic>
      </p:graphicFrame>
      <p:sp>
        <p:nvSpPr>
          <p:cNvPr id="17" name="矩形 16"/>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800" b="0" i="1" u="none" strike="noStrike" kern="1200" cap="none" spc="0" normalizeH="0" baseline="30000" noProof="0" dirty="0">
                <a:ln>
                  <a:noFill/>
                </a:ln>
                <a:solidFill>
                  <a:schemeClr val="tx1"/>
                </a:solidFill>
                <a:effectLst/>
                <a:uLnTx/>
                <a:uFillTx/>
                <a:latin typeface="+mn-lt"/>
                <a:ea typeface="+mn-ea"/>
                <a:cs typeface="+mn-ea"/>
                <a:sym typeface="+mn-lt"/>
              </a:rPr>
              <a:t>k</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800" b="0" i="1" u="none" strike="noStrike" kern="1200" cap="none" spc="0" normalizeH="0" baseline="30000" noProof="0" dirty="0">
                <a:ln>
                  <a:noFill/>
                </a:ln>
                <a:solidFill>
                  <a:schemeClr val="tx1"/>
                </a:solidFill>
                <a:effectLst/>
                <a:uLnTx/>
                <a:uFillTx/>
                <a:latin typeface="+mn-lt"/>
                <a:ea typeface="+mn-ea"/>
                <a:cs typeface="+mn-ea"/>
                <a:sym typeface="+mn-lt"/>
              </a:rPr>
              <a:t>k</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或</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2</a:t>
            </a:r>
            <a:r>
              <a:rPr kumimoji="0" lang="en-US" altLang="zh-CN" sz="2800" b="0" i="1" u="none" strike="noStrike" kern="1200" cap="none" spc="0" normalizeH="0" baseline="30000" noProof="0" dirty="0">
                <a:ln>
                  <a:noFill/>
                </a:ln>
                <a:solidFill>
                  <a:schemeClr val="tx1"/>
                </a:solidFill>
                <a:effectLst/>
                <a:uLnTx/>
                <a:uFillTx/>
                <a:latin typeface="+mn-lt"/>
                <a:ea typeface="+mn-ea"/>
                <a:cs typeface="+mn-ea"/>
                <a:sym typeface="+mn-lt"/>
              </a:rPr>
              <a:t>k</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800" b="0" i="1" u="none" strike="noStrike" kern="1200" cap="none" spc="0" normalizeH="0" baseline="30000" noProof="0" dirty="0">
                <a:ln>
                  <a:noFill/>
                </a:ln>
                <a:solidFill>
                  <a:schemeClr val="tx1"/>
                </a:solidFill>
                <a:effectLst/>
                <a:uLnTx/>
                <a:uFillTx/>
                <a:latin typeface="+mn-lt"/>
                <a:ea typeface="+mn-ea"/>
                <a:cs typeface="+mn-ea"/>
                <a:sym typeface="+mn-lt"/>
              </a:rPr>
              <a:t>k</a:t>
            </a:r>
            <a:endParaRPr kumimoji="0" lang="en-US" altLang="zh-CN" sz="2800" b="0" i="1" u="none" strike="noStrike" kern="1200" cap="none" spc="0" normalizeH="0" baseline="3000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k</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log</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，因为</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是整数</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所以</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k </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rPr>
              <a:t>log</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仿宋_GB2312" pitchFamily="49" charset="-122"/>
                <a:cs typeface="+mn-cs"/>
              </a:rPr>
              <a:t>2</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rPr>
              <a:t>n</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rPr>
              <a:t> + 1</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16" name="Rectangle 4"/>
          <p:cNvSpPr>
            <a:spLocks noChangeArrowheads="1"/>
          </p:cNvSpPr>
          <p:nvPr/>
        </p:nvSpPr>
        <p:spPr bwMode="auto">
          <a:xfrm>
            <a:off x="820738" y="152400"/>
            <a:ext cx="7358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二叉树的性质和存储结构</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00000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7"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00000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7" name="whoosh.wav"/>
                                        </p:tgtEl>
                                      </p:cMediaNode>
                                    </p:audio>
                                  </p:sub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0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charRg st="0" end="28"/>
                                            </p:txEl>
                                          </p:spTgt>
                                        </p:tgtEl>
                                        <p:attrNameLst>
                                          <p:attrName>style.visibility</p:attrName>
                                        </p:attrNameLst>
                                      </p:cBhvr>
                                      <p:to>
                                        <p:strVal val="visible"/>
                                      </p:to>
                                    </p:set>
                                    <p:animEffect transition="in" filter="fade">
                                      <p:cBhvr>
                                        <p:cTn id="68" dur="2000"/>
                                        <p:tgtEl>
                                          <p:spTgt spid="17">
                                            <p:txEl>
                                              <p:charRg st="0" end="2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charRg st="28" end="47"/>
                                            </p:txEl>
                                          </p:spTgt>
                                        </p:tgtEl>
                                        <p:attrNameLst>
                                          <p:attrName>style.visibility</p:attrName>
                                        </p:attrNameLst>
                                      </p:cBhvr>
                                      <p:to>
                                        <p:strVal val="visible"/>
                                      </p:to>
                                    </p:set>
                                    <p:animEffect transition="in" filter="fade">
                                      <p:cBhvr>
                                        <p:cTn id="73" dur="2000"/>
                                        <p:tgtEl>
                                          <p:spTgt spid="17">
                                            <p:txEl>
                                              <p:charRg st="28" end="4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charRg st="47" end="65"/>
                                            </p:txEl>
                                          </p:spTgt>
                                        </p:tgtEl>
                                        <p:attrNameLst>
                                          <p:attrName>style.visibility</p:attrName>
                                        </p:attrNameLst>
                                      </p:cBhvr>
                                      <p:to>
                                        <p:strVal val="visible"/>
                                      </p:to>
                                    </p:set>
                                    <p:animEffect transition="in" filter="fade">
                                      <p:cBhvr>
                                        <p:cTn id="78" dur="2000"/>
                                        <p:tgtEl>
                                          <p:spTgt spid="17">
                                            <p:txEl>
                                              <p:charRg st="47"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4"/>
          <p:cNvSpPr>
            <a:spLocks noChangeArrowheads="1"/>
          </p:cNvSpPr>
          <p:nvPr/>
        </p:nvSpPr>
        <p:spPr bwMode="auto">
          <a:xfrm>
            <a:off x="820738" y="152400"/>
            <a:ext cx="7358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二叉树的性质和存储结构</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39939" name="椭圆 6"/>
          <p:cNvSpPr/>
          <p:nvPr/>
        </p:nvSpPr>
        <p:spPr>
          <a:xfrm>
            <a:off x="979488" y="4559300"/>
            <a:ext cx="95250"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9940" name="椭圆 6"/>
          <p:cNvSpPr/>
          <p:nvPr/>
        </p:nvSpPr>
        <p:spPr>
          <a:xfrm>
            <a:off x="309563" y="4568825"/>
            <a:ext cx="95250"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9941" name="椭圆 11"/>
          <p:cNvSpPr/>
          <p:nvPr/>
        </p:nvSpPr>
        <p:spPr>
          <a:xfrm>
            <a:off x="304800" y="2201863"/>
            <a:ext cx="96838"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8" name="矩形 7"/>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39943" name="圆角矩形 15"/>
          <p:cNvSpPr/>
          <p:nvPr/>
        </p:nvSpPr>
        <p:spPr>
          <a:xfrm>
            <a:off x="334963" y="2198688"/>
            <a:ext cx="492125" cy="2525712"/>
          </a:xfrm>
          <a:custGeom>
            <a:avLst/>
            <a:gdLst>
              <a:gd name="txL" fmla="*/ 0 w 738285"/>
              <a:gd name="txT" fmla="*/ 0 h 4248500"/>
              <a:gd name="txR" fmla="*/ 738285 w 738285"/>
              <a:gd name="txB" fmla="*/ 4248500 h 4248500"/>
            </a:gdLst>
            <a:ahLst/>
            <a:cxnLst>
              <a:cxn ang="0">
                <a:pos x="1562" y="1452"/>
              </a:cxn>
              <a:cxn ang="0">
                <a:pos x="217" y="1"/>
              </a:cxn>
              <a:cxn ang="0">
                <a:pos x="10915" y="1"/>
              </a:cxn>
              <a:cxn ang="0">
                <a:pos x="12786" y="1074"/>
              </a:cxn>
              <a:cxn ang="0">
                <a:pos x="12786" y="41150"/>
              </a:cxn>
              <a:cxn ang="0">
                <a:pos x="10915" y="42223"/>
              </a:cxn>
              <a:cxn ang="0">
                <a:pos x="629" y="42223"/>
              </a:cxn>
              <a:cxn ang="0">
                <a:pos x="1562" y="41150"/>
              </a:cxn>
              <a:cxn ang="0">
                <a:pos x="1562" y="1452"/>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alpha val="100000"/>
            </a:srgbClr>
          </a:solidFill>
          <a:ln w="9525">
            <a:noFill/>
          </a:ln>
        </p:spPr>
        <p:txBody>
          <a:bodyPr/>
          <a:p>
            <a:endParaRPr lang="zh-CN" altLang="en-US"/>
          </a:p>
        </p:txBody>
      </p:sp>
      <p:sp>
        <p:nvSpPr>
          <p:cNvPr id="39944" name="椭圆 11"/>
          <p:cNvSpPr/>
          <p:nvPr/>
        </p:nvSpPr>
        <p:spPr>
          <a:xfrm>
            <a:off x="974725" y="2192338"/>
            <a:ext cx="96838"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39945" name="圆角矩形 15"/>
          <p:cNvSpPr/>
          <p:nvPr/>
        </p:nvSpPr>
        <p:spPr>
          <a:xfrm>
            <a:off x="1004888" y="2189163"/>
            <a:ext cx="492125" cy="2525712"/>
          </a:xfrm>
          <a:custGeom>
            <a:avLst/>
            <a:gdLst>
              <a:gd name="txL" fmla="*/ 0 w 738285"/>
              <a:gd name="txT" fmla="*/ 0 h 4248500"/>
              <a:gd name="txR" fmla="*/ 738285 w 738285"/>
              <a:gd name="txB" fmla="*/ 4248500 h 4248500"/>
            </a:gdLst>
            <a:ahLst/>
            <a:cxnLst>
              <a:cxn ang="0">
                <a:pos x="1562" y="1452"/>
              </a:cxn>
              <a:cxn ang="0">
                <a:pos x="217" y="1"/>
              </a:cxn>
              <a:cxn ang="0">
                <a:pos x="10915" y="1"/>
              </a:cxn>
              <a:cxn ang="0">
                <a:pos x="12786" y="1074"/>
              </a:cxn>
              <a:cxn ang="0">
                <a:pos x="12786" y="41150"/>
              </a:cxn>
              <a:cxn ang="0">
                <a:pos x="10915" y="42223"/>
              </a:cxn>
              <a:cxn ang="0">
                <a:pos x="629" y="42223"/>
              </a:cxn>
              <a:cxn ang="0">
                <a:pos x="1562" y="41150"/>
              </a:cxn>
              <a:cxn ang="0">
                <a:pos x="1562" y="1452"/>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alpha val="100000"/>
            </a:srgbClr>
          </a:solidFill>
          <a:ln w="9525">
            <a:noFill/>
          </a:ln>
        </p:spPr>
        <p:txBody>
          <a:bodyPr/>
          <a:p>
            <a:endParaRPr lang="zh-CN" altLang="en-US"/>
          </a:p>
        </p:txBody>
      </p:sp>
      <p:sp>
        <p:nvSpPr>
          <p:cNvPr id="39938" name="Rectangle 4"/>
          <p:cNvSpPr>
            <a:spLocks noChangeArrowheads="1"/>
          </p:cNvSpPr>
          <p:nvPr/>
        </p:nvSpPr>
        <p:spPr bwMode="auto">
          <a:xfrm>
            <a:off x="1835150" y="2686050"/>
            <a:ext cx="7145338" cy="159385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rPr>
              <a:t>性质</a:t>
            </a:r>
            <a:r>
              <a:rPr kumimoji="0" lang="en-US" altLang="zh-CN" sz="2800" b="0" i="0" u="none" strike="noStrike" kern="1200" cap="none" spc="0" normalizeH="0" baseline="0" noProof="0" dirty="0">
                <a:ln>
                  <a:noFill/>
                </a:ln>
                <a:solidFill>
                  <a:srgbClr val="C00000"/>
                </a:solidFill>
                <a:effectLst/>
                <a:uLnTx/>
                <a:uFillTx/>
                <a:latin typeface="+mn-lt"/>
                <a:ea typeface="+mn-ea"/>
                <a:cs typeface="+mn-ea"/>
                <a:sym typeface="+mn-lt"/>
              </a:rPr>
              <a:t>5: </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对完全二叉树，若从上至下、从左至右编号，则编号为</a:t>
            </a:r>
            <a:r>
              <a:rPr kumimoji="0" lang="en-US" altLang="zh-CN" sz="26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的结点，其左孩子编号必为</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2i</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，其右孩子编号必为</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2i</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；其双亲的编号必为</a:t>
            </a:r>
            <a:r>
              <a:rPr kumimoji="0" lang="en-US" altLang="zh-CN" sz="26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TW"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圆角矩形 1"/>
          <p:cNvSpPr/>
          <p:nvPr/>
        </p:nvSpPr>
        <p:spPr>
          <a:xfrm>
            <a:off x="354013" y="2205038"/>
            <a:ext cx="8229600" cy="4319587"/>
          </a:xfrm>
          <a:prstGeom prst="roundRect">
            <a:avLst>
              <a:gd name="adj" fmla="val 2556"/>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2" name="Rectangle 5"/>
          <p:cNvSpPr>
            <a:spLocks noChangeArrowheads="1"/>
          </p:cNvSpPr>
          <p:nvPr/>
        </p:nvSpPr>
        <p:spPr bwMode="auto">
          <a:xfrm>
            <a:off x="860425" y="207963"/>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二叉树的顺序存储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pic>
        <p:nvPicPr>
          <p:cNvPr id="40964" name="Picture 6"/>
          <p:cNvPicPr>
            <a:picLocks noChangeAspect="1"/>
          </p:cNvPicPr>
          <p:nvPr/>
        </p:nvPicPr>
        <p:blipFill>
          <a:blip r:embed="rId1">
            <a:clrChange>
              <a:clrFrom>
                <a:srgbClr val="FFFFFF"/>
              </a:clrFrom>
              <a:clrTo>
                <a:srgbClr val="FFFFFF">
                  <a:alpha val="0"/>
                </a:srgbClr>
              </a:clrTo>
            </a:clrChange>
          </a:blip>
          <a:srcRect r="55173" b="8536"/>
          <a:stretch>
            <a:fillRect/>
          </a:stretch>
        </p:blipFill>
        <p:spPr>
          <a:xfrm>
            <a:off x="1516063" y="2503488"/>
            <a:ext cx="5905500" cy="3657600"/>
          </a:xfrm>
          <a:prstGeom prst="rect">
            <a:avLst/>
          </a:prstGeom>
          <a:noFill/>
          <a:ln w="9525">
            <a:noFill/>
          </a:ln>
        </p:spPr>
      </p:pic>
      <p:sp>
        <p:nvSpPr>
          <p:cNvPr id="751623" name="Rectangle 7"/>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600" b="0" i="0" u="none" strike="noStrike" kern="1200" cap="none" spc="0" normalizeH="0" baseline="0" noProof="0" dirty="0">
                <a:ln>
                  <a:noFill/>
                </a:ln>
                <a:solidFill>
                  <a:schemeClr val="bg1"/>
                </a:solidFill>
                <a:effectLst/>
                <a:uLnTx/>
                <a:uFillTx/>
                <a:latin typeface="+mn-lt"/>
                <a:ea typeface="+mn-ea"/>
                <a:cs typeface="+mn-ea"/>
                <a:sym typeface="+mn-lt"/>
              </a:rPr>
              <a:t>实现：按</a:t>
            </a:r>
            <a:r>
              <a:rPr kumimoji="1" lang="zh-CN" altLang="en-US" sz="2600" b="0" i="0" u="none" strike="noStrike" kern="1200" cap="none" spc="0" normalizeH="0" baseline="0" noProof="0" dirty="0">
                <a:ln>
                  <a:noFill/>
                </a:ln>
                <a:solidFill>
                  <a:srgbClr val="FFFF00"/>
                </a:solidFill>
                <a:effectLst/>
                <a:uLnTx/>
                <a:uFillTx/>
                <a:latin typeface="+mn-lt"/>
                <a:ea typeface="+mn-ea"/>
                <a:cs typeface="+mn-ea"/>
                <a:sym typeface="+mn-lt"/>
              </a:rPr>
              <a:t>满二叉树</a:t>
            </a:r>
            <a:r>
              <a:rPr kumimoji="1" lang="zh-CN" altLang="en-US" sz="2600" b="0" i="0" u="none" strike="noStrike" kern="1200" cap="none" spc="0" normalizeH="0" baseline="0" noProof="0" dirty="0">
                <a:ln>
                  <a:noFill/>
                </a:ln>
                <a:solidFill>
                  <a:schemeClr val="bg1"/>
                </a:solidFill>
                <a:effectLst/>
                <a:uLnTx/>
                <a:uFillTx/>
                <a:latin typeface="+mn-lt"/>
                <a:ea typeface="+mn-ea"/>
                <a:cs typeface="+mn-ea"/>
                <a:sym typeface="+mn-lt"/>
              </a:rPr>
              <a:t>的结点层次编号，依次存放二叉树中的数据元素。</a:t>
            </a:r>
            <a:endParaRPr kumimoji="1" lang="zh-CN" altLang="en-US" sz="26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6" name="Group 4"/>
          <p:cNvGrpSpPr/>
          <p:nvPr/>
        </p:nvGrpSpPr>
        <p:grpSpPr>
          <a:xfrm>
            <a:off x="460375" y="1016000"/>
            <a:ext cx="4265613" cy="750888"/>
            <a:chOff x="2290" y="2127"/>
            <a:chExt cx="2614" cy="440"/>
          </a:xfrm>
        </p:grpSpPr>
        <p:grpSp>
          <p:nvGrpSpPr>
            <p:cNvPr id="42012" name="Group 5"/>
            <p:cNvGrpSpPr/>
            <p:nvPr/>
          </p:nvGrpSpPr>
          <p:grpSpPr>
            <a:xfrm>
              <a:off x="2290" y="2312"/>
              <a:ext cx="2614" cy="255"/>
              <a:chOff x="2512" y="2312"/>
              <a:chExt cx="2614" cy="255"/>
            </a:xfrm>
          </p:grpSpPr>
          <p:sp>
            <p:nvSpPr>
              <p:cNvPr id="41988" name="Rectangle 6"/>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ln>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    b    c    d    e    </a:t>
                </a:r>
                <a:r>
                  <a:rPr kumimoji="0" lang="en-US" altLang="zh-CN" sz="2000" b="0" i="0" u="none" strike="noStrike" kern="1200" cap="none" spc="0" normalizeH="0" baseline="0" noProof="0" dirty="0">
                    <a:ln>
                      <a:noFill/>
                    </a:ln>
                    <a:solidFill>
                      <a:srgbClr val="FF0000"/>
                    </a:solidFill>
                    <a:effectLst/>
                    <a:uLnTx/>
                    <a:uFillTx/>
                    <a:latin typeface="+mn-lt"/>
                    <a:ea typeface="+mn-ea"/>
                    <a:cs typeface="+mn-ea"/>
                    <a:sym typeface="+mn-lt"/>
                  </a:rPr>
                  <a:t>0    0    0    0</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f     g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1989" name="Line 7"/>
              <p:cNvSpPr>
                <a:spLocks noChangeShapeType="1"/>
              </p:cNvSpPr>
              <p:nvPr/>
            </p:nvSpPr>
            <p:spPr bwMode="auto">
              <a:xfrm>
                <a:off x="2723" y="2312"/>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 name="Line 8"/>
              <p:cNvSpPr>
                <a:spLocks noChangeShapeType="1"/>
              </p:cNvSpPr>
              <p:nvPr/>
            </p:nvSpPr>
            <p:spPr bwMode="auto">
              <a:xfrm>
                <a:off x="2960"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Line 9"/>
              <p:cNvSpPr>
                <a:spLocks noChangeShapeType="1"/>
              </p:cNvSpPr>
              <p:nvPr/>
            </p:nvSpPr>
            <p:spPr bwMode="auto">
              <a:xfrm>
                <a:off x="3197"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 name="Line 10"/>
              <p:cNvSpPr>
                <a:spLocks noChangeShapeType="1"/>
              </p:cNvSpPr>
              <p:nvPr/>
            </p:nvSpPr>
            <p:spPr bwMode="auto">
              <a:xfrm>
                <a:off x="3434"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Line 11"/>
              <p:cNvSpPr>
                <a:spLocks noChangeShapeType="1"/>
              </p:cNvSpPr>
              <p:nvPr/>
            </p:nvSpPr>
            <p:spPr bwMode="auto">
              <a:xfrm>
                <a:off x="3671"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Line 12"/>
              <p:cNvSpPr>
                <a:spLocks noChangeShapeType="1"/>
              </p:cNvSpPr>
              <p:nvPr/>
            </p:nvSpPr>
            <p:spPr bwMode="auto">
              <a:xfrm>
                <a:off x="3908"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Line 13"/>
              <p:cNvSpPr>
                <a:spLocks noChangeShapeType="1"/>
              </p:cNvSpPr>
              <p:nvPr/>
            </p:nvSpPr>
            <p:spPr bwMode="auto">
              <a:xfrm>
                <a:off x="4145"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Line 14"/>
              <p:cNvSpPr>
                <a:spLocks noChangeShapeType="1"/>
              </p:cNvSpPr>
              <p:nvPr/>
            </p:nvSpPr>
            <p:spPr bwMode="auto">
              <a:xfrm>
                <a:off x="4382"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Line 15"/>
              <p:cNvSpPr>
                <a:spLocks noChangeShapeType="1"/>
              </p:cNvSpPr>
              <p:nvPr/>
            </p:nvSpPr>
            <p:spPr bwMode="auto">
              <a:xfrm>
                <a:off x="4619"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Line 16"/>
              <p:cNvSpPr>
                <a:spLocks noChangeShapeType="1"/>
              </p:cNvSpPr>
              <p:nvPr/>
            </p:nvSpPr>
            <p:spPr bwMode="auto">
              <a:xfrm>
                <a:off x="4832" y="2312"/>
                <a:ext cx="0" cy="2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2" name="Text Box 17"/>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0    1   2    3    4    5    6    7    8    9   10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46886" name="Rectangle 38"/>
          <p:cNvSpPr>
            <a:spLocks noChangeArrowheads="1"/>
          </p:cNvSpPr>
          <p:nvPr/>
        </p:nvSpPr>
        <p:spPr bwMode="auto">
          <a:xfrm>
            <a:off x="498475" y="4954588"/>
            <a:ext cx="8231188" cy="1582738"/>
          </a:xfrm>
          <a:prstGeom prst="rect">
            <a:avLst/>
          </a:prstGeom>
          <a:solidFill>
            <a:srgbClr val="E2D9EB"/>
          </a:solidFill>
          <a:ln w="38100">
            <a:solidFill>
              <a:schemeClr val="bg2">
                <a:lumMod val="60000"/>
                <a:lumOff val="40000"/>
              </a:schemeClr>
            </a:solid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特点：</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结点间关系蕴含在其存储位置中</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浪费空间，适于存</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满二叉树和完全二叉树</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7" name="Group 47"/>
          <p:cNvGrpSpPr/>
          <p:nvPr/>
        </p:nvGrpSpPr>
        <p:grpSpPr>
          <a:xfrm>
            <a:off x="5080000" y="2060575"/>
            <a:ext cx="3543300" cy="2598738"/>
            <a:chOff x="3094" y="489"/>
            <a:chExt cx="2232" cy="1637"/>
          </a:xfrm>
        </p:grpSpPr>
        <p:pic>
          <p:nvPicPr>
            <p:cNvPr id="42010" name="Picture 45"/>
            <p:cNvPicPr>
              <a:picLocks noChangeAspect="1"/>
            </p:cNvPicPr>
            <p:nvPr/>
          </p:nvPicPr>
          <p:blipFill>
            <a:blip r:embed="rId1"/>
            <a:stretch>
              <a:fillRect/>
            </a:stretch>
          </p:blipFill>
          <p:spPr>
            <a:xfrm>
              <a:off x="3094" y="489"/>
              <a:ext cx="2232" cy="1632"/>
            </a:xfrm>
            <a:prstGeom prst="rect">
              <a:avLst/>
            </a:prstGeom>
            <a:noFill/>
            <a:ln w="9525">
              <a:noFill/>
            </a:ln>
          </p:spPr>
        </p:pic>
        <p:sp>
          <p:nvSpPr>
            <p:cNvPr id="42023" name="Text Box 46"/>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accent6">
                      <a:lumMod val="75000"/>
                    </a:schemeClr>
                  </a:solidFill>
                  <a:effectLst/>
                  <a:uLnTx/>
                  <a:uFillTx/>
                  <a:latin typeface="+mn-lt"/>
                  <a:ea typeface="+mn-ea"/>
                  <a:cs typeface="+mn-ea"/>
                  <a:sym typeface="+mn-lt"/>
                </a:rPr>
                <a:t> </a:t>
              </a:r>
              <a:r>
                <a:rPr kumimoji="0" lang="zh-CN" altLang="en-US" sz="3200" b="0" i="0" u="none" strike="noStrike" kern="1200" cap="none" spc="0" normalizeH="0" baseline="0" noProof="0" dirty="0">
                  <a:ln>
                    <a:noFill/>
                  </a:ln>
                  <a:solidFill>
                    <a:schemeClr val="accent6">
                      <a:lumMod val="75000"/>
                    </a:schemeClr>
                  </a:solidFill>
                  <a:effectLst/>
                  <a:uLnTx/>
                  <a:uFillTx/>
                  <a:latin typeface="+mn-lt"/>
                  <a:ea typeface="+mn-ea"/>
                  <a:cs typeface="+mn-ea"/>
                  <a:sym typeface="+mn-lt"/>
                </a:rPr>
                <a:t>单支树</a:t>
              </a:r>
              <a:endParaRPr kumimoji="0" lang="zh-CN" altLang="en-US" sz="1900" b="0" i="0" u="none" strike="noStrike" kern="1200" cap="none" spc="0" normalizeH="0" baseline="0" noProof="0" dirty="0">
                <a:ln>
                  <a:noFill/>
                </a:ln>
                <a:solidFill>
                  <a:schemeClr val="accent6">
                    <a:lumMod val="75000"/>
                  </a:schemeClr>
                </a:solidFill>
                <a:effectLst/>
                <a:uLnTx/>
                <a:uFillTx/>
                <a:latin typeface="+mn-lt"/>
                <a:ea typeface="+mn-ea"/>
                <a:cs typeface="+mn-ea"/>
                <a:sym typeface="+mn-lt"/>
              </a:endParaRPr>
            </a:p>
          </p:txBody>
        </p:sp>
      </p:grpSp>
      <p:sp>
        <p:nvSpPr>
          <p:cNvPr id="42024" name="Rectangle 48"/>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二叉树的顺序存储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41990" name="Group 18"/>
          <p:cNvGrpSpPr/>
          <p:nvPr/>
        </p:nvGrpSpPr>
        <p:grpSpPr>
          <a:xfrm>
            <a:off x="479425" y="1962150"/>
            <a:ext cx="3438525" cy="2638425"/>
            <a:chOff x="534" y="1635"/>
            <a:chExt cx="1896" cy="1600"/>
          </a:xfrm>
        </p:grpSpPr>
        <p:grpSp>
          <p:nvGrpSpPr>
            <p:cNvPr id="41991" name="Group 19"/>
            <p:cNvGrpSpPr/>
            <p:nvPr/>
          </p:nvGrpSpPr>
          <p:grpSpPr>
            <a:xfrm>
              <a:off x="808" y="1635"/>
              <a:ext cx="1239" cy="1600"/>
              <a:chOff x="3964" y="227"/>
              <a:chExt cx="1239" cy="1600"/>
            </a:xfrm>
          </p:grpSpPr>
          <p:sp>
            <p:nvSpPr>
              <p:cNvPr id="41997" name="Oval 20"/>
              <p:cNvSpPr/>
              <p:nvPr/>
            </p:nvSpPr>
            <p:spPr>
              <a:xfrm>
                <a:off x="4552" y="227"/>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a</a:t>
                </a:r>
                <a:endParaRPr lang="en-US" altLang="zh-CN" sz="2000" dirty="0">
                  <a:ea typeface="宋体" panose="02010600030101010101" pitchFamily="2" charset="-122"/>
                </a:endParaRPr>
              </a:p>
            </p:txBody>
          </p:sp>
          <p:sp>
            <p:nvSpPr>
              <p:cNvPr id="41998" name="Oval 21"/>
              <p:cNvSpPr/>
              <p:nvPr/>
            </p:nvSpPr>
            <p:spPr>
              <a:xfrm>
                <a:off x="4249" y="617"/>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b</a:t>
                </a:r>
                <a:endParaRPr lang="en-US" altLang="zh-CN" sz="2000" dirty="0">
                  <a:ea typeface="宋体" panose="02010600030101010101" pitchFamily="2" charset="-122"/>
                </a:endParaRPr>
              </a:p>
            </p:txBody>
          </p:sp>
          <p:sp>
            <p:nvSpPr>
              <p:cNvPr id="41999" name="Oval 22"/>
              <p:cNvSpPr/>
              <p:nvPr/>
            </p:nvSpPr>
            <p:spPr>
              <a:xfrm>
                <a:off x="4874" y="627"/>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c</a:t>
                </a:r>
                <a:endParaRPr lang="en-US" altLang="zh-CN" sz="2000" dirty="0">
                  <a:ea typeface="宋体" panose="02010600030101010101" pitchFamily="2" charset="-122"/>
                </a:endParaRPr>
              </a:p>
            </p:txBody>
          </p:sp>
          <p:sp>
            <p:nvSpPr>
              <p:cNvPr id="42000" name="Oval 23"/>
              <p:cNvSpPr/>
              <p:nvPr/>
            </p:nvSpPr>
            <p:spPr>
              <a:xfrm>
                <a:off x="3964" y="1068"/>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d</a:t>
                </a:r>
                <a:endParaRPr lang="en-US" altLang="zh-CN" sz="2000" dirty="0">
                  <a:ea typeface="宋体" panose="02010600030101010101" pitchFamily="2" charset="-122"/>
                </a:endParaRPr>
              </a:p>
            </p:txBody>
          </p:sp>
          <p:sp>
            <p:nvSpPr>
              <p:cNvPr id="42001" name="Oval 24"/>
              <p:cNvSpPr/>
              <p:nvPr/>
            </p:nvSpPr>
            <p:spPr>
              <a:xfrm>
                <a:off x="4568" y="1068"/>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e</a:t>
                </a:r>
                <a:endParaRPr lang="en-US" altLang="zh-CN" sz="2000" dirty="0">
                  <a:ea typeface="宋体" panose="02010600030101010101" pitchFamily="2" charset="-122"/>
                </a:endParaRPr>
              </a:p>
            </p:txBody>
          </p:sp>
          <p:sp>
            <p:nvSpPr>
              <p:cNvPr id="42002" name="Oval 25"/>
              <p:cNvSpPr/>
              <p:nvPr/>
            </p:nvSpPr>
            <p:spPr>
              <a:xfrm>
                <a:off x="4318" y="1535"/>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f</a:t>
                </a:r>
                <a:endParaRPr lang="en-US" altLang="zh-CN" sz="2000" dirty="0">
                  <a:ea typeface="宋体" panose="02010600030101010101" pitchFamily="2" charset="-122"/>
                </a:endParaRPr>
              </a:p>
            </p:txBody>
          </p:sp>
          <p:sp>
            <p:nvSpPr>
              <p:cNvPr id="42003" name="Oval 26"/>
              <p:cNvSpPr/>
              <p:nvPr/>
            </p:nvSpPr>
            <p:spPr>
              <a:xfrm>
                <a:off x="4913" y="1535"/>
                <a:ext cx="290" cy="292"/>
              </a:xfrm>
              <a:prstGeom prst="ellipse">
                <a:avLst/>
              </a:prstGeom>
              <a:noFill/>
              <a:ln w="9525" cap="flat" cmpd="sng">
                <a:solidFill>
                  <a:schemeClr val="tx1"/>
                </a:solidFill>
                <a:prstDash val="solid"/>
                <a:headEnd type="none" w="med" len="med"/>
                <a:tailEnd type="none" w="med" len="med"/>
              </a:ln>
            </p:spPr>
            <p:txBody>
              <a:bodyPr wrap="none"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pPr>
                <a:r>
                  <a:rPr lang="en-US" altLang="zh-CN" sz="2000" dirty="0">
                    <a:ea typeface="宋体" panose="02010600030101010101" pitchFamily="2" charset="-122"/>
                  </a:rPr>
                  <a:t>g</a:t>
                </a:r>
                <a:endParaRPr lang="en-US" altLang="zh-CN" sz="2000" dirty="0">
                  <a:ea typeface="宋体" panose="02010600030101010101" pitchFamily="2" charset="-122"/>
                </a:endParaRPr>
              </a:p>
            </p:txBody>
          </p:sp>
          <p:sp>
            <p:nvSpPr>
              <p:cNvPr id="42004" name="Line 27"/>
              <p:cNvSpPr/>
              <p:nvPr/>
            </p:nvSpPr>
            <p:spPr>
              <a:xfrm flipH="1">
                <a:off x="4501" y="500"/>
                <a:ext cx="111" cy="189"/>
              </a:xfrm>
              <a:prstGeom prst="line">
                <a:avLst/>
              </a:prstGeom>
              <a:ln w="9525" cap="flat" cmpd="sng">
                <a:solidFill>
                  <a:schemeClr val="tx1"/>
                </a:solidFill>
                <a:prstDash val="solid"/>
                <a:headEnd type="none" w="med" len="med"/>
                <a:tailEnd type="none" w="med" len="med"/>
              </a:ln>
            </p:spPr>
          </p:sp>
          <p:sp>
            <p:nvSpPr>
              <p:cNvPr id="42005" name="Line 28"/>
              <p:cNvSpPr/>
              <p:nvPr/>
            </p:nvSpPr>
            <p:spPr>
              <a:xfrm flipH="1">
                <a:off x="4189" y="900"/>
                <a:ext cx="146" cy="211"/>
              </a:xfrm>
              <a:prstGeom prst="line">
                <a:avLst/>
              </a:prstGeom>
              <a:ln w="9525" cap="flat" cmpd="sng">
                <a:solidFill>
                  <a:schemeClr val="tx1"/>
                </a:solidFill>
                <a:prstDash val="solid"/>
                <a:headEnd type="none" w="med" len="med"/>
                <a:tailEnd type="none" w="med" len="med"/>
              </a:ln>
            </p:spPr>
          </p:sp>
          <p:sp>
            <p:nvSpPr>
              <p:cNvPr id="42006" name="Line 29"/>
              <p:cNvSpPr/>
              <p:nvPr/>
            </p:nvSpPr>
            <p:spPr>
              <a:xfrm>
                <a:off x="4812" y="456"/>
                <a:ext cx="133" cy="188"/>
              </a:xfrm>
              <a:prstGeom prst="line">
                <a:avLst/>
              </a:prstGeom>
              <a:ln w="9525" cap="flat" cmpd="sng">
                <a:solidFill>
                  <a:schemeClr val="tx1"/>
                </a:solidFill>
                <a:prstDash val="solid"/>
                <a:headEnd type="none" w="med" len="med"/>
                <a:tailEnd type="none" w="med" len="med"/>
              </a:ln>
            </p:spPr>
          </p:sp>
          <p:sp>
            <p:nvSpPr>
              <p:cNvPr id="42007" name="Line 30"/>
              <p:cNvSpPr/>
              <p:nvPr/>
            </p:nvSpPr>
            <p:spPr>
              <a:xfrm>
                <a:off x="4467" y="878"/>
                <a:ext cx="178" cy="222"/>
              </a:xfrm>
              <a:prstGeom prst="line">
                <a:avLst/>
              </a:prstGeom>
              <a:ln w="9525" cap="flat" cmpd="sng">
                <a:solidFill>
                  <a:schemeClr val="tx1"/>
                </a:solidFill>
                <a:prstDash val="solid"/>
                <a:headEnd type="none" w="med" len="med"/>
                <a:tailEnd type="none" w="med" len="med"/>
              </a:ln>
            </p:spPr>
          </p:sp>
          <p:sp>
            <p:nvSpPr>
              <p:cNvPr id="42008" name="Line 31"/>
              <p:cNvSpPr/>
              <p:nvPr/>
            </p:nvSpPr>
            <p:spPr>
              <a:xfrm>
                <a:off x="4801" y="1300"/>
                <a:ext cx="189" cy="278"/>
              </a:xfrm>
              <a:prstGeom prst="line">
                <a:avLst/>
              </a:prstGeom>
              <a:ln w="9525" cap="flat" cmpd="sng">
                <a:solidFill>
                  <a:schemeClr val="tx1"/>
                </a:solidFill>
                <a:prstDash val="solid"/>
                <a:headEnd type="none" w="med" len="med"/>
                <a:tailEnd type="none" w="med" len="med"/>
              </a:ln>
            </p:spPr>
          </p:sp>
          <p:sp>
            <p:nvSpPr>
              <p:cNvPr id="42009" name="Line 32"/>
              <p:cNvSpPr/>
              <p:nvPr/>
            </p:nvSpPr>
            <p:spPr>
              <a:xfrm flipH="1">
                <a:off x="4545" y="1355"/>
                <a:ext cx="111" cy="200"/>
              </a:xfrm>
              <a:prstGeom prst="line">
                <a:avLst/>
              </a:prstGeom>
              <a:ln w="9525" cap="flat" cmpd="sng">
                <a:solidFill>
                  <a:schemeClr val="tx1"/>
                </a:solidFill>
                <a:prstDash val="solid"/>
                <a:headEnd type="none" w="med" len="med"/>
                <a:tailEnd type="none" w="med" len="med"/>
              </a:ln>
            </p:spPr>
          </p:sp>
        </p:grpSp>
        <p:grpSp>
          <p:nvGrpSpPr>
            <p:cNvPr id="41992" name="Group 33"/>
            <p:cNvGrpSpPr/>
            <p:nvPr/>
          </p:nvGrpSpPr>
          <p:grpSpPr>
            <a:xfrm>
              <a:off x="534" y="2482"/>
              <a:ext cx="1896" cy="733"/>
              <a:chOff x="0" y="2985"/>
              <a:chExt cx="1896" cy="733"/>
            </a:xfrm>
          </p:grpSpPr>
          <p:sp>
            <p:nvSpPr>
              <p:cNvPr id="41993" name="Oval 34"/>
              <p:cNvSpPr/>
              <p:nvPr/>
            </p:nvSpPr>
            <p:spPr>
              <a:xfrm>
                <a:off x="1244" y="3000"/>
                <a:ext cx="267" cy="266"/>
              </a:xfrm>
              <a:prstGeom prst="ellipse">
                <a:avLst/>
              </a:prstGeom>
              <a:noFill/>
              <a:ln w="28575" cap="flat" cmpd="sng">
                <a:solidFill>
                  <a:srgbClr val="FF00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endParaRPr lang="zh-CN" altLang="en-US" sz="2800" b="1" dirty="0">
                  <a:ea typeface="仿宋_GB2312" pitchFamily="49" charset="-122"/>
                </a:endParaRPr>
              </a:p>
            </p:txBody>
          </p:sp>
          <p:sp>
            <p:nvSpPr>
              <p:cNvPr id="41994" name="Oval 35"/>
              <p:cNvSpPr/>
              <p:nvPr/>
            </p:nvSpPr>
            <p:spPr>
              <a:xfrm>
                <a:off x="1629" y="2985"/>
                <a:ext cx="267" cy="266"/>
              </a:xfrm>
              <a:prstGeom prst="ellipse">
                <a:avLst/>
              </a:prstGeom>
              <a:noFill/>
              <a:ln w="28575" cap="flat" cmpd="sng">
                <a:solidFill>
                  <a:srgbClr val="FF00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endParaRPr lang="zh-CN" altLang="en-US" sz="2800" b="1" dirty="0">
                  <a:ea typeface="仿宋_GB2312" pitchFamily="49" charset="-122"/>
                </a:endParaRPr>
              </a:p>
            </p:txBody>
          </p:sp>
          <p:sp>
            <p:nvSpPr>
              <p:cNvPr id="41995" name="Oval 36"/>
              <p:cNvSpPr/>
              <p:nvPr/>
            </p:nvSpPr>
            <p:spPr>
              <a:xfrm>
                <a:off x="0" y="3452"/>
                <a:ext cx="267" cy="266"/>
              </a:xfrm>
              <a:prstGeom prst="ellipse">
                <a:avLst/>
              </a:prstGeom>
              <a:noFill/>
              <a:ln w="28575" cap="flat" cmpd="sng">
                <a:solidFill>
                  <a:srgbClr val="FF00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endParaRPr lang="zh-CN" altLang="en-US" sz="2800" b="1" dirty="0">
                  <a:ea typeface="仿宋_GB2312" pitchFamily="49" charset="-122"/>
                </a:endParaRPr>
              </a:p>
            </p:txBody>
          </p:sp>
          <p:sp>
            <p:nvSpPr>
              <p:cNvPr id="41996" name="Oval 37"/>
              <p:cNvSpPr/>
              <p:nvPr/>
            </p:nvSpPr>
            <p:spPr>
              <a:xfrm>
                <a:off x="328" y="3440"/>
                <a:ext cx="267" cy="266"/>
              </a:xfrm>
              <a:prstGeom prst="ellipse">
                <a:avLst/>
              </a:prstGeom>
              <a:noFill/>
              <a:ln w="28575" cap="flat" cmpd="sng">
                <a:solidFill>
                  <a:srgbClr val="FF0000"/>
                </a:solidFill>
                <a:prstDash val="solid"/>
                <a:headEnd type="none" w="med" len="med"/>
                <a:tailEnd type="none" w="med" len="med"/>
              </a:ln>
            </p:spPr>
            <p:txBody>
              <a:bodyPr wrap="none" anchor="ctr" anchorCtr="0">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endParaRPr lang="zh-CN" altLang="en-US" sz="2800" b="1" dirty="0">
                  <a:ea typeface="仿宋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2647" name="Rectangle 7"/>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8"/>
          <p:cNvGrpSpPr/>
          <p:nvPr/>
        </p:nvGrpSpPr>
        <p:grpSpPr>
          <a:xfrm>
            <a:off x="1893888" y="2962275"/>
            <a:ext cx="971550" cy="930275"/>
            <a:chOff x="977" y="2949"/>
            <a:chExt cx="612" cy="586"/>
          </a:xfrm>
        </p:grpSpPr>
        <p:sp>
          <p:nvSpPr>
            <p:cNvPr id="43012" name="Freeform 9"/>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013" name="Rectangle 10"/>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mn-lt"/>
                  <a:ea typeface="+mn-ea"/>
                  <a:cs typeface="+mn-ea"/>
                  <a:sym typeface="+mn-lt"/>
                </a:rPr>
                <a:t>DATA</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752651" name="Rectangle 11"/>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rPr>
              <a:t>PARENT</a:t>
            </a:r>
            <a:endPar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endParaRPr>
          </a:p>
        </p:txBody>
      </p:sp>
      <p:sp>
        <p:nvSpPr>
          <p:cNvPr id="752652" name="Rectangle 12"/>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rPr>
              <a:t>LCHILD</a:t>
            </a:r>
            <a:endPar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endParaRPr>
          </a:p>
        </p:txBody>
      </p:sp>
      <p:sp>
        <p:nvSpPr>
          <p:cNvPr id="752653" name="Rectangle 13"/>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rPr>
              <a:t>RCHILD</a:t>
            </a:r>
            <a:endParaRPr kumimoji="0" lang="en-US" altLang="zh-CN" sz="2000" b="1" i="0" u="none" strike="noStrike" kern="1200" cap="none" spc="0" normalizeH="0" baseline="0" noProof="0" dirty="0">
              <a:ln>
                <a:noFill/>
              </a:ln>
              <a:solidFill>
                <a:srgbClr val="FFFF00"/>
              </a:solidFill>
              <a:effectLst/>
              <a:uLnTx/>
              <a:uFillTx/>
              <a:latin typeface="+mn-lt"/>
              <a:ea typeface="+mn-ea"/>
              <a:cs typeface="+mn-ea"/>
              <a:sym typeface="+mn-lt"/>
            </a:endParaRPr>
          </a:p>
        </p:txBody>
      </p:sp>
      <p:sp>
        <p:nvSpPr>
          <p:cNvPr id="752654" name="Line 14"/>
          <p:cNvSpPr>
            <a:spLocks noChangeShapeType="1"/>
          </p:cNvSpPr>
          <p:nvPr/>
        </p:nvSpPr>
        <p:spPr bwMode="auto">
          <a:xfrm flipH="1">
            <a:off x="1554163" y="3865563"/>
            <a:ext cx="541338" cy="611188"/>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2655" name="Line 15"/>
          <p:cNvSpPr>
            <a:spLocks noChangeShapeType="1"/>
          </p:cNvSpPr>
          <p:nvPr/>
        </p:nvSpPr>
        <p:spPr bwMode="auto">
          <a:xfrm>
            <a:off x="2590800" y="3843338"/>
            <a:ext cx="647700" cy="611188"/>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752656" name="Object 16"/>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3089" name="" r:id="rId1" imgW="2736850" imgH="575945" progId="Visio.Drawing.5">
                  <p:embed/>
                </p:oleObj>
              </mc:Choice>
              <mc:Fallback>
                <p:oleObj name="" r:id="rId1" imgW="2736850" imgH="575945" progId="Visio.Drawing.5">
                  <p:embed/>
                  <p:pic>
                    <p:nvPicPr>
                      <p:cNvPr id="0" name="图片 3088"/>
                      <p:cNvPicPr/>
                      <p:nvPr/>
                    </p:nvPicPr>
                    <p:blipFill>
                      <a:blip r:embed="rId2"/>
                      <a:stretch>
                        <a:fillRect/>
                      </a:stretch>
                    </p:blipFill>
                    <p:spPr>
                      <a:xfrm>
                        <a:off x="4716463" y="3232150"/>
                        <a:ext cx="3194050" cy="673100"/>
                      </a:xfrm>
                      <a:prstGeom prst="rect">
                        <a:avLst/>
                      </a:prstGeom>
                      <a:noFill/>
                      <a:ln w="38100">
                        <a:noFill/>
                        <a:miter/>
                      </a:ln>
                    </p:spPr>
                  </p:pic>
                </p:oleObj>
              </mc:Fallback>
            </mc:AlternateContent>
          </a:graphicData>
        </a:graphic>
      </p:graphicFrame>
      <p:graphicFrame>
        <p:nvGraphicFramePr>
          <p:cNvPr id="752657" name="Object 17"/>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3090" name="" r:id="rId3" imgW="3636010" imgH="575945" progId="Visio.Drawing.5">
                  <p:embed/>
                </p:oleObj>
              </mc:Choice>
              <mc:Fallback>
                <p:oleObj name="" r:id="rId3" imgW="3636010" imgH="575945" progId="Visio.Drawing.5">
                  <p:embed/>
                  <p:pic>
                    <p:nvPicPr>
                      <p:cNvPr id="0" name="图片 3089"/>
                      <p:cNvPicPr/>
                      <p:nvPr/>
                    </p:nvPicPr>
                    <p:blipFill>
                      <a:blip r:embed="rId4"/>
                      <a:stretch>
                        <a:fillRect/>
                      </a:stretch>
                    </p:blipFill>
                    <p:spPr>
                      <a:xfrm>
                        <a:off x="4716463" y="4154488"/>
                        <a:ext cx="4094162" cy="649287"/>
                      </a:xfrm>
                      <a:prstGeom prst="rect">
                        <a:avLst/>
                      </a:prstGeom>
                      <a:noFill/>
                      <a:ln w="38100">
                        <a:noFill/>
                        <a:miter/>
                      </a:ln>
                    </p:spPr>
                  </p:pic>
                </p:oleObj>
              </mc:Fallback>
            </mc:AlternateContent>
          </a:graphicData>
        </a:graphic>
      </p:graphicFrame>
      <p:sp>
        <p:nvSpPr>
          <p:cNvPr id="752658" name="Line 18"/>
          <p:cNvSpPr>
            <a:spLocks noChangeShapeType="1"/>
          </p:cNvSpPr>
          <p:nvPr/>
        </p:nvSpPr>
        <p:spPr bwMode="auto">
          <a:xfrm flipV="1">
            <a:off x="2409825" y="2581275"/>
            <a:ext cx="0" cy="3810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022" name="Rectangle 19"/>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二叉树的链式存储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charRg st="0" end="7"/>
                                            </p:txEl>
                                          </p:spTgt>
                                        </p:tgtEl>
                                        <p:attrNameLst>
                                          <p:attrName>style.visibility</p:attrName>
                                        </p:attrNameLst>
                                      </p:cBhvr>
                                      <p:to>
                                        <p:strVal val="visible"/>
                                      </p:to>
                                    </p:set>
                                  </p:childTnLst>
                                </p:cTn>
                              </p:par>
                            </p:childTnLst>
                          </p:cTn>
                        </p:par>
                        <p:par>
                          <p:cTn id="27" fill="hold">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000000"/>
                                          </p:val>
                                        </p:tav>
                                        <p:tav tm="100000">
                                          <p:val>
                                            <p:strVal val="#ppt_h"/>
                                          </p:val>
                                        </p:tav>
                                      </p:tavLst>
                                    </p:anim>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advAuto="100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2"/>
          <p:cNvSpPr/>
          <p:nvPr/>
        </p:nvSpPr>
        <p:spPr>
          <a:xfrm>
            <a:off x="0" y="4724400"/>
            <a:ext cx="9144000" cy="2016125"/>
          </a:xfrm>
          <a:prstGeom prst="rect">
            <a:avLst/>
          </a:prstGeom>
          <a:solidFill>
            <a:srgbClr val="A5A5E9"/>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grpSp>
        <p:nvGrpSpPr>
          <p:cNvPr id="44035" name="Group 4"/>
          <p:cNvGrpSpPr/>
          <p:nvPr/>
        </p:nvGrpSpPr>
        <p:grpSpPr>
          <a:xfrm>
            <a:off x="1101725" y="1519238"/>
            <a:ext cx="1622425" cy="2654300"/>
            <a:chOff x="703" y="2015"/>
            <a:chExt cx="1022" cy="1672"/>
          </a:xfrm>
        </p:grpSpPr>
        <p:sp>
          <p:nvSpPr>
            <p:cNvPr id="2" name="Oval 5"/>
            <p:cNvSpPr>
              <a:spLocks noChangeArrowheads="1"/>
            </p:cNvSpPr>
            <p:nvPr/>
          </p:nvSpPr>
          <p:spPr bwMode="auto">
            <a:xfrm>
              <a:off x="1222" y="2015"/>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Oval 6"/>
            <p:cNvSpPr>
              <a:spLocks noChangeArrowheads="1"/>
            </p:cNvSpPr>
            <p:nvPr/>
          </p:nvSpPr>
          <p:spPr bwMode="auto">
            <a:xfrm>
              <a:off x="974" y="2367"/>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37" name="Oval 7"/>
            <p:cNvSpPr>
              <a:spLocks noChangeArrowheads="1"/>
            </p:cNvSpPr>
            <p:nvPr/>
          </p:nvSpPr>
          <p:spPr bwMode="auto">
            <a:xfrm>
              <a:off x="703" y="2729"/>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38" name="Oval 8"/>
            <p:cNvSpPr>
              <a:spLocks noChangeArrowheads="1"/>
            </p:cNvSpPr>
            <p:nvPr/>
          </p:nvSpPr>
          <p:spPr bwMode="auto">
            <a:xfrm>
              <a:off x="1215" y="2729"/>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 name="Oval 9"/>
            <p:cNvSpPr>
              <a:spLocks noChangeArrowheads="1"/>
            </p:cNvSpPr>
            <p:nvPr/>
          </p:nvSpPr>
          <p:spPr bwMode="auto">
            <a:xfrm>
              <a:off x="1015" y="3051"/>
              <a:ext cx="255" cy="23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0" name="Oval 10"/>
            <p:cNvSpPr>
              <a:spLocks noChangeArrowheads="1"/>
            </p:cNvSpPr>
            <p:nvPr/>
          </p:nvSpPr>
          <p:spPr bwMode="auto">
            <a:xfrm>
              <a:off x="1470" y="3051"/>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1" name="Oval 11"/>
            <p:cNvSpPr>
              <a:spLocks noChangeArrowheads="1"/>
            </p:cNvSpPr>
            <p:nvPr/>
          </p:nvSpPr>
          <p:spPr bwMode="auto">
            <a:xfrm>
              <a:off x="1225" y="3463"/>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2" name="Line 12"/>
            <p:cNvSpPr>
              <a:spLocks noChangeShapeType="1"/>
            </p:cNvSpPr>
            <p:nvPr/>
          </p:nvSpPr>
          <p:spPr bwMode="auto">
            <a:xfrm flipH="1">
              <a:off x="1156" y="2200"/>
              <a:ext cx="111" cy="1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3" name="Line 13"/>
            <p:cNvSpPr>
              <a:spLocks noChangeShapeType="1"/>
            </p:cNvSpPr>
            <p:nvPr/>
          </p:nvSpPr>
          <p:spPr bwMode="auto">
            <a:xfrm flipH="1">
              <a:off x="911" y="2566"/>
              <a:ext cx="122"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4" name="Line 14"/>
            <p:cNvSpPr>
              <a:spLocks noChangeShapeType="1"/>
            </p:cNvSpPr>
            <p:nvPr/>
          </p:nvSpPr>
          <p:spPr bwMode="auto">
            <a:xfrm>
              <a:off x="1189" y="2566"/>
              <a:ext cx="133"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5" name="Line 15"/>
            <p:cNvSpPr>
              <a:spLocks noChangeShapeType="1"/>
            </p:cNvSpPr>
            <p:nvPr/>
          </p:nvSpPr>
          <p:spPr bwMode="auto">
            <a:xfrm flipH="1">
              <a:off x="1211" y="2955"/>
              <a:ext cx="78"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Line 16"/>
            <p:cNvSpPr>
              <a:spLocks noChangeShapeType="1"/>
            </p:cNvSpPr>
            <p:nvPr/>
          </p:nvSpPr>
          <p:spPr bwMode="auto">
            <a:xfrm>
              <a:off x="1411" y="2933"/>
              <a:ext cx="112"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47" name="Line 17"/>
            <p:cNvSpPr>
              <a:spLocks noChangeShapeType="1"/>
            </p:cNvSpPr>
            <p:nvPr/>
          </p:nvSpPr>
          <p:spPr bwMode="auto">
            <a:xfrm>
              <a:off x="1178" y="3277"/>
              <a:ext cx="133"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36" name="Group 19"/>
          <p:cNvGrpSpPr/>
          <p:nvPr/>
        </p:nvGrpSpPr>
        <p:grpSpPr>
          <a:xfrm>
            <a:off x="4416425" y="949325"/>
            <a:ext cx="3530600" cy="3686175"/>
            <a:chOff x="2962" y="1354"/>
            <a:chExt cx="2224" cy="2650"/>
          </a:xfrm>
        </p:grpSpPr>
        <p:grpSp>
          <p:nvGrpSpPr>
            <p:cNvPr id="44039" name="Group 20"/>
            <p:cNvGrpSpPr/>
            <p:nvPr/>
          </p:nvGrpSpPr>
          <p:grpSpPr>
            <a:xfrm>
              <a:off x="2963" y="1796"/>
              <a:ext cx="2223" cy="2150"/>
              <a:chOff x="2540" y="1809"/>
              <a:chExt cx="2223" cy="2150"/>
            </a:xfrm>
          </p:grpSpPr>
          <p:grpSp>
            <p:nvGrpSpPr>
              <p:cNvPr id="44057" name="Group 21"/>
              <p:cNvGrpSpPr/>
              <p:nvPr/>
            </p:nvGrpSpPr>
            <p:grpSpPr>
              <a:xfrm>
                <a:off x="3289" y="1809"/>
                <a:ext cx="778" cy="256"/>
                <a:chOff x="1700" y="2033"/>
                <a:chExt cx="778" cy="256"/>
              </a:xfrm>
            </p:grpSpPr>
            <p:sp>
              <p:nvSpPr>
                <p:cNvPr id="44051" name="Rectangle 22"/>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52" name="Line 23"/>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53" name="Line 24"/>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58" name="Group 25"/>
              <p:cNvGrpSpPr/>
              <p:nvPr/>
            </p:nvGrpSpPr>
            <p:grpSpPr>
              <a:xfrm>
                <a:off x="2819" y="2217"/>
                <a:ext cx="778" cy="256"/>
                <a:chOff x="1700" y="2033"/>
                <a:chExt cx="778" cy="256"/>
              </a:xfrm>
            </p:grpSpPr>
            <p:sp>
              <p:nvSpPr>
                <p:cNvPr id="44055" name="Rectangle 26"/>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56" name="Line 27"/>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Line 28"/>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59" name="Group 29"/>
              <p:cNvGrpSpPr/>
              <p:nvPr/>
            </p:nvGrpSpPr>
            <p:grpSpPr>
              <a:xfrm>
                <a:off x="2540" y="2717"/>
                <a:ext cx="778" cy="256"/>
                <a:chOff x="1700" y="2033"/>
                <a:chExt cx="778" cy="256"/>
              </a:xfrm>
            </p:grpSpPr>
            <p:sp>
              <p:nvSpPr>
                <p:cNvPr id="7" name="Rectangle 30"/>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 name="Line 31"/>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Line 32"/>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60" name="Group 33"/>
              <p:cNvGrpSpPr/>
              <p:nvPr/>
            </p:nvGrpSpPr>
            <p:grpSpPr>
              <a:xfrm>
                <a:off x="3497" y="2716"/>
                <a:ext cx="778" cy="256"/>
                <a:chOff x="1700" y="2033"/>
                <a:chExt cx="778" cy="256"/>
              </a:xfrm>
            </p:grpSpPr>
            <p:sp>
              <p:nvSpPr>
                <p:cNvPr id="10" name="Rectangle 34"/>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64" name="Line 35"/>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65" name="Line 36"/>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61" name="Group 37"/>
              <p:cNvGrpSpPr/>
              <p:nvPr/>
            </p:nvGrpSpPr>
            <p:grpSpPr>
              <a:xfrm>
                <a:off x="3052" y="3226"/>
                <a:ext cx="778" cy="256"/>
                <a:chOff x="1700" y="2033"/>
                <a:chExt cx="778" cy="256"/>
              </a:xfrm>
            </p:grpSpPr>
            <p:sp>
              <p:nvSpPr>
                <p:cNvPr id="44067" name="Rectangle 38"/>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68" name="Line 39"/>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69" name="Line 40"/>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62" name="Group 41"/>
              <p:cNvGrpSpPr/>
              <p:nvPr/>
            </p:nvGrpSpPr>
            <p:grpSpPr>
              <a:xfrm>
                <a:off x="3985" y="3216"/>
                <a:ext cx="778" cy="256"/>
                <a:chOff x="1700" y="2033"/>
                <a:chExt cx="778" cy="256"/>
              </a:xfrm>
            </p:grpSpPr>
            <p:sp>
              <p:nvSpPr>
                <p:cNvPr id="44071" name="Rectangle 42"/>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72" name="Line 43"/>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73" name="Line 44"/>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4063" name="Group 45"/>
              <p:cNvGrpSpPr/>
              <p:nvPr/>
            </p:nvGrpSpPr>
            <p:grpSpPr>
              <a:xfrm>
                <a:off x="3517" y="3703"/>
                <a:ext cx="778" cy="256"/>
                <a:chOff x="1700" y="2033"/>
                <a:chExt cx="778" cy="256"/>
              </a:xfrm>
            </p:grpSpPr>
            <p:sp>
              <p:nvSpPr>
                <p:cNvPr id="44075" name="Rectangle 46"/>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76" name="Line 47"/>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77" name="Line 48"/>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44078" name="Line 49"/>
            <p:cNvSpPr>
              <a:spLocks noChangeShapeType="1"/>
            </p:cNvSpPr>
            <p:nvPr/>
          </p:nvSpPr>
          <p:spPr bwMode="auto">
            <a:xfrm flipH="1">
              <a:off x="3657" y="1975"/>
              <a:ext cx="144" cy="233"/>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79" name="Line 50"/>
            <p:cNvSpPr>
              <a:spLocks noChangeShapeType="1"/>
            </p:cNvSpPr>
            <p:nvPr/>
          </p:nvSpPr>
          <p:spPr bwMode="auto">
            <a:xfrm flipH="1">
              <a:off x="3257" y="2409"/>
              <a:ext cx="111" cy="29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80" name="Line 51"/>
            <p:cNvSpPr>
              <a:spLocks noChangeShapeType="1"/>
            </p:cNvSpPr>
            <p:nvPr/>
          </p:nvSpPr>
          <p:spPr bwMode="auto">
            <a:xfrm>
              <a:off x="3924" y="2375"/>
              <a:ext cx="322" cy="33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81" name="Line 52"/>
            <p:cNvSpPr>
              <a:spLocks noChangeShapeType="1"/>
            </p:cNvSpPr>
            <p:nvPr/>
          </p:nvSpPr>
          <p:spPr bwMode="auto">
            <a:xfrm flipH="1">
              <a:off x="3857" y="2852"/>
              <a:ext cx="178"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82" name="Line 53"/>
            <p:cNvSpPr>
              <a:spLocks noChangeShapeType="1"/>
            </p:cNvSpPr>
            <p:nvPr/>
          </p:nvSpPr>
          <p:spPr bwMode="auto">
            <a:xfrm>
              <a:off x="4557" y="2852"/>
              <a:ext cx="200"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83" name="Line 54"/>
            <p:cNvSpPr>
              <a:spLocks noChangeShapeType="1"/>
            </p:cNvSpPr>
            <p:nvPr/>
          </p:nvSpPr>
          <p:spPr bwMode="auto">
            <a:xfrm>
              <a:off x="4090" y="3408"/>
              <a:ext cx="200" cy="28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4046" name="Group 55"/>
            <p:cNvGrpSpPr/>
            <p:nvPr/>
          </p:nvGrpSpPr>
          <p:grpSpPr>
            <a:xfrm>
              <a:off x="3868" y="1354"/>
              <a:ext cx="211" cy="444"/>
              <a:chOff x="3445" y="1367"/>
              <a:chExt cx="211" cy="444"/>
            </a:xfrm>
          </p:grpSpPr>
          <p:sp>
            <p:nvSpPr>
              <p:cNvPr id="44085" name="Freeform 56"/>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86" name="Line 57"/>
              <p:cNvSpPr>
                <a:spLocks noChangeShapeType="1"/>
              </p:cNvSpPr>
              <p:nvPr/>
            </p:nvSpPr>
            <p:spPr bwMode="auto">
              <a:xfrm>
                <a:off x="3456" y="1590"/>
                <a:ext cx="200" cy="221"/>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4087" name="Text Box 58"/>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88" name="Text Box 59"/>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89" name="Text Box 60"/>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90" name="Text Box 61"/>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91" name="Text Box 62"/>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92" name="Text Box 63"/>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93" name="Text Box 64"/>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4094" name="Text Box 65"/>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grpSp>
      <p:sp>
        <p:nvSpPr>
          <p:cNvPr id="44095" name="Rectangle 68"/>
          <p:cNvSpPr>
            <a:spLocks noChangeArrowheads="1"/>
          </p:cNvSpPr>
          <p:nvPr/>
        </p:nvSpPr>
        <p:spPr bwMode="auto">
          <a:xfrm>
            <a:off x="808038" y="228600"/>
            <a:ext cx="31956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二叉链表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05285" name="Text Box 69"/>
          <p:cNvSpPr txBox="1">
            <a:spLocks noChangeArrowheads="1"/>
          </p:cNvSpPr>
          <p:nvPr/>
        </p:nvSpPr>
        <p:spPr bwMode="auto">
          <a:xfrm>
            <a:off x="682625" y="4751388"/>
            <a:ext cx="7469188" cy="1871663"/>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typedef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BiNode</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TElemType</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data;</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BiNode</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左右孩子指针</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5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200" b="0" i="0" u="none" strike="noStrike" kern="1200" cap="none" spc="0" normalizeH="0" baseline="0" noProof="0" dirty="0" err="1">
                <a:ln>
                  <a:noFill/>
                </a:ln>
                <a:solidFill>
                  <a:srgbClr val="FF3300"/>
                </a:solidFill>
                <a:effectLst/>
                <a:uLnTx/>
                <a:uFillTx/>
                <a:latin typeface="+mn-lt"/>
                <a:ea typeface="+mn-ea"/>
                <a:cs typeface="+mn-ea"/>
                <a:sym typeface="+mn-lt"/>
              </a:rPr>
              <a:t>BiNode</a:t>
            </a:r>
            <a:r>
              <a:rPr kumimoji="0"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200" b="0" i="0" u="none" strike="noStrike" kern="1200" cap="none" spc="0" normalizeH="0" baseline="0" noProof="0" dirty="0" err="1">
                <a:ln>
                  <a:noFill/>
                </a:ln>
                <a:solidFill>
                  <a:srgbClr val="FF3300"/>
                </a:solidFill>
                <a:effectLst/>
                <a:uLnTx/>
                <a:uFillTx/>
                <a:latin typeface="+mn-lt"/>
                <a:ea typeface="+mn-ea"/>
                <a:cs typeface="+mn-ea"/>
                <a:sym typeface="+mn-lt"/>
              </a:rPr>
              <a:t>BiTree</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9476B6"/>
              </a:solidFill>
              <a:effectLst/>
              <a:uLnTx/>
              <a:uFillTx/>
              <a:latin typeface="+mn-lt"/>
              <a:ea typeface="+mn-ea"/>
              <a:cs typeface="+mn-ea"/>
              <a:sym typeface="+mn-lt"/>
            </a:endParaRPr>
          </a:p>
        </p:txBody>
      </p:sp>
      <p:pic>
        <p:nvPicPr>
          <p:cNvPr id="13315" name="图片 2"/>
          <p:cNvPicPr>
            <a:picLocks noChangeAspect="1"/>
          </p:cNvPicPr>
          <p:nvPr/>
        </p:nvPicPr>
        <p:blipFill>
          <a:blip r:embed="rId1"/>
          <a:srcRect l="1575" t="11116"/>
          <a:stretch>
            <a:fillRect/>
          </a:stretch>
        </p:blipFill>
        <p:spPr>
          <a:xfrm>
            <a:off x="-4762" y="0"/>
            <a:ext cx="9124950" cy="1627188"/>
          </a:xfrm>
          <a:prstGeom prst="rect">
            <a:avLst/>
          </a:prstGeom>
          <a:noFill/>
          <a:ln w="9525">
            <a:noFill/>
          </a:ln>
        </p:spPr>
      </p:pic>
      <p:sp>
        <p:nvSpPr>
          <p:cNvPr id="63" name="矩形 62"/>
          <p:cNvSpPr/>
          <p:nvPr/>
        </p:nvSpPr>
        <p:spPr bwMode="auto">
          <a:xfrm>
            <a:off x="23813" y="9525"/>
            <a:ext cx="9151938" cy="1609725"/>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64"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5" name="矩形 24"/>
          <p:cNvSpPr/>
          <p:nvPr/>
        </p:nvSpPr>
        <p:spPr>
          <a:xfrm>
            <a:off x="1060450" y="2511425"/>
            <a:ext cx="7832725" cy="2800350"/>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掌握二叉树的基本概念、性质和存储结构</a:t>
            </a:r>
            <a:endPar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熟练掌握二叉树的前、中、后序遍历方法</a:t>
            </a:r>
            <a:endPar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了解线索化二叉树的思想</a:t>
            </a:r>
            <a:endPar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熟练掌握：哈夫曼树的实现方法、构造哈夫曼编码的方法</a:t>
            </a:r>
            <a:endPar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了解：森林与二叉树的转换，树的遍历方法</a:t>
            </a:r>
            <a:endPar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grpSp>
        <p:nvGrpSpPr>
          <p:cNvPr id="13319" name="组合 28"/>
          <p:cNvGrpSpPr/>
          <p:nvPr/>
        </p:nvGrpSpPr>
        <p:grpSpPr>
          <a:xfrm>
            <a:off x="423863" y="2492375"/>
            <a:ext cx="590550" cy="627063"/>
            <a:chOff x="6242320" y="1105727"/>
            <a:chExt cx="589786" cy="626517"/>
          </a:xfrm>
        </p:grpSpPr>
        <p:sp>
          <p:nvSpPr>
            <p:cNvPr id="12310" name="TextBox 6"/>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9900"/>
                  </a:solidFill>
                  <a:effectLst/>
                  <a:uLnTx/>
                  <a:uFillTx/>
                  <a:latin typeface="+mn-lt"/>
                  <a:ea typeface="+mn-ea"/>
                  <a:cs typeface="+mn-ea"/>
                  <a:sym typeface="+mn-lt"/>
                </a:rPr>
                <a:t>01</a:t>
              </a:r>
              <a:endParaRPr kumimoji="0" lang="zh-CN" altLang="en-US" sz="3200" b="0" i="0" u="none" strike="noStrike" kern="1200" cap="none" spc="0" normalizeH="0" baseline="0" noProof="0" dirty="0">
                <a:ln>
                  <a:noFill/>
                </a:ln>
                <a:solidFill>
                  <a:srgbClr val="FF9900"/>
                </a:solidFill>
                <a:effectLst/>
                <a:uLnTx/>
                <a:uFillTx/>
                <a:latin typeface="+mn-lt"/>
                <a:ea typeface="+mn-ea"/>
                <a:cs typeface="+mn-ea"/>
                <a:sym typeface="+mn-lt"/>
              </a:endParaRPr>
            </a:p>
          </p:txBody>
        </p:sp>
        <p:sp>
          <p:nvSpPr>
            <p:cNvPr id="12311" name="文本框 22"/>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3320" name="组合 45"/>
          <p:cNvGrpSpPr/>
          <p:nvPr/>
        </p:nvGrpSpPr>
        <p:grpSpPr>
          <a:xfrm>
            <a:off x="423863" y="3087688"/>
            <a:ext cx="590550" cy="631825"/>
            <a:chOff x="6242320" y="2373233"/>
            <a:chExt cx="589786" cy="631741"/>
          </a:xfrm>
        </p:grpSpPr>
        <p:sp>
          <p:nvSpPr>
            <p:cNvPr id="12308" name="TextBox 6"/>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mn-lt"/>
                  <a:ea typeface="+mn-ea"/>
                  <a:cs typeface="+mn-ea"/>
                  <a:sym typeface="+mn-lt"/>
                </a:rPr>
                <a:t>02</a:t>
              </a:r>
              <a:endParaRPr kumimoji="0" lang="zh-CN" altLang="en-US" sz="3200" b="0" i="0" u="none" strike="noStrike" kern="1200" cap="none" spc="0" normalizeH="0" baseline="0" noProof="0" dirty="0">
                <a:ln>
                  <a:noFill/>
                </a:ln>
                <a:solidFill>
                  <a:srgbClr val="6C4C8F"/>
                </a:solidFill>
                <a:effectLst/>
                <a:uLnTx/>
                <a:uFillTx/>
                <a:latin typeface="+mn-lt"/>
                <a:ea typeface="+mn-ea"/>
                <a:cs typeface="+mn-ea"/>
                <a:sym typeface="+mn-lt"/>
              </a:endParaRPr>
            </a:p>
          </p:txBody>
        </p:sp>
        <p:sp>
          <p:nvSpPr>
            <p:cNvPr id="12309" name="文本框 23"/>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3321" name="组合 48"/>
          <p:cNvGrpSpPr/>
          <p:nvPr/>
        </p:nvGrpSpPr>
        <p:grpSpPr>
          <a:xfrm>
            <a:off x="423863" y="3644900"/>
            <a:ext cx="590550" cy="620713"/>
            <a:chOff x="6242320" y="3640739"/>
            <a:chExt cx="589786" cy="620418"/>
          </a:xfrm>
        </p:grpSpPr>
        <p:sp>
          <p:nvSpPr>
            <p:cNvPr id="12306" name="TextBox 6"/>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mn-lt"/>
                  <a:ea typeface="+mn-ea"/>
                  <a:cs typeface="+mn-ea"/>
                  <a:sym typeface="+mn-lt"/>
                </a:rPr>
                <a:t>03</a:t>
              </a:r>
              <a:endParaRPr kumimoji="0" lang="zh-CN" altLang="en-US" sz="3200" b="0" i="0" u="none" strike="noStrike" kern="1200" cap="none" spc="0" normalizeH="0" baseline="0" noProof="0" dirty="0">
                <a:ln>
                  <a:noFill/>
                </a:ln>
                <a:solidFill>
                  <a:srgbClr val="76AEDD"/>
                </a:solidFill>
                <a:effectLst/>
                <a:uLnTx/>
                <a:uFillTx/>
                <a:latin typeface="+mn-lt"/>
                <a:ea typeface="+mn-ea"/>
                <a:cs typeface="+mn-ea"/>
                <a:sym typeface="+mn-lt"/>
              </a:endParaRPr>
            </a:p>
          </p:txBody>
        </p:sp>
        <p:sp>
          <p:nvSpPr>
            <p:cNvPr id="12307" name="文本框 24"/>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3322" name="组合 51"/>
          <p:cNvGrpSpPr/>
          <p:nvPr/>
        </p:nvGrpSpPr>
        <p:grpSpPr>
          <a:xfrm>
            <a:off x="423863" y="4221163"/>
            <a:ext cx="590550" cy="608012"/>
            <a:chOff x="6250444" y="4908245"/>
            <a:chExt cx="589786" cy="609656"/>
          </a:xfrm>
        </p:grpSpPr>
        <p:sp>
          <p:nvSpPr>
            <p:cNvPr id="12304" name="TextBox 6"/>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50000"/>
                      <a:lumOff val="50000"/>
                    </a:srgbClr>
                  </a:solidFill>
                  <a:effectLst/>
                  <a:uLnTx/>
                  <a:uFillTx/>
                  <a:latin typeface="+mn-lt"/>
                  <a:ea typeface="+mn-ea"/>
                  <a:cs typeface="+mn-ea"/>
                  <a:sym typeface="+mn-lt"/>
                </a:rPr>
                <a:t>04</a:t>
              </a:r>
              <a:endParaRPr kumimoji="0" lang="zh-CN" altLang="en-US" sz="3200" b="0" i="0" u="none" strike="noStrike" kern="1200" cap="none" spc="0" normalizeH="0" baseline="0" noProof="0" dirty="0">
                <a:ln>
                  <a:noFill/>
                </a:ln>
                <a:solidFill>
                  <a:srgbClr val="000000">
                    <a:lumMod val="50000"/>
                    <a:lumOff val="50000"/>
                  </a:srgbClr>
                </a:solidFill>
                <a:effectLst/>
                <a:uLnTx/>
                <a:uFillTx/>
                <a:latin typeface="+mn-lt"/>
                <a:ea typeface="+mn-ea"/>
                <a:cs typeface="+mn-ea"/>
                <a:sym typeface="+mn-lt"/>
              </a:endParaRPr>
            </a:p>
          </p:txBody>
        </p:sp>
        <p:sp>
          <p:nvSpPr>
            <p:cNvPr id="2" name="文本框 25"/>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dirty="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dirty="0">
                <a:ln>
                  <a:noFill/>
                </a:ln>
                <a:solidFill>
                  <a:srgbClr val="818181"/>
                </a:solidFill>
                <a:effectLst/>
                <a:uLnTx/>
                <a:uFillTx/>
                <a:latin typeface="+mn-lt"/>
                <a:ea typeface="+mn-ea"/>
                <a:cs typeface="+mn-ea"/>
                <a:sym typeface="+mn-lt"/>
              </a:endParaRPr>
            </a:p>
          </p:txBody>
        </p:sp>
      </p:grpSp>
      <p:grpSp>
        <p:nvGrpSpPr>
          <p:cNvPr id="13323" name="组合 54"/>
          <p:cNvGrpSpPr/>
          <p:nvPr/>
        </p:nvGrpSpPr>
        <p:grpSpPr>
          <a:xfrm>
            <a:off x="423863" y="4764088"/>
            <a:ext cx="590550" cy="609600"/>
            <a:chOff x="6250444" y="4908245"/>
            <a:chExt cx="589786" cy="609094"/>
          </a:xfrm>
        </p:grpSpPr>
        <p:sp>
          <p:nvSpPr>
            <p:cNvPr id="12302" name="TextBox 6"/>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mn-lt"/>
                  <a:ea typeface="+mn-ea"/>
                  <a:cs typeface="+mn-ea"/>
                  <a:sym typeface="+mn-lt"/>
                </a:rPr>
                <a:t>05</a:t>
              </a:r>
              <a:endParaRPr kumimoji="0" lang="zh-CN" altLang="en-US" sz="3200" b="0" i="0" u="none" strike="noStrike" kern="1200" cap="none" spc="0" normalizeH="0" baseline="0" noProof="0" dirty="0">
                <a:ln>
                  <a:noFill/>
                </a:ln>
                <a:solidFill>
                  <a:srgbClr val="6C4C8F"/>
                </a:solidFill>
                <a:effectLst/>
                <a:uLnTx/>
                <a:uFillTx/>
                <a:latin typeface="+mn-lt"/>
                <a:ea typeface="+mn-ea"/>
                <a:cs typeface="+mn-ea"/>
                <a:sym typeface="+mn-lt"/>
              </a:endParaRPr>
            </a:p>
          </p:txBody>
        </p:sp>
        <p:sp>
          <p:nvSpPr>
            <p:cNvPr id="12303" name="文本框 25"/>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3324" name="组合 3"/>
          <p:cNvGrpSpPr/>
          <p:nvPr/>
        </p:nvGrpSpPr>
        <p:grpSpPr>
          <a:xfrm>
            <a:off x="3684588" y="336550"/>
            <a:ext cx="1830387" cy="1831975"/>
            <a:chOff x="3117668" y="234317"/>
            <a:chExt cx="2127323" cy="2127323"/>
          </a:xfrm>
        </p:grpSpPr>
        <p:sp>
          <p:nvSpPr>
            <p:cNvPr id="46" name="椭圆 45"/>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sp>
          <p:nvSpPr>
            <p:cNvPr id="47" name="椭圆 46"/>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grpSp>
          <p:nvGrpSpPr>
            <p:cNvPr id="13329" name="组合 47"/>
            <p:cNvGrpSpPr/>
            <p:nvPr/>
          </p:nvGrpSpPr>
          <p:grpSpPr>
            <a:xfrm>
              <a:off x="3250509" y="768989"/>
              <a:ext cx="1800200" cy="1001573"/>
              <a:chOff x="3896925" y="1033243"/>
              <a:chExt cx="1350150" cy="751179"/>
            </a:xfrm>
          </p:grpSpPr>
          <p:sp>
            <p:nvSpPr>
              <p:cNvPr id="49" name="TextBox 7"/>
              <p:cNvSpPr txBox="1"/>
              <p:nvPr/>
            </p:nvSpPr>
            <p:spPr>
              <a:xfrm>
                <a:off x="4256708" y="1399568"/>
                <a:ext cx="690504" cy="384356"/>
              </a:xfrm>
              <a:prstGeom prst="rect">
                <a:avLst/>
              </a:prstGeom>
              <a:noFill/>
            </p:spPr>
            <p:txBody>
              <a:bodyPr lIns="0" tIns="0" rIns="0" bIns="0" anchor="b">
                <a:normAutofit/>
              </a:bodyPr>
              <a:lstStyle/>
              <a:p>
                <a:pPr marR="0" algn="dist" defTabSz="914400">
                  <a:buClrTx/>
                  <a:buSzTx/>
                  <a:buFontTx/>
                  <a:buNone/>
                  <a:defRPr/>
                </a:pPr>
                <a:r>
                  <a:rPr kumimoji="0" lang="en-US" altLang="zh-CN" sz="2135" b="0" kern="1200" cap="none" spc="0" normalizeH="0" baseline="0" noProof="0" dirty="0">
                    <a:solidFill>
                      <a:srgbClr val="000000"/>
                    </a:solidFill>
                    <a:latin typeface="+mn-lt"/>
                    <a:ea typeface="+mn-ea"/>
                    <a:cs typeface="+mn-ea"/>
                    <a:sym typeface="+mn-lt"/>
                  </a:rPr>
                  <a:t>target</a:t>
                </a:r>
                <a:endParaRPr kumimoji="0" lang="en-US" altLang="zh-CN" sz="2135" b="0" kern="1200" cap="none" spc="0" normalizeH="0" baseline="0" noProof="0" dirty="0">
                  <a:solidFill>
                    <a:srgbClr val="000000"/>
                  </a:solidFill>
                  <a:latin typeface="+mn-lt"/>
                  <a:ea typeface="+mn-ea"/>
                  <a:cs typeface="+mn-ea"/>
                  <a:sym typeface="+mn-lt"/>
                </a:endParaRPr>
              </a:p>
            </p:txBody>
          </p:sp>
          <p:sp>
            <p:nvSpPr>
              <p:cNvPr id="50" name="Rectangle 9"/>
              <p:cNvSpPr/>
              <p:nvPr/>
            </p:nvSpPr>
            <p:spPr>
              <a:xfrm>
                <a:off x="3896926" y="1033186"/>
                <a:ext cx="1350565" cy="69267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735" b="1" i="0" u="none" strike="noStrike" kern="1200" cap="none" spc="0" normalizeH="0" baseline="0" noProof="0" dirty="0">
                    <a:ln>
                      <a:noFill/>
                    </a:ln>
                    <a:solidFill>
                      <a:srgbClr val="000000"/>
                    </a:solidFill>
                    <a:effectLst/>
                    <a:uLnTx/>
                    <a:uFillTx/>
                    <a:latin typeface="+mn-lt"/>
                    <a:ea typeface="+mn-ea"/>
                    <a:cs typeface="+mn-ea"/>
                    <a:sym typeface="+mn-lt"/>
                  </a:rPr>
                  <a:t>目标</a:t>
                </a:r>
                <a:endParaRPr kumimoji="0" lang="zh-CN" altLang="en-US" sz="3735" b="1" i="0" u="none" strike="noStrike" kern="1200" cap="none" spc="0" normalizeH="0" baseline="0" noProof="0" dirty="0">
                  <a:ln>
                    <a:noFill/>
                  </a:ln>
                  <a:solidFill>
                    <a:srgbClr val="000000"/>
                  </a:solidFill>
                  <a:effectLst/>
                  <a:uLnTx/>
                  <a:uFillTx/>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矩形 59"/>
          <p:cNvSpPr/>
          <p:nvPr/>
        </p:nvSpPr>
        <p:spPr>
          <a:xfrm>
            <a:off x="5003800" y="1993900"/>
            <a:ext cx="3995738" cy="3960813"/>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50179" name="矩形 5"/>
          <p:cNvSpPr/>
          <p:nvPr/>
        </p:nvSpPr>
        <p:spPr>
          <a:xfrm>
            <a:off x="120650" y="1989138"/>
            <a:ext cx="4664075" cy="3960812"/>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2" name="圆角矩形 1"/>
          <p:cNvSpPr/>
          <p:nvPr/>
        </p:nvSpPr>
        <p:spPr bwMode="auto">
          <a:xfrm>
            <a:off x="68263" y="1193800"/>
            <a:ext cx="8964613"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22628" name="Rectangle 4"/>
          <p:cNvSpPr>
            <a:spLocks noChangeArrowheads="1"/>
          </p:cNvSpPr>
          <p:nvPr/>
        </p:nvSpPr>
        <p:spPr bwMode="auto">
          <a:xfrm>
            <a:off x="195263" y="2252663"/>
            <a:ext cx="450691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pitchFamily="49" charset="-122"/>
              </a:defRPr>
            </a:lvl1pPr>
            <a:lvl2pPr>
              <a:tabLst>
                <a:tab pos="666750" algn="l"/>
              </a:tabLst>
              <a:defRPr sz="2800" b="1">
                <a:solidFill>
                  <a:schemeClr val="tx1"/>
                </a:solidFill>
                <a:latin typeface="Times New Roman" panose="02020603050405020304" pitchFamily="18" charset="0"/>
                <a:ea typeface="仿宋_GB2312" pitchFamily="49" charset="-122"/>
              </a:defRPr>
            </a:lvl2pPr>
            <a:lvl3pPr>
              <a:tabLst>
                <a:tab pos="666750" algn="l"/>
              </a:tabLst>
              <a:defRPr sz="2800" b="1">
                <a:solidFill>
                  <a:schemeClr val="tx1"/>
                </a:solidFill>
                <a:latin typeface="Times New Roman" panose="02020603050405020304" pitchFamily="18" charset="0"/>
                <a:ea typeface="仿宋_GB2312" pitchFamily="49" charset="-122"/>
              </a:defRPr>
            </a:lvl3pPr>
            <a:lvl4pPr>
              <a:tabLst>
                <a:tab pos="666750" algn="l"/>
              </a:tabLst>
              <a:defRPr sz="2800" b="1">
                <a:solidFill>
                  <a:schemeClr val="tx1"/>
                </a:solidFill>
                <a:latin typeface="Times New Roman" panose="02020603050405020304" pitchFamily="18" charset="0"/>
                <a:ea typeface="仿宋_GB2312" pitchFamily="49" charset="-122"/>
              </a:defRPr>
            </a:lvl4pPr>
            <a:lvl5pPr>
              <a:tabLst>
                <a:tab pos="666750" algn="l"/>
              </a:tabLst>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tabLst>
                <a:tab pos="666750" algn="l"/>
              </a:tabLst>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tabLst>
                <a:tab pos="666750" algn="l"/>
              </a:tabLst>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tabLst>
                <a:tab pos="666750" algn="l"/>
              </a:tabLst>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tabLst>
                <a:tab pos="666750" algn="l"/>
              </a:tabLst>
              <a:defRPr sz="2800" b="1">
                <a:solidFill>
                  <a:schemeClr val="tx1"/>
                </a:solidFill>
                <a:latin typeface="Times New Roman" panose="02020603050405020304" pitchFamily="18" charset="0"/>
                <a:ea typeface="仿宋_GB2312" pitchFamily="49" charset="-122"/>
              </a:defRPr>
            </a:lvl9pPr>
          </a:lstStyle>
          <a:p>
            <a:pPr marL="0" marR="0" lvl="0" indent="0" algn="just" defTabSz="914400" rtl="0" eaLnBrk="0" fontAlgn="base" latinLnBrk="0" hangingPunct="0">
              <a:lnSpc>
                <a:spcPct val="130000"/>
              </a:lnSpc>
              <a:spcBef>
                <a:spcPct val="20000"/>
              </a:spcBef>
              <a:spcAft>
                <a:spcPct val="0"/>
              </a:spcAft>
              <a:buClrTx/>
              <a:buSzTx/>
              <a:buFont typeface="Arial" panose="020B0604020202020204" pitchFamily="34" charset="0"/>
              <a:buNone/>
              <a:tabLst>
                <a:tab pos="666750" algn="l"/>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分析：必有</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2n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个链域。除根结点外，每个结点有且仅有一个双亲，所以只会有</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个结点的链域存放指针，指向非空子女结点。</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22629" name="Rectangle 5"/>
          <p:cNvSpPr>
            <a:spLocks noChangeArrowheads="1"/>
          </p:cNvSpPr>
          <p:nvPr/>
        </p:nvSpPr>
        <p:spPr bwMode="auto">
          <a:xfrm>
            <a:off x="346075" y="4787900"/>
            <a:ext cx="4224338" cy="492125"/>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空指针数目＝</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2n</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(n-1)=n+1</a:t>
            </a:r>
            <a:endPar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22630" name="Text Box 6"/>
          <p:cNvSpPr txBox="1">
            <a:spLocks noChangeArrowheads="1"/>
          </p:cNvSpPr>
          <p:nvPr/>
        </p:nvSpPr>
        <p:spPr bwMode="auto">
          <a:xfrm>
            <a:off x="68263" y="1247775"/>
            <a:ext cx="8964613" cy="579438"/>
          </a:xfrm>
          <a:prstGeom prst="roundRect">
            <a:avLst/>
          </a:prstGeom>
          <a:noFill/>
          <a:ln w="38100">
            <a:noFill/>
            <a:miter lim="800000"/>
          </a:ln>
          <a:effectLst/>
        </p:spPr>
        <p:txBody>
          <a:bodyPr anchor="ctr">
            <a:spAutoFit/>
          </a:bodyPr>
          <a:lstStyle/>
          <a:p>
            <a:pPr marR="0" defTabSz="914400" eaLnBrk="1" hangingPunct="1">
              <a:buClrTx/>
              <a:buSzTx/>
              <a:buFontTx/>
              <a:buNone/>
              <a:defRPr/>
            </a:pPr>
            <a:r>
              <a:rPr kumimoji="1" lang="zh-CN" altLang="en-US" b="0" kern="1200" cap="none" spc="0" normalizeH="0" baseline="0" noProof="0" dirty="0">
                <a:solidFill>
                  <a:schemeClr val="bg1"/>
                </a:solidFill>
                <a:latin typeface="+mn-lt"/>
                <a:ea typeface="+mn-ea"/>
                <a:cs typeface="+mn-ea"/>
                <a:sym typeface="+mn-lt"/>
              </a:rPr>
              <a:t>在</a:t>
            </a:r>
            <a:r>
              <a:rPr kumimoji="1" lang="en-US" altLang="zh-CN" b="0" kern="1200" cap="none" spc="0" normalizeH="0" baseline="0" noProof="0" dirty="0">
                <a:solidFill>
                  <a:schemeClr val="bg1"/>
                </a:solidFill>
                <a:latin typeface="+mn-lt"/>
                <a:ea typeface="+mn-ea"/>
                <a:cs typeface="+mn-ea"/>
                <a:sym typeface="+mn-lt"/>
              </a:rPr>
              <a:t>n</a:t>
            </a:r>
            <a:r>
              <a:rPr kumimoji="1" lang="zh-CN" altLang="zh-CN" b="0" kern="1200" cap="none" spc="0" normalizeH="0" baseline="0" noProof="0" dirty="0">
                <a:solidFill>
                  <a:schemeClr val="bg1"/>
                </a:solidFill>
                <a:latin typeface="+mn-lt"/>
                <a:ea typeface="+mn-ea"/>
                <a:cs typeface="+mn-ea"/>
                <a:sym typeface="+mn-lt"/>
              </a:rPr>
              <a:t>个结点的二叉链表中，</a:t>
            </a:r>
            <a:r>
              <a:rPr kumimoji="1" lang="zh-CN" altLang="en-US" b="0" kern="1200" cap="none" spc="0" normalizeH="0" baseline="0" noProof="0" dirty="0">
                <a:solidFill>
                  <a:schemeClr val="bg1"/>
                </a:solidFill>
                <a:latin typeface="+mn-lt"/>
                <a:ea typeface="+mn-ea"/>
                <a:cs typeface="+mn-ea"/>
                <a:sym typeface="+mn-lt"/>
              </a:rPr>
              <a:t>有</a:t>
            </a:r>
            <a:r>
              <a:rPr kumimoji="1" lang="zh-CN" altLang="en-US" b="0" u="sng" kern="1200" cap="none" spc="0" normalizeH="0" baseline="0" noProof="0" dirty="0">
                <a:solidFill>
                  <a:schemeClr val="bg1"/>
                </a:solidFill>
                <a:latin typeface="+mn-lt"/>
                <a:ea typeface="+mn-ea"/>
                <a:cs typeface="+mn-ea"/>
                <a:sym typeface="+mn-lt"/>
              </a:rPr>
              <a:t>         </a:t>
            </a:r>
            <a:r>
              <a:rPr kumimoji="1" lang="zh-CN" altLang="en-US" b="0" kern="1200" cap="none" spc="0" normalizeH="0" baseline="0" noProof="0" dirty="0">
                <a:solidFill>
                  <a:schemeClr val="bg1"/>
                </a:solidFill>
                <a:latin typeface="+mn-lt"/>
                <a:ea typeface="+mn-ea"/>
                <a:cs typeface="+mn-ea"/>
                <a:sym typeface="+mn-lt"/>
              </a:rPr>
              <a:t>个</a:t>
            </a:r>
            <a:r>
              <a:rPr kumimoji="1" lang="zh-CN" altLang="zh-CN" b="0" kern="1200" cap="none" spc="0" normalizeH="0" baseline="0" noProof="0" dirty="0">
                <a:solidFill>
                  <a:schemeClr val="bg1"/>
                </a:solidFill>
                <a:latin typeface="+mn-lt"/>
                <a:ea typeface="+mn-ea"/>
                <a:cs typeface="+mn-ea"/>
                <a:sym typeface="+mn-lt"/>
              </a:rPr>
              <a:t>空指针域</a:t>
            </a:r>
            <a:endParaRPr kumimoji="1" lang="zh-CN" altLang="en-US" b="0" kern="1200" cap="none" spc="0" normalizeH="0" baseline="0" noProof="0" dirty="0">
              <a:solidFill>
                <a:schemeClr val="bg1"/>
              </a:solidFill>
              <a:latin typeface="+mn-lt"/>
              <a:ea typeface="+mn-ea"/>
              <a:cs typeface="+mn-ea"/>
              <a:sym typeface="+mn-lt"/>
            </a:endParaRPr>
          </a:p>
        </p:txBody>
      </p:sp>
      <p:sp>
        <p:nvSpPr>
          <p:cNvPr id="45061" name="Rectangle 7"/>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45065" name="Group 8"/>
          <p:cNvGrpSpPr/>
          <p:nvPr/>
        </p:nvGrpSpPr>
        <p:grpSpPr>
          <a:xfrm>
            <a:off x="5219700" y="2090738"/>
            <a:ext cx="3530600" cy="3686175"/>
            <a:chOff x="2962" y="1354"/>
            <a:chExt cx="2224" cy="2650"/>
          </a:xfrm>
        </p:grpSpPr>
        <p:grpSp>
          <p:nvGrpSpPr>
            <p:cNvPr id="45068" name="Group 9"/>
            <p:cNvGrpSpPr/>
            <p:nvPr/>
          </p:nvGrpSpPr>
          <p:grpSpPr>
            <a:xfrm>
              <a:off x="2963" y="1796"/>
              <a:ext cx="2223" cy="2150"/>
              <a:chOff x="2540" y="1809"/>
              <a:chExt cx="2223" cy="2150"/>
            </a:xfrm>
          </p:grpSpPr>
          <p:grpSp>
            <p:nvGrpSpPr>
              <p:cNvPr id="45086" name="Group 10"/>
              <p:cNvGrpSpPr/>
              <p:nvPr/>
            </p:nvGrpSpPr>
            <p:grpSpPr>
              <a:xfrm>
                <a:off x="3289" y="1809"/>
                <a:ext cx="778" cy="256"/>
                <a:chOff x="1700" y="2033"/>
                <a:chExt cx="778" cy="256"/>
              </a:xfrm>
            </p:grpSpPr>
            <p:sp>
              <p:nvSpPr>
                <p:cNvPr id="3" name="Rectangle 11"/>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66" name="Line 12"/>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 name="Line 13"/>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87" name="Group 14"/>
              <p:cNvGrpSpPr/>
              <p:nvPr/>
            </p:nvGrpSpPr>
            <p:grpSpPr>
              <a:xfrm>
                <a:off x="2819" y="2217"/>
                <a:ext cx="778" cy="256"/>
                <a:chOff x="1700" y="2033"/>
                <a:chExt cx="778" cy="256"/>
              </a:xfrm>
            </p:grpSpPr>
            <p:sp>
              <p:nvSpPr>
                <p:cNvPr id="45069" name="Rectangle 15"/>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0" name="Line 16"/>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1" name="Line 17"/>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88" name="Group 18"/>
              <p:cNvGrpSpPr/>
              <p:nvPr/>
            </p:nvGrpSpPr>
            <p:grpSpPr>
              <a:xfrm>
                <a:off x="2540" y="2717"/>
                <a:ext cx="778" cy="256"/>
                <a:chOff x="1700" y="2033"/>
                <a:chExt cx="778" cy="256"/>
              </a:xfrm>
            </p:grpSpPr>
            <p:sp>
              <p:nvSpPr>
                <p:cNvPr id="45073" name="Rectangle 19"/>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4" name="Line 20"/>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Line 21"/>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89" name="Group 22"/>
              <p:cNvGrpSpPr/>
              <p:nvPr/>
            </p:nvGrpSpPr>
            <p:grpSpPr>
              <a:xfrm>
                <a:off x="3497" y="2716"/>
                <a:ext cx="778" cy="256"/>
                <a:chOff x="1700" y="2033"/>
                <a:chExt cx="778" cy="256"/>
              </a:xfrm>
            </p:grpSpPr>
            <p:sp>
              <p:nvSpPr>
                <p:cNvPr id="45077" name="Rectangle 23"/>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8" name="Line 24"/>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9" name="Line 25"/>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90" name="Group 26"/>
              <p:cNvGrpSpPr/>
              <p:nvPr/>
            </p:nvGrpSpPr>
            <p:grpSpPr>
              <a:xfrm>
                <a:off x="3052" y="3226"/>
                <a:ext cx="778" cy="256"/>
                <a:chOff x="1700" y="2033"/>
                <a:chExt cx="778" cy="256"/>
              </a:xfrm>
            </p:grpSpPr>
            <p:sp>
              <p:nvSpPr>
                <p:cNvPr id="45081" name="Rectangle 27"/>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82" name="Line 28"/>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83" name="Line 29"/>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91" name="Group 30"/>
              <p:cNvGrpSpPr/>
              <p:nvPr/>
            </p:nvGrpSpPr>
            <p:grpSpPr>
              <a:xfrm>
                <a:off x="3985" y="3216"/>
                <a:ext cx="778" cy="256"/>
                <a:chOff x="1700" y="2033"/>
                <a:chExt cx="778" cy="256"/>
              </a:xfrm>
            </p:grpSpPr>
            <p:sp>
              <p:nvSpPr>
                <p:cNvPr id="45085" name="Rectangle 31"/>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Line 32"/>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 name="Line 33"/>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5092" name="Group 34"/>
              <p:cNvGrpSpPr/>
              <p:nvPr/>
            </p:nvGrpSpPr>
            <p:grpSpPr>
              <a:xfrm>
                <a:off x="3517" y="3703"/>
                <a:ext cx="778" cy="256"/>
                <a:chOff x="1700" y="2033"/>
                <a:chExt cx="778" cy="256"/>
              </a:xfrm>
            </p:grpSpPr>
            <p:sp>
              <p:nvSpPr>
                <p:cNvPr id="9" name="Rectangle 35"/>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Line 36"/>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Line 37"/>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8" name="Line 38"/>
            <p:cNvSpPr>
              <a:spLocks noChangeShapeType="1"/>
            </p:cNvSpPr>
            <p:nvPr/>
          </p:nvSpPr>
          <p:spPr bwMode="auto">
            <a:xfrm flipH="1">
              <a:off x="3657" y="1975"/>
              <a:ext cx="144" cy="233"/>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93" name="Line 39"/>
            <p:cNvSpPr>
              <a:spLocks noChangeShapeType="1"/>
            </p:cNvSpPr>
            <p:nvPr/>
          </p:nvSpPr>
          <p:spPr bwMode="auto">
            <a:xfrm flipH="1">
              <a:off x="3257" y="2409"/>
              <a:ext cx="111" cy="29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94" name="Line 40"/>
            <p:cNvSpPr>
              <a:spLocks noChangeShapeType="1"/>
            </p:cNvSpPr>
            <p:nvPr/>
          </p:nvSpPr>
          <p:spPr bwMode="auto">
            <a:xfrm>
              <a:off x="3924" y="2375"/>
              <a:ext cx="322" cy="33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95" name="Line 41"/>
            <p:cNvSpPr>
              <a:spLocks noChangeShapeType="1"/>
            </p:cNvSpPr>
            <p:nvPr/>
          </p:nvSpPr>
          <p:spPr bwMode="auto">
            <a:xfrm flipH="1">
              <a:off x="3857" y="2852"/>
              <a:ext cx="178"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96" name="Line 42"/>
            <p:cNvSpPr>
              <a:spLocks noChangeShapeType="1"/>
            </p:cNvSpPr>
            <p:nvPr/>
          </p:nvSpPr>
          <p:spPr bwMode="auto">
            <a:xfrm>
              <a:off x="4557" y="2852"/>
              <a:ext cx="200"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97" name="Line 43"/>
            <p:cNvSpPr>
              <a:spLocks noChangeShapeType="1"/>
            </p:cNvSpPr>
            <p:nvPr/>
          </p:nvSpPr>
          <p:spPr bwMode="auto">
            <a:xfrm>
              <a:off x="4090" y="3408"/>
              <a:ext cx="200" cy="28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5075" name="Group 44"/>
            <p:cNvGrpSpPr/>
            <p:nvPr/>
          </p:nvGrpSpPr>
          <p:grpSpPr>
            <a:xfrm>
              <a:off x="3868" y="1354"/>
              <a:ext cx="211" cy="444"/>
              <a:chOff x="3445" y="1367"/>
              <a:chExt cx="211" cy="444"/>
            </a:xfrm>
          </p:grpSpPr>
          <p:sp>
            <p:nvSpPr>
              <p:cNvPr id="45099" name="Freeform 45"/>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100" name="Line 46"/>
              <p:cNvSpPr>
                <a:spLocks noChangeShapeType="1"/>
              </p:cNvSpPr>
              <p:nvPr/>
            </p:nvSpPr>
            <p:spPr bwMode="auto">
              <a:xfrm>
                <a:off x="3456" y="1590"/>
                <a:ext cx="200" cy="221"/>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5101" name="Text Box 47"/>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2" name="Text Box 48"/>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3" name="Text Box 49"/>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45104" name="Text Box 50"/>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5" name="Text Box 51"/>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6" name="Text Box 52"/>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7" name="Text Box 53"/>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5108" name="Text Box 54"/>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grpSp>
      <p:sp>
        <p:nvSpPr>
          <p:cNvPr id="922679" name="Text Box 55"/>
          <p:cNvSpPr txBox="1">
            <a:spLocks noChangeArrowheads="1"/>
          </p:cNvSpPr>
          <p:nvPr/>
        </p:nvSpPr>
        <p:spPr bwMode="auto">
          <a:xfrm>
            <a:off x="4668838" y="1163638"/>
            <a:ext cx="9953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FF0000"/>
                </a:solidFill>
                <a:effectLst/>
                <a:uLnTx/>
                <a:uFillTx/>
                <a:latin typeface="+mn-lt"/>
                <a:ea typeface="+mn-ea"/>
                <a:cs typeface="+mn-ea"/>
                <a:sym typeface="+mn-lt"/>
              </a:rPr>
              <a:t>n+1</a:t>
            </a:r>
            <a:endParaRPr kumimoji="0" lang="en-US" altLang="zh-CN" sz="3200" b="1" i="0" u="none" strike="noStrike" kern="1200" cap="none" spc="0" normalizeH="0" baseline="0" noProof="0" dirty="0">
              <a:ln>
                <a:noFill/>
              </a:ln>
              <a:solidFill>
                <a:srgbClr val="FF0000"/>
              </a:solidFill>
              <a:effectLst/>
              <a:uLnTx/>
              <a:uFillTx/>
              <a:latin typeface="+mn-lt"/>
              <a:ea typeface="+mn-ea"/>
              <a:cs typeface="+mn-ea"/>
              <a:sym typeface="+mn-lt"/>
            </a:endParaRPr>
          </a:p>
        </p:txBody>
      </p:sp>
      <p:cxnSp>
        <p:nvCxnSpPr>
          <p:cNvPr id="45067" name="直接连接符 3"/>
          <p:cNvCxnSpPr/>
          <p:nvPr/>
        </p:nvCxnSpPr>
        <p:spPr>
          <a:xfrm>
            <a:off x="76200" y="1860550"/>
            <a:ext cx="8956675" cy="0"/>
          </a:xfrm>
          <a:prstGeom prst="line">
            <a:avLst/>
          </a:prstGeom>
          <a:ln w="9525" cap="flat" cmpd="sng">
            <a:solidFill>
              <a:srgbClr val="A78DC2"/>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charRg st="0" end="59"/>
                                            </p:txEl>
                                          </p:spTgt>
                                        </p:tgtEl>
                                        <p:attrNameLst>
                                          <p:attrName>style.visibility</p:attrName>
                                        </p:attrNameLst>
                                      </p:cBhvr>
                                      <p:to>
                                        <p:strVal val="visible"/>
                                      </p:to>
                                    </p:set>
                                    <p:animEffect transition="in" filter="wipe(left)">
                                      <p:cBhvr>
                                        <p:cTn id="13" dur="500"/>
                                        <p:tgtEl>
                                          <p:spTgt spid="922628">
                                            <p:txEl>
                                              <p:charRg st="0" end="5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矩形 85"/>
          <p:cNvSpPr/>
          <p:nvPr/>
        </p:nvSpPr>
        <p:spPr>
          <a:xfrm>
            <a:off x="0" y="5051425"/>
            <a:ext cx="9144000" cy="1714500"/>
          </a:xfrm>
          <a:prstGeom prst="rect">
            <a:avLst/>
          </a:prstGeom>
          <a:solidFill>
            <a:srgbClr val="A5A5E9"/>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46081" name="日期占位符 1"/>
          <p:cNvSpPr txBox="1">
            <a:spLocks noGrp="1" noChangeArrowheads="1"/>
          </p:cNvSpPr>
          <p:nvPr>
            <p:ph type="dt" sz="half"/>
          </p:nvPr>
        </p:nvSpPr>
        <p:spPr bwMode="auto">
          <a:xfrm>
            <a:off x="4724400" y="6240463"/>
            <a:ext cx="441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83" name="Rectangle 4"/>
          <p:cNvSpPr>
            <a:spLocks noChangeArrowheads="1"/>
          </p:cNvSpPr>
          <p:nvPr/>
        </p:nvSpPr>
        <p:spPr bwMode="auto">
          <a:xfrm>
            <a:off x="820738" y="217488"/>
            <a:ext cx="31956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三叉链表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46085" name="Group 5"/>
          <p:cNvGrpSpPr/>
          <p:nvPr/>
        </p:nvGrpSpPr>
        <p:grpSpPr>
          <a:xfrm>
            <a:off x="1068388" y="2138363"/>
            <a:ext cx="1622425" cy="2654300"/>
            <a:chOff x="703" y="2015"/>
            <a:chExt cx="1022" cy="1672"/>
          </a:xfrm>
        </p:grpSpPr>
        <p:sp>
          <p:nvSpPr>
            <p:cNvPr id="2" name="Oval 6"/>
            <p:cNvSpPr>
              <a:spLocks noChangeArrowheads="1"/>
            </p:cNvSpPr>
            <p:nvPr/>
          </p:nvSpPr>
          <p:spPr bwMode="auto">
            <a:xfrm>
              <a:off x="1222" y="2015"/>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Oval 7"/>
            <p:cNvSpPr>
              <a:spLocks noChangeArrowheads="1"/>
            </p:cNvSpPr>
            <p:nvPr/>
          </p:nvSpPr>
          <p:spPr bwMode="auto">
            <a:xfrm>
              <a:off x="974" y="2367"/>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 name="Oval 8"/>
            <p:cNvSpPr>
              <a:spLocks noChangeArrowheads="1"/>
            </p:cNvSpPr>
            <p:nvPr/>
          </p:nvSpPr>
          <p:spPr bwMode="auto">
            <a:xfrm>
              <a:off x="703" y="2729"/>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88" name="Oval 9"/>
            <p:cNvSpPr>
              <a:spLocks noChangeArrowheads="1"/>
            </p:cNvSpPr>
            <p:nvPr/>
          </p:nvSpPr>
          <p:spPr bwMode="auto">
            <a:xfrm>
              <a:off x="1215" y="2729"/>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89" name="Oval 10"/>
            <p:cNvSpPr>
              <a:spLocks noChangeArrowheads="1"/>
            </p:cNvSpPr>
            <p:nvPr/>
          </p:nvSpPr>
          <p:spPr bwMode="auto">
            <a:xfrm>
              <a:off x="1015" y="3051"/>
              <a:ext cx="255" cy="23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0" name="Oval 11"/>
            <p:cNvSpPr>
              <a:spLocks noChangeArrowheads="1"/>
            </p:cNvSpPr>
            <p:nvPr/>
          </p:nvSpPr>
          <p:spPr bwMode="auto">
            <a:xfrm>
              <a:off x="1470" y="3051"/>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1" name="Oval 12"/>
            <p:cNvSpPr>
              <a:spLocks noChangeArrowheads="1"/>
            </p:cNvSpPr>
            <p:nvPr/>
          </p:nvSpPr>
          <p:spPr bwMode="auto">
            <a:xfrm>
              <a:off x="1225" y="3463"/>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2" name="Line 13"/>
            <p:cNvSpPr>
              <a:spLocks noChangeShapeType="1"/>
            </p:cNvSpPr>
            <p:nvPr/>
          </p:nvSpPr>
          <p:spPr bwMode="auto">
            <a:xfrm flipH="1">
              <a:off x="1156" y="2200"/>
              <a:ext cx="111" cy="1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Line 14"/>
            <p:cNvSpPr>
              <a:spLocks noChangeShapeType="1"/>
            </p:cNvSpPr>
            <p:nvPr/>
          </p:nvSpPr>
          <p:spPr bwMode="auto">
            <a:xfrm flipH="1">
              <a:off x="911" y="2566"/>
              <a:ext cx="122"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4" name="Line 15"/>
            <p:cNvSpPr>
              <a:spLocks noChangeShapeType="1"/>
            </p:cNvSpPr>
            <p:nvPr/>
          </p:nvSpPr>
          <p:spPr bwMode="auto">
            <a:xfrm>
              <a:off x="1189" y="2566"/>
              <a:ext cx="133"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5" name="Line 16"/>
            <p:cNvSpPr>
              <a:spLocks noChangeShapeType="1"/>
            </p:cNvSpPr>
            <p:nvPr/>
          </p:nvSpPr>
          <p:spPr bwMode="auto">
            <a:xfrm flipH="1">
              <a:off x="1211" y="2955"/>
              <a:ext cx="78"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6" name="Line 17"/>
            <p:cNvSpPr>
              <a:spLocks noChangeShapeType="1"/>
            </p:cNvSpPr>
            <p:nvPr/>
          </p:nvSpPr>
          <p:spPr bwMode="auto">
            <a:xfrm>
              <a:off x="1411" y="2933"/>
              <a:ext cx="112" cy="1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097" name="Line 18"/>
            <p:cNvSpPr>
              <a:spLocks noChangeShapeType="1"/>
            </p:cNvSpPr>
            <p:nvPr/>
          </p:nvSpPr>
          <p:spPr bwMode="auto">
            <a:xfrm>
              <a:off x="1178" y="3277"/>
              <a:ext cx="133"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086" name="Group 19"/>
          <p:cNvGrpSpPr/>
          <p:nvPr/>
        </p:nvGrpSpPr>
        <p:grpSpPr>
          <a:xfrm>
            <a:off x="3592513" y="906463"/>
            <a:ext cx="5081587" cy="4132262"/>
            <a:chOff x="1898" y="342"/>
            <a:chExt cx="3201" cy="2603"/>
          </a:xfrm>
        </p:grpSpPr>
        <p:grpSp>
          <p:nvGrpSpPr>
            <p:cNvPr id="46093" name="Group 20"/>
            <p:cNvGrpSpPr/>
            <p:nvPr/>
          </p:nvGrpSpPr>
          <p:grpSpPr>
            <a:xfrm>
              <a:off x="1898" y="662"/>
              <a:ext cx="3201" cy="2253"/>
              <a:chOff x="2307" y="1809"/>
              <a:chExt cx="3201" cy="2253"/>
            </a:xfrm>
          </p:grpSpPr>
          <p:grpSp>
            <p:nvGrpSpPr>
              <p:cNvPr id="46118" name="Group 21"/>
              <p:cNvGrpSpPr/>
              <p:nvPr/>
            </p:nvGrpSpPr>
            <p:grpSpPr>
              <a:xfrm>
                <a:off x="3289" y="1809"/>
                <a:ext cx="1134" cy="257"/>
                <a:chOff x="3289" y="1809"/>
                <a:chExt cx="1134" cy="257"/>
              </a:xfrm>
            </p:grpSpPr>
            <p:sp>
              <p:nvSpPr>
                <p:cNvPr id="46101" name="Rectangle 22"/>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2" name="Line 23"/>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3" name="Line 24"/>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4" name="Line 25"/>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19" name="Group 26"/>
              <p:cNvGrpSpPr/>
              <p:nvPr/>
            </p:nvGrpSpPr>
            <p:grpSpPr>
              <a:xfrm>
                <a:off x="2651" y="2284"/>
                <a:ext cx="1134" cy="257"/>
                <a:chOff x="3289" y="1809"/>
                <a:chExt cx="1134" cy="257"/>
              </a:xfrm>
            </p:grpSpPr>
            <p:sp>
              <p:nvSpPr>
                <p:cNvPr id="6" name="Rectangle 27"/>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B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7" name="Line 28"/>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8" name="Line 29"/>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09" name="Line 30"/>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20" name="Group 31"/>
              <p:cNvGrpSpPr/>
              <p:nvPr/>
            </p:nvGrpSpPr>
            <p:grpSpPr>
              <a:xfrm>
                <a:off x="2307" y="2772"/>
                <a:ext cx="1134" cy="257"/>
                <a:chOff x="3289" y="1809"/>
                <a:chExt cx="1134" cy="257"/>
              </a:xfrm>
            </p:grpSpPr>
            <p:sp>
              <p:nvSpPr>
                <p:cNvPr id="46111" name="Rectangle 32"/>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12" name="Line 33"/>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13" name="Line 34"/>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14" name="Line 35"/>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21" name="Group 36"/>
              <p:cNvGrpSpPr/>
              <p:nvPr/>
            </p:nvGrpSpPr>
            <p:grpSpPr>
              <a:xfrm>
                <a:off x="3752" y="2750"/>
                <a:ext cx="1134" cy="257"/>
                <a:chOff x="3289" y="1809"/>
                <a:chExt cx="1134" cy="257"/>
              </a:xfrm>
            </p:grpSpPr>
            <p:sp>
              <p:nvSpPr>
                <p:cNvPr id="46116" name="Rectangle 37"/>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17" name="Line 38"/>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 name="Line 39"/>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Line 40"/>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22" name="Group 41"/>
              <p:cNvGrpSpPr/>
              <p:nvPr/>
            </p:nvGrpSpPr>
            <p:grpSpPr>
              <a:xfrm>
                <a:off x="3041" y="3272"/>
                <a:ext cx="1134" cy="257"/>
                <a:chOff x="3289" y="1809"/>
                <a:chExt cx="1134" cy="257"/>
              </a:xfrm>
            </p:grpSpPr>
            <p:sp>
              <p:nvSpPr>
                <p:cNvPr id="9" name="Rectangle 42"/>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Line 43"/>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Line 44"/>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Line 45"/>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23" name="Group 46"/>
              <p:cNvGrpSpPr/>
              <p:nvPr/>
            </p:nvGrpSpPr>
            <p:grpSpPr>
              <a:xfrm>
                <a:off x="4374" y="3261"/>
                <a:ext cx="1134" cy="257"/>
                <a:chOff x="3289" y="1809"/>
                <a:chExt cx="1134" cy="257"/>
              </a:xfrm>
            </p:grpSpPr>
            <p:sp>
              <p:nvSpPr>
                <p:cNvPr id="46126" name="Rectangle 47"/>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27" name="Line 48"/>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28" name="Line 49"/>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29" name="Line 50"/>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6124" name="Group 51"/>
              <p:cNvGrpSpPr/>
              <p:nvPr/>
            </p:nvGrpSpPr>
            <p:grpSpPr>
              <a:xfrm>
                <a:off x="3751" y="3805"/>
                <a:ext cx="1134" cy="257"/>
                <a:chOff x="3289" y="1809"/>
                <a:chExt cx="1134" cy="257"/>
              </a:xfrm>
            </p:grpSpPr>
            <p:sp>
              <p:nvSpPr>
                <p:cNvPr id="46131" name="Rectangle 52"/>
                <p:cNvSpPr>
                  <a:spLocks noChangeArrowheads="1"/>
                </p:cNvSpPr>
                <p:nvPr/>
              </p:nvSpPr>
              <p:spPr bwMode="auto">
                <a:xfrm>
                  <a:off x="3289" y="1809"/>
                  <a:ext cx="1134"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2" name="Line 53"/>
                <p:cNvSpPr>
                  <a:spLocks noChangeShapeType="1"/>
                </p:cNvSpPr>
                <p:nvPr/>
              </p:nvSpPr>
              <p:spPr bwMode="auto">
                <a:xfrm>
                  <a:off x="3563" y="18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3" name="Line 54"/>
                <p:cNvSpPr>
                  <a:spLocks noChangeShapeType="1"/>
                </p:cNvSpPr>
                <p:nvPr/>
              </p:nvSpPr>
              <p:spPr bwMode="auto">
                <a:xfrm>
                  <a:off x="3848" y="1820"/>
                  <a:ext cx="0" cy="2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4" name="Line 55"/>
                <p:cNvSpPr>
                  <a:spLocks noChangeShapeType="1"/>
                </p:cNvSpPr>
                <p:nvPr/>
              </p:nvSpPr>
              <p:spPr bwMode="auto">
                <a:xfrm>
                  <a:off x="4134" y="1811"/>
                  <a:ext cx="0"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46135" name="Line 56"/>
            <p:cNvSpPr>
              <a:spLocks noChangeShapeType="1"/>
            </p:cNvSpPr>
            <p:nvPr/>
          </p:nvSpPr>
          <p:spPr bwMode="auto">
            <a:xfrm flipH="1">
              <a:off x="2736" y="864"/>
              <a:ext cx="278" cy="27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6" name="Line 57"/>
            <p:cNvSpPr>
              <a:spLocks noChangeShapeType="1"/>
            </p:cNvSpPr>
            <p:nvPr/>
          </p:nvSpPr>
          <p:spPr bwMode="auto">
            <a:xfrm flipH="1">
              <a:off x="2236" y="1353"/>
              <a:ext cx="166" cy="27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7" name="Line 58"/>
            <p:cNvSpPr>
              <a:spLocks noChangeShapeType="1"/>
            </p:cNvSpPr>
            <p:nvPr/>
          </p:nvSpPr>
          <p:spPr bwMode="auto">
            <a:xfrm flipH="1">
              <a:off x="3025" y="1786"/>
              <a:ext cx="467" cy="34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8" name="Line 59"/>
            <p:cNvSpPr>
              <a:spLocks noChangeShapeType="1"/>
            </p:cNvSpPr>
            <p:nvPr/>
          </p:nvSpPr>
          <p:spPr bwMode="auto">
            <a:xfrm>
              <a:off x="3236" y="1308"/>
              <a:ext cx="467" cy="30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39" name="Line 60"/>
            <p:cNvSpPr>
              <a:spLocks noChangeShapeType="1"/>
            </p:cNvSpPr>
            <p:nvPr/>
          </p:nvSpPr>
          <p:spPr bwMode="auto">
            <a:xfrm>
              <a:off x="4325" y="1764"/>
              <a:ext cx="144" cy="355"/>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0" name="Line 61"/>
            <p:cNvSpPr>
              <a:spLocks noChangeShapeType="1"/>
            </p:cNvSpPr>
            <p:nvPr/>
          </p:nvSpPr>
          <p:spPr bwMode="auto">
            <a:xfrm>
              <a:off x="3647" y="2286"/>
              <a:ext cx="211" cy="367"/>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1" name="Line 62"/>
            <p:cNvSpPr>
              <a:spLocks noChangeShapeType="1"/>
            </p:cNvSpPr>
            <p:nvPr/>
          </p:nvSpPr>
          <p:spPr bwMode="auto">
            <a:xfrm flipV="1">
              <a:off x="2969" y="908"/>
              <a:ext cx="289" cy="289"/>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2" name="Line 63"/>
            <p:cNvSpPr>
              <a:spLocks noChangeShapeType="1"/>
            </p:cNvSpPr>
            <p:nvPr/>
          </p:nvSpPr>
          <p:spPr bwMode="auto">
            <a:xfrm flipV="1">
              <a:off x="2558" y="1397"/>
              <a:ext cx="156" cy="289"/>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3" name="Line 64"/>
            <p:cNvSpPr>
              <a:spLocks noChangeShapeType="1"/>
            </p:cNvSpPr>
            <p:nvPr/>
          </p:nvSpPr>
          <p:spPr bwMode="auto">
            <a:xfrm flipH="1" flipV="1">
              <a:off x="3380" y="1308"/>
              <a:ext cx="656" cy="356"/>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4" name="Line 65"/>
            <p:cNvSpPr>
              <a:spLocks noChangeShapeType="1"/>
            </p:cNvSpPr>
            <p:nvPr/>
          </p:nvSpPr>
          <p:spPr bwMode="auto">
            <a:xfrm flipV="1">
              <a:off x="3336" y="1864"/>
              <a:ext cx="322" cy="333"/>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5" name="Line 66"/>
            <p:cNvSpPr>
              <a:spLocks noChangeShapeType="1"/>
            </p:cNvSpPr>
            <p:nvPr/>
          </p:nvSpPr>
          <p:spPr bwMode="auto">
            <a:xfrm flipH="1" flipV="1">
              <a:off x="3769" y="2264"/>
              <a:ext cx="267" cy="433"/>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6" name="Line 67"/>
            <p:cNvSpPr>
              <a:spLocks noChangeShapeType="1"/>
            </p:cNvSpPr>
            <p:nvPr/>
          </p:nvSpPr>
          <p:spPr bwMode="auto">
            <a:xfrm flipH="1" flipV="1">
              <a:off x="4481" y="1764"/>
              <a:ext cx="222" cy="400"/>
            </a:xfrm>
            <a:prstGeom prst="line">
              <a:avLst/>
            </a:prstGeom>
            <a:noFill/>
            <a:ln w="28575">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6106" name="Group 68"/>
            <p:cNvGrpSpPr/>
            <p:nvPr/>
          </p:nvGrpSpPr>
          <p:grpSpPr>
            <a:xfrm>
              <a:off x="3380" y="342"/>
              <a:ext cx="212" cy="322"/>
              <a:chOff x="3789" y="1489"/>
              <a:chExt cx="212" cy="322"/>
            </a:xfrm>
          </p:grpSpPr>
          <p:sp>
            <p:nvSpPr>
              <p:cNvPr id="46148" name="Freeform 69"/>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49" name="Line 70"/>
              <p:cNvSpPr>
                <a:spLocks noChangeShapeType="1"/>
              </p:cNvSpPr>
              <p:nvPr/>
            </p:nvSpPr>
            <p:spPr bwMode="auto">
              <a:xfrm>
                <a:off x="3789" y="1644"/>
                <a:ext cx="212" cy="167"/>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6150" name="Text Box 71"/>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1" name="Text Box 72"/>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2" name="Text Box 73"/>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3" name="Text Box 74"/>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4" name="Text Box 75"/>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5" name="Text Box 76"/>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6" name="Text Box 77"/>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7" name="Text Box 78"/>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46158" name="Text Box 79"/>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46087" name="Group 80"/>
          <p:cNvGrpSpPr/>
          <p:nvPr/>
        </p:nvGrpSpPr>
        <p:grpSpPr>
          <a:xfrm>
            <a:off x="563563" y="1387475"/>
            <a:ext cx="3200400" cy="420688"/>
            <a:chOff x="3040" y="717"/>
            <a:chExt cx="1901" cy="265"/>
          </a:xfrm>
        </p:grpSpPr>
        <p:sp>
          <p:nvSpPr>
            <p:cNvPr id="46160" name="Rectangle 81"/>
            <p:cNvSpPr>
              <a:spLocks noChangeArrowheads="1"/>
            </p:cNvSpPr>
            <p:nvPr/>
          </p:nvSpPr>
          <p:spPr bwMode="auto">
            <a:xfrm>
              <a:off x="3040" y="726"/>
              <a:ext cx="1901"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data   parent  </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rchild</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6161" name="Line 82"/>
            <p:cNvSpPr>
              <a:spLocks noChangeShapeType="1"/>
            </p:cNvSpPr>
            <p:nvPr/>
          </p:nvSpPr>
          <p:spPr bwMode="auto">
            <a:xfrm>
              <a:off x="3477" y="717"/>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62" name="Line 83"/>
            <p:cNvSpPr>
              <a:spLocks noChangeShapeType="1"/>
            </p:cNvSpPr>
            <p:nvPr/>
          </p:nvSpPr>
          <p:spPr bwMode="auto">
            <a:xfrm>
              <a:off x="3940" y="717"/>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163" name="Line 84"/>
            <p:cNvSpPr>
              <a:spLocks noChangeShapeType="1"/>
            </p:cNvSpPr>
            <p:nvPr/>
          </p:nvSpPr>
          <p:spPr bwMode="auto">
            <a:xfrm>
              <a:off x="4404" y="717"/>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53749" name="Rectangle 85"/>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25000"/>
              </a:lnSpc>
              <a:spcBef>
                <a:spcPct val="50000"/>
              </a:spcBef>
              <a:spcAft>
                <a:spcPct val="0"/>
              </a:spcAft>
              <a:buClrTx/>
              <a:buSzTx/>
              <a:buFontTx/>
              <a:buNone/>
              <a:defRPr/>
            </a:pP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typedef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TriTNode</a:t>
            </a:r>
            <a:b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b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TelemType</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data;</a:t>
            </a:r>
            <a:b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b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TriTNode</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en-US" altLang="zh-CN" sz="22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1" lang="en-US" altLang="zh-CN" sz="2200" b="0" i="0" u="none" strike="noStrike" kern="1200" cap="none" spc="0" normalizeH="0" baseline="0" noProof="0" dirty="0">
                <a:ln>
                  <a:noFill/>
                </a:ln>
                <a:solidFill>
                  <a:srgbClr val="FF3300"/>
                </a:solidFill>
                <a:effectLst/>
                <a:uLnTx/>
                <a:uFillTx/>
                <a:latin typeface="+mn-lt"/>
                <a:ea typeface="+mn-ea"/>
                <a:cs typeface="+mn-ea"/>
                <a:sym typeface="+mn-lt"/>
              </a:rPr>
              <a:t>,*parent,*</a:t>
            </a:r>
            <a:r>
              <a:rPr kumimoji="1" lang="en-US" altLang="zh-CN" sz="22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b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b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TriTNode</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1"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TriTree</a:t>
            </a:r>
            <a:r>
              <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endParaRPr kumimoji="1"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ransition>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4424363"/>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5.3</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5.4</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5.5</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5.6</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5.7</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latin typeface="+mn-lt"/>
                <a:ea typeface="+mn-ea"/>
                <a:cs typeface="+mn-ea"/>
                <a:sym typeface="+mn-lt"/>
              </a:rPr>
              <a:t>树和二叉树的定义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案例引入</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树和二叉树的抽象数据类型定义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二叉树的性质和存储结构</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chemeClr val="bg1"/>
                </a:solidFill>
                <a:latin typeface="+mn-lt"/>
                <a:ea typeface="+mn-ea"/>
                <a:cs typeface="+mn-ea"/>
                <a:sym typeface="+mn-lt"/>
              </a:rPr>
              <a:t>遍历二叉树和线索二叉树</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树和森林</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哈夫曼树及其应用</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6"/>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遍历二叉树和线索二叉树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48131" name="Group 61"/>
          <p:cNvGrpSpPr/>
          <p:nvPr/>
        </p:nvGrpSpPr>
        <p:grpSpPr>
          <a:xfrm>
            <a:off x="795338" y="2193925"/>
            <a:ext cx="830262" cy="831850"/>
            <a:chOff x="6518563" y="1579415"/>
            <a:chExt cx="831273" cy="831273"/>
          </a:xfrm>
        </p:grpSpPr>
        <p:sp>
          <p:nvSpPr>
            <p:cNvPr id="30" name="Rounded Rectangle 12"/>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grpSp>
          <p:nvGrpSpPr>
            <p:cNvPr id="31" name="Group 19"/>
            <p:cNvGrpSpPr/>
            <p:nvPr/>
          </p:nvGrpSpPr>
          <p:grpSpPr>
            <a:xfrm>
              <a:off x="6702027" y="1790527"/>
              <a:ext cx="464344" cy="465138"/>
              <a:chOff x="9145588" y="4435475"/>
              <a:chExt cx="464344" cy="465138"/>
            </a:xfrm>
            <a:solidFill>
              <a:srgbClr val="EEECE1"/>
            </a:solidFill>
          </p:grpSpPr>
          <p:sp>
            <p:nvSpPr>
              <p:cNvPr id="3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3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sp>
            <p:nvSpPr>
              <p:cNvPr id="4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sym typeface="Gill Sans" charset="0"/>
                </a:endParaRPr>
              </a:p>
            </p:txBody>
          </p:sp>
        </p:grpSp>
      </p:grpSp>
      <p:grpSp>
        <p:nvGrpSpPr>
          <p:cNvPr id="48132" name="Group 62"/>
          <p:cNvGrpSpPr/>
          <p:nvPr/>
        </p:nvGrpSpPr>
        <p:grpSpPr>
          <a:xfrm>
            <a:off x="795338" y="3365500"/>
            <a:ext cx="830262" cy="831850"/>
            <a:chOff x="6518563" y="2750124"/>
            <a:chExt cx="831273" cy="831273"/>
          </a:xfrm>
        </p:grpSpPr>
        <p:sp>
          <p:nvSpPr>
            <p:cNvPr id="42" name="Rounded Rectangle 13"/>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grpSp>
          <p:nvGrpSpPr>
            <p:cNvPr id="43" name="Group 29"/>
            <p:cNvGrpSpPr/>
            <p:nvPr/>
          </p:nvGrpSpPr>
          <p:grpSpPr>
            <a:xfrm>
              <a:off x="6772671" y="2933191"/>
              <a:ext cx="319088" cy="465138"/>
              <a:chOff x="5441157" y="4440238"/>
              <a:chExt cx="319088" cy="465138"/>
            </a:xfrm>
            <a:solidFill>
              <a:srgbClr val="EEECE1"/>
            </a:solidFill>
          </p:grpSpPr>
          <p:sp>
            <p:nvSpPr>
              <p:cNvPr id="44"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45"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46"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Gill Sans" charset="0"/>
                  <a:ea typeface="+mn-ea"/>
                  <a:cs typeface="+mn-cs"/>
                  <a:sym typeface="Gill Sans" charset="0"/>
                </a:endParaRPr>
              </a:p>
            </p:txBody>
          </p:sp>
        </p:grpSp>
      </p:grpSp>
      <p:sp>
        <p:nvSpPr>
          <p:cNvPr id="48133" name="TextBox 61"/>
          <p:cNvSpPr txBox="1"/>
          <p:nvPr/>
        </p:nvSpPr>
        <p:spPr>
          <a:xfrm>
            <a:off x="1804988" y="2124075"/>
            <a:ext cx="1476375" cy="493713"/>
          </a:xfrm>
          <a:prstGeom prst="rect">
            <a:avLst/>
          </a:prstGeom>
          <a:noFill/>
          <a:ln w="9525">
            <a:noFill/>
          </a:ln>
        </p:spPr>
        <p:txBody>
          <a:bodyPr wrap="none" lIns="121917" tIns="60958" rIns="121917" bIns="60958">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zh-CN" altLang="en-US" b="1" dirty="0">
                <a:solidFill>
                  <a:srgbClr val="595959"/>
                </a:solidFill>
                <a:latin typeface="微软雅黑" panose="020B0503020204020204" pitchFamily="34" charset="-122"/>
              </a:rPr>
              <a:t>遍历定义</a:t>
            </a:r>
            <a:endParaRPr lang="zh-CN" altLang="en-US" b="1" dirty="0">
              <a:solidFill>
                <a:srgbClr val="595959"/>
              </a:solidFill>
              <a:latin typeface="微软雅黑" panose="020B0503020204020204" pitchFamily="34" charset="-122"/>
            </a:endParaRPr>
          </a:p>
        </p:txBody>
      </p:sp>
      <p:sp>
        <p:nvSpPr>
          <p:cNvPr id="48134" name="TextBox 62"/>
          <p:cNvSpPr txBox="1"/>
          <p:nvPr/>
        </p:nvSpPr>
        <p:spPr>
          <a:xfrm>
            <a:off x="1804988" y="2598738"/>
            <a:ext cx="7091362" cy="461962"/>
          </a:xfrm>
          <a:prstGeom prst="rect">
            <a:avLst/>
          </a:prstGeom>
          <a:noFill/>
          <a:ln w="9525">
            <a:noFill/>
          </a:ln>
        </p:spPr>
        <p:txBody>
          <a:bodyPr lIns="121917" tIns="60958" rIns="121917" bIns="60958">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zh-CN" altLang="en-US" sz="2200" dirty="0">
                <a:solidFill>
                  <a:srgbClr val="595959"/>
                </a:solidFill>
                <a:latin typeface="微软雅黑" panose="020B0503020204020204" pitchFamily="34" charset="-122"/>
              </a:rPr>
              <a:t>指按某条搜索路线遍访每个结点且不重复（又称周游）。</a:t>
            </a:r>
            <a:endParaRPr lang="zh-CN" altLang="en-US" sz="2200" dirty="0">
              <a:solidFill>
                <a:srgbClr val="595959"/>
              </a:solidFill>
              <a:latin typeface="微软雅黑" panose="020B0503020204020204" pitchFamily="34" charset="-122"/>
            </a:endParaRPr>
          </a:p>
        </p:txBody>
      </p:sp>
      <p:sp>
        <p:nvSpPr>
          <p:cNvPr id="48135" name="TextBox 63"/>
          <p:cNvSpPr txBox="1"/>
          <p:nvPr/>
        </p:nvSpPr>
        <p:spPr>
          <a:xfrm>
            <a:off x="1804988" y="3287713"/>
            <a:ext cx="1476375" cy="493712"/>
          </a:xfrm>
          <a:prstGeom prst="rect">
            <a:avLst/>
          </a:prstGeom>
          <a:noFill/>
          <a:ln w="9525">
            <a:noFill/>
          </a:ln>
        </p:spPr>
        <p:txBody>
          <a:bodyPr wrap="none" lIns="121917" tIns="60958" rIns="121917" bIns="60958">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zh-CN" altLang="en-US" b="1" dirty="0">
                <a:solidFill>
                  <a:srgbClr val="595959"/>
                </a:solidFill>
                <a:latin typeface="微软雅黑" panose="020B0503020204020204" pitchFamily="34" charset="-122"/>
              </a:rPr>
              <a:t>遍历用途</a:t>
            </a:r>
            <a:endParaRPr lang="zh-CN" altLang="en-US" b="1" dirty="0">
              <a:solidFill>
                <a:srgbClr val="595959"/>
              </a:solidFill>
              <a:latin typeface="微软雅黑" panose="020B0503020204020204" pitchFamily="34" charset="-122"/>
            </a:endParaRPr>
          </a:p>
        </p:txBody>
      </p:sp>
      <p:sp>
        <p:nvSpPr>
          <p:cNvPr id="48136" name="TextBox 64"/>
          <p:cNvSpPr txBox="1"/>
          <p:nvPr/>
        </p:nvSpPr>
        <p:spPr>
          <a:xfrm>
            <a:off x="1804988" y="3781425"/>
            <a:ext cx="7091362" cy="800100"/>
          </a:xfrm>
          <a:prstGeom prst="rect">
            <a:avLst/>
          </a:prstGeom>
          <a:noFill/>
          <a:ln w="9525">
            <a:noFill/>
          </a:ln>
        </p:spPr>
        <p:txBody>
          <a:bodyPr lIns="121917" tIns="60958" rIns="121917" bIns="60958">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zh-CN" altLang="en-US" sz="2200" dirty="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dirty="0">
              <a:solidFill>
                <a:srgbClr val="595959"/>
              </a:solidFill>
              <a:latin typeface="微软雅黑" panose="020B0503020204020204" pitchFamily="34" charset="-122"/>
            </a:endParaRPr>
          </a:p>
        </p:txBody>
      </p:sp>
      <p:sp>
        <p:nvSpPr>
          <p:cNvPr id="51"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8292" name="Rectangle 4"/>
          <p:cNvSpPr>
            <a:spLocks noChangeArrowheads="1"/>
          </p:cNvSpPr>
          <p:nvPr/>
        </p:nvSpPr>
        <p:spPr bwMode="auto">
          <a:xfrm>
            <a:off x="1449388" y="4899025"/>
            <a:ext cx="3810000" cy="762000"/>
          </a:xfrm>
          <a:prstGeom prst="rect">
            <a:avLst/>
          </a:prstGeom>
          <a:noFill/>
          <a:ln w="38100">
            <a:solidFill>
              <a:srgbClr val="FF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49155" name="Object 5"/>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3091" name="" r:id="rId1" imgW="3702050" imgH="1802765" progId="Visio.Drawing.5">
                  <p:embed/>
                </p:oleObj>
              </mc:Choice>
              <mc:Fallback>
                <p:oleObj name="" r:id="rId1" imgW="3702050" imgH="1802765" progId="Visio.Drawing.5">
                  <p:embed/>
                  <p:pic>
                    <p:nvPicPr>
                      <p:cNvPr id="0" name="图片 3090"/>
                      <p:cNvPicPr/>
                      <p:nvPr/>
                    </p:nvPicPr>
                    <p:blipFill>
                      <a:blip r:embed="rId2"/>
                      <a:stretch>
                        <a:fillRect/>
                      </a:stretch>
                    </p:blipFill>
                    <p:spPr>
                      <a:xfrm>
                        <a:off x="3125788" y="2536825"/>
                        <a:ext cx="3702050" cy="1801813"/>
                      </a:xfrm>
                      <a:prstGeom prst="rect">
                        <a:avLst/>
                      </a:prstGeom>
                      <a:solidFill>
                        <a:srgbClr val="A78DC2"/>
                      </a:solidFill>
                      <a:ln w="38100">
                        <a:noFill/>
                        <a:miter/>
                      </a:ln>
                    </p:spPr>
                  </p:pic>
                </p:oleObj>
              </mc:Fallback>
            </mc:AlternateContent>
          </a:graphicData>
        </a:graphic>
      </p:graphicFrame>
      <p:sp>
        <p:nvSpPr>
          <p:cNvPr id="908294" name="Text Box 6"/>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295" name="Line 7"/>
          <p:cNvSpPr>
            <a:spLocks noChangeShapeType="1"/>
          </p:cNvSpPr>
          <p:nvPr/>
        </p:nvSpPr>
        <p:spPr bwMode="auto">
          <a:xfrm flipH="1">
            <a:off x="5030788" y="1851025"/>
            <a:ext cx="0" cy="609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296" name="Text Box 8"/>
          <p:cNvSpPr txBox="1">
            <a:spLocks noChangeArrowheads="1"/>
          </p:cNvSpPr>
          <p:nvPr/>
        </p:nvSpPr>
        <p:spPr bwMode="auto">
          <a:xfrm>
            <a:off x="1982788" y="3854450"/>
            <a:ext cx="420688"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L</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297" name="Line 9"/>
          <p:cNvSpPr>
            <a:spLocks noChangeShapeType="1"/>
          </p:cNvSpPr>
          <p:nvPr/>
        </p:nvSpPr>
        <p:spPr bwMode="auto">
          <a:xfrm>
            <a:off x="2516188" y="4137025"/>
            <a:ext cx="9906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298" name="Text Box 10"/>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ea"/>
                <a:sym typeface="+mn-lt"/>
              </a:rPr>
              <a:t>R</a:t>
            </a:r>
            <a:endParaRPr kumimoji="0" lang="en-US" altLang="zh-CN" sz="28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08299" name="Line 11"/>
          <p:cNvSpPr>
            <a:spLocks noChangeShapeType="1"/>
          </p:cNvSpPr>
          <p:nvPr/>
        </p:nvSpPr>
        <p:spPr bwMode="auto">
          <a:xfrm flipH="1">
            <a:off x="6554788" y="4060825"/>
            <a:ext cx="7620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0" name="Text Box 12"/>
          <p:cNvSpPr txBox="1">
            <a:spLocks noChangeArrowheads="1"/>
          </p:cNvSpPr>
          <p:nvPr/>
        </p:nvSpPr>
        <p:spPr bwMode="auto">
          <a:xfrm>
            <a:off x="17541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DLR</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1" name="Text Box 13"/>
          <p:cNvSpPr txBox="1">
            <a:spLocks noChangeArrowheads="1"/>
          </p:cNvSpPr>
          <p:nvPr/>
        </p:nvSpPr>
        <p:spPr bwMode="auto">
          <a:xfrm>
            <a:off x="29733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LDR</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2" name="Text Box 14"/>
          <p:cNvSpPr txBox="1">
            <a:spLocks noChangeArrowheads="1"/>
          </p:cNvSpPr>
          <p:nvPr/>
        </p:nvSpPr>
        <p:spPr bwMode="auto">
          <a:xfrm>
            <a:off x="41925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LRD</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3" name="Text Box 15"/>
          <p:cNvSpPr txBox="1">
            <a:spLocks noChangeArrowheads="1"/>
          </p:cNvSpPr>
          <p:nvPr/>
        </p:nvSpPr>
        <p:spPr bwMode="auto">
          <a:xfrm>
            <a:off x="55641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DRL</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4" name="Text Box 16"/>
          <p:cNvSpPr txBox="1">
            <a:spLocks noChangeArrowheads="1"/>
          </p:cNvSpPr>
          <p:nvPr/>
        </p:nvSpPr>
        <p:spPr bwMode="auto">
          <a:xfrm>
            <a:off x="67833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RDL</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8305" name="Text Box 17"/>
          <p:cNvSpPr txBox="1">
            <a:spLocks noChangeArrowheads="1"/>
          </p:cNvSpPr>
          <p:nvPr/>
        </p:nvSpPr>
        <p:spPr bwMode="auto">
          <a:xfrm>
            <a:off x="8002588" y="5000625"/>
            <a:ext cx="935038"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RLD</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144" name="Rectangle 18"/>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遍历规则</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08310" name="AutoShape 22"/>
          <p:cNvSpPr>
            <a:spLocks noChangeArrowheads="1"/>
          </p:cNvSpPr>
          <p:nvPr/>
        </p:nvSpPr>
        <p:spPr bwMode="auto">
          <a:xfrm>
            <a:off x="34925" y="3141663"/>
            <a:ext cx="2233613" cy="919163"/>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先左后右</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00000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00000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矩形 2"/>
          <p:cNvSpPr/>
          <p:nvPr/>
        </p:nvSpPr>
        <p:spPr>
          <a:xfrm>
            <a:off x="0" y="3716338"/>
            <a:ext cx="9144000" cy="2881312"/>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907269" name="Text Box 5"/>
          <p:cNvSpPr txBox="1">
            <a:spLocks noChangeArrowheads="1"/>
          </p:cNvSpPr>
          <p:nvPr/>
        </p:nvSpPr>
        <p:spPr bwMode="auto">
          <a:xfrm>
            <a:off x="3506788" y="1479550"/>
            <a:ext cx="203676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tx1"/>
                </a:solidFill>
                <a:effectLst/>
                <a:uLnTx/>
                <a:uFillTx/>
                <a:latin typeface="+mn-lt"/>
                <a:ea typeface="+mn-ea"/>
                <a:cs typeface="+mn-ea"/>
                <a:sym typeface="+mn-lt"/>
              </a:rPr>
              <a:t>先序遍历：</a:t>
            </a: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tx1"/>
                </a:solidFill>
                <a:effectLst/>
                <a:uLnTx/>
                <a:uFillTx/>
                <a:latin typeface="+mn-lt"/>
                <a:ea typeface="+mn-ea"/>
                <a:cs typeface="+mn-ea"/>
                <a:sym typeface="+mn-lt"/>
              </a:rPr>
              <a:t>中序遍历：</a:t>
            </a: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tx1"/>
                </a:solidFill>
                <a:effectLst/>
                <a:uLnTx/>
                <a:uFillTx/>
                <a:latin typeface="+mn-lt"/>
                <a:ea typeface="+mn-ea"/>
                <a:cs typeface="+mn-ea"/>
                <a:sym typeface="+mn-lt"/>
              </a:rPr>
              <a:t>后序遍历：</a:t>
            </a: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6"/>
          <p:cNvGrpSpPr/>
          <p:nvPr/>
        </p:nvGrpSpPr>
        <p:grpSpPr>
          <a:xfrm>
            <a:off x="965200" y="1341438"/>
            <a:ext cx="2238375" cy="1801812"/>
            <a:chOff x="144" y="624"/>
            <a:chExt cx="1410" cy="1135"/>
          </a:xfrm>
        </p:grpSpPr>
        <p:sp>
          <p:nvSpPr>
            <p:cNvPr id="49156" name="Rectangle 7"/>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B          C</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      E</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9157" name="Line 8"/>
            <p:cNvSpPr>
              <a:spLocks noChangeShapeType="1"/>
            </p:cNvSpPr>
            <p:nvPr/>
          </p:nvSpPr>
          <p:spPr bwMode="auto">
            <a:xfrm flipH="1">
              <a:off x="576" y="912"/>
              <a:ext cx="192" cy="240"/>
            </a:xfrm>
            <a:prstGeom prst="line">
              <a:avLst/>
            </a:prstGeom>
            <a:noFill/>
            <a:ln w="25400">
              <a:solidFill>
                <a:schemeClr val="accent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158" name="Line 9"/>
            <p:cNvSpPr>
              <a:spLocks noChangeShapeType="1"/>
            </p:cNvSpPr>
            <p:nvPr/>
          </p:nvSpPr>
          <p:spPr bwMode="auto">
            <a:xfrm>
              <a:off x="912" y="864"/>
              <a:ext cx="240" cy="240"/>
            </a:xfrm>
            <a:prstGeom prst="line">
              <a:avLst/>
            </a:prstGeom>
            <a:noFill/>
            <a:ln w="25400">
              <a:solidFill>
                <a:schemeClr val="accent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159" name="Line 10"/>
            <p:cNvSpPr>
              <a:spLocks noChangeShapeType="1"/>
            </p:cNvSpPr>
            <p:nvPr/>
          </p:nvSpPr>
          <p:spPr bwMode="auto">
            <a:xfrm>
              <a:off x="576" y="1296"/>
              <a:ext cx="144" cy="240"/>
            </a:xfrm>
            <a:prstGeom prst="line">
              <a:avLst/>
            </a:prstGeom>
            <a:noFill/>
            <a:ln w="25400">
              <a:solidFill>
                <a:schemeClr val="accent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160" name="Line 11"/>
            <p:cNvSpPr>
              <a:spLocks noChangeShapeType="1"/>
            </p:cNvSpPr>
            <p:nvPr/>
          </p:nvSpPr>
          <p:spPr bwMode="auto">
            <a:xfrm flipH="1">
              <a:off x="240" y="1296"/>
              <a:ext cx="192" cy="240"/>
            </a:xfrm>
            <a:prstGeom prst="line">
              <a:avLst/>
            </a:prstGeom>
            <a:noFill/>
            <a:ln w="25400">
              <a:solidFill>
                <a:schemeClr val="accent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07276" name="Rectangle 12"/>
          <p:cNvSpPr>
            <a:spLocks noChangeArrowheads="1"/>
          </p:cNvSpPr>
          <p:nvPr/>
        </p:nvSpPr>
        <p:spPr bwMode="auto">
          <a:xfrm>
            <a:off x="5260975" y="1506538"/>
            <a:ext cx="1827213" cy="18018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 B D E C</a:t>
            </a:r>
            <a:endPar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D B E A C</a:t>
            </a:r>
            <a:endPar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D E B C A</a:t>
            </a:r>
            <a:endPar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907277" name="Rectangle 13"/>
          <p:cNvSpPr>
            <a:spLocks noChangeArrowheads="1"/>
          </p:cNvSpPr>
          <p:nvPr/>
        </p:nvSpPr>
        <p:spPr bwMode="auto">
          <a:xfrm>
            <a:off x="1182688" y="3860800"/>
            <a:ext cx="6096000" cy="2471738"/>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口诀：</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DLR—</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先序遍历，即先根再左再右</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LDR—</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中序遍历，即先左再根再右</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LRD—</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后序遍历，即先左再右再根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2" name="Rectangle 18"/>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遍历规则</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charRg st="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charRg st="10" end="2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charRg st="2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圆角矩形 2"/>
          <p:cNvSpPr/>
          <p:nvPr/>
        </p:nvSpPr>
        <p:spPr>
          <a:xfrm>
            <a:off x="250825" y="1252538"/>
            <a:ext cx="4897438" cy="5180012"/>
          </a:xfrm>
          <a:prstGeom prst="roundRect">
            <a:avLst>
              <a:gd name="adj" fmla="val 3699"/>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grpSp>
        <p:nvGrpSpPr>
          <p:cNvPr id="2" name="Group 4"/>
          <p:cNvGrpSpPr/>
          <p:nvPr/>
        </p:nvGrpSpPr>
        <p:grpSpPr>
          <a:xfrm>
            <a:off x="511175" y="1352550"/>
            <a:ext cx="4227513" cy="4956175"/>
            <a:chOff x="247" y="647"/>
            <a:chExt cx="2428" cy="2630"/>
          </a:xfrm>
        </p:grpSpPr>
        <p:grpSp>
          <p:nvGrpSpPr>
            <p:cNvPr id="51211" name="Group 5"/>
            <p:cNvGrpSpPr/>
            <p:nvPr/>
          </p:nvGrpSpPr>
          <p:grpSpPr>
            <a:xfrm>
              <a:off x="1897" y="647"/>
              <a:ext cx="360" cy="359"/>
              <a:chOff x="2664" y="1090"/>
              <a:chExt cx="360" cy="359"/>
            </a:xfrm>
          </p:grpSpPr>
          <p:sp>
            <p:nvSpPr>
              <p:cNvPr id="50180" name="Oval 6"/>
              <p:cNvSpPr>
                <a:spLocks noChangeArrowheads="1"/>
              </p:cNvSpPr>
              <p:nvPr/>
            </p:nvSpPr>
            <p:spPr bwMode="auto">
              <a:xfrm>
                <a:off x="2664" y="1090"/>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81" name="Rectangle 7"/>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zh-TW"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1212" name="Group 8"/>
            <p:cNvGrpSpPr/>
            <p:nvPr/>
          </p:nvGrpSpPr>
          <p:grpSpPr>
            <a:xfrm>
              <a:off x="1512" y="1216"/>
              <a:ext cx="360" cy="359"/>
              <a:chOff x="2279" y="1659"/>
              <a:chExt cx="360" cy="359"/>
            </a:xfrm>
          </p:grpSpPr>
          <p:sp>
            <p:nvSpPr>
              <p:cNvPr id="50183" name="Oval 9"/>
              <p:cNvSpPr>
                <a:spLocks noChangeArrowheads="1"/>
              </p:cNvSpPr>
              <p:nvPr/>
            </p:nvSpPr>
            <p:spPr bwMode="auto">
              <a:xfrm>
                <a:off x="2279" y="1659"/>
                <a:ext cx="360" cy="36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84" name="Rectangle 10"/>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zh-TW"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0185" name="Line 11"/>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1214" name="Group 12"/>
            <p:cNvGrpSpPr/>
            <p:nvPr/>
          </p:nvGrpSpPr>
          <p:grpSpPr>
            <a:xfrm>
              <a:off x="247" y="2918"/>
              <a:ext cx="360" cy="359"/>
              <a:chOff x="1014" y="3361"/>
              <a:chExt cx="360" cy="359"/>
            </a:xfrm>
          </p:grpSpPr>
          <p:sp>
            <p:nvSpPr>
              <p:cNvPr id="50187" name="Oval 13"/>
              <p:cNvSpPr>
                <a:spLocks noChangeArrowheads="1"/>
              </p:cNvSpPr>
              <p:nvPr/>
            </p:nvSpPr>
            <p:spPr bwMode="auto">
              <a:xfrm>
                <a:off x="1014" y="3361"/>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88" name="Rectangle 14"/>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0189" name="Line 15"/>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1216" name="Group 16"/>
            <p:cNvGrpSpPr/>
            <p:nvPr/>
          </p:nvGrpSpPr>
          <p:grpSpPr>
            <a:xfrm>
              <a:off x="1081" y="1792"/>
              <a:ext cx="360" cy="359"/>
              <a:chOff x="1848" y="2235"/>
              <a:chExt cx="360" cy="359"/>
            </a:xfrm>
          </p:grpSpPr>
          <p:sp>
            <p:nvSpPr>
              <p:cNvPr id="50191" name="Oval 17"/>
              <p:cNvSpPr>
                <a:spLocks noChangeArrowheads="1"/>
              </p:cNvSpPr>
              <p:nvPr/>
            </p:nvSpPr>
            <p:spPr bwMode="auto">
              <a:xfrm>
                <a:off x="1848" y="2235"/>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92" name="Rectangle 18"/>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zh-TW"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1217" name="Group 19"/>
            <p:cNvGrpSpPr/>
            <p:nvPr/>
          </p:nvGrpSpPr>
          <p:grpSpPr>
            <a:xfrm>
              <a:off x="653" y="2369"/>
              <a:ext cx="360" cy="359"/>
              <a:chOff x="1420" y="2812"/>
              <a:chExt cx="360" cy="359"/>
            </a:xfrm>
          </p:grpSpPr>
          <p:sp>
            <p:nvSpPr>
              <p:cNvPr id="50194" name="Oval 20"/>
              <p:cNvSpPr>
                <a:spLocks noChangeArrowheads="1"/>
              </p:cNvSpPr>
              <p:nvPr/>
            </p:nvSpPr>
            <p:spPr bwMode="auto">
              <a:xfrm>
                <a:off x="1420" y="2812"/>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95" name="Rectangle 21"/>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zh-TW"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0196" name="Line 22"/>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197" name="Line 23"/>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1220" name="Group 24"/>
            <p:cNvGrpSpPr/>
            <p:nvPr/>
          </p:nvGrpSpPr>
          <p:grpSpPr>
            <a:xfrm>
              <a:off x="2315" y="1225"/>
              <a:ext cx="360" cy="359"/>
              <a:chOff x="3082" y="1668"/>
              <a:chExt cx="360" cy="359"/>
            </a:xfrm>
          </p:grpSpPr>
          <p:sp>
            <p:nvSpPr>
              <p:cNvPr id="50199" name="Oval 25"/>
              <p:cNvSpPr>
                <a:spLocks noChangeArrowheads="1"/>
              </p:cNvSpPr>
              <p:nvPr/>
            </p:nvSpPr>
            <p:spPr bwMode="auto">
              <a:xfrm>
                <a:off x="3082" y="1668"/>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00" name="Rectangle 26"/>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1221" name="Group 27"/>
            <p:cNvGrpSpPr/>
            <p:nvPr/>
          </p:nvGrpSpPr>
          <p:grpSpPr>
            <a:xfrm>
              <a:off x="1897" y="1793"/>
              <a:ext cx="360" cy="359"/>
              <a:chOff x="2664" y="2236"/>
              <a:chExt cx="360" cy="359"/>
            </a:xfrm>
          </p:grpSpPr>
          <p:sp>
            <p:nvSpPr>
              <p:cNvPr id="50202" name="Oval 28"/>
              <p:cNvSpPr>
                <a:spLocks noChangeArrowheads="1"/>
              </p:cNvSpPr>
              <p:nvPr/>
            </p:nvSpPr>
            <p:spPr bwMode="auto">
              <a:xfrm>
                <a:off x="2664" y="2236"/>
                <a:ext cx="360" cy="36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03" name="Rectangle 29"/>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51222" name="Group 30"/>
            <p:cNvGrpSpPr/>
            <p:nvPr/>
          </p:nvGrpSpPr>
          <p:grpSpPr>
            <a:xfrm>
              <a:off x="1501" y="2350"/>
              <a:ext cx="360" cy="359"/>
              <a:chOff x="2268" y="2793"/>
              <a:chExt cx="360" cy="359"/>
            </a:xfrm>
          </p:grpSpPr>
          <p:sp>
            <p:nvSpPr>
              <p:cNvPr id="50205" name="Oval 31"/>
              <p:cNvSpPr>
                <a:spLocks noChangeArrowheads="1"/>
              </p:cNvSpPr>
              <p:nvPr/>
            </p:nvSpPr>
            <p:spPr bwMode="auto">
              <a:xfrm>
                <a:off x="2268" y="2793"/>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06" name="Rectangle 32"/>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rPr>
                  <a:t>C</a:t>
                </a:r>
                <a:endPar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50207" name="Line 33"/>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08" name="Line 34"/>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09" name="Line 35"/>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1226" name="Group 36"/>
            <p:cNvGrpSpPr/>
            <p:nvPr/>
          </p:nvGrpSpPr>
          <p:grpSpPr>
            <a:xfrm>
              <a:off x="1051" y="2917"/>
              <a:ext cx="360" cy="359"/>
              <a:chOff x="1818" y="3360"/>
              <a:chExt cx="360" cy="359"/>
            </a:xfrm>
          </p:grpSpPr>
          <p:sp>
            <p:nvSpPr>
              <p:cNvPr id="50211" name="Oval 37"/>
              <p:cNvSpPr>
                <a:spLocks noChangeArrowheads="1"/>
              </p:cNvSpPr>
              <p:nvPr/>
            </p:nvSpPr>
            <p:spPr bwMode="auto">
              <a:xfrm>
                <a:off x="1818" y="3360"/>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12" name="Rectangle 38"/>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0213" name="Line 39"/>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33928" name="Rectangle 40"/>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先序遍历</a:t>
            </a:r>
            <a:endParaRPr kumimoji="0" lang="zh-TW"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dirty="0">
                <a:ln>
                  <a:noFill/>
                </a:ln>
                <a:solidFill>
                  <a:schemeClr val="tx1"/>
                </a:solidFill>
                <a:effectLst/>
                <a:uLnTx/>
                <a:uFillTx/>
                <a:latin typeface="+mn-lt"/>
                <a:ea typeface="+mn-ea"/>
                <a:cs typeface="+mn-ea"/>
                <a:sym typeface="+mn-lt"/>
              </a:rPr>
              <a:t>+ * * / </a:t>
            </a:r>
            <a:r>
              <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rPr>
              <a:t>A B C D E</a:t>
            </a:r>
            <a:endPar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前缀表示</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中序遍历</a:t>
            </a:r>
            <a:endParaRPr kumimoji="0" lang="zh-TW"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rPr>
              <a:t>A / B * C * D + E</a:t>
            </a:r>
            <a:endPar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中缀表示</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TW"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后序遍历</a:t>
            </a:r>
            <a:endParaRPr kumimoji="0" lang="zh-TW"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dirty="0">
                <a:ln>
                  <a:noFill/>
                </a:ln>
                <a:solidFill>
                  <a:schemeClr val="accent2"/>
                </a:solidFill>
                <a:effectLst/>
                <a:uLnTx/>
                <a:uFillTx/>
                <a:latin typeface="+mn-lt"/>
                <a:ea typeface="+mn-ea"/>
                <a:cs typeface="+mn-ea"/>
                <a:sym typeface="+mn-lt"/>
              </a:rPr>
              <a:t>A B / C * D * E +</a:t>
            </a:r>
            <a:endParaRPr kumimoji="0" lang="en-US" altLang="zh-TW"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后缀表示</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层序遍历</a:t>
            </a:r>
            <a:endParaRPr kumimoji="0" lang="zh-TW" altLang="en-US" sz="24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dirty="0">
                <a:ln>
                  <a:noFill/>
                </a:ln>
                <a:solidFill>
                  <a:schemeClr val="tx1"/>
                </a:solidFill>
                <a:effectLst/>
                <a:uLnTx/>
                <a:uFillTx/>
                <a:latin typeface="+mn-lt"/>
                <a:ea typeface="+mn-ea"/>
                <a:cs typeface="+mn-ea"/>
                <a:sym typeface="+mn-lt"/>
              </a:rPr>
              <a:t>+ * </a:t>
            </a:r>
            <a:r>
              <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rPr>
              <a:t>E * D / C A B</a:t>
            </a:r>
            <a:endParaRPr kumimoji="0" lang="en-US" altLang="zh-TW"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2" name="Group 41"/>
          <p:cNvGrpSpPr/>
          <p:nvPr/>
        </p:nvGrpSpPr>
        <p:grpSpPr>
          <a:xfrm>
            <a:off x="5446713" y="1252538"/>
            <a:ext cx="125412" cy="4983162"/>
            <a:chOff x="3360" y="513"/>
            <a:chExt cx="79" cy="3139"/>
          </a:xfrm>
        </p:grpSpPr>
        <p:sp>
          <p:nvSpPr>
            <p:cNvPr id="50216" name="AutoShape 42"/>
            <p:cNvSpPr/>
            <p:nvPr/>
          </p:nvSpPr>
          <p:spPr bwMode="auto">
            <a:xfrm>
              <a:off x="3360" y="513"/>
              <a:ext cx="37" cy="633"/>
            </a:xfrm>
            <a:prstGeom prst="leftBrace">
              <a:avLst>
                <a:gd name="adj1" fmla="val 142409"/>
                <a:gd name="adj2" fmla="val 50000"/>
              </a:avLst>
            </a:prstGeom>
            <a:no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17" name="AutoShape 43"/>
            <p:cNvSpPr/>
            <p:nvPr/>
          </p:nvSpPr>
          <p:spPr bwMode="auto">
            <a:xfrm>
              <a:off x="3370" y="1454"/>
              <a:ext cx="58" cy="624"/>
            </a:xfrm>
            <a:prstGeom prst="leftBrace">
              <a:avLst>
                <a:gd name="adj1" fmla="val 89556"/>
                <a:gd name="adj2" fmla="val 50000"/>
              </a:avLst>
            </a:prstGeom>
            <a:no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18" name="AutoShape 44"/>
            <p:cNvSpPr/>
            <p:nvPr/>
          </p:nvSpPr>
          <p:spPr bwMode="auto">
            <a:xfrm>
              <a:off x="3381" y="2366"/>
              <a:ext cx="58" cy="624"/>
            </a:xfrm>
            <a:prstGeom prst="leftBrace">
              <a:avLst>
                <a:gd name="adj1" fmla="val 89556"/>
                <a:gd name="adj2" fmla="val 50000"/>
              </a:avLst>
            </a:prstGeom>
            <a:no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219" name="AutoShape 45"/>
            <p:cNvSpPr/>
            <p:nvPr/>
          </p:nvSpPr>
          <p:spPr bwMode="auto">
            <a:xfrm>
              <a:off x="3399" y="3249"/>
              <a:ext cx="39" cy="403"/>
            </a:xfrm>
            <a:prstGeom prst="leftBrace">
              <a:avLst>
                <a:gd name="adj1" fmla="val 86015"/>
                <a:gd name="adj2" fmla="val 50000"/>
              </a:avLst>
            </a:prstGeom>
            <a:no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0220" name="Rectangle 46"/>
          <p:cNvSpPr>
            <a:spLocks noChangeArrowheads="1"/>
          </p:cNvSpPr>
          <p:nvPr/>
        </p:nvSpPr>
        <p:spPr bwMode="auto">
          <a:xfrm>
            <a:off x="755650" y="230188"/>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用二叉树表示算术表达式</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charRg st="0"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charRg st="5" end="2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charRg st="23" end="2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charRg st="29" end="3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charRg st="34" end="5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charRg st="52" end="5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charRg st="58" end="6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charRg st="63" end="8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charRg st="81" end="8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charRg st="87" end="9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charRg st="92" end="1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9316" name="Rectangle 4"/>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D           L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nvGrpSpPr>
          <p:cNvPr id="2" name="Group 5"/>
          <p:cNvGrpSpPr/>
          <p:nvPr/>
        </p:nvGrpSpPr>
        <p:grpSpPr>
          <a:xfrm>
            <a:off x="4735513" y="1606550"/>
            <a:ext cx="457200" cy="1066800"/>
            <a:chOff x="2880" y="1248"/>
            <a:chExt cx="288" cy="672"/>
          </a:xfrm>
        </p:grpSpPr>
        <p:sp>
          <p:nvSpPr>
            <p:cNvPr id="51204" name="Line 6"/>
            <p:cNvSpPr>
              <a:spLocks noChangeShapeType="1"/>
            </p:cNvSpPr>
            <p:nvPr/>
          </p:nvSpPr>
          <p:spPr bwMode="auto">
            <a:xfrm>
              <a:off x="3024" y="1248"/>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05" name="Oval 7"/>
            <p:cNvSpPr>
              <a:spLocks noChangeArrowheads="1"/>
            </p:cNvSpPr>
            <p:nvPr/>
          </p:nvSpPr>
          <p:spPr bwMode="auto">
            <a:xfrm>
              <a:off x="2880" y="1680"/>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Group 8"/>
          <p:cNvGrpSpPr/>
          <p:nvPr/>
        </p:nvGrpSpPr>
        <p:grpSpPr>
          <a:xfrm>
            <a:off x="5268913" y="1606550"/>
            <a:ext cx="1524000" cy="1447800"/>
            <a:chOff x="3216" y="1248"/>
            <a:chExt cx="960" cy="912"/>
          </a:xfrm>
        </p:grpSpPr>
        <p:sp>
          <p:nvSpPr>
            <p:cNvPr id="51207" name="Line 9"/>
            <p:cNvSpPr>
              <a:spLocks noChangeShapeType="1"/>
            </p:cNvSpPr>
            <p:nvPr/>
          </p:nvSpPr>
          <p:spPr bwMode="auto">
            <a:xfrm>
              <a:off x="3696" y="1248"/>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2280" name="Group 10"/>
            <p:cNvGrpSpPr/>
            <p:nvPr/>
          </p:nvGrpSpPr>
          <p:grpSpPr>
            <a:xfrm>
              <a:off x="3408" y="1680"/>
              <a:ext cx="576" cy="240"/>
              <a:chOff x="3408" y="1680"/>
              <a:chExt cx="576" cy="240"/>
            </a:xfrm>
          </p:grpSpPr>
          <p:sp>
            <p:nvSpPr>
              <p:cNvPr id="51209" name="Line 11"/>
              <p:cNvSpPr>
                <a:spLocks noChangeShapeType="1"/>
              </p:cNvSpPr>
              <p:nvPr/>
            </p:nvSpPr>
            <p:spPr bwMode="auto">
              <a:xfrm>
                <a:off x="3408"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10" name="Line 12"/>
              <p:cNvSpPr>
                <a:spLocks noChangeShapeType="1"/>
              </p:cNvSpPr>
              <p:nvPr/>
            </p:nvSpPr>
            <p:spPr bwMode="auto">
              <a:xfrm>
                <a:off x="3408"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11" name="Line 13"/>
              <p:cNvSpPr>
                <a:spLocks noChangeShapeType="1"/>
              </p:cNvSpPr>
              <p:nvPr/>
            </p:nvSpPr>
            <p:spPr bwMode="auto">
              <a:xfrm>
                <a:off x="3984"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1212" name="Rectangle 14"/>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D    L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grpSp>
        <p:nvGrpSpPr>
          <p:cNvPr id="5" name="Group 15"/>
          <p:cNvGrpSpPr/>
          <p:nvPr/>
        </p:nvGrpSpPr>
        <p:grpSpPr>
          <a:xfrm>
            <a:off x="6107113" y="3054350"/>
            <a:ext cx="1447800" cy="1447800"/>
            <a:chOff x="3744" y="2160"/>
            <a:chExt cx="912" cy="912"/>
          </a:xfrm>
        </p:grpSpPr>
        <p:grpSp>
          <p:nvGrpSpPr>
            <p:cNvPr id="52273" name="Group 16"/>
            <p:cNvGrpSpPr/>
            <p:nvPr/>
          </p:nvGrpSpPr>
          <p:grpSpPr>
            <a:xfrm>
              <a:off x="3888" y="2592"/>
              <a:ext cx="576" cy="240"/>
              <a:chOff x="3888" y="2592"/>
              <a:chExt cx="576" cy="240"/>
            </a:xfrm>
          </p:grpSpPr>
          <p:sp>
            <p:nvSpPr>
              <p:cNvPr id="51215" name="Line 17"/>
              <p:cNvSpPr>
                <a:spLocks noChangeShapeType="1"/>
              </p:cNvSpPr>
              <p:nvPr/>
            </p:nvSpPr>
            <p:spPr bwMode="auto">
              <a:xfrm>
                <a:off x="3888" y="2592"/>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16" name="Line 18"/>
              <p:cNvSpPr>
                <a:spLocks noChangeShapeType="1"/>
              </p:cNvSpPr>
              <p:nvPr/>
            </p:nvSpPr>
            <p:spPr bwMode="auto">
              <a:xfrm>
                <a:off x="3888"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17" name="Line 19"/>
              <p:cNvSpPr>
                <a:spLocks noChangeShapeType="1"/>
              </p:cNvSpPr>
              <p:nvPr/>
            </p:nvSpPr>
            <p:spPr bwMode="auto">
              <a:xfrm>
                <a:off x="4464"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1218" name="Rectangle 20"/>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D    L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1219" name="Line 21"/>
            <p:cNvSpPr>
              <a:spLocks noChangeShapeType="1"/>
            </p:cNvSpPr>
            <p:nvPr/>
          </p:nvSpPr>
          <p:spPr bwMode="auto">
            <a:xfrm>
              <a:off x="3984" y="2160"/>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 name="Group 22"/>
          <p:cNvGrpSpPr/>
          <p:nvPr/>
        </p:nvGrpSpPr>
        <p:grpSpPr>
          <a:xfrm>
            <a:off x="5802313" y="3054350"/>
            <a:ext cx="457200" cy="990600"/>
            <a:chOff x="3552" y="2160"/>
            <a:chExt cx="288" cy="624"/>
          </a:xfrm>
        </p:grpSpPr>
        <p:sp>
          <p:nvSpPr>
            <p:cNvPr id="51221" name="Text Box 23"/>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22" name="Line 24"/>
            <p:cNvSpPr>
              <a:spLocks noChangeShapeType="1"/>
            </p:cNvSpPr>
            <p:nvPr/>
          </p:nvSpPr>
          <p:spPr bwMode="auto">
            <a:xfrm>
              <a:off x="3696" y="2160"/>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 name="Group 25"/>
          <p:cNvGrpSpPr/>
          <p:nvPr/>
        </p:nvGrpSpPr>
        <p:grpSpPr>
          <a:xfrm>
            <a:off x="5345113" y="3054350"/>
            <a:ext cx="457200" cy="1066800"/>
            <a:chOff x="3264" y="2160"/>
            <a:chExt cx="288" cy="672"/>
          </a:xfrm>
        </p:grpSpPr>
        <p:sp>
          <p:nvSpPr>
            <p:cNvPr id="51224" name="Oval 26"/>
            <p:cNvSpPr>
              <a:spLocks noChangeArrowheads="1"/>
            </p:cNvSpPr>
            <p:nvPr/>
          </p:nvSpPr>
          <p:spPr bwMode="auto">
            <a:xfrm>
              <a:off x="326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25" name="Line 27"/>
            <p:cNvSpPr>
              <a:spLocks noChangeShapeType="1"/>
            </p:cNvSpPr>
            <p:nvPr/>
          </p:nvSpPr>
          <p:spPr bwMode="auto">
            <a:xfrm>
              <a:off x="340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9" name="Group 28"/>
          <p:cNvGrpSpPr/>
          <p:nvPr/>
        </p:nvGrpSpPr>
        <p:grpSpPr>
          <a:xfrm>
            <a:off x="7097713" y="4502150"/>
            <a:ext cx="457200" cy="990600"/>
            <a:chOff x="4368" y="3072"/>
            <a:chExt cx="288" cy="624"/>
          </a:xfrm>
        </p:grpSpPr>
        <p:sp>
          <p:nvSpPr>
            <p:cNvPr id="51227" name="Text Box 29"/>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28" name="Line 30"/>
            <p:cNvSpPr>
              <a:spLocks noChangeShapeType="1"/>
            </p:cNvSpPr>
            <p:nvPr/>
          </p:nvSpPr>
          <p:spPr bwMode="auto">
            <a:xfrm>
              <a:off x="4512" y="3072"/>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 name="Group 31"/>
          <p:cNvGrpSpPr/>
          <p:nvPr/>
        </p:nvGrpSpPr>
        <p:grpSpPr>
          <a:xfrm>
            <a:off x="6640513" y="4502150"/>
            <a:ext cx="457200" cy="990600"/>
            <a:chOff x="4080" y="3072"/>
            <a:chExt cx="288" cy="624"/>
          </a:xfrm>
        </p:grpSpPr>
        <p:sp>
          <p:nvSpPr>
            <p:cNvPr id="51230" name="Text Box 32"/>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31" name="Line 33"/>
            <p:cNvSpPr>
              <a:spLocks noChangeShapeType="1"/>
            </p:cNvSpPr>
            <p:nvPr/>
          </p:nvSpPr>
          <p:spPr bwMode="auto">
            <a:xfrm>
              <a:off x="4224" y="3072"/>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 name="Group 34"/>
          <p:cNvGrpSpPr/>
          <p:nvPr/>
        </p:nvGrpSpPr>
        <p:grpSpPr>
          <a:xfrm>
            <a:off x="6183313" y="4502150"/>
            <a:ext cx="457200" cy="1066800"/>
            <a:chOff x="3792" y="3072"/>
            <a:chExt cx="288" cy="672"/>
          </a:xfrm>
        </p:grpSpPr>
        <p:sp>
          <p:nvSpPr>
            <p:cNvPr id="51233" name="Oval 35"/>
            <p:cNvSpPr>
              <a:spLocks noChangeArrowheads="1"/>
            </p:cNvSpPr>
            <p:nvPr/>
          </p:nvSpPr>
          <p:spPr bwMode="auto">
            <a:xfrm>
              <a:off x="3792" y="3504"/>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34" name="Line 36"/>
            <p:cNvSpPr>
              <a:spLocks noChangeShapeType="1"/>
            </p:cNvSpPr>
            <p:nvPr/>
          </p:nvSpPr>
          <p:spPr bwMode="auto">
            <a:xfrm>
              <a:off x="3936" y="3072"/>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 name="Group 37"/>
          <p:cNvGrpSpPr/>
          <p:nvPr/>
        </p:nvGrpSpPr>
        <p:grpSpPr>
          <a:xfrm>
            <a:off x="8545513" y="3054350"/>
            <a:ext cx="457200" cy="990600"/>
            <a:chOff x="5280" y="2160"/>
            <a:chExt cx="288" cy="624"/>
          </a:xfrm>
        </p:grpSpPr>
        <p:sp>
          <p:nvSpPr>
            <p:cNvPr id="51236" name="Text Box 38"/>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37" name="Line 39"/>
            <p:cNvSpPr>
              <a:spLocks noChangeShapeType="1"/>
            </p:cNvSpPr>
            <p:nvPr/>
          </p:nvSpPr>
          <p:spPr bwMode="auto">
            <a:xfrm>
              <a:off x="5424" y="2160"/>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3" name="Group 40"/>
          <p:cNvGrpSpPr/>
          <p:nvPr/>
        </p:nvGrpSpPr>
        <p:grpSpPr>
          <a:xfrm>
            <a:off x="8088313" y="3054350"/>
            <a:ext cx="457200" cy="990600"/>
            <a:chOff x="4992" y="2160"/>
            <a:chExt cx="288" cy="624"/>
          </a:xfrm>
        </p:grpSpPr>
        <p:sp>
          <p:nvSpPr>
            <p:cNvPr id="51239" name="Text Box 41"/>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40" name="Line 42"/>
            <p:cNvSpPr>
              <a:spLocks noChangeShapeType="1"/>
            </p:cNvSpPr>
            <p:nvPr/>
          </p:nvSpPr>
          <p:spPr bwMode="auto">
            <a:xfrm>
              <a:off x="5136" y="2160"/>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4" name="Group 43"/>
          <p:cNvGrpSpPr/>
          <p:nvPr/>
        </p:nvGrpSpPr>
        <p:grpSpPr>
          <a:xfrm>
            <a:off x="7631113" y="3054350"/>
            <a:ext cx="457200" cy="1066800"/>
            <a:chOff x="4704" y="2160"/>
            <a:chExt cx="288" cy="672"/>
          </a:xfrm>
        </p:grpSpPr>
        <p:sp>
          <p:nvSpPr>
            <p:cNvPr id="51242" name="Oval 44"/>
            <p:cNvSpPr>
              <a:spLocks noChangeArrowheads="1"/>
            </p:cNvSpPr>
            <p:nvPr/>
          </p:nvSpPr>
          <p:spPr bwMode="auto">
            <a:xfrm>
              <a:off x="470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43" name="Line 45"/>
            <p:cNvSpPr>
              <a:spLocks noChangeShapeType="1"/>
            </p:cNvSpPr>
            <p:nvPr/>
          </p:nvSpPr>
          <p:spPr bwMode="auto">
            <a:xfrm>
              <a:off x="484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5" name="Group 46"/>
          <p:cNvGrpSpPr/>
          <p:nvPr/>
        </p:nvGrpSpPr>
        <p:grpSpPr>
          <a:xfrm>
            <a:off x="7326313" y="1454150"/>
            <a:ext cx="1676400" cy="1600200"/>
            <a:chOff x="4512" y="1152"/>
            <a:chExt cx="1056" cy="1008"/>
          </a:xfrm>
        </p:grpSpPr>
        <p:sp>
          <p:nvSpPr>
            <p:cNvPr id="51245" name="Line 47"/>
            <p:cNvSpPr>
              <a:spLocks noChangeShapeType="1"/>
            </p:cNvSpPr>
            <p:nvPr/>
          </p:nvSpPr>
          <p:spPr bwMode="auto">
            <a:xfrm>
              <a:off x="4512" y="1152"/>
              <a:ext cx="528" cy="0"/>
            </a:xfrm>
            <a:prstGeom prst="line">
              <a:avLst/>
            </a:prstGeom>
            <a:noFill/>
            <a:ln w="19050">
              <a:solidFill>
                <a:srgbClr val="CC0099"/>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2251" name="Group 48"/>
            <p:cNvGrpSpPr/>
            <p:nvPr/>
          </p:nvGrpSpPr>
          <p:grpSpPr>
            <a:xfrm>
              <a:off x="4800" y="1680"/>
              <a:ext cx="576" cy="240"/>
              <a:chOff x="4800" y="1680"/>
              <a:chExt cx="576" cy="240"/>
            </a:xfrm>
          </p:grpSpPr>
          <p:sp>
            <p:nvSpPr>
              <p:cNvPr id="51247" name="Line 49"/>
              <p:cNvSpPr>
                <a:spLocks noChangeShapeType="1"/>
              </p:cNvSpPr>
              <p:nvPr/>
            </p:nvSpPr>
            <p:spPr bwMode="auto">
              <a:xfrm>
                <a:off x="4800"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48" name="Line 50"/>
              <p:cNvSpPr>
                <a:spLocks noChangeShapeType="1"/>
              </p:cNvSpPr>
              <p:nvPr/>
            </p:nvSpPr>
            <p:spPr bwMode="auto">
              <a:xfrm>
                <a:off x="4800"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49" name="Line 51"/>
              <p:cNvSpPr>
                <a:spLocks noChangeShapeType="1"/>
              </p:cNvSpPr>
              <p:nvPr/>
            </p:nvSpPr>
            <p:spPr bwMode="auto">
              <a:xfrm>
                <a:off x="5376"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1250" name="Rectangle 52"/>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D    L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1251" name="Line 53"/>
            <p:cNvSpPr>
              <a:spLocks noChangeShapeType="1"/>
            </p:cNvSpPr>
            <p:nvPr/>
          </p:nvSpPr>
          <p:spPr bwMode="auto">
            <a:xfrm>
              <a:off x="5040" y="1152"/>
              <a:ext cx="0" cy="528"/>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2239" name="Group 54"/>
          <p:cNvGrpSpPr/>
          <p:nvPr/>
        </p:nvGrpSpPr>
        <p:grpSpPr>
          <a:xfrm>
            <a:off x="633413" y="4159250"/>
            <a:ext cx="3060700" cy="2362200"/>
            <a:chOff x="492" y="384"/>
            <a:chExt cx="1928" cy="1488"/>
          </a:xfrm>
        </p:grpSpPr>
        <p:sp>
          <p:nvSpPr>
            <p:cNvPr id="51253" name="Oval 55"/>
            <p:cNvSpPr>
              <a:spLocks noChangeArrowheads="1"/>
            </p:cNvSpPr>
            <p:nvPr/>
          </p:nvSpPr>
          <p:spPr bwMode="auto">
            <a:xfrm>
              <a:off x="1212" y="38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4" name="Oval 56"/>
            <p:cNvSpPr>
              <a:spLocks noChangeArrowheads="1"/>
            </p:cNvSpPr>
            <p:nvPr/>
          </p:nvSpPr>
          <p:spPr bwMode="auto">
            <a:xfrm>
              <a:off x="1164" y="1488"/>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5" name="Oval 57"/>
            <p:cNvSpPr>
              <a:spLocks noChangeArrowheads="1"/>
            </p:cNvSpPr>
            <p:nvPr/>
          </p:nvSpPr>
          <p:spPr bwMode="auto">
            <a:xfrm>
              <a:off x="492" y="110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6" name="Oval 58"/>
            <p:cNvSpPr>
              <a:spLocks noChangeArrowheads="1"/>
            </p:cNvSpPr>
            <p:nvPr/>
          </p:nvSpPr>
          <p:spPr bwMode="auto">
            <a:xfrm>
              <a:off x="2036" y="106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7" name="Line 59"/>
            <p:cNvSpPr>
              <a:spLocks noChangeShapeType="1"/>
            </p:cNvSpPr>
            <p:nvPr/>
          </p:nvSpPr>
          <p:spPr bwMode="auto">
            <a:xfrm flipH="1">
              <a:off x="780" y="720"/>
              <a:ext cx="48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8" name="Line 60"/>
            <p:cNvSpPr>
              <a:spLocks noChangeShapeType="1"/>
            </p:cNvSpPr>
            <p:nvPr/>
          </p:nvSpPr>
          <p:spPr bwMode="auto">
            <a:xfrm>
              <a:off x="1548" y="720"/>
              <a:ext cx="576" cy="384"/>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59" name="Line 61"/>
            <p:cNvSpPr>
              <a:spLocks noChangeShapeType="1"/>
            </p:cNvSpPr>
            <p:nvPr/>
          </p:nvSpPr>
          <p:spPr bwMode="auto">
            <a:xfrm>
              <a:off x="876" y="1392"/>
              <a:ext cx="336" cy="192"/>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09374" name="Text Box 62"/>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p>
            <a:pPr marR="0" defTabSz="914400" eaLnBrk="1" hangingPunct="1">
              <a:buClrTx/>
              <a:buSzTx/>
              <a:buFontTx/>
              <a:buNone/>
              <a:defRPr/>
            </a:pPr>
            <a:r>
              <a:rPr kumimoji="0" lang="zh-CN" altLang="en-US" b="0" kern="1200" cap="none" spc="0" normalizeH="0" baseline="0" noProof="0" dirty="0">
                <a:solidFill>
                  <a:schemeClr val="hlink"/>
                </a:solidFill>
                <a:latin typeface="+mn-lt"/>
                <a:ea typeface="+mn-ea"/>
                <a:cs typeface="+mn-ea"/>
                <a:sym typeface="+mn-lt"/>
              </a:rPr>
              <a:t>先序遍历序列：</a:t>
            </a:r>
            <a:r>
              <a:rPr kumimoji="0" lang="en-US" altLang="zh-CN" b="0" kern="1200" cap="none" spc="0" normalizeH="0" baseline="0" noProof="0" dirty="0">
                <a:solidFill>
                  <a:schemeClr val="hlink"/>
                </a:solidFill>
                <a:latin typeface="+mn-lt"/>
                <a:ea typeface="+mn-ea"/>
                <a:cs typeface="+mn-ea"/>
                <a:sym typeface="+mn-lt"/>
              </a:rPr>
              <a:t>A  B  D  C</a:t>
            </a:r>
            <a:endParaRPr kumimoji="0" lang="en-US" altLang="zh-CN" b="0" kern="1200" cap="none" spc="0" normalizeH="0" baseline="0" noProof="0" dirty="0">
              <a:solidFill>
                <a:schemeClr val="hlink"/>
              </a:solidFill>
              <a:latin typeface="+mn-lt"/>
              <a:ea typeface="+mn-ea"/>
              <a:cs typeface="+mn-ea"/>
              <a:sym typeface="+mn-lt"/>
            </a:endParaRPr>
          </a:p>
        </p:txBody>
      </p:sp>
      <p:sp>
        <p:nvSpPr>
          <p:cNvPr id="51261" name="Rectangle 63"/>
          <p:cNvSpPr>
            <a:spLocks noChangeArrowheads="1"/>
          </p:cNvSpPr>
          <p:nvPr/>
        </p:nvSpPr>
        <p:spPr bwMode="auto">
          <a:xfrm>
            <a:off x="188913" y="1238250"/>
            <a:ext cx="4356100" cy="25781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若二叉树为空，则空操作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否则</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访问根结点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a:t>
            </a:r>
            <a:b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前序遍历左子树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a:t>
            </a:r>
            <a:b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前序遍历右子树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09377" name="Rectangle 65"/>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遍历的算法实现－先序遍历</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charRg st="0" end="18"/>
                                            </p:txEl>
                                          </p:spTgt>
                                        </p:tgtEl>
                                        <p:attrNameLst>
                                          <p:attrName>style.visibility</p:attrName>
                                        </p:attrNameLst>
                                      </p:cBhvr>
                                      <p:to>
                                        <p:strVal val="visible"/>
                                      </p:to>
                                    </p:set>
                                    <p:animEffect transition="in" filter="box(out)">
                                      <p:cBhvr>
                                        <p:cTn id="108" dur="500"/>
                                        <p:tgtEl>
                                          <p:spTgt spid="909374">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7"/>
          <p:cNvGrpSpPr/>
          <p:nvPr/>
        </p:nvGrpSpPr>
        <p:grpSpPr>
          <a:xfrm>
            <a:off x="854075" y="3913188"/>
            <a:ext cx="4119563" cy="1563687"/>
            <a:chOff x="240" y="2069"/>
            <a:chExt cx="2595" cy="985"/>
          </a:xfrm>
        </p:grpSpPr>
        <p:sp>
          <p:nvSpPr>
            <p:cNvPr id="52227" name="Rectangle 9"/>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TW" altLang="en-US" sz="2800" b="0" i="0" u="none" strike="noStrike" kern="1200" cap="none" spc="0" normalizeH="0" baseline="0" noProof="0" dirty="0">
                  <a:ln>
                    <a:noFill/>
                  </a:ln>
                  <a:solidFill>
                    <a:schemeClr val="tx1"/>
                  </a:solidFill>
                  <a:effectLst/>
                  <a:uLnTx/>
                  <a:uFillTx/>
                  <a:latin typeface="+mn-lt"/>
                  <a:ea typeface="+mn-ea"/>
                  <a:cs typeface="+mn-ea"/>
                  <a:sym typeface="+mn-lt"/>
                </a:rPr>
                <a:t>则三种遍历算法可写出:</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2228" name="AutoShape 12">
              <a:hlinkClick r:id="" action="ppaction://hlinkshowjump?jump=nextslide"/>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57774" name="Rectangle 14"/>
          <p:cNvSpPr>
            <a:spLocks noChangeArrowheads="1"/>
          </p:cNvSpPr>
          <p:nvPr/>
        </p:nvSpPr>
        <p:spPr bwMode="auto">
          <a:xfrm>
            <a:off x="854075" y="201613"/>
            <a:ext cx="8277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遍历的算法实现－－用递归形式格外简单！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52230" name="Rectangle 15"/>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long Factorial ( long n ) {</a:t>
            </a:r>
            <a:endPar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endParaRPr>
          </a:p>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    if ( n</a:t>
            </a:r>
            <a:r>
              <a:rPr kumimoji="0" lang="en-US" altLang="zh-CN" sz="2800" b="0" i="1" u="none" strike="noStrike" kern="1200" cap="none" spc="0" normalizeH="0" baseline="0" noProof="0" dirty="0">
                <a:ln>
                  <a:noFill/>
                </a:ln>
                <a:solidFill>
                  <a:srgbClr val="CC33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 0 ) return 1;</a:t>
            </a:r>
            <a:r>
              <a:rPr kumimoji="0" lang="en-US" altLang="zh-CN" sz="28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基本项</a:t>
            </a:r>
            <a:endPar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CC33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else return n * Factorial (n</a:t>
            </a:r>
            <a:r>
              <a:rPr kumimoji="0" lang="en-US" altLang="zh-CN" sz="2800" b="0" i="1" u="none" strike="noStrike" kern="1200" cap="none" spc="0" normalizeH="0" baseline="0" noProof="0" dirty="0">
                <a:ln>
                  <a:noFill/>
                </a:ln>
                <a:solidFill>
                  <a:srgbClr val="CC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1); </a:t>
            </a:r>
            <a:r>
              <a:rPr kumimoji="0" lang="en-US" altLang="zh-CN" sz="28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归纳项</a:t>
            </a:r>
            <a:r>
              <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rgbClr val="CC3300"/>
              </a:solidFill>
              <a:effectLst/>
              <a:uLnTx/>
              <a:uFillTx/>
              <a:latin typeface="+mn-lt"/>
              <a:ea typeface="+mn-ea"/>
              <a:cs typeface="+mn-ea"/>
              <a:sym typeface="+mn-lt"/>
            </a:endParaRPr>
          </a:p>
        </p:txBody>
      </p:sp>
      <p:sp>
        <p:nvSpPr>
          <p:cNvPr id="52231" name="Rectangle 16"/>
          <p:cNvSpPr>
            <a:spLocks noChangeArrowheads="1"/>
          </p:cNvSpPr>
          <p:nvPr/>
        </p:nvSpPr>
        <p:spPr bwMode="auto">
          <a:xfrm>
            <a:off x="758825" y="1341438"/>
            <a:ext cx="1147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回忆</a:t>
            </a:r>
            <a:r>
              <a:rPr kumimoji="0" lang="zh-TW"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矩形 1"/>
          <p:cNvSpPr/>
          <p:nvPr/>
        </p:nvSpPr>
        <p:spPr>
          <a:xfrm>
            <a:off x="0" y="1557338"/>
            <a:ext cx="9144000" cy="4392612"/>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58795" name="Rectangle 11"/>
          <p:cNvSpPr>
            <a:spLocks noChangeArrowheads="1"/>
          </p:cNvSpPr>
          <p:nvPr/>
        </p:nvSpPr>
        <p:spPr bwMode="auto">
          <a:xfrm>
            <a:off x="395288" y="1762125"/>
            <a:ext cx="87487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if(T==NULL) return OK;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空二叉树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&lt;&lt;T-&gt;data;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访问根结点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PreOrderTraverse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递归遍历左子树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PreOrderTraverse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递归遍历右子树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8796" name="Rectangle 12"/>
          <p:cNvSpPr>
            <a:spLocks noChangeArrowheads="1"/>
          </p:cNvSpPr>
          <p:nvPr/>
        </p:nvSpPr>
        <p:spPr bwMode="auto">
          <a:xfrm>
            <a:off x="900113" y="18415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先序遍历算法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3" name="矩形: 圆角 16"/>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22050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solidFill>
                  <a:srgbClr val="FEFFFF"/>
                </a:solidFill>
                <a:latin typeface="+mn-lt"/>
                <a:ea typeface="+mn-ea"/>
                <a:cs typeface="+mn-ea"/>
                <a:sym typeface="+mn-lt"/>
              </a:rPr>
              <a:t>5.1</a:t>
            </a:r>
            <a:endParaRPr kumimoji="0" lang="zh-CN" altLang="en-US" sz="2400" b="0" kern="1200" cap="none" spc="0" normalizeH="0" baseline="0" noProof="0" dirty="0">
              <a:solidFill>
                <a:srgbClr val="FEFFFF"/>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5.2</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5.3</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5.4</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5.5</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5.6</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5.7</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solidFill>
                  <a:srgbClr val="FEFFFF"/>
                </a:solidFill>
                <a:latin typeface="+mn-lt"/>
                <a:ea typeface="+mn-ea"/>
                <a:cs typeface="+mn-ea"/>
                <a:sym typeface="+mn-lt"/>
              </a:rPr>
              <a:t>树和二叉树的定义</a:t>
            </a:r>
            <a:endParaRPr kumimoji="0" lang="zh-CN" altLang="en-US" sz="2400" b="0" kern="1200" cap="none" spc="0" normalizeH="0" baseline="0" noProof="0" dirty="0">
              <a:solidFill>
                <a:srgbClr val="FEFFFF"/>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案例引入</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树和二叉树的抽象数据类型定义</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二叉树的性质和存储结构</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遍历二叉树和线索二叉树</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树和森林</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哈夫曼树及其应用</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Text Box 158"/>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76" name="Text Box 159"/>
          <p:cNvSpPr txBox="1">
            <a:spLocks noChangeArrowheads="1"/>
          </p:cNvSpPr>
          <p:nvPr/>
        </p:nvSpPr>
        <p:spPr bwMode="auto">
          <a:xfrm>
            <a:off x="334963" y="277813"/>
            <a:ext cx="3913188" cy="22479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if(T==NULL) return OK; else{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&lt;&lt;T-&gt;data;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160"/>
          <p:cNvGrpSpPr/>
          <p:nvPr/>
        </p:nvGrpSpPr>
        <p:grpSpPr>
          <a:xfrm>
            <a:off x="233363" y="3525838"/>
            <a:ext cx="1143000" cy="1235075"/>
            <a:chOff x="192" y="2160"/>
            <a:chExt cx="720" cy="778"/>
          </a:xfrm>
        </p:grpSpPr>
        <p:sp>
          <p:nvSpPr>
            <p:cNvPr id="54278" name="Line 161"/>
            <p:cNvSpPr>
              <a:spLocks noChangeShapeType="1"/>
            </p:cNvSpPr>
            <p:nvPr/>
          </p:nvSpPr>
          <p:spPr bwMode="auto">
            <a:xfrm>
              <a:off x="480" y="2400"/>
              <a:ext cx="0" cy="336"/>
            </a:xfrm>
            <a:prstGeom prst="line">
              <a:avLst/>
            </a:prstGeom>
            <a:noFill/>
            <a:ln w="19050">
              <a:solidFill>
                <a:srgbClr val="FF33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79" name="Text Box 162"/>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uLnTx/>
                  <a:uFillTx/>
                  <a:latin typeface="+mn-lt"/>
                  <a:ea typeface="+mn-ea"/>
                  <a:cs typeface="+mn-ea"/>
                  <a:sym typeface="+mn-lt"/>
                </a:rPr>
                <a:t>主程序</a:t>
              </a:r>
              <a:endParaRPr kumimoji="0" lang="zh-CN" altLang="en-US"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80" name="Text Box 163"/>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Pre( T )</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548" name="Line 164"/>
          <p:cNvSpPr>
            <a:spLocks noChangeShapeType="1"/>
          </p:cNvSpPr>
          <p:nvPr/>
        </p:nvSpPr>
        <p:spPr bwMode="auto">
          <a:xfrm>
            <a:off x="690563" y="4821238"/>
            <a:ext cx="1588" cy="609600"/>
          </a:xfrm>
          <a:prstGeom prst="line">
            <a:avLst/>
          </a:prstGeom>
          <a:noFill/>
          <a:ln w="19050">
            <a:solidFill>
              <a:srgbClr val="FF33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2549" name="Text Box 165"/>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mn-lt"/>
                <a:ea typeface="+mn-ea"/>
                <a:cs typeface="+mn-ea"/>
                <a:sym typeface="+mn-lt"/>
              </a:rPr>
              <a:t>返回</a:t>
            </a: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 name="Group 166"/>
          <p:cNvGrpSpPr/>
          <p:nvPr/>
        </p:nvGrpSpPr>
        <p:grpSpPr>
          <a:xfrm>
            <a:off x="7167563" y="3373438"/>
            <a:ext cx="533400" cy="838200"/>
            <a:chOff x="4560" y="1968"/>
            <a:chExt cx="336" cy="528"/>
          </a:xfrm>
        </p:grpSpPr>
        <p:sp>
          <p:nvSpPr>
            <p:cNvPr id="54284" name="Line 167"/>
            <p:cNvSpPr>
              <a:spLocks noChangeShapeType="1"/>
            </p:cNvSpPr>
            <p:nvPr/>
          </p:nvSpPr>
          <p:spPr bwMode="auto">
            <a:xfrm>
              <a:off x="4560" y="2448"/>
              <a:ext cx="192"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85" name="Line 168"/>
            <p:cNvSpPr>
              <a:spLocks noChangeShapeType="1"/>
            </p:cNvSpPr>
            <p:nvPr/>
          </p:nvSpPr>
          <p:spPr bwMode="auto">
            <a:xfrm>
              <a:off x="4752" y="1968"/>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86" name="Line 169"/>
            <p:cNvSpPr>
              <a:spLocks noChangeShapeType="1"/>
            </p:cNvSpPr>
            <p:nvPr/>
          </p:nvSpPr>
          <p:spPr bwMode="auto">
            <a:xfrm>
              <a:off x="4752" y="2496"/>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87" name="Line 170"/>
            <p:cNvSpPr>
              <a:spLocks noChangeShapeType="1"/>
            </p:cNvSpPr>
            <p:nvPr/>
          </p:nvSpPr>
          <p:spPr bwMode="auto">
            <a:xfrm flipV="1">
              <a:off x="4752" y="1968"/>
              <a:ext cx="0" cy="52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555" name="Text Box 171"/>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mn-lt"/>
                <a:ea typeface="+mn-ea"/>
                <a:cs typeface="+mn-ea"/>
                <a:sym typeface="+mn-lt"/>
              </a:rPr>
              <a:t>返回</a:t>
            </a: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 name="Group 172"/>
          <p:cNvGrpSpPr/>
          <p:nvPr/>
        </p:nvGrpSpPr>
        <p:grpSpPr>
          <a:xfrm>
            <a:off x="7167563" y="4287838"/>
            <a:ext cx="533400" cy="838200"/>
            <a:chOff x="4560" y="2544"/>
            <a:chExt cx="336" cy="528"/>
          </a:xfrm>
        </p:grpSpPr>
        <p:sp>
          <p:nvSpPr>
            <p:cNvPr id="54290" name="Line 173"/>
            <p:cNvSpPr>
              <a:spLocks noChangeShapeType="1"/>
            </p:cNvSpPr>
            <p:nvPr/>
          </p:nvSpPr>
          <p:spPr bwMode="auto">
            <a:xfrm>
              <a:off x="4560" y="2688"/>
              <a:ext cx="192"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91" name="Line 174"/>
            <p:cNvSpPr>
              <a:spLocks noChangeShapeType="1"/>
            </p:cNvSpPr>
            <p:nvPr/>
          </p:nvSpPr>
          <p:spPr bwMode="auto">
            <a:xfrm>
              <a:off x="4752" y="2544"/>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92" name="Line 175"/>
            <p:cNvSpPr>
              <a:spLocks noChangeShapeType="1"/>
            </p:cNvSpPr>
            <p:nvPr/>
          </p:nvSpPr>
          <p:spPr bwMode="auto">
            <a:xfrm>
              <a:off x="4752" y="3072"/>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93" name="Line 176"/>
            <p:cNvSpPr>
              <a:spLocks noChangeShapeType="1"/>
            </p:cNvSpPr>
            <p:nvPr/>
          </p:nvSpPr>
          <p:spPr bwMode="auto">
            <a:xfrm flipV="1">
              <a:off x="4752" y="2544"/>
              <a:ext cx="0" cy="52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 name="Group 177"/>
          <p:cNvGrpSpPr/>
          <p:nvPr/>
        </p:nvGrpSpPr>
        <p:grpSpPr>
          <a:xfrm>
            <a:off x="3128963" y="4592638"/>
            <a:ext cx="609600" cy="1752600"/>
            <a:chOff x="2016" y="2736"/>
            <a:chExt cx="384" cy="1104"/>
          </a:xfrm>
        </p:grpSpPr>
        <p:sp>
          <p:nvSpPr>
            <p:cNvPr id="54295" name="Line 178"/>
            <p:cNvSpPr>
              <a:spLocks noChangeShapeType="1"/>
            </p:cNvSpPr>
            <p:nvPr/>
          </p:nvSpPr>
          <p:spPr bwMode="auto">
            <a:xfrm>
              <a:off x="2016" y="2832"/>
              <a:ext cx="240"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Line 179"/>
            <p:cNvSpPr>
              <a:spLocks noChangeShapeType="1"/>
            </p:cNvSpPr>
            <p:nvPr/>
          </p:nvSpPr>
          <p:spPr bwMode="auto">
            <a:xfrm>
              <a:off x="2256" y="2736"/>
              <a:ext cx="0" cy="1104"/>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 name="Line 180"/>
            <p:cNvSpPr>
              <a:spLocks noChangeShapeType="1"/>
            </p:cNvSpPr>
            <p:nvPr/>
          </p:nvSpPr>
          <p:spPr bwMode="auto">
            <a:xfrm>
              <a:off x="2256" y="2736"/>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 name="Line 181"/>
            <p:cNvSpPr>
              <a:spLocks noChangeShapeType="1"/>
            </p:cNvSpPr>
            <p:nvPr/>
          </p:nvSpPr>
          <p:spPr bwMode="auto">
            <a:xfrm>
              <a:off x="2256" y="3840"/>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 name="Group 182"/>
          <p:cNvGrpSpPr/>
          <p:nvPr/>
        </p:nvGrpSpPr>
        <p:grpSpPr>
          <a:xfrm>
            <a:off x="3814763" y="5888038"/>
            <a:ext cx="1371600" cy="396875"/>
            <a:chOff x="2448" y="3552"/>
            <a:chExt cx="864" cy="250"/>
          </a:xfrm>
        </p:grpSpPr>
        <p:sp>
          <p:nvSpPr>
            <p:cNvPr id="54300" name="Text Box 183"/>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pre(T    R);</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01" name="Line 184"/>
            <p:cNvSpPr>
              <a:spLocks noChangeShapeType="1"/>
            </p:cNvSpPr>
            <p:nvPr/>
          </p:nvSpPr>
          <p:spPr bwMode="auto">
            <a:xfrm>
              <a:off x="2880" y="3696"/>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569" name="Text Box 185"/>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mn-lt"/>
                <a:ea typeface="+mn-ea"/>
                <a:cs typeface="+mn-ea"/>
                <a:sym typeface="+mn-lt"/>
              </a:rPr>
              <a:t>返回</a:t>
            </a: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7" name="Group 186"/>
          <p:cNvGrpSpPr/>
          <p:nvPr/>
        </p:nvGrpSpPr>
        <p:grpSpPr>
          <a:xfrm>
            <a:off x="5110163" y="4973638"/>
            <a:ext cx="533400" cy="838200"/>
            <a:chOff x="3264" y="2976"/>
            <a:chExt cx="336" cy="528"/>
          </a:xfrm>
        </p:grpSpPr>
        <p:sp>
          <p:nvSpPr>
            <p:cNvPr id="54304" name="Line 187"/>
            <p:cNvSpPr>
              <a:spLocks noChangeShapeType="1"/>
            </p:cNvSpPr>
            <p:nvPr/>
          </p:nvSpPr>
          <p:spPr bwMode="auto">
            <a:xfrm>
              <a:off x="3264" y="3456"/>
              <a:ext cx="192"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05" name="Line 188"/>
            <p:cNvSpPr>
              <a:spLocks noChangeShapeType="1"/>
            </p:cNvSpPr>
            <p:nvPr/>
          </p:nvSpPr>
          <p:spPr bwMode="auto">
            <a:xfrm>
              <a:off x="3456" y="2976"/>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06" name="Line 189"/>
            <p:cNvSpPr>
              <a:spLocks noChangeShapeType="1"/>
            </p:cNvSpPr>
            <p:nvPr/>
          </p:nvSpPr>
          <p:spPr bwMode="auto">
            <a:xfrm>
              <a:off x="3456" y="3504"/>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07" name="Line 190"/>
            <p:cNvSpPr>
              <a:spLocks noChangeShapeType="1"/>
            </p:cNvSpPr>
            <p:nvPr/>
          </p:nvSpPr>
          <p:spPr bwMode="auto">
            <a:xfrm flipV="1">
              <a:off x="3456" y="2976"/>
              <a:ext cx="0" cy="52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575" name="Text Box 191"/>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mn-lt"/>
                <a:ea typeface="+mn-ea"/>
                <a:cs typeface="+mn-ea"/>
                <a:sym typeface="+mn-lt"/>
              </a:rPr>
              <a:t>返回</a:t>
            </a: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 name="Group 192"/>
          <p:cNvGrpSpPr/>
          <p:nvPr/>
        </p:nvGrpSpPr>
        <p:grpSpPr>
          <a:xfrm>
            <a:off x="5110163" y="5888038"/>
            <a:ext cx="533400" cy="838200"/>
            <a:chOff x="3264" y="3552"/>
            <a:chExt cx="336" cy="528"/>
          </a:xfrm>
        </p:grpSpPr>
        <p:sp>
          <p:nvSpPr>
            <p:cNvPr id="54310" name="Line 193"/>
            <p:cNvSpPr>
              <a:spLocks noChangeShapeType="1"/>
            </p:cNvSpPr>
            <p:nvPr/>
          </p:nvSpPr>
          <p:spPr bwMode="auto">
            <a:xfrm>
              <a:off x="3264" y="3696"/>
              <a:ext cx="192"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11" name="Line 194"/>
            <p:cNvSpPr>
              <a:spLocks noChangeShapeType="1"/>
            </p:cNvSpPr>
            <p:nvPr/>
          </p:nvSpPr>
          <p:spPr bwMode="auto">
            <a:xfrm>
              <a:off x="3456" y="3552"/>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12" name="Line 195"/>
            <p:cNvSpPr>
              <a:spLocks noChangeShapeType="1"/>
            </p:cNvSpPr>
            <p:nvPr/>
          </p:nvSpPr>
          <p:spPr bwMode="auto">
            <a:xfrm>
              <a:off x="3456" y="4080"/>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Line 196"/>
            <p:cNvSpPr>
              <a:spLocks noChangeShapeType="1"/>
            </p:cNvSpPr>
            <p:nvPr/>
          </p:nvSpPr>
          <p:spPr bwMode="auto">
            <a:xfrm flipV="1">
              <a:off x="3456" y="3552"/>
              <a:ext cx="0" cy="52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9" name="Group 197"/>
          <p:cNvGrpSpPr/>
          <p:nvPr/>
        </p:nvGrpSpPr>
        <p:grpSpPr>
          <a:xfrm>
            <a:off x="1223963" y="3221038"/>
            <a:ext cx="609600" cy="1752600"/>
            <a:chOff x="816" y="1872"/>
            <a:chExt cx="384" cy="1104"/>
          </a:xfrm>
        </p:grpSpPr>
        <p:sp>
          <p:nvSpPr>
            <p:cNvPr id="22" name="Line 198"/>
            <p:cNvSpPr>
              <a:spLocks noChangeShapeType="1"/>
            </p:cNvSpPr>
            <p:nvPr/>
          </p:nvSpPr>
          <p:spPr bwMode="auto">
            <a:xfrm>
              <a:off x="816" y="2736"/>
              <a:ext cx="240"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16" name="Line 199"/>
            <p:cNvSpPr>
              <a:spLocks noChangeShapeType="1"/>
            </p:cNvSpPr>
            <p:nvPr/>
          </p:nvSpPr>
          <p:spPr bwMode="auto">
            <a:xfrm>
              <a:off x="1056" y="1872"/>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17" name="Line 200"/>
            <p:cNvSpPr>
              <a:spLocks noChangeShapeType="1"/>
            </p:cNvSpPr>
            <p:nvPr/>
          </p:nvSpPr>
          <p:spPr bwMode="auto">
            <a:xfrm>
              <a:off x="1056" y="2976"/>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18" name="Line 201"/>
            <p:cNvSpPr>
              <a:spLocks noChangeShapeType="1"/>
            </p:cNvSpPr>
            <p:nvPr/>
          </p:nvSpPr>
          <p:spPr bwMode="auto">
            <a:xfrm flipV="1">
              <a:off x="1056" y="1872"/>
              <a:ext cx="0" cy="1104"/>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 name="Group 202"/>
          <p:cNvGrpSpPr/>
          <p:nvPr/>
        </p:nvGrpSpPr>
        <p:grpSpPr>
          <a:xfrm>
            <a:off x="5033963" y="2992438"/>
            <a:ext cx="762000" cy="1752600"/>
            <a:chOff x="3216" y="1728"/>
            <a:chExt cx="480" cy="1104"/>
          </a:xfrm>
        </p:grpSpPr>
        <p:sp>
          <p:nvSpPr>
            <p:cNvPr id="54320" name="Line 203"/>
            <p:cNvSpPr>
              <a:spLocks noChangeShapeType="1"/>
            </p:cNvSpPr>
            <p:nvPr/>
          </p:nvSpPr>
          <p:spPr bwMode="auto">
            <a:xfrm>
              <a:off x="3552" y="1728"/>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1" name="Line 204"/>
            <p:cNvSpPr>
              <a:spLocks noChangeShapeType="1"/>
            </p:cNvSpPr>
            <p:nvPr/>
          </p:nvSpPr>
          <p:spPr bwMode="auto">
            <a:xfrm>
              <a:off x="3552" y="2832"/>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2" name="Line 205"/>
            <p:cNvSpPr>
              <a:spLocks noChangeShapeType="1"/>
            </p:cNvSpPr>
            <p:nvPr/>
          </p:nvSpPr>
          <p:spPr bwMode="auto">
            <a:xfrm>
              <a:off x="3216" y="2544"/>
              <a:ext cx="336"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3" name="Line 206"/>
            <p:cNvSpPr>
              <a:spLocks noChangeShapeType="1"/>
            </p:cNvSpPr>
            <p:nvPr/>
          </p:nvSpPr>
          <p:spPr bwMode="auto">
            <a:xfrm flipV="1">
              <a:off x="3552" y="1728"/>
              <a:ext cx="0" cy="1104"/>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 name="Group 207"/>
          <p:cNvGrpSpPr/>
          <p:nvPr/>
        </p:nvGrpSpPr>
        <p:grpSpPr>
          <a:xfrm>
            <a:off x="5033963" y="2078038"/>
            <a:ext cx="762000" cy="1828800"/>
            <a:chOff x="3216" y="1152"/>
            <a:chExt cx="480" cy="1152"/>
          </a:xfrm>
        </p:grpSpPr>
        <p:sp>
          <p:nvSpPr>
            <p:cNvPr id="54325" name="Line 208"/>
            <p:cNvSpPr>
              <a:spLocks noChangeShapeType="1"/>
            </p:cNvSpPr>
            <p:nvPr/>
          </p:nvSpPr>
          <p:spPr bwMode="auto">
            <a:xfrm>
              <a:off x="3408" y="1488"/>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6" name="Line 209"/>
            <p:cNvSpPr>
              <a:spLocks noChangeShapeType="1"/>
            </p:cNvSpPr>
            <p:nvPr/>
          </p:nvSpPr>
          <p:spPr bwMode="auto">
            <a:xfrm>
              <a:off x="3552" y="1152"/>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7" name="Line 210"/>
            <p:cNvSpPr>
              <a:spLocks noChangeShapeType="1"/>
            </p:cNvSpPr>
            <p:nvPr/>
          </p:nvSpPr>
          <p:spPr bwMode="auto">
            <a:xfrm>
              <a:off x="3552" y="1680"/>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28" name="Line 211"/>
            <p:cNvSpPr>
              <a:spLocks noChangeShapeType="1"/>
            </p:cNvSpPr>
            <p:nvPr/>
          </p:nvSpPr>
          <p:spPr bwMode="auto">
            <a:xfrm flipV="1">
              <a:off x="3552" y="1152"/>
              <a:ext cx="0" cy="52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Line 212"/>
            <p:cNvSpPr>
              <a:spLocks noChangeShapeType="1"/>
            </p:cNvSpPr>
            <p:nvPr/>
          </p:nvSpPr>
          <p:spPr bwMode="auto">
            <a:xfrm>
              <a:off x="3216" y="2304"/>
              <a:ext cx="192"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30" name="Line 213"/>
            <p:cNvSpPr>
              <a:spLocks noChangeShapeType="1"/>
            </p:cNvSpPr>
            <p:nvPr/>
          </p:nvSpPr>
          <p:spPr bwMode="auto">
            <a:xfrm flipV="1">
              <a:off x="3408" y="1488"/>
              <a:ext cx="0" cy="816"/>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 name="Group 214"/>
          <p:cNvGrpSpPr/>
          <p:nvPr/>
        </p:nvGrpSpPr>
        <p:grpSpPr>
          <a:xfrm>
            <a:off x="5872163" y="4287838"/>
            <a:ext cx="1371600" cy="396875"/>
            <a:chOff x="3744" y="2544"/>
            <a:chExt cx="864" cy="250"/>
          </a:xfrm>
        </p:grpSpPr>
        <p:sp>
          <p:nvSpPr>
            <p:cNvPr id="54332" name="Text Box 215"/>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pre(T    R);</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33" name="Line 216"/>
            <p:cNvSpPr>
              <a:spLocks noChangeShapeType="1"/>
            </p:cNvSpPr>
            <p:nvPr/>
          </p:nvSpPr>
          <p:spPr bwMode="auto">
            <a:xfrm>
              <a:off x="4150" y="2688"/>
              <a:ext cx="15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34" name="Oval 217"/>
          <p:cNvSpPr>
            <a:spLocks noChangeArrowheads="1"/>
          </p:cNvSpPr>
          <p:nvPr/>
        </p:nvSpPr>
        <p:spPr bwMode="auto">
          <a:xfrm>
            <a:off x="7396163" y="325438"/>
            <a:ext cx="533400" cy="457200"/>
          </a:xfrm>
          <a:prstGeom prst="ellipse">
            <a:avLst/>
          </a:prstGeom>
          <a:solidFill>
            <a:srgbClr val="CCFFC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35" name="Oval 218"/>
          <p:cNvSpPr>
            <a:spLocks noChangeArrowheads="1"/>
          </p:cNvSpPr>
          <p:nvPr/>
        </p:nvSpPr>
        <p:spPr bwMode="auto">
          <a:xfrm>
            <a:off x="8234363" y="1163638"/>
            <a:ext cx="533400" cy="457200"/>
          </a:xfrm>
          <a:prstGeom prst="ellipse">
            <a:avLst/>
          </a:prstGeom>
          <a:solidFill>
            <a:srgbClr val="FFFFC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36" name="Oval 219"/>
          <p:cNvSpPr>
            <a:spLocks noChangeArrowheads="1"/>
          </p:cNvSpPr>
          <p:nvPr/>
        </p:nvSpPr>
        <p:spPr bwMode="auto">
          <a:xfrm>
            <a:off x="6557963" y="1163638"/>
            <a:ext cx="533400" cy="457200"/>
          </a:xfrm>
          <a:prstGeom prst="ellipse">
            <a:avLst/>
          </a:prstGeom>
          <a:solidFill>
            <a:srgbClr val="CCFFC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37" name="Oval 220"/>
          <p:cNvSpPr>
            <a:spLocks noChangeArrowheads="1"/>
          </p:cNvSpPr>
          <p:nvPr/>
        </p:nvSpPr>
        <p:spPr bwMode="auto">
          <a:xfrm>
            <a:off x="7472363" y="2230438"/>
            <a:ext cx="533400" cy="457200"/>
          </a:xfrm>
          <a:prstGeom prst="ellipse">
            <a:avLst/>
          </a:prstGeom>
          <a:solidFill>
            <a:srgbClr val="99CCFF"/>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cxnSp>
        <p:nvCxnSpPr>
          <p:cNvPr id="56344" name="AutoShape 221"/>
          <p:cNvCxnSpPr>
            <a:stCxn id="54334" idx="3"/>
            <a:endCxn id="54336" idx="7"/>
          </p:cNvCxnSpPr>
          <p:nvPr/>
        </p:nvCxnSpPr>
        <p:spPr>
          <a:xfrm flipH="1">
            <a:off x="7013575" y="715963"/>
            <a:ext cx="460375" cy="514350"/>
          </a:xfrm>
          <a:prstGeom prst="straightConnector1">
            <a:avLst/>
          </a:prstGeom>
          <a:ln w="9525" cap="flat" cmpd="sng">
            <a:solidFill>
              <a:schemeClr val="tx1"/>
            </a:solidFill>
            <a:prstDash val="solid"/>
            <a:headEnd type="none" w="med" len="med"/>
            <a:tailEnd type="none" w="med" len="med"/>
          </a:ln>
        </p:spPr>
      </p:cxnSp>
      <p:cxnSp>
        <p:nvCxnSpPr>
          <p:cNvPr id="56345" name="AutoShape 222"/>
          <p:cNvCxnSpPr>
            <a:stCxn id="54334" idx="5"/>
            <a:endCxn id="54335" idx="1"/>
          </p:cNvCxnSpPr>
          <p:nvPr/>
        </p:nvCxnSpPr>
        <p:spPr>
          <a:xfrm>
            <a:off x="7851775" y="715963"/>
            <a:ext cx="460375" cy="514350"/>
          </a:xfrm>
          <a:prstGeom prst="straightConnector1">
            <a:avLst/>
          </a:prstGeom>
          <a:ln w="9525" cap="flat" cmpd="sng">
            <a:solidFill>
              <a:schemeClr val="tx1"/>
            </a:solidFill>
            <a:prstDash val="solid"/>
            <a:headEnd type="none" w="med" len="med"/>
            <a:tailEnd type="none" w="med" len="med"/>
          </a:ln>
        </p:spPr>
      </p:cxnSp>
      <p:cxnSp>
        <p:nvCxnSpPr>
          <p:cNvPr id="56346" name="AutoShape 223"/>
          <p:cNvCxnSpPr>
            <a:stCxn id="54336" idx="5"/>
            <a:endCxn id="54337" idx="1"/>
          </p:cNvCxnSpPr>
          <p:nvPr/>
        </p:nvCxnSpPr>
        <p:spPr>
          <a:xfrm>
            <a:off x="7013575" y="1554163"/>
            <a:ext cx="536575" cy="742950"/>
          </a:xfrm>
          <a:prstGeom prst="straightConnector1">
            <a:avLst/>
          </a:prstGeom>
          <a:ln w="9525" cap="flat" cmpd="sng">
            <a:solidFill>
              <a:schemeClr val="tx1"/>
            </a:solidFill>
            <a:prstDash val="solid"/>
            <a:headEnd type="none" w="med" len="med"/>
            <a:tailEnd type="none" w="med" len="med"/>
          </a:ln>
        </p:spPr>
      </p:cxnSp>
      <p:grpSp>
        <p:nvGrpSpPr>
          <p:cNvPr id="13" name="Group 224"/>
          <p:cNvGrpSpPr/>
          <p:nvPr/>
        </p:nvGrpSpPr>
        <p:grpSpPr>
          <a:xfrm>
            <a:off x="3738563" y="1163638"/>
            <a:ext cx="3352800" cy="2911475"/>
            <a:chOff x="2400" y="672"/>
            <a:chExt cx="2112" cy="1834"/>
          </a:xfrm>
        </p:grpSpPr>
        <p:grpSp>
          <p:nvGrpSpPr>
            <p:cNvPr id="56426" name="Group 225"/>
            <p:cNvGrpSpPr/>
            <p:nvPr/>
          </p:nvGrpSpPr>
          <p:grpSpPr>
            <a:xfrm>
              <a:off x="2400" y="1728"/>
              <a:ext cx="864" cy="778"/>
              <a:chOff x="2400" y="1632"/>
              <a:chExt cx="864" cy="778"/>
            </a:xfrm>
          </p:grpSpPr>
          <p:sp>
            <p:nvSpPr>
              <p:cNvPr id="26" name="Text Box 226"/>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44" name="Line 227"/>
              <p:cNvSpPr>
                <a:spLocks noChangeShapeType="1"/>
              </p:cNvSpPr>
              <p:nvPr/>
            </p:nvSpPr>
            <p:spPr bwMode="auto">
              <a:xfrm>
                <a:off x="2592" y="1776"/>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45" name="Oval 228"/>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46" name="Text Box 229"/>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printf(B);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47" name="Text Box 230"/>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pre(T    L);</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 name="Line 231"/>
              <p:cNvSpPr>
                <a:spLocks noChangeShapeType="1"/>
              </p:cNvSpPr>
              <p:nvPr/>
            </p:nvSpPr>
            <p:spPr bwMode="auto">
              <a:xfrm>
                <a:off x="2832" y="2304"/>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49" name="Oval 232"/>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5" name="Group 233"/>
          <p:cNvGrpSpPr/>
          <p:nvPr/>
        </p:nvGrpSpPr>
        <p:grpSpPr>
          <a:xfrm>
            <a:off x="1833563" y="325438"/>
            <a:ext cx="6096000" cy="4206875"/>
            <a:chOff x="1200" y="144"/>
            <a:chExt cx="3840" cy="2650"/>
          </a:xfrm>
        </p:grpSpPr>
        <p:grpSp>
          <p:nvGrpSpPr>
            <p:cNvPr id="56418" name="Group 234"/>
            <p:cNvGrpSpPr/>
            <p:nvPr/>
          </p:nvGrpSpPr>
          <p:grpSpPr>
            <a:xfrm>
              <a:off x="1200" y="2016"/>
              <a:ext cx="864" cy="778"/>
              <a:chOff x="1200" y="1920"/>
              <a:chExt cx="864" cy="778"/>
            </a:xfrm>
          </p:grpSpPr>
          <p:sp>
            <p:nvSpPr>
              <p:cNvPr id="54352" name="Text Box 235"/>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53" name="Line 236"/>
              <p:cNvSpPr>
                <a:spLocks noChangeShapeType="1"/>
              </p:cNvSpPr>
              <p:nvPr/>
            </p:nvSpPr>
            <p:spPr bwMode="auto">
              <a:xfrm>
                <a:off x="1392" y="2064"/>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72" name="Oval 237"/>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55" name="Text Box 238"/>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printf(A);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56" name="Text Box 239"/>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pre(T    L);</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57" name="Line 240"/>
              <p:cNvSpPr>
                <a:spLocks noChangeShapeType="1"/>
              </p:cNvSpPr>
              <p:nvPr/>
            </p:nvSpPr>
            <p:spPr bwMode="auto">
              <a:xfrm>
                <a:off x="1632" y="2592"/>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58" name="Oval 241"/>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7" name="Group 242"/>
          <p:cNvGrpSpPr/>
          <p:nvPr/>
        </p:nvGrpSpPr>
        <p:grpSpPr>
          <a:xfrm>
            <a:off x="5872163" y="2230438"/>
            <a:ext cx="2133600" cy="2073275"/>
            <a:chOff x="3744" y="1344"/>
            <a:chExt cx="1344" cy="1306"/>
          </a:xfrm>
        </p:grpSpPr>
        <p:grpSp>
          <p:nvGrpSpPr>
            <p:cNvPr id="56410" name="Group 243"/>
            <p:cNvGrpSpPr/>
            <p:nvPr/>
          </p:nvGrpSpPr>
          <p:grpSpPr>
            <a:xfrm>
              <a:off x="3744" y="1872"/>
              <a:ext cx="864" cy="778"/>
              <a:chOff x="3744" y="1776"/>
              <a:chExt cx="864" cy="778"/>
            </a:xfrm>
          </p:grpSpPr>
          <p:sp>
            <p:nvSpPr>
              <p:cNvPr id="54361" name="Text Box 244"/>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273" name="Line 245"/>
              <p:cNvSpPr>
                <a:spLocks noChangeShapeType="1"/>
              </p:cNvSpPr>
              <p:nvPr/>
            </p:nvSpPr>
            <p:spPr bwMode="auto">
              <a:xfrm>
                <a:off x="3936" y="1920"/>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63" name="Oval 246"/>
              <p:cNvSpPr>
                <a:spLocks noChangeArrowheads="1"/>
              </p:cNvSpPr>
              <p:nvPr/>
            </p:nvSpPr>
            <p:spPr bwMode="auto">
              <a:xfrm>
                <a:off x="4176" y="1824"/>
                <a:ext cx="192" cy="192"/>
              </a:xfrm>
              <a:prstGeom prst="ellipse">
                <a:avLst/>
              </a:prstGeom>
              <a:solidFill>
                <a:srgbClr val="99CCFF"/>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64" name="Text Box 247"/>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printf(D);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65" name="Text Box 248"/>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pre(T    L);</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66" name="Line 249"/>
              <p:cNvSpPr>
                <a:spLocks noChangeShapeType="1"/>
              </p:cNvSpPr>
              <p:nvPr/>
            </p:nvSpPr>
            <p:spPr bwMode="auto">
              <a:xfrm>
                <a:off x="4150" y="2448"/>
                <a:ext cx="15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67" name="Oval 250"/>
            <p:cNvSpPr>
              <a:spLocks noChangeArrowheads="1"/>
            </p:cNvSpPr>
            <p:nvPr/>
          </p:nvSpPr>
          <p:spPr bwMode="auto">
            <a:xfrm>
              <a:off x="4752" y="1344"/>
              <a:ext cx="336" cy="288"/>
            </a:xfrm>
            <a:prstGeom prst="ellipse">
              <a:avLst/>
            </a:prstGeom>
            <a:solidFill>
              <a:srgbClr val="99CCFF"/>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9" name="Group 251"/>
          <p:cNvGrpSpPr/>
          <p:nvPr/>
        </p:nvGrpSpPr>
        <p:grpSpPr>
          <a:xfrm>
            <a:off x="3814763" y="1163638"/>
            <a:ext cx="4953000" cy="4740275"/>
            <a:chOff x="2448" y="672"/>
            <a:chExt cx="3120" cy="2986"/>
          </a:xfrm>
        </p:grpSpPr>
        <p:grpSp>
          <p:nvGrpSpPr>
            <p:cNvPr id="56402" name="Group 252"/>
            <p:cNvGrpSpPr/>
            <p:nvPr/>
          </p:nvGrpSpPr>
          <p:grpSpPr>
            <a:xfrm>
              <a:off x="2448" y="2880"/>
              <a:ext cx="864" cy="778"/>
              <a:chOff x="2448" y="2784"/>
              <a:chExt cx="864" cy="778"/>
            </a:xfrm>
          </p:grpSpPr>
          <p:sp>
            <p:nvSpPr>
              <p:cNvPr id="54370" name="Text Box 253"/>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71" name="Line 254"/>
              <p:cNvSpPr>
                <a:spLocks noChangeShapeType="1"/>
              </p:cNvSpPr>
              <p:nvPr/>
            </p:nvSpPr>
            <p:spPr bwMode="auto">
              <a:xfrm>
                <a:off x="2640" y="2928"/>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72" name="Oval 255"/>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73" name="Text Box 256"/>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printf(C);</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74" name="Text Box 257"/>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pre(T    L);</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75" name="Line 258"/>
              <p:cNvSpPr>
                <a:spLocks noChangeShapeType="1"/>
              </p:cNvSpPr>
              <p:nvPr/>
            </p:nvSpPr>
            <p:spPr bwMode="auto">
              <a:xfrm>
                <a:off x="2880" y="3456"/>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76" name="Oval 259"/>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1" name="Group 260"/>
          <p:cNvGrpSpPr/>
          <p:nvPr/>
        </p:nvGrpSpPr>
        <p:grpSpPr>
          <a:xfrm>
            <a:off x="3128963" y="630238"/>
            <a:ext cx="4038600" cy="3886200"/>
            <a:chOff x="2016" y="336"/>
            <a:chExt cx="2544" cy="2448"/>
          </a:xfrm>
        </p:grpSpPr>
        <p:grpSp>
          <p:nvGrpSpPr>
            <p:cNvPr id="56396" name="Group 261"/>
            <p:cNvGrpSpPr/>
            <p:nvPr/>
          </p:nvGrpSpPr>
          <p:grpSpPr>
            <a:xfrm>
              <a:off x="2016" y="1680"/>
              <a:ext cx="384" cy="1104"/>
              <a:chOff x="2016" y="1584"/>
              <a:chExt cx="384" cy="1104"/>
            </a:xfrm>
          </p:grpSpPr>
          <p:sp>
            <p:nvSpPr>
              <p:cNvPr id="54379" name="Line 262"/>
              <p:cNvSpPr>
                <a:spLocks noChangeShapeType="1"/>
              </p:cNvSpPr>
              <p:nvPr/>
            </p:nvSpPr>
            <p:spPr bwMode="auto">
              <a:xfrm>
                <a:off x="2256" y="1584"/>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80" name="Line 263"/>
              <p:cNvSpPr>
                <a:spLocks noChangeShapeType="1"/>
              </p:cNvSpPr>
              <p:nvPr/>
            </p:nvSpPr>
            <p:spPr bwMode="auto">
              <a:xfrm>
                <a:off x="2256" y="2688"/>
                <a:ext cx="144"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81" name="Line 264"/>
              <p:cNvSpPr>
                <a:spLocks noChangeShapeType="1"/>
              </p:cNvSpPr>
              <p:nvPr/>
            </p:nvSpPr>
            <p:spPr bwMode="auto">
              <a:xfrm>
                <a:off x="2016" y="2592"/>
                <a:ext cx="240" cy="0"/>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82" name="Line 265"/>
              <p:cNvSpPr>
                <a:spLocks noChangeShapeType="1"/>
              </p:cNvSpPr>
              <p:nvPr/>
            </p:nvSpPr>
            <p:spPr bwMode="auto">
              <a:xfrm flipV="1">
                <a:off x="2256" y="1584"/>
                <a:ext cx="0" cy="1104"/>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83" name="AutoShape 266"/>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651" name="Text Box 267"/>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返回</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3" name="Group 268"/>
          <p:cNvGrpSpPr/>
          <p:nvPr/>
        </p:nvGrpSpPr>
        <p:grpSpPr>
          <a:xfrm>
            <a:off x="4957763" y="1239838"/>
            <a:ext cx="1981200" cy="1236662"/>
            <a:chOff x="3168" y="720"/>
            <a:chExt cx="1248" cy="779"/>
          </a:xfrm>
        </p:grpSpPr>
        <p:grpSp>
          <p:nvGrpSpPr>
            <p:cNvPr id="56391" name="Group 269"/>
            <p:cNvGrpSpPr/>
            <p:nvPr/>
          </p:nvGrpSpPr>
          <p:grpSpPr>
            <a:xfrm>
              <a:off x="3747" y="1248"/>
              <a:ext cx="669" cy="251"/>
              <a:chOff x="3747" y="1152"/>
              <a:chExt cx="669" cy="251"/>
            </a:xfrm>
          </p:grpSpPr>
          <p:sp>
            <p:nvSpPr>
              <p:cNvPr id="54387" name="Text Box 270"/>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88" name="Text Box 271"/>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389" name="Line 272"/>
              <p:cNvSpPr>
                <a:spLocks noChangeShapeType="1"/>
              </p:cNvSpPr>
              <p:nvPr/>
            </p:nvSpPr>
            <p:spPr bwMode="auto">
              <a:xfrm>
                <a:off x="3939" y="1297"/>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90" name="Text Box 273"/>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rPr>
                <a:t>左是空返回</a:t>
              </a:r>
              <a:endPar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25" name="Group 274"/>
          <p:cNvGrpSpPr/>
          <p:nvPr/>
        </p:nvGrpSpPr>
        <p:grpSpPr>
          <a:xfrm>
            <a:off x="3738563" y="1620838"/>
            <a:ext cx="3657600" cy="2835275"/>
            <a:chOff x="2400" y="960"/>
            <a:chExt cx="2304" cy="1786"/>
          </a:xfrm>
        </p:grpSpPr>
        <p:grpSp>
          <p:nvGrpSpPr>
            <p:cNvPr id="56387" name="Group 275"/>
            <p:cNvGrpSpPr/>
            <p:nvPr/>
          </p:nvGrpSpPr>
          <p:grpSpPr>
            <a:xfrm>
              <a:off x="2400" y="2496"/>
              <a:ext cx="864" cy="250"/>
              <a:chOff x="2400" y="2400"/>
              <a:chExt cx="864" cy="250"/>
            </a:xfrm>
          </p:grpSpPr>
          <p:sp>
            <p:nvSpPr>
              <p:cNvPr id="54393" name="Text Box 276"/>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pre(T    R);</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94" name="Line 277"/>
              <p:cNvSpPr>
                <a:spLocks noChangeShapeType="1"/>
              </p:cNvSpPr>
              <p:nvPr/>
            </p:nvSpPr>
            <p:spPr bwMode="auto">
              <a:xfrm>
                <a:off x="2832" y="2544"/>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395" name="AutoShape 278"/>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7" name="Group 279"/>
          <p:cNvGrpSpPr/>
          <p:nvPr/>
        </p:nvGrpSpPr>
        <p:grpSpPr>
          <a:xfrm>
            <a:off x="6938963" y="2687638"/>
            <a:ext cx="1828800" cy="1082675"/>
            <a:chOff x="4416" y="1632"/>
            <a:chExt cx="1152" cy="682"/>
          </a:xfrm>
        </p:grpSpPr>
        <p:grpSp>
          <p:nvGrpSpPr>
            <p:cNvPr id="56382" name="Group 280"/>
            <p:cNvGrpSpPr/>
            <p:nvPr/>
          </p:nvGrpSpPr>
          <p:grpSpPr>
            <a:xfrm>
              <a:off x="4944" y="2064"/>
              <a:ext cx="624" cy="250"/>
              <a:chOff x="4944" y="1968"/>
              <a:chExt cx="624" cy="250"/>
            </a:xfrm>
          </p:grpSpPr>
          <p:sp>
            <p:nvSpPr>
              <p:cNvPr id="54398" name="Text Box 281"/>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399" name="Text Box 282"/>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400" name="Line 283"/>
              <p:cNvSpPr>
                <a:spLocks noChangeShapeType="1"/>
              </p:cNvSpPr>
              <p:nvPr/>
            </p:nvSpPr>
            <p:spPr bwMode="auto">
              <a:xfrm>
                <a:off x="5136" y="2064"/>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01" name="Text Box 284"/>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rPr>
                <a:t>左是空返回</a:t>
              </a:r>
              <a:endPar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29" name="Group 285"/>
          <p:cNvGrpSpPr/>
          <p:nvPr/>
        </p:nvGrpSpPr>
        <p:grpSpPr>
          <a:xfrm>
            <a:off x="6938963" y="2992438"/>
            <a:ext cx="1828800" cy="1692275"/>
            <a:chOff x="4416" y="1824"/>
            <a:chExt cx="1152" cy="1066"/>
          </a:xfrm>
        </p:grpSpPr>
        <p:grpSp>
          <p:nvGrpSpPr>
            <p:cNvPr id="56377" name="Group 286"/>
            <p:cNvGrpSpPr/>
            <p:nvPr/>
          </p:nvGrpSpPr>
          <p:grpSpPr>
            <a:xfrm>
              <a:off x="4944" y="2640"/>
              <a:ext cx="624" cy="250"/>
              <a:chOff x="4944" y="2544"/>
              <a:chExt cx="624" cy="250"/>
            </a:xfrm>
          </p:grpSpPr>
          <p:sp>
            <p:nvSpPr>
              <p:cNvPr id="54404" name="Text Box 287"/>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405" name="Text Box 288"/>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406" name="Line 289"/>
              <p:cNvSpPr>
                <a:spLocks noChangeShapeType="1"/>
              </p:cNvSpPr>
              <p:nvPr/>
            </p:nvSpPr>
            <p:spPr bwMode="auto">
              <a:xfrm>
                <a:off x="5136" y="2640"/>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07" name="Text Box 290"/>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rPr>
                <a:t>右是空返回</a:t>
              </a:r>
              <a:endPar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31" name="Group 291"/>
          <p:cNvGrpSpPr/>
          <p:nvPr/>
        </p:nvGrpSpPr>
        <p:grpSpPr>
          <a:xfrm>
            <a:off x="5719763" y="1620838"/>
            <a:ext cx="3352800" cy="3749675"/>
            <a:chOff x="3648" y="960"/>
            <a:chExt cx="2112" cy="2362"/>
          </a:xfrm>
        </p:grpSpPr>
        <p:grpSp>
          <p:nvGrpSpPr>
            <p:cNvPr id="56372" name="Group 292"/>
            <p:cNvGrpSpPr/>
            <p:nvPr/>
          </p:nvGrpSpPr>
          <p:grpSpPr>
            <a:xfrm>
              <a:off x="3648" y="3072"/>
              <a:ext cx="624" cy="250"/>
              <a:chOff x="3648" y="2976"/>
              <a:chExt cx="624" cy="250"/>
            </a:xfrm>
          </p:grpSpPr>
          <p:sp>
            <p:nvSpPr>
              <p:cNvPr id="54410" name="Text Box 293"/>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411" name="Text Box 294"/>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412" name="Line 295"/>
              <p:cNvSpPr>
                <a:spLocks noChangeShapeType="1"/>
              </p:cNvSpPr>
              <p:nvPr/>
            </p:nvSpPr>
            <p:spPr bwMode="auto">
              <a:xfrm>
                <a:off x="3840" y="3120"/>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13" name="Text Box 296"/>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rPr>
                <a:t>左是空返回</a:t>
              </a:r>
              <a:endPar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912641" name="Group 297"/>
          <p:cNvGrpSpPr/>
          <p:nvPr/>
        </p:nvGrpSpPr>
        <p:grpSpPr>
          <a:xfrm>
            <a:off x="5719763" y="1925638"/>
            <a:ext cx="3352800" cy="4359275"/>
            <a:chOff x="3648" y="1152"/>
            <a:chExt cx="2112" cy="2746"/>
          </a:xfrm>
        </p:grpSpPr>
        <p:grpSp>
          <p:nvGrpSpPr>
            <p:cNvPr id="56367" name="Group 298"/>
            <p:cNvGrpSpPr/>
            <p:nvPr/>
          </p:nvGrpSpPr>
          <p:grpSpPr>
            <a:xfrm>
              <a:off x="3648" y="3648"/>
              <a:ext cx="624" cy="250"/>
              <a:chOff x="3648" y="3552"/>
              <a:chExt cx="624" cy="250"/>
            </a:xfrm>
          </p:grpSpPr>
          <p:sp>
            <p:nvSpPr>
              <p:cNvPr id="54416" name="Text Box 299"/>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417" name="Text Box 300"/>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418" name="Line 301"/>
              <p:cNvSpPr>
                <a:spLocks noChangeShapeType="1"/>
              </p:cNvSpPr>
              <p:nvPr/>
            </p:nvSpPr>
            <p:spPr bwMode="auto">
              <a:xfrm>
                <a:off x="3840" y="3696"/>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19" name="Text Box 302"/>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rPr>
                <a:t>右是空返回</a:t>
              </a:r>
              <a:endParaRPr kumimoji="0" lang="zh-CN" altLang="en-US" sz="2000" b="0" i="0" u="none" strike="noStrike" kern="1200" cap="none" spc="0" normalizeH="0" baseline="0" noProof="0">
                <a:ln>
                  <a:noFill/>
                </a:ln>
                <a:solidFill>
                  <a:srgbClr val="FF3300"/>
                </a:solidFill>
                <a:effectLst/>
                <a:uLnTx/>
                <a:uFillTx/>
                <a:latin typeface="+mn-lt"/>
                <a:ea typeface="+mn-ea"/>
                <a:cs typeface="+mn-ea"/>
                <a:sym typeface="+mn-lt"/>
              </a:endParaRPr>
            </a:p>
          </p:txBody>
        </p:sp>
      </p:grpSp>
      <p:grpSp>
        <p:nvGrpSpPr>
          <p:cNvPr id="912643" name="Group 303"/>
          <p:cNvGrpSpPr/>
          <p:nvPr/>
        </p:nvGrpSpPr>
        <p:grpSpPr>
          <a:xfrm>
            <a:off x="1833563" y="630238"/>
            <a:ext cx="6400800" cy="4283075"/>
            <a:chOff x="1200" y="336"/>
            <a:chExt cx="4032" cy="2698"/>
          </a:xfrm>
        </p:grpSpPr>
        <p:grpSp>
          <p:nvGrpSpPr>
            <p:cNvPr id="56361" name="Group 304"/>
            <p:cNvGrpSpPr/>
            <p:nvPr/>
          </p:nvGrpSpPr>
          <p:grpSpPr>
            <a:xfrm>
              <a:off x="1200" y="336"/>
              <a:ext cx="4032" cy="2698"/>
              <a:chOff x="1200" y="336"/>
              <a:chExt cx="4032" cy="2698"/>
            </a:xfrm>
          </p:grpSpPr>
          <p:grpSp>
            <p:nvGrpSpPr>
              <p:cNvPr id="56363" name="Group 305"/>
              <p:cNvGrpSpPr/>
              <p:nvPr/>
            </p:nvGrpSpPr>
            <p:grpSpPr>
              <a:xfrm>
                <a:off x="1200" y="2784"/>
                <a:ext cx="864" cy="250"/>
                <a:chOff x="1200" y="2688"/>
                <a:chExt cx="864" cy="250"/>
              </a:xfrm>
            </p:grpSpPr>
            <p:sp>
              <p:nvSpPr>
                <p:cNvPr id="54423" name="Text Box 306"/>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pre(T    R);</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4424" name="Line 307"/>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25" name="AutoShape 308"/>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4426" name="Line 309"/>
            <p:cNvSpPr>
              <a:spLocks noChangeShapeType="1"/>
            </p:cNvSpPr>
            <p:nvPr/>
          </p:nvSpPr>
          <p:spPr bwMode="auto">
            <a:xfrm>
              <a:off x="1632" y="2928"/>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2695" name="Text Box 311"/>
          <p:cNvSpPr txBox="1">
            <a:spLocks noChangeArrowheads="1"/>
          </p:cNvSpPr>
          <p:nvPr/>
        </p:nvSpPr>
        <p:spPr bwMode="auto">
          <a:xfrm>
            <a:off x="4424363" y="279400"/>
            <a:ext cx="2492375" cy="523875"/>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FF3300"/>
                </a:solidFill>
                <a:effectLst/>
                <a:uLnTx/>
                <a:uFillTx/>
                <a:latin typeface="+mn-lt"/>
                <a:ea typeface="+mn-ea"/>
                <a:cs typeface="+mn-ea"/>
                <a:sym typeface="+mn-lt"/>
              </a:rPr>
              <a:t>先序序列：</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ABDC</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00000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00000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00000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00000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00000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00000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00000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00000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00000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00000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00000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00000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00000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0340" name="Rectangle 4"/>
          <p:cNvSpPr>
            <a:spLocks noChangeArrowheads="1"/>
          </p:cNvSpPr>
          <p:nvPr/>
        </p:nvSpPr>
        <p:spPr bwMode="auto">
          <a:xfrm>
            <a:off x="773113" y="1778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rPr>
              <a:t>遍历的算法实现－中序遍历</a:t>
            </a:r>
            <a:endPar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endParaRPr>
          </a:p>
        </p:txBody>
      </p:sp>
      <p:sp>
        <p:nvSpPr>
          <p:cNvPr id="910341" name="Rectangle 5"/>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若二叉树为空，则空操作</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否则</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b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中序遍历左子树 </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(L)</a:t>
            </a:r>
            <a:b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访问根结点 </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b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中序遍历右子树 </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(R)</a:t>
            </a:r>
            <a:endPar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58372" name="Group 7"/>
          <p:cNvGrpSpPr/>
          <p:nvPr/>
        </p:nvGrpSpPr>
        <p:grpSpPr>
          <a:xfrm>
            <a:off x="873125" y="3714750"/>
            <a:ext cx="3060700" cy="2362200"/>
            <a:chOff x="492" y="384"/>
            <a:chExt cx="1928" cy="1488"/>
          </a:xfrm>
        </p:grpSpPr>
        <p:sp>
          <p:nvSpPr>
            <p:cNvPr id="55301" name="Oval 8"/>
            <p:cNvSpPr>
              <a:spLocks noChangeArrowheads="1"/>
            </p:cNvSpPr>
            <p:nvPr/>
          </p:nvSpPr>
          <p:spPr bwMode="auto">
            <a:xfrm>
              <a:off x="1212" y="38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2" name="Oval 9"/>
            <p:cNvSpPr>
              <a:spLocks noChangeArrowheads="1"/>
            </p:cNvSpPr>
            <p:nvPr/>
          </p:nvSpPr>
          <p:spPr bwMode="auto">
            <a:xfrm>
              <a:off x="1164" y="1488"/>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3" name="Oval 10"/>
            <p:cNvSpPr>
              <a:spLocks noChangeArrowheads="1"/>
            </p:cNvSpPr>
            <p:nvPr/>
          </p:nvSpPr>
          <p:spPr bwMode="auto">
            <a:xfrm>
              <a:off x="492" y="110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4" name="Oval 11"/>
            <p:cNvSpPr>
              <a:spLocks noChangeArrowheads="1"/>
            </p:cNvSpPr>
            <p:nvPr/>
          </p:nvSpPr>
          <p:spPr bwMode="auto">
            <a:xfrm>
              <a:off x="2036" y="106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5" name="Line 12"/>
            <p:cNvSpPr>
              <a:spLocks noChangeShapeType="1"/>
            </p:cNvSpPr>
            <p:nvPr/>
          </p:nvSpPr>
          <p:spPr bwMode="auto">
            <a:xfrm flipH="1">
              <a:off x="780" y="720"/>
              <a:ext cx="48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6" name="Line 13"/>
            <p:cNvSpPr>
              <a:spLocks noChangeShapeType="1"/>
            </p:cNvSpPr>
            <p:nvPr/>
          </p:nvSpPr>
          <p:spPr bwMode="auto">
            <a:xfrm>
              <a:off x="1548" y="720"/>
              <a:ext cx="576" cy="384"/>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07" name="Line 14"/>
            <p:cNvSpPr>
              <a:spLocks noChangeShapeType="1"/>
            </p:cNvSpPr>
            <p:nvPr/>
          </p:nvSpPr>
          <p:spPr bwMode="auto">
            <a:xfrm>
              <a:off x="876" y="1392"/>
              <a:ext cx="336" cy="192"/>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0351" name="Rectangle 15"/>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D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nvGrpSpPr>
          <p:cNvPr id="3" name="Group 16"/>
          <p:cNvGrpSpPr/>
          <p:nvPr/>
        </p:nvGrpSpPr>
        <p:grpSpPr>
          <a:xfrm>
            <a:off x="5362575" y="3143250"/>
            <a:ext cx="457200" cy="1066800"/>
            <a:chOff x="2880" y="1248"/>
            <a:chExt cx="288" cy="672"/>
          </a:xfrm>
        </p:grpSpPr>
        <p:sp>
          <p:nvSpPr>
            <p:cNvPr id="55310" name="Line 17"/>
            <p:cNvSpPr>
              <a:spLocks noChangeShapeType="1"/>
            </p:cNvSpPr>
            <p:nvPr/>
          </p:nvSpPr>
          <p:spPr bwMode="auto">
            <a:xfrm>
              <a:off x="3024" y="1248"/>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11" name="Oval 18"/>
            <p:cNvSpPr>
              <a:spLocks noChangeArrowheads="1"/>
            </p:cNvSpPr>
            <p:nvPr/>
          </p:nvSpPr>
          <p:spPr bwMode="auto">
            <a:xfrm>
              <a:off x="2880" y="1680"/>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 name="Group 19"/>
          <p:cNvGrpSpPr/>
          <p:nvPr/>
        </p:nvGrpSpPr>
        <p:grpSpPr>
          <a:xfrm>
            <a:off x="4829175" y="1676400"/>
            <a:ext cx="1524000" cy="1447800"/>
            <a:chOff x="3216" y="1248"/>
            <a:chExt cx="960" cy="912"/>
          </a:xfrm>
        </p:grpSpPr>
        <p:sp>
          <p:nvSpPr>
            <p:cNvPr id="55313" name="Line 20"/>
            <p:cNvSpPr>
              <a:spLocks noChangeShapeType="1"/>
            </p:cNvSpPr>
            <p:nvPr/>
          </p:nvSpPr>
          <p:spPr bwMode="auto">
            <a:xfrm>
              <a:off x="3696" y="1248"/>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8416" name="Group 21"/>
            <p:cNvGrpSpPr/>
            <p:nvPr/>
          </p:nvGrpSpPr>
          <p:grpSpPr>
            <a:xfrm>
              <a:off x="3408" y="1680"/>
              <a:ext cx="576" cy="240"/>
              <a:chOff x="3408" y="1680"/>
              <a:chExt cx="576" cy="240"/>
            </a:xfrm>
          </p:grpSpPr>
          <p:sp>
            <p:nvSpPr>
              <p:cNvPr id="55315" name="Line 22"/>
              <p:cNvSpPr>
                <a:spLocks noChangeShapeType="1"/>
              </p:cNvSpPr>
              <p:nvPr/>
            </p:nvSpPr>
            <p:spPr bwMode="auto">
              <a:xfrm>
                <a:off x="3408"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16" name="Line 23"/>
              <p:cNvSpPr>
                <a:spLocks noChangeShapeType="1"/>
              </p:cNvSpPr>
              <p:nvPr/>
            </p:nvSpPr>
            <p:spPr bwMode="auto">
              <a:xfrm>
                <a:off x="3408"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17" name="Line 24"/>
              <p:cNvSpPr>
                <a:spLocks noChangeShapeType="1"/>
              </p:cNvSpPr>
              <p:nvPr/>
            </p:nvSpPr>
            <p:spPr bwMode="auto">
              <a:xfrm>
                <a:off x="3984"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5318" name="Rectangle 25"/>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D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grpSp>
        <p:nvGrpSpPr>
          <p:cNvPr id="6" name="Group 26"/>
          <p:cNvGrpSpPr/>
          <p:nvPr/>
        </p:nvGrpSpPr>
        <p:grpSpPr>
          <a:xfrm>
            <a:off x="5781675" y="3086100"/>
            <a:ext cx="1447800" cy="1447800"/>
            <a:chOff x="3744" y="2160"/>
            <a:chExt cx="912" cy="912"/>
          </a:xfrm>
        </p:grpSpPr>
        <p:grpSp>
          <p:nvGrpSpPr>
            <p:cNvPr id="58409" name="Group 27"/>
            <p:cNvGrpSpPr/>
            <p:nvPr/>
          </p:nvGrpSpPr>
          <p:grpSpPr>
            <a:xfrm>
              <a:off x="3888" y="2592"/>
              <a:ext cx="576" cy="240"/>
              <a:chOff x="3888" y="2592"/>
              <a:chExt cx="576" cy="240"/>
            </a:xfrm>
          </p:grpSpPr>
          <p:sp>
            <p:nvSpPr>
              <p:cNvPr id="55321" name="Line 28"/>
              <p:cNvSpPr>
                <a:spLocks noChangeShapeType="1"/>
              </p:cNvSpPr>
              <p:nvPr/>
            </p:nvSpPr>
            <p:spPr bwMode="auto">
              <a:xfrm>
                <a:off x="3888" y="2592"/>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22" name="Line 29"/>
              <p:cNvSpPr>
                <a:spLocks noChangeShapeType="1"/>
              </p:cNvSpPr>
              <p:nvPr/>
            </p:nvSpPr>
            <p:spPr bwMode="auto">
              <a:xfrm>
                <a:off x="3888"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23" name="Line 30"/>
              <p:cNvSpPr>
                <a:spLocks noChangeShapeType="1"/>
              </p:cNvSpPr>
              <p:nvPr/>
            </p:nvSpPr>
            <p:spPr bwMode="auto">
              <a:xfrm>
                <a:off x="4464"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5324" name="Rectangle 31"/>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D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5325" name="Line 32"/>
            <p:cNvSpPr>
              <a:spLocks noChangeShapeType="1"/>
            </p:cNvSpPr>
            <p:nvPr/>
          </p:nvSpPr>
          <p:spPr bwMode="auto">
            <a:xfrm>
              <a:off x="3984" y="2160"/>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 name="Group 33"/>
          <p:cNvGrpSpPr/>
          <p:nvPr/>
        </p:nvGrpSpPr>
        <p:grpSpPr>
          <a:xfrm>
            <a:off x="4886325" y="3124200"/>
            <a:ext cx="457200" cy="990600"/>
            <a:chOff x="3552" y="2160"/>
            <a:chExt cx="288" cy="624"/>
          </a:xfrm>
        </p:grpSpPr>
        <p:sp>
          <p:nvSpPr>
            <p:cNvPr id="55327" name="Text Box 34"/>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28" name="Line 35"/>
            <p:cNvSpPr>
              <a:spLocks noChangeShapeType="1"/>
            </p:cNvSpPr>
            <p:nvPr/>
          </p:nvSpPr>
          <p:spPr bwMode="auto">
            <a:xfrm>
              <a:off x="3696" y="2160"/>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9" name="Group 36"/>
          <p:cNvGrpSpPr/>
          <p:nvPr/>
        </p:nvGrpSpPr>
        <p:grpSpPr>
          <a:xfrm>
            <a:off x="6448425" y="1657350"/>
            <a:ext cx="457200" cy="1066800"/>
            <a:chOff x="3264" y="2160"/>
            <a:chExt cx="288" cy="672"/>
          </a:xfrm>
        </p:grpSpPr>
        <p:sp>
          <p:nvSpPr>
            <p:cNvPr id="55330" name="Oval 37"/>
            <p:cNvSpPr>
              <a:spLocks noChangeArrowheads="1"/>
            </p:cNvSpPr>
            <p:nvPr/>
          </p:nvSpPr>
          <p:spPr bwMode="auto">
            <a:xfrm>
              <a:off x="326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31" name="Line 38"/>
            <p:cNvSpPr>
              <a:spLocks noChangeShapeType="1"/>
            </p:cNvSpPr>
            <p:nvPr/>
          </p:nvSpPr>
          <p:spPr bwMode="auto">
            <a:xfrm>
              <a:off x="340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 name="Group 39"/>
          <p:cNvGrpSpPr/>
          <p:nvPr/>
        </p:nvGrpSpPr>
        <p:grpSpPr>
          <a:xfrm>
            <a:off x="6772275" y="4514850"/>
            <a:ext cx="457200" cy="990600"/>
            <a:chOff x="4368" y="3072"/>
            <a:chExt cx="288" cy="624"/>
          </a:xfrm>
        </p:grpSpPr>
        <p:sp>
          <p:nvSpPr>
            <p:cNvPr id="55333" name="Text Box 40"/>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34" name="Line 41"/>
            <p:cNvSpPr>
              <a:spLocks noChangeShapeType="1"/>
            </p:cNvSpPr>
            <p:nvPr/>
          </p:nvSpPr>
          <p:spPr bwMode="auto">
            <a:xfrm>
              <a:off x="4512" y="3072"/>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 name="Group 42"/>
          <p:cNvGrpSpPr/>
          <p:nvPr/>
        </p:nvGrpSpPr>
        <p:grpSpPr>
          <a:xfrm>
            <a:off x="5762625" y="4552950"/>
            <a:ext cx="457200" cy="990600"/>
            <a:chOff x="4080" y="3072"/>
            <a:chExt cx="288" cy="624"/>
          </a:xfrm>
        </p:grpSpPr>
        <p:sp>
          <p:nvSpPr>
            <p:cNvPr id="55336" name="Text Box 43"/>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37" name="Line 44"/>
            <p:cNvSpPr>
              <a:spLocks noChangeShapeType="1"/>
            </p:cNvSpPr>
            <p:nvPr/>
          </p:nvSpPr>
          <p:spPr bwMode="auto">
            <a:xfrm>
              <a:off x="4224" y="3072"/>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 name="Group 45"/>
          <p:cNvGrpSpPr/>
          <p:nvPr/>
        </p:nvGrpSpPr>
        <p:grpSpPr>
          <a:xfrm>
            <a:off x="6315075" y="4514850"/>
            <a:ext cx="457200" cy="1066800"/>
            <a:chOff x="3792" y="3072"/>
            <a:chExt cx="288" cy="672"/>
          </a:xfrm>
        </p:grpSpPr>
        <p:sp>
          <p:nvSpPr>
            <p:cNvPr id="55339" name="Oval 46"/>
            <p:cNvSpPr>
              <a:spLocks noChangeArrowheads="1"/>
            </p:cNvSpPr>
            <p:nvPr/>
          </p:nvSpPr>
          <p:spPr bwMode="auto">
            <a:xfrm>
              <a:off x="3792" y="3504"/>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40" name="Line 47"/>
            <p:cNvSpPr>
              <a:spLocks noChangeShapeType="1"/>
            </p:cNvSpPr>
            <p:nvPr/>
          </p:nvSpPr>
          <p:spPr bwMode="auto">
            <a:xfrm>
              <a:off x="3936" y="3072"/>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3" name="Group 48"/>
          <p:cNvGrpSpPr/>
          <p:nvPr/>
        </p:nvGrpSpPr>
        <p:grpSpPr>
          <a:xfrm>
            <a:off x="8181975" y="3257550"/>
            <a:ext cx="457200" cy="990600"/>
            <a:chOff x="5280" y="2160"/>
            <a:chExt cx="288" cy="624"/>
          </a:xfrm>
        </p:grpSpPr>
        <p:sp>
          <p:nvSpPr>
            <p:cNvPr id="55342" name="Text Box 49"/>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43" name="Line 50"/>
            <p:cNvSpPr>
              <a:spLocks noChangeShapeType="1"/>
            </p:cNvSpPr>
            <p:nvPr/>
          </p:nvSpPr>
          <p:spPr bwMode="auto">
            <a:xfrm>
              <a:off x="5424" y="2160"/>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4" name="Group 51"/>
          <p:cNvGrpSpPr/>
          <p:nvPr/>
        </p:nvGrpSpPr>
        <p:grpSpPr>
          <a:xfrm>
            <a:off x="7153275" y="3257550"/>
            <a:ext cx="457200" cy="990600"/>
            <a:chOff x="4992" y="2160"/>
            <a:chExt cx="288" cy="624"/>
          </a:xfrm>
        </p:grpSpPr>
        <p:sp>
          <p:nvSpPr>
            <p:cNvPr id="55345" name="Text Box 52"/>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46" name="Line 53"/>
            <p:cNvSpPr>
              <a:spLocks noChangeShapeType="1"/>
            </p:cNvSpPr>
            <p:nvPr/>
          </p:nvSpPr>
          <p:spPr bwMode="auto">
            <a:xfrm>
              <a:off x="5136" y="2160"/>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5" name="Group 54"/>
          <p:cNvGrpSpPr/>
          <p:nvPr/>
        </p:nvGrpSpPr>
        <p:grpSpPr>
          <a:xfrm>
            <a:off x="7705725" y="3257550"/>
            <a:ext cx="457200" cy="1066800"/>
            <a:chOff x="4704" y="2160"/>
            <a:chExt cx="288" cy="672"/>
          </a:xfrm>
        </p:grpSpPr>
        <p:sp>
          <p:nvSpPr>
            <p:cNvPr id="55348" name="Oval 55"/>
            <p:cNvSpPr>
              <a:spLocks noChangeArrowheads="1"/>
            </p:cNvSpPr>
            <p:nvPr/>
          </p:nvSpPr>
          <p:spPr bwMode="auto">
            <a:xfrm>
              <a:off x="470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49" name="Line 56"/>
            <p:cNvSpPr>
              <a:spLocks noChangeShapeType="1"/>
            </p:cNvSpPr>
            <p:nvPr/>
          </p:nvSpPr>
          <p:spPr bwMode="auto">
            <a:xfrm>
              <a:off x="484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6" name="Group 57"/>
          <p:cNvGrpSpPr/>
          <p:nvPr/>
        </p:nvGrpSpPr>
        <p:grpSpPr>
          <a:xfrm>
            <a:off x="7172325" y="1657350"/>
            <a:ext cx="1447800" cy="1600200"/>
            <a:chOff x="4356" y="972"/>
            <a:chExt cx="912" cy="1008"/>
          </a:xfrm>
        </p:grpSpPr>
        <p:grpSp>
          <p:nvGrpSpPr>
            <p:cNvPr id="58387" name="Group 58"/>
            <p:cNvGrpSpPr/>
            <p:nvPr/>
          </p:nvGrpSpPr>
          <p:grpSpPr>
            <a:xfrm>
              <a:off x="4500" y="1500"/>
              <a:ext cx="576" cy="240"/>
              <a:chOff x="4800" y="1680"/>
              <a:chExt cx="576" cy="240"/>
            </a:xfrm>
          </p:grpSpPr>
          <p:sp>
            <p:nvSpPr>
              <p:cNvPr id="55352" name="Line 59"/>
              <p:cNvSpPr>
                <a:spLocks noChangeShapeType="1"/>
              </p:cNvSpPr>
              <p:nvPr/>
            </p:nvSpPr>
            <p:spPr bwMode="auto">
              <a:xfrm>
                <a:off x="4800"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53" name="Line 60"/>
              <p:cNvSpPr>
                <a:spLocks noChangeShapeType="1"/>
              </p:cNvSpPr>
              <p:nvPr/>
            </p:nvSpPr>
            <p:spPr bwMode="auto">
              <a:xfrm>
                <a:off x="4800"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354" name="Line 61"/>
              <p:cNvSpPr>
                <a:spLocks noChangeShapeType="1"/>
              </p:cNvSpPr>
              <p:nvPr/>
            </p:nvSpPr>
            <p:spPr bwMode="auto">
              <a:xfrm>
                <a:off x="5376"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5355" name="Rectangle 62"/>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D   R</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5356" name="Line 63"/>
            <p:cNvSpPr>
              <a:spLocks noChangeShapeType="1"/>
            </p:cNvSpPr>
            <p:nvPr/>
          </p:nvSpPr>
          <p:spPr bwMode="auto">
            <a:xfrm>
              <a:off x="4740" y="972"/>
              <a:ext cx="0" cy="528"/>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0400" name="Text Box 64"/>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p>
            <a:pPr marR="0" defTabSz="914400" eaLnBrk="1" hangingPunct="1">
              <a:buClrTx/>
              <a:buSzTx/>
              <a:buFontTx/>
              <a:buNone/>
              <a:defRPr/>
            </a:pPr>
            <a:r>
              <a:rPr kumimoji="0" lang="zh-CN" altLang="en-US" b="0" kern="1200" cap="none" spc="0" normalizeH="0" baseline="0" noProof="0" dirty="0">
                <a:solidFill>
                  <a:schemeClr val="hlink"/>
                </a:solidFill>
                <a:latin typeface="+mn-lt"/>
                <a:ea typeface="+mn-ea"/>
                <a:cs typeface="+mn-ea"/>
                <a:sym typeface="+mn-lt"/>
              </a:rPr>
              <a:t>中序遍历序列：</a:t>
            </a:r>
            <a:r>
              <a:rPr kumimoji="0" lang="en-US" altLang="zh-CN" b="0" kern="1200" cap="none" spc="0" normalizeH="0" baseline="0" noProof="0" dirty="0">
                <a:solidFill>
                  <a:schemeClr val="hlink"/>
                </a:solidFill>
                <a:latin typeface="+mn-lt"/>
                <a:ea typeface="+mn-ea"/>
                <a:cs typeface="+mn-ea"/>
                <a:sym typeface="+mn-lt"/>
              </a:rPr>
              <a:t>B  D  A  C</a:t>
            </a:r>
            <a:endParaRPr kumimoji="0" lang="en-US" altLang="zh-CN" b="0" kern="1200" cap="none" spc="0" normalizeH="0" baseline="0" noProof="0" dirty="0">
              <a:solidFill>
                <a:schemeClr val="hlink"/>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charRg st="0" end="18"/>
                                            </p:txEl>
                                          </p:spTgt>
                                        </p:tgtEl>
                                        <p:attrNameLst>
                                          <p:attrName>style.visibility</p:attrName>
                                        </p:attrNameLst>
                                      </p:cBhvr>
                                      <p:to>
                                        <p:strVal val="visible"/>
                                      </p:to>
                                    </p:set>
                                    <p:animEffect transition="in" filter="box(out)">
                                      <p:cBhvr>
                                        <p:cTn id="105" dur="500"/>
                                        <p:tgtEl>
                                          <p:spTgt spid="910400">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1"/>
          <p:cNvSpPr/>
          <p:nvPr/>
        </p:nvSpPr>
        <p:spPr>
          <a:xfrm>
            <a:off x="0" y="1484313"/>
            <a:ext cx="9144000" cy="4392612"/>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59812" name="Rectangle 4"/>
          <p:cNvSpPr>
            <a:spLocks noChangeArrowheads="1"/>
          </p:cNvSpPr>
          <p:nvPr/>
        </p:nvSpPr>
        <p:spPr bwMode="auto">
          <a:xfrm>
            <a:off x="585788" y="1592263"/>
            <a:ext cx="82804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InOrderTraverse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if(T==NULL) return OK;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空二叉树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InOrderTraverse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递归遍历左子树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&lt;&lt;T-&gt;data;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访问根结点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InOrderTraverse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递归遍历右子树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9813" name="Rectangle 5"/>
          <p:cNvSpPr>
            <a:spLocks noChangeArrowheads="1"/>
          </p:cNvSpPr>
          <p:nvPr/>
        </p:nvSpPr>
        <p:spPr bwMode="auto">
          <a:xfrm>
            <a:off x="781050" y="176213"/>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中序遍历算法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64" name="Rectangle 4"/>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遍历的算法实现－后序遍历</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57347" name="Rectangle 5"/>
          <p:cNvSpPr>
            <a:spLocks noChangeArrowheads="1"/>
          </p:cNvSpPr>
          <p:nvPr/>
        </p:nvSpPr>
        <p:spPr bwMode="auto">
          <a:xfrm>
            <a:off x="265113" y="1114425"/>
            <a:ext cx="3840163" cy="25654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若二叉树为空，则空操作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否则</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后序遍历左子树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a:t>
            </a:r>
            <a:b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后序遍历右子树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(R)</a:t>
            </a:r>
            <a:b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访问根结点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0420" name="Group 7"/>
          <p:cNvGrpSpPr/>
          <p:nvPr/>
        </p:nvGrpSpPr>
        <p:grpSpPr>
          <a:xfrm>
            <a:off x="687388" y="4256088"/>
            <a:ext cx="3060700" cy="2362200"/>
            <a:chOff x="492" y="384"/>
            <a:chExt cx="1928" cy="1488"/>
          </a:xfrm>
        </p:grpSpPr>
        <p:sp>
          <p:nvSpPr>
            <p:cNvPr id="57349" name="Oval 8"/>
            <p:cNvSpPr>
              <a:spLocks noChangeArrowheads="1"/>
            </p:cNvSpPr>
            <p:nvPr/>
          </p:nvSpPr>
          <p:spPr bwMode="auto">
            <a:xfrm>
              <a:off x="1212" y="38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0" name="Oval 9"/>
            <p:cNvSpPr>
              <a:spLocks noChangeArrowheads="1"/>
            </p:cNvSpPr>
            <p:nvPr/>
          </p:nvSpPr>
          <p:spPr bwMode="auto">
            <a:xfrm>
              <a:off x="1164" y="1488"/>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1" name="Oval 10"/>
            <p:cNvSpPr>
              <a:spLocks noChangeArrowheads="1"/>
            </p:cNvSpPr>
            <p:nvPr/>
          </p:nvSpPr>
          <p:spPr bwMode="auto">
            <a:xfrm>
              <a:off x="492" y="110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2" name="Oval 11"/>
            <p:cNvSpPr>
              <a:spLocks noChangeArrowheads="1"/>
            </p:cNvSpPr>
            <p:nvPr/>
          </p:nvSpPr>
          <p:spPr bwMode="auto">
            <a:xfrm>
              <a:off x="2036" y="1064"/>
              <a:ext cx="384" cy="384"/>
            </a:xfrm>
            <a:prstGeom prst="ellipse">
              <a:avLst/>
            </a:prstGeom>
            <a:solidFill>
              <a:srgbClr val="FFFFCC"/>
            </a:solidFill>
            <a:ln w="19050">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3" name="Line 12"/>
            <p:cNvSpPr>
              <a:spLocks noChangeShapeType="1"/>
            </p:cNvSpPr>
            <p:nvPr/>
          </p:nvSpPr>
          <p:spPr bwMode="auto">
            <a:xfrm flipH="1">
              <a:off x="780" y="720"/>
              <a:ext cx="48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4" name="Line 13"/>
            <p:cNvSpPr>
              <a:spLocks noChangeShapeType="1"/>
            </p:cNvSpPr>
            <p:nvPr/>
          </p:nvSpPr>
          <p:spPr bwMode="auto">
            <a:xfrm>
              <a:off x="1548" y="720"/>
              <a:ext cx="576" cy="384"/>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55" name="Line 14"/>
            <p:cNvSpPr>
              <a:spLocks noChangeShapeType="1"/>
            </p:cNvSpPr>
            <p:nvPr/>
          </p:nvSpPr>
          <p:spPr bwMode="auto">
            <a:xfrm>
              <a:off x="876" y="1392"/>
              <a:ext cx="336" cy="192"/>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1375" name="Rectangle 15"/>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R              D</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nvGrpSpPr>
          <p:cNvPr id="3" name="Group 16"/>
          <p:cNvGrpSpPr/>
          <p:nvPr/>
        </p:nvGrpSpPr>
        <p:grpSpPr>
          <a:xfrm>
            <a:off x="4714875" y="1735138"/>
            <a:ext cx="1524000" cy="1447800"/>
            <a:chOff x="3216" y="1248"/>
            <a:chExt cx="960" cy="912"/>
          </a:xfrm>
        </p:grpSpPr>
        <p:sp>
          <p:nvSpPr>
            <p:cNvPr id="57358" name="Line 17"/>
            <p:cNvSpPr>
              <a:spLocks noChangeShapeType="1"/>
            </p:cNvSpPr>
            <p:nvPr/>
          </p:nvSpPr>
          <p:spPr bwMode="auto">
            <a:xfrm>
              <a:off x="3696" y="1248"/>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60464" name="Group 18"/>
            <p:cNvGrpSpPr/>
            <p:nvPr/>
          </p:nvGrpSpPr>
          <p:grpSpPr>
            <a:xfrm>
              <a:off x="3408" y="1680"/>
              <a:ext cx="576" cy="240"/>
              <a:chOff x="3408" y="1680"/>
              <a:chExt cx="576" cy="240"/>
            </a:xfrm>
          </p:grpSpPr>
          <p:sp>
            <p:nvSpPr>
              <p:cNvPr id="57360" name="Line 19"/>
              <p:cNvSpPr>
                <a:spLocks noChangeShapeType="1"/>
              </p:cNvSpPr>
              <p:nvPr/>
            </p:nvSpPr>
            <p:spPr bwMode="auto">
              <a:xfrm>
                <a:off x="3408"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61" name="Line 20"/>
              <p:cNvSpPr>
                <a:spLocks noChangeShapeType="1"/>
              </p:cNvSpPr>
              <p:nvPr/>
            </p:nvSpPr>
            <p:spPr bwMode="auto">
              <a:xfrm>
                <a:off x="3408"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62" name="Line 21"/>
              <p:cNvSpPr>
                <a:spLocks noChangeShapeType="1"/>
              </p:cNvSpPr>
              <p:nvPr/>
            </p:nvSpPr>
            <p:spPr bwMode="auto">
              <a:xfrm>
                <a:off x="3984"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7363" name="Rectangle 22"/>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R   D</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grpSp>
        <p:nvGrpSpPr>
          <p:cNvPr id="5" name="Group 23"/>
          <p:cNvGrpSpPr/>
          <p:nvPr/>
        </p:nvGrpSpPr>
        <p:grpSpPr>
          <a:xfrm>
            <a:off x="4829175" y="3221038"/>
            <a:ext cx="1447800" cy="1428750"/>
            <a:chOff x="2796" y="1752"/>
            <a:chExt cx="912" cy="900"/>
          </a:xfrm>
        </p:grpSpPr>
        <p:grpSp>
          <p:nvGrpSpPr>
            <p:cNvPr id="60457" name="Group 24"/>
            <p:cNvGrpSpPr/>
            <p:nvPr/>
          </p:nvGrpSpPr>
          <p:grpSpPr>
            <a:xfrm>
              <a:off x="2940" y="2172"/>
              <a:ext cx="576" cy="240"/>
              <a:chOff x="3888" y="2592"/>
              <a:chExt cx="576" cy="240"/>
            </a:xfrm>
          </p:grpSpPr>
          <p:sp>
            <p:nvSpPr>
              <p:cNvPr id="57366" name="Line 25"/>
              <p:cNvSpPr>
                <a:spLocks noChangeShapeType="1"/>
              </p:cNvSpPr>
              <p:nvPr/>
            </p:nvSpPr>
            <p:spPr bwMode="auto">
              <a:xfrm>
                <a:off x="3888" y="2592"/>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67" name="Line 26"/>
              <p:cNvSpPr>
                <a:spLocks noChangeShapeType="1"/>
              </p:cNvSpPr>
              <p:nvPr/>
            </p:nvSpPr>
            <p:spPr bwMode="auto">
              <a:xfrm>
                <a:off x="3888"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68" name="Line 27"/>
              <p:cNvSpPr>
                <a:spLocks noChangeShapeType="1"/>
              </p:cNvSpPr>
              <p:nvPr/>
            </p:nvSpPr>
            <p:spPr bwMode="auto">
              <a:xfrm>
                <a:off x="4464" y="259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7369" name="Rectangle 28"/>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R   D</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7370" name="Line 29"/>
            <p:cNvSpPr>
              <a:spLocks noChangeShapeType="1"/>
            </p:cNvSpPr>
            <p:nvPr/>
          </p:nvSpPr>
          <p:spPr bwMode="auto">
            <a:xfrm>
              <a:off x="3204" y="1752"/>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 name="Group 30"/>
          <p:cNvGrpSpPr/>
          <p:nvPr/>
        </p:nvGrpSpPr>
        <p:grpSpPr>
          <a:xfrm>
            <a:off x="8220075" y="1754188"/>
            <a:ext cx="457200" cy="1066800"/>
            <a:chOff x="3264" y="2160"/>
            <a:chExt cx="288" cy="672"/>
          </a:xfrm>
        </p:grpSpPr>
        <p:sp>
          <p:nvSpPr>
            <p:cNvPr id="57372" name="Oval 31"/>
            <p:cNvSpPr>
              <a:spLocks noChangeArrowheads="1"/>
            </p:cNvSpPr>
            <p:nvPr/>
          </p:nvSpPr>
          <p:spPr bwMode="auto">
            <a:xfrm>
              <a:off x="326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73" name="Line 32"/>
            <p:cNvSpPr>
              <a:spLocks noChangeShapeType="1"/>
            </p:cNvSpPr>
            <p:nvPr/>
          </p:nvSpPr>
          <p:spPr bwMode="auto">
            <a:xfrm>
              <a:off x="340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 name="Group 33"/>
          <p:cNvGrpSpPr/>
          <p:nvPr/>
        </p:nvGrpSpPr>
        <p:grpSpPr>
          <a:xfrm>
            <a:off x="5343525" y="4649788"/>
            <a:ext cx="457200" cy="990600"/>
            <a:chOff x="4368" y="3072"/>
            <a:chExt cx="288" cy="624"/>
          </a:xfrm>
        </p:grpSpPr>
        <p:sp>
          <p:nvSpPr>
            <p:cNvPr id="57375" name="Text Box 34"/>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76" name="Line 35"/>
            <p:cNvSpPr>
              <a:spLocks noChangeShapeType="1"/>
            </p:cNvSpPr>
            <p:nvPr/>
          </p:nvSpPr>
          <p:spPr bwMode="auto">
            <a:xfrm>
              <a:off x="4512" y="3072"/>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9" name="Group 36"/>
          <p:cNvGrpSpPr/>
          <p:nvPr/>
        </p:nvGrpSpPr>
        <p:grpSpPr>
          <a:xfrm>
            <a:off x="4810125" y="4668838"/>
            <a:ext cx="457200" cy="990600"/>
            <a:chOff x="4080" y="3072"/>
            <a:chExt cx="288" cy="624"/>
          </a:xfrm>
        </p:grpSpPr>
        <p:sp>
          <p:nvSpPr>
            <p:cNvPr id="57378" name="Text Box 37"/>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79" name="Line 38"/>
            <p:cNvSpPr>
              <a:spLocks noChangeShapeType="1"/>
            </p:cNvSpPr>
            <p:nvPr/>
          </p:nvSpPr>
          <p:spPr bwMode="auto">
            <a:xfrm>
              <a:off x="4224" y="3072"/>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 name="Group 39"/>
          <p:cNvGrpSpPr/>
          <p:nvPr/>
        </p:nvGrpSpPr>
        <p:grpSpPr>
          <a:xfrm>
            <a:off x="5819775" y="4611688"/>
            <a:ext cx="457200" cy="1066800"/>
            <a:chOff x="3792" y="3072"/>
            <a:chExt cx="288" cy="672"/>
          </a:xfrm>
        </p:grpSpPr>
        <p:sp>
          <p:nvSpPr>
            <p:cNvPr id="57381" name="Oval 40"/>
            <p:cNvSpPr>
              <a:spLocks noChangeArrowheads="1"/>
            </p:cNvSpPr>
            <p:nvPr/>
          </p:nvSpPr>
          <p:spPr bwMode="auto">
            <a:xfrm>
              <a:off x="3792" y="3504"/>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82" name="Line 41"/>
            <p:cNvSpPr>
              <a:spLocks noChangeShapeType="1"/>
            </p:cNvSpPr>
            <p:nvPr/>
          </p:nvSpPr>
          <p:spPr bwMode="auto">
            <a:xfrm>
              <a:off x="3936" y="3072"/>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 name="Group 42"/>
          <p:cNvGrpSpPr/>
          <p:nvPr/>
        </p:nvGrpSpPr>
        <p:grpSpPr>
          <a:xfrm>
            <a:off x="7077075" y="3201988"/>
            <a:ext cx="457200" cy="990600"/>
            <a:chOff x="5280" y="2160"/>
            <a:chExt cx="288" cy="624"/>
          </a:xfrm>
        </p:grpSpPr>
        <p:sp>
          <p:nvSpPr>
            <p:cNvPr id="57384" name="Text Box 43"/>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85" name="Line 44"/>
            <p:cNvSpPr>
              <a:spLocks noChangeShapeType="1"/>
            </p:cNvSpPr>
            <p:nvPr/>
          </p:nvSpPr>
          <p:spPr bwMode="auto">
            <a:xfrm>
              <a:off x="5424" y="2160"/>
              <a:ext cx="0" cy="432"/>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 name="Group 45"/>
          <p:cNvGrpSpPr/>
          <p:nvPr/>
        </p:nvGrpSpPr>
        <p:grpSpPr>
          <a:xfrm>
            <a:off x="6524625" y="3221038"/>
            <a:ext cx="457200" cy="990600"/>
            <a:chOff x="4992" y="2160"/>
            <a:chExt cx="288" cy="624"/>
          </a:xfrm>
        </p:grpSpPr>
        <p:sp>
          <p:nvSpPr>
            <p:cNvPr id="57387" name="Text Box 46"/>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88" name="Line 47"/>
            <p:cNvSpPr>
              <a:spLocks noChangeShapeType="1"/>
            </p:cNvSpPr>
            <p:nvPr/>
          </p:nvSpPr>
          <p:spPr bwMode="auto">
            <a:xfrm>
              <a:off x="5136" y="2160"/>
              <a:ext cx="0" cy="432"/>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3" name="Group 48"/>
          <p:cNvGrpSpPr/>
          <p:nvPr/>
        </p:nvGrpSpPr>
        <p:grpSpPr>
          <a:xfrm>
            <a:off x="7534275" y="3201988"/>
            <a:ext cx="457200" cy="1066800"/>
            <a:chOff x="4704" y="2160"/>
            <a:chExt cx="288" cy="672"/>
          </a:xfrm>
        </p:grpSpPr>
        <p:sp>
          <p:nvSpPr>
            <p:cNvPr id="57390" name="Oval 49"/>
            <p:cNvSpPr>
              <a:spLocks noChangeArrowheads="1"/>
            </p:cNvSpPr>
            <p:nvPr/>
          </p:nvSpPr>
          <p:spPr bwMode="auto">
            <a:xfrm>
              <a:off x="4704" y="2592"/>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91" name="Line 50"/>
            <p:cNvSpPr>
              <a:spLocks noChangeShapeType="1"/>
            </p:cNvSpPr>
            <p:nvPr/>
          </p:nvSpPr>
          <p:spPr bwMode="auto">
            <a:xfrm>
              <a:off x="4848" y="2160"/>
              <a:ext cx="0" cy="432"/>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4" name="Group 51"/>
          <p:cNvGrpSpPr/>
          <p:nvPr/>
        </p:nvGrpSpPr>
        <p:grpSpPr>
          <a:xfrm>
            <a:off x="6562725" y="1601788"/>
            <a:ext cx="1447800" cy="1600200"/>
            <a:chOff x="4356" y="972"/>
            <a:chExt cx="912" cy="1008"/>
          </a:xfrm>
        </p:grpSpPr>
        <p:grpSp>
          <p:nvGrpSpPr>
            <p:cNvPr id="60437" name="Group 52"/>
            <p:cNvGrpSpPr/>
            <p:nvPr/>
          </p:nvGrpSpPr>
          <p:grpSpPr>
            <a:xfrm>
              <a:off x="4500" y="1500"/>
              <a:ext cx="576" cy="240"/>
              <a:chOff x="4800" y="1680"/>
              <a:chExt cx="576" cy="240"/>
            </a:xfrm>
          </p:grpSpPr>
          <p:sp>
            <p:nvSpPr>
              <p:cNvPr id="57394" name="Line 53"/>
              <p:cNvSpPr>
                <a:spLocks noChangeShapeType="1"/>
              </p:cNvSpPr>
              <p:nvPr/>
            </p:nvSpPr>
            <p:spPr bwMode="auto">
              <a:xfrm>
                <a:off x="4800" y="1680"/>
                <a:ext cx="57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95" name="Line 54"/>
              <p:cNvSpPr>
                <a:spLocks noChangeShapeType="1"/>
              </p:cNvSpPr>
              <p:nvPr/>
            </p:nvSpPr>
            <p:spPr bwMode="auto">
              <a:xfrm>
                <a:off x="4800"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396" name="Line 55"/>
              <p:cNvSpPr>
                <a:spLocks noChangeShapeType="1"/>
              </p:cNvSpPr>
              <p:nvPr/>
            </p:nvSpPr>
            <p:spPr bwMode="auto">
              <a:xfrm>
                <a:off x="5376" y="1680"/>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57397" name="Rectangle 56"/>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L    R   D</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sp>
          <p:nvSpPr>
            <p:cNvPr id="57398" name="Line 57"/>
            <p:cNvSpPr>
              <a:spLocks noChangeShapeType="1"/>
            </p:cNvSpPr>
            <p:nvPr/>
          </p:nvSpPr>
          <p:spPr bwMode="auto">
            <a:xfrm>
              <a:off x="4740" y="972"/>
              <a:ext cx="0" cy="528"/>
            </a:xfrm>
            <a:prstGeom prst="line">
              <a:avLst/>
            </a:prstGeom>
            <a:noFill/>
            <a:ln w="19050">
              <a:solidFill>
                <a:srgbClr val="CC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6" name="Group 58"/>
          <p:cNvGrpSpPr/>
          <p:nvPr/>
        </p:nvGrpSpPr>
        <p:grpSpPr>
          <a:xfrm>
            <a:off x="5953125" y="3201988"/>
            <a:ext cx="666750" cy="990600"/>
            <a:chOff x="3360" y="1752"/>
            <a:chExt cx="420" cy="624"/>
          </a:xfrm>
        </p:grpSpPr>
        <p:sp>
          <p:nvSpPr>
            <p:cNvPr id="57400" name="Line 59"/>
            <p:cNvSpPr>
              <a:spLocks noChangeShapeType="1"/>
            </p:cNvSpPr>
            <p:nvPr/>
          </p:nvSpPr>
          <p:spPr bwMode="auto">
            <a:xfrm>
              <a:off x="3636" y="1956"/>
              <a:ext cx="0" cy="18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401" name="Oval 60"/>
            <p:cNvSpPr>
              <a:spLocks noChangeArrowheads="1"/>
            </p:cNvSpPr>
            <p:nvPr/>
          </p:nvSpPr>
          <p:spPr bwMode="auto">
            <a:xfrm>
              <a:off x="3492" y="2136"/>
              <a:ext cx="288" cy="240"/>
            </a:xfrm>
            <a:prstGeom prst="ellipse">
              <a:avLst/>
            </a:prstGeom>
            <a:solidFill>
              <a:srgbClr val="FF993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402" name="Line 61"/>
            <p:cNvSpPr>
              <a:spLocks noChangeShapeType="1"/>
            </p:cNvSpPr>
            <p:nvPr/>
          </p:nvSpPr>
          <p:spPr bwMode="auto">
            <a:xfrm>
              <a:off x="3360" y="1752"/>
              <a:ext cx="276" cy="204"/>
            </a:xfrm>
            <a:prstGeom prst="line">
              <a:avLst/>
            </a:prstGeom>
            <a:noFill/>
            <a:ln w="19050">
              <a:solidFill>
                <a:srgbClr val="FF66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1422" name="Text Box 62"/>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p>
            <a:pPr marR="0" defTabSz="914400" eaLnBrk="1" hangingPunct="1">
              <a:buClrTx/>
              <a:buSzTx/>
              <a:buFontTx/>
              <a:buNone/>
              <a:defRPr/>
            </a:pPr>
            <a:r>
              <a:rPr kumimoji="0" lang="zh-CN" altLang="en-US" b="0" kern="1200" cap="none" spc="0" normalizeH="0" baseline="0" noProof="0" dirty="0">
                <a:solidFill>
                  <a:schemeClr val="hlink"/>
                </a:solidFill>
                <a:latin typeface="+mn-lt"/>
                <a:ea typeface="+mn-ea"/>
                <a:cs typeface="+mn-ea"/>
                <a:sym typeface="+mn-lt"/>
              </a:rPr>
              <a:t>后序遍历序列： </a:t>
            </a:r>
            <a:r>
              <a:rPr kumimoji="0" lang="en-US" altLang="zh-CN" b="0" kern="1200" cap="none" spc="0" normalizeH="0" baseline="0" noProof="0" dirty="0">
                <a:solidFill>
                  <a:schemeClr val="hlink"/>
                </a:solidFill>
                <a:latin typeface="+mn-lt"/>
                <a:ea typeface="+mn-ea"/>
                <a:cs typeface="+mn-ea"/>
                <a:sym typeface="+mn-lt"/>
              </a:rPr>
              <a:t>D   B  C  A</a:t>
            </a:r>
            <a:endParaRPr kumimoji="0" lang="en-US" altLang="zh-CN" b="0" kern="1200" cap="none" spc="0" normalizeH="0" baseline="0" noProof="0" dirty="0">
              <a:solidFill>
                <a:schemeClr val="hlink"/>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charRg st="0" end="20"/>
                                            </p:txEl>
                                          </p:spTgt>
                                        </p:tgtEl>
                                        <p:attrNameLst>
                                          <p:attrName>style.visibility</p:attrName>
                                        </p:attrNameLst>
                                      </p:cBhvr>
                                      <p:to>
                                        <p:strVal val="visible"/>
                                      </p:to>
                                    </p:set>
                                    <p:animEffect transition="in" filter="box(out)">
                                      <p:cBhvr>
                                        <p:cTn id="91" dur="500"/>
                                        <p:tgtEl>
                                          <p:spTgt spid="911422">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矩形 4"/>
          <p:cNvSpPr/>
          <p:nvPr/>
        </p:nvSpPr>
        <p:spPr>
          <a:xfrm>
            <a:off x="0" y="1484313"/>
            <a:ext cx="9144000" cy="4392612"/>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61860" name="Rectangle 4"/>
          <p:cNvSpPr>
            <a:spLocks noChangeArrowheads="1"/>
          </p:cNvSpPr>
          <p:nvPr/>
        </p:nvSpPr>
        <p:spPr bwMode="auto">
          <a:xfrm>
            <a:off x="468313" y="1592263"/>
            <a:ext cx="84963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PostOrderTraverse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if(T==NULL) return OK;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空二叉树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PostOrderTraverse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递归遍历左子树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PostOrderTraverse</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递归遍历右子树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&lt;&lt;T-&gt;data;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访问根结点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1861" name="Rectangle 5"/>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后序遍历算法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2868" name="Rectangle 4"/>
          <p:cNvSpPr>
            <a:spLocks noChangeArrowheads="1"/>
          </p:cNvSpPr>
          <p:nvPr/>
        </p:nvSpPr>
        <p:spPr bwMode="auto">
          <a:xfrm>
            <a:off x="0" y="1052513"/>
            <a:ext cx="9144000" cy="2592388"/>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72009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if(T==NULL) return OK;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else{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&lt;&lt;T-&gt;data;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PreOrderTraverse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2869" name="Rectangle 5"/>
          <p:cNvSpPr>
            <a:spLocks noChangeArrowheads="1"/>
          </p:cNvSpPr>
          <p:nvPr/>
        </p:nvSpPr>
        <p:spPr bwMode="auto">
          <a:xfrm>
            <a:off x="0" y="3830638"/>
            <a:ext cx="4500563" cy="2713038"/>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PostOrderTraverse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if(T==NULL) return OK;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else{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PostOrderTraverse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PostOrderTraverse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&lt;&lt;T-&gt;data;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2870" name="Rectangle 6"/>
          <p:cNvSpPr>
            <a:spLocks noChangeArrowheads="1"/>
          </p:cNvSpPr>
          <p:nvPr/>
        </p:nvSpPr>
        <p:spPr bwMode="auto">
          <a:xfrm>
            <a:off x="4643438" y="3830638"/>
            <a:ext cx="4500563" cy="2713038"/>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Status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InOrderTraverse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if(T==NULL) return OK;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else{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InOrderTraverse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cout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&lt;&lt;T-&gt;data;</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     </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InOrderTraverse</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rgbClr val="FF3300"/>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9397" name="Rectangle 7"/>
          <p:cNvSpPr>
            <a:spLocks noChangeArrowheads="1"/>
          </p:cNvSpPr>
          <p:nvPr/>
        </p:nvSpPr>
        <p:spPr bwMode="auto">
          <a:xfrm>
            <a:off x="806450" y="207963"/>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遍历算法的分析</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4"/>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如果去掉输出语句，从递归的角度看，三种算法是完全相同的，或说这三种算法的</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访问路径是相同的，只是访问结点的时机不同</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3909" name="Rectangle 5"/>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从虚线的出发点到终点的路径上，每个结点经过</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3</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次</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3492" name="Group 6"/>
          <p:cNvGrpSpPr/>
          <p:nvPr/>
        </p:nvGrpSpPr>
        <p:grpSpPr>
          <a:xfrm>
            <a:off x="360363" y="2843213"/>
            <a:ext cx="3581400" cy="3810000"/>
            <a:chOff x="96" y="1488"/>
            <a:chExt cx="2256" cy="2400"/>
          </a:xfrm>
        </p:grpSpPr>
        <p:sp>
          <p:nvSpPr>
            <p:cNvPr id="60421" name="Oval 7"/>
            <p:cNvSpPr>
              <a:spLocks noChangeArrowheads="1"/>
            </p:cNvSpPr>
            <p:nvPr/>
          </p:nvSpPr>
          <p:spPr bwMode="auto">
            <a:xfrm>
              <a:off x="1207" y="1510"/>
              <a:ext cx="231"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A</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2" name="Oval 8"/>
            <p:cNvSpPr>
              <a:spLocks noChangeArrowheads="1"/>
            </p:cNvSpPr>
            <p:nvPr/>
          </p:nvSpPr>
          <p:spPr bwMode="auto">
            <a:xfrm>
              <a:off x="836" y="3155"/>
              <a:ext cx="232"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F</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3" name="Oval 9"/>
            <p:cNvSpPr>
              <a:spLocks noChangeArrowheads="1"/>
            </p:cNvSpPr>
            <p:nvPr/>
          </p:nvSpPr>
          <p:spPr bwMode="auto">
            <a:xfrm>
              <a:off x="1207" y="2599"/>
              <a:ext cx="231"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E</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4" name="Oval 10"/>
            <p:cNvSpPr>
              <a:spLocks noChangeArrowheads="1"/>
            </p:cNvSpPr>
            <p:nvPr/>
          </p:nvSpPr>
          <p:spPr bwMode="auto">
            <a:xfrm>
              <a:off x="489" y="2621"/>
              <a:ext cx="232"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5" name="Oval 11"/>
            <p:cNvSpPr>
              <a:spLocks noChangeArrowheads="1"/>
            </p:cNvSpPr>
            <p:nvPr/>
          </p:nvSpPr>
          <p:spPr bwMode="auto">
            <a:xfrm>
              <a:off x="1727" y="2010"/>
              <a:ext cx="232"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C</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6" name="Oval 12"/>
            <p:cNvSpPr>
              <a:spLocks noChangeArrowheads="1"/>
            </p:cNvSpPr>
            <p:nvPr/>
          </p:nvSpPr>
          <p:spPr bwMode="auto">
            <a:xfrm>
              <a:off x="825" y="2044"/>
              <a:ext cx="231"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B</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7" name="Oval 13"/>
            <p:cNvSpPr>
              <a:spLocks noChangeArrowheads="1"/>
            </p:cNvSpPr>
            <p:nvPr/>
          </p:nvSpPr>
          <p:spPr bwMode="auto">
            <a:xfrm>
              <a:off x="1542" y="3177"/>
              <a:ext cx="232"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G</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0428" name="Line 14"/>
            <p:cNvSpPr>
              <a:spLocks noChangeShapeType="1"/>
            </p:cNvSpPr>
            <p:nvPr/>
          </p:nvSpPr>
          <p:spPr bwMode="auto">
            <a:xfrm flipH="1">
              <a:off x="1022" y="1732"/>
              <a:ext cx="242"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29" name="Line 15"/>
            <p:cNvSpPr>
              <a:spLocks noChangeShapeType="1"/>
            </p:cNvSpPr>
            <p:nvPr/>
          </p:nvSpPr>
          <p:spPr bwMode="auto">
            <a:xfrm flipH="1">
              <a:off x="640" y="2288"/>
              <a:ext cx="243" cy="33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0" name="Line 16"/>
            <p:cNvSpPr>
              <a:spLocks noChangeShapeType="1"/>
            </p:cNvSpPr>
            <p:nvPr/>
          </p:nvSpPr>
          <p:spPr bwMode="auto">
            <a:xfrm flipH="1">
              <a:off x="1010" y="2832"/>
              <a:ext cx="243"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1" name="Line 17"/>
            <p:cNvSpPr>
              <a:spLocks noChangeShapeType="1"/>
            </p:cNvSpPr>
            <p:nvPr/>
          </p:nvSpPr>
          <p:spPr bwMode="auto">
            <a:xfrm flipH="1">
              <a:off x="1646" y="2221"/>
              <a:ext cx="104" cy="16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2" name="Line 18"/>
            <p:cNvSpPr>
              <a:spLocks noChangeShapeType="1"/>
            </p:cNvSpPr>
            <p:nvPr/>
          </p:nvSpPr>
          <p:spPr bwMode="auto">
            <a:xfrm>
              <a:off x="1403" y="1710"/>
              <a:ext cx="347"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3" name="Line 19"/>
            <p:cNvSpPr>
              <a:spLocks noChangeShapeType="1"/>
            </p:cNvSpPr>
            <p:nvPr/>
          </p:nvSpPr>
          <p:spPr bwMode="auto">
            <a:xfrm>
              <a:off x="1010" y="2232"/>
              <a:ext cx="231" cy="37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4" name="Line 20"/>
            <p:cNvSpPr>
              <a:spLocks noChangeShapeType="1"/>
            </p:cNvSpPr>
            <p:nvPr/>
          </p:nvSpPr>
          <p:spPr bwMode="auto">
            <a:xfrm>
              <a:off x="1392" y="2799"/>
              <a:ext cx="231" cy="37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5" name="Oval 21"/>
            <p:cNvSpPr>
              <a:spLocks noChangeArrowheads="1"/>
            </p:cNvSpPr>
            <p:nvPr/>
          </p:nvSpPr>
          <p:spPr bwMode="auto">
            <a:xfrm>
              <a:off x="316" y="2999"/>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6" name="Oval 22"/>
            <p:cNvSpPr>
              <a:spLocks noChangeArrowheads="1"/>
            </p:cNvSpPr>
            <p:nvPr/>
          </p:nvSpPr>
          <p:spPr bwMode="auto">
            <a:xfrm>
              <a:off x="709" y="3021"/>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7" name="Oval 23"/>
            <p:cNvSpPr>
              <a:spLocks noChangeArrowheads="1"/>
            </p:cNvSpPr>
            <p:nvPr/>
          </p:nvSpPr>
          <p:spPr bwMode="auto">
            <a:xfrm>
              <a:off x="674" y="3521"/>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8" name="Oval 24"/>
            <p:cNvSpPr>
              <a:spLocks noChangeArrowheads="1"/>
            </p:cNvSpPr>
            <p:nvPr/>
          </p:nvSpPr>
          <p:spPr bwMode="auto">
            <a:xfrm>
              <a:off x="1033" y="3532"/>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39" name="Oval 25"/>
            <p:cNvSpPr>
              <a:spLocks noChangeArrowheads="1"/>
            </p:cNvSpPr>
            <p:nvPr/>
          </p:nvSpPr>
          <p:spPr bwMode="auto">
            <a:xfrm>
              <a:off x="1450" y="3599"/>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0" name="Oval 26"/>
            <p:cNvSpPr>
              <a:spLocks noChangeArrowheads="1"/>
            </p:cNvSpPr>
            <p:nvPr/>
          </p:nvSpPr>
          <p:spPr bwMode="auto">
            <a:xfrm>
              <a:off x="1820" y="3555"/>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1" name="Oval 27"/>
            <p:cNvSpPr>
              <a:spLocks noChangeArrowheads="1"/>
            </p:cNvSpPr>
            <p:nvPr/>
          </p:nvSpPr>
          <p:spPr bwMode="auto">
            <a:xfrm>
              <a:off x="2040" y="2366"/>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2" name="Line 28"/>
            <p:cNvSpPr>
              <a:spLocks noChangeShapeType="1"/>
            </p:cNvSpPr>
            <p:nvPr/>
          </p:nvSpPr>
          <p:spPr bwMode="auto">
            <a:xfrm flipH="1">
              <a:off x="385" y="2844"/>
              <a:ext cx="127" cy="16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3" name="Line 29"/>
            <p:cNvSpPr>
              <a:spLocks noChangeShapeType="1"/>
            </p:cNvSpPr>
            <p:nvPr/>
          </p:nvSpPr>
          <p:spPr bwMode="auto">
            <a:xfrm>
              <a:off x="651" y="2855"/>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4" name="Line 30"/>
            <p:cNvSpPr>
              <a:spLocks noChangeShapeType="1"/>
            </p:cNvSpPr>
            <p:nvPr/>
          </p:nvSpPr>
          <p:spPr bwMode="auto">
            <a:xfrm flipV="1">
              <a:off x="721" y="3744"/>
              <a:ext cx="58" cy="3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5" name="Line 31"/>
            <p:cNvSpPr>
              <a:spLocks noChangeShapeType="1"/>
            </p:cNvSpPr>
            <p:nvPr/>
          </p:nvSpPr>
          <p:spPr bwMode="auto">
            <a:xfrm>
              <a:off x="1022" y="3766"/>
              <a:ext cx="104" cy="22"/>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6" name="Line 32"/>
            <p:cNvSpPr>
              <a:spLocks noChangeShapeType="1"/>
            </p:cNvSpPr>
            <p:nvPr/>
          </p:nvSpPr>
          <p:spPr bwMode="auto">
            <a:xfrm flipV="1">
              <a:off x="1531" y="3844"/>
              <a:ext cx="57" cy="3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7" name="Line 33"/>
            <p:cNvSpPr>
              <a:spLocks noChangeShapeType="1"/>
            </p:cNvSpPr>
            <p:nvPr/>
          </p:nvSpPr>
          <p:spPr bwMode="auto">
            <a:xfrm>
              <a:off x="96" y="3099"/>
              <a:ext cx="35" cy="1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8" name="Line 34"/>
            <p:cNvSpPr>
              <a:spLocks noChangeShapeType="1"/>
            </p:cNvSpPr>
            <p:nvPr/>
          </p:nvSpPr>
          <p:spPr bwMode="auto">
            <a:xfrm>
              <a:off x="212" y="3288"/>
              <a:ext cx="104" cy="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49" name="Line 35"/>
            <p:cNvSpPr>
              <a:spLocks noChangeShapeType="1"/>
            </p:cNvSpPr>
            <p:nvPr/>
          </p:nvSpPr>
          <p:spPr bwMode="auto">
            <a:xfrm flipV="1">
              <a:off x="2329" y="2444"/>
              <a:ext cx="11" cy="1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0" name="Line 36"/>
            <p:cNvSpPr>
              <a:spLocks noChangeShapeType="1"/>
            </p:cNvSpPr>
            <p:nvPr/>
          </p:nvSpPr>
          <p:spPr bwMode="auto">
            <a:xfrm flipH="1">
              <a:off x="779" y="1555"/>
              <a:ext cx="381" cy="489"/>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1" name="Line 37"/>
            <p:cNvSpPr>
              <a:spLocks noChangeShapeType="1"/>
            </p:cNvSpPr>
            <p:nvPr/>
          </p:nvSpPr>
          <p:spPr bwMode="auto">
            <a:xfrm flipH="1">
              <a:off x="131" y="2044"/>
              <a:ext cx="671" cy="9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2" name="Line 38"/>
            <p:cNvSpPr>
              <a:spLocks noChangeShapeType="1"/>
            </p:cNvSpPr>
            <p:nvPr/>
          </p:nvSpPr>
          <p:spPr bwMode="auto">
            <a:xfrm flipH="1">
              <a:off x="108" y="2955"/>
              <a:ext cx="23" cy="1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3" name="Line 39"/>
            <p:cNvSpPr>
              <a:spLocks noChangeShapeType="1"/>
            </p:cNvSpPr>
            <p:nvPr/>
          </p:nvSpPr>
          <p:spPr bwMode="auto">
            <a:xfrm>
              <a:off x="131" y="3210"/>
              <a:ext cx="81" cy="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4" name="Line 40"/>
            <p:cNvSpPr>
              <a:spLocks noChangeShapeType="1"/>
            </p:cNvSpPr>
            <p:nvPr/>
          </p:nvSpPr>
          <p:spPr bwMode="auto">
            <a:xfrm flipV="1">
              <a:off x="339" y="3232"/>
              <a:ext cx="93" cy="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5" name="Line 41"/>
            <p:cNvSpPr>
              <a:spLocks noChangeShapeType="1"/>
            </p:cNvSpPr>
            <p:nvPr/>
          </p:nvSpPr>
          <p:spPr bwMode="auto">
            <a:xfrm flipV="1">
              <a:off x="432" y="3044"/>
              <a:ext cx="115" cy="2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6" name="Line 42"/>
            <p:cNvSpPr>
              <a:spLocks noChangeShapeType="1"/>
            </p:cNvSpPr>
            <p:nvPr/>
          </p:nvSpPr>
          <p:spPr bwMode="auto">
            <a:xfrm>
              <a:off x="536" y="3055"/>
              <a:ext cx="115" cy="189"/>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7" name="Line 43"/>
            <p:cNvSpPr>
              <a:spLocks noChangeShapeType="1"/>
            </p:cNvSpPr>
            <p:nvPr/>
          </p:nvSpPr>
          <p:spPr bwMode="auto">
            <a:xfrm flipV="1">
              <a:off x="663" y="3210"/>
              <a:ext cx="92" cy="34"/>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8" name="Line 44"/>
            <p:cNvSpPr>
              <a:spLocks noChangeShapeType="1"/>
            </p:cNvSpPr>
            <p:nvPr/>
          </p:nvSpPr>
          <p:spPr bwMode="auto">
            <a:xfrm flipV="1">
              <a:off x="779" y="3088"/>
              <a:ext cx="81" cy="111"/>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59" name="Line 45"/>
            <p:cNvSpPr>
              <a:spLocks noChangeShapeType="1"/>
            </p:cNvSpPr>
            <p:nvPr/>
          </p:nvSpPr>
          <p:spPr bwMode="auto">
            <a:xfrm>
              <a:off x="790" y="2721"/>
              <a:ext cx="81" cy="3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0" name="Line 46"/>
            <p:cNvSpPr>
              <a:spLocks noChangeShapeType="1"/>
            </p:cNvSpPr>
            <p:nvPr/>
          </p:nvSpPr>
          <p:spPr bwMode="auto">
            <a:xfrm flipV="1">
              <a:off x="790" y="2444"/>
              <a:ext cx="174" cy="27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1" name="Line 47"/>
            <p:cNvSpPr>
              <a:spLocks noChangeShapeType="1"/>
            </p:cNvSpPr>
            <p:nvPr/>
          </p:nvSpPr>
          <p:spPr bwMode="auto">
            <a:xfrm>
              <a:off x="975" y="2432"/>
              <a:ext cx="162" cy="2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2" name="Line 48"/>
            <p:cNvSpPr>
              <a:spLocks noChangeShapeType="1"/>
            </p:cNvSpPr>
            <p:nvPr/>
          </p:nvSpPr>
          <p:spPr bwMode="auto">
            <a:xfrm flipH="1">
              <a:off x="570" y="2710"/>
              <a:ext cx="567" cy="8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3" name="Line 49"/>
            <p:cNvSpPr>
              <a:spLocks noChangeShapeType="1"/>
            </p:cNvSpPr>
            <p:nvPr/>
          </p:nvSpPr>
          <p:spPr bwMode="auto">
            <a:xfrm>
              <a:off x="559" y="3599"/>
              <a:ext cx="23" cy="1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4" name="Line 50"/>
            <p:cNvSpPr>
              <a:spLocks noChangeShapeType="1"/>
            </p:cNvSpPr>
            <p:nvPr/>
          </p:nvSpPr>
          <p:spPr bwMode="auto">
            <a:xfrm>
              <a:off x="582" y="3732"/>
              <a:ext cx="127" cy="4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5" name="Line 51"/>
            <p:cNvSpPr>
              <a:spLocks noChangeShapeType="1"/>
            </p:cNvSpPr>
            <p:nvPr/>
          </p:nvSpPr>
          <p:spPr bwMode="auto">
            <a:xfrm flipV="1">
              <a:off x="779" y="3488"/>
              <a:ext cx="150" cy="244"/>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6" name="Line 52"/>
            <p:cNvSpPr>
              <a:spLocks noChangeShapeType="1"/>
            </p:cNvSpPr>
            <p:nvPr/>
          </p:nvSpPr>
          <p:spPr bwMode="auto">
            <a:xfrm>
              <a:off x="929" y="3510"/>
              <a:ext cx="104" cy="2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7" name="Line 53"/>
            <p:cNvSpPr>
              <a:spLocks noChangeShapeType="1"/>
            </p:cNvSpPr>
            <p:nvPr/>
          </p:nvSpPr>
          <p:spPr bwMode="auto">
            <a:xfrm flipV="1">
              <a:off x="1126" y="3744"/>
              <a:ext cx="104" cy="5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8" name="Line 54"/>
            <p:cNvSpPr>
              <a:spLocks noChangeShapeType="1"/>
            </p:cNvSpPr>
            <p:nvPr/>
          </p:nvSpPr>
          <p:spPr bwMode="auto">
            <a:xfrm flipV="1">
              <a:off x="1241" y="3610"/>
              <a:ext cx="47" cy="14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69" name="Line 55"/>
            <p:cNvSpPr>
              <a:spLocks noChangeShapeType="1"/>
            </p:cNvSpPr>
            <p:nvPr/>
          </p:nvSpPr>
          <p:spPr bwMode="auto">
            <a:xfrm flipH="1" flipV="1">
              <a:off x="1137" y="3232"/>
              <a:ext cx="151" cy="400"/>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0" name="Line 56"/>
            <p:cNvSpPr>
              <a:spLocks noChangeShapeType="1"/>
            </p:cNvSpPr>
            <p:nvPr/>
          </p:nvSpPr>
          <p:spPr bwMode="auto">
            <a:xfrm flipV="1">
              <a:off x="1137" y="2944"/>
              <a:ext cx="208" cy="3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1" name="Line 57"/>
            <p:cNvSpPr>
              <a:spLocks noChangeShapeType="1"/>
            </p:cNvSpPr>
            <p:nvPr/>
          </p:nvSpPr>
          <p:spPr bwMode="auto">
            <a:xfrm>
              <a:off x="1334" y="2966"/>
              <a:ext cx="150" cy="311"/>
            </a:xfrm>
            <a:prstGeom prst="line">
              <a:avLst/>
            </a:prstGeom>
            <a:noFill/>
            <a:ln w="38100" cap="rnd">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2" name="Line 58"/>
            <p:cNvSpPr>
              <a:spLocks noChangeShapeType="1"/>
            </p:cNvSpPr>
            <p:nvPr/>
          </p:nvSpPr>
          <p:spPr bwMode="auto">
            <a:xfrm flipH="1">
              <a:off x="1345" y="3244"/>
              <a:ext cx="139" cy="5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3" name="Line 59"/>
            <p:cNvSpPr>
              <a:spLocks noChangeShapeType="1"/>
            </p:cNvSpPr>
            <p:nvPr/>
          </p:nvSpPr>
          <p:spPr bwMode="auto">
            <a:xfrm>
              <a:off x="1345" y="3766"/>
              <a:ext cx="81" cy="89"/>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4" name="Line 60"/>
            <p:cNvSpPr>
              <a:spLocks noChangeShapeType="1"/>
            </p:cNvSpPr>
            <p:nvPr/>
          </p:nvSpPr>
          <p:spPr bwMode="auto">
            <a:xfrm>
              <a:off x="1426" y="3866"/>
              <a:ext cx="105" cy="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5" name="Line 61"/>
            <p:cNvSpPr>
              <a:spLocks noChangeShapeType="1"/>
            </p:cNvSpPr>
            <p:nvPr/>
          </p:nvSpPr>
          <p:spPr bwMode="auto">
            <a:xfrm flipV="1">
              <a:off x="1577" y="3466"/>
              <a:ext cx="104" cy="378"/>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6" name="Line 62"/>
            <p:cNvSpPr>
              <a:spLocks noChangeShapeType="1"/>
            </p:cNvSpPr>
            <p:nvPr/>
          </p:nvSpPr>
          <p:spPr bwMode="auto">
            <a:xfrm>
              <a:off x="1693" y="3477"/>
              <a:ext cx="185" cy="389"/>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7" name="Line 63"/>
            <p:cNvSpPr>
              <a:spLocks noChangeShapeType="1"/>
            </p:cNvSpPr>
            <p:nvPr/>
          </p:nvSpPr>
          <p:spPr bwMode="auto">
            <a:xfrm flipV="1">
              <a:off x="1866" y="3799"/>
              <a:ext cx="174" cy="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8" name="Line 64"/>
            <p:cNvSpPr>
              <a:spLocks noChangeShapeType="1"/>
            </p:cNvSpPr>
            <p:nvPr/>
          </p:nvSpPr>
          <p:spPr bwMode="auto">
            <a:xfrm flipV="1">
              <a:off x="2040" y="3677"/>
              <a:ext cx="69" cy="1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79" name="Line 65"/>
            <p:cNvSpPr>
              <a:spLocks noChangeShapeType="1"/>
            </p:cNvSpPr>
            <p:nvPr/>
          </p:nvSpPr>
          <p:spPr bwMode="auto">
            <a:xfrm flipH="1" flipV="1">
              <a:off x="1149" y="2099"/>
              <a:ext cx="960" cy="15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0" name="Line 66"/>
            <p:cNvSpPr>
              <a:spLocks noChangeShapeType="1"/>
            </p:cNvSpPr>
            <p:nvPr/>
          </p:nvSpPr>
          <p:spPr bwMode="auto">
            <a:xfrm flipV="1">
              <a:off x="1669" y="2332"/>
              <a:ext cx="174" cy="2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1" name="Line 67"/>
            <p:cNvSpPr>
              <a:spLocks noChangeShapeType="1"/>
            </p:cNvSpPr>
            <p:nvPr/>
          </p:nvSpPr>
          <p:spPr bwMode="auto">
            <a:xfrm>
              <a:off x="1866" y="2399"/>
              <a:ext cx="139" cy="200"/>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2" name="Line 68"/>
            <p:cNvSpPr>
              <a:spLocks noChangeShapeType="1"/>
            </p:cNvSpPr>
            <p:nvPr/>
          </p:nvSpPr>
          <p:spPr bwMode="auto">
            <a:xfrm>
              <a:off x="1970" y="2577"/>
              <a:ext cx="162" cy="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3" name="Line 69"/>
            <p:cNvSpPr>
              <a:spLocks noChangeShapeType="1"/>
            </p:cNvSpPr>
            <p:nvPr/>
          </p:nvSpPr>
          <p:spPr bwMode="auto">
            <a:xfrm flipV="1">
              <a:off x="2190" y="2577"/>
              <a:ext cx="81" cy="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4" name="Line 70"/>
            <p:cNvSpPr>
              <a:spLocks noChangeShapeType="1"/>
            </p:cNvSpPr>
            <p:nvPr/>
          </p:nvSpPr>
          <p:spPr bwMode="auto">
            <a:xfrm flipH="1" flipV="1">
              <a:off x="1519" y="1488"/>
              <a:ext cx="833" cy="933"/>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5" name="Line 71"/>
            <p:cNvSpPr>
              <a:spLocks noChangeShapeType="1"/>
            </p:cNvSpPr>
            <p:nvPr/>
          </p:nvSpPr>
          <p:spPr bwMode="auto">
            <a:xfrm flipH="1">
              <a:off x="755" y="3366"/>
              <a:ext cx="128" cy="16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6" name="Line 72"/>
            <p:cNvSpPr>
              <a:spLocks noChangeShapeType="1"/>
            </p:cNvSpPr>
            <p:nvPr/>
          </p:nvSpPr>
          <p:spPr bwMode="auto">
            <a:xfrm flipH="1">
              <a:off x="1531" y="3399"/>
              <a:ext cx="104"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7" name="Line 73"/>
            <p:cNvSpPr>
              <a:spLocks noChangeShapeType="1"/>
            </p:cNvSpPr>
            <p:nvPr/>
          </p:nvSpPr>
          <p:spPr bwMode="auto">
            <a:xfrm>
              <a:off x="998" y="3366"/>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8" name="Line 74"/>
            <p:cNvSpPr>
              <a:spLocks noChangeShapeType="1"/>
            </p:cNvSpPr>
            <p:nvPr/>
          </p:nvSpPr>
          <p:spPr bwMode="auto">
            <a:xfrm>
              <a:off x="1762" y="3377"/>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89" name="Line 75"/>
            <p:cNvSpPr>
              <a:spLocks noChangeShapeType="1"/>
            </p:cNvSpPr>
            <p:nvPr/>
          </p:nvSpPr>
          <p:spPr bwMode="auto">
            <a:xfrm>
              <a:off x="1912" y="2210"/>
              <a:ext cx="139" cy="16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0" name="Oval 76"/>
            <p:cNvSpPr>
              <a:spLocks noChangeArrowheads="1"/>
            </p:cNvSpPr>
            <p:nvPr/>
          </p:nvSpPr>
          <p:spPr bwMode="auto">
            <a:xfrm>
              <a:off x="1577" y="2388"/>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1" name="Line 77"/>
            <p:cNvSpPr>
              <a:spLocks noChangeShapeType="1"/>
            </p:cNvSpPr>
            <p:nvPr/>
          </p:nvSpPr>
          <p:spPr bwMode="auto">
            <a:xfrm flipV="1">
              <a:off x="1160" y="1855"/>
              <a:ext cx="174" cy="27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2" name="Line 78"/>
            <p:cNvSpPr>
              <a:spLocks noChangeShapeType="1"/>
            </p:cNvSpPr>
            <p:nvPr/>
          </p:nvSpPr>
          <p:spPr bwMode="auto">
            <a:xfrm>
              <a:off x="1369" y="1910"/>
              <a:ext cx="243" cy="256"/>
            </a:xfrm>
            <a:prstGeom prst="line">
              <a:avLst/>
            </a:prstGeom>
            <a:noFill/>
            <a:ln w="38100" cap="rnd">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3" name="Line 79"/>
            <p:cNvSpPr>
              <a:spLocks noChangeShapeType="1"/>
            </p:cNvSpPr>
            <p:nvPr/>
          </p:nvSpPr>
          <p:spPr bwMode="auto">
            <a:xfrm flipV="1">
              <a:off x="1473" y="2110"/>
              <a:ext cx="173" cy="2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4" name="Line 80"/>
            <p:cNvSpPr>
              <a:spLocks noChangeShapeType="1"/>
            </p:cNvSpPr>
            <p:nvPr/>
          </p:nvSpPr>
          <p:spPr bwMode="auto">
            <a:xfrm>
              <a:off x="1496" y="2432"/>
              <a:ext cx="23" cy="11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495" name="Line 81"/>
            <p:cNvSpPr>
              <a:spLocks noChangeShapeType="1"/>
            </p:cNvSpPr>
            <p:nvPr/>
          </p:nvSpPr>
          <p:spPr bwMode="auto">
            <a:xfrm>
              <a:off x="1519" y="2566"/>
              <a:ext cx="127" cy="44"/>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63986" name="Rectangle 82"/>
          <p:cNvSpPr>
            <a:spLocks noChangeArrowheads="1"/>
          </p:cNvSpPr>
          <p:nvPr/>
        </p:nvSpPr>
        <p:spPr bwMode="auto">
          <a:xfrm>
            <a:off x="4557713" y="4889500"/>
            <a:ext cx="4124325" cy="1533525"/>
          </a:xfrm>
          <a:prstGeom prst="rect">
            <a:avLst/>
          </a:prstGeom>
          <a:noFill/>
          <a:ln w="381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次</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经过时访问＝</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先序</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遍历</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次</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经过时访问＝</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中序</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遍历</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3</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次</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经过时访问＝</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后序</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遍历</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0497" name="Rectangle 85"/>
          <p:cNvSpPr>
            <a:spLocks noChangeArrowheads="1"/>
          </p:cNvSpPr>
          <p:nvPr/>
        </p:nvSpPr>
        <p:spPr bwMode="auto">
          <a:xfrm>
            <a:off x="750888" y="1905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遍历算法的分析</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Group 6"/>
          <p:cNvGrpSpPr/>
          <p:nvPr/>
        </p:nvGrpSpPr>
        <p:grpSpPr>
          <a:xfrm>
            <a:off x="471488" y="1935163"/>
            <a:ext cx="3581400" cy="3810000"/>
            <a:chOff x="96" y="1488"/>
            <a:chExt cx="2256" cy="2400"/>
          </a:xfrm>
        </p:grpSpPr>
        <p:sp>
          <p:nvSpPr>
            <p:cNvPr id="61443" name="Oval 7"/>
            <p:cNvSpPr>
              <a:spLocks noChangeArrowheads="1"/>
            </p:cNvSpPr>
            <p:nvPr/>
          </p:nvSpPr>
          <p:spPr bwMode="auto">
            <a:xfrm>
              <a:off x="1207" y="1510"/>
              <a:ext cx="231"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A</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4" name="Oval 8"/>
            <p:cNvSpPr>
              <a:spLocks noChangeArrowheads="1"/>
            </p:cNvSpPr>
            <p:nvPr/>
          </p:nvSpPr>
          <p:spPr bwMode="auto">
            <a:xfrm>
              <a:off x="836" y="3155"/>
              <a:ext cx="232"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F</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5" name="Oval 9"/>
            <p:cNvSpPr>
              <a:spLocks noChangeArrowheads="1"/>
            </p:cNvSpPr>
            <p:nvPr/>
          </p:nvSpPr>
          <p:spPr bwMode="auto">
            <a:xfrm>
              <a:off x="1207" y="2599"/>
              <a:ext cx="231"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E</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6" name="Oval 10"/>
            <p:cNvSpPr>
              <a:spLocks noChangeArrowheads="1"/>
            </p:cNvSpPr>
            <p:nvPr/>
          </p:nvSpPr>
          <p:spPr bwMode="auto">
            <a:xfrm>
              <a:off x="489" y="2621"/>
              <a:ext cx="232"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7" name="Oval 11"/>
            <p:cNvSpPr>
              <a:spLocks noChangeArrowheads="1"/>
            </p:cNvSpPr>
            <p:nvPr/>
          </p:nvSpPr>
          <p:spPr bwMode="auto">
            <a:xfrm>
              <a:off x="1727" y="2010"/>
              <a:ext cx="232" cy="234"/>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C</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8" name="Oval 12"/>
            <p:cNvSpPr>
              <a:spLocks noChangeArrowheads="1"/>
            </p:cNvSpPr>
            <p:nvPr/>
          </p:nvSpPr>
          <p:spPr bwMode="auto">
            <a:xfrm>
              <a:off x="825" y="2044"/>
              <a:ext cx="231"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B</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49" name="Oval 13"/>
            <p:cNvSpPr>
              <a:spLocks noChangeArrowheads="1"/>
            </p:cNvSpPr>
            <p:nvPr/>
          </p:nvSpPr>
          <p:spPr bwMode="auto">
            <a:xfrm>
              <a:off x="1542" y="3177"/>
              <a:ext cx="232" cy="233"/>
            </a:xfrm>
            <a:prstGeom prst="ellipse">
              <a:avLst/>
            </a:prstGeom>
            <a:solidFill>
              <a:schemeClr val="accent1"/>
            </a:solidFill>
            <a:ln w="38100">
              <a:solidFill>
                <a:srgbClr val="00008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rPr>
                <a:t>G</a:t>
              </a:r>
              <a:endParaRPr kumimoji="0" lang="en-US" altLang="zh-CN" sz="1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1450" name="Line 14"/>
            <p:cNvSpPr>
              <a:spLocks noChangeShapeType="1"/>
            </p:cNvSpPr>
            <p:nvPr/>
          </p:nvSpPr>
          <p:spPr bwMode="auto">
            <a:xfrm flipH="1">
              <a:off x="1022" y="1732"/>
              <a:ext cx="242"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1" name="Line 15"/>
            <p:cNvSpPr>
              <a:spLocks noChangeShapeType="1"/>
            </p:cNvSpPr>
            <p:nvPr/>
          </p:nvSpPr>
          <p:spPr bwMode="auto">
            <a:xfrm flipH="1">
              <a:off x="640" y="2288"/>
              <a:ext cx="243" cy="33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2" name="Line 16"/>
            <p:cNvSpPr>
              <a:spLocks noChangeShapeType="1"/>
            </p:cNvSpPr>
            <p:nvPr/>
          </p:nvSpPr>
          <p:spPr bwMode="auto">
            <a:xfrm flipH="1">
              <a:off x="1010" y="2832"/>
              <a:ext cx="243"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3" name="Line 17"/>
            <p:cNvSpPr>
              <a:spLocks noChangeShapeType="1"/>
            </p:cNvSpPr>
            <p:nvPr/>
          </p:nvSpPr>
          <p:spPr bwMode="auto">
            <a:xfrm flipH="1">
              <a:off x="1646" y="2221"/>
              <a:ext cx="104" cy="16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4" name="Line 18"/>
            <p:cNvSpPr>
              <a:spLocks noChangeShapeType="1"/>
            </p:cNvSpPr>
            <p:nvPr/>
          </p:nvSpPr>
          <p:spPr bwMode="auto">
            <a:xfrm>
              <a:off x="1403" y="1710"/>
              <a:ext cx="347" cy="33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5" name="Line 19"/>
            <p:cNvSpPr>
              <a:spLocks noChangeShapeType="1"/>
            </p:cNvSpPr>
            <p:nvPr/>
          </p:nvSpPr>
          <p:spPr bwMode="auto">
            <a:xfrm>
              <a:off x="1010" y="2232"/>
              <a:ext cx="231" cy="37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6" name="Line 20"/>
            <p:cNvSpPr>
              <a:spLocks noChangeShapeType="1"/>
            </p:cNvSpPr>
            <p:nvPr/>
          </p:nvSpPr>
          <p:spPr bwMode="auto">
            <a:xfrm>
              <a:off x="1392" y="2799"/>
              <a:ext cx="231" cy="37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7" name="Oval 21"/>
            <p:cNvSpPr>
              <a:spLocks noChangeArrowheads="1"/>
            </p:cNvSpPr>
            <p:nvPr/>
          </p:nvSpPr>
          <p:spPr bwMode="auto">
            <a:xfrm>
              <a:off x="316" y="2999"/>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8" name="Oval 22"/>
            <p:cNvSpPr>
              <a:spLocks noChangeArrowheads="1"/>
            </p:cNvSpPr>
            <p:nvPr/>
          </p:nvSpPr>
          <p:spPr bwMode="auto">
            <a:xfrm>
              <a:off x="709" y="3021"/>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59" name="Oval 23"/>
            <p:cNvSpPr>
              <a:spLocks noChangeArrowheads="1"/>
            </p:cNvSpPr>
            <p:nvPr/>
          </p:nvSpPr>
          <p:spPr bwMode="auto">
            <a:xfrm>
              <a:off x="674" y="3521"/>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0" name="Oval 24"/>
            <p:cNvSpPr>
              <a:spLocks noChangeArrowheads="1"/>
            </p:cNvSpPr>
            <p:nvPr/>
          </p:nvSpPr>
          <p:spPr bwMode="auto">
            <a:xfrm>
              <a:off x="1033" y="3532"/>
              <a:ext cx="93"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1" name="Oval 25"/>
            <p:cNvSpPr>
              <a:spLocks noChangeArrowheads="1"/>
            </p:cNvSpPr>
            <p:nvPr/>
          </p:nvSpPr>
          <p:spPr bwMode="auto">
            <a:xfrm>
              <a:off x="1450" y="3599"/>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2" name="Oval 26"/>
            <p:cNvSpPr>
              <a:spLocks noChangeArrowheads="1"/>
            </p:cNvSpPr>
            <p:nvPr/>
          </p:nvSpPr>
          <p:spPr bwMode="auto">
            <a:xfrm>
              <a:off x="1820" y="3555"/>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3" name="Oval 27"/>
            <p:cNvSpPr>
              <a:spLocks noChangeArrowheads="1"/>
            </p:cNvSpPr>
            <p:nvPr/>
          </p:nvSpPr>
          <p:spPr bwMode="auto">
            <a:xfrm>
              <a:off x="2040" y="2366"/>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4" name="Line 28"/>
            <p:cNvSpPr>
              <a:spLocks noChangeShapeType="1"/>
            </p:cNvSpPr>
            <p:nvPr/>
          </p:nvSpPr>
          <p:spPr bwMode="auto">
            <a:xfrm flipH="1">
              <a:off x="385" y="2844"/>
              <a:ext cx="127" cy="16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5" name="Line 29"/>
            <p:cNvSpPr>
              <a:spLocks noChangeShapeType="1"/>
            </p:cNvSpPr>
            <p:nvPr/>
          </p:nvSpPr>
          <p:spPr bwMode="auto">
            <a:xfrm>
              <a:off x="651" y="2855"/>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6" name="Line 30"/>
            <p:cNvSpPr>
              <a:spLocks noChangeShapeType="1"/>
            </p:cNvSpPr>
            <p:nvPr/>
          </p:nvSpPr>
          <p:spPr bwMode="auto">
            <a:xfrm flipV="1">
              <a:off x="721" y="3744"/>
              <a:ext cx="58" cy="3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7" name="Line 31"/>
            <p:cNvSpPr>
              <a:spLocks noChangeShapeType="1"/>
            </p:cNvSpPr>
            <p:nvPr/>
          </p:nvSpPr>
          <p:spPr bwMode="auto">
            <a:xfrm>
              <a:off x="1022" y="3766"/>
              <a:ext cx="104" cy="22"/>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8" name="Line 32"/>
            <p:cNvSpPr>
              <a:spLocks noChangeShapeType="1"/>
            </p:cNvSpPr>
            <p:nvPr/>
          </p:nvSpPr>
          <p:spPr bwMode="auto">
            <a:xfrm flipV="1">
              <a:off x="1531" y="3844"/>
              <a:ext cx="57" cy="3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69" name="Line 33"/>
            <p:cNvSpPr>
              <a:spLocks noChangeShapeType="1"/>
            </p:cNvSpPr>
            <p:nvPr/>
          </p:nvSpPr>
          <p:spPr bwMode="auto">
            <a:xfrm>
              <a:off x="96" y="3099"/>
              <a:ext cx="35" cy="1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0" name="Line 34"/>
            <p:cNvSpPr>
              <a:spLocks noChangeShapeType="1"/>
            </p:cNvSpPr>
            <p:nvPr/>
          </p:nvSpPr>
          <p:spPr bwMode="auto">
            <a:xfrm>
              <a:off x="212" y="3288"/>
              <a:ext cx="104" cy="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1" name="Line 35"/>
            <p:cNvSpPr>
              <a:spLocks noChangeShapeType="1"/>
            </p:cNvSpPr>
            <p:nvPr/>
          </p:nvSpPr>
          <p:spPr bwMode="auto">
            <a:xfrm flipV="1">
              <a:off x="2329" y="2444"/>
              <a:ext cx="11" cy="1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2" name="Line 36"/>
            <p:cNvSpPr>
              <a:spLocks noChangeShapeType="1"/>
            </p:cNvSpPr>
            <p:nvPr/>
          </p:nvSpPr>
          <p:spPr bwMode="auto">
            <a:xfrm flipH="1">
              <a:off x="779" y="1555"/>
              <a:ext cx="381" cy="489"/>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3" name="Line 37"/>
            <p:cNvSpPr>
              <a:spLocks noChangeShapeType="1"/>
            </p:cNvSpPr>
            <p:nvPr/>
          </p:nvSpPr>
          <p:spPr bwMode="auto">
            <a:xfrm flipH="1">
              <a:off x="131" y="2044"/>
              <a:ext cx="671" cy="9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4" name="Line 38"/>
            <p:cNvSpPr>
              <a:spLocks noChangeShapeType="1"/>
            </p:cNvSpPr>
            <p:nvPr/>
          </p:nvSpPr>
          <p:spPr bwMode="auto">
            <a:xfrm flipH="1">
              <a:off x="108" y="2955"/>
              <a:ext cx="23" cy="1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5" name="Line 39"/>
            <p:cNvSpPr>
              <a:spLocks noChangeShapeType="1"/>
            </p:cNvSpPr>
            <p:nvPr/>
          </p:nvSpPr>
          <p:spPr bwMode="auto">
            <a:xfrm>
              <a:off x="131" y="3210"/>
              <a:ext cx="81" cy="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6" name="Line 40"/>
            <p:cNvSpPr>
              <a:spLocks noChangeShapeType="1"/>
            </p:cNvSpPr>
            <p:nvPr/>
          </p:nvSpPr>
          <p:spPr bwMode="auto">
            <a:xfrm flipV="1">
              <a:off x="339" y="3232"/>
              <a:ext cx="93" cy="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7" name="Line 41"/>
            <p:cNvSpPr>
              <a:spLocks noChangeShapeType="1"/>
            </p:cNvSpPr>
            <p:nvPr/>
          </p:nvSpPr>
          <p:spPr bwMode="auto">
            <a:xfrm flipV="1">
              <a:off x="432" y="3044"/>
              <a:ext cx="115" cy="2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8" name="Line 42"/>
            <p:cNvSpPr>
              <a:spLocks noChangeShapeType="1"/>
            </p:cNvSpPr>
            <p:nvPr/>
          </p:nvSpPr>
          <p:spPr bwMode="auto">
            <a:xfrm>
              <a:off x="536" y="3055"/>
              <a:ext cx="115" cy="189"/>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79" name="Line 43"/>
            <p:cNvSpPr>
              <a:spLocks noChangeShapeType="1"/>
            </p:cNvSpPr>
            <p:nvPr/>
          </p:nvSpPr>
          <p:spPr bwMode="auto">
            <a:xfrm flipV="1">
              <a:off x="663" y="3210"/>
              <a:ext cx="92" cy="34"/>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0" name="Line 44"/>
            <p:cNvSpPr>
              <a:spLocks noChangeShapeType="1"/>
            </p:cNvSpPr>
            <p:nvPr/>
          </p:nvSpPr>
          <p:spPr bwMode="auto">
            <a:xfrm flipV="1">
              <a:off x="779" y="3088"/>
              <a:ext cx="81" cy="111"/>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1" name="Line 45"/>
            <p:cNvSpPr>
              <a:spLocks noChangeShapeType="1"/>
            </p:cNvSpPr>
            <p:nvPr/>
          </p:nvSpPr>
          <p:spPr bwMode="auto">
            <a:xfrm>
              <a:off x="790" y="2721"/>
              <a:ext cx="81" cy="3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2" name="Line 46"/>
            <p:cNvSpPr>
              <a:spLocks noChangeShapeType="1"/>
            </p:cNvSpPr>
            <p:nvPr/>
          </p:nvSpPr>
          <p:spPr bwMode="auto">
            <a:xfrm flipV="1">
              <a:off x="790" y="2444"/>
              <a:ext cx="174" cy="27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3" name="Line 47"/>
            <p:cNvSpPr>
              <a:spLocks noChangeShapeType="1"/>
            </p:cNvSpPr>
            <p:nvPr/>
          </p:nvSpPr>
          <p:spPr bwMode="auto">
            <a:xfrm>
              <a:off x="975" y="2432"/>
              <a:ext cx="162" cy="2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4" name="Line 48"/>
            <p:cNvSpPr>
              <a:spLocks noChangeShapeType="1"/>
            </p:cNvSpPr>
            <p:nvPr/>
          </p:nvSpPr>
          <p:spPr bwMode="auto">
            <a:xfrm flipH="1">
              <a:off x="570" y="2710"/>
              <a:ext cx="567" cy="8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5" name="Line 49"/>
            <p:cNvSpPr>
              <a:spLocks noChangeShapeType="1"/>
            </p:cNvSpPr>
            <p:nvPr/>
          </p:nvSpPr>
          <p:spPr bwMode="auto">
            <a:xfrm>
              <a:off x="559" y="3599"/>
              <a:ext cx="23" cy="1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6" name="Line 50"/>
            <p:cNvSpPr>
              <a:spLocks noChangeShapeType="1"/>
            </p:cNvSpPr>
            <p:nvPr/>
          </p:nvSpPr>
          <p:spPr bwMode="auto">
            <a:xfrm>
              <a:off x="582" y="3732"/>
              <a:ext cx="127" cy="4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7" name="Line 51"/>
            <p:cNvSpPr>
              <a:spLocks noChangeShapeType="1"/>
            </p:cNvSpPr>
            <p:nvPr/>
          </p:nvSpPr>
          <p:spPr bwMode="auto">
            <a:xfrm flipV="1">
              <a:off x="779" y="3488"/>
              <a:ext cx="150" cy="244"/>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8" name="Line 52"/>
            <p:cNvSpPr>
              <a:spLocks noChangeShapeType="1"/>
            </p:cNvSpPr>
            <p:nvPr/>
          </p:nvSpPr>
          <p:spPr bwMode="auto">
            <a:xfrm>
              <a:off x="929" y="3510"/>
              <a:ext cx="104" cy="2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89" name="Line 53"/>
            <p:cNvSpPr>
              <a:spLocks noChangeShapeType="1"/>
            </p:cNvSpPr>
            <p:nvPr/>
          </p:nvSpPr>
          <p:spPr bwMode="auto">
            <a:xfrm flipV="1">
              <a:off x="1126" y="3744"/>
              <a:ext cx="104" cy="5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0" name="Line 54"/>
            <p:cNvSpPr>
              <a:spLocks noChangeShapeType="1"/>
            </p:cNvSpPr>
            <p:nvPr/>
          </p:nvSpPr>
          <p:spPr bwMode="auto">
            <a:xfrm flipV="1">
              <a:off x="1241" y="3610"/>
              <a:ext cx="47" cy="145"/>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1" name="Line 55"/>
            <p:cNvSpPr>
              <a:spLocks noChangeShapeType="1"/>
            </p:cNvSpPr>
            <p:nvPr/>
          </p:nvSpPr>
          <p:spPr bwMode="auto">
            <a:xfrm flipH="1" flipV="1">
              <a:off x="1137" y="3232"/>
              <a:ext cx="151" cy="400"/>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2" name="Line 56"/>
            <p:cNvSpPr>
              <a:spLocks noChangeShapeType="1"/>
            </p:cNvSpPr>
            <p:nvPr/>
          </p:nvSpPr>
          <p:spPr bwMode="auto">
            <a:xfrm flipV="1">
              <a:off x="1137" y="2944"/>
              <a:ext cx="208" cy="3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3" name="Line 57"/>
            <p:cNvSpPr>
              <a:spLocks noChangeShapeType="1"/>
            </p:cNvSpPr>
            <p:nvPr/>
          </p:nvSpPr>
          <p:spPr bwMode="auto">
            <a:xfrm>
              <a:off x="1334" y="2966"/>
              <a:ext cx="150" cy="311"/>
            </a:xfrm>
            <a:prstGeom prst="line">
              <a:avLst/>
            </a:prstGeom>
            <a:noFill/>
            <a:ln w="38100" cap="rnd">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4" name="Line 58"/>
            <p:cNvSpPr>
              <a:spLocks noChangeShapeType="1"/>
            </p:cNvSpPr>
            <p:nvPr/>
          </p:nvSpPr>
          <p:spPr bwMode="auto">
            <a:xfrm flipH="1">
              <a:off x="1345" y="3244"/>
              <a:ext cx="139" cy="500"/>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5" name="Line 59"/>
            <p:cNvSpPr>
              <a:spLocks noChangeShapeType="1"/>
            </p:cNvSpPr>
            <p:nvPr/>
          </p:nvSpPr>
          <p:spPr bwMode="auto">
            <a:xfrm>
              <a:off x="1345" y="3766"/>
              <a:ext cx="81" cy="89"/>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6" name="Line 60"/>
            <p:cNvSpPr>
              <a:spLocks noChangeShapeType="1"/>
            </p:cNvSpPr>
            <p:nvPr/>
          </p:nvSpPr>
          <p:spPr bwMode="auto">
            <a:xfrm>
              <a:off x="1426" y="3866"/>
              <a:ext cx="105" cy="2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7" name="Line 61"/>
            <p:cNvSpPr>
              <a:spLocks noChangeShapeType="1"/>
            </p:cNvSpPr>
            <p:nvPr/>
          </p:nvSpPr>
          <p:spPr bwMode="auto">
            <a:xfrm flipV="1">
              <a:off x="1577" y="3466"/>
              <a:ext cx="104" cy="378"/>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8" name="Line 62"/>
            <p:cNvSpPr>
              <a:spLocks noChangeShapeType="1"/>
            </p:cNvSpPr>
            <p:nvPr/>
          </p:nvSpPr>
          <p:spPr bwMode="auto">
            <a:xfrm>
              <a:off x="1693" y="3477"/>
              <a:ext cx="185" cy="389"/>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499" name="Line 63"/>
            <p:cNvSpPr>
              <a:spLocks noChangeShapeType="1"/>
            </p:cNvSpPr>
            <p:nvPr/>
          </p:nvSpPr>
          <p:spPr bwMode="auto">
            <a:xfrm flipV="1">
              <a:off x="1866" y="3799"/>
              <a:ext cx="174" cy="56"/>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0" name="Line 64"/>
            <p:cNvSpPr>
              <a:spLocks noChangeShapeType="1"/>
            </p:cNvSpPr>
            <p:nvPr/>
          </p:nvSpPr>
          <p:spPr bwMode="auto">
            <a:xfrm flipV="1">
              <a:off x="2040" y="3677"/>
              <a:ext cx="69" cy="111"/>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1" name="Line 65"/>
            <p:cNvSpPr>
              <a:spLocks noChangeShapeType="1"/>
            </p:cNvSpPr>
            <p:nvPr/>
          </p:nvSpPr>
          <p:spPr bwMode="auto">
            <a:xfrm flipH="1" flipV="1">
              <a:off x="1149" y="2099"/>
              <a:ext cx="960" cy="1567"/>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2" name="Line 66"/>
            <p:cNvSpPr>
              <a:spLocks noChangeShapeType="1"/>
            </p:cNvSpPr>
            <p:nvPr/>
          </p:nvSpPr>
          <p:spPr bwMode="auto">
            <a:xfrm flipV="1">
              <a:off x="1669" y="2332"/>
              <a:ext cx="174" cy="2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3" name="Line 67"/>
            <p:cNvSpPr>
              <a:spLocks noChangeShapeType="1"/>
            </p:cNvSpPr>
            <p:nvPr/>
          </p:nvSpPr>
          <p:spPr bwMode="auto">
            <a:xfrm>
              <a:off x="1866" y="2399"/>
              <a:ext cx="139" cy="200"/>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4" name="Line 68"/>
            <p:cNvSpPr>
              <a:spLocks noChangeShapeType="1"/>
            </p:cNvSpPr>
            <p:nvPr/>
          </p:nvSpPr>
          <p:spPr bwMode="auto">
            <a:xfrm>
              <a:off x="1970" y="2577"/>
              <a:ext cx="162" cy="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5" name="Line 69"/>
            <p:cNvSpPr>
              <a:spLocks noChangeShapeType="1"/>
            </p:cNvSpPr>
            <p:nvPr/>
          </p:nvSpPr>
          <p:spPr bwMode="auto">
            <a:xfrm flipV="1">
              <a:off x="2190" y="2577"/>
              <a:ext cx="81" cy="6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6" name="Line 70"/>
            <p:cNvSpPr>
              <a:spLocks noChangeShapeType="1"/>
            </p:cNvSpPr>
            <p:nvPr/>
          </p:nvSpPr>
          <p:spPr bwMode="auto">
            <a:xfrm flipH="1" flipV="1">
              <a:off x="1519" y="1488"/>
              <a:ext cx="833" cy="933"/>
            </a:xfrm>
            <a:prstGeom prst="line">
              <a:avLst/>
            </a:prstGeom>
            <a:noFill/>
            <a:ln w="38100">
              <a:solidFill>
                <a:srgbClr val="FF00FF"/>
              </a:solidFill>
              <a:prstDash val="sysDot"/>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7" name="Line 71"/>
            <p:cNvSpPr>
              <a:spLocks noChangeShapeType="1"/>
            </p:cNvSpPr>
            <p:nvPr/>
          </p:nvSpPr>
          <p:spPr bwMode="auto">
            <a:xfrm flipH="1">
              <a:off x="755" y="3366"/>
              <a:ext cx="128" cy="16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8" name="Line 72"/>
            <p:cNvSpPr>
              <a:spLocks noChangeShapeType="1"/>
            </p:cNvSpPr>
            <p:nvPr/>
          </p:nvSpPr>
          <p:spPr bwMode="auto">
            <a:xfrm flipH="1">
              <a:off x="1531" y="3399"/>
              <a:ext cx="104"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09" name="Line 73"/>
            <p:cNvSpPr>
              <a:spLocks noChangeShapeType="1"/>
            </p:cNvSpPr>
            <p:nvPr/>
          </p:nvSpPr>
          <p:spPr bwMode="auto">
            <a:xfrm>
              <a:off x="998" y="3366"/>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0" name="Line 74"/>
            <p:cNvSpPr>
              <a:spLocks noChangeShapeType="1"/>
            </p:cNvSpPr>
            <p:nvPr/>
          </p:nvSpPr>
          <p:spPr bwMode="auto">
            <a:xfrm>
              <a:off x="1762" y="3377"/>
              <a:ext cx="81" cy="1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1" name="Line 75"/>
            <p:cNvSpPr>
              <a:spLocks noChangeShapeType="1"/>
            </p:cNvSpPr>
            <p:nvPr/>
          </p:nvSpPr>
          <p:spPr bwMode="auto">
            <a:xfrm>
              <a:off x="1912" y="2210"/>
              <a:ext cx="139" cy="16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2" name="Oval 76"/>
            <p:cNvSpPr>
              <a:spLocks noChangeArrowheads="1"/>
            </p:cNvSpPr>
            <p:nvPr/>
          </p:nvSpPr>
          <p:spPr bwMode="auto">
            <a:xfrm>
              <a:off x="1577" y="2388"/>
              <a:ext cx="92" cy="1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3" name="Line 77"/>
            <p:cNvSpPr>
              <a:spLocks noChangeShapeType="1"/>
            </p:cNvSpPr>
            <p:nvPr/>
          </p:nvSpPr>
          <p:spPr bwMode="auto">
            <a:xfrm flipV="1">
              <a:off x="1160" y="1855"/>
              <a:ext cx="174" cy="277"/>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4" name="Line 78"/>
            <p:cNvSpPr>
              <a:spLocks noChangeShapeType="1"/>
            </p:cNvSpPr>
            <p:nvPr/>
          </p:nvSpPr>
          <p:spPr bwMode="auto">
            <a:xfrm>
              <a:off x="1369" y="1910"/>
              <a:ext cx="243" cy="256"/>
            </a:xfrm>
            <a:prstGeom prst="line">
              <a:avLst/>
            </a:prstGeom>
            <a:noFill/>
            <a:ln w="38100" cap="rnd">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5" name="Line 79"/>
            <p:cNvSpPr>
              <a:spLocks noChangeShapeType="1"/>
            </p:cNvSpPr>
            <p:nvPr/>
          </p:nvSpPr>
          <p:spPr bwMode="auto">
            <a:xfrm flipV="1">
              <a:off x="1473" y="2110"/>
              <a:ext cx="173" cy="278"/>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6" name="Line 80"/>
            <p:cNvSpPr>
              <a:spLocks noChangeShapeType="1"/>
            </p:cNvSpPr>
            <p:nvPr/>
          </p:nvSpPr>
          <p:spPr bwMode="auto">
            <a:xfrm>
              <a:off x="1496" y="2432"/>
              <a:ext cx="23" cy="112"/>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517" name="Line 81"/>
            <p:cNvSpPr>
              <a:spLocks noChangeShapeType="1"/>
            </p:cNvSpPr>
            <p:nvPr/>
          </p:nvSpPr>
          <p:spPr bwMode="auto">
            <a:xfrm>
              <a:off x="1519" y="2566"/>
              <a:ext cx="127" cy="44"/>
            </a:xfrm>
            <a:prstGeom prst="line">
              <a:avLst/>
            </a:prstGeom>
            <a:noFill/>
            <a:ln w="38100">
              <a:solidFill>
                <a:srgbClr val="FF00FF"/>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65012" name="Rectangle 84"/>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时间效率</a:t>
            </a: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:O(n)</a:t>
            </a:r>
            <a:r>
              <a:rPr kumimoji="1" lang="en-US" altLang="zh-CN" sz="2800" b="0" i="0" u="none" strike="noStrike" kern="1200" cap="none" spc="0" normalizeH="0" baseline="0" noProof="0" dirty="0">
                <a:ln>
                  <a:noFill/>
                </a:ln>
                <a:solidFill>
                  <a:srgbClr val="66FF33"/>
                </a:solidFill>
                <a:effectLst/>
                <a:uLnTx/>
                <a:uFillTx/>
                <a:latin typeface="+mn-lt"/>
                <a:ea typeface="+mn-ea"/>
                <a:cs typeface="+mn-ea"/>
                <a:sym typeface="+mn-lt"/>
              </a:rPr>
              <a:t> </a:t>
            </a:r>
            <a:endParaRPr kumimoji="1" lang="en-US" altLang="zh-CN" sz="2800" b="0" i="0" u="none" strike="noStrike" kern="1200" cap="none" spc="0" normalizeH="0" baseline="0" noProof="0" dirty="0">
              <a:ln>
                <a:noFill/>
              </a:ln>
              <a:solidFill>
                <a:srgbClr val="66FF33"/>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每个结点只访问一次</a:t>
            </a:r>
            <a:endPar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空间效率</a:t>
            </a: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:O(n)</a:t>
            </a:r>
            <a:r>
              <a:rPr kumimoji="1" lang="en-US" altLang="zh-CN" sz="2800" b="0" i="0" u="none" strike="noStrike" kern="1200" cap="none" spc="0" normalizeH="0" baseline="0" noProof="0" dirty="0">
                <a:ln>
                  <a:noFill/>
                </a:ln>
                <a:solidFill>
                  <a:srgbClr val="66FF33"/>
                </a:solidFill>
                <a:effectLst/>
                <a:uLnTx/>
                <a:uFillTx/>
                <a:latin typeface="+mn-lt"/>
                <a:ea typeface="+mn-ea"/>
                <a:cs typeface="+mn-ea"/>
                <a:sym typeface="+mn-lt"/>
              </a:rPr>
              <a:t> </a:t>
            </a:r>
            <a:endParaRPr kumimoji="1" lang="en-US" altLang="zh-CN" sz="28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栈占用的最大辅助空间</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1519" name="Rectangle 86"/>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遍历算法的分析</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cxnSp>
        <p:nvCxnSpPr>
          <p:cNvPr id="64517" name="直接连接符 2"/>
          <p:cNvCxnSpPr/>
          <p:nvPr/>
        </p:nvCxnSpPr>
        <p:spPr>
          <a:xfrm>
            <a:off x="4535488" y="3470275"/>
            <a:ext cx="4187825" cy="0"/>
          </a:xfrm>
          <a:prstGeom prst="line">
            <a:avLst/>
          </a:prstGeom>
          <a:ln w="9525" cap="flat" cmpd="sng">
            <a:solidFill>
              <a:srgbClr val="FF0000"/>
            </a:solidFill>
            <a:prstDash val="solid"/>
            <a:headEnd type="none" w="med" len="med"/>
            <a:tailEnd type="none" w="med" len="med"/>
          </a:ln>
        </p:spPr>
      </p:cxnSp>
      <p:cxnSp>
        <p:nvCxnSpPr>
          <p:cNvPr id="64518" name="直接连接符 82"/>
          <p:cNvCxnSpPr/>
          <p:nvPr/>
        </p:nvCxnSpPr>
        <p:spPr>
          <a:xfrm>
            <a:off x="4535488" y="5383213"/>
            <a:ext cx="4187825" cy="0"/>
          </a:xfrm>
          <a:prstGeom prst="line">
            <a:avLst/>
          </a:prstGeom>
          <a:ln w="9525" cap="flat" cmpd="sng">
            <a:solidFill>
              <a:srgbClr val="FF0000"/>
            </a:solidFill>
            <a:prstDash val="solid"/>
            <a:headEnd type="none" w="med" len="med"/>
            <a:tailEnd type="none" w="med" len="med"/>
          </a:ln>
        </p:spPr>
      </p:cxn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矩形 2"/>
          <p:cNvSpPr/>
          <p:nvPr/>
        </p:nvSpPr>
        <p:spPr>
          <a:xfrm>
            <a:off x="1588" y="3060700"/>
            <a:ext cx="9144000" cy="3608388"/>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grpSp>
        <p:nvGrpSpPr>
          <p:cNvPr id="2" name="Group 60"/>
          <p:cNvGrpSpPr/>
          <p:nvPr/>
        </p:nvGrpSpPr>
        <p:grpSpPr>
          <a:xfrm>
            <a:off x="1177925" y="3213100"/>
            <a:ext cx="6346825" cy="3200400"/>
            <a:chOff x="652" y="1345"/>
            <a:chExt cx="3998" cy="2016"/>
          </a:xfrm>
        </p:grpSpPr>
        <p:grpSp>
          <p:nvGrpSpPr>
            <p:cNvPr id="65542" name="Group 3"/>
            <p:cNvGrpSpPr/>
            <p:nvPr/>
          </p:nvGrpSpPr>
          <p:grpSpPr>
            <a:xfrm>
              <a:off x="3628" y="1585"/>
              <a:ext cx="1022" cy="1672"/>
              <a:chOff x="703" y="2015"/>
              <a:chExt cx="1022" cy="1672"/>
            </a:xfrm>
          </p:grpSpPr>
          <p:sp>
            <p:nvSpPr>
              <p:cNvPr id="62468" name="Oval 4"/>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2469" name="Oval 5"/>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0" name="Oval 6"/>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1" name="Oval 7"/>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2472" name="Oval 8"/>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3" name="Oval 9"/>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4" name="Oval 10"/>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5" name="Line 11"/>
              <p:cNvSpPr>
                <a:spLocks noChangeShapeType="1"/>
              </p:cNvSpPr>
              <p:nvPr/>
            </p:nvSpPr>
            <p:spPr bwMode="auto">
              <a:xfrm flipH="1">
                <a:off x="1156" y="2200"/>
                <a:ext cx="111" cy="19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6" name="Line 12"/>
              <p:cNvSpPr>
                <a:spLocks noChangeShapeType="1"/>
              </p:cNvSpPr>
              <p:nvPr/>
            </p:nvSpPr>
            <p:spPr bwMode="auto">
              <a:xfrm flipH="1">
                <a:off x="911" y="2566"/>
                <a:ext cx="122" cy="189"/>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7" name="Line 13"/>
              <p:cNvSpPr>
                <a:spLocks noChangeShapeType="1"/>
              </p:cNvSpPr>
              <p:nvPr/>
            </p:nvSpPr>
            <p:spPr bwMode="auto">
              <a:xfrm>
                <a:off x="1189" y="2566"/>
                <a:ext cx="133" cy="189"/>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8" name="Line 14"/>
              <p:cNvSpPr>
                <a:spLocks noChangeShapeType="1"/>
              </p:cNvSpPr>
              <p:nvPr/>
            </p:nvSpPr>
            <p:spPr bwMode="auto">
              <a:xfrm flipH="1">
                <a:off x="1211" y="2955"/>
                <a:ext cx="78" cy="14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79" name="Line 15"/>
              <p:cNvSpPr>
                <a:spLocks noChangeShapeType="1"/>
              </p:cNvSpPr>
              <p:nvPr/>
            </p:nvSpPr>
            <p:spPr bwMode="auto">
              <a:xfrm>
                <a:off x="1411" y="2933"/>
                <a:ext cx="112" cy="14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80" name="Line 16"/>
              <p:cNvSpPr>
                <a:spLocks noChangeShapeType="1"/>
              </p:cNvSpPr>
              <p:nvPr/>
            </p:nvSpPr>
            <p:spPr bwMode="auto">
              <a:xfrm>
                <a:off x="1178" y="3277"/>
                <a:ext cx="133" cy="189"/>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43" name="Group 17"/>
            <p:cNvGrpSpPr/>
            <p:nvPr/>
          </p:nvGrpSpPr>
          <p:grpSpPr>
            <a:xfrm>
              <a:off x="652" y="1345"/>
              <a:ext cx="2304" cy="2016"/>
              <a:chOff x="2540" y="1367"/>
              <a:chExt cx="2223" cy="2592"/>
            </a:xfrm>
          </p:grpSpPr>
          <p:grpSp>
            <p:nvGrpSpPr>
              <p:cNvPr id="65544" name="Group 18"/>
              <p:cNvGrpSpPr/>
              <p:nvPr/>
            </p:nvGrpSpPr>
            <p:grpSpPr>
              <a:xfrm>
                <a:off x="2540" y="1809"/>
                <a:ext cx="2223" cy="2150"/>
                <a:chOff x="1873" y="1821"/>
                <a:chExt cx="2223" cy="2150"/>
              </a:xfrm>
            </p:grpSpPr>
            <p:grpSp>
              <p:nvGrpSpPr>
                <p:cNvPr id="65548" name="Group 19"/>
                <p:cNvGrpSpPr/>
                <p:nvPr/>
              </p:nvGrpSpPr>
              <p:grpSpPr>
                <a:xfrm>
                  <a:off x="2622" y="1821"/>
                  <a:ext cx="778" cy="256"/>
                  <a:chOff x="1700" y="2033"/>
                  <a:chExt cx="778" cy="256"/>
                </a:xfrm>
              </p:grpSpPr>
              <p:sp>
                <p:nvSpPr>
                  <p:cNvPr id="62484" name="Rectangle 20"/>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    ^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2485" name="Line 21"/>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86" name="Line 22"/>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49" name="Group 23"/>
                <p:cNvGrpSpPr/>
                <p:nvPr/>
              </p:nvGrpSpPr>
              <p:grpSpPr>
                <a:xfrm>
                  <a:off x="2152" y="2229"/>
                  <a:ext cx="778" cy="256"/>
                  <a:chOff x="1700" y="2033"/>
                  <a:chExt cx="778" cy="256"/>
                </a:xfrm>
              </p:grpSpPr>
              <p:sp>
                <p:nvSpPr>
                  <p:cNvPr id="62488" name="Rectangle 24"/>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89" name="Line 25"/>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90" name="Line 26"/>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50" name="Group 27"/>
                <p:cNvGrpSpPr/>
                <p:nvPr/>
              </p:nvGrpSpPr>
              <p:grpSpPr>
                <a:xfrm>
                  <a:off x="1873" y="2729"/>
                  <a:ext cx="778" cy="256"/>
                  <a:chOff x="1700" y="2033"/>
                  <a:chExt cx="778" cy="256"/>
                </a:xfrm>
              </p:grpSpPr>
              <p:sp>
                <p:nvSpPr>
                  <p:cNvPr id="62492" name="Rectangle 28"/>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    C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93" name="Line 29"/>
                  <p:cNvSpPr>
                    <a:spLocks noChangeShapeType="1"/>
                  </p:cNvSpPr>
                  <p:nvPr/>
                </p:nvSpPr>
                <p:spPr bwMode="auto">
                  <a:xfrm>
                    <a:off x="1933"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94" name="Line 30"/>
                  <p:cNvSpPr>
                    <a:spLocks noChangeShapeType="1"/>
                  </p:cNvSpPr>
                  <p:nvPr/>
                </p:nvSpPr>
                <p:spPr bwMode="auto">
                  <a:xfrm>
                    <a:off x="2208"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51" name="Group 31"/>
                <p:cNvGrpSpPr/>
                <p:nvPr/>
              </p:nvGrpSpPr>
              <p:grpSpPr>
                <a:xfrm>
                  <a:off x="2830" y="2728"/>
                  <a:ext cx="778" cy="256"/>
                  <a:chOff x="1700" y="2033"/>
                  <a:chExt cx="778" cy="256"/>
                </a:xfrm>
              </p:grpSpPr>
              <p:sp>
                <p:nvSpPr>
                  <p:cNvPr id="62496" name="Rectangle 32"/>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97" name="Line 33"/>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498" name="Line 34"/>
                  <p:cNvSpPr>
                    <a:spLocks noChangeShapeType="1"/>
                  </p:cNvSpPr>
                  <p:nvPr/>
                </p:nvSpPr>
                <p:spPr bwMode="auto">
                  <a:xfrm>
                    <a:off x="2211"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52" name="Group 35"/>
                <p:cNvGrpSpPr/>
                <p:nvPr/>
              </p:nvGrpSpPr>
              <p:grpSpPr>
                <a:xfrm>
                  <a:off x="2385" y="3238"/>
                  <a:ext cx="778" cy="256"/>
                  <a:chOff x="1700" y="2033"/>
                  <a:chExt cx="778" cy="256"/>
                </a:xfrm>
              </p:grpSpPr>
              <p:sp>
                <p:nvSpPr>
                  <p:cNvPr id="62500" name="Rectangle 36"/>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01" name="Line 37"/>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02" name="Line 38"/>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53" name="Group 39"/>
                <p:cNvGrpSpPr/>
                <p:nvPr/>
              </p:nvGrpSpPr>
              <p:grpSpPr>
                <a:xfrm>
                  <a:off x="3318" y="3228"/>
                  <a:ext cx="778" cy="256"/>
                  <a:chOff x="1700" y="2033"/>
                  <a:chExt cx="778" cy="256"/>
                </a:xfrm>
              </p:grpSpPr>
              <p:sp>
                <p:nvSpPr>
                  <p:cNvPr id="62504" name="Rectangle 40"/>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     F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05" name="Line 41"/>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06" name="Line 42"/>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54" name="Group 43"/>
                <p:cNvGrpSpPr/>
                <p:nvPr/>
              </p:nvGrpSpPr>
              <p:grpSpPr>
                <a:xfrm>
                  <a:off x="2850" y="3715"/>
                  <a:ext cx="778" cy="256"/>
                  <a:chOff x="1700" y="2033"/>
                  <a:chExt cx="778" cy="256"/>
                </a:xfrm>
              </p:grpSpPr>
              <p:sp>
                <p:nvSpPr>
                  <p:cNvPr id="62508" name="Rectangle 44"/>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    G     ^</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09" name="Line 45"/>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0" name="Line 46"/>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2511" name="Line 47"/>
                <p:cNvSpPr>
                  <a:spLocks noChangeShapeType="1"/>
                </p:cNvSpPr>
                <p:nvPr/>
              </p:nvSpPr>
              <p:spPr bwMode="auto">
                <a:xfrm flipH="1">
                  <a:off x="2567" y="2000"/>
                  <a:ext cx="150" cy="233"/>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2" name="Line 48"/>
                <p:cNvSpPr>
                  <a:spLocks noChangeShapeType="1"/>
                </p:cNvSpPr>
                <p:nvPr/>
              </p:nvSpPr>
              <p:spPr bwMode="auto">
                <a:xfrm flipH="1">
                  <a:off x="2167" y="2433"/>
                  <a:ext cx="111" cy="3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3" name="Line 49"/>
                <p:cNvSpPr>
                  <a:spLocks noChangeShapeType="1"/>
                </p:cNvSpPr>
                <p:nvPr/>
              </p:nvSpPr>
              <p:spPr bwMode="auto">
                <a:xfrm>
                  <a:off x="2834" y="2400"/>
                  <a:ext cx="322" cy="333"/>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4" name="Line 50"/>
                <p:cNvSpPr>
                  <a:spLocks noChangeShapeType="1"/>
                </p:cNvSpPr>
                <p:nvPr/>
              </p:nvSpPr>
              <p:spPr bwMode="auto">
                <a:xfrm flipH="1">
                  <a:off x="2767" y="2878"/>
                  <a:ext cx="178" cy="355"/>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5" name="Line 51"/>
                <p:cNvSpPr>
                  <a:spLocks noChangeShapeType="1"/>
                </p:cNvSpPr>
                <p:nvPr/>
              </p:nvSpPr>
              <p:spPr bwMode="auto">
                <a:xfrm>
                  <a:off x="3467" y="2878"/>
                  <a:ext cx="200" cy="355"/>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6" name="Line 52"/>
                <p:cNvSpPr>
                  <a:spLocks noChangeShapeType="1"/>
                </p:cNvSpPr>
                <p:nvPr/>
              </p:nvSpPr>
              <p:spPr bwMode="auto">
                <a:xfrm>
                  <a:off x="3000" y="3434"/>
                  <a:ext cx="200" cy="288"/>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5545" name="Group 53"/>
              <p:cNvGrpSpPr/>
              <p:nvPr/>
            </p:nvGrpSpPr>
            <p:grpSpPr>
              <a:xfrm>
                <a:off x="3445" y="1367"/>
                <a:ext cx="211" cy="444"/>
                <a:chOff x="3445" y="1367"/>
                <a:chExt cx="211" cy="444"/>
              </a:xfrm>
            </p:grpSpPr>
            <p:sp>
              <p:nvSpPr>
                <p:cNvPr id="62518" name="Freeform 54"/>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519" name="Line 55"/>
                <p:cNvSpPr>
                  <a:spLocks noChangeShapeType="1"/>
                </p:cNvSpPr>
                <p:nvPr/>
              </p:nvSpPr>
              <p:spPr bwMode="auto">
                <a:xfrm>
                  <a:off x="3456" y="1589"/>
                  <a:ext cx="206" cy="219"/>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sp>
        <p:nvSpPr>
          <p:cNvPr id="62520" name="Rectangle 56"/>
          <p:cNvSpPr>
            <a:spLocks noChangeArrowheads="1"/>
          </p:cNvSpPr>
          <p:nvPr/>
        </p:nvSpPr>
        <p:spPr bwMode="auto">
          <a:xfrm>
            <a:off x="374650" y="1079500"/>
            <a:ext cx="8620125" cy="177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按先序遍历序列建立二叉树的二叉链表</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例：已知先序序列为：</a:t>
            </a:r>
            <a:b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 B C </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  D E  G   F    </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62521" name="Rectangle 59"/>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二叉树的建立（算法</a:t>
            </a:r>
            <a:r>
              <a:rPr kumimoji="0" lang="en-US" altLang="zh-CN"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5.3</a:t>
            </a: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矩形 1"/>
          <p:cNvSpPr/>
          <p:nvPr/>
        </p:nvSpPr>
        <p:spPr>
          <a:xfrm>
            <a:off x="0" y="1268413"/>
            <a:ext cx="9144000" cy="4897437"/>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63491" name="Rectangle 4"/>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void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CreateBiTree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&amp;T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cin</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&gt;&gt;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ch</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if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ch</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T=NULL;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递归结束，建空树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T=new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BiTNode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data=</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ch</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生成根结点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CreateBiTree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递归创建左子树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CreateBiTree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递归创建右子树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3492" name="Rectangle 5"/>
          <p:cNvSpPr>
            <a:spLocks noChangeArrowheads="1"/>
          </p:cNvSpPr>
          <p:nvPr/>
        </p:nvSpPr>
        <p:spPr bwMode="auto">
          <a:xfrm>
            <a:off x="781050" y="214313"/>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二叉树的建立（算法</a:t>
            </a:r>
            <a:r>
              <a:rPr kumimoji="0" lang="en-US" altLang="zh-CN"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5.3</a:t>
            </a: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 name="矩形 5"/>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圆角矩形 5"/>
          <p:cNvSpPr/>
          <p:nvPr/>
        </p:nvSpPr>
        <p:spPr>
          <a:xfrm>
            <a:off x="341313" y="2413000"/>
            <a:ext cx="8478837" cy="3319463"/>
          </a:xfrm>
          <a:prstGeom prst="roundRect">
            <a:avLst>
              <a:gd name="adj" fmla="val 4806"/>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19461" name="Rectangle 13"/>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树（</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Tree</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是</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）个结点的有限集，它或为空树（</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）；或为非空树，对于非空树</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9462" name="Rectangle 16"/>
          <p:cNvSpPr>
            <a:spLocks noChangeArrowheads="1"/>
          </p:cNvSpPr>
          <p:nvPr/>
        </p:nvSpPr>
        <p:spPr bwMode="auto">
          <a:xfrm>
            <a:off x="920750" y="223838"/>
            <a:ext cx="24606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树的定义</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 name="矩形 7"/>
          <p:cNvSpPr/>
          <p:nvPr/>
        </p:nvSpPr>
        <p:spPr>
          <a:xfrm>
            <a:off x="538163" y="2713038"/>
            <a:ext cx="765175" cy="423863"/>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lt1"/>
                </a:solidFill>
                <a:effectLst/>
                <a:uLnTx/>
                <a:uFillTx/>
                <a:latin typeface="微软雅黑" panose="020B0503020204020204" pitchFamily="34" charset="-122"/>
                <a:ea typeface="+mn-ea"/>
                <a:cs typeface="+mn-cs"/>
              </a:rPr>
              <a:t>1</a:t>
            </a:r>
            <a:endParaRPr kumimoji="0" lang="zh-CN" altLang="en-US" sz="2000" b="1" i="0" u="none" strike="noStrike" kern="1200" cap="none" spc="0" normalizeH="0" baseline="0" noProof="0" dirty="0">
              <a:ln>
                <a:noFill/>
              </a:ln>
              <a:solidFill>
                <a:schemeClr val="lt1"/>
              </a:solidFill>
              <a:effectLst/>
              <a:uLnTx/>
              <a:uFillTx/>
              <a:latin typeface="微软雅黑" panose="020B0503020204020204" pitchFamily="34" charset="-122"/>
              <a:ea typeface="+mn-ea"/>
              <a:cs typeface="+mn-cs"/>
            </a:endParaRPr>
          </a:p>
        </p:txBody>
      </p:sp>
      <p:sp>
        <p:nvSpPr>
          <p:cNvPr id="9" name="矩形 8"/>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lt1"/>
                </a:solidFill>
                <a:effectLst/>
                <a:uLnTx/>
                <a:uFillTx/>
                <a:latin typeface="微软雅黑" panose="020B0503020204020204" pitchFamily="34" charset="-122"/>
                <a:ea typeface="+mn-ea"/>
                <a:cs typeface="+mn-cs"/>
              </a:rPr>
              <a:t>2</a:t>
            </a:r>
            <a:endParaRPr kumimoji="0" lang="zh-CN" altLang="en-US" sz="2000" b="1" i="0" u="none" strike="noStrike" kern="1200" cap="none" spc="0" normalizeH="0" baseline="0" noProof="0" dirty="0">
              <a:ln>
                <a:noFill/>
              </a:ln>
              <a:solidFill>
                <a:schemeClr val="lt1"/>
              </a:solidFill>
              <a:effectLst/>
              <a:uLnTx/>
              <a:uFillTx/>
              <a:latin typeface="微软雅黑" panose="020B0503020204020204" pitchFamily="34" charset="-122"/>
              <a:ea typeface="+mn-ea"/>
              <a:cs typeface="+mn-cs"/>
            </a:endParaRPr>
          </a:p>
        </p:txBody>
      </p:sp>
      <p:sp>
        <p:nvSpPr>
          <p:cNvPr id="10" name="Rectangle 13"/>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有且仅有一个称之为根的结点；</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除根结点以外的其余结点可分为</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）个互不相交的有限集</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T</a:t>
            </a:r>
            <a:r>
              <a:rPr kumimoji="0" lang="en-US" altLang="zh-CN" sz="2800" b="0" i="1" u="none" strike="noStrike" kern="1200" cap="none" spc="0" normalizeH="0" baseline="-25000" noProof="0" dirty="0">
                <a:ln>
                  <a:noFill/>
                </a:ln>
                <a:solidFill>
                  <a:schemeClr val="tx1"/>
                </a:solidFill>
                <a:effectLst/>
                <a:uLnTx/>
                <a:uFillTx/>
                <a:latin typeface="+mn-lt"/>
                <a:ea typeface="+mn-ea"/>
                <a:cs typeface="+mn-ea"/>
                <a:sym typeface="+mn-lt"/>
              </a:rPr>
              <a:t>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其中每一个集合本身又是一棵树，并且称为根的子树（</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SubTree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cxnSp>
        <p:nvCxnSpPr>
          <p:cNvPr id="16392" name="直接连接符 3"/>
          <p:cNvCxnSpPr/>
          <p:nvPr/>
        </p:nvCxnSpPr>
        <p:spPr>
          <a:xfrm>
            <a:off x="517525" y="2205038"/>
            <a:ext cx="8158163" cy="0"/>
          </a:xfrm>
          <a:prstGeom prst="line">
            <a:avLst/>
          </a:prstGeom>
          <a:ln w="9525" cap="flat" cmpd="sng">
            <a:solidFill>
              <a:srgbClr val="EBEBEB"/>
            </a:solidFill>
            <a:prstDash val="solid"/>
            <a:headEnd type="none" w="med" len="med"/>
            <a:tailEnd type="none" w="med" len="med"/>
          </a:ln>
        </p:spPr>
      </p:cxnSp>
      <p:cxnSp>
        <p:nvCxnSpPr>
          <p:cNvPr id="16393" name="直接连接符 15"/>
          <p:cNvCxnSpPr/>
          <p:nvPr/>
        </p:nvCxnSpPr>
        <p:spPr>
          <a:xfrm>
            <a:off x="517525" y="6021388"/>
            <a:ext cx="8158163" cy="0"/>
          </a:xfrm>
          <a:prstGeom prst="line">
            <a:avLst/>
          </a:prstGeom>
          <a:ln w="9525" cap="flat" cmpd="sng">
            <a:solidFill>
              <a:srgbClr val="EBEBEB"/>
            </a:solidFill>
            <a:prstDash val="soli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4"/>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
                <a:srgbClr val="FF3300"/>
              </a:buClr>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计算二叉树结点总数</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4515" name="Rectangle 6"/>
          <p:cNvSpPr>
            <a:spLocks noChangeArrowheads="1"/>
          </p:cNvSpPr>
          <p:nvPr/>
        </p:nvSpPr>
        <p:spPr bwMode="auto">
          <a:xfrm>
            <a:off x="827088" y="236538"/>
            <a:ext cx="6645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二叉树遍历算法的应用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4516" name="Rectangle 7"/>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如果是空树，则结点个数为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否则，结点个数为左子树的结点个数</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右子树的结点个数再</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55048" name="Rectangle 8"/>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ln>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算法</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5.6</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int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NodeCount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BiTree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if(T == NULL ) return 0;  			    else return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NodeCount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NodeCount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tgtEl>
                                        <p:attrNameLst>
                                          <p:attrName>style.visibility</p:attrName>
                                        </p:attrNameLst>
                                      </p:cBhvr>
                                      <p:to>
                                        <p:strVal val="visible"/>
                                      </p:to>
                                    </p:set>
                                    <p:animEffect transition="in" filter="fade">
                                      <p:cBhvr>
                                        <p:cTn id="7" dur="2000"/>
                                        <p:tgtEl>
                                          <p:spTgt spid="8550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charRg st="0" end="7"/>
                                            </p:txEl>
                                          </p:spTgt>
                                        </p:tgtEl>
                                        <p:attrNameLst>
                                          <p:attrName>style.visibility</p:attrName>
                                        </p:attrNameLst>
                                      </p:cBhvr>
                                      <p:to>
                                        <p:strVal val="visible"/>
                                      </p:to>
                                    </p:set>
                                    <p:animEffect transition="in" filter="fade">
                                      <p:cBhvr>
                                        <p:cTn id="10" dur="2000"/>
                                        <p:tgtEl>
                                          <p:spTgt spid="855048">
                                            <p:txEl>
                                              <p:charRg st="0" end="7"/>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charRg st="7" end="32"/>
                                            </p:txEl>
                                          </p:spTgt>
                                        </p:tgtEl>
                                        <p:attrNameLst>
                                          <p:attrName>style.visibility</p:attrName>
                                        </p:attrNameLst>
                                      </p:cBhvr>
                                      <p:to>
                                        <p:strVal val="visible"/>
                                      </p:to>
                                    </p:set>
                                    <p:animEffect transition="in" filter="fade">
                                      <p:cBhvr>
                                        <p:cTn id="13" dur="2000"/>
                                        <p:tgtEl>
                                          <p:spTgt spid="855048">
                                            <p:txEl>
                                              <p:charRg st="7" end="3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charRg st="32" end="124"/>
                                            </p:txEl>
                                          </p:spTgt>
                                        </p:tgtEl>
                                        <p:attrNameLst>
                                          <p:attrName>style.visibility</p:attrName>
                                        </p:attrNameLst>
                                      </p:cBhvr>
                                      <p:to>
                                        <p:strVal val="visible"/>
                                      </p:to>
                                    </p:set>
                                    <p:animEffect transition="in" filter="fade">
                                      <p:cBhvr>
                                        <p:cTn id="16" dur="2000"/>
                                        <p:tgtEl>
                                          <p:spTgt spid="855048">
                                            <p:txEl>
                                              <p:charRg st="32" end="12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charRg st="124" end="127"/>
                                            </p:txEl>
                                          </p:spTgt>
                                        </p:tgtEl>
                                        <p:attrNameLst>
                                          <p:attrName>style.visibility</p:attrName>
                                        </p:attrNameLst>
                                      </p:cBhvr>
                                      <p:to>
                                        <p:strVal val="visible"/>
                                      </p:to>
                                    </p:set>
                                    <p:animEffect transition="in" filter="fade">
                                      <p:cBhvr>
                                        <p:cTn id="19" dur="2000"/>
                                        <p:tgtEl>
                                          <p:spTgt spid="855048">
                                            <p:txEl>
                                              <p:charRg st="124"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animBg="1"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4"/>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
                <a:srgbClr val="FF3300"/>
              </a:buClr>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计算二叉树叶子结点总数</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5539" name="Rectangle 5"/>
          <p:cNvSpPr>
            <a:spLocks noChangeArrowheads="1"/>
          </p:cNvSpPr>
          <p:nvPr/>
        </p:nvSpPr>
        <p:spPr bwMode="auto">
          <a:xfrm>
            <a:off x="827088" y="223838"/>
            <a:ext cx="6645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二叉树遍历算法的应用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5540" name="Rectangle 6"/>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ln>
        </p:spPr>
        <p:txBody>
          <a:bodyPr anchor="ct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如果是空树，则叶子结点个数为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否则，为左子树的叶子结点个数</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右子树的叶子结点个数。</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7" name="Rectangle 8"/>
          <p:cNvSpPr>
            <a:spLocks noChangeArrowheads="1"/>
          </p:cNvSpPr>
          <p:nvPr/>
        </p:nvSpPr>
        <p:spPr bwMode="auto">
          <a:xfrm>
            <a:off x="468313" y="4021834"/>
            <a:ext cx="8080375" cy="2711646"/>
          </a:xfrm>
          <a:prstGeom prst="roundRect">
            <a:avLst>
              <a:gd name="adj" fmla="val 6136"/>
            </a:avLst>
          </a:prstGeom>
          <a:solidFill>
            <a:srgbClr val="A78DC2"/>
          </a:solidFill>
          <a:ln w="38100">
            <a:noFill/>
            <a:miter lim="800000"/>
          </a:ln>
        </p:spPr>
        <p:txBody>
          <a:bodyPr anchor="ct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int </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LeafCount</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BiTree</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T){</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if(T==NULL) 	//</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如果是空树返回</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0</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return 0;</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if (T-&gt;</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 NULL &amp;&amp; T-&gt;</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 NULL)</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return 1; //</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如果是叶子结点返回</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else return </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LeafCount</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lchild</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 </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LeafCount</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(T-&gt;</a:t>
            </a:r>
            <a:r>
              <a:rPr kumimoji="0" lang="en-US" altLang="zh-CN" sz="2000" b="0" i="0" u="none" strike="noStrike" kern="1200" cap="none" spc="0" normalizeH="0" baseline="0" noProof="0" dirty="0" err="1">
                <a:ln>
                  <a:noFill/>
                </a:ln>
                <a:solidFill>
                  <a:schemeClr val="bg1"/>
                </a:solidFill>
                <a:effectLst/>
                <a:uLnTx/>
                <a:uFillTx/>
                <a:latin typeface="+mn-lt"/>
                <a:ea typeface="+mn-ea"/>
                <a:cs typeface="+mn-ea"/>
                <a:sym typeface="+mn-lt"/>
              </a:rPr>
              <a:t>rchild</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charRg st="0" end="25"/>
                                            </p:txEl>
                                          </p:spTgt>
                                        </p:tgtEl>
                                        <p:attrNameLst>
                                          <p:attrName>style.visibility</p:attrName>
                                        </p:attrNameLst>
                                      </p:cBhvr>
                                      <p:to>
                                        <p:strVal val="visible"/>
                                      </p:to>
                                    </p:set>
                                    <p:animEffect transition="in" filter="fade">
                                      <p:cBhvr>
                                        <p:cTn id="10" dur="2000"/>
                                        <p:tgtEl>
                                          <p:spTgt spid="7">
                                            <p:txEl>
                                              <p:charRg st="0" end="2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charRg st="25" end="51"/>
                                            </p:txEl>
                                          </p:spTgt>
                                        </p:tgtEl>
                                        <p:attrNameLst>
                                          <p:attrName>style.visibility</p:attrName>
                                        </p:attrNameLst>
                                      </p:cBhvr>
                                      <p:to>
                                        <p:strVal val="visible"/>
                                      </p:to>
                                    </p:set>
                                    <p:animEffect transition="in" filter="fade">
                                      <p:cBhvr>
                                        <p:cTn id="13" dur="2000"/>
                                        <p:tgtEl>
                                          <p:spTgt spid="7">
                                            <p:txEl>
                                              <p:charRg st="25" end="5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charRg st="51" end="63"/>
                                            </p:txEl>
                                          </p:spTgt>
                                        </p:tgtEl>
                                        <p:attrNameLst>
                                          <p:attrName>style.visibility</p:attrName>
                                        </p:attrNameLst>
                                      </p:cBhvr>
                                      <p:to>
                                        <p:strVal val="visible"/>
                                      </p:to>
                                    </p:set>
                                    <p:animEffect transition="in" filter="fade">
                                      <p:cBhvr>
                                        <p:cTn id="16" dur="2000"/>
                                        <p:tgtEl>
                                          <p:spTgt spid="7">
                                            <p:txEl>
                                              <p:charRg st="51" end="6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charRg st="63" end="108"/>
                                            </p:txEl>
                                          </p:spTgt>
                                        </p:tgtEl>
                                        <p:attrNameLst>
                                          <p:attrName>style.visibility</p:attrName>
                                        </p:attrNameLst>
                                      </p:cBhvr>
                                      <p:to>
                                        <p:strVal val="visible"/>
                                      </p:to>
                                    </p:set>
                                    <p:animEffect transition="in" filter="fade">
                                      <p:cBhvr>
                                        <p:cTn id="19" dur="2000"/>
                                        <p:tgtEl>
                                          <p:spTgt spid="7">
                                            <p:txEl>
                                              <p:charRg st="63" end="10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charRg st="108" end="133"/>
                                            </p:txEl>
                                          </p:spTgt>
                                        </p:tgtEl>
                                        <p:attrNameLst>
                                          <p:attrName>style.visibility</p:attrName>
                                        </p:attrNameLst>
                                      </p:cBhvr>
                                      <p:to>
                                        <p:strVal val="visible"/>
                                      </p:to>
                                    </p:set>
                                    <p:animEffect transition="in" filter="fade">
                                      <p:cBhvr>
                                        <p:cTn id="22" dur="2000"/>
                                        <p:tgtEl>
                                          <p:spTgt spid="7">
                                            <p:txEl>
                                              <p:charRg st="108" end="13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charRg st="133" end="191"/>
                                            </p:txEl>
                                          </p:spTgt>
                                        </p:tgtEl>
                                        <p:attrNameLst>
                                          <p:attrName>style.visibility</p:attrName>
                                        </p:attrNameLst>
                                      </p:cBhvr>
                                      <p:to>
                                        <p:strVal val="visible"/>
                                      </p:to>
                                    </p:set>
                                    <p:animEffect transition="in" filter="fade">
                                      <p:cBhvr>
                                        <p:cTn id="25" dur="2000"/>
                                        <p:tgtEl>
                                          <p:spTgt spid="7">
                                            <p:txEl>
                                              <p:charRg st="133" end="19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charRg st="191" end="193"/>
                                            </p:txEl>
                                          </p:spTgt>
                                        </p:tgtEl>
                                        <p:attrNameLst>
                                          <p:attrName>style.visibility</p:attrName>
                                        </p:attrNameLst>
                                      </p:cBhvr>
                                      <p:to>
                                        <p:strVal val="visible"/>
                                      </p:to>
                                    </p:set>
                                    <p:animEffect transition="in" filter="fade">
                                      <p:cBhvr>
                                        <p:cTn id="28" dur="2000"/>
                                        <p:tgtEl>
                                          <p:spTgt spid="7">
                                            <p:txEl>
                                              <p:charRg st="191"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4"/>
          <p:cNvSpPr>
            <a:spLocks noChangeArrowheads="1"/>
          </p:cNvSpPr>
          <p:nvPr/>
        </p:nvSpPr>
        <p:spPr bwMode="auto">
          <a:xfrm>
            <a:off x="611188" y="1376363"/>
            <a:ext cx="48958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0"/>
              </a:spcBef>
              <a:spcAft>
                <a:spcPct val="0"/>
              </a:spcAft>
              <a:buClr>
                <a:srgbClr val="FF3300"/>
              </a:buClr>
              <a:buSzTx/>
              <a:buFontTx/>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计算二叉树深度</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6563" name="Rectangle 5"/>
          <p:cNvSpPr>
            <a:spLocks noChangeArrowheads="1"/>
          </p:cNvSpPr>
          <p:nvPr/>
        </p:nvSpPr>
        <p:spPr bwMode="auto">
          <a:xfrm>
            <a:off x="887413" y="214313"/>
            <a:ext cx="6645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二叉树遍历算法的应用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6564" name="Rectangle 6"/>
          <p:cNvSpPr>
            <a:spLocks noChangeArrowheads="1"/>
          </p:cNvSpPr>
          <p:nvPr/>
        </p:nvSpPr>
        <p:spPr bwMode="auto">
          <a:xfrm>
            <a:off x="430213" y="2460625"/>
            <a:ext cx="4268788" cy="394970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如果是空树，则深度为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否则，递归计算左子树的深度记为</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，递归计算右子树的深度记为</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，二叉树的深度则为</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与</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的较大者加</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9637" name="组合 1"/>
          <p:cNvGrpSpPr/>
          <p:nvPr/>
        </p:nvGrpSpPr>
        <p:grpSpPr>
          <a:xfrm>
            <a:off x="4787900" y="2565400"/>
            <a:ext cx="3890963" cy="3675063"/>
            <a:chOff x="4267041" y="2193925"/>
            <a:chExt cx="4572793" cy="4318001"/>
          </a:xfrm>
        </p:grpSpPr>
        <p:sp>
          <p:nvSpPr>
            <p:cNvPr id="7" name="Freeform 5"/>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Freeform 7"/>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Freeform 9"/>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Oval 10"/>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Freeform 11"/>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Freeform 12"/>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Freeform 19"/>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Freeform 20"/>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Oval 10"/>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 name="Freeform 12"/>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cxnSp>
        <p:nvCxnSpPr>
          <p:cNvPr id="3" name="直接连接符 2"/>
          <p:cNvCxnSpPr/>
          <p:nvPr/>
        </p:nvCxnSpPr>
        <p:spPr bwMode="auto">
          <a:xfrm flipV="1">
            <a:off x="611188" y="2171700"/>
            <a:ext cx="7993063"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Rectangle 5"/>
          <p:cNvSpPr>
            <a:spLocks noChangeArrowheads="1"/>
          </p:cNvSpPr>
          <p:nvPr/>
        </p:nvSpPr>
        <p:spPr bwMode="auto">
          <a:xfrm>
            <a:off x="827088" y="201613"/>
            <a:ext cx="36210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重要结论</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70659" name="椭圆 6"/>
          <p:cNvSpPr/>
          <p:nvPr/>
        </p:nvSpPr>
        <p:spPr>
          <a:xfrm>
            <a:off x="979488" y="5203825"/>
            <a:ext cx="95250"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70660" name="椭圆 6"/>
          <p:cNvSpPr/>
          <p:nvPr/>
        </p:nvSpPr>
        <p:spPr>
          <a:xfrm>
            <a:off x="309563" y="5213350"/>
            <a:ext cx="95250"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70661" name="椭圆 11"/>
          <p:cNvSpPr/>
          <p:nvPr/>
        </p:nvSpPr>
        <p:spPr>
          <a:xfrm>
            <a:off x="304800" y="2201863"/>
            <a:ext cx="96838" cy="15557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7" name="矩形 6"/>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70663" name="圆角矩形 15"/>
          <p:cNvSpPr/>
          <p:nvPr/>
        </p:nvSpPr>
        <p:spPr>
          <a:xfrm>
            <a:off x="334963" y="2198688"/>
            <a:ext cx="492125" cy="3171825"/>
          </a:xfrm>
          <a:custGeom>
            <a:avLst/>
            <a:gdLst>
              <a:gd name="txL" fmla="*/ 0 w 738285"/>
              <a:gd name="txT" fmla="*/ 0 h 4248500"/>
              <a:gd name="txR" fmla="*/ 738285 w 738285"/>
              <a:gd name="txB" fmla="*/ 4248500 h 4248500"/>
            </a:gdLst>
            <a:ahLst/>
            <a:cxnLst>
              <a:cxn ang="0">
                <a:pos x="1562" y="5697"/>
              </a:cxn>
              <a:cxn ang="0">
                <a:pos x="217" y="1"/>
              </a:cxn>
              <a:cxn ang="0">
                <a:pos x="10915" y="1"/>
              </a:cxn>
              <a:cxn ang="0">
                <a:pos x="12786" y="4212"/>
              </a:cxn>
              <a:cxn ang="0">
                <a:pos x="12786" y="161439"/>
              </a:cxn>
              <a:cxn ang="0">
                <a:pos x="10915" y="165651"/>
              </a:cxn>
              <a:cxn ang="0">
                <a:pos x="629" y="165651"/>
              </a:cxn>
              <a:cxn ang="0">
                <a:pos x="1562" y="161439"/>
              </a:cxn>
              <a:cxn ang="0">
                <a:pos x="1562" y="569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alpha val="100000"/>
            </a:srgbClr>
          </a:solidFill>
          <a:ln w="9525">
            <a:noFill/>
          </a:ln>
        </p:spPr>
        <p:txBody>
          <a:bodyPr/>
          <a:p>
            <a:endParaRPr lang="zh-CN" altLang="en-US"/>
          </a:p>
        </p:txBody>
      </p:sp>
      <p:sp>
        <p:nvSpPr>
          <p:cNvPr id="70664" name="椭圆 11"/>
          <p:cNvSpPr/>
          <p:nvPr/>
        </p:nvSpPr>
        <p:spPr>
          <a:xfrm>
            <a:off x="974725" y="2192338"/>
            <a:ext cx="96838" cy="155575"/>
          </a:xfrm>
          <a:prstGeom prst="ellipse">
            <a:avLst/>
          </a:prstGeom>
          <a:solidFill>
            <a:srgbClr val="A5A5E9"/>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spcBef>
                <a:spcPct val="20000"/>
              </a:spcBef>
            </a:pPr>
            <a:endParaRPr lang="zh-CN" altLang="en-US" sz="2800" b="1" dirty="0">
              <a:solidFill>
                <a:srgbClr val="FFFFFF"/>
              </a:solidFill>
              <a:latin typeface="Arial Narrow" pitchFamily="34" charset="0"/>
            </a:endParaRPr>
          </a:p>
        </p:txBody>
      </p:sp>
      <p:sp>
        <p:nvSpPr>
          <p:cNvPr id="70665" name="圆角矩形 15"/>
          <p:cNvSpPr/>
          <p:nvPr/>
        </p:nvSpPr>
        <p:spPr>
          <a:xfrm>
            <a:off x="1004888" y="2189163"/>
            <a:ext cx="492125" cy="3171825"/>
          </a:xfrm>
          <a:custGeom>
            <a:avLst/>
            <a:gdLst>
              <a:gd name="txL" fmla="*/ 0 w 738285"/>
              <a:gd name="txT" fmla="*/ 0 h 4248500"/>
              <a:gd name="txR" fmla="*/ 738285 w 738285"/>
              <a:gd name="txB" fmla="*/ 4248500 h 4248500"/>
            </a:gdLst>
            <a:ahLst/>
            <a:cxnLst>
              <a:cxn ang="0">
                <a:pos x="1562" y="5697"/>
              </a:cxn>
              <a:cxn ang="0">
                <a:pos x="217" y="1"/>
              </a:cxn>
              <a:cxn ang="0">
                <a:pos x="10915" y="1"/>
              </a:cxn>
              <a:cxn ang="0">
                <a:pos x="12786" y="4212"/>
              </a:cxn>
              <a:cxn ang="0">
                <a:pos x="12786" y="161439"/>
              </a:cxn>
              <a:cxn ang="0">
                <a:pos x="10915" y="165651"/>
              </a:cxn>
              <a:cxn ang="0">
                <a:pos x="629" y="165651"/>
              </a:cxn>
              <a:cxn ang="0">
                <a:pos x="1562" y="161439"/>
              </a:cxn>
              <a:cxn ang="0">
                <a:pos x="1562" y="569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alpha val="100000"/>
            </a:srgbClr>
          </a:solidFill>
          <a:ln w="9525">
            <a:noFill/>
          </a:ln>
        </p:spPr>
        <p:txBody>
          <a:bodyPr/>
          <a:p>
            <a:endParaRPr lang="zh-CN" altLang="en-US"/>
          </a:p>
        </p:txBody>
      </p:sp>
      <p:sp>
        <p:nvSpPr>
          <p:cNvPr id="67586" name="Rectangle 4"/>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若二叉树中各结点的值均不相同，则：</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由二叉树的前序序列和中序序列，或由其后序序列和中序序列均</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能唯一</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地确定一棵二叉树，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但由前序序列和后序序列却</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不一定能唯一</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地确定一棵二叉树。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4"/>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68611" name="Rectangle 5"/>
          <p:cNvSpPr>
            <a:spLocks noChangeArrowheads="1"/>
          </p:cNvSpPr>
          <p:nvPr/>
        </p:nvSpPr>
        <p:spPr bwMode="auto">
          <a:xfrm>
            <a:off x="461963" y="1528763"/>
            <a:ext cx="8218488" cy="1076325"/>
          </a:xfrm>
          <a:prstGeom prst="roundRect">
            <a:avLst/>
          </a:prstGeom>
          <a:solidFill>
            <a:srgbClr val="A78DC2"/>
          </a:solidFill>
          <a:ln w="38100">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已知一棵二叉树的</a:t>
            </a:r>
            <a:r>
              <a:rPr kumimoji="0" lang="zh-CN" altLang="en-US" sz="2400" b="0" i="0" u="none" strike="noStrike" kern="1200" cap="none" spc="0" normalizeH="0" baseline="0" noProof="0" dirty="0">
                <a:ln>
                  <a:noFill/>
                </a:ln>
                <a:solidFill>
                  <a:srgbClr val="C00000"/>
                </a:solidFill>
                <a:effectLst/>
                <a:uLnTx/>
                <a:uFillTx/>
                <a:latin typeface="+mn-lt"/>
                <a:ea typeface="+mn-ea"/>
                <a:cs typeface="+mn-ea"/>
                <a:sym typeface="+mn-lt"/>
              </a:rPr>
              <a:t>中序序列</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和</a:t>
            </a:r>
            <a:r>
              <a:rPr kumimoji="0" lang="zh-CN" altLang="en-US" sz="2400" b="0" i="0" u="none" strike="noStrike" kern="1200" cap="none" spc="0" normalizeH="0" baseline="0" noProof="0" dirty="0">
                <a:ln>
                  <a:noFill/>
                </a:ln>
                <a:solidFill>
                  <a:srgbClr val="C00000"/>
                </a:solidFill>
                <a:effectLst/>
                <a:uLnTx/>
                <a:uFillTx/>
                <a:latin typeface="+mn-lt"/>
                <a:ea typeface="+mn-ea"/>
                <a:cs typeface="+mn-ea"/>
                <a:sym typeface="+mn-lt"/>
              </a:rPr>
              <a:t>后序序列</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分别是</a:t>
            </a:r>
            <a:r>
              <a:rPr kumimoji="0" lang="en-US" altLang="zh-CN" sz="2400" b="0" i="0" u="none" strike="noStrike" kern="1200" cap="none" spc="0" normalizeH="0" baseline="0" noProof="0" dirty="0">
                <a:ln>
                  <a:noFill/>
                </a:ln>
                <a:solidFill>
                  <a:srgbClr val="C00000"/>
                </a:solidFill>
                <a:effectLst/>
                <a:uLnTx/>
                <a:uFillTx/>
                <a:latin typeface="+mn-lt"/>
                <a:ea typeface="+mn-ea"/>
                <a:cs typeface="+mn-ea"/>
                <a:sym typeface="+mn-lt"/>
              </a:rPr>
              <a:t>BDCEAFHG </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和</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rgbClr val="C00000"/>
                </a:solidFill>
                <a:effectLst/>
                <a:uLnTx/>
                <a:uFillTx/>
                <a:latin typeface="+mn-lt"/>
                <a:ea typeface="+mn-ea"/>
                <a:cs typeface="+mn-ea"/>
                <a:sym typeface="+mn-lt"/>
              </a:rPr>
              <a:t>DECBHGFA</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，请画出这棵二叉树。</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56070" name="Rectangle 6"/>
          <p:cNvSpPr>
            <a:spLocks noChangeArrowheads="1"/>
          </p:cNvSpPr>
          <p:nvPr/>
        </p:nvSpPr>
        <p:spPr bwMode="auto">
          <a:xfrm>
            <a:off x="461963" y="2703513"/>
            <a:ext cx="8218488" cy="3173413"/>
          </a:xfrm>
          <a:prstGeom prst="roundRect">
            <a:avLst>
              <a:gd name="adj" fmla="val 5128"/>
            </a:avLst>
          </a:prstGeom>
          <a:solidFill>
            <a:schemeClr val="bg2">
              <a:lumMod val="20000"/>
              <a:lumOff val="80000"/>
            </a:schemeClr>
          </a:solidFill>
          <a:ln w="28575">
            <a:noFill/>
            <a:miter lim="800000"/>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①</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由后序遍历特征，根结点必在后序序列尾部</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25000"/>
              </a:lnSpc>
              <a:spcBef>
                <a:spcPct val="3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②由中序遍历特征，根结点必在其中间，而且其左部必全部是左子树子孙</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BDCE</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，其右部必全部是右子树子孙</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FHG</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25000"/>
              </a:lnSpc>
              <a:spcBef>
                <a:spcPct val="3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③继而，根据后序中的</a:t>
            </a:r>
            <a:r>
              <a:rPr kumimoji="0" lang="en-US" altLang="zh-CN" sz="2400" b="0" i="0" u="sng" strike="noStrike" kern="1200" cap="none" spc="0" normalizeH="0" baseline="0" noProof="0" dirty="0">
                <a:ln>
                  <a:noFill/>
                </a:ln>
                <a:solidFill>
                  <a:schemeClr val="tx1"/>
                </a:solidFill>
                <a:effectLst/>
                <a:uLnTx/>
                <a:uFillTx/>
                <a:latin typeface="+mn-lt"/>
                <a:ea typeface="+mn-ea"/>
                <a:cs typeface="+mn-ea"/>
                <a:sym typeface="+mn-lt"/>
              </a:rPr>
              <a:t>DECB</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子树可确定</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的左孩子，根据</a:t>
            </a:r>
            <a:r>
              <a:rPr kumimoji="0" lang="en-US" altLang="zh-CN" sz="2400" b="0" i="0" u="sng" strike="noStrike" kern="1200" cap="none" spc="0" normalizeH="0" baseline="0" noProof="0" dirty="0">
                <a:ln>
                  <a:noFill/>
                </a:ln>
                <a:solidFill>
                  <a:schemeClr val="tx1"/>
                </a:solidFill>
                <a:effectLst/>
                <a:uLnTx/>
                <a:uFillTx/>
                <a:latin typeface="+mn-lt"/>
                <a:ea typeface="+mn-ea"/>
                <a:cs typeface="+mn-ea"/>
                <a:sym typeface="+mn-lt"/>
              </a:rPr>
              <a:t>HGF</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子串可确定</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F</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的右孩子；以此类推。</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tgtEl>
                                        <p:attrNameLst>
                                          <p:attrName>style.visibility</p:attrName>
                                        </p:attrNameLst>
                                      </p:cBhvr>
                                      <p:to>
                                        <p:strVal val="visible"/>
                                      </p:to>
                                    </p:set>
                                    <p:animEffect transition="in" filter="strips(downRight)">
                                      <p:cBhvr>
                                        <p:cTn id="7" dur="500"/>
                                        <p:tgtEl>
                                          <p:spTgt spid="85607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charRg st="0" end="25"/>
                                            </p:txEl>
                                          </p:spTgt>
                                        </p:tgtEl>
                                        <p:attrNameLst>
                                          <p:attrName>style.visibility</p:attrName>
                                        </p:attrNameLst>
                                      </p:cBhvr>
                                      <p:to>
                                        <p:strVal val="visible"/>
                                      </p:to>
                                    </p:set>
                                    <p:animEffect transition="in" filter="strips(downRight)">
                                      <p:cBhvr>
                                        <p:cTn id="12" dur="500"/>
                                        <p:tgtEl>
                                          <p:spTgt spid="856070">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charRg st="25" end="83"/>
                                            </p:txEl>
                                          </p:spTgt>
                                        </p:tgtEl>
                                        <p:attrNameLst>
                                          <p:attrName>style.visibility</p:attrName>
                                        </p:attrNameLst>
                                      </p:cBhvr>
                                      <p:to>
                                        <p:strVal val="visible"/>
                                      </p:to>
                                    </p:set>
                                    <p:animEffect transition="in" filter="strips(downRight)">
                                      <p:cBhvr>
                                        <p:cTn id="17" dur="500"/>
                                        <p:tgtEl>
                                          <p:spTgt spid="856070">
                                            <p:txEl>
                                              <p:charRg st="25"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charRg st="83" end="134"/>
                                            </p:txEl>
                                          </p:spTgt>
                                        </p:tgtEl>
                                        <p:attrNameLst>
                                          <p:attrName>style.visibility</p:attrName>
                                        </p:attrNameLst>
                                      </p:cBhvr>
                                      <p:to>
                                        <p:strVal val="visible"/>
                                      </p:to>
                                    </p:set>
                                    <p:animEffect transition="in" filter="strips(downRight)">
                                      <p:cBhvr>
                                        <p:cTn id="22" dur="500"/>
                                        <p:tgtEl>
                                          <p:spTgt spid="856070">
                                            <p:txEl>
                                              <p:charRg st="83"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animBg="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矩形 1"/>
          <p:cNvSpPr/>
          <p:nvPr/>
        </p:nvSpPr>
        <p:spPr>
          <a:xfrm>
            <a:off x="0" y="2889250"/>
            <a:ext cx="9144000" cy="3563938"/>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857122" name="Rectangle 34"/>
          <p:cNvSpPr>
            <a:spLocks noChangeArrowheads="1"/>
          </p:cNvSpPr>
          <p:nvPr/>
        </p:nvSpPr>
        <p:spPr bwMode="auto">
          <a:xfrm>
            <a:off x="1357313" y="1041400"/>
            <a:ext cx="6096000" cy="15240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中序遍历：</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B D C E A F H G</a:t>
            </a:r>
            <a:b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b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后序遍历：</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D E C B H G F </a:t>
            </a:r>
            <a:r>
              <a:rPr kumimoji="1" lang="en-US" altLang="zh-CN" sz="2800" b="0" i="0" u="none" strike="noStrike" kern="1200" cap="none" spc="0" normalizeH="0" baseline="0" noProof="0" dirty="0">
                <a:ln>
                  <a:noFill/>
                </a:ln>
                <a:solidFill>
                  <a:schemeClr val="accent1"/>
                </a:solidFill>
                <a:effectLst/>
                <a:uLnTx/>
                <a:uFillTx/>
                <a:latin typeface="+mn-lt"/>
                <a:ea typeface="+mn-ea"/>
                <a:cs typeface="+mn-ea"/>
                <a:sym typeface="+mn-lt"/>
              </a:rPr>
              <a:t>A</a:t>
            </a:r>
            <a:endParaRPr kumimoji="1" lang="en-US" altLang="zh-CN" sz="2800" b="0" i="0" u="none" strike="noStrike" kern="1200" cap="none" spc="0" normalizeH="0" baseline="0" noProof="0" dirty="0">
              <a:ln>
                <a:noFill/>
              </a:ln>
              <a:solidFill>
                <a:schemeClr val="accent1"/>
              </a:solidFill>
              <a:effectLst/>
              <a:uLnTx/>
              <a:uFillTx/>
              <a:latin typeface="+mn-lt"/>
              <a:ea typeface="+mn-ea"/>
              <a:cs typeface="+mn-ea"/>
              <a:sym typeface="+mn-lt"/>
            </a:endParaRPr>
          </a:p>
        </p:txBody>
      </p:sp>
      <p:sp>
        <p:nvSpPr>
          <p:cNvPr id="857124" name="Line 36"/>
          <p:cNvSpPr>
            <a:spLocks noChangeShapeType="1"/>
          </p:cNvSpPr>
          <p:nvPr/>
        </p:nvSpPr>
        <p:spPr bwMode="auto">
          <a:xfrm>
            <a:off x="3262313" y="1651000"/>
            <a:ext cx="1219200" cy="0"/>
          </a:xfrm>
          <a:prstGeom prst="line">
            <a:avLst/>
          </a:prstGeom>
          <a:noFill/>
          <a:ln w="22225">
            <a:solidFill>
              <a:schemeClr val="hlink"/>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25" name="Line 37"/>
          <p:cNvSpPr>
            <a:spLocks noChangeShapeType="1"/>
          </p:cNvSpPr>
          <p:nvPr/>
        </p:nvSpPr>
        <p:spPr bwMode="auto">
          <a:xfrm>
            <a:off x="3262313" y="2489200"/>
            <a:ext cx="1219200" cy="0"/>
          </a:xfrm>
          <a:prstGeom prst="line">
            <a:avLst/>
          </a:prstGeom>
          <a:noFill/>
          <a:ln w="22225">
            <a:solidFill>
              <a:schemeClr val="hlink"/>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26" name="Line 38"/>
          <p:cNvSpPr>
            <a:spLocks noChangeShapeType="1"/>
          </p:cNvSpPr>
          <p:nvPr/>
        </p:nvSpPr>
        <p:spPr bwMode="auto">
          <a:xfrm>
            <a:off x="4938713" y="1651000"/>
            <a:ext cx="914400" cy="0"/>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27" name="Line 39"/>
          <p:cNvSpPr>
            <a:spLocks noChangeShapeType="1"/>
          </p:cNvSpPr>
          <p:nvPr/>
        </p:nvSpPr>
        <p:spPr bwMode="auto">
          <a:xfrm>
            <a:off x="4633913" y="2489200"/>
            <a:ext cx="914400" cy="0"/>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28" name="Rectangle 40"/>
          <p:cNvSpPr>
            <a:spLocks noChangeArrowheads="1"/>
          </p:cNvSpPr>
          <p:nvPr/>
        </p:nvSpPr>
        <p:spPr bwMode="auto">
          <a:xfrm>
            <a:off x="1814513" y="5567363"/>
            <a:ext cx="215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hlink"/>
                </a:solidFill>
                <a:effectLst/>
                <a:uLnTx/>
                <a:uFillTx/>
                <a:latin typeface="+mn-lt"/>
                <a:ea typeface="+mn-ea"/>
                <a:cs typeface="+mn-ea"/>
                <a:sym typeface="+mn-lt"/>
              </a:rPr>
              <a:t>（</a:t>
            </a:r>
            <a:r>
              <a:rPr kumimoji="0" lang="en-US" altLang="zh-CN" sz="2800" b="0" i="0" u="none" strike="noStrike" kern="1200" cap="none" spc="0" normalizeH="0" baseline="0" noProof="0">
                <a:ln>
                  <a:noFill/>
                </a:ln>
                <a:solidFill>
                  <a:schemeClr val="hlink"/>
                </a:solidFill>
                <a:effectLst/>
                <a:uLnTx/>
                <a:uFillTx/>
                <a:latin typeface="+mn-lt"/>
                <a:ea typeface="+mn-ea"/>
                <a:cs typeface="+mn-ea"/>
                <a:sym typeface="+mn-lt"/>
              </a:rPr>
              <a:t>B D C E</a:t>
            </a:r>
            <a:r>
              <a:rPr kumimoji="0" lang="zh-CN" altLang="en-US" sz="2800" b="0" i="0" u="none" strike="noStrike" kern="1200" cap="none" spc="0" normalizeH="0" baseline="0" noProof="0">
                <a:ln>
                  <a:noFill/>
                </a:ln>
                <a:solidFill>
                  <a:schemeClr val="hlink"/>
                </a:solidFill>
                <a:effectLst/>
                <a:uLnTx/>
                <a:uFillTx/>
                <a:latin typeface="+mn-lt"/>
                <a:ea typeface="+mn-ea"/>
                <a:cs typeface="+mn-ea"/>
                <a:sym typeface="+mn-lt"/>
              </a:rPr>
              <a:t>）</a:t>
            </a:r>
            <a:endParaRPr kumimoji="0" lang="zh-CN" altLang="en-US" sz="2800" b="0" i="0" u="none" strike="noStrike" kern="1200" cap="none" spc="0" normalizeH="0" baseline="0" noProof="0">
              <a:ln>
                <a:noFill/>
              </a:ln>
              <a:solidFill>
                <a:schemeClr val="hlink"/>
              </a:solidFill>
              <a:effectLst/>
              <a:uLnTx/>
              <a:uFillTx/>
              <a:latin typeface="+mn-lt"/>
              <a:ea typeface="+mn-ea"/>
              <a:cs typeface="+mn-ea"/>
              <a:sym typeface="+mn-lt"/>
            </a:endParaRPr>
          </a:p>
        </p:txBody>
      </p:sp>
      <p:sp>
        <p:nvSpPr>
          <p:cNvPr id="857129" name="Rectangle 41"/>
          <p:cNvSpPr>
            <a:spLocks noChangeArrowheads="1"/>
          </p:cNvSpPr>
          <p:nvPr/>
        </p:nvSpPr>
        <p:spPr bwMode="auto">
          <a:xfrm>
            <a:off x="5129213" y="5646738"/>
            <a:ext cx="1935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66FF33"/>
                </a:solidFill>
                <a:effectLst/>
                <a:uLnTx/>
                <a:uFillTx/>
                <a:latin typeface="+mn-lt"/>
                <a:ea typeface="+mn-ea"/>
                <a:cs typeface="+mn-ea"/>
                <a:sym typeface="+mn-lt"/>
              </a:rPr>
              <a:t>（ </a:t>
            </a:r>
            <a:r>
              <a:rPr kumimoji="0" lang="en-US" altLang="zh-CN" sz="2800" b="0" i="0" u="none" strike="noStrike" kern="1200" cap="none" spc="0" normalizeH="0" baseline="0" noProof="0">
                <a:ln>
                  <a:noFill/>
                </a:ln>
                <a:solidFill>
                  <a:srgbClr val="66FF33"/>
                </a:solidFill>
                <a:effectLst/>
                <a:uLnTx/>
                <a:uFillTx/>
                <a:latin typeface="+mn-lt"/>
                <a:ea typeface="+mn-ea"/>
                <a:cs typeface="+mn-ea"/>
                <a:sym typeface="+mn-lt"/>
              </a:rPr>
              <a:t>F H G</a:t>
            </a:r>
            <a:r>
              <a:rPr kumimoji="0" lang="zh-CN" altLang="en-US" sz="2800" b="0" i="0" u="none" strike="noStrike" kern="1200" cap="none" spc="0" normalizeH="0" baseline="0" noProof="0">
                <a:ln>
                  <a:noFill/>
                </a:ln>
                <a:solidFill>
                  <a:srgbClr val="66FF33"/>
                </a:solidFill>
                <a:effectLst/>
                <a:uLnTx/>
                <a:uFillTx/>
                <a:latin typeface="+mn-lt"/>
                <a:ea typeface="+mn-ea"/>
                <a:cs typeface="+mn-ea"/>
                <a:sym typeface="+mn-lt"/>
              </a:rPr>
              <a:t>）</a:t>
            </a:r>
            <a:endParaRPr kumimoji="0" lang="zh-CN" altLang="en-US" sz="2800" b="0" i="0" u="none" strike="noStrike" kern="1200" cap="none" spc="0" normalizeH="0" baseline="0" noProof="0">
              <a:ln>
                <a:noFill/>
              </a:ln>
              <a:solidFill>
                <a:srgbClr val="66FF33"/>
              </a:solidFill>
              <a:effectLst/>
              <a:uLnTx/>
              <a:uFillTx/>
              <a:latin typeface="+mn-lt"/>
              <a:ea typeface="+mn-ea"/>
              <a:cs typeface="+mn-ea"/>
              <a:sym typeface="+mn-lt"/>
            </a:endParaRPr>
          </a:p>
        </p:txBody>
      </p:sp>
      <p:sp>
        <p:nvSpPr>
          <p:cNvPr id="857130" name="Rectangle 42"/>
          <p:cNvSpPr>
            <a:spLocks noChangeArrowheads="1"/>
          </p:cNvSpPr>
          <p:nvPr/>
        </p:nvSpPr>
        <p:spPr bwMode="auto">
          <a:xfrm>
            <a:off x="4062413" y="28892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A</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1" name="Rectangle 43"/>
          <p:cNvSpPr>
            <a:spLocks noChangeArrowheads="1"/>
          </p:cNvSpPr>
          <p:nvPr/>
        </p:nvSpPr>
        <p:spPr bwMode="auto">
          <a:xfrm>
            <a:off x="3300413" y="357505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B</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2" name="Rectangle 44"/>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F</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3" name="Rectangle 45"/>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D C E</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857134" name="Rectangle 46"/>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H G</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857135" name="Rectangle 47"/>
          <p:cNvSpPr>
            <a:spLocks noChangeArrowheads="1"/>
          </p:cNvSpPr>
          <p:nvPr/>
        </p:nvSpPr>
        <p:spPr bwMode="auto">
          <a:xfrm>
            <a:off x="3605213" y="4260850"/>
            <a:ext cx="458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C</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6" name="Rectangle 48"/>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D     E</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7" name="Rectangle 49"/>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G</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8" name="Rectangle 50"/>
          <p:cNvSpPr>
            <a:spLocks noChangeArrowheads="1"/>
          </p:cNvSpPr>
          <p:nvPr/>
        </p:nvSpPr>
        <p:spPr bwMode="auto">
          <a:xfrm>
            <a:off x="4748213" y="48704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rPr>
              <a:t>H</a:t>
            </a:r>
            <a:endParaRPr kumimoji="0" lang="en-US" altLang="zh-CN" sz="32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57139" name="Line 51"/>
          <p:cNvSpPr>
            <a:spLocks noChangeShapeType="1"/>
          </p:cNvSpPr>
          <p:nvPr/>
        </p:nvSpPr>
        <p:spPr bwMode="auto">
          <a:xfrm flipH="1">
            <a:off x="3681413" y="3346450"/>
            <a:ext cx="457200" cy="3810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0" name="Line 52"/>
          <p:cNvSpPr>
            <a:spLocks noChangeShapeType="1"/>
          </p:cNvSpPr>
          <p:nvPr/>
        </p:nvSpPr>
        <p:spPr bwMode="auto">
          <a:xfrm flipH="1">
            <a:off x="3376613" y="4718050"/>
            <a:ext cx="381000" cy="3048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1" name="Line 53"/>
          <p:cNvSpPr>
            <a:spLocks noChangeShapeType="1"/>
          </p:cNvSpPr>
          <p:nvPr/>
        </p:nvSpPr>
        <p:spPr bwMode="auto">
          <a:xfrm flipH="1">
            <a:off x="5205413" y="4718050"/>
            <a:ext cx="304800" cy="3810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2" name="Line 54"/>
          <p:cNvSpPr>
            <a:spLocks noChangeShapeType="1"/>
          </p:cNvSpPr>
          <p:nvPr/>
        </p:nvSpPr>
        <p:spPr bwMode="auto">
          <a:xfrm>
            <a:off x="4443413" y="3346450"/>
            <a:ext cx="457200" cy="3810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3" name="Line 55"/>
          <p:cNvSpPr>
            <a:spLocks noChangeShapeType="1"/>
          </p:cNvSpPr>
          <p:nvPr/>
        </p:nvSpPr>
        <p:spPr bwMode="auto">
          <a:xfrm>
            <a:off x="5129213" y="3956050"/>
            <a:ext cx="457200" cy="3810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4" name="Line 56"/>
          <p:cNvSpPr>
            <a:spLocks noChangeShapeType="1"/>
          </p:cNvSpPr>
          <p:nvPr/>
        </p:nvSpPr>
        <p:spPr bwMode="auto">
          <a:xfrm>
            <a:off x="3605213" y="4032250"/>
            <a:ext cx="152400" cy="3810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5" name="Line 57"/>
          <p:cNvSpPr>
            <a:spLocks noChangeShapeType="1"/>
          </p:cNvSpPr>
          <p:nvPr/>
        </p:nvSpPr>
        <p:spPr bwMode="auto">
          <a:xfrm>
            <a:off x="3986213" y="4718050"/>
            <a:ext cx="228600" cy="3048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7146" name="Rectangle 58"/>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accent1"/>
                </a:solidFill>
                <a:effectLst/>
                <a:uLnTx/>
                <a:uFillTx/>
                <a:latin typeface="+mn-lt"/>
                <a:ea typeface="+mn-ea"/>
                <a:cs typeface="+mn-ea"/>
                <a:sym typeface="+mn-lt"/>
              </a:rPr>
              <a:t>A</a:t>
            </a:r>
            <a:endParaRPr kumimoji="0" lang="en-US" altLang="zh-CN" sz="2800" b="0" i="0" u="none" strike="noStrike" kern="1200" cap="none" spc="0" normalizeH="0" baseline="0" noProof="0" dirty="0">
              <a:ln>
                <a:noFill/>
              </a:ln>
              <a:solidFill>
                <a:schemeClr val="accent1"/>
              </a:solidFill>
              <a:effectLst/>
              <a:uLnTx/>
              <a:uFillTx/>
              <a:latin typeface="+mn-lt"/>
              <a:ea typeface="+mn-ea"/>
              <a:cs typeface="+mn-ea"/>
              <a:sym typeface="+mn-lt"/>
            </a:endParaRPr>
          </a:p>
        </p:txBody>
      </p:sp>
      <p:sp>
        <p:nvSpPr>
          <p:cNvPr id="857147" name="Rectangle 59"/>
          <p:cNvSpPr>
            <a:spLocks noChangeArrowheads="1"/>
          </p:cNvSpPr>
          <p:nvPr/>
        </p:nvSpPr>
        <p:spPr bwMode="auto">
          <a:xfrm>
            <a:off x="4122738" y="197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B</a:t>
            </a:r>
            <a:endPar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857148" name="Rectangle 60"/>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B</a:t>
            </a:r>
            <a:endPar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857149" name="Rectangle 61"/>
          <p:cNvSpPr>
            <a:spLocks noChangeArrowheads="1"/>
          </p:cNvSpPr>
          <p:nvPr/>
        </p:nvSpPr>
        <p:spPr bwMode="auto">
          <a:xfrm>
            <a:off x="5137150" y="1970088"/>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F</a:t>
            </a:r>
            <a:endPar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857150" name="Rectangle 62"/>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F</a:t>
            </a:r>
            <a:endPar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30" name="Rectangle 4"/>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noChangeArrowheads="1"/>
          </p:cNvSpPr>
          <p:nvPr>
            <p:ph idx="1" hasCustomPrompt="1"/>
          </p:nvPr>
        </p:nvSpPr>
        <p:spPr>
          <a:xfrm>
            <a:off x="14605" y="2421255"/>
            <a:ext cx="9072880" cy="3744595"/>
          </a:xfrm>
        </p:spPr>
        <p:txBody>
          <a:bodyPr vert="horz" wrap="square" lIns="91440" tIns="45720" rIns="91440" bIns="45720" numCol="1" anchor="t" anchorCtr="0" compatLnSpc="1"/>
          <a:lstStyle/>
          <a:p>
            <a:pPr marL="0" marR="0" lvl="0" indent="538480" algn="l" defTabSz="914400" rtl="0" eaLnBrk="0" fontAlgn="base" latinLnBrk="0" hangingPunct="0">
              <a:lnSpc>
                <a:spcPct val="130000"/>
              </a:lnSpc>
              <a:spcBef>
                <a:spcPct val="0"/>
              </a:spcBef>
              <a:spcAft>
                <a:spcPct val="0"/>
              </a:spcAft>
              <a:buClrTx/>
              <a:buSzTx/>
              <a:buFontTx/>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一棵二叉树的先序遍历序列为</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ABCDEF,</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中序遍历序列为</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CBAEDF,</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则后序遍历序列为</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endParaRPr>
          </a:p>
          <a:p>
            <a:pPr marL="0" marR="0" lvl="0" indent="538480" algn="l" defTabSz="914400" rtl="0" eaLnBrk="0" fontAlgn="base" latinLnBrk="0" hangingPunct="0">
              <a:lnSpc>
                <a:spcPct val="130000"/>
              </a:lnSpc>
              <a:spcBef>
                <a:spcPct val="0"/>
              </a:spcBef>
              <a:spcAft>
                <a:spcPct val="0"/>
              </a:spcAft>
              <a:buClrTx/>
              <a:buSzTx/>
              <a:buFontTx/>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A. </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CBEFDA                 	</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B. </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FEDCBA</a:t>
            </a:r>
            <a:endPar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endParaRPr>
          </a:p>
          <a:p>
            <a:pPr marL="0" marR="0" lvl="0" indent="538480" algn="l" defTabSz="914400" rtl="0" eaLnBrk="0" fontAlgn="base" latinLnBrk="0" hangingPunct="0">
              <a:lnSpc>
                <a:spcPct val="130000"/>
              </a:lnSpc>
              <a:spcBef>
                <a:spcPct val="0"/>
              </a:spcBef>
              <a:spcAft>
                <a:spcPct val="0"/>
              </a:spcAft>
              <a:buClrTx/>
              <a:buSzTx/>
              <a:buFontTx/>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C. </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CBEDFA                 	</a:t>
            </a:r>
            <a:r>
              <a:rPr lang="zh-CN" altLang="en-US" sz="2800" noProof="0" dirty="0">
                <a:ln>
                  <a:noFill/>
                </a:ln>
                <a:effectLst/>
                <a:uLnTx/>
                <a:uFillTx/>
                <a:ea typeface="+mn-ea"/>
                <a:cs typeface="+mn-ea"/>
                <a:sym typeface="+mn-lt"/>
              </a:rPr>
              <a:t>D. 不确定</a:t>
            </a:r>
            <a:endPar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endParaRPr>
          </a:p>
          <a:p>
            <a:pPr marL="0" marR="0" lvl="0" indent="538480" algn="l" defTabSz="914400" rtl="0" eaLnBrk="0" fontAlgn="base" latinLnBrk="0" hangingPunct="0">
              <a:lnSpc>
                <a:spcPct val="130000"/>
              </a:lnSpc>
              <a:spcBef>
                <a:spcPct val="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24" name="Rectangle 53"/>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7"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1015" b="1" i="0" u="none" strike="noStrike" kern="1200" cap="none" spc="0" normalizeH="0" baseline="0" noProof="0">
              <a:ln>
                <a:noFill/>
              </a:ln>
              <a:solidFill>
                <a:schemeClr val="dk1"/>
              </a:solidFill>
              <a:effectLst/>
              <a:uLnTx/>
              <a:uFillTx/>
              <a:latin typeface="+mn-lt"/>
              <a:ea typeface="+mn-ea"/>
              <a:cs typeface="+mn-ea"/>
              <a:sym typeface="+mn-lt"/>
            </a:endParaRPr>
          </a:p>
        </p:txBody>
      </p:sp>
      <p:sp>
        <p:nvSpPr>
          <p:cNvPr id="8" name="文本框 7"/>
          <p:cNvSpPr txBox="1"/>
          <p:nvPr/>
        </p:nvSpPr>
        <p:spPr>
          <a:xfrm>
            <a:off x="5075555" y="3141345"/>
            <a:ext cx="377190" cy="521970"/>
          </a:xfrm>
          <a:prstGeom prst="rect">
            <a:avLst/>
          </a:prstGeom>
          <a:noFill/>
        </p:spPr>
        <p:txBody>
          <a:bodyPr wrap="square" rtlCol="0">
            <a:spAutoFit/>
          </a:bodyPr>
          <a:p>
            <a:r>
              <a:rPr lang="en-US" altLang="zh-CN"/>
              <a:t>A</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圆角矩形 4"/>
          <p:cNvSpPr/>
          <p:nvPr/>
        </p:nvSpPr>
        <p:spPr>
          <a:xfrm>
            <a:off x="192088" y="1968500"/>
            <a:ext cx="8701087" cy="4629150"/>
          </a:xfrm>
          <a:prstGeom prst="roundRect">
            <a:avLst>
              <a:gd name="adj" fmla="val 3500"/>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862212" name="Rectangle 4"/>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二叉链表空间效率这么低，能否利用这些空闲区存放有用的信息或线索？</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可以用它来存放当前结点的</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直接前驱和后继</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等线索，以加快查找速度。</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0659" name="Rectangle 5"/>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思考</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862215" name="AutoShape 7"/>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线索化二叉树</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62216" name="Text Box 8"/>
          <p:cNvSpPr txBox="1">
            <a:spLocks noChangeArrowheads="1"/>
          </p:cNvSpPr>
          <p:nvPr/>
        </p:nvSpPr>
        <p:spPr bwMode="auto">
          <a:xfrm>
            <a:off x="179388" y="1095375"/>
            <a:ext cx="8713788" cy="585788"/>
          </a:xfrm>
          <a:prstGeom prst="rect">
            <a:avLst/>
          </a:prstGeom>
          <a:noFill/>
          <a:ln w="38100">
            <a:noFill/>
            <a:miter lim="800000"/>
          </a:ln>
          <a:effectLst/>
        </p:spPr>
        <p:txBody>
          <a:bodyPr anchor="ctr">
            <a:spAutoFit/>
          </a:bodyPr>
          <a:lstStyle/>
          <a:p>
            <a:pPr marR="0" defTabSz="914400" eaLnBrk="1" hangingPunct="1">
              <a:buClrTx/>
              <a:buSzTx/>
              <a:buFontTx/>
              <a:buNone/>
              <a:defRPr/>
            </a:pPr>
            <a:r>
              <a:rPr kumimoji="1" lang="zh-CN" altLang="en-US" sz="3200" b="0" kern="1200" cap="none" spc="0" normalizeH="0" baseline="0" noProof="0" dirty="0">
                <a:latin typeface="+mn-lt"/>
                <a:ea typeface="+mn-ea"/>
                <a:cs typeface="+mn-ea"/>
                <a:sym typeface="+mn-lt"/>
              </a:rPr>
              <a:t>在</a:t>
            </a:r>
            <a:r>
              <a:rPr kumimoji="1" lang="en-US" altLang="zh-CN" sz="3200" b="0" kern="1200" cap="none" spc="0" normalizeH="0" baseline="0" noProof="0" dirty="0">
                <a:latin typeface="+mn-lt"/>
                <a:ea typeface="+mn-ea"/>
                <a:cs typeface="+mn-ea"/>
                <a:sym typeface="+mn-lt"/>
              </a:rPr>
              <a:t>n</a:t>
            </a:r>
            <a:r>
              <a:rPr kumimoji="1" lang="zh-CN" altLang="zh-CN" sz="3200" b="0" kern="1200" cap="none" spc="0" normalizeH="0" baseline="0" noProof="0" dirty="0">
                <a:latin typeface="+mn-lt"/>
                <a:ea typeface="+mn-ea"/>
                <a:cs typeface="+mn-ea"/>
                <a:sym typeface="+mn-lt"/>
              </a:rPr>
              <a:t>个结点的二叉链表中，</a:t>
            </a:r>
            <a:r>
              <a:rPr kumimoji="1" lang="zh-CN" altLang="en-US" sz="3200" b="0" kern="1200" cap="none" spc="0" normalizeH="0" baseline="0" noProof="0" dirty="0">
                <a:latin typeface="+mn-lt"/>
                <a:ea typeface="+mn-ea"/>
                <a:cs typeface="+mn-ea"/>
                <a:sym typeface="+mn-lt"/>
              </a:rPr>
              <a:t>有</a:t>
            </a:r>
            <a:r>
              <a:rPr kumimoji="1" lang="en-US" altLang="zh-CN" sz="3200" b="0" u="sng" kern="1200" cap="none" spc="0" normalizeH="0" baseline="0" noProof="0" dirty="0">
                <a:solidFill>
                  <a:srgbClr val="FF0000"/>
                </a:solidFill>
                <a:latin typeface="+mn-lt"/>
                <a:ea typeface="+mn-ea"/>
                <a:cs typeface="+mn-ea"/>
                <a:sym typeface="+mn-lt"/>
              </a:rPr>
              <a:t>n+1</a:t>
            </a:r>
            <a:r>
              <a:rPr kumimoji="1" lang="zh-CN" altLang="en-US" sz="3200" b="0" kern="1200" cap="none" spc="0" normalizeH="0" baseline="0" noProof="0" dirty="0">
                <a:latin typeface="+mn-lt"/>
                <a:ea typeface="+mn-ea"/>
                <a:cs typeface="+mn-ea"/>
                <a:sym typeface="+mn-lt"/>
              </a:rPr>
              <a:t>个</a:t>
            </a:r>
            <a:r>
              <a:rPr kumimoji="1" lang="zh-CN" altLang="zh-CN" sz="3200" b="0" kern="1200" cap="none" spc="0" normalizeH="0" baseline="0" noProof="0" dirty="0">
                <a:latin typeface="+mn-lt"/>
                <a:ea typeface="+mn-ea"/>
                <a:cs typeface="+mn-ea"/>
                <a:sym typeface="+mn-lt"/>
              </a:rPr>
              <a:t>空指针域</a:t>
            </a:r>
            <a:endParaRPr kumimoji="1" lang="zh-CN" altLang="en-US" sz="3200" b="0" kern="1200" cap="none" spc="0" normalizeH="0" baseline="0" noProof="0" dirty="0">
              <a:latin typeface="+mn-lt"/>
              <a:ea typeface="+mn-ea"/>
              <a:cs typeface="+mn-ea"/>
              <a:sym typeface="+mn-lt"/>
            </a:endParaRPr>
          </a:p>
        </p:txBody>
      </p:sp>
      <p:grpSp>
        <p:nvGrpSpPr>
          <p:cNvPr id="73735" name="Group 9"/>
          <p:cNvGrpSpPr/>
          <p:nvPr/>
        </p:nvGrpSpPr>
        <p:grpSpPr>
          <a:xfrm>
            <a:off x="5224463" y="2779782"/>
            <a:ext cx="3529012" cy="3116193"/>
            <a:chOff x="2963" y="1766"/>
            <a:chExt cx="2223" cy="2240"/>
          </a:xfrm>
        </p:grpSpPr>
        <p:grpSp>
          <p:nvGrpSpPr>
            <p:cNvPr id="73737" name="Group 10"/>
            <p:cNvGrpSpPr/>
            <p:nvPr/>
          </p:nvGrpSpPr>
          <p:grpSpPr>
            <a:xfrm>
              <a:off x="2963" y="1796"/>
              <a:ext cx="2223" cy="2150"/>
              <a:chOff x="2540" y="1809"/>
              <a:chExt cx="2223" cy="2150"/>
            </a:xfrm>
          </p:grpSpPr>
          <p:grpSp>
            <p:nvGrpSpPr>
              <p:cNvPr id="73755" name="Group 11"/>
              <p:cNvGrpSpPr/>
              <p:nvPr/>
            </p:nvGrpSpPr>
            <p:grpSpPr>
              <a:xfrm>
                <a:off x="3289" y="1809"/>
                <a:ext cx="778" cy="256"/>
                <a:chOff x="1700" y="2033"/>
                <a:chExt cx="778" cy="256"/>
              </a:xfrm>
            </p:grpSpPr>
            <p:sp>
              <p:nvSpPr>
                <p:cNvPr id="70665" name="Rectangle 12"/>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66" name="Line 13"/>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67" name="Line 14"/>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56" name="Group 15"/>
              <p:cNvGrpSpPr/>
              <p:nvPr/>
            </p:nvGrpSpPr>
            <p:grpSpPr>
              <a:xfrm>
                <a:off x="2819" y="2217"/>
                <a:ext cx="778" cy="256"/>
                <a:chOff x="1700" y="2033"/>
                <a:chExt cx="778" cy="256"/>
              </a:xfrm>
            </p:grpSpPr>
            <p:sp>
              <p:nvSpPr>
                <p:cNvPr id="70669" name="Rectangle 16"/>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0" name="Line 17"/>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1" name="Line 18"/>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57" name="Group 19"/>
              <p:cNvGrpSpPr/>
              <p:nvPr/>
            </p:nvGrpSpPr>
            <p:grpSpPr>
              <a:xfrm>
                <a:off x="2540" y="2717"/>
                <a:ext cx="778" cy="256"/>
                <a:chOff x="1700" y="2033"/>
                <a:chExt cx="778" cy="256"/>
              </a:xfrm>
            </p:grpSpPr>
            <p:sp>
              <p:nvSpPr>
                <p:cNvPr id="70673" name="Rectangle 20"/>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4" name="Line 21"/>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5" name="Line 22"/>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58" name="Group 23"/>
              <p:cNvGrpSpPr/>
              <p:nvPr/>
            </p:nvGrpSpPr>
            <p:grpSpPr>
              <a:xfrm>
                <a:off x="3497" y="2716"/>
                <a:ext cx="778" cy="256"/>
                <a:chOff x="1700" y="2033"/>
                <a:chExt cx="778" cy="256"/>
              </a:xfrm>
            </p:grpSpPr>
            <p:sp>
              <p:nvSpPr>
                <p:cNvPr id="70677" name="Rectangle 24"/>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8" name="Line 25"/>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79" name="Line 26"/>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59" name="Group 27"/>
              <p:cNvGrpSpPr/>
              <p:nvPr/>
            </p:nvGrpSpPr>
            <p:grpSpPr>
              <a:xfrm>
                <a:off x="3052" y="3226"/>
                <a:ext cx="778" cy="256"/>
                <a:chOff x="1700" y="2033"/>
                <a:chExt cx="778" cy="256"/>
              </a:xfrm>
            </p:grpSpPr>
            <p:sp>
              <p:nvSpPr>
                <p:cNvPr id="70681" name="Rectangle 28"/>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0682" name="Line 29"/>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83" name="Line 30"/>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60" name="Group 31"/>
              <p:cNvGrpSpPr/>
              <p:nvPr/>
            </p:nvGrpSpPr>
            <p:grpSpPr>
              <a:xfrm>
                <a:off x="3985" y="3216"/>
                <a:ext cx="778" cy="256"/>
                <a:chOff x="1700" y="2033"/>
                <a:chExt cx="778" cy="256"/>
              </a:xfrm>
            </p:grpSpPr>
            <p:sp>
              <p:nvSpPr>
                <p:cNvPr id="70685" name="Rectangle 32"/>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F</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86" name="Line 33"/>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87" name="Line 34"/>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3761" name="Group 35"/>
              <p:cNvGrpSpPr/>
              <p:nvPr/>
            </p:nvGrpSpPr>
            <p:grpSpPr>
              <a:xfrm>
                <a:off x="3517" y="3703"/>
                <a:ext cx="778" cy="256"/>
                <a:chOff x="1700" y="2033"/>
                <a:chExt cx="778" cy="256"/>
              </a:xfrm>
            </p:grpSpPr>
            <p:sp>
              <p:nvSpPr>
                <p:cNvPr id="70689" name="Rectangle 36"/>
                <p:cNvSpPr>
                  <a:spLocks noChangeArrowheads="1"/>
                </p:cNvSpPr>
                <p:nvPr/>
              </p:nvSpPr>
              <p:spPr bwMode="auto">
                <a:xfrm>
                  <a:off x="1700" y="2033"/>
                  <a:ext cx="778"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0" name="Line 37"/>
                <p:cNvSpPr>
                  <a:spLocks noChangeShapeType="1"/>
                </p:cNvSpPr>
                <p:nvPr/>
              </p:nvSpPr>
              <p:spPr bwMode="auto">
                <a:xfrm>
                  <a:off x="1934"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1" name="Line 38"/>
                <p:cNvSpPr>
                  <a:spLocks noChangeShapeType="1"/>
                </p:cNvSpPr>
                <p:nvPr/>
              </p:nvSpPr>
              <p:spPr bwMode="auto">
                <a:xfrm>
                  <a:off x="2212" y="2033"/>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70692" name="Line 39"/>
            <p:cNvSpPr>
              <a:spLocks noChangeShapeType="1"/>
            </p:cNvSpPr>
            <p:nvPr/>
          </p:nvSpPr>
          <p:spPr bwMode="auto">
            <a:xfrm flipH="1">
              <a:off x="3657" y="1975"/>
              <a:ext cx="144" cy="233"/>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3" name="Line 40"/>
            <p:cNvSpPr>
              <a:spLocks noChangeShapeType="1"/>
            </p:cNvSpPr>
            <p:nvPr/>
          </p:nvSpPr>
          <p:spPr bwMode="auto">
            <a:xfrm flipH="1">
              <a:off x="3257" y="2410"/>
              <a:ext cx="111" cy="29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4" name="Line 41"/>
            <p:cNvSpPr>
              <a:spLocks noChangeShapeType="1"/>
            </p:cNvSpPr>
            <p:nvPr/>
          </p:nvSpPr>
          <p:spPr bwMode="auto">
            <a:xfrm>
              <a:off x="3924" y="2375"/>
              <a:ext cx="322" cy="33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5" name="Line 42"/>
            <p:cNvSpPr>
              <a:spLocks noChangeShapeType="1"/>
            </p:cNvSpPr>
            <p:nvPr/>
          </p:nvSpPr>
          <p:spPr bwMode="auto">
            <a:xfrm flipH="1">
              <a:off x="3857" y="2852"/>
              <a:ext cx="178"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6" name="Line 43"/>
            <p:cNvSpPr>
              <a:spLocks noChangeShapeType="1"/>
            </p:cNvSpPr>
            <p:nvPr/>
          </p:nvSpPr>
          <p:spPr bwMode="auto">
            <a:xfrm>
              <a:off x="4557" y="2852"/>
              <a:ext cx="200" cy="35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697" name="Line 44"/>
            <p:cNvSpPr>
              <a:spLocks noChangeShapeType="1"/>
            </p:cNvSpPr>
            <p:nvPr/>
          </p:nvSpPr>
          <p:spPr bwMode="auto">
            <a:xfrm>
              <a:off x="4090" y="3408"/>
              <a:ext cx="200" cy="289"/>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701" name="Text Box 48"/>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2" name="Text Box 49"/>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3" name="Text Box 50"/>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4" name="Text Box 51"/>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5" name="Text Box 52"/>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6" name="Text Box 53"/>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7" name="Text Box 54"/>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0708" name="Text Box 55"/>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rgbClr val="FF3300"/>
                </a:solidFill>
                <a:effectLst/>
                <a:uLnTx/>
                <a:uFillTx/>
                <a:latin typeface="+mn-lt"/>
                <a:ea typeface="+mn-ea"/>
                <a:cs typeface="+mn-ea"/>
                <a:sym typeface="+mn-lt"/>
              </a:endParaRPr>
            </a:p>
          </p:txBody>
        </p:sp>
      </p:grpSp>
      <p:cxnSp>
        <p:nvCxnSpPr>
          <p:cNvPr id="3" name="直接连接符 2"/>
          <p:cNvCxnSpPr/>
          <p:nvPr/>
        </p:nvCxnSpPr>
        <p:spPr bwMode="auto">
          <a:xfrm>
            <a:off x="195263" y="1873250"/>
            <a:ext cx="8697913"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charRg st="0" end="33"/>
                                            </p:txEl>
                                          </p:spTgt>
                                        </p:tgtEl>
                                        <p:attrNameLst>
                                          <p:attrName>style.visibility</p:attrName>
                                        </p:attrNameLst>
                                      </p:cBhvr>
                                      <p:to>
                                        <p:strVal val="visible"/>
                                      </p:to>
                                    </p:set>
                                    <p:animEffect transition="in" filter="wipe(left)">
                                      <p:cBhvr>
                                        <p:cTn id="7" dur="500"/>
                                        <p:tgtEl>
                                          <p:spTgt spid="862212">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charRg st="33" end="67"/>
                                            </p:txEl>
                                          </p:spTgt>
                                        </p:tgtEl>
                                        <p:attrNameLst>
                                          <p:attrName>style.visibility</p:attrName>
                                        </p:attrNameLst>
                                      </p:cBhvr>
                                      <p:to>
                                        <p:strVal val="visible"/>
                                      </p:to>
                                    </p:set>
                                    <p:animEffect transition="in" filter="wipe(left)">
                                      <p:cBhvr>
                                        <p:cTn id="12" dur="500"/>
                                        <p:tgtEl>
                                          <p:spTgt spid="862212">
                                            <p:txEl>
                                              <p:charRg st="33"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1189" name="Rectangle 5"/>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6667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普通二叉树只能找到结点的左右孩子信息，而该结点的直接前驱和直接后继只能在遍历过程中获得</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6667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若将遍历后对应的有关前驱和后继预存起来，则从</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第一个结点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开始就能很快“顺藤摸瓜”而遍历整个树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61190" name="Rectangle 6"/>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例如中序遍历结果：</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 D C E A F H G</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，实际上已将二叉树转为线性排列，显然具有唯一前驱和唯一后继！</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61191" name="AutoShape 7"/>
          <p:cNvSpPr>
            <a:spLocks noChangeArrowheads="1"/>
          </p:cNvSpPr>
          <p:nvPr/>
        </p:nvSpPr>
        <p:spPr bwMode="auto">
          <a:xfrm>
            <a:off x="5046663" y="3998913"/>
            <a:ext cx="3671888" cy="1368425"/>
          </a:xfrm>
          <a:prstGeom prst="cloudCallout">
            <a:avLst>
              <a:gd name="adj1" fmla="val 35396"/>
              <a:gd name="adj2" fmla="val -137611"/>
            </a:avLst>
          </a:prstGeom>
          <a:solidFill>
            <a:srgbClr val="6C4C8F"/>
          </a:solidFill>
          <a:ln w="9525">
            <a:solidFill>
              <a:schemeClr val="tx1"/>
            </a:solid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可能是根、或最左（右）叶子</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1685" name="Rectangle 8"/>
          <p:cNvSpPr>
            <a:spLocks noChangeArrowheads="1"/>
          </p:cNvSpPr>
          <p:nvPr/>
        </p:nvSpPr>
        <p:spPr bwMode="auto">
          <a:xfrm>
            <a:off x="731838" y="233363"/>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线索化二叉树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charRg st="0" end="44"/>
                                            </p:txEl>
                                          </p:spTgt>
                                        </p:tgtEl>
                                        <p:attrNameLst>
                                          <p:attrName>style.visibility</p:attrName>
                                        </p:attrNameLst>
                                      </p:cBhvr>
                                      <p:to>
                                        <p:strVal val="visible"/>
                                      </p:to>
                                    </p:set>
                                    <p:animEffect transition="in" filter="strips(downRight)">
                                      <p:cBhvr>
                                        <p:cTn id="7" dur="500"/>
                                        <p:tgtEl>
                                          <p:spTgt spid="86118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charRg st="44" end="90"/>
                                            </p:txEl>
                                          </p:spTgt>
                                        </p:tgtEl>
                                        <p:attrNameLst>
                                          <p:attrName>style.visibility</p:attrName>
                                        </p:attrNameLst>
                                      </p:cBhvr>
                                      <p:to>
                                        <p:strVal val="visible"/>
                                      </p:to>
                                    </p:set>
                                    <p:animEffect transition="in" filter="strips(downRight)">
                                      <p:cBhvr>
                                        <p:cTn id="12" dur="500"/>
                                        <p:tgtEl>
                                          <p:spTgt spid="861189">
                                            <p:txEl>
                                              <p:charRg st="44"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68" name="Rectangle 8"/>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tx1"/>
                </a:solidFill>
                <a:effectLst/>
                <a:uLnTx/>
                <a:uFillTx/>
                <a:latin typeface="+mn-lt"/>
                <a:ea typeface="+mn-ea"/>
                <a:cs typeface="+mn-ea"/>
                <a:sym typeface="+mn-lt"/>
              </a:rPr>
              <a:t>如何保存这类信息？</a:t>
            </a: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2712" name="Rectangle 9"/>
          <p:cNvSpPr>
            <a:spLocks noChangeArrowheads="1"/>
          </p:cNvSpPr>
          <p:nvPr/>
        </p:nvSpPr>
        <p:spPr bwMode="auto">
          <a:xfrm>
            <a:off x="901700" y="192088"/>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线索化二叉树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3" name="组合 2"/>
          <p:cNvGrpSpPr/>
          <p:nvPr/>
        </p:nvGrpSpPr>
        <p:grpSpPr>
          <a:xfrm>
            <a:off x="2295525" y="2187575"/>
            <a:ext cx="4275138" cy="3454400"/>
            <a:chOff x="1053587" y="1934093"/>
            <a:chExt cx="5589917" cy="4518112"/>
          </a:xfrm>
        </p:grpSpPr>
        <p:sp>
          <p:nvSpPr>
            <p:cNvPr id="21" name="iS1ide-Arc 12"/>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sp>
          <p:nvSpPr>
            <p:cNvPr id="22" name="iS1ide-Oval 8"/>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24" name="iS1ide-Oval 10"/>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25" name="iS1ide-Arc 11"/>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sp>
          <p:nvSpPr>
            <p:cNvPr id="26" name="iS1ide-Freeform: Shape 15"/>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p:cNvSpPr>
            <a:spLocks noChangeArrowheads="1"/>
          </p:cNvSpPr>
          <p:nvPr/>
        </p:nvSpPr>
        <p:spPr bwMode="auto">
          <a:xfrm>
            <a:off x="3702050" y="3294063"/>
            <a:ext cx="1620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两种解决</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方法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9" name="Rectangle 5"/>
          <p:cNvSpPr>
            <a:spLocks noChangeArrowheads="1"/>
          </p:cNvSpPr>
          <p:nvPr/>
        </p:nvSpPr>
        <p:spPr bwMode="auto">
          <a:xfrm>
            <a:off x="347663" y="3400425"/>
            <a:ext cx="20116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增加两个</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域（</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指针）：</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fwd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bwd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0" name="Rectangle 6"/>
          <p:cNvSpPr>
            <a:spLocks noChangeArrowheads="1"/>
          </p:cNvSpPr>
          <p:nvPr/>
        </p:nvSpPr>
        <p:spPr bwMode="auto">
          <a:xfrm>
            <a:off x="6675438" y="3400425"/>
            <a:ext cx="2513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利用空链域</a:t>
            </a:r>
            <a:endPar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n+1</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个空链域）</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000000"/>
                                          </p:val>
                                        </p:tav>
                                        <p:tav tm="100000">
                                          <p:val>
                                            <p:strVal val="#ppt_w"/>
                                          </p:val>
                                        </p:tav>
                                      </p:tavLst>
                                    </p:anim>
                                    <p:anim calcmode="lin" valueType="num">
                                      <p:cBhvr>
                                        <p:cTn id="8" dur="500" fill="hold"/>
                                        <p:tgtEl>
                                          <p:spTgt spid="860168"/>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90888" name="Object 8"/>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3076" name="" r:id="rId1" imgW="6875780" imgH="3666490" progId="Visio.Drawing.5">
                  <p:embed/>
                </p:oleObj>
              </mc:Choice>
              <mc:Fallback>
                <p:oleObj name="" r:id="rId1" imgW="6875780" imgH="3666490" progId="Visio.Drawing.5">
                  <p:embed/>
                  <p:pic>
                    <p:nvPicPr>
                      <p:cNvPr id="0" name="图片 3075"/>
                      <p:cNvPicPr/>
                      <p:nvPr/>
                    </p:nvPicPr>
                    <p:blipFill>
                      <a:blip r:embed="rId2"/>
                      <a:stretch>
                        <a:fillRect/>
                      </a:stretch>
                    </p:blipFill>
                    <p:spPr>
                      <a:xfrm>
                        <a:off x="2200275" y="2095500"/>
                        <a:ext cx="5943600" cy="3297238"/>
                      </a:xfrm>
                      <a:prstGeom prst="rect">
                        <a:avLst/>
                      </a:prstGeom>
                      <a:solidFill>
                        <a:schemeClr val="accent1"/>
                      </a:solidFill>
                      <a:ln w="38100">
                        <a:noFill/>
                        <a:miter/>
                      </a:ln>
                    </p:spPr>
                  </p:pic>
                </p:oleObj>
              </mc:Fallback>
            </mc:AlternateContent>
          </a:graphicData>
        </a:graphic>
      </p:graphicFrame>
      <p:graphicFrame>
        <p:nvGraphicFramePr>
          <p:cNvPr id="890889" name="Object 9"/>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3077" name="" r:id="rId3" imgW="576580" imgH="576580" progId="Visio.Drawing.5">
                  <p:embed/>
                </p:oleObj>
              </mc:Choice>
              <mc:Fallback>
                <p:oleObj name="" r:id="rId3" imgW="576580" imgH="576580" progId="Visio.Drawing.5">
                  <p:embed/>
                  <p:pic>
                    <p:nvPicPr>
                      <p:cNvPr id="0" name="图片 3076"/>
                      <p:cNvPicPr/>
                      <p:nvPr/>
                    </p:nvPicPr>
                    <p:blipFill>
                      <a:blip r:embed="rId4"/>
                      <a:stretch>
                        <a:fillRect/>
                      </a:stretch>
                    </p:blipFill>
                    <p:spPr>
                      <a:xfrm>
                        <a:off x="960438" y="2095500"/>
                        <a:ext cx="576262" cy="576263"/>
                      </a:xfrm>
                      <a:prstGeom prst="rect">
                        <a:avLst/>
                      </a:prstGeom>
                      <a:solidFill>
                        <a:schemeClr val="accent1"/>
                      </a:solidFill>
                      <a:ln w="38100">
                        <a:noFill/>
                        <a:miter/>
                      </a:ln>
                    </p:spPr>
                  </p:pic>
                </p:oleObj>
              </mc:Fallback>
            </mc:AlternateContent>
          </a:graphicData>
        </a:graphic>
      </p:graphicFrame>
      <p:sp>
        <p:nvSpPr>
          <p:cNvPr id="890890" name="Text Box 10"/>
          <p:cNvSpPr txBox="1">
            <a:spLocks noChangeArrowheads="1"/>
          </p:cNvSpPr>
          <p:nvPr/>
        </p:nvSpPr>
        <p:spPr bwMode="auto">
          <a:xfrm>
            <a:off x="852488" y="1174750"/>
            <a:ext cx="312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树是</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个结点的有限集</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90891" name="Rectangle 11"/>
          <p:cNvSpPr>
            <a:spLocks noChangeArrowheads="1"/>
          </p:cNvSpPr>
          <p:nvPr/>
        </p:nvSpPr>
        <p:spPr bwMode="auto">
          <a:xfrm>
            <a:off x="4562475" y="2095500"/>
            <a:ext cx="823913" cy="5334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2" name="Rectangle 12"/>
          <p:cNvSpPr>
            <a:spLocks noChangeArrowheads="1"/>
          </p:cNvSpPr>
          <p:nvPr/>
        </p:nvSpPr>
        <p:spPr bwMode="auto">
          <a:xfrm>
            <a:off x="2200275" y="2705100"/>
            <a:ext cx="2133600" cy="268763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3" name="Rectangle 13"/>
          <p:cNvSpPr>
            <a:spLocks noChangeArrowheads="1"/>
          </p:cNvSpPr>
          <p:nvPr/>
        </p:nvSpPr>
        <p:spPr bwMode="auto">
          <a:xfrm>
            <a:off x="5705475" y="2705100"/>
            <a:ext cx="2438400" cy="268763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4" name="Rectangle 14"/>
          <p:cNvSpPr>
            <a:spLocks noChangeArrowheads="1"/>
          </p:cNvSpPr>
          <p:nvPr/>
        </p:nvSpPr>
        <p:spPr bwMode="auto">
          <a:xfrm>
            <a:off x="4562475" y="2705100"/>
            <a:ext cx="823913" cy="268763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5" name="Rectangle 15"/>
          <p:cNvSpPr>
            <a:spLocks noChangeArrowheads="1"/>
          </p:cNvSpPr>
          <p:nvPr/>
        </p:nvSpPr>
        <p:spPr bwMode="auto">
          <a:xfrm>
            <a:off x="2809875" y="2857500"/>
            <a:ext cx="990600" cy="762000"/>
          </a:xfrm>
          <a:prstGeom prst="rect">
            <a:avLst/>
          </a:prstGeom>
          <a:noFill/>
          <a:ln w="28575">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6" name="Rectangle 16"/>
          <p:cNvSpPr>
            <a:spLocks noChangeArrowheads="1"/>
          </p:cNvSpPr>
          <p:nvPr/>
        </p:nvSpPr>
        <p:spPr bwMode="auto">
          <a:xfrm>
            <a:off x="2200275" y="3848100"/>
            <a:ext cx="1295400" cy="1544638"/>
          </a:xfrm>
          <a:prstGeom prst="rect">
            <a:avLst/>
          </a:prstGeom>
          <a:noFill/>
          <a:ln w="28575">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7" name="Rectangle 17"/>
          <p:cNvSpPr>
            <a:spLocks noChangeArrowheads="1"/>
          </p:cNvSpPr>
          <p:nvPr/>
        </p:nvSpPr>
        <p:spPr bwMode="auto">
          <a:xfrm>
            <a:off x="3571875" y="3848100"/>
            <a:ext cx="609600" cy="762000"/>
          </a:xfrm>
          <a:prstGeom prst="rect">
            <a:avLst/>
          </a:prstGeom>
          <a:noFill/>
          <a:ln w="28575">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0898" name="Text Box 18"/>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T</a:t>
            </a:r>
            <a:r>
              <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rPr>
              <a:t>1</a:t>
            </a:r>
            <a:endPar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endParaRPr>
          </a:p>
        </p:txBody>
      </p:sp>
      <p:sp>
        <p:nvSpPr>
          <p:cNvPr id="890899" name="Text Box 19"/>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T</a:t>
            </a:r>
            <a:r>
              <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rPr>
              <a:t>2</a:t>
            </a:r>
            <a:endPar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endParaRPr>
          </a:p>
        </p:txBody>
      </p:sp>
      <p:sp>
        <p:nvSpPr>
          <p:cNvPr id="890900" name="Text Box 20"/>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T</a:t>
            </a:r>
            <a:r>
              <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rPr>
              <a:t>3</a:t>
            </a:r>
            <a:endParaRPr kumimoji="0" lang="en-US" altLang="zh-CN" sz="3200" b="0" i="0" u="none" strike="noStrike" kern="1200" cap="none" spc="0" normalizeH="0" baseline="-25000" noProof="0">
              <a:ln>
                <a:noFill/>
              </a:ln>
              <a:solidFill>
                <a:schemeClr val="tx1"/>
              </a:solidFill>
              <a:effectLst/>
              <a:uLnTx/>
              <a:uFillTx/>
              <a:latin typeface="+mn-lt"/>
              <a:ea typeface="+mn-ea"/>
              <a:cs typeface="+mn-ea"/>
              <a:sym typeface="+mn-lt"/>
            </a:endParaRPr>
          </a:p>
        </p:txBody>
      </p:sp>
      <p:sp>
        <p:nvSpPr>
          <p:cNvPr id="16" name="Rectangle 16"/>
          <p:cNvSpPr>
            <a:spLocks noChangeArrowheads="1"/>
          </p:cNvSpPr>
          <p:nvPr/>
        </p:nvSpPr>
        <p:spPr bwMode="auto">
          <a:xfrm>
            <a:off x="920750" y="223838"/>
            <a:ext cx="24606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树的定义</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0075" name="Rectangle 27"/>
          <p:cNvSpPr>
            <a:spLocks noChangeArrowheads="1"/>
          </p:cNvSpPr>
          <p:nvPr/>
        </p:nvSpPr>
        <p:spPr bwMode="auto">
          <a:xfrm>
            <a:off x="395288" y="4378325"/>
            <a:ext cx="55451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为了避免混淆，增加两个标志域</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770076" name="Group 28"/>
          <p:cNvGraphicFramePr>
            <a:graphicFrameLocks noGrp="1"/>
          </p:cNvGraphicFramePr>
          <p:nvPr/>
        </p:nvGraphicFramePr>
        <p:xfrm>
          <a:off x="395288" y="5249863"/>
          <a:ext cx="8256589" cy="519113"/>
        </p:xfrm>
        <a:graphic>
          <a:graphicData uri="http://schemas.openxmlformats.org/drawingml/2006/table">
            <a:tbl>
              <a:tblPr/>
              <a:tblGrid>
                <a:gridCol w="1650332"/>
                <a:gridCol w="1652797"/>
                <a:gridCol w="1650332"/>
                <a:gridCol w="1652796"/>
                <a:gridCol w="1650332"/>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endParaRPr kumimoji="1" lang="en-US" altLang="zh-CN" sz="2800" b="0" i="0" u="none" strike="noStrike" cap="none" normalizeH="0" baseline="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47" name="Rectangle 47"/>
          <p:cNvSpPr>
            <a:spLocks noChangeArrowheads="1"/>
          </p:cNvSpPr>
          <p:nvPr/>
        </p:nvSpPr>
        <p:spPr bwMode="auto">
          <a:xfrm>
            <a:off x="787400" y="220663"/>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线索化二叉树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2" name="组合 1"/>
          <p:cNvGrpSpPr/>
          <p:nvPr/>
        </p:nvGrpSpPr>
        <p:grpSpPr>
          <a:xfrm>
            <a:off x="395288" y="1263650"/>
            <a:ext cx="8256587" cy="1370013"/>
            <a:chOff x="395288" y="1263650"/>
            <a:chExt cx="8256587" cy="1370013"/>
          </a:xfrm>
        </p:grpSpPr>
        <p:sp>
          <p:nvSpPr>
            <p:cNvPr id="15" name="矩形 14"/>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5"/>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TextBox 4"/>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3200" b="0" i="0" u="none" strike="noStrike" kern="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endParaRPr kumimoji="0" lang="zh-CN" altLang="en-US" sz="3200" b="0" i="0" u="none" strike="noStrike" kern="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70073" name="Rectangle 25"/>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若结点有左子树，则</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指向其左孩子；</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否则，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指向其直接前驱</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即线索</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3" name="组合 2"/>
          <p:cNvGrpSpPr/>
          <p:nvPr/>
        </p:nvGrpSpPr>
        <p:grpSpPr>
          <a:xfrm>
            <a:off x="395288" y="2816225"/>
            <a:ext cx="8256587" cy="1362075"/>
            <a:chOff x="395288" y="2816225"/>
            <a:chExt cx="8256587" cy="1362075"/>
          </a:xfrm>
        </p:grpSpPr>
        <p:sp>
          <p:nvSpPr>
            <p:cNvPr id="19" name="矩形 18"/>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等腰三角形 30"/>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TextBox 7"/>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4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a:t>
              </a:r>
              <a:r>
                <a:rPr kumimoji="0" lang="zh-CN" altLang="en-US" sz="3200" b="0" i="0" u="none" strike="noStrike" kern="0" cap="none" spc="4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3200" b="0" i="0" u="none" strike="noStrike" kern="0" cap="none" spc="4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770074" name="Rectangle 26"/>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若结点有右子树，则</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指向其右孩子；</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否则，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指向其直接后继</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即线索</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000000"/>
                                          </p:val>
                                        </p:tav>
                                        <p:tav tm="100000">
                                          <p:val>
                                            <p:strVal val="#ppt_w"/>
                                          </p:val>
                                        </p:tav>
                                      </p:tavLst>
                                    </p:anim>
                                    <p:anim calcmode="lin" valueType="num">
                                      <p:cBhvr>
                                        <p:cTn id="21" dur="500" fill="hold"/>
                                        <p:tgtEl>
                                          <p:spTgt spid="770075"/>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圆角矩形 1"/>
          <p:cNvSpPr/>
          <p:nvPr/>
        </p:nvSpPr>
        <p:spPr>
          <a:xfrm>
            <a:off x="755650" y="2133600"/>
            <a:ext cx="7632700" cy="3167063"/>
          </a:xfrm>
          <a:prstGeom prst="roundRect">
            <a:avLst>
              <a:gd name="adj" fmla="val 4241"/>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4754" name="Rectangle 4"/>
          <p:cNvSpPr>
            <a:spLocks noChangeArrowheads="1"/>
          </p:cNvSpPr>
          <p:nvPr/>
        </p:nvSpPr>
        <p:spPr bwMode="auto">
          <a:xfrm>
            <a:off x="1295400" y="2427288"/>
            <a:ext cx="65532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若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域指向左孩子；</a:t>
            </a:r>
            <a:b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若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域指向其前驱。</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若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域指向右孩子；</a:t>
            </a:r>
            <a:b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若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域指向其后继。</a:t>
            </a:r>
            <a:r>
              <a:rPr kumimoji="0" lang="zh-CN" altLang="en-US" sz="36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36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935955" name="Group 19"/>
          <p:cNvGraphicFramePr>
            <a:graphicFrameLocks noGrp="1"/>
          </p:cNvGraphicFramePr>
          <p:nvPr/>
        </p:nvGraphicFramePr>
        <p:xfrm>
          <a:off x="755650" y="1535113"/>
          <a:ext cx="7632700" cy="519113"/>
        </p:xfrm>
        <a:graphic>
          <a:graphicData uri="http://schemas.openxmlformats.org/drawingml/2006/table">
            <a:tbl>
              <a:tblPr/>
              <a:tblGrid>
                <a:gridCol w="1525629"/>
                <a:gridCol w="1527907"/>
                <a:gridCol w="1525629"/>
                <a:gridCol w="1527905"/>
                <a:gridCol w="1525629"/>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74769" name="Rectangle 20"/>
          <p:cNvSpPr>
            <a:spLocks noChangeArrowheads="1"/>
          </p:cNvSpPr>
          <p:nvPr/>
        </p:nvSpPr>
        <p:spPr bwMode="auto">
          <a:xfrm>
            <a:off x="900113" y="220663"/>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线索化二叉树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3"/>
          <p:cNvSpPr/>
          <p:nvPr/>
        </p:nvSpPr>
        <p:spPr>
          <a:xfrm>
            <a:off x="0" y="1412875"/>
            <a:ext cx="4049713" cy="4824413"/>
          </a:xfrm>
          <a:prstGeom prst="rect">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83971" name="矩形 73"/>
          <p:cNvSpPr/>
          <p:nvPr/>
        </p:nvSpPr>
        <p:spPr>
          <a:xfrm>
            <a:off x="4175125" y="1412875"/>
            <a:ext cx="4968875" cy="4824413"/>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grpSp>
        <p:nvGrpSpPr>
          <p:cNvPr id="2" name="Group 4"/>
          <p:cNvGrpSpPr/>
          <p:nvPr/>
        </p:nvGrpSpPr>
        <p:grpSpPr>
          <a:xfrm>
            <a:off x="919163" y="4027488"/>
            <a:ext cx="1852612" cy="1668462"/>
            <a:chOff x="1632" y="768"/>
            <a:chExt cx="1167" cy="1051"/>
          </a:xfrm>
        </p:grpSpPr>
        <p:sp>
          <p:nvSpPr>
            <p:cNvPr id="75779" name="Oval 5"/>
            <p:cNvSpPr>
              <a:spLocks noChangeArrowheads="1"/>
            </p:cNvSpPr>
            <p:nvPr/>
          </p:nvSpPr>
          <p:spPr bwMode="auto">
            <a:xfrm>
              <a:off x="2112" y="768"/>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780" name="Oval 6"/>
            <p:cNvSpPr>
              <a:spLocks noChangeArrowheads="1"/>
            </p:cNvSpPr>
            <p:nvPr/>
          </p:nvSpPr>
          <p:spPr bwMode="auto">
            <a:xfrm>
              <a:off x="1632"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1" name="Oval 7"/>
            <p:cNvSpPr>
              <a:spLocks noChangeArrowheads="1"/>
            </p:cNvSpPr>
            <p:nvPr/>
          </p:nvSpPr>
          <p:spPr bwMode="auto">
            <a:xfrm>
              <a:off x="1920" y="1584"/>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2" name="Oval 8"/>
            <p:cNvSpPr>
              <a:spLocks noChangeArrowheads="1"/>
            </p:cNvSpPr>
            <p:nvPr/>
          </p:nvSpPr>
          <p:spPr bwMode="auto">
            <a:xfrm>
              <a:off x="2544"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783" name="Oval 9"/>
            <p:cNvSpPr>
              <a:spLocks noChangeArrowheads="1"/>
            </p:cNvSpPr>
            <p:nvPr/>
          </p:nvSpPr>
          <p:spPr bwMode="auto">
            <a:xfrm>
              <a:off x="2256" y="1584"/>
              <a:ext cx="255" cy="23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4" name="Line 10"/>
            <p:cNvSpPr>
              <a:spLocks noChangeShapeType="1"/>
            </p:cNvSpPr>
            <p:nvPr/>
          </p:nvSpPr>
          <p:spPr bwMode="auto">
            <a:xfrm flipH="1">
              <a:off x="187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5" name="Line 11"/>
            <p:cNvSpPr>
              <a:spLocks noChangeShapeType="1"/>
            </p:cNvSpPr>
            <p:nvPr/>
          </p:nvSpPr>
          <p:spPr bwMode="auto">
            <a:xfrm>
              <a:off x="2304"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6" name="Line 12"/>
            <p:cNvSpPr>
              <a:spLocks noChangeShapeType="1"/>
            </p:cNvSpPr>
            <p:nvPr/>
          </p:nvSpPr>
          <p:spPr bwMode="auto">
            <a:xfrm>
              <a:off x="1824"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7" name="Line 13"/>
            <p:cNvSpPr>
              <a:spLocks noChangeShapeType="1"/>
            </p:cNvSpPr>
            <p:nvPr/>
          </p:nvSpPr>
          <p:spPr bwMode="auto">
            <a:xfrm flipH="1">
              <a:off x="2496"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36974" name="Line 14"/>
          <p:cNvSpPr>
            <a:spLocks noChangeShapeType="1"/>
          </p:cNvSpPr>
          <p:nvPr/>
        </p:nvSpPr>
        <p:spPr bwMode="auto">
          <a:xfrm flipH="1">
            <a:off x="5373688" y="3422650"/>
            <a:ext cx="6096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75" name="Line 15"/>
          <p:cNvSpPr>
            <a:spLocks noChangeShapeType="1"/>
          </p:cNvSpPr>
          <p:nvPr/>
        </p:nvSpPr>
        <p:spPr bwMode="auto">
          <a:xfrm flipV="1">
            <a:off x="4687888" y="3270250"/>
            <a:ext cx="1219200" cy="8382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76" name="Line 16"/>
          <p:cNvSpPr>
            <a:spLocks noChangeShapeType="1"/>
          </p:cNvSpPr>
          <p:nvPr/>
        </p:nvSpPr>
        <p:spPr bwMode="auto">
          <a:xfrm>
            <a:off x="7202488" y="3422650"/>
            <a:ext cx="8382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77" name="Line 17"/>
          <p:cNvSpPr>
            <a:spLocks noChangeShapeType="1"/>
          </p:cNvSpPr>
          <p:nvPr/>
        </p:nvSpPr>
        <p:spPr bwMode="auto">
          <a:xfrm>
            <a:off x="5830888" y="4337050"/>
            <a:ext cx="3810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78" name="Line 18"/>
          <p:cNvSpPr>
            <a:spLocks noChangeShapeType="1"/>
          </p:cNvSpPr>
          <p:nvPr/>
        </p:nvSpPr>
        <p:spPr bwMode="auto">
          <a:xfrm flipH="1" flipV="1">
            <a:off x="4687888" y="4413250"/>
            <a:ext cx="533400" cy="6858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79" name="Line 19"/>
          <p:cNvSpPr>
            <a:spLocks noChangeShapeType="1"/>
          </p:cNvSpPr>
          <p:nvPr/>
        </p:nvSpPr>
        <p:spPr bwMode="auto">
          <a:xfrm flipH="1">
            <a:off x="7050088" y="4337050"/>
            <a:ext cx="4572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80" name="Line 20"/>
          <p:cNvSpPr>
            <a:spLocks noChangeShapeType="1"/>
          </p:cNvSpPr>
          <p:nvPr/>
        </p:nvSpPr>
        <p:spPr bwMode="auto">
          <a:xfrm flipV="1">
            <a:off x="6364288" y="4260850"/>
            <a:ext cx="914400" cy="7620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81" name="Line 21"/>
          <p:cNvSpPr>
            <a:spLocks noChangeShapeType="1"/>
          </p:cNvSpPr>
          <p:nvPr/>
        </p:nvSpPr>
        <p:spPr bwMode="auto">
          <a:xfrm flipH="1">
            <a:off x="7964488" y="4413250"/>
            <a:ext cx="533400" cy="6096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6982" name="Line 22"/>
          <p:cNvSpPr>
            <a:spLocks noChangeShapeType="1"/>
          </p:cNvSpPr>
          <p:nvPr/>
        </p:nvSpPr>
        <p:spPr bwMode="auto">
          <a:xfrm flipV="1">
            <a:off x="6821488" y="4413250"/>
            <a:ext cx="533400" cy="6858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 name="Group 23"/>
          <p:cNvGrpSpPr/>
          <p:nvPr/>
        </p:nvGrpSpPr>
        <p:grpSpPr>
          <a:xfrm>
            <a:off x="4535488" y="2508250"/>
            <a:ext cx="4191000" cy="3527425"/>
            <a:chOff x="2928" y="144"/>
            <a:chExt cx="2640" cy="2222"/>
          </a:xfrm>
        </p:grpSpPr>
        <p:grpSp>
          <p:nvGrpSpPr>
            <p:cNvPr id="78882" name="Group 24"/>
            <p:cNvGrpSpPr/>
            <p:nvPr/>
          </p:nvGrpSpPr>
          <p:grpSpPr>
            <a:xfrm>
              <a:off x="3792" y="528"/>
              <a:ext cx="912" cy="256"/>
              <a:chOff x="3216" y="3312"/>
              <a:chExt cx="1680" cy="256"/>
            </a:xfrm>
          </p:grpSpPr>
          <p:sp>
            <p:nvSpPr>
              <p:cNvPr id="75799" name="Rectangle 25"/>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0" name="Line 26"/>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1" name="Line 27"/>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2" name="Line 28"/>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3" name="Line 29"/>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5804" name="Rectangle 30"/>
            <p:cNvSpPr>
              <a:spLocks noChangeArrowheads="1"/>
            </p:cNvSpPr>
            <p:nvPr/>
          </p:nvSpPr>
          <p:spPr bwMode="auto">
            <a:xfrm>
              <a:off x="2928" y="1104"/>
              <a:ext cx="91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5" name="Line 31"/>
            <p:cNvSpPr>
              <a:spLocks noChangeShapeType="1"/>
            </p:cNvSpPr>
            <p:nvPr/>
          </p:nvSpPr>
          <p:spPr bwMode="auto">
            <a:xfrm>
              <a:off x="3110" y="1104"/>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6" name="Line 32"/>
            <p:cNvSpPr>
              <a:spLocks noChangeShapeType="1"/>
            </p:cNvSpPr>
            <p:nvPr/>
          </p:nvSpPr>
          <p:spPr bwMode="auto">
            <a:xfrm>
              <a:off x="3293"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7" name="Line 33"/>
            <p:cNvSpPr>
              <a:spLocks noChangeShapeType="1"/>
            </p:cNvSpPr>
            <p:nvPr/>
          </p:nvSpPr>
          <p:spPr bwMode="auto">
            <a:xfrm>
              <a:off x="3475"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8" name="Line 34"/>
            <p:cNvSpPr>
              <a:spLocks noChangeShapeType="1"/>
            </p:cNvSpPr>
            <p:nvPr/>
          </p:nvSpPr>
          <p:spPr bwMode="auto">
            <a:xfrm>
              <a:off x="3658" y="110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78888" name="Group 35"/>
            <p:cNvGrpSpPr/>
            <p:nvPr/>
          </p:nvGrpSpPr>
          <p:grpSpPr>
            <a:xfrm>
              <a:off x="4656" y="1104"/>
              <a:ext cx="912" cy="256"/>
              <a:chOff x="3216" y="3312"/>
              <a:chExt cx="1680" cy="256"/>
            </a:xfrm>
          </p:grpSpPr>
          <p:sp>
            <p:nvSpPr>
              <p:cNvPr id="75810" name="Rectangle 36"/>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1" name="Line 37"/>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2" name="Line 38"/>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3" name="Line 39"/>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4" name="Line 40"/>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8889" name="Group 41"/>
            <p:cNvGrpSpPr/>
            <p:nvPr/>
          </p:nvGrpSpPr>
          <p:grpSpPr>
            <a:xfrm>
              <a:off x="3264" y="1728"/>
              <a:ext cx="912" cy="256"/>
              <a:chOff x="3216" y="3312"/>
              <a:chExt cx="1680" cy="256"/>
            </a:xfrm>
          </p:grpSpPr>
          <p:sp>
            <p:nvSpPr>
              <p:cNvPr id="75816" name="Rectangle 42"/>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7" name="Line 43"/>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8" name="Line 44"/>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9" name="Line 45"/>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0" name="Line 46"/>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8890" name="Group 47"/>
            <p:cNvGrpSpPr/>
            <p:nvPr/>
          </p:nvGrpSpPr>
          <p:grpSpPr>
            <a:xfrm>
              <a:off x="4272" y="1728"/>
              <a:ext cx="912" cy="256"/>
              <a:chOff x="3216" y="3312"/>
              <a:chExt cx="1680" cy="256"/>
            </a:xfrm>
          </p:grpSpPr>
          <p:sp>
            <p:nvSpPr>
              <p:cNvPr id="75822" name="Rectangle 48"/>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3" name="Line 49"/>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4" name="Line 50"/>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5" name="Line 51"/>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6" name="Line 52"/>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5827" name="Line 53"/>
            <p:cNvSpPr>
              <a:spLocks noChangeShapeType="1"/>
            </p:cNvSpPr>
            <p:nvPr/>
          </p:nvSpPr>
          <p:spPr bwMode="auto">
            <a:xfrm flipH="1">
              <a:off x="4272" y="288"/>
              <a:ext cx="96" cy="24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8" name="Text Box 54"/>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9" name="Text Box 55"/>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先序序列：</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ABCDE</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937016" name="Text Box 56"/>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17" name="Text Box 57"/>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18" name="Text Box 58"/>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19" name="Text Box 59"/>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0" name="Text Box 60"/>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1" name="Text Box 61"/>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2" name="Text Box 62"/>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3" name="Text Box 63"/>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4" name="Text Box 64"/>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5" name="Text Box 65"/>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026" name="Text Box 66"/>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 name="Group 67"/>
          <p:cNvGrpSpPr/>
          <p:nvPr/>
        </p:nvGrpSpPr>
        <p:grpSpPr>
          <a:xfrm>
            <a:off x="4264025" y="1673225"/>
            <a:ext cx="4700588" cy="430213"/>
            <a:chOff x="3349" y="3305"/>
            <a:chExt cx="1547" cy="271"/>
          </a:xfrm>
        </p:grpSpPr>
        <p:sp>
          <p:nvSpPr>
            <p:cNvPr id="75842" name="Rectangle 68"/>
            <p:cNvSpPr>
              <a:spLocks noChangeArrowheads="1"/>
            </p:cNvSpPr>
            <p:nvPr/>
          </p:nvSpPr>
          <p:spPr bwMode="auto">
            <a:xfrm>
              <a:off x="3349" y="3305"/>
              <a:ext cx="1547" cy="27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data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tx1"/>
                  </a:solidFill>
                  <a:effectLst/>
                  <a:uLnTx/>
                  <a:uFillTx/>
                  <a:latin typeface="+mn-lt"/>
                  <a:ea typeface="+mn-ea"/>
                  <a:cs typeface="+mn-ea"/>
                  <a:sym typeface="+mn-lt"/>
                </a:rPr>
                <a:t>rchild</a:t>
              </a:r>
              <a:endPar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843" name="Line 69"/>
            <p:cNvSpPr>
              <a:spLocks noChangeShapeType="1"/>
            </p:cNvSpPr>
            <p:nvPr/>
          </p:nvSpPr>
          <p:spPr bwMode="auto">
            <a:xfrm>
              <a:off x="3650"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44" name="Line 70"/>
            <p:cNvSpPr>
              <a:spLocks noChangeShapeType="1"/>
            </p:cNvSpPr>
            <p:nvPr/>
          </p:nvSpPr>
          <p:spPr bwMode="auto">
            <a:xfrm>
              <a:off x="393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45" name="Line 71"/>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46" name="Line 72"/>
            <p:cNvSpPr>
              <a:spLocks noChangeShapeType="1"/>
            </p:cNvSpPr>
            <p:nvPr/>
          </p:nvSpPr>
          <p:spPr bwMode="auto">
            <a:xfrm>
              <a:off x="4560"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5847" name="Rectangle 74"/>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先序线索二叉树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75848" name="Rectangle 75"/>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域指向左孩子</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LTag</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域指向其前驱</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域指向右孩子</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RTag</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域指向其后继</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charRg st="0" end="2"/>
                                            </p:txEl>
                                          </p:spTgt>
                                        </p:tgtEl>
                                        <p:attrNameLst>
                                          <p:attrName>style.visibility</p:attrName>
                                        </p:attrNameLst>
                                      </p:cBhvr>
                                      <p:to>
                                        <p:strVal val="visible"/>
                                      </p:to>
                                    </p:set>
                                    <p:animEffect transition="in" filter="box(out)">
                                      <p:cBhvr>
                                        <p:cTn id="28" dur="500"/>
                                        <p:tgtEl>
                                          <p:spTgt spid="937016">
                                            <p:txEl>
                                              <p:charRg st="0"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charRg st="0" end="2"/>
                                            </p:txEl>
                                          </p:spTgt>
                                        </p:tgtEl>
                                        <p:attrNameLst>
                                          <p:attrName>style.visibility</p:attrName>
                                        </p:attrNameLst>
                                      </p:cBhvr>
                                      <p:to>
                                        <p:strVal val="visible"/>
                                      </p:to>
                                    </p:set>
                                    <p:animEffect transition="in" filter="box(out)">
                                      <p:cBhvr>
                                        <p:cTn id="38" dur="500"/>
                                        <p:tgtEl>
                                          <p:spTgt spid="937017">
                                            <p:txEl>
                                              <p:charRg st="0"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charRg st="0" end="2"/>
                                            </p:txEl>
                                          </p:spTgt>
                                        </p:tgtEl>
                                        <p:attrNameLst>
                                          <p:attrName>style.visibility</p:attrName>
                                        </p:attrNameLst>
                                      </p:cBhvr>
                                      <p:to>
                                        <p:strVal val="visible"/>
                                      </p:to>
                                    </p:set>
                                    <p:animEffect transition="in" filter="box(out)">
                                      <p:cBhvr>
                                        <p:cTn id="48" dur="500"/>
                                        <p:tgtEl>
                                          <p:spTgt spid="937020">
                                            <p:txEl>
                                              <p:charRg st="0"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charRg st="0" end="2"/>
                                            </p:txEl>
                                          </p:spTgt>
                                        </p:tgtEl>
                                        <p:attrNameLst>
                                          <p:attrName>style.visibility</p:attrName>
                                        </p:attrNameLst>
                                      </p:cBhvr>
                                      <p:to>
                                        <p:strVal val="visible"/>
                                      </p:to>
                                    </p:set>
                                    <p:animEffect transition="in" filter="box(out)">
                                      <p:cBhvr>
                                        <p:cTn id="58" dur="500"/>
                                        <p:tgtEl>
                                          <p:spTgt spid="937018">
                                            <p:txEl>
                                              <p:charRg st="0"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charRg st="0" end="2"/>
                                            </p:txEl>
                                          </p:spTgt>
                                        </p:tgtEl>
                                        <p:attrNameLst>
                                          <p:attrName>style.visibility</p:attrName>
                                        </p:attrNameLst>
                                      </p:cBhvr>
                                      <p:to>
                                        <p:strVal val="visible"/>
                                      </p:to>
                                    </p:set>
                                    <p:animEffect transition="in" filter="box(out)">
                                      <p:cBhvr>
                                        <p:cTn id="68" dur="500"/>
                                        <p:tgtEl>
                                          <p:spTgt spid="937019">
                                            <p:txEl>
                                              <p:charRg st="0"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charRg st="0" end="2"/>
                                            </p:txEl>
                                          </p:spTgt>
                                        </p:tgtEl>
                                        <p:attrNameLst>
                                          <p:attrName>style.visibility</p:attrName>
                                        </p:attrNameLst>
                                      </p:cBhvr>
                                      <p:to>
                                        <p:strVal val="visible"/>
                                      </p:to>
                                    </p:set>
                                    <p:animEffect transition="in" filter="box(out)">
                                      <p:cBhvr>
                                        <p:cTn id="78" dur="500"/>
                                        <p:tgtEl>
                                          <p:spTgt spid="937021">
                                            <p:txEl>
                                              <p:charRg st="0"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charRg st="0" end="2"/>
                                            </p:txEl>
                                          </p:spTgt>
                                        </p:tgtEl>
                                        <p:attrNameLst>
                                          <p:attrName>style.visibility</p:attrName>
                                        </p:attrNameLst>
                                      </p:cBhvr>
                                      <p:to>
                                        <p:strVal val="visible"/>
                                      </p:to>
                                    </p:set>
                                    <p:animEffect transition="in" filter="box(out)">
                                      <p:cBhvr>
                                        <p:cTn id="88" dur="500"/>
                                        <p:tgtEl>
                                          <p:spTgt spid="937025">
                                            <p:txEl>
                                              <p:charRg st="0" end="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charRg st="0" end="2"/>
                                            </p:txEl>
                                          </p:spTgt>
                                        </p:tgtEl>
                                        <p:attrNameLst>
                                          <p:attrName>style.visibility</p:attrName>
                                        </p:attrNameLst>
                                      </p:cBhvr>
                                      <p:to>
                                        <p:strVal val="visible"/>
                                      </p:to>
                                    </p:set>
                                    <p:animEffect transition="in" filter="box(out)">
                                      <p:cBhvr>
                                        <p:cTn id="98" dur="500"/>
                                        <p:tgtEl>
                                          <p:spTgt spid="937022">
                                            <p:txEl>
                                              <p:charRg st="0"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charRg st="0" end="2"/>
                                            </p:txEl>
                                          </p:spTgt>
                                        </p:tgtEl>
                                        <p:attrNameLst>
                                          <p:attrName>style.visibility</p:attrName>
                                        </p:attrNameLst>
                                      </p:cBhvr>
                                      <p:to>
                                        <p:strVal val="visible"/>
                                      </p:to>
                                    </p:set>
                                    <p:animEffect transition="in" filter="box(out)">
                                      <p:cBhvr>
                                        <p:cTn id="108" dur="500"/>
                                        <p:tgtEl>
                                          <p:spTgt spid="937026">
                                            <p:txEl>
                                              <p:charRg st="0"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charRg st="0" end="2"/>
                                            </p:txEl>
                                          </p:spTgt>
                                        </p:tgtEl>
                                        <p:attrNameLst>
                                          <p:attrName>style.visibility</p:attrName>
                                        </p:attrNameLst>
                                      </p:cBhvr>
                                      <p:to>
                                        <p:strVal val="visible"/>
                                      </p:to>
                                    </p:set>
                                    <p:animEffect transition="in" filter="box(out)">
                                      <p:cBhvr>
                                        <p:cTn id="118" dur="500"/>
                                        <p:tgtEl>
                                          <p:spTgt spid="937023">
                                            <p:txEl>
                                              <p:charRg st="0"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charRg st="0" end="2"/>
                                            </p:txEl>
                                          </p:spTgt>
                                        </p:tgtEl>
                                        <p:attrNameLst>
                                          <p:attrName>style.visibility</p:attrName>
                                        </p:attrNameLst>
                                      </p:cBhvr>
                                      <p:to>
                                        <p:strVal val="visible"/>
                                      </p:to>
                                    </p:set>
                                    <p:animEffect transition="in" filter="box(out)">
                                      <p:cBhvr>
                                        <p:cTn id="123" dur="500"/>
                                        <p:tgtEl>
                                          <p:spTgt spid="937024">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grpSp>
        <p:nvGrpSpPr>
          <p:cNvPr id="2" name="Group 4"/>
          <p:cNvGrpSpPr/>
          <p:nvPr/>
        </p:nvGrpSpPr>
        <p:grpSpPr>
          <a:xfrm>
            <a:off x="1447800" y="3414713"/>
            <a:ext cx="1852613" cy="1668462"/>
            <a:chOff x="1632" y="768"/>
            <a:chExt cx="1167" cy="1051"/>
          </a:xfrm>
        </p:grpSpPr>
        <p:sp>
          <p:nvSpPr>
            <p:cNvPr id="76803" name="Oval 5"/>
            <p:cNvSpPr>
              <a:spLocks noChangeArrowheads="1"/>
            </p:cNvSpPr>
            <p:nvPr/>
          </p:nvSpPr>
          <p:spPr bwMode="auto">
            <a:xfrm>
              <a:off x="2112" y="768"/>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4" name="Oval 6"/>
            <p:cNvSpPr>
              <a:spLocks noChangeArrowheads="1"/>
            </p:cNvSpPr>
            <p:nvPr/>
          </p:nvSpPr>
          <p:spPr bwMode="auto">
            <a:xfrm>
              <a:off x="1632"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5" name="Oval 7"/>
            <p:cNvSpPr>
              <a:spLocks noChangeArrowheads="1"/>
            </p:cNvSpPr>
            <p:nvPr/>
          </p:nvSpPr>
          <p:spPr bwMode="auto">
            <a:xfrm>
              <a:off x="1920" y="1584"/>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6" name="Oval 8"/>
            <p:cNvSpPr>
              <a:spLocks noChangeArrowheads="1"/>
            </p:cNvSpPr>
            <p:nvPr/>
          </p:nvSpPr>
          <p:spPr bwMode="auto">
            <a:xfrm>
              <a:off x="2544"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7" name="Oval 9"/>
            <p:cNvSpPr>
              <a:spLocks noChangeArrowheads="1"/>
            </p:cNvSpPr>
            <p:nvPr/>
          </p:nvSpPr>
          <p:spPr bwMode="auto">
            <a:xfrm>
              <a:off x="2256" y="1584"/>
              <a:ext cx="255" cy="23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8" name="Line 10"/>
            <p:cNvSpPr>
              <a:spLocks noChangeShapeType="1"/>
            </p:cNvSpPr>
            <p:nvPr/>
          </p:nvSpPr>
          <p:spPr bwMode="auto">
            <a:xfrm flipH="1">
              <a:off x="187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9" name="Line 11"/>
            <p:cNvSpPr>
              <a:spLocks noChangeShapeType="1"/>
            </p:cNvSpPr>
            <p:nvPr/>
          </p:nvSpPr>
          <p:spPr bwMode="auto">
            <a:xfrm>
              <a:off x="2304"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0" name="Line 12"/>
            <p:cNvSpPr>
              <a:spLocks noChangeShapeType="1"/>
            </p:cNvSpPr>
            <p:nvPr/>
          </p:nvSpPr>
          <p:spPr bwMode="auto">
            <a:xfrm>
              <a:off x="1824"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1" name="Line 13"/>
            <p:cNvSpPr>
              <a:spLocks noChangeShapeType="1"/>
            </p:cNvSpPr>
            <p:nvPr/>
          </p:nvSpPr>
          <p:spPr bwMode="auto">
            <a:xfrm flipH="1">
              <a:off x="2496"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37998" name="Line 14"/>
          <p:cNvSpPr>
            <a:spLocks noChangeShapeType="1"/>
          </p:cNvSpPr>
          <p:nvPr/>
        </p:nvSpPr>
        <p:spPr bwMode="auto">
          <a:xfrm flipH="1">
            <a:off x="5437188" y="3190875"/>
            <a:ext cx="6096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7999" name="Line 15"/>
          <p:cNvSpPr>
            <a:spLocks noChangeShapeType="1"/>
          </p:cNvSpPr>
          <p:nvPr/>
        </p:nvSpPr>
        <p:spPr bwMode="auto">
          <a:xfrm>
            <a:off x="7265988" y="3190875"/>
            <a:ext cx="8382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00" name="Line 16"/>
          <p:cNvSpPr>
            <a:spLocks noChangeShapeType="1"/>
          </p:cNvSpPr>
          <p:nvPr/>
        </p:nvSpPr>
        <p:spPr bwMode="auto">
          <a:xfrm>
            <a:off x="5894388" y="4105275"/>
            <a:ext cx="3810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01" name="Line 17"/>
          <p:cNvSpPr>
            <a:spLocks noChangeShapeType="1"/>
          </p:cNvSpPr>
          <p:nvPr/>
        </p:nvSpPr>
        <p:spPr bwMode="auto">
          <a:xfrm flipH="1">
            <a:off x="7113588" y="4105275"/>
            <a:ext cx="4572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 name="Group 18"/>
          <p:cNvGrpSpPr/>
          <p:nvPr/>
        </p:nvGrpSpPr>
        <p:grpSpPr>
          <a:xfrm>
            <a:off x="4598988" y="2276475"/>
            <a:ext cx="4191000" cy="3554413"/>
            <a:chOff x="2928" y="144"/>
            <a:chExt cx="2640" cy="2239"/>
          </a:xfrm>
        </p:grpSpPr>
        <p:grpSp>
          <p:nvGrpSpPr>
            <p:cNvPr id="79904" name="Group 19"/>
            <p:cNvGrpSpPr/>
            <p:nvPr/>
          </p:nvGrpSpPr>
          <p:grpSpPr>
            <a:xfrm>
              <a:off x="3792" y="528"/>
              <a:ext cx="912" cy="256"/>
              <a:chOff x="3216" y="3312"/>
              <a:chExt cx="1680" cy="256"/>
            </a:xfrm>
          </p:grpSpPr>
          <p:sp>
            <p:nvSpPr>
              <p:cNvPr id="76818" name="Rectangle 20"/>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9" name="Line 21"/>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0" name="Line 22"/>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1" name="Line 23"/>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2" name="Line 24"/>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6823" name="Rectangle 25"/>
            <p:cNvSpPr>
              <a:spLocks noChangeArrowheads="1"/>
            </p:cNvSpPr>
            <p:nvPr/>
          </p:nvSpPr>
          <p:spPr bwMode="auto">
            <a:xfrm>
              <a:off x="2928" y="1104"/>
              <a:ext cx="91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4" name="Line 26"/>
            <p:cNvSpPr>
              <a:spLocks noChangeShapeType="1"/>
            </p:cNvSpPr>
            <p:nvPr/>
          </p:nvSpPr>
          <p:spPr bwMode="auto">
            <a:xfrm>
              <a:off x="3110" y="1104"/>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5" name="Line 27"/>
            <p:cNvSpPr>
              <a:spLocks noChangeShapeType="1"/>
            </p:cNvSpPr>
            <p:nvPr/>
          </p:nvSpPr>
          <p:spPr bwMode="auto">
            <a:xfrm>
              <a:off x="3293"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6" name="Line 28"/>
            <p:cNvSpPr>
              <a:spLocks noChangeShapeType="1"/>
            </p:cNvSpPr>
            <p:nvPr/>
          </p:nvSpPr>
          <p:spPr bwMode="auto">
            <a:xfrm>
              <a:off x="3475"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7" name="Line 29"/>
            <p:cNvSpPr>
              <a:spLocks noChangeShapeType="1"/>
            </p:cNvSpPr>
            <p:nvPr/>
          </p:nvSpPr>
          <p:spPr bwMode="auto">
            <a:xfrm>
              <a:off x="3658" y="110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79910" name="Group 30"/>
            <p:cNvGrpSpPr/>
            <p:nvPr/>
          </p:nvGrpSpPr>
          <p:grpSpPr>
            <a:xfrm>
              <a:off x="4656" y="1104"/>
              <a:ext cx="912" cy="256"/>
              <a:chOff x="3216" y="3312"/>
              <a:chExt cx="1680" cy="256"/>
            </a:xfrm>
          </p:grpSpPr>
          <p:sp>
            <p:nvSpPr>
              <p:cNvPr id="76829" name="Rectangle 31"/>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0" name="Line 32"/>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1" name="Line 33"/>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2" name="Line 34"/>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3" name="Line 35"/>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9911" name="Group 36"/>
            <p:cNvGrpSpPr/>
            <p:nvPr/>
          </p:nvGrpSpPr>
          <p:grpSpPr>
            <a:xfrm>
              <a:off x="3264" y="1728"/>
              <a:ext cx="912" cy="256"/>
              <a:chOff x="3216" y="3312"/>
              <a:chExt cx="1680" cy="256"/>
            </a:xfrm>
          </p:grpSpPr>
          <p:sp>
            <p:nvSpPr>
              <p:cNvPr id="76835" name="Rectangle 37"/>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6" name="Line 38"/>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7" name="Line 39"/>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8" name="Line 40"/>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9" name="Line 41"/>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9912" name="Group 42"/>
            <p:cNvGrpSpPr/>
            <p:nvPr/>
          </p:nvGrpSpPr>
          <p:grpSpPr>
            <a:xfrm>
              <a:off x="4272" y="1728"/>
              <a:ext cx="912" cy="256"/>
              <a:chOff x="3216" y="3312"/>
              <a:chExt cx="1680" cy="256"/>
            </a:xfrm>
          </p:grpSpPr>
          <p:sp>
            <p:nvSpPr>
              <p:cNvPr id="76841" name="Rectangle 43"/>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2" name="Line 44"/>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3" name="Line 45"/>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4" name="Line 46"/>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5" name="Line 47"/>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6846" name="Line 48"/>
            <p:cNvSpPr>
              <a:spLocks noChangeShapeType="1"/>
            </p:cNvSpPr>
            <p:nvPr/>
          </p:nvSpPr>
          <p:spPr bwMode="auto">
            <a:xfrm flipH="1">
              <a:off x="4272" y="288"/>
              <a:ext cx="96" cy="24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7" name="Text Box 49"/>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48" name="Text Box 50"/>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中序序列：</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BCAED</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938035" name="Text Box 51"/>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36" name="Text Box 52"/>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37" name="Text Box 53"/>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38" name="Text Box 54"/>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39" name="Text Box 55"/>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0" name="Text Box 56"/>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1" name="Text Box 57"/>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2" name="Text Box 58"/>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3" name="Text Box 59"/>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4" name="Text Box 60"/>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8045" name="Text Box 61"/>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6" name="Line 62"/>
          <p:cNvSpPr>
            <a:spLocks noChangeShapeType="1"/>
          </p:cNvSpPr>
          <p:nvPr/>
        </p:nvSpPr>
        <p:spPr bwMode="auto">
          <a:xfrm flipH="1" flipV="1">
            <a:off x="4916488" y="4195763"/>
            <a:ext cx="381000" cy="7620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7" name="Line 63"/>
          <p:cNvSpPr>
            <a:spLocks noChangeShapeType="1"/>
          </p:cNvSpPr>
          <p:nvPr/>
        </p:nvSpPr>
        <p:spPr bwMode="auto">
          <a:xfrm flipV="1">
            <a:off x="6440488" y="3281363"/>
            <a:ext cx="0" cy="16002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8" name="Line 64"/>
          <p:cNvSpPr>
            <a:spLocks noChangeShapeType="1"/>
          </p:cNvSpPr>
          <p:nvPr/>
        </p:nvSpPr>
        <p:spPr bwMode="auto">
          <a:xfrm flipV="1">
            <a:off x="6897688" y="3281363"/>
            <a:ext cx="0" cy="16002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49" name="Line 65"/>
          <p:cNvSpPr>
            <a:spLocks noChangeShapeType="1"/>
          </p:cNvSpPr>
          <p:nvPr/>
        </p:nvSpPr>
        <p:spPr bwMode="auto">
          <a:xfrm flipV="1">
            <a:off x="8040688" y="4195763"/>
            <a:ext cx="533400" cy="6858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8050" name="Text Box 66"/>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 name="Group 67"/>
          <p:cNvGrpSpPr/>
          <p:nvPr/>
        </p:nvGrpSpPr>
        <p:grpSpPr>
          <a:xfrm>
            <a:off x="4038600" y="1549400"/>
            <a:ext cx="5105400" cy="436563"/>
            <a:chOff x="3216" y="3303"/>
            <a:chExt cx="1680" cy="275"/>
          </a:xfrm>
        </p:grpSpPr>
        <p:sp>
          <p:nvSpPr>
            <p:cNvPr id="76866" name="Rectangle 68"/>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bg1"/>
                  </a:solidFill>
                  <a:effectLst/>
                  <a:uLnTx/>
                  <a:uFillTx/>
                  <a:latin typeface="+mn-lt"/>
                  <a:ea typeface="+mn-ea"/>
                  <a:cs typeface="+mn-ea"/>
                  <a:sym typeface="+mn-lt"/>
                </a:rPr>
                <a:t>lchild</a:t>
              </a:r>
              <a:r>
                <a:rPr kumimoji="0" lang="en-US" altLang="zh-CN" sz="22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bg1"/>
                  </a:solidFill>
                  <a:effectLst/>
                  <a:uLnTx/>
                  <a:uFillTx/>
                  <a:latin typeface="+mn-lt"/>
                  <a:ea typeface="+mn-ea"/>
                  <a:cs typeface="+mn-ea"/>
                  <a:sym typeface="+mn-lt"/>
                </a:rPr>
                <a:t>LTag</a:t>
              </a:r>
              <a:r>
                <a:rPr kumimoji="0" lang="en-US" altLang="zh-CN" sz="2200" b="0" i="0" u="none" strike="noStrike" kern="1200" cap="none" spc="0" normalizeH="0" baseline="0" noProof="0" dirty="0">
                  <a:ln>
                    <a:noFill/>
                  </a:ln>
                  <a:solidFill>
                    <a:schemeClr val="bg1"/>
                  </a:solidFill>
                  <a:effectLst/>
                  <a:uLnTx/>
                  <a:uFillTx/>
                  <a:latin typeface="+mn-lt"/>
                  <a:ea typeface="+mn-ea"/>
                  <a:cs typeface="+mn-ea"/>
                  <a:sym typeface="+mn-lt"/>
                </a:rPr>
                <a:t>       data       </a:t>
              </a:r>
              <a:r>
                <a:rPr kumimoji="0" lang="en-US" altLang="zh-CN" sz="2200" b="0" i="0" u="none" strike="noStrike" kern="1200" cap="none" spc="0" normalizeH="0" baseline="0" noProof="0" dirty="0" err="1">
                  <a:ln>
                    <a:noFill/>
                  </a:ln>
                  <a:solidFill>
                    <a:schemeClr val="bg1"/>
                  </a:solidFill>
                  <a:effectLst/>
                  <a:uLnTx/>
                  <a:uFillTx/>
                  <a:latin typeface="+mn-lt"/>
                  <a:ea typeface="+mn-ea"/>
                  <a:cs typeface="+mn-ea"/>
                  <a:sym typeface="+mn-lt"/>
                </a:rPr>
                <a:t>RTag</a:t>
              </a:r>
              <a:r>
                <a:rPr kumimoji="0" lang="en-US" altLang="zh-CN" sz="22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200" b="0" i="0" u="none" strike="noStrike" kern="1200" cap="none" spc="0" normalizeH="0" baseline="0" noProof="0" dirty="0" err="1">
                  <a:ln>
                    <a:noFill/>
                  </a:ln>
                  <a:solidFill>
                    <a:schemeClr val="bg1"/>
                  </a:solidFill>
                  <a:effectLst/>
                  <a:uLnTx/>
                  <a:uFillTx/>
                  <a:latin typeface="+mn-lt"/>
                  <a:ea typeface="+mn-ea"/>
                  <a:cs typeface="+mn-ea"/>
                  <a:sym typeface="+mn-lt"/>
                </a:rPr>
                <a:t>rchild</a:t>
              </a:r>
              <a:endParaRPr kumimoji="0" lang="en-US" altLang="zh-CN" sz="22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6867" name="Line 69"/>
            <p:cNvSpPr>
              <a:spLocks noChangeShapeType="1"/>
            </p:cNvSpPr>
            <p:nvPr/>
          </p:nvSpPr>
          <p:spPr bwMode="auto">
            <a:xfrm>
              <a:off x="3552"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68" name="Line 70"/>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69" name="Line 71"/>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70" name="Line 72"/>
            <p:cNvSpPr>
              <a:spLocks noChangeShapeType="1"/>
            </p:cNvSpPr>
            <p:nvPr/>
          </p:nvSpPr>
          <p:spPr bwMode="auto">
            <a:xfrm>
              <a:off x="4560"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6871" name="Rectangle 73"/>
          <p:cNvSpPr>
            <a:spLocks noChangeArrowheads="1"/>
          </p:cNvSpPr>
          <p:nvPr/>
        </p:nvSpPr>
        <p:spPr bwMode="auto">
          <a:xfrm>
            <a:off x="787400" y="214313"/>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中序线索二叉树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charRg st="0" end="2"/>
                                            </p:txEl>
                                          </p:spTgt>
                                        </p:tgtEl>
                                        <p:attrNameLst>
                                          <p:attrName>style.visibility</p:attrName>
                                        </p:attrNameLst>
                                      </p:cBhvr>
                                      <p:to>
                                        <p:strVal val="visible"/>
                                      </p:to>
                                    </p:set>
                                    <p:animEffect transition="in" filter="box(out)">
                                      <p:cBhvr>
                                        <p:cTn id="17" dur="500"/>
                                        <p:tgtEl>
                                          <p:spTgt spid="938035">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charRg st="0" end="2"/>
                                            </p:txEl>
                                          </p:spTgt>
                                        </p:tgtEl>
                                        <p:attrNameLst>
                                          <p:attrName>style.visibility</p:attrName>
                                        </p:attrNameLst>
                                      </p:cBhvr>
                                      <p:to>
                                        <p:strVal val="visible"/>
                                      </p:to>
                                    </p:set>
                                    <p:animEffect transition="in" filter="box(out)">
                                      <p:cBhvr>
                                        <p:cTn id="27" dur="500"/>
                                        <p:tgtEl>
                                          <p:spTgt spid="938036">
                                            <p:txEl>
                                              <p:charRg st="0"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charRg st="0" end="2"/>
                                            </p:txEl>
                                          </p:spTgt>
                                        </p:tgtEl>
                                        <p:attrNameLst>
                                          <p:attrName>style.visibility</p:attrName>
                                        </p:attrNameLst>
                                      </p:cBhvr>
                                      <p:to>
                                        <p:strVal val="visible"/>
                                      </p:to>
                                    </p:set>
                                    <p:animEffect transition="in" filter="box(out)">
                                      <p:cBhvr>
                                        <p:cTn id="37" dur="500"/>
                                        <p:tgtEl>
                                          <p:spTgt spid="938039">
                                            <p:txEl>
                                              <p:charRg st="0"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charRg st="0" end="2"/>
                                            </p:txEl>
                                          </p:spTgt>
                                        </p:tgtEl>
                                        <p:attrNameLst>
                                          <p:attrName>style.visibility</p:attrName>
                                        </p:attrNameLst>
                                      </p:cBhvr>
                                      <p:to>
                                        <p:strVal val="visible"/>
                                      </p:to>
                                    </p:set>
                                    <p:animEffect transition="in" filter="box(out)">
                                      <p:cBhvr>
                                        <p:cTn id="42" dur="500"/>
                                        <p:tgtEl>
                                          <p:spTgt spid="938050">
                                            <p:txEl>
                                              <p:charRg st="0"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charRg st="0" end="2"/>
                                            </p:txEl>
                                          </p:spTgt>
                                        </p:tgtEl>
                                        <p:attrNameLst>
                                          <p:attrName>style.visibility</p:attrName>
                                        </p:attrNameLst>
                                      </p:cBhvr>
                                      <p:to>
                                        <p:strVal val="visible"/>
                                      </p:to>
                                    </p:set>
                                    <p:animEffect transition="in" filter="box(out)">
                                      <p:cBhvr>
                                        <p:cTn id="47" dur="500"/>
                                        <p:tgtEl>
                                          <p:spTgt spid="938037">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charRg st="0" end="2"/>
                                            </p:txEl>
                                          </p:spTgt>
                                        </p:tgtEl>
                                        <p:attrNameLst>
                                          <p:attrName>style.visibility</p:attrName>
                                        </p:attrNameLst>
                                      </p:cBhvr>
                                      <p:to>
                                        <p:strVal val="visible"/>
                                      </p:to>
                                    </p:set>
                                    <p:animEffect transition="in" filter="box(out)">
                                      <p:cBhvr>
                                        <p:cTn id="57" dur="500"/>
                                        <p:tgtEl>
                                          <p:spTgt spid="938038">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charRg st="0" end="2"/>
                                            </p:txEl>
                                          </p:spTgt>
                                        </p:tgtEl>
                                        <p:attrNameLst>
                                          <p:attrName>style.visibility</p:attrName>
                                        </p:attrNameLst>
                                      </p:cBhvr>
                                      <p:to>
                                        <p:strVal val="visible"/>
                                      </p:to>
                                    </p:set>
                                    <p:animEffect transition="in" filter="box(out)">
                                      <p:cBhvr>
                                        <p:cTn id="67" dur="500"/>
                                        <p:tgtEl>
                                          <p:spTgt spid="938040">
                                            <p:txEl>
                                              <p:charRg st="0"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charRg st="0" end="2"/>
                                            </p:txEl>
                                          </p:spTgt>
                                        </p:tgtEl>
                                        <p:attrNameLst>
                                          <p:attrName>style.visibility</p:attrName>
                                        </p:attrNameLst>
                                      </p:cBhvr>
                                      <p:to>
                                        <p:strVal val="visible"/>
                                      </p:to>
                                    </p:set>
                                    <p:animEffect transition="in" filter="box(out)">
                                      <p:cBhvr>
                                        <p:cTn id="72" dur="500"/>
                                        <p:tgtEl>
                                          <p:spTgt spid="938043">
                                            <p:txEl>
                                              <p:charRg st="0"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charRg st="0" end="2"/>
                                            </p:txEl>
                                          </p:spTgt>
                                        </p:tgtEl>
                                        <p:attrNameLst>
                                          <p:attrName>style.visibility</p:attrName>
                                        </p:attrNameLst>
                                      </p:cBhvr>
                                      <p:to>
                                        <p:strVal val="visible"/>
                                      </p:to>
                                    </p:set>
                                    <p:animEffect transition="in" filter="box(out)">
                                      <p:cBhvr>
                                        <p:cTn id="77" dur="500"/>
                                        <p:tgtEl>
                                          <p:spTgt spid="938044">
                                            <p:txEl>
                                              <p:charRg st="0"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charRg st="0" end="2"/>
                                            </p:txEl>
                                          </p:spTgt>
                                        </p:tgtEl>
                                        <p:attrNameLst>
                                          <p:attrName>style.visibility</p:attrName>
                                        </p:attrNameLst>
                                      </p:cBhvr>
                                      <p:to>
                                        <p:strVal val="visible"/>
                                      </p:to>
                                    </p:set>
                                    <p:animEffect transition="in" filter="box(out)">
                                      <p:cBhvr>
                                        <p:cTn id="87" dur="500"/>
                                        <p:tgtEl>
                                          <p:spTgt spid="938041">
                                            <p:txEl>
                                              <p:charRg st="0"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charRg st="0" end="2"/>
                                            </p:txEl>
                                          </p:spTgt>
                                        </p:tgtEl>
                                        <p:attrNameLst>
                                          <p:attrName>style.visibility</p:attrName>
                                        </p:attrNameLst>
                                      </p:cBhvr>
                                      <p:to>
                                        <p:strVal val="visible"/>
                                      </p:to>
                                    </p:set>
                                    <p:animEffect transition="in" filter="box(out)">
                                      <p:cBhvr>
                                        <p:cTn id="97" dur="500"/>
                                        <p:tgtEl>
                                          <p:spTgt spid="938045">
                                            <p:txEl>
                                              <p:charRg st="0"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charRg st="0" end="2"/>
                                            </p:txEl>
                                          </p:spTgt>
                                        </p:tgtEl>
                                        <p:attrNameLst>
                                          <p:attrName>style.visibility</p:attrName>
                                        </p:attrNameLst>
                                      </p:cBhvr>
                                      <p:to>
                                        <p:strVal val="visible"/>
                                      </p:to>
                                    </p:set>
                                    <p:animEffect transition="in" filter="box(out)">
                                      <p:cBhvr>
                                        <p:cTn id="107" dur="500"/>
                                        <p:tgtEl>
                                          <p:spTgt spid="938042">
                                            <p:txEl>
                                              <p:charRg st="0"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矩形 71"/>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grpSp>
        <p:nvGrpSpPr>
          <p:cNvPr id="2" name="Group 4"/>
          <p:cNvGrpSpPr/>
          <p:nvPr/>
        </p:nvGrpSpPr>
        <p:grpSpPr>
          <a:xfrm>
            <a:off x="3995738" y="1436688"/>
            <a:ext cx="5105400" cy="436562"/>
            <a:chOff x="3216" y="3303"/>
            <a:chExt cx="1680" cy="275"/>
          </a:xfrm>
        </p:grpSpPr>
        <p:sp>
          <p:nvSpPr>
            <p:cNvPr id="77827" name="Rectangle 5"/>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1" i="0" u="none" strike="noStrike" kern="1200" cap="none" spc="0" normalizeH="0" baseline="0" noProof="0" dirty="0" err="1">
                  <a:ln>
                    <a:noFill/>
                  </a:ln>
                  <a:solidFill>
                    <a:schemeClr val="bg1"/>
                  </a:solidFill>
                  <a:effectLst/>
                  <a:uLnTx/>
                  <a:uFillTx/>
                  <a:latin typeface="+mn-lt"/>
                  <a:ea typeface="+mn-ea"/>
                  <a:cs typeface="+mn-ea"/>
                  <a:sym typeface="+mn-lt"/>
                </a:rPr>
                <a:t>lchild</a:t>
              </a:r>
              <a:r>
                <a:rPr kumimoji="0" lang="en-US" altLang="zh-CN" sz="2200" b="1"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200" b="1" i="0" u="none" strike="noStrike" kern="1200" cap="none" spc="0" normalizeH="0" baseline="0" noProof="0" dirty="0" err="1">
                  <a:ln>
                    <a:noFill/>
                  </a:ln>
                  <a:solidFill>
                    <a:schemeClr val="bg1"/>
                  </a:solidFill>
                  <a:effectLst/>
                  <a:uLnTx/>
                  <a:uFillTx/>
                  <a:latin typeface="+mn-lt"/>
                  <a:ea typeface="+mn-ea"/>
                  <a:cs typeface="+mn-ea"/>
                  <a:sym typeface="+mn-lt"/>
                </a:rPr>
                <a:t>LTag</a:t>
              </a:r>
              <a:r>
                <a:rPr kumimoji="0" lang="en-US" altLang="zh-CN" sz="2200" b="1" i="0" u="none" strike="noStrike" kern="1200" cap="none" spc="0" normalizeH="0" baseline="0" noProof="0" dirty="0">
                  <a:ln>
                    <a:noFill/>
                  </a:ln>
                  <a:solidFill>
                    <a:schemeClr val="bg1"/>
                  </a:solidFill>
                  <a:effectLst/>
                  <a:uLnTx/>
                  <a:uFillTx/>
                  <a:latin typeface="+mn-lt"/>
                  <a:ea typeface="+mn-ea"/>
                  <a:cs typeface="+mn-ea"/>
                  <a:sym typeface="+mn-lt"/>
                </a:rPr>
                <a:t>       data      </a:t>
              </a:r>
              <a:r>
                <a:rPr kumimoji="0" lang="en-US" altLang="zh-CN" sz="2200" b="1" i="0" u="none" strike="noStrike" kern="1200" cap="none" spc="0" normalizeH="0" baseline="0" noProof="0" dirty="0" err="1">
                  <a:ln>
                    <a:noFill/>
                  </a:ln>
                  <a:solidFill>
                    <a:schemeClr val="bg1"/>
                  </a:solidFill>
                  <a:effectLst/>
                  <a:uLnTx/>
                  <a:uFillTx/>
                  <a:latin typeface="+mn-lt"/>
                  <a:ea typeface="+mn-ea"/>
                  <a:cs typeface="+mn-ea"/>
                  <a:sym typeface="+mn-lt"/>
                </a:rPr>
                <a:t>RTag</a:t>
              </a:r>
              <a:r>
                <a:rPr kumimoji="0" lang="en-US" altLang="zh-CN" sz="2200" b="1" i="0" u="none" strike="noStrike" kern="1200" cap="none" spc="0" normalizeH="0" baseline="0" noProof="0" dirty="0">
                  <a:ln>
                    <a:noFill/>
                  </a:ln>
                  <a:solidFill>
                    <a:schemeClr val="bg1"/>
                  </a:solidFill>
                  <a:effectLst/>
                  <a:uLnTx/>
                  <a:uFillTx/>
                  <a:latin typeface="+mn-lt"/>
                  <a:ea typeface="+mn-ea"/>
                  <a:cs typeface="+mn-ea"/>
                  <a:sym typeface="+mn-lt"/>
                </a:rPr>
                <a:t>     </a:t>
              </a:r>
              <a:r>
                <a:rPr kumimoji="0" lang="en-US" altLang="zh-CN" sz="2200" b="1" i="0" u="none" strike="noStrike" kern="1200" cap="none" spc="0" normalizeH="0" baseline="0" noProof="0" dirty="0" err="1">
                  <a:ln>
                    <a:noFill/>
                  </a:ln>
                  <a:solidFill>
                    <a:schemeClr val="bg1"/>
                  </a:solidFill>
                  <a:effectLst/>
                  <a:uLnTx/>
                  <a:uFillTx/>
                  <a:latin typeface="+mn-lt"/>
                  <a:ea typeface="+mn-ea"/>
                  <a:cs typeface="+mn-ea"/>
                  <a:sym typeface="+mn-lt"/>
                </a:rPr>
                <a:t>rchild</a:t>
              </a:r>
              <a:endParaRPr kumimoji="0" lang="en-US" altLang="zh-CN" sz="22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7828" name="Line 6"/>
            <p:cNvSpPr>
              <a:spLocks noChangeShapeType="1"/>
            </p:cNvSpPr>
            <p:nvPr/>
          </p:nvSpPr>
          <p:spPr bwMode="auto">
            <a:xfrm>
              <a:off x="3552"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29" name="Line 7"/>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0" name="Line 8"/>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1" name="Line 9"/>
            <p:cNvSpPr>
              <a:spLocks noChangeShapeType="1"/>
            </p:cNvSpPr>
            <p:nvPr/>
          </p:nvSpPr>
          <p:spPr bwMode="auto">
            <a:xfrm>
              <a:off x="4560"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Group 10"/>
          <p:cNvGrpSpPr/>
          <p:nvPr/>
        </p:nvGrpSpPr>
        <p:grpSpPr>
          <a:xfrm>
            <a:off x="1466850" y="3519488"/>
            <a:ext cx="1852613" cy="1668462"/>
            <a:chOff x="1632" y="768"/>
            <a:chExt cx="1167" cy="1051"/>
          </a:xfrm>
        </p:grpSpPr>
        <p:sp>
          <p:nvSpPr>
            <p:cNvPr id="77833" name="Oval 11"/>
            <p:cNvSpPr>
              <a:spLocks noChangeArrowheads="1"/>
            </p:cNvSpPr>
            <p:nvPr/>
          </p:nvSpPr>
          <p:spPr bwMode="auto">
            <a:xfrm>
              <a:off x="2112" y="768"/>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4" name="Oval 12"/>
            <p:cNvSpPr>
              <a:spLocks noChangeArrowheads="1"/>
            </p:cNvSpPr>
            <p:nvPr/>
          </p:nvSpPr>
          <p:spPr bwMode="auto">
            <a:xfrm>
              <a:off x="1632"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5" name="Oval 13"/>
            <p:cNvSpPr>
              <a:spLocks noChangeArrowheads="1"/>
            </p:cNvSpPr>
            <p:nvPr/>
          </p:nvSpPr>
          <p:spPr bwMode="auto">
            <a:xfrm>
              <a:off x="1920" y="1584"/>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6" name="Oval 14"/>
            <p:cNvSpPr>
              <a:spLocks noChangeArrowheads="1"/>
            </p:cNvSpPr>
            <p:nvPr/>
          </p:nvSpPr>
          <p:spPr bwMode="auto">
            <a:xfrm>
              <a:off x="2544" y="1152"/>
              <a:ext cx="255" cy="2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7" name="Oval 15"/>
            <p:cNvSpPr>
              <a:spLocks noChangeArrowheads="1"/>
            </p:cNvSpPr>
            <p:nvPr/>
          </p:nvSpPr>
          <p:spPr bwMode="auto">
            <a:xfrm>
              <a:off x="2256" y="1584"/>
              <a:ext cx="255" cy="23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8" name="Line 16"/>
            <p:cNvSpPr>
              <a:spLocks noChangeShapeType="1"/>
            </p:cNvSpPr>
            <p:nvPr/>
          </p:nvSpPr>
          <p:spPr bwMode="auto">
            <a:xfrm flipH="1">
              <a:off x="187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39" name="Line 17"/>
            <p:cNvSpPr>
              <a:spLocks noChangeShapeType="1"/>
            </p:cNvSpPr>
            <p:nvPr/>
          </p:nvSpPr>
          <p:spPr bwMode="auto">
            <a:xfrm>
              <a:off x="2304"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40" name="Line 18"/>
            <p:cNvSpPr>
              <a:spLocks noChangeShapeType="1"/>
            </p:cNvSpPr>
            <p:nvPr/>
          </p:nvSpPr>
          <p:spPr bwMode="auto">
            <a:xfrm>
              <a:off x="1824"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41" name="Line 19"/>
            <p:cNvSpPr>
              <a:spLocks noChangeShapeType="1"/>
            </p:cNvSpPr>
            <p:nvPr/>
          </p:nvSpPr>
          <p:spPr bwMode="auto">
            <a:xfrm flipH="1">
              <a:off x="2496" y="1392"/>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39028" name="Line 20"/>
          <p:cNvSpPr>
            <a:spLocks noChangeShapeType="1"/>
          </p:cNvSpPr>
          <p:nvPr/>
        </p:nvSpPr>
        <p:spPr bwMode="auto">
          <a:xfrm flipH="1">
            <a:off x="4978400" y="3252788"/>
            <a:ext cx="6096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29" name="Line 21"/>
          <p:cNvSpPr>
            <a:spLocks noChangeShapeType="1"/>
          </p:cNvSpPr>
          <p:nvPr/>
        </p:nvSpPr>
        <p:spPr bwMode="auto">
          <a:xfrm>
            <a:off x="6807200" y="3252788"/>
            <a:ext cx="838200" cy="6096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30" name="Line 22"/>
          <p:cNvSpPr>
            <a:spLocks noChangeShapeType="1"/>
          </p:cNvSpPr>
          <p:nvPr/>
        </p:nvSpPr>
        <p:spPr bwMode="auto">
          <a:xfrm>
            <a:off x="5435600" y="4167188"/>
            <a:ext cx="3810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31" name="Line 23"/>
          <p:cNvSpPr>
            <a:spLocks noChangeShapeType="1"/>
          </p:cNvSpPr>
          <p:nvPr/>
        </p:nvSpPr>
        <p:spPr bwMode="auto">
          <a:xfrm flipH="1">
            <a:off x="6654800" y="4167188"/>
            <a:ext cx="457200" cy="6858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 name="Group 24"/>
          <p:cNvGrpSpPr/>
          <p:nvPr/>
        </p:nvGrpSpPr>
        <p:grpSpPr>
          <a:xfrm>
            <a:off x="4140200" y="2338388"/>
            <a:ext cx="4191000" cy="3536950"/>
            <a:chOff x="2928" y="144"/>
            <a:chExt cx="2640" cy="2228"/>
          </a:xfrm>
        </p:grpSpPr>
        <p:grpSp>
          <p:nvGrpSpPr>
            <p:cNvPr id="80923" name="Group 25"/>
            <p:cNvGrpSpPr/>
            <p:nvPr/>
          </p:nvGrpSpPr>
          <p:grpSpPr>
            <a:xfrm>
              <a:off x="3792" y="528"/>
              <a:ext cx="912" cy="256"/>
              <a:chOff x="3216" y="3312"/>
              <a:chExt cx="1680" cy="256"/>
            </a:xfrm>
          </p:grpSpPr>
          <p:sp>
            <p:nvSpPr>
              <p:cNvPr id="77848" name="Rectangle 26"/>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49" name="Line 27"/>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0" name="Line 28"/>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1" name="Line 29"/>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2" name="Line 30"/>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7853" name="Rectangle 31"/>
            <p:cNvSpPr>
              <a:spLocks noChangeArrowheads="1"/>
            </p:cNvSpPr>
            <p:nvPr/>
          </p:nvSpPr>
          <p:spPr bwMode="auto">
            <a:xfrm>
              <a:off x="2928" y="1104"/>
              <a:ext cx="91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B</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4" name="Line 32"/>
            <p:cNvSpPr>
              <a:spLocks noChangeShapeType="1"/>
            </p:cNvSpPr>
            <p:nvPr/>
          </p:nvSpPr>
          <p:spPr bwMode="auto">
            <a:xfrm>
              <a:off x="3110" y="1104"/>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5" name="Line 33"/>
            <p:cNvSpPr>
              <a:spLocks noChangeShapeType="1"/>
            </p:cNvSpPr>
            <p:nvPr/>
          </p:nvSpPr>
          <p:spPr bwMode="auto">
            <a:xfrm>
              <a:off x="3293"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6" name="Line 34"/>
            <p:cNvSpPr>
              <a:spLocks noChangeShapeType="1"/>
            </p:cNvSpPr>
            <p:nvPr/>
          </p:nvSpPr>
          <p:spPr bwMode="auto">
            <a:xfrm>
              <a:off x="3475" y="11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57" name="Line 35"/>
            <p:cNvSpPr>
              <a:spLocks noChangeShapeType="1"/>
            </p:cNvSpPr>
            <p:nvPr/>
          </p:nvSpPr>
          <p:spPr bwMode="auto">
            <a:xfrm>
              <a:off x="3658" y="110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0929" name="Group 36"/>
            <p:cNvGrpSpPr/>
            <p:nvPr/>
          </p:nvGrpSpPr>
          <p:grpSpPr>
            <a:xfrm>
              <a:off x="4656" y="1104"/>
              <a:ext cx="912" cy="256"/>
              <a:chOff x="3216" y="3312"/>
              <a:chExt cx="1680" cy="256"/>
            </a:xfrm>
          </p:grpSpPr>
          <p:sp>
            <p:nvSpPr>
              <p:cNvPr id="77859" name="Rectangle 37"/>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D</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0" name="Line 38"/>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1" name="Line 39"/>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2" name="Line 40"/>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3" name="Line 41"/>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0930" name="Group 42"/>
            <p:cNvGrpSpPr/>
            <p:nvPr/>
          </p:nvGrpSpPr>
          <p:grpSpPr>
            <a:xfrm>
              <a:off x="3264" y="1728"/>
              <a:ext cx="912" cy="256"/>
              <a:chOff x="3216" y="3312"/>
              <a:chExt cx="1680" cy="256"/>
            </a:xfrm>
          </p:grpSpPr>
          <p:sp>
            <p:nvSpPr>
              <p:cNvPr id="77865" name="Rectangle 43"/>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6" name="Line 44"/>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7" name="Line 45"/>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8" name="Line 46"/>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69" name="Line 47"/>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0931" name="Group 48"/>
            <p:cNvGrpSpPr/>
            <p:nvPr/>
          </p:nvGrpSpPr>
          <p:grpSpPr>
            <a:xfrm>
              <a:off x="4272" y="1728"/>
              <a:ext cx="912" cy="256"/>
              <a:chOff x="3216" y="3312"/>
              <a:chExt cx="1680" cy="256"/>
            </a:xfrm>
          </p:grpSpPr>
          <p:sp>
            <p:nvSpPr>
              <p:cNvPr id="77871" name="Rectangle 49"/>
              <p:cNvSpPr>
                <a:spLocks noChangeArrowheads="1"/>
              </p:cNvSpPr>
              <p:nvPr/>
            </p:nvSpPr>
            <p:spPr bwMode="auto">
              <a:xfrm>
                <a:off x="3216" y="3312"/>
                <a:ext cx="1680"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E</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2" name="Line 50"/>
              <p:cNvSpPr>
                <a:spLocks noChangeShapeType="1"/>
              </p:cNvSpPr>
              <p:nvPr/>
            </p:nvSpPr>
            <p:spPr bwMode="auto">
              <a:xfrm>
                <a:off x="3551" y="3312"/>
                <a:ext cx="0" cy="2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3" name="Line 51"/>
              <p:cNvSpPr>
                <a:spLocks noChangeShapeType="1"/>
              </p:cNvSpPr>
              <p:nvPr/>
            </p:nvSpPr>
            <p:spPr bwMode="auto">
              <a:xfrm>
                <a:off x="3888"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4" name="Line 52"/>
              <p:cNvSpPr>
                <a:spLocks noChangeShapeType="1"/>
              </p:cNvSpPr>
              <p:nvPr/>
            </p:nvSpPr>
            <p:spPr bwMode="auto">
              <a:xfrm>
                <a:off x="4224" y="3312"/>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5" name="Line 53"/>
              <p:cNvSpPr>
                <a:spLocks noChangeShapeType="1"/>
              </p:cNvSpPr>
              <p:nvPr/>
            </p:nvSpPr>
            <p:spPr bwMode="auto">
              <a:xfrm>
                <a:off x="4561" y="331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7876" name="Line 54"/>
            <p:cNvSpPr>
              <a:spLocks noChangeShapeType="1"/>
            </p:cNvSpPr>
            <p:nvPr/>
          </p:nvSpPr>
          <p:spPr bwMode="auto">
            <a:xfrm flipH="1">
              <a:off x="4272" y="288"/>
              <a:ext cx="96" cy="24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7" name="Text Box 55"/>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78" name="Text Box 56"/>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后序序列：</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CBEDA</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939065" name="Text Box 57"/>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66" name="Text Box 58"/>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67" name="Text Box 59"/>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68" name="Text Box 60"/>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69" name="Text Box 61"/>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0" name="Text Box 62"/>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1" name="Text Box 63"/>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2" name="Text Box 64"/>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3" name="Text Box 65"/>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4" name="Text Box 66"/>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5" name="Text Box 67"/>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6" name="Line 68"/>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7" name="Line 69"/>
          <p:cNvSpPr>
            <a:spLocks noChangeShapeType="1"/>
          </p:cNvSpPr>
          <p:nvPr/>
        </p:nvSpPr>
        <p:spPr bwMode="auto">
          <a:xfrm flipH="1" flipV="1">
            <a:off x="5557838" y="4087813"/>
            <a:ext cx="381000" cy="822325"/>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8" name="Line 70"/>
          <p:cNvSpPr>
            <a:spLocks noChangeShapeType="1"/>
          </p:cNvSpPr>
          <p:nvPr/>
        </p:nvSpPr>
        <p:spPr bwMode="auto">
          <a:xfrm flipH="1" flipV="1">
            <a:off x="5557838" y="3935413"/>
            <a:ext cx="838200" cy="974725"/>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79" name="Line 71"/>
          <p:cNvSpPr>
            <a:spLocks noChangeShapeType="1"/>
          </p:cNvSpPr>
          <p:nvPr/>
        </p:nvSpPr>
        <p:spPr bwMode="auto">
          <a:xfrm flipV="1">
            <a:off x="7539038" y="4224338"/>
            <a:ext cx="533400" cy="6858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9080" name="Line 72"/>
          <p:cNvSpPr>
            <a:spLocks noChangeShapeType="1"/>
          </p:cNvSpPr>
          <p:nvPr/>
        </p:nvSpPr>
        <p:spPr bwMode="auto">
          <a:xfrm flipH="1" flipV="1">
            <a:off x="6929438" y="3097213"/>
            <a:ext cx="1295400" cy="838200"/>
          </a:xfrm>
          <a:prstGeom prst="line">
            <a:avLst/>
          </a:prstGeom>
          <a:noFill/>
          <a:ln w="38100">
            <a:solidFill>
              <a:srgbClr val="FF3300"/>
            </a:solidFill>
            <a:prstDash val="dash"/>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895" name="Rectangle 73"/>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后序线索二叉树</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charRg st="0" end="2"/>
                                            </p:txEl>
                                          </p:spTgt>
                                        </p:tgtEl>
                                        <p:attrNameLst>
                                          <p:attrName>style.visibility</p:attrName>
                                        </p:attrNameLst>
                                      </p:cBhvr>
                                      <p:to>
                                        <p:strVal val="visible"/>
                                      </p:to>
                                    </p:set>
                                    <p:animEffect transition="in" filter="box(out)">
                                      <p:cBhvr>
                                        <p:cTn id="22" dur="500"/>
                                        <p:tgtEl>
                                          <p:spTgt spid="939065">
                                            <p:txEl>
                                              <p:charRg st="0"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charRg st="0" end="2"/>
                                            </p:txEl>
                                          </p:spTgt>
                                        </p:tgtEl>
                                        <p:attrNameLst>
                                          <p:attrName>style.visibility</p:attrName>
                                        </p:attrNameLst>
                                      </p:cBhvr>
                                      <p:to>
                                        <p:strVal val="visible"/>
                                      </p:to>
                                    </p:set>
                                    <p:animEffect transition="in" filter="box(out)">
                                      <p:cBhvr>
                                        <p:cTn id="32" dur="500"/>
                                        <p:tgtEl>
                                          <p:spTgt spid="939066">
                                            <p:txEl>
                                              <p:charRg st="0"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charRg st="0" end="2"/>
                                            </p:txEl>
                                          </p:spTgt>
                                        </p:tgtEl>
                                        <p:attrNameLst>
                                          <p:attrName>style.visibility</p:attrName>
                                        </p:attrNameLst>
                                      </p:cBhvr>
                                      <p:to>
                                        <p:strVal val="visible"/>
                                      </p:to>
                                    </p:set>
                                    <p:animEffect transition="in" filter="box(out)">
                                      <p:cBhvr>
                                        <p:cTn id="42" dur="500"/>
                                        <p:tgtEl>
                                          <p:spTgt spid="939069">
                                            <p:txEl>
                                              <p:charRg st="0"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charRg st="0" end="2"/>
                                            </p:txEl>
                                          </p:spTgt>
                                        </p:tgtEl>
                                        <p:attrNameLst>
                                          <p:attrName>style.visibility</p:attrName>
                                        </p:attrNameLst>
                                      </p:cBhvr>
                                      <p:to>
                                        <p:strVal val="visible"/>
                                      </p:to>
                                    </p:set>
                                    <p:animEffect transition="in" filter="box(out)">
                                      <p:cBhvr>
                                        <p:cTn id="52" dur="500"/>
                                        <p:tgtEl>
                                          <p:spTgt spid="939067">
                                            <p:txEl>
                                              <p:charRg st="0"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charRg st="0" end="2"/>
                                            </p:txEl>
                                          </p:spTgt>
                                        </p:tgtEl>
                                        <p:attrNameLst>
                                          <p:attrName>style.visibility</p:attrName>
                                        </p:attrNameLst>
                                      </p:cBhvr>
                                      <p:to>
                                        <p:strVal val="visible"/>
                                      </p:to>
                                    </p:set>
                                    <p:animEffect transition="in" filter="box(out)">
                                      <p:cBhvr>
                                        <p:cTn id="62" dur="500"/>
                                        <p:tgtEl>
                                          <p:spTgt spid="939068">
                                            <p:txEl>
                                              <p:charRg st="0"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charRg st="0" end="2"/>
                                            </p:txEl>
                                          </p:spTgt>
                                        </p:tgtEl>
                                        <p:attrNameLst>
                                          <p:attrName>style.visibility</p:attrName>
                                        </p:attrNameLst>
                                      </p:cBhvr>
                                      <p:to>
                                        <p:strVal val="visible"/>
                                      </p:to>
                                    </p:set>
                                    <p:animEffect transition="in" filter="box(out)">
                                      <p:cBhvr>
                                        <p:cTn id="72" dur="500"/>
                                        <p:tgtEl>
                                          <p:spTgt spid="939070">
                                            <p:txEl>
                                              <p:charRg st="0"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charRg st="0" end="2"/>
                                            </p:txEl>
                                          </p:spTgt>
                                        </p:tgtEl>
                                        <p:attrNameLst>
                                          <p:attrName>style.visibility</p:attrName>
                                        </p:attrNameLst>
                                      </p:cBhvr>
                                      <p:to>
                                        <p:strVal val="visible"/>
                                      </p:to>
                                    </p:set>
                                    <p:animEffect transition="in" filter="box(out)">
                                      <p:cBhvr>
                                        <p:cTn id="82" dur="500"/>
                                        <p:tgtEl>
                                          <p:spTgt spid="939073">
                                            <p:txEl>
                                              <p:charRg st="0"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charRg st="0" end="2"/>
                                            </p:txEl>
                                          </p:spTgt>
                                        </p:tgtEl>
                                        <p:attrNameLst>
                                          <p:attrName>style.visibility</p:attrName>
                                        </p:attrNameLst>
                                      </p:cBhvr>
                                      <p:to>
                                        <p:strVal val="visible"/>
                                      </p:to>
                                    </p:set>
                                    <p:animEffect transition="in" filter="box(out)">
                                      <p:cBhvr>
                                        <p:cTn id="87" dur="500"/>
                                        <p:tgtEl>
                                          <p:spTgt spid="939075">
                                            <p:txEl>
                                              <p:charRg st="0"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charRg st="0" end="2"/>
                                            </p:txEl>
                                          </p:spTgt>
                                        </p:tgtEl>
                                        <p:attrNameLst>
                                          <p:attrName>style.visibility</p:attrName>
                                        </p:attrNameLst>
                                      </p:cBhvr>
                                      <p:to>
                                        <p:strVal val="visible"/>
                                      </p:to>
                                    </p:set>
                                    <p:animEffect transition="in" filter="box(out)">
                                      <p:cBhvr>
                                        <p:cTn id="92" dur="500"/>
                                        <p:tgtEl>
                                          <p:spTgt spid="939071">
                                            <p:txEl>
                                              <p:charRg st="0"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charRg st="0" end="2"/>
                                            </p:txEl>
                                          </p:spTgt>
                                        </p:tgtEl>
                                        <p:attrNameLst>
                                          <p:attrName>style.visibility</p:attrName>
                                        </p:attrNameLst>
                                      </p:cBhvr>
                                      <p:to>
                                        <p:strVal val="visible"/>
                                      </p:to>
                                    </p:set>
                                    <p:animEffect transition="in" filter="box(out)">
                                      <p:cBhvr>
                                        <p:cTn id="102" dur="500"/>
                                        <p:tgtEl>
                                          <p:spTgt spid="939074">
                                            <p:txEl>
                                              <p:charRg st="0"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charRg st="0" end="2"/>
                                            </p:txEl>
                                          </p:spTgt>
                                        </p:tgtEl>
                                        <p:attrNameLst>
                                          <p:attrName>style.visibility</p:attrName>
                                        </p:attrNameLst>
                                      </p:cBhvr>
                                      <p:to>
                                        <p:strVal val="visible"/>
                                      </p:to>
                                    </p:set>
                                    <p:animEffect transition="in" filter="box(out)">
                                      <p:cBhvr>
                                        <p:cTn id="112" dur="500"/>
                                        <p:tgtEl>
                                          <p:spTgt spid="939072">
                                            <p:txEl>
                                              <p:charRg st="0"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Rectangle 8"/>
          <p:cNvSpPr>
            <a:spLocks noChangeArrowheads="1"/>
          </p:cNvSpPr>
          <p:nvPr/>
        </p:nvSpPr>
        <p:spPr bwMode="auto">
          <a:xfrm>
            <a:off x="827088" y="201613"/>
            <a:ext cx="5494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线索化二叉树的几个术语</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56" name="e8066064-0b4e-4747-9412-2aa624795e92"/>
          <p:cNvGrpSpPr>
            <a:grpSpLocks noChangeAspect="1"/>
          </p:cNvGrpSpPr>
          <p:nvPr/>
        </p:nvGrpSpPr>
        <p:grpSpPr>
          <a:xfrm>
            <a:off x="0" y="1801813"/>
            <a:ext cx="9036050" cy="4219575"/>
            <a:chOff x="1643018" y="1819284"/>
            <a:chExt cx="9036496" cy="4219651"/>
          </a:xfrm>
        </p:grpSpPr>
        <p:sp>
          <p:nvSpPr>
            <p:cNvPr id="57" name="íṡľíḍè-Oval 60"/>
            <p:cNvSpPr/>
            <p:nvPr/>
          </p:nvSpPr>
          <p:spPr bwMode="auto">
            <a:xfrm>
              <a:off x="6645478" y="4137076"/>
              <a:ext cx="1589165" cy="1589116"/>
            </a:xfrm>
            <a:prstGeom prst="ellipse">
              <a:avLst/>
            </a:prstGeom>
            <a:solidFill>
              <a:srgbClr val="8064A2"/>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p:cNvSpPr/>
            <p:nvPr/>
          </p:nvSpPr>
          <p:spPr bwMode="auto">
            <a:xfrm>
              <a:off x="4014860" y="4137076"/>
              <a:ext cx="1589166" cy="1589116"/>
            </a:xfrm>
            <a:prstGeom prst="ellipse">
              <a:avLst/>
            </a:prstGeom>
            <a:solidFill>
              <a:srgbClr val="4BACC6"/>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p:cNvSpPr/>
            <p:nvPr/>
          </p:nvSpPr>
          <p:spPr bwMode="auto">
            <a:xfrm>
              <a:off x="6645478" y="1819284"/>
              <a:ext cx="1589165" cy="1589116"/>
            </a:xfrm>
            <a:prstGeom prst="ellipse">
              <a:avLst/>
            </a:prstGeom>
            <a:solidFill>
              <a:srgbClr val="EBEBEB"/>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p:cNvSpPr/>
            <p:nvPr/>
          </p:nvSpPr>
          <p:spPr bwMode="auto">
            <a:xfrm>
              <a:off x="4014860" y="1819284"/>
              <a:ext cx="1589166" cy="1589116"/>
            </a:xfrm>
            <a:prstGeom prst="ellipse">
              <a:avLst/>
            </a:prstGeom>
            <a:solidFill>
              <a:srgbClr val="C0504D"/>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p:cNvSpPr/>
            <p:nvPr/>
          </p:nvSpPr>
          <p:spPr bwMode="auto">
            <a:xfrm>
              <a:off x="4953119" y="2592410"/>
              <a:ext cx="2341678" cy="2340017"/>
            </a:xfrm>
            <a:prstGeom prst="ellipse">
              <a:avLst/>
            </a:prstGeom>
            <a:solidFill>
              <a:srgbClr val="4F81BD"/>
            </a:solidFill>
            <a:ln w="76200">
              <a:solidFill>
                <a:sysClr val="window" lastClr="FFFFFF"/>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p:cNvGrpSpPr/>
            <p:nvPr/>
          </p:nvGrpSpPr>
          <p:grpSpPr>
            <a:xfrm>
              <a:off x="5628553" y="3065475"/>
              <a:ext cx="991105" cy="1393202"/>
              <a:chOff x="1939926" y="1295399"/>
              <a:chExt cx="277813" cy="390525"/>
            </a:xfrm>
            <a:solidFill>
              <a:sysClr val="window" lastClr="FFFFFF"/>
            </a:solidFill>
          </p:grpSpPr>
          <p:sp>
            <p:nvSpPr>
              <p:cNvPr id="105" name="íṡľíḍè-Oval 66"/>
              <p:cNvSpPr/>
              <p:nvPr/>
            </p:nvSpPr>
            <p:spPr bwMode="auto">
              <a:xfrm>
                <a:off x="2027238" y="1295399"/>
                <a:ext cx="100013" cy="101600"/>
              </a:xfrm>
              <a:prstGeom prst="ellipse">
                <a:avLst/>
              </a:prstGeom>
              <a:grp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p:cNvGrpSpPr/>
            <p:nvPr/>
          </p:nvGrpSpPr>
          <p:grpSpPr>
            <a:xfrm>
              <a:off x="7059605" y="4715135"/>
              <a:ext cx="759666" cy="434095"/>
              <a:chOff x="3654425" y="2386013"/>
              <a:chExt cx="288926" cy="165100"/>
            </a:xfrm>
            <a:solidFill>
              <a:sysClr val="window" lastClr="FFFFFF"/>
            </a:solidFill>
          </p:grpSpPr>
          <p:sp>
            <p:nvSpPr>
              <p:cNvPr id="102" name="íṡľíḍè-Freeform: Shape 70"/>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p:cNvGrpSpPr/>
            <p:nvPr/>
          </p:nvGrpSpPr>
          <p:grpSpPr>
            <a:xfrm>
              <a:off x="4574999" y="4562799"/>
              <a:ext cx="467486" cy="738797"/>
              <a:chOff x="4197350" y="2614613"/>
              <a:chExt cx="177800" cy="280988"/>
            </a:xfrm>
            <a:solidFill>
              <a:sysClr val="window" lastClr="FFFFFF"/>
            </a:solidFill>
          </p:grpSpPr>
          <p:sp>
            <p:nvSpPr>
              <p:cNvPr id="97" name="íṡľíḍè-Freeform: Shape 74"/>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p:cNvGrpSpPr/>
            <p:nvPr/>
          </p:nvGrpSpPr>
          <p:grpSpPr>
            <a:xfrm>
              <a:off x="4481080" y="2252814"/>
              <a:ext cx="655318" cy="722093"/>
              <a:chOff x="3371850" y="1820863"/>
              <a:chExt cx="249238" cy="274638"/>
            </a:xfrm>
            <a:solidFill>
              <a:sysClr val="window" lastClr="FFFFFF"/>
            </a:solidFill>
          </p:grpSpPr>
          <p:sp>
            <p:nvSpPr>
              <p:cNvPr id="83" name="îŝḷîḓé-Freeform: Shape 80"/>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p:cNvGrpSpPr/>
            <p:nvPr/>
          </p:nvGrpSpPr>
          <p:grpSpPr>
            <a:xfrm>
              <a:off x="7067967" y="2252862"/>
              <a:ext cx="742970" cy="722100"/>
              <a:chOff x="4713288" y="2643188"/>
              <a:chExt cx="282575" cy="274638"/>
            </a:xfrm>
            <a:solidFill>
              <a:sysClr val="window" lastClr="FFFFFF"/>
            </a:solidFill>
          </p:grpSpPr>
          <p:sp>
            <p:nvSpPr>
              <p:cNvPr id="79" name="îŝḷîḓé-Freeform: Shape 95"/>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p:cNvGrpSpPr/>
            <p:nvPr/>
          </p:nvGrpSpPr>
          <p:grpSpPr>
            <a:xfrm>
              <a:off x="8234082" y="4438060"/>
              <a:ext cx="2445432" cy="1600875"/>
              <a:chOff x="8536589" y="4170845"/>
              <a:chExt cx="2445432" cy="1600875"/>
            </a:xfrm>
          </p:grpSpPr>
          <p:sp>
            <p:nvSpPr>
              <p:cNvPr id="77" name="îŝḷîḓé-TextBox 48"/>
              <p:cNvSpPr txBox="1"/>
              <p:nvPr/>
            </p:nvSpPr>
            <p:spPr bwMode="auto">
              <a:xfrm>
                <a:off x="8537150" y="4171491"/>
                <a:ext cx="1520900" cy="246066"/>
              </a:xfrm>
              <a:prstGeom prst="rect">
                <a:avLst/>
              </a:prstGeom>
              <a:noFill/>
            </p:spPr>
            <p:txBody>
              <a:bodyPr wrap="none" lIns="144000" tIns="0" rIns="144000" bIns="0"/>
              <a:lstStyle/>
              <a:p>
                <a:pPr marR="0" defTabSz="914400" eaLnBrk="1" fontAlgn="auto" hangingPunct="1">
                  <a:spcBef>
                    <a:spcPts val="0"/>
                  </a:spcBef>
                  <a:spcAft>
                    <a:spcPts val="0"/>
                  </a:spcAft>
                  <a:buClrTx/>
                  <a:buSzTx/>
                  <a:buFontTx/>
                  <a:buNone/>
                  <a:defRPr/>
                </a:pPr>
                <a:r>
                  <a:rPr kumimoji="0" lang="zh-CN" altLang="en-US" sz="2400" b="0" kern="0" cap="none" spc="0" normalizeH="0" baseline="0" noProof="0" dirty="0">
                    <a:solidFill>
                      <a:srgbClr val="8064A2"/>
                    </a:solidFill>
                    <a:latin typeface="Arial" panose="020B0604020202020204" pitchFamily="34" charset="0"/>
                    <a:ea typeface="微软雅黑" panose="020B0503020204020204" pitchFamily="34" charset="-122"/>
                    <a:cs typeface="+mn-cs"/>
                    <a:sym typeface="Arial" panose="020B0604020202020204" pitchFamily="34" charset="0"/>
                  </a:rPr>
                  <a:t>线索化</a:t>
                </a:r>
                <a:endParaRPr kumimoji="0" lang="zh-CN" altLang="en-US" sz="2400" b="0" kern="0" cap="none" spc="0" normalizeH="0" baseline="0" noProof="0" dirty="0">
                  <a:solidFill>
                    <a:srgbClr val="8064A2"/>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8" name="îŝḷîḓé-TextBox 49"/>
              <p:cNvSpPr txBox="1"/>
              <p:nvPr/>
            </p:nvSpPr>
            <p:spPr bwMode="auto">
              <a:xfrm>
                <a:off x="8562551" y="4563610"/>
                <a:ext cx="2419470" cy="1208110"/>
              </a:xfrm>
              <a:prstGeom prst="rect">
                <a:avLst/>
              </a:prstGeom>
              <a:noFill/>
            </p:spPr>
            <p:txBody>
              <a:bodyPr lIns="144000" tIns="0" rIns="144000" bIns="0"/>
              <a:lstStyle/>
              <a:p>
                <a:pPr marR="0" defTabSz="914400" eaLnBrk="1" fontAlgn="auto" hangingPunct="1">
                  <a:lnSpc>
                    <a:spcPct val="120000"/>
                  </a:lnSpc>
                  <a:spcBef>
                    <a:spcPts val="0"/>
                  </a:spcBef>
                  <a:spcAft>
                    <a:spcPts val="0"/>
                  </a:spcAft>
                  <a:buClrTx/>
                  <a:buSzTx/>
                  <a:buFontTx/>
                  <a:buNone/>
                  <a:defRPr/>
                </a:pPr>
                <a:r>
                  <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rPr>
                  <a:t>对二叉树以某种次序遍历使其变为线索二叉树的过程</a:t>
                </a:r>
                <a:endPar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5" name="Group 3"/>
            <p:cNvGrpSpPr/>
            <p:nvPr/>
          </p:nvGrpSpPr>
          <p:grpSpPr>
            <a:xfrm>
              <a:off x="8234082" y="2077414"/>
              <a:ext cx="2189224" cy="1305463"/>
              <a:chOff x="8536589" y="1962764"/>
              <a:chExt cx="2189224" cy="1305463"/>
            </a:xfrm>
          </p:grpSpPr>
          <p:sp>
            <p:nvSpPr>
              <p:cNvPr id="75" name="îŝḷîḓé-TextBox 50"/>
              <p:cNvSpPr txBox="1"/>
              <p:nvPr/>
            </p:nvSpPr>
            <p:spPr bwMode="auto">
              <a:xfrm>
                <a:off x="8537150" y="1963401"/>
                <a:ext cx="1522488" cy="246068"/>
              </a:xfrm>
              <a:prstGeom prst="rect">
                <a:avLst/>
              </a:prstGeom>
              <a:noFill/>
            </p:spPr>
            <p:txBody>
              <a:bodyPr wrap="none" lIns="144000" tIns="0" rIns="144000" bIns="0"/>
              <a:lstStyle/>
              <a:p>
                <a:pPr marR="0" defTabSz="914400" eaLnBrk="1" fontAlgn="auto" hangingPunct="1">
                  <a:spcBef>
                    <a:spcPts val="0"/>
                  </a:spcBef>
                  <a:spcAft>
                    <a:spcPts val="0"/>
                  </a:spcAft>
                  <a:buClrTx/>
                  <a:buSzTx/>
                  <a:buFontTx/>
                  <a:buNone/>
                  <a:defRPr/>
                </a:pPr>
                <a:r>
                  <a:rPr kumimoji="0" lang="zh-CN" altLang="en-US" sz="2400" b="0" kern="0" cap="none" spc="0" normalizeH="0" baseline="0" noProof="0" dirty="0">
                    <a:solidFill>
                      <a:srgbClr val="9BBB59"/>
                    </a:solidFill>
                    <a:latin typeface="Arial" panose="020B0604020202020204" pitchFamily="34" charset="0"/>
                    <a:ea typeface="微软雅黑" panose="020B0503020204020204" pitchFamily="34" charset="-122"/>
                    <a:cs typeface="+mn-cs"/>
                    <a:sym typeface="Arial" panose="020B0604020202020204" pitchFamily="34" charset="0"/>
                  </a:rPr>
                  <a:t>线索二叉树</a:t>
                </a:r>
                <a:endParaRPr kumimoji="0" lang="zh-CN" altLang="en-US" sz="2400" b="0" kern="0" cap="none" spc="0" normalizeH="0" baseline="0" noProof="0" dirty="0">
                  <a:solidFill>
                    <a:srgbClr val="9BBB59"/>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6" name="îŝḷîḓé-TextBox 51"/>
              <p:cNvSpPr txBox="1"/>
              <p:nvPr/>
            </p:nvSpPr>
            <p:spPr bwMode="auto">
              <a:xfrm>
                <a:off x="8568902" y="2361871"/>
                <a:ext cx="2157519" cy="906479"/>
              </a:xfrm>
              <a:prstGeom prst="rect">
                <a:avLst/>
              </a:prstGeom>
              <a:noFill/>
            </p:spPr>
            <p:txBody>
              <a:bodyPr lIns="144000" tIns="0" rIns="144000" bIns="0"/>
              <a:lstStyle/>
              <a:p>
                <a:pPr marR="0" defTabSz="914400" eaLnBrk="1" fontAlgn="auto" hangingPunct="1">
                  <a:lnSpc>
                    <a:spcPct val="120000"/>
                  </a:lnSpc>
                  <a:spcBef>
                    <a:spcPts val="0"/>
                  </a:spcBef>
                  <a:spcAft>
                    <a:spcPts val="0"/>
                  </a:spcAft>
                  <a:buClrTx/>
                  <a:buSzTx/>
                  <a:buFontTx/>
                  <a:buNone/>
                  <a:defRPr/>
                </a:pPr>
                <a:r>
                  <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rPr>
                  <a:t>加上线索的二叉树（图形式样）</a:t>
                </a:r>
                <a:endPar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6" name="Group 2"/>
            <p:cNvGrpSpPr/>
            <p:nvPr/>
          </p:nvGrpSpPr>
          <p:grpSpPr>
            <a:xfrm>
              <a:off x="1643018" y="4438060"/>
              <a:ext cx="2371095" cy="839866"/>
              <a:chOff x="1201867" y="4170845"/>
              <a:chExt cx="2371095" cy="839866"/>
            </a:xfrm>
          </p:grpSpPr>
          <p:sp>
            <p:nvSpPr>
              <p:cNvPr id="73" name="îŝḷîḓé-TextBox 52"/>
              <p:cNvSpPr txBox="1"/>
              <p:nvPr/>
            </p:nvSpPr>
            <p:spPr bwMode="auto">
              <a:xfrm>
                <a:off x="2051222" y="4171491"/>
                <a:ext cx="1522487" cy="246066"/>
              </a:xfrm>
              <a:prstGeom prst="rect">
                <a:avLst/>
              </a:prstGeom>
              <a:noFill/>
            </p:spPr>
            <p:txBody>
              <a:bodyPr wrap="none" lIns="144000" tIns="0" rIns="144000" bIns="0"/>
              <a:lstStyle/>
              <a:p>
                <a:pPr marR="0" algn="r" defTabSz="914400" eaLnBrk="1" fontAlgn="auto" hangingPunct="1">
                  <a:spcBef>
                    <a:spcPts val="0"/>
                  </a:spcBef>
                  <a:spcAft>
                    <a:spcPts val="0"/>
                  </a:spcAft>
                  <a:buClrTx/>
                  <a:buSzTx/>
                  <a:buFontTx/>
                  <a:buNone/>
                  <a:defRPr/>
                </a:pPr>
                <a:r>
                  <a:rPr kumimoji="0" lang="zh-CN" altLang="en-US" sz="2400" b="0" kern="0" cap="none" spc="0" normalizeH="0" baseline="0" noProof="0" dirty="0">
                    <a:solidFill>
                      <a:srgbClr val="4BACC6"/>
                    </a:solidFill>
                    <a:latin typeface="Arial" panose="020B0604020202020204" pitchFamily="34" charset="0"/>
                    <a:ea typeface="微软雅黑" panose="020B0503020204020204" pitchFamily="34" charset="-122"/>
                    <a:cs typeface="+mn-cs"/>
                    <a:sym typeface="Arial" panose="020B0604020202020204" pitchFamily="34" charset="0"/>
                  </a:rPr>
                  <a:t>线索链表</a:t>
                </a:r>
                <a:endParaRPr kumimoji="0" lang="zh-CN" altLang="en-US" sz="2400" b="0" kern="0" cap="none" spc="0" normalizeH="0" baseline="0" noProof="0" dirty="0">
                  <a:solidFill>
                    <a:srgbClr val="4BACC6"/>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4" name="îŝḷîḓé-TextBox 53"/>
              <p:cNvSpPr txBox="1"/>
              <p:nvPr/>
            </p:nvSpPr>
            <p:spPr bwMode="auto">
              <a:xfrm>
                <a:off x="1201867" y="4595361"/>
                <a:ext cx="2371842" cy="415932"/>
              </a:xfrm>
              <a:prstGeom prst="rect">
                <a:avLst/>
              </a:prstGeom>
              <a:noFill/>
            </p:spPr>
            <p:txBody>
              <a:bodyPr lIns="144000" tIns="0" rIns="144000" bIns="0">
                <a:normAutofit/>
              </a:bodyPr>
              <a:lstStyle/>
              <a:p>
                <a:pPr marR="0" algn="r" defTabSz="914400" eaLnBrk="1" fontAlgn="auto" hangingPunct="1">
                  <a:lnSpc>
                    <a:spcPct val="120000"/>
                  </a:lnSpc>
                  <a:spcBef>
                    <a:spcPts val="0"/>
                  </a:spcBef>
                  <a:spcAft>
                    <a:spcPts val="0"/>
                  </a:spcAft>
                  <a:buClrTx/>
                  <a:buSzTx/>
                  <a:buFontTx/>
                  <a:buNone/>
                  <a:defRPr/>
                </a:pPr>
                <a:r>
                  <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rPr>
                  <a:t>加上线索二叉链表</a:t>
                </a:r>
                <a:endPar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7" name="Group 1"/>
            <p:cNvGrpSpPr/>
            <p:nvPr/>
          </p:nvGrpSpPr>
          <p:grpSpPr>
            <a:xfrm>
              <a:off x="1831313" y="2077414"/>
              <a:ext cx="2182800" cy="1305463"/>
              <a:chOff x="1390162" y="1962764"/>
              <a:chExt cx="2182800" cy="1305463"/>
            </a:xfrm>
          </p:grpSpPr>
          <p:sp>
            <p:nvSpPr>
              <p:cNvPr id="71" name="îŝḷîḓé-TextBox 54"/>
              <p:cNvSpPr txBox="1"/>
              <p:nvPr/>
            </p:nvSpPr>
            <p:spPr bwMode="auto">
              <a:xfrm>
                <a:off x="2051222" y="1963401"/>
                <a:ext cx="1522487" cy="246068"/>
              </a:xfrm>
              <a:prstGeom prst="rect">
                <a:avLst/>
              </a:prstGeom>
              <a:noFill/>
            </p:spPr>
            <p:txBody>
              <a:bodyPr wrap="none" lIns="144000" tIns="0" rIns="144000" bIns="0"/>
              <a:lstStyle/>
              <a:p>
                <a:pPr marR="0" algn="r" defTabSz="914400" eaLnBrk="1" fontAlgn="auto" hangingPunct="1">
                  <a:spcBef>
                    <a:spcPts val="0"/>
                  </a:spcBef>
                  <a:spcAft>
                    <a:spcPts val="0"/>
                  </a:spcAft>
                  <a:buClrTx/>
                  <a:buSzTx/>
                  <a:buFontTx/>
                  <a:buNone/>
                  <a:defRPr/>
                </a:pPr>
                <a:r>
                  <a:rPr kumimoji="0" lang="zh-CN" altLang="en-US" sz="2400" b="0" kern="0" cap="none" spc="0" normalizeH="0" baseline="0" noProof="0" dirty="0">
                    <a:solidFill>
                      <a:srgbClr val="C0504D"/>
                    </a:solidFill>
                    <a:latin typeface="Arial" panose="020B0604020202020204" pitchFamily="34" charset="0"/>
                    <a:ea typeface="微软雅黑" panose="020B0503020204020204" pitchFamily="34" charset="-122"/>
                    <a:cs typeface="+mn-cs"/>
                    <a:sym typeface="Arial" panose="020B0604020202020204" pitchFamily="34" charset="0"/>
                  </a:rPr>
                  <a:t>线索</a:t>
                </a:r>
                <a:endParaRPr kumimoji="0" lang="zh-CN" altLang="en-US" sz="2400" b="0" kern="0" cap="none" spc="0" normalizeH="0" baseline="0" noProof="0" dirty="0">
                  <a:solidFill>
                    <a:srgbClr val="C0504D"/>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2" name="îŝḷîḓé-TextBox 55"/>
              <p:cNvSpPr txBox="1"/>
              <p:nvPr/>
            </p:nvSpPr>
            <p:spPr bwMode="auto">
              <a:xfrm>
                <a:off x="1390789" y="2361871"/>
                <a:ext cx="2182920" cy="906479"/>
              </a:xfrm>
              <a:prstGeom prst="rect">
                <a:avLst/>
              </a:prstGeom>
              <a:noFill/>
            </p:spPr>
            <p:txBody>
              <a:bodyPr lIns="144000" tIns="0" rIns="144000" bIns="0"/>
              <a:lstStyle/>
              <a:p>
                <a:pPr marR="0" algn="r" defTabSz="914400" eaLnBrk="1" fontAlgn="auto" hangingPunct="1">
                  <a:lnSpc>
                    <a:spcPct val="120000"/>
                  </a:lnSpc>
                  <a:spcBef>
                    <a:spcPts val="0"/>
                  </a:spcBef>
                  <a:spcAft>
                    <a:spcPts val="0"/>
                  </a:spcAft>
                  <a:buClrTx/>
                  <a:buSzTx/>
                  <a:buFontTx/>
                  <a:buNone/>
                  <a:defRPr/>
                </a:pPr>
                <a:r>
                  <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rPr>
                  <a:t>指向结点前驱和后继的指针</a:t>
                </a:r>
                <a:endParaRPr kumimoji="0" lang="zh-CN" altLang="en-US" sz="2000" b="0" kern="0" cap="none" spc="0" normalizeH="0" baseline="0" noProof="0" dirty="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000000"/>
                                          </p:val>
                                        </p:tav>
                                        <p:tav tm="100000">
                                          <p:val>
                                            <p:strVal val="#ppt_w"/>
                                          </p:val>
                                        </p:tav>
                                      </p:tavLst>
                                    </p:anim>
                                    <p:anim calcmode="lin" valueType="num">
                                      <p:cBhvr>
                                        <p:cTn id="8" dur="500" fill="hold"/>
                                        <p:tgtEl>
                                          <p:spTgt spid="56"/>
                                        </p:tgtEl>
                                        <p:attrNameLst>
                                          <p:attrName>ppt_h</p:attrName>
                                        </p:attrNameLst>
                                      </p:cBhvr>
                                      <p:tavLst>
                                        <p:tav tm="0">
                                          <p:val>
                                            <p:fltVal val="0.00000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矩形 12"/>
          <p:cNvSpPr/>
          <p:nvPr/>
        </p:nvSpPr>
        <p:spPr>
          <a:xfrm>
            <a:off x="0" y="2349500"/>
            <a:ext cx="9144000" cy="4392613"/>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78323" name="Rectangle 83"/>
          <p:cNvSpPr>
            <a:spLocks noGrp="1" noChangeArrowheads="1"/>
          </p:cNvSpPr>
          <p:nvPr>
            <p:ph type="title"/>
          </p:nvPr>
        </p:nvSpPr>
        <p:spPr>
          <a:xfrm>
            <a:off x="676275" y="1001713"/>
            <a:ext cx="7772400" cy="609600"/>
          </a:xfrm>
          <a:ln w="28575">
            <a:solidFill>
              <a:srgbClr val="FF0000"/>
            </a:solid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800" b="0" i="0" u="none" strike="noStrike" kern="0" cap="none" spc="0" normalizeH="0" baseline="0" noProof="0">
                <a:ln>
                  <a:noFill/>
                </a:ln>
                <a:solidFill>
                  <a:schemeClr val="tx1"/>
                </a:solidFill>
                <a:effectLst/>
                <a:uLnTx/>
                <a:uFillTx/>
                <a:latin typeface="+mn-lt"/>
                <a:ea typeface="+mn-ea"/>
                <a:cs typeface="+mn-ea"/>
                <a:sym typeface="+mn-lt"/>
              </a:rPr>
              <a:t>画出以下二叉树对应的中序线索二叉树。</a:t>
            </a:r>
            <a:endParaRPr kumimoji="1" lang="zh-CN" altLang="en-US" sz="2800" b="0" i="0" u="none" strike="noStrike" kern="0" cap="none" spc="0" normalizeH="0" baseline="0" noProof="0">
              <a:ln>
                <a:noFill/>
              </a:ln>
              <a:solidFill>
                <a:schemeClr val="tx1"/>
              </a:solidFill>
              <a:effectLst/>
              <a:uLnTx/>
              <a:uFillTx/>
              <a:latin typeface="+mn-lt"/>
              <a:ea typeface="+mn-ea"/>
              <a:cs typeface="+mn-ea"/>
              <a:sym typeface="+mn-lt"/>
            </a:endParaRPr>
          </a:p>
        </p:txBody>
      </p:sp>
      <p:grpSp>
        <p:nvGrpSpPr>
          <p:cNvPr id="2" name="Group 12"/>
          <p:cNvGrpSpPr/>
          <p:nvPr/>
        </p:nvGrpSpPr>
        <p:grpSpPr>
          <a:xfrm>
            <a:off x="2963863" y="4283075"/>
            <a:ext cx="485775" cy="2058988"/>
            <a:chOff x="1895" y="2426"/>
            <a:chExt cx="306" cy="1297"/>
          </a:xfrm>
        </p:grpSpPr>
        <p:sp>
          <p:nvSpPr>
            <p:cNvPr id="79875" name="Line 13"/>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76" name="Line 14"/>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Group 15"/>
          <p:cNvGrpSpPr/>
          <p:nvPr/>
        </p:nvGrpSpPr>
        <p:grpSpPr>
          <a:xfrm>
            <a:off x="3136900" y="4259263"/>
            <a:ext cx="762000" cy="904875"/>
            <a:chOff x="2004" y="2411"/>
            <a:chExt cx="480" cy="570"/>
          </a:xfrm>
        </p:grpSpPr>
        <p:sp>
          <p:nvSpPr>
            <p:cNvPr id="79878" name="Line 16"/>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79" name="Line 17"/>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 name="Group 18"/>
          <p:cNvGrpSpPr/>
          <p:nvPr/>
        </p:nvGrpSpPr>
        <p:grpSpPr>
          <a:xfrm>
            <a:off x="2184400" y="5461000"/>
            <a:ext cx="438150" cy="811213"/>
            <a:chOff x="1404" y="3168"/>
            <a:chExt cx="276" cy="511"/>
          </a:xfrm>
        </p:grpSpPr>
        <p:sp>
          <p:nvSpPr>
            <p:cNvPr id="79881" name="Line 19"/>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82" name="Line 20"/>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 name="Group 21"/>
          <p:cNvGrpSpPr/>
          <p:nvPr/>
        </p:nvGrpSpPr>
        <p:grpSpPr>
          <a:xfrm>
            <a:off x="1544638" y="5484813"/>
            <a:ext cx="392112" cy="835025"/>
            <a:chOff x="1001" y="3183"/>
            <a:chExt cx="247" cy="526"/>
          </a:xfrm>
        </p:grpSpPr>
        <p:sp>
          <p:nvSpPr>
            <p:cNvPr id="79884" name="Line 22"/>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85" name="Line 23"/>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 name="Group 24"/>
          <p:cNvGrpSpPr/>
          <p:nvPr/>
        </p:nvGrpSpPr>
        <p:grpSpPr>
          <a:xfrm>
            <a:off x="5224463" y="3222625"/>
            <a:ext cx="679450" cy="1893888"/>
            <a:chOff x="3319" y="1758"/>
            <a:chExt cx="428" cy="1193"/>
          </a:xfrm>
        </p:grpSpPr>
        <p:sp>
          <p:nvSpPr>
            <p:cNvPr id="79887" name="Line 25"/>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88" name="Line 26"/>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 name="Group 27"/>
          <p:cNvGrpSpPr/>
          <p:nvPr/>
        </p:nvGrpSpPr>
        <p:grpSpPr>
          <a:xfrm>
            <a:off x="7297738" y="4235450"/>
            <a:ext cx="557212" cy="892175"/>
            <a:chOff x="4625" y="2396"/>
            <a:chExt cx="351" cy="562"/>
          </a:xfrm>
        </p:grpSpPr>
        <p:sp>
          <p:nvSpPr>
            <p:cNvPr id="79890" name="Line 28"/>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1" name="Line 29"/>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 name="Group 30"/>
          <p:cNvGrpSpPr/>
          <p:nvPr/>
        </p:nvGrpSpPr>
        <p:grpSpPr>
          <a:xfrm>
            <a:off x="676275" y="5530850"/>
            <a:ext cx="292100" cy="811213"/>
            <a:chOff x="454" y="3212"/>
            <a:chExt cx="184" cy="511"/>
          </a:xfrm>
        </p:grpSpPr>
        <p:sp>
          <p:nvSpPr>
            <p:cNvPr id="79893" name="Line 31"/>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4" name="Line 32"/>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9" name="Group 33"/>
          <p:cNvGrpSpPr/>
          <p:nvPr/>
        </p:nvGrpSpPr>
        <p:grpSpPr>
          <a:xfrm>
            <a:off x="4475163" y="3246438"/>
            <a:ext cx="495300" cy="1881187"/>
            <a:chOff x="2847" y="1773"/>
            <a:chExt cx="312" cy="1185"/>
          </a:xfrm>
        </p:grpSpPr>
        <p:sp>
          <p:nvSpPr>
            <p:cNvPr id="79896" name="Line 34"/>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7" name="Line 35"/>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 name="Group 36"/>
          <p:cNvGrpSpPr/>
          <p:nvPr/>
        </p:nvGrpSpPr>
        <p:grpSpPr>
          <a:xfrm>
            <a:off x="6470650" y="4246563"/>
            <a:ext cx="587375" cy="866775"/>
            <a:chOff x="4104" y="2403"/>
            <a:chExt cx="370" cy="546"/>
          </a:xfrm>
        </p:grpSpPr>
        <p:sp>
          <p:nvSpPr>
            <p:cNvPr id="79899" name="Line 37"/>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00" name="Line 38"/>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 name="Group 39"/>
          <p:cNvGrpSpPr/>
          <p:nvPr/>
        </p:nvGrpSpPr>
        <p:grpSpPr>
          <a:xfrm>
            <a:off x="8431213" y="3794125"/>
            <a:ext cx="393700" cy="1320800"/>
            <a:chOff x="5339" y="2118"/>
            <a:chExt cx="248" cy="832"/>
          </a:xfrm>
        </p:grpSpPr>
        <p:sp>
          <p:nvSpPr>
            <p:cNvPr id="79902" name="Line 40"/>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03" name="Line 41"/>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 name="Group 42"/>
          <p:cNvGrpSpPr/>
          <p:nvPr/>
        </p:nvGrpSpPr>
        <p:grpSpPr>
          <a:xfrm>
            <a:off x="974725" y="2492375"/>
            <a:ext cx="7434263" cy="4111625"/>
            <a:chOff x="642" y="1298"/>
            <a:chExt cx="4683" cy="2590"/>
          </a:xfrm>
        </p:grpSpPr>
        <p:grpSp>
          <p:nvGrpSpPr>
            <p:cNvPr id="82964" name="Group 43"/>
            <p:cNvGrpSpPr/>
            <p:nvPr/>
          </p:nvGrpSpPr>
          <p:grpSpPr>
            <a:xfrm>
              <a:off x="3056" y="1321"/>
              <a:ext cx="349" cy="359"/>
              <a:chOff x="3089" y="1206"/>
              <a:chExt cx="360" cy="359"/>
            </a:xfrm>
          </p:grpSpPr>
          <p:sp>
            <p:nvSpPr>
              <p:cNvPr id="79906" name="Oval 44"/>
              <p:cNvSpPr>
                <a:spLocks noChangeArrowheads="1"/>
              </p:cNvSpPr>
              <p:nvPr/>
            </p:nvSpPr>
            <p:spPr bwMode="auto">
              <a:xfrm>
                <a:off x="3089" y="1206"/>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07" name="Rectangle 45"/>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2965" name="Group 46"/>
            <p:cNvGrpSpPr/>
            <p:nvPr/>
          </p:nvGrpSpPr>
          <p:grpSpPr>
            <a:xfrm>
              <a:off x="1774" y="2055"/>
              <a:ext cx="349" cy="359"/>
              <a:chOff x="1766" y="1940"/>
              <a:chExt cx="360" cy="359"/>
            </a:xfrm>
          </p:grpSpPr>
          <p:sp>
            <p:nvSpPr>
              <p:cNvPr id="79909" name="Oval 47"/>
              <p:cNvSpPr>
                <a:spLocks noChangeArrowheads="1"/>
              </p:cNvSpPr>
              <p:nvPr/>
            </p:nvSpPr>
            <p:spPr bwMode="auto">
              <a:xfrm>
                <a:off x="1766" y="1940"/>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10" name="Rectangle 48"/>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9911" name="Line 49"/>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2967" name="Group 50"/>
            <p:cNvGrpSpPr/>
            <p:nvPr/>
          </p:nvGrpSpPr>
          <p:grpSpPr>
            <a:xfrm>
              <a:off x="4374" y="2031"/>
              <a:ext cx="349" cy="359"/>
              <a:chOff x="4449" y="1916"/>
              <a:chExt cx="360" cy="359"/>
            </a:xfrm>
          </p:grpSpPr>
          <p:sp>
            <p:nvSpPr>
              <p:cNvPr id="79913" name="Oval 51"/>
              <p:cNvSpPr>
                <a:spLocks noChangeArrowheads="1"/>
              </p:cNvSpPr>
              <p:nvPr/>
            </p:nvSpPr>
            <p:spPr bwMode="auto">
              <a:xfrm>
                <a:off x="4449" y="1916"/>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14" name="Rectangle 52"/>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2968" name="Group 53"/>
            <p:cNvGrpSpPr/>
            <p:nvPr/>
          </p:nvGrpSpPr>
          <p:grpSpPr>
            <a:xfrm>
              <a:off x="4976" y="2729"/>
              <a:ext cx="349" cy="359"/>
              <a:chOff x="5070" y="2614"/>
              <a:chExt cx="360" cy="359"/>
            </a:xfrm>
          </p:grpSpPr>
          <p:sp>
            <p:nvSpPr>
              <p:cNvPr id="79916" name="Oval 54"/>
              <p:cNvSpPr>
                <a:spLocks noChangeArrowheads="1"/>
              </p:cNvSpPr>
              <p:nvPr/>
            </p:nvSpPr>
            <p:spPr bwMode="auto">
              <a:xfrm>
                <a:off x="5070" y="2614"/>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17" name="Rectangle 55"/>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G</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sp>
          <p:nvSpPr>
            <p:cNvPr id="79918" name="Line 56"/>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2970" name="Group 57"/>
            <p:cNvGrpSpPr/>
            <p:nvPr/>
          </p:nvGrpSpPr>
          <p:grpSpPr>
            <a:xfrm>
              <a:off x="2496" y="2768"/>
              <a:ext cx="349" cy="359"/>
              <a:chOff x="2511" y="2653"/>
              <a:chExt cx="360" cy="359"/>
            </a:xfrm>
          </p:grpSpPr>
          <p:sp>
            <p:nvSpPr>
              <p:cNvPr id="79920" name="Oval 58"/>
              <p:cNvSpPr>
                <a:spLocks noChangeArrowheads="1"/>
              </p:cNvSpPr>
              <p:nvPr/>
            </p:nvSpPr>
            <p:spPr bwMode="auto">
              <a:xfrm>
                <a:off x="2511" y="2653"/>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21" name="Rectangle 59"/>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2971" name="Group 60"/>
            <p:cNvGrpSpPr/>
            <p:nvPr/>
          </p:nvGrpSpPr>
          <p:grpSpPr>
            <a:xfrm>
              <a:off x="1708" y="3514"/>
              <a:ext cx="348" cy="359"/>
              <a:chOff x="1697" y="3399"/>
              <a:chExt cx="360" cy="359"/>
            </a:xfrm>
          </p:grpSpPr>
          <p:sp>
            <p:nvSpPr>
              <p:cNvPr id="79923" name="Oval 61"/>
              <p:cNvSpPr>
                <a:spLocks noChangeArrowheads="1"/>
              </p:cNvSpPr>
              <p:nvPr/>
            </p:nvSpPr>
            <p:spPr bwMode="auto">
              <a:xfrm>
                <a:off x="1697" y="3399"/>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24" name="Rectangle 62"/>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I</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9925" name="Line 63"/>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2973" name="Group 64"/>
            <p:cNvGrpSpPr/>
            <p:nvPr/>
          </p:nvGrpSpPr>
          <p:grpSpPr>
            <a:xfrm>
              <a:off x="1180" y="2772"/>
              <a:ext cx="349" cy="359"/>
              <a:chOff x="1153" y="2657"/>
              <a:chExt cx="360" cy="359"/>
            </a:xfrm>
          </p:grpSpPr>
          <p:sp>
            <p:nvSpPr>
              <p:cNvPr id="79927" name="Oval 65"/>
              <p:cNvSpPr>
                <a:spLocks noChangeArrowheads="1"/>
              </p:cNvSpPr>
              <p:nvPr/>
            </p:nvSpPr>
            <p:spPr bwMode="auto">
              <a:xfrm>
                <a:off x="1153" y="2657"/>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28" name="Rectangle 66"/>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2974" name="Group 67"/>
            <p:cNvGrpSpPr/>
            <p:nvPr/>
          </p:nvGrpSpPr>
          <p:grpSpPr>
            <a:xfrm>
              <a:off x="642" y="3529"/>
              <a:ext cx="349" cy="359"/>
              <a:chOff x="598" y="3414"/>
              <a:chExt cx="360" cy="359"/>
            </a:xfrm>
          </p:grpSpPr>
          <p:sp>
            <p:nvSpPr>
              <p:cNvPr id="79930" name="Oval 68"/>
              <p:cNvSpPr>
                <a:spLocks noChangeArrowheads="1"/>
              </p:cNvSpPr>
              <p:nvPr/>
            </p:nvSpPr>
            <p:spPr bwMode="auto">
              <a:xfrm>
                <a:off x="598" y="3414"/>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1" name="Rectangle 69"/>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H</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grpSp>
          <p:nvGrpSpPr>
            <p:cNvPr id="82975" name="Group 70"/>
            <p:cNvGrpSpPr/>
            <p:nvPr/>
          </p:nvGrpSpPr>
          <p:grpSpPr>
            <a:xfrm>
              <a:off x="3750" y="2736"/>
              <a:ext cx="349" cy="359"/>
              <a:chOff x="3805" y="2621"/>
              <a:chExt cx="360" cy="359"/>
            </a:xfrm>
          </p:grpSpPr>
          <p:sp>
            <p:nvSpPr>
              <p:cNvPr id="79933" name="Oval 71"/>
              <p:cNvSpPr>
                <a:spLocks noChangeArrowheads="1"/>
              </p:cNvSpPr>
              <p:nvPr/>
            </p:nvSpPr>
            <p:spPr bwMode="auto">
              <a:xfrm>
                <a:off x="3805" y="2621"/>
                <a:ext cx="360" cy="35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4" name="Rectangle 72"/>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F</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9935" name="Line 73"/>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6" name="Line 74"/>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7" name="Line 75"/>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8" name="Line 76"/>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39" name="Line 77"/>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40" name="Line 78"/>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941" name="Rectangle 79"/>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0" i="0" u="none" strike="noStrike" kern="1200" cap="none" spc="0" normalizeH="0" baseline="0" noProof="0">
                  <a:ln>
                    <a:noFill/>
                  </a:ln>
                  <a:solidFill>
                    <a:schemeClr val="tx1"/>
                  </a:solidFill>
                  <a:effectLst/>
                  <a:uLnTx/>
                  <a:uFillTx/>
                  <a:latin typeface="+mn-lt"/>
                  <a:ea typeface="+mn-ea"/>
                  <a:cs typeface="+mn-ea"/>
                  <a:sym typeface="+mn-lt"/>
                </a:rPr>
                <a:t>root</a:t>
              </a:r>
              <a:endParaRPr kumimoji="0" lang="en-US" altLang="zh-TW"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78320" name="Text Box 80"/>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a:ln>
                  <a:noFill/>
                </a:ln>
                <a:solidFill>
                  <a:srgbClr val="FF3300"/>
                </a:solidFill>
                <a:effectLst/>
                <a:uLnTx/>
                <a:uFillTx/>
                <a:latin typeface="+mn-lt"/>
                <a:ea typeface="+mn-ea"/>
                <a:cs typeface="+mn-ea"/>
                <a:sym typeface="+mn-lt"/>
              </a:rPr>
              <a:t>悬空？</a:t>
            </a:r>
            <a:endParaRPr kumimoji="0" lang="zh-TW" altLang="en-US" sz="24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778321" name="Rectangle 81"/>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TW" altLang="en-US" sz="2400" b="0" i="0" u="none" strike="noStrike" kern="1200" cap="none" spc="0" normalizeH="0" baseline="0" noProof="0" dirty="0">
                <a:ln>
                  <a:noFill/>
                </a:ln>
                <a:solidFill>
                  <a:srgbClr val="FF3300"/>
                </a:solidFill>
                <a:effectLst/>
                <a:uLnTx/>
                <a:uFillTx/>
                <a:latin typeface="+mn-lt"/>
                <a:ea typeface="+mn-ea"/>
                <a:cs typeface="+mn-ea"/>
                <a:sym typeface="+mn-lt"/>
              </a:rPr>
              <a:t>悬空？</a:t>
            </a:r>
            <a:endParaRPr kumimoji="0" lang="zh-TW"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778322" name="Text Box 82"/>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该二叉树中序遍历结果为</a:t>
            </a:r>
            <a:r>
              <a:rPr kumimoji="0" lang="zh-TW"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TW" altLang="en-US" sz="2400" b="0" i="0" u="none" strike="noStrike" kern="1200" cap="none" spc="0" normalizeH="0" baseline="0" noProof="0" dirty="0">
                <a:ln>
                  <a:noFill/>
                </a:ln>
                <a:solidFill>
                  <a:srgbClr val="66FF33"/>
                </a:solidFill>
                <a:effectLst/>
                <a:uLnTx/>
                <a:uFillTx/>
                <a:latin typeface="+mn-lt"/>
                <a:ea typeface="+mn-ea"/>
                <a:cs typeface="+mn-ea"/>
                <a:sym typeface="+mn-lt"/>
              </a:rPr>
              <a:t>  </a:t>
            </a:r>
            <a:r>
              <a:rPr kumimoji="0" lang="en-US" altLang="zh-TW" sz="2400" b="0" i="0" u="none" strike="noStrike" kern="1200" cap="none" spc="0" normalizeH="0" baseline="0" noProof="0" dirty="0">
                <a:ln>
                  <a:noFill/>
                </a:ln>
                <a:solidFill>
                  <a:srgbClr val="FF3300"/>
                </a:solidFill>
                <a:effectLst/>
                <a:uLnTx/>
                <a:uFillTx/>
                <a:latin typeface="+mn-lt"/>
                <a:ea typeface="+mn-ea"/>
                <a:cs typeface="+mn-ea"/>
                <a:sym typeface="+mn-lt"/>
              </a:rPr>
              <a:t>H, </a:t>
            </a:r>
            <a:r>
              <a:rPr kumimoji="0" lang="en-US" altLang="zh-TW" sz="2400" b="0" i="0" u="none" strike="noStrike" kern="1200" cap="none" spc="0" normalizeH="0" baseline="0" noProof="0" dirty="0">
                <a:ln>
                  <a:noFill/>
                </a:ln>
                <a:solidFill>
                  <a:schemeClr val="hlink"/>
                </a:solidFill>
                <a:effectLst/>
                <a:uLnTx/>
                <a:uFillTx/>
                <a:latin typeface="+mn-lt"/>
                <a:ea typeface="+mn-ea"/>
                <a:cs typeface="+mn-ea"/>
                <a:sym typeface="+mn-lt"/>
              </a:rPr>
              <a:t>D, I, B, E, A, F, C</a:t>
            </a:r>
            <a:r>
              <a:rPr kumimoji="0" lang="en-US" altLang="zh-TW" sz="2400" b="0" i="0" u="none" strike="noStrike" kern="1200" cap="none" spc="0" normalizeH="0" baseline="0" noProof="0" dirty="0">
                <a:ln>
                  <a:noFill/>
                </a:ln>
                <a:solidFill>
                  <a:srgbClr val="FF3300"/>
                </a:solidFill>
                <a:effectLst/>
                <a:uLnTx/>
                <a:uFillTx/>
                <a:latin typeface="+mn-lt"/>
                <a:ea typeface="+mn-ea"/>
                <a:cs typeface="+mn-ea"/>
                <a:sym typeface="+mn-lt"/>
              </a:rPr>
              <a:t>, G</a:t>
            </a:r>
            <a:endParaRPr kumimoji="0" lang="zh-TW"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78324" name="AutoShape 84"/>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3300"/>
                </a:solidFill>
                <a:effectLst/>
                <a:uLnTx/>
                <a:uFillTx/>
                <a:latin typeface="+mn-lt"/>
                <a:ea typeface="+mn-ea"/>
                <a:cs typeface="+mn-ea"/>
                <a:sym typeface="+mn-lt"/>
              </a:rPr>
              <a:t>为避免悬空态，应增设一个头结点</a:t>
            </a:r>
            <a:endParaRPr kumimoji="0" lang="zh-CN" altLang="en-US" sz="20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79947" name="Rectangle 86"/>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charRg st="0" end="40"/>
                                            </p:txEl>
                                          </p:spTgt>
                                        </p:tgtEl>
                                        <p:attrNameLst>
                                          <p:attrName>style.visibility</p:attrName>
                                        </p:attrNameLst>
                                      </p:cBhvr>
                                      <p:to>
                                        <p:strVal val="visible"/>
                                      </p:to>
                                    </p:set>
                                    <p:animEffect transition="in" filter="strips(downRight)">
                                      <p:cBhvr>
                                        <p:cTn id="12" dur="500"/>
                                        <p:tgtEl>
                                          <p:spTgt spid="778322">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147"/>
          <p:cNvSpPr/>
          <p:nvPr/>
        </p:nvSpPr>
        <p:spPr>
          <a:xfrm>
            <a:off x="0" y="2093913"/>
            <a:ext cx="9144000" cy="4648200"/>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779267" name="Rectangle 3"/>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对应的中序线索二叉树存储结构如图所示：</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4"/>
          <p:cNvGrpSpPr/>
          <p:nvPr/>
        </p:nvGrpSpPr>
        <p:grpSpPr>
          <a:xfrm>
            <a:off x="190500" y="2816225"/>
            <a:ext cx="3700463" cy="3667125"/>
            <a:chOff x="115" y="1134"/>
            <a:chExt cx="2331" cy="2310"/>
          </a:xfrm>
        </p:grpSpPr>
        <p:sp>
          <p:nvSpPr>
            <p:cNvPr id="80900" name="Line 5"/>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01" name="Line 6"/>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02" name="Line 7"/>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03" name="Line 8"/>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Group 9"/>
          <p:cNvGrpSpPr/>
          <p:nvPr/>
        </p:nvGrpSpPr>
        <p:grpSpPr>
          <a:xfrm>
            <a:off x="5951538" y="2520950"/>
            <a:ext cx="2630487" cy="2384425"/>
            <a:chOff x="3744" y="1152"/>
            <a:chExt cx="1657" cy="1502"/>
          </a:xfrm>
        </p:grpSpPr>
        <p:sp>
          <p:nvSpPr>
            <p:cNvPr id="80905" name="Line 10"/>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06" name="Line 11"/>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4" name="Group 12"/>
          <p:cNvGrpSpPr/>
          <p:nvPr/>
        </p:nvGrpSpPr>
        <p:grpSpPr>
          <a:xfrm>
            <a:off x="403225" y="3232150"/>
            <a:ext cx="8566150" cy="3054350"/>
            <a:chOff x="249" y="1600"/>
            <a:chExt cx="5396" cy="1924"/>
          </a:xfrm>
        </p:grpSpPr>
        <p:grpSp>
          <p:nvGrpSpPr>
            <p:cNvPr id="84022" name="Group 13"/>
            <p:cNvGrpSpPr/>
            <p:nvPr/>
          </p:nvGrpSpPr>
          <p:grpSpPr>
            <a:xfrm>
              <a:off x="2493" y="1602"/>
              <a:ext cx="1274" cy="274"/>
              <a:chOff x="2530" y="1805"/>
              <a:chExt cx="1274" cy="274"/>
            </a:xfrm>
          </p:grpSpPr>
          <p:sp>
            <p:nvSpPr>
              <p:cNvPr id="80909" name="Rectangle 14"/>
              <p:cNvSpPr>
                <a:spLocks noChangeArrowheads="1"/>
              </p:cNvSpPr>
              <p:nvPr/>
            </p:nvSpPr>
            <p:spPr bwMode="auto">
              <a:xfrm>
                <a:off x="2530" y="1809"/>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0" name="Line 15"/>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1" name="Line 16"/>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2" name="Line 17"/>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3" name="Line 18"/>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14" name="Rectangle 19"/>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5" name="Rectangle 20"/>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6" name="Rectangle 21"/>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A</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26" name="Group 22"/>
            <p:cNvGrpSpPr/>
            <p:nvPr/>
          </p:nvGrpSpPr>
          <p:grpSpPr>
            <a:xfrm>
              <a:off x="3917" y="2098"/>
              <a:ext cx="1274" cy="274"/>
              <a:chOff x="3954" y="2301"/>
              <a:chExt cx="1274" cy="274"/>
            </a:xfrm>
          </p:grpSpPr>
          <p:sp>
            <p:nvSpPr>
              <p:cNvPr id="80918" name="Rectangle 23"/>
              <p:cNvSpPr>
                <a:spLocks noChangeArrowheads="1"/>
              </p:cNvSpPr>
              <p:nvPr/>
            </p:nvSpPr>
            <p:spPr bwMode="auto">
              <a:xfrm>
                <a:off x="3954" y="2305"/>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19" name="Line 24"/>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0" name="Line 25"/>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1" name="Line 26"/>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2" name="Line 27"/>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23" name="Rectangle 28"/>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4" name="Rectangle 29"/>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5" name="Rectangle 30"/>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C</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30" name="Group 31"/>
            <p:cNvGrpSpPr/>
            <p:nvPr/>
          </p:nvGrpSpPr>
          <p:grpSpPr>
            <a:xfrm>
              <a:off x="1015" y="2105"/>
              <a:ext cx="1274" cy="274"/>
              <a:chOff x="1052" y="2308"/>
              <a:chExt cx="1274" cy="274"/>
            </a:xfrm>
          </p:grpSpPr>
          <p:sp>
            <p:nvSpPr>
              <p:cNvPr id="80927" name="Rectangle 32"/>
              <p:cNvSpPr>
                <a:spLocks noChangeArrowheads="1"/>
              </p:cNvSpPr>
              <p:nvPr/>
            </p:nvSpPr>
            <p:spPr bwMode="auto">
              <a:xfrm>
                <a:off x="1052" y="2312"/>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8" name="Line 33"/>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29" name="Line 34"/>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0" name="Line 35"/>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1" name="Line 36"/>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32" name="Rectangle 37"/>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3" name="Rectangle 38"/>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4" name="Rectangle 39"/>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B</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34" name="Group 40"/>
            <p:cNvGrpSpPr/>
            <p:nvPr/>
          </p:nvGrpSpPr>
          <p:grpSpPr>
            <a:xfrm>
              <a:off x="1721" y="2630"/>
              <a:ext cx="1274" cy="274"/>
              <a:chOff x="1758" y="2833"/>
              <a:chExt cx="1274" cy="274"/>
            </a:xfrm>
          </p:grpSpPr>
          <p:sp>
            <p:nvSpPr>
              <p:cNvPr id="80936" name="Rectangle 41"/>
              <p:cNvSpPr>
                <a:spLocks noChangeArrowheads="1"/>
              </p:cNvSpPr>
              <p:nvPr/>
            </p:nvSpPr>
            <p:spPr bwMode="auto">
              <a:xfrm>
                <a:off x="1758" y="2837"/>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7" name="Line 42"/>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8" name="Line 43"/>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39" name="Line 44"/>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0" name="Line 45"/>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41" name="Rectangle 46"/>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2" name="Rectangle 47"/>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3" name="Rectangle 48"/>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E</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38" name="Group 49"/>
            <p:cNvGrpSpPr/>
            <p:nvPr/>
          </p:nvGrpSpPr>
          <p:grpSpPr>
            <a:xfrm>
              <a:off x="3198" y="2623"/>
              <a:ext cx="1274" cy="274"/>
              <a:chOff x="3235" y="2826"/>
              <a:chExt cx="1274" cy="274"/>
            </a:xfrm>
          </p:grpSpPr>
          <p:sp>
            <p:nvSpPr>
              <p:cNvPr id="80945" name="Rectangle 50"/>
              <p:cNvSpPr>
                <a:spLocks noChangeArrowheads="1"/>
              </p:cNvSpPr>
              <p:nvPr/>
            </p:nvSpPr>
            <p:spPr bwMode="auto">
              <a:xfrm>
                <a:off x="3235" y="2830"/>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6" name="Line 51"/>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7" name="Line 52"/>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8" name="Line 53"/>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49" name="Line 54"/>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50" name="Rectangle 55"/>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1" name="Rectangle 56"/>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2" name="Rectangle 57"/>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F</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42" name="Group 58"/>
            <p:cNvGrpSpPr/>
            <p:nvPr/>
          </p:nvGrpSpPr>
          <p:grpSpPr>
            <a:xfrm>
              <a:off x="4653" y="2608"/>
              <a:ext cx="992" cy="274"/>
              <a:chOff x="4690" y="2811"/>
              <a:chExt cx="1274" cy="274"/>
            </a:xfrm>
          </p:grpSpPr>
          <p:sp>
            <p:nvSpPr>
              <p:cNvPr id="80954" name="Rectangle 59"/>
              <p:cNvSpPr>
                <a:spLocks noChangeArrowheads="1"/>
              </p:cNvSpPr>
              <p:nvPr/>
            </p:nvSpPr>
            <p:spPr bwMode="auto">
              <a:xfrm>
                <a:off x="4690" y="2815"/>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5" name="Line 60"/>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6" name="Line 61"/>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7" name="Line 62"/>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58" name="Line 63"/>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59" name="Rectangle 64"/>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0" name="Rectangle 65"/>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1" name="Rectangle 66"/>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G</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46" name="Group 67"/>
            <p:cNvGrpSpPr/>
            <p:nvPr/>
          </p:nvGrpSpPr>
          <p:grpSpPr>
            <a:xfrm>
              <a:off x="281" y="2631"/>
              <a:ext cx="1274" cy="274"/>
              <a:chOff x="318" y="2834"/>
              <a:chExt cx="1274" cy="274"/>
            </a:xfrm>
          </p:grpSpPr>
          <p:sp>
            <p:nvSpPr>
              <p:cNvPr id="80963" name="Rectangle 68"/>
              <p:cNvSpPr>
                <a:spLocks noChangeArrowheads="1"/>
              </p:cNvSpPr>
              <p:nvPr/>
            </p:nvSpPr>
            <p:spPr bwMode="auto">
              <a:xfrm>
                <a:off x="318" y="2838"/>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4" name="Line 69"/>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5" name="Line 70"/>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6" name="Line 71"/>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7" name="Line 72"/>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68" name="Rectangle 73"/>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69" name="Rectangle 74"/>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0" name="Rectangle 75"/>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D</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50" name="Group 76"/>
            <p:cNvGrpSpPr/>
            <p:nvPr/>
          </p:nvGrpSpPr>
          <p:grpSpPr>
            <a:xfrm>
              <a:off x="1579" y="3207"/>
              <a:ext cx="1274" cy="274"/>
              <a:chOff x="1616" y="3410"/>
              <a:chExt cx="1274" cy="274"/>
            </a:xfrm>
          </p:grpSpPr>
          <p:sp>
            <p:nvSpPr>
              <p:cNvPr id="80972" name="Rectangle 77"/>
              <p:cNvSpPr>
                <a:spLocks noChangeArrowheads="1"/>
              </p:cNvSpPr>
              <p:nvPr/>
            </p:nvSpPr>
            <p:spPr bwMode="auto">
              <a:xfrm>
                <a:off x="1616" y="3414"/>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3" name="Line 78"/>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4" name="Line 79"/>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5" name="Line 80"/>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6" name="Line 81"/>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77" name="Rectangle 82"/>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8" name="Rectangle 83"/>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79" name="Rectangle 84"/>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I</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nvGrpSpPr>
            <p:cNvPr id="84054" name="Group 85"/>
            <p:cNvGrpSpPr/>
            <p:nvPr/>
          </p:nvGrpSpPr>
          <p:grpSpPr>
            <a:xfrm>
              <a:off x="249" y="3208"/>
              <a:ext cx="1111" cy="274"/>
              <a:chOff x="78" y="3411"/>
              <a:chExt cx="1274" cy="274"/>
            </a:xfrm>
          </p:grpSpPr>
          <p:sp>
            <p:nvSpPr>
              <p:cNvPr id="80981" name="Rectangle 86"/>
              <p:cNvSpPr>
                <a:spLocks noChangeArrowheads="1"/>
              </p:cNvSpPr>
              <p:nvPr/>
            </p:nvSpPr>
            <p:spPr bwMode="auto">
              <a:xfrm>
                <a:off x="78" y="3415"/>
                <a:ext cx="1274" cy="27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2" name="Line 87"/>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3" name="Line 88"/>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4" name="Line 89"/>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5" name="Line 90"/>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0986" name="Rectangle 91"/>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7" name="Rectangle 92"/>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88" name="Rectangle 93"/>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rPr>
                <a:t>H</a:t>
              </a:r>
              <a:endParaRPr kumimoji="0" lang="en-US" altLang="zh-TW" sz="2400" b="1"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80989" name="Line 94"/>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0" name="Line 95"/>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1" name="Line 96"/>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2" name="Line 97"/>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3" name="Line 98"/>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4" name="Line 99"/>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5" name="Line 100"/>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6" name="Line 101"/>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4" name="Group 102"/>
          <p:cNvGrpSpPr/>
          <p:nvPr/>
        </p:nvGrpSpPr>
        <p:grpSpPr>
          <a:xfrm>
            <a:off x="1604963" y="3738563"/>
            <a:ext cx="6242050" cy="2668587"/>
            <a:chOff x="1006" y="1919"/>
            <a:chExt cx="3932" cy="1681"/>
          </a:xfrm>
        </p:grpSpPr>
        <p:sp>
          <p:nvSpPr>
            <p:cNvPr id="80998" name="Line 103"/>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999" name="Line 104"/>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0" name="Line 105"/>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1" name="Line 106"/>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2" name="Line 107"/>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3" name="Line 108"/>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4" name="Line 109"/>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5" name="Line 110"/>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6" name="Line 111"/>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7" name="Line 112"/>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8" name="Line 113"/>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09" name="Line 114"/>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0" name="Line 115"/>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1" name="Line 116"/>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2" name="Line 117"/>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3" name="Line 118"/>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4" name="Line 119"/>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5" name="Line 120"/>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6" name="Line 121"/>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7" name="Line 122"/>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8" name="Line 123"/>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19" name="Line 124"/>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0" name="Line 125"/>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1" name="Line 126"/>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2" name="Line 127"/>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3" name="Line 128"/>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4" name="Line 129"/>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79394" name="Text Box 130"/>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accent2"/>
                </a:solidFill>
                <a:effectLst/>
                <a:uLnTx/>
                <a:uFillTx/>
                <a:latin typeface="+mn-lt"/>
                <a:ea typeface="+mn-ea"/>
                <a:cs typeface="+mn-ea"/>
                <a:sym typeface="+mn-lt"/>
              </a:rPr>
              <a:t>注：此图中序遍历结果为</a:t>
            </a:r>
            <a:r>
              <a:rPr kumimoji="0" lang="zh-TW" altLang="en-US" sz="2400" b="0" i="0" u="none" strike="noStrike" kern="1200" cap="none" spc="0" normalizeH="0" baseline="0" noProof="0">
                <a:ln>
                  <a:noFill/>
                </a:ln>
                <a:solidFill>
                  <a:schemeClr val="accent2"/>
                </a:solidFill>
                <a:effectLst/>
                <a:uLnTx/>
                <a:uFillTx/>
                <a:latin typeface="+mn-lt"/>
                <a:ea typeface="+mn-ea"/>
                <a:cs typeface="+mn-ea"/>
                <a:sym typeface="+mn-lt"/>
              </a:rPr>
              <a:t>:  </a:t>
            </a:r>
            <a:r>
              <a:rPr kumimoji="0" lang="en-US" altLang="zh-TW" sz="2400" b="0" i="0" u="none" strike="noStrike" kern="1200" cap="none" spc="0" normalizeH="0" baseline="0" noProof="0">
                <a:ln>
                  <a:noFill/>
                </a:ln>
                <a:solidFill>
                  <a:srgbClr val="FF3300"/>
                </a:solidFill>
                <a:effectLst/>
                <a:uLnTx/>
                <a:uFillTx/>
                <a:latin typeface="+mn-lt"/>
                <a:ea typeface="+mn-ea"/>
                <a:cs typeface="+mn-ea"/>
                <a:sym typeface="+mn-lt"/>
              </a:rPr>
              <a:t>H</a:t>
            </a:r>
            <a:r>
              <a:rPr kumimoji="0" lang="en-US" altLang="zh-TW" sz="2400" b="0" i="0" u="none" strike="noStrike" kern="1200" cap="none" spc="0" normalizeH="0" baseline="0" noProof="0">
                <a:ln>
                  <a:noFill/>
                </a:ln>
                <a:solidFill>
                  <a:schemeClr val="accent2"/>
                </a:solidFill>
                <a:effectLst/>
                <a:uLnTx/>
                <a:uFillTx/>
                <a:latin typeface="+mn-lt"/>
                <a:ea typeface="+mn-ea"/>
                <a:cs typeface="+mn-ea"/>
                <a:sym typeface="+mn-lt"/>
              </a:rPr>
              <a:t>, D, I, B, E, A, F, C, </a:t>
            </a:r>
            <a:r>
              <a:rPr kumimoji="0" lang="en-US" altLang="zh-TW" sz="2400" b="0" i="0" u="none" strike="noStrike" kern="1200" cap="none" spc="0" normalizeH="0" baseline="0" noProof="0">
                <a:ln>
                  <a:noFill/>
                </a:ln>
                <a:solidFill>
                  <a:srgbClr val="FF3300"/>
                </a:solidFill>
                <a:effectLst/>
                <a:uLnTx/>
                <a:uFillTx/>
                <a:latin typeface="+mn-lt"/>
                <a:ea typeface="+mn-ea"/>
                <a:cs typeface="+mn-ea"/>
                <a:sym typeface="+mn-lt"/>
              </a:rPr>
              <a:t>G</a:t>
            </a:r>
            <a:endParaRPr kumimoji="0" lang="en-US" altLang="zh-TW" sz="2400" b="0" i="0" u="none" strike="noStrike" kern="1200" cap="none" spc="0" normalizeH="0" baseline="0" noProof="0">
              <a:ln>
                <a:noFill/>
              </a:ln>
              <a:solidFill>
                <a:srgbClr val="FF3300"/>
              </a:solidFill>
              <a:effectLst/>
              <a:uLnTx/>
              <a:uFillTx/>
              <a:latin typeface="+mn-lt"/>
              <a:ea typeface="+mn-ea"/>
              <a:cs typeface="+mn-ea"/>
              <a:sym typeface="+mn-lt"/>
            </a:endParaRPr>
          </a:p>
        </p:txBody>
      </p:sp>
      <p:grpSp>
        <p:nvGrpSpPr>
          <p:cNvPr id="15" name="Group 132"/>
          <p:cNvGrpSpPr/>
          <p:nvPr/>
        </p:nvGrpSpPr>
        <p:grpSpPr>
          <a:xfrm>
            <a:off x="2405063" y="2222500"/>
            <a:ext cx="4003675" cy="981075"/>
            <a:chOff x="1510" y="964"/>
            <a:chExt cx="2522" cy="618"/>
          </a:xfrm>
        </p:grpSpPr>
        <p:grpSp>
          <p:nvGrpSpPr>
            <p:cNvPr id="83979" name="Group 133"/>
            <p:cNvGrpSpPr/>
            <p:nvPr/>
          </p:nvGrpSpPr>
          <p:grpSpPr>
            <a:xfrm>
              <a:off x="2487" y="1042"/>
              <a:ext cx="1274" cy="274"/>
              <a:chOff x="2524" y="1245"/>
              <a:chExt cx="1274" cy="274"/>
            </a:xfrm>
          </p:grpSpPr>
          <p:sp>
            <p:nvSpPr>
              <p:cNvPr id="81028" name="Rectangle 134"/>
              <p:cNvSpPr>
                <a:spLocks noChangeArrowheads="1"/>
              </p:cNvSpPr>
              <p:nvPr/>
            </p:nvSpPr>
            <p:spPr bwMode="auto">
              <a:xfrm>
                <a:off x="2524" y="1249"/>
                <a:ext cx="1274" cy="270"/>
              </a:xfrm>
              <a:prstGeom prst="rect">
                <a:avLst/>
              </a:prstGeom>
              <a:noFill/>
              <a:ln w="12700">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29" name="Line 135"/>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0" name="Line 136"/>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1" name="Line 137"/>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2" name="Line 138"/>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033" name="Rectangle 139"/>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4" name="Rectangle 140"/>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TW" altLang="en-US" sz="2400" b="1" i="0" u="none" strike="noStrike" kern="1200" cap="none" spc="0" normalizeH="0" baseline="0" noProof="0">
                  <a:ln>
                    <a:noFill/>
                  </a:ln>
                  <a:solidFill>
                    <a:srgbClr val="66FF33"/>
                  </a:solidFill>
                  <a:effectLst/>
                  <a:uLnTx/>
                  <a:uFillTx/>
                  <a:latin typeface="+mn-lt"/>
                  <a:ea typeface="+mn-ea"/>
                  <a:cs typeface="+mn-ea"/>
                  <a:sym typeface="+mn-lt"/>
                </a:rPr>
                <a:t>--</a:t>
              </a:r>
              <a:endParaRPr kumimoji="0" lang="zh-TW" altLang="en-US" sz="2400" b="1" i="0" u="none" strike="noStrike" kern="1200" cap="none" spc="0" normalizeH="0" baseline="0" noProof="0">
                <a:ln>
                  <a:noFill/>
                </a:ln>
                <a:solidFill>
                  <a:srgbClr val="66FF33"/>
                </a:solidFill>
                <a:effectLst/>
                <a:uLnTx/>
                <a:uFillTx/>
                <a:latin typeface="+mn-lt"/>
                <a:ea typeface="+mn-ea"/>
                <a:cs typeface="+mn-ea"/>
                <a:sym typeface="+mn-lt"/>
              </a:endParaRPr>
            </a:p>
          </p:txBody>
        </p:sp>
        <p:sp>
          <p:nvSpPr>
            <p:cNvPr id="81035" name="Line 141"/>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6" name="Line 142"/>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7" name="Line 143"/>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8" name="Line 144"/>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39" name="Line 145"/>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40" name="Line 146"/>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41" name="Rectangle 147"/>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root</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042" name="Rectangle 148"/>
            <p:cNvSpPr>
              <a:spLocks noChangeArrowheads="1"/>
            </p:cNvSpPr>
            <p:nvPr/>
          </p:nvSpPr>
          <p:spPr bwMode="auto">
            <a:xfrm>
              <a:off x="3552" y="1056"/>
              <a:ext cx="21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TW"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47" name="Rectangle 86"/>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cxnSp>
        <p:nvCxnSpPr>
          <p:cNvPr id="9" name="曲线连接符 8"/>
          <p:cNvCxnSpPr/>
          <p:nvPr/>
        </p:nvCxnSpPr>
        <p:spPr>
          <a:xfrm>
            <a:off x="5412740" y="2520950"/>
            <a:ext cx="3129915" cy="2343150"/>
          </a:xfrm>
          <a:prstGeom prst="curvedConnector3">
            <a:avLst>
              <a:gd name="adj1" fmla="val 112578"/>
            </a:avLst>
          </a:prstGeom>
          <a:ln w="12700" cmpd="sng">
            <a:solidFill>
              <a:schemeClr val="accent1">
                <a:shade val="50000"/>
              </a:schemeClr>
            </a:solidFill>
            <a:prstDash val="lgDash"/>
            <a:headEnd type="none" w="med" len="med"/>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矩形 2"/>
          <p:cNvSpPr/>
          <p:nvPr/>
        </p:nvSpPr>
        <p:spPr>
          <a:xfrm>
            <a:off x="0" y="2486025"/>
            <a:ext cx="5219700" cy="3463925"/>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90115" name="矩形 54"/>
          <p:cNvSpPr/>
          <p:nvPr/>
        </p:nvSpPr>
        <p:spPr>
          <a:xfrm>
            <a:off x="5499100" y="2486025"/>
            <a:ext cx="3644900" cy="3463925"/>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81922" name="Rectangle 6"/>
          <p:cNvSpPr>
            <a:spLocks noChangeArrowheads="1"/>
          </p:cNvSpPr>
          <p:nvPr/>
        </p:nvSpPr>
        <p:spPr bwMode="auto">
          <a:xfrm>
            <a:off x="-17462" y="1468438"/>
            <a:ext cx="6207125" cy="657225"/>
          </a:xfrm>
          <a:prstGeom prst="roundRect">
            <a:avLst/>
          </a:prstGeom>
          <a:solidFill>
            <a:srgbClr val="A78DC2"/>
          </a:solidFill>
          <a:ln w="38100">
            <a:noFill/>
            <a:miter lim="800000"/>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画出与二叉树对应的中序线索二叉树 </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Group 7"/>
          <p:cNvGrpSpPr/>
          <p:nvPr/>
        </p:nvGrpSpPr>
        <p:grpSpPr>
          <a:xfrm>
            <a:off x="1022350" y="2735263"/>
            <a:ext cx="3429000" cy="2881312"/>
            <a:chOff x="1174" y="864"/>
            <a:chExt cx="2160" cy="1815"/>
          </a:xfrm>
        </p:grpSpPr>
        <p:sp>
          <p:nvSpPr>
            <p:cNvPr id="81924" name="Rectangle 8"/>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28</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25" name="Rectangle 9"/>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25</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5032" name="Group 10"/>
            <p:cNvGrpSpPr/>
            <p:nvPr/>
          </p:nvGrpSpPr>
          <p:grpSpPr>
            <a:xfrm>
              <a:off x="1680" y="1680"/>
              <a:ext cx="480" cy="240"/>
              <a:chOff x="2304" y="2352"/>
              <a:chExt cx="480" cy="240"/>
            </a:xfrm>
          </p:grpSpPr>
          <p:sp>
            <p:nvSpPr>
              <p:cNvPr id="81927" name="Line 11"/>
              <p:cNvSpPr>
                <a:spLocks noChangeShapeType="1"/>
              </p:cNvSpPr>
              <p:nvPr/>
            </p:nvSpPr>
            <p:spPr bwMode="auto">
              <a:xfrm flipH="1">
                <a:off x="2304" y="2352"/>
                <a:ext cx="192"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28" name="Line 12"/>
              <p:cNvSpPr>
                <a:spLocks noChangeShapeType="1"/>
              </p:cNvSpPr>
              <p:nvPr/>
            </p:nvSpPr>
            <p:spPr bwMode="auto">
              <a:xfrm>
                <a:off x="2640" y="2352"/>
                <a:ext cx="144"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33" name="Group 13"/>
            <p:cNvGrpSpPr/>
            <p:nvPr/>
          </p:nvGrpSpPr>
          <p:grpSpPr>
            <a:xfrm>
              <a:off x="2112" y="1200"/>
              <a:ext cx="480" cy="240"/>
              <a:chOff x="2304" y="2352"/>
              <a:chExt cx="480" cy="240"/>
            </a:xfrm>
          </p:grpSpPr>
          <p:sp>
            <p:nvSpPr>
              <p:cNvPr id="81930" name="Line 14"/>
              <p:cNvSpPr>
                <a:spLocks noChangeShapeType="1"/>
              </p:cNvSpPr>
              <p:nvPr/>
            </p:nvSpPr>
            <p:spPr bwMode="auto">
              <a:xfrm flipH="1">
                <a:off x="2304" y="2352"/>
                <a:ext cx="192"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1" name="Line 15"/>
              <p:cNvSpPr>
                <a:spLocks noChangeShapeType="1"/>
              </p:cNvSpPr>
              <p:nvPr/>
            </p:nvSpPr>
            <p:spPr bwMode="auto">
              <a:xfrm>
                <a:off x="2640" y="2352"/>
                <a:ext cx="144"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932" name="Rectangle 16"/>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40</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3" name="Line 17"/>
            <p:cNvSpPr>
              <a:spLocks noChangeShapeType="1"/>
            </p:cNvSpPr>
            <p:nvPr/>
          </p:nvSpPr>
          <p:spPr bwMode="auto">
            <a:xfrm flipH="1">
              <a:off x="1366" y="2160"/>
              <a:ext cx="192"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4" name="Rectangle 18"/>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55</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5" name="Rectangle 19"/>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60</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6" name="Rectangle 20"/>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33</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85039" name="Group 21"/>
            <p:cNvGrpSpPr/>
            <p:nvPr/>
          </p:nvGrpSpPr>
          <p:grpSpPr>
            <a:xfrm>
              <a:off x="2470" y="1680"/>
              <a:ext cx="480" cy="240"/>
              <a:chOff x="2304" y="2352"/>
              <a:chExt cx="480" cy="240"/>
            </a:xfrm>
          </p:grpSpPr>
          <p:sp>
            <p:nvSpPr>
              <p:cNvPr id="81938" name="Line 22"/>
              <p:cNvSpPr>
                <a:spLocks noChangeShapeType="1"/>
              </p:cNvSpPr>
              <p:nvPr/>
            </p:nvSpPr>
            <p:spPr bwMode="auto">
              <a:xfrm flipH="1">
                <a:off x="2304" y="2352"/>
                <a:ext cx="192"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39" name="Line 23"/>
              <p:cNvSpPr>
                <a:spLocks noChangeShapeType="1"/>
              </p:cNvSpPr>
              <p:nvPr/>
            </p:nvSpPr>
            <p:spPr bwMode="auto">
              <a:xfrm>
                <a:off x="2640" y="2352"/>
                <a:ext cx="144" cy="240"/>
              </a:xfrm>
              <a:prstGeom prst="line">
                <a:avLst/>
              </a:prstGeom>
              <a:noFill/>
              <a:ln w="22225">
                <a:solidFill>
                  <a:schemeClr val="tx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940" name="Rectangle 24"/>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08</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41" name="Rectangle 25"/>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54</a:t>
              </a:r>
              <a:endParaRPr kumimoji="0" lang="en-US" altLang="zh-CN"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80314" name="Rectangle 26"/>
          <p:cNvSpPr>
            <a:spLocks noChangeArrowheads="1"/>
          </p:cNvSpPr>
          <p:nvPr/>
        </p:nvSpPr>
        <p:spPr bwMode="auto">
          <a:xfrm>
            <a:off x="5491163" y="2565400"/>
            <a:ext cx="3652838"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因为中序遍历序列是：</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55</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40 25 60 </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28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08 33 </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54</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对应线索树应当按此规律连线，即</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在原二叉树中添加虚线。</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 name="Group 27"/>
          <p:cNvGrpSpPr/>
          <p:nvPr/>
        </p:nvGrpSpPr>
        <p:grpSpPr>
          <a:xfrm>
            <a:off x="301625" y="3192463"/>
            <a:ext cx="4578350" cy="2133600"/>
            <a:chOff x="720" y="1200"/>
            <a:chExt cx="2884" cy="1344"/>
          </a:xfrm>
        </p:grpSpPr>
        <p:grpSp>
          <p:nvGrpSpPr>
            <p:cNvPr id="85001" name="Group 28"/>
            <p:cNvGrpSpPr/>
            <p:nvPr/>
          </p:nvGrpSpPr>
          <p:grpSpPr>
            <a:xfrm>
              <a:off x="912" y="1922"/>
              <a:ext cx="247" cy="622"/>
              <a:chOff x="192" y="2208"/>
              <a:chExt cx="247" cy="622"/>
            </a:xfrm>
          </p:grpSpPr>
          <p:sp>
            <p:nvSpPr>
              <p:cNvPr id="81945" name="Line 29"/>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46" name="Line 30"/>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947" name="Rectangle 31"/>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rPr>
                <a:t>NIL</a:t>
              </a:r>
              <a:endParaRPr kumimoji="0" lang="en-US" altLang="zh-CN" sz="2400" b="1" i="0" u="none" strike="noStrike" kern="1200" cap="none" spc="0" normalizeH="0" baseline="0" noProof="0" dirty="0">
                <a:ln>
                  <a:noFill/>
                </a:ln>
                <a:solidFill>
                  <a:srgbClr val="FFC000"/>
                </a:solidFill>
                <a:effectLst/>
                <a:uLnTx/>
                <a:uFillTx/>
                <a:latin typeface="+mn-lt"/>
                <a:ea typeface="+mn-ea"/>
                <a:cs typeface="+mn-ea"/>
                <a:sym typeface="+mn-lt"/>
              </a:endParaRPr>
            </a:p>
          </p:txBody>
        </p:sp>
        <p:grpSp>
          <p:nvGrpSpPr>
            <p:cNvPr id="85003" name="Group 32"/>
            <p:cNvGrpSpPr/>
            <p:nvPr/>
          </p:nvGrpSpPr>
          <p:grpSpPr>
            <a:xfrm>
              <a:off x="1462" y="2160"/>
              <a:ext cx="199" cy="384"/>
              <a:chOff x="1001" y="3183"/>
              <a:chExt cx="247" cy="526"/>
            </a:xfrm>
          </p:grpSpPr>
          <p:sp>
            <p:nvSpPr>
              <p:cNvPr id="81949" name="Line 33"/>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50" name="Line 34"/>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4" name="Group 35"/>
            <p:cNvGrpSpPr/>
            <p:nvPr/>
          </p:nvGrpSpPr>
          <p:grpSpPr>
            <a:xfrm>
              <a:off x="1750" y="1680"/>
              <a:ext cx="96" cy="382"/>
              <a:chOff x="1001" y="3183"/>
              <a:chExt cx="247" cy="526"/>
            </a:xfrm>
          </p:grpSpPr>
          <p:sp>
            <p:nvSpPr>
              <p:cNvPr id="81952" name="Line 36"/>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53" name="Line 37"/>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5" name="Group 38"/>
            <p:cNvGrpSpPr/>
            <p:nvPr/>
          </p:nvGrpSpPr>
          <p:grpSpPr>
            <a:xfrm>
              <a:off x="2230" y="1200"/>
              <a:ext cx="96" cy="864"/>
              <a:chOff x="1001" y="3183"/>
              <a:chExt cx="247" cy="526"/>
            </a:xfrm>
          </p:grpSpPr>
          <p:sp>
            <p:nvSpPr>
              <p:cNvPr id="81955" name="Line 39"/>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56" name="Line 40"/>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6" name="Group 41"/>
            <p:cNvGrpSpPr/>
            <p:nvPr/>
          </p:nvGrpSpPr>
          <p:grpSpPr>
            <a:xfrm flipH="1">
              <a:off x="1990" y="1680"/>
              <a:ext cx="48" cy="384"/>
              <a:chOff x="1001" y="3183"/>
              <a:chExt cx="247" cy="526"/>
            </a:xfrm>
          </p:grpSpPr>
          <p:sp>
            <p:nvSpPr>
              <p:cNvPr id="81958" name="Line 42"/>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59" name="Line 43"/>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7" name="Group 44"/>
            <p:cNvGrpSpPr/>
            <p:nvPr/>
          </p:nvGrpSpPr>
          <p:grpSpPr>
            <a:xfrm flipH="1">
              <a:off x="2806" y="1776"/>
              <a:ext cx="48" cy="384"/>
              <a:chOff x="1001" y="3183"/>
              <a:chExt cx="247" cy="526"/>
            </a:xfrm>
          </p:grpSpPr>
          <p:sp>
            <p:nvSpPr>
              <p:cNvPr id="81961" name="Line 45"/>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62" name="Line 46"/>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8" name="Group 47"/>
            <p:cNvGrpSpPr/>
            <p:nvPr/>
          </p:nvGrpSpPr>
          <p:grpSpPr>
            <a:xfrm flipH="1">
              <a:off x="2374" y="1200"/>
              <a:ext cx="96" cy="960"/>
              <a:chOff x="1001" y="3183"/>
              <a:chExt cx="247" cy="526"/>
            </a:xfrm>
          </p:grpSpPr>
          <p:sp>
            <p:nvSpPr>
              <p:cNvPr id="81964" name="Line 48"/>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65" name="Line 49"/>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09" name="Group 50"/>
            <p:cNvGrpSpPr/>
            <p:nvPr/>
          </p:nvGrpSpPr>
          <p:grpSpPr>
            <a:xfrm>
              <a:off x="2614" y="1776"/>
              <a:ext cx="96" cy="382"/>
              <a:chOff x="1001" y="3183"/>
              <a:chExt cx="247" cy="526"/>
            </a:xfrm>
          </p:grpSpPr>
          <p:sp>
            <p:nvSpPr>
              <p:cNvPr id="81967" name="Line 51"/>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68" name="Line 52"/>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85010" name="Group 53"/>
            <p:cNvGrpSpPr/>
            <p:nvPr/>
          </p:nvGrpSpPr>
          <p:grpSpPr>
            <a:xfrm>
              <a:off x="3161" y="1728"/>
              <a:ext cx="199" cy="432"/>
              <a:chOff x="1001" y="3183"/>
              <a:chExt cx="247" cy="526"/>
            </a:xfrm>
          </p:grpSpPr>
          <p:sp>
            <p:nvSpPr>
              <p:cNvPr id="81970" name="Line 54"/>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71" name="Line 55"/>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972" name="Rectangle 56"/>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NIL</a:t>
              </a:r>
              <a:endPar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endParaRPr>
            </a:p>
          </p:txBody>
        </p:sp>
      </p:grpSp>
      <p:sp>
        <p:nvSpPr>
          <p:cNvPr id="81973" name="Rectangle 58"/>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rPr>
              <a:t>练习</a:t>
            </a:r>
            <a:endParaRPr kumimoji="0" lang="zh-CN" altLang="en-US" sz="2800" b="0" i="0" u="none" strike="noStrike" kern="1200" cap="none" spc="0" normalizeH="0" baseline="0" noProof="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charRg st="0" end="35"/>
                                            </p:txEl>
                                          </p:spTgt>
                                        </p:tgtEl>
                                        <p:attrNameLst>
                                          <p:attrName>style.visibility</p:attrName>
                                        </p:attrNameLst>
                                      </p:cBhvr>
                                      <p:to>
                                        <p:strVal val="visible"/>
                                      </p:to>
                                    </p:set>
                                    <p:animEffect transition="in" filter="strips(downRight)">
                                      <p:cBhvr>
                                        <p:cTn id="27" dur="500"/>
                                        <p:tgtEl>
                                          <p:spTgt spid="780314">
                                            <p:txEl>
                                              <p:charRg st="0" end="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charRg st="35" end="62"/>
                                            </p:txEl>
                                          </p:spTgt>
                                        </p:tgtEl>
                                        <p:attrNameLst>
                                          <p:attrName>style.visibility</p:attrName>
                                        </p:attrNameLst>
                                      </p:cBhvr>
                                      <p:to>
                                        <p:strVal val="visible"/>
                                      </p:to>
                                    </p:set>
                                    <p:animEffect transition="in" filter="strips(downRight)">
                                      <p:cBhvr>
                                        <p:cTn id="32" dur="500"/>
                                        <p:tgtEl>
                                          <p:spTgt spid="780314">
                                            <p:txEl>
                                              <p:charRg st="35"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8"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49863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5.3</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5.4</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5.5</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5.6</a:t>
            </a:r>
            <a:endParaRPr kumimoji="0" lang="en-US" altLang="zh-CN"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5.7</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latin typeface="+mn-lt"/>
                <a:ea typeface="+mn-ea"/>
                <a:cs typeface="+mn-ea"/>
                <a:sym typeface="+mn-lt"/>
              </a:rPr>
              <a:t>树和二叉树的定义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案例引入</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树和二叉树的抽象数据类型定义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二叉树的性质和存储结构</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遍历二叉树和线索二叉树</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chemeClr val="bg1"/>
                </a:solidFill>
                <a:latin typeface="+mn-lt"/>
                <a:ea typeface="+mn-ea"/>
                <a:cs typeface="+mn-ea"/>
                <a:sym typeface="+mn-lt"/>
              </a:rPr>
              <a:t>树和森林</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哈夫曼树及其应用</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97028" name="Object 4"/>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3081" name="" r:id="rId1" imgW="6875780" imgH="3817620" progId="Visio.Drawing.5">
                  <p:embed/>
                </p:oleObj>
              </mc:Choice>
              <mc:Fallback>
                <p:oleObj name="" r:id="rId1" imgW="6875780" imgH="3817620" progId="Visio.Drawing.5">
                  <p:embed/>
                  <p:pic>
                    <p:nvPicPr>
                      <p:cNvPr id="0" name="图片 3080"/>
                      <p:cNvPicPr/>
                      <p:nvPr/>
                    </p:nvPicPr>
                    <p:blipFill>
                      <a:blip r:embed="rId2"/>
                      <a:stretch>
                        <a:fillRect/>
                      </a:stretch>
                    </p:blipFill>
                    <p:spPr>
                      <a:xfrm>
                        <a:off x="2597150" y="2535238"/>
                        <a:ext cx="3886200" cy="2286000"/>
                      </a:xfrm>
                      <a:prstGeom prst="rect">
                        <a:avLst/>
                      </a:prstGeom>
                      <a:solidFill>
                        <a:schemeClr val="accent1"/>
                      </a:solidFill>
                      <a:ln w="38100">
                        <a:noFill/>
                        <a:miter/>
                      </a:ln>
                    </p:spPr>
                  </p:pic>
                </p:oleObj>
              </mc:Fallback>
            </mc:AlternateContent>
          </a:graphicData>
        </a:graphic>
      </p:graphicFrame>
      <p:graphicFrame>
        <p:nvGraphicFramePr>
          <p:cNvPr id="897029" name="Object 5"/>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3079" name="" r:id="rId3" imgW="2376170" imgH="3816350" progId="Visio.Drawing.5">
                  <p:embed/>
                </p:oleObj>
              </mc:Choice>
              <mc:Fallback>
                <p:oleObj name="" r:id="rId3" imgW="2376170" imgH="3816350" progId="Visio.Drawing.5">
                  <p:embed/>
                  <p:pic>
                    <p:nvPicPr>
                      <p:cNvPr id="0" name="图片 3078"/>
                      <p:cNvPicPr/>
                      <p:nvPr/>
                    </p:nvPicPr>
                    <p:blipFill>
                      <a:blip r:embed="rId4"/>
                      <a:stretch>
                        <a:fillRect/>
                      </a:stretch>
                    </p:blipFill>
                    <p:spPr>
                      <a:xfrm>
                        <a:off x="6972300" y="1316038"/>
                        <a:ext cx="1949450" cy="3130550"/>
                      </a:xfrm>
                      <a:prstGeom prst="rect">
                        <a:avLst/>
                      </a:prstGeom>
                      <a:noFill/>
                      <a:ln w="38100">
                        <a:noFill/>
                        <a:miter/>
                      </a:ln>
                    </p:spPr>
                  </p:pic>
                </p:oleObj>
              </mc:Fallback>
            </mc:AlternateContent>
          </a:graphicData>
        </a:graphic>
      </p:graphicFrame>
      <p:sp>
        <p:nvSpPr>
          <p:cNvPr id="897030" name="Text Box 6"/>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凹入表示</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97031" name="AutoShape 7"/>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897032" name="Object 8"/>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3078" name="" r:id="rId5" imgW="3168650" imgH="2965450" progId="Visio.Drawing.5">
                  <p:embed/>
                </p:oleObj>
              </mc:Choice>
              <mc:Fallback>
                <p:oleObj name="" r:id="rId5" imgW="3168650" imgH="2965450" progId="Visio.Drawing.5">
                  <p:embed/>
                  <p:pic>
                    <p:nvPicPr>
                      <p:cNvPr id="0" name="图片 3077"/>
                      <p:cNvPicPr/>
                      <p:nvPr/>
                    </p:nvPicPr>
                    <p:blipFill>
                      <a:blip r:embed="rId6"/>
                      <a:stretch>
                        <a:fillRect/>
                      </a:stretch>
                    </p:blipFill>
                    <p:spPr>
                      <a:xfrm>
                        <a:off x="166688" y="1163638"/>
                        <a:ext cx="2101850" cy="1965325"/>
                      </a:xfrm>
                      <a:prstGeom prst="rect">
                        <a:avLst/>
                      </a:prstGeom>
                      <a:noFill/>
                      <a:ln w="38100">
                        <a:noFill/>
                        <a:miter/>
                      </a:ln>
                    </p:spPr>
                  </p:pic>
                </p:oleObj>
              </mc:Fallback>
            </mc:AlternateContent>
          </a:graphicData>
        </a:graphic>
      </p:graphicFrame>
      <p:sp>
        <p:nvSpPr>
          <p:cNvPr id="897033" name="Text Box 9"/>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嵌套集合</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97034" name="AutoShape 10"/>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897035" name="Object 11"/>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3080" name="" r:id="rId7" imgW="5600700" imgH="431800" progId="Visio.Drawing.5">
                  <p:embed/>
                </p:oleObj>
              </mc:Choice>
              <mc:Fallback>
                <p:oleObj name="" r:id="rId7" imgW="5600700" imgH="431800" progId="Visio.Drawing.5">
                  <p:embed/>
                  <p:pic>
                    <p:nvPicPr>
                      <p:cNvPr id="0" name="图片 3079"/>
                      <p:cNvPicPr/>
                      <p:nvPr/>
                    </p:nvPicPr>
                    <p:blipFill>
                      <a:blip r:embed="rId8"/>
                      <a:stretch>
                        <a:fillRect/>
                      </a:stretch>
                    </p:blipFill>
                    <p:spPr>
                      <a:xfrm>
                        <a:off x="1911350" y="5583238"/>
                        <a:ext cx="5076825" cy="390525"/>
                      </a:xfrm>
                      <a:prstGeom prst="rect">
                        <a:avLst/>
                      </a:prstGeom>
                      <a:noFill/>
                      <a:ln w="38100">
                        <a:noFill/>
                        <a:miter/>
                      </a:ln>
                    </p:spPr>
                  </p:pic>
                </p:oleObj>
              </mc:Fallback>
            </mc:AlternateContent>
          </a:graphicData>
        </a:graphic>
      </p:graphicFrame>
      <p:sp>
        <p:nvSpPr>
          <p:cNvPr id="897036" name="Text Box 12"/>
          <p:cNvSpPr txBox="1">
            <a:spLocks noChangeArrowheads="1"/>
          </p:cNvSpPr>
          <p:nvPr/>
        </p:nvSpPr>
        <p:spPr bwMode="auto">
          <a:xfrm>
            <a:off x="3897313" y="6116638"/>
            <a:ext cx="1103313"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广义表</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7037" name="AutoShape 13"/>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ln>
        </p:spPr>
        <p:txBody>
          <a:bodyPr vert="eaVert"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16" name="Rectangle 14"/>
          <p:cNvSpPr>
            <a:spLocks noChangeArrowheads="1"/>
          </p:cNvSpPr>
          <p:nvPr/>
        </p:nvSpPr>
        <p:spPr bwMode="auto">
          <a:xfrm>
            <a:off x="858838" y="220663"/>
            <a:ext cx="3921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树的其它表示方式</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9" name="whoosh.wav"/>
                                        </p:tgtEl>
                                      </p:cMediaNode>
                                    </p:audio>
                                  </p:sub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9"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9"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9" name="whoosh.wav"/>
                                        </p:tgtEl>
                                      </p:cMediaNode>
                                    </p:audio>
                                  </p:sub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9"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9"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9" name="whoosh.wav"/>
                                        </p:tgtEl>
                                      </p:cMediaNode>
                                    </p:audio>
                                  </p:sub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9"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9"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树的存储结构：双亲表示法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树的存储结构：双亲表示法</a:t>
            </a:r>
            <a:endParaRPr sz="2380">
              <a:latin typeface="宋体" panose="02010600030101010101" pitchFamily="2" charset="-122"/>
              <a:cs typeface="宋体" panose="02010600030101010101" pitchFamily="2" charset="-122"/>
            </a:endParaRPr>
          </a:p>
        </p:txBody>
      </p:sp>
      <p:sp>
        <p:nvSpPr>
          <p:cNvPr id="6" name="object 6"/>
          <p:cNvSpPr/>
          <p:nvPr/>
        </p:nvSpPr>
        <p:spPr>
          <a:xfrm>
            <a:off x="681513" y="1803741"/>
            <a:ext cx="244118" cy="244118"/>
          </a:xfrm>
          <a:custGeom>
            <a:avLst/>
            <a:gdLst/>
            <a:ahLst/>
            <a:cxnLst/>
            <a:rect l="l" t="t" r="r" b="b"/>
            <a:pathLst>
              <a:path w="123190" h="123190">
                <a:moveTo>
                  <a:pt x="122694" y="0"/>
                </a:moveTo>
                <a:lnTo>
                  <a:pt x="0" y="0"/>
                </a:lnTo>
                <a:lnTo>
                  <a:pt x="0" y="122694"/>
                </a:lnTo>
                <a:lnTo>
                  <a:pt x="122694" y="122694"/>
                </a:lnTo>
                <a:lnTo>
                  <a:pt x="122694" y="0"/>
                </a:lnTo>
                <a:close/>
              </a:path>
            </a:pathLst>
          </a:custGeom>
          <a:solidFill>
            <a:srgbClr val="0069AD"/>
          </a:solidFill>
        </p:spPr>
        <p:txBody>
          <a:bodyPr wrap="square" lIns="0" tIns="0" rIns="0" bIns="0" rtlCol="0"/>
          <a:lstStyle/>
          <a:p>
            <a:endParaRPr sz="3565"/>
          </a:p>
        </p:txBody>
      </p:sp>
      <p:sp>
        <p:nvSpPr>
          <p:cNvPr id="7" name="object 7"/>
          <p:cNvSpPr/>
          <p:nvPr/>
        </p:nvSpPr>
        <p:spPr>
          <a:xfrm>
            <a:off x="1131750" y="2226320"/>
            <a:ext cx="0" cy="119543"/>
          </a:xfrm>
          <a:custGeom>
            <a:avLst/>
            <a:gdLst/>
            <a:ahLst/>
            <a:cxnLst/>
            <a:rect l="l" t="t" r="r" b="b"/>
            <a:pathLst>
              <a:path h="60325">
                <a:moveTo>
                  <a:pt x="0" y="59702"/>
                </a:moveTo>
                <a:lnTo>
                  <a:pt x="0" y="0"/>
                </a:lnTo>
              </a:path>
            </a:pathLst>
          </a:custGeom>
          <a:ln w="59712">
            <a:solidFill>
              <a:srgbClr val="CCE1EE"/>
            </a:solidFill>
          </a:ln>
        </p:spPr>
        <p:txBody>
          <a:bodyPr wrap="square" lIns="0" tIns="0" rIns="0" bIns="0" rtlCol="0"/>
          <a:lstStyle/>
          <a:p>
            <a:endParaRPr sz="3565"/>
          </a:p>
        </p:txBody>
      </p:sp>
      <p:sp>
        <p:nvSpPr>
          <p:cNvPr id="8" name="object 8"/>
          <p:cNvSpPr/>
          <p:nvPr/>
        </p:nvSpPr>
        <p:spPr>
          <a:xfrm>
            <a:off x="1131750" y="2567307"/>
            <a:ext cx="0" cy="119543"/>
          </a:xfrm>
          <a:custGeom>
            <a:avLst/>
            <a:gdLst/>
            <a:ahLst/>
            <a:cxnLst/>
            <a:rect l="l" t="t" r="r" b="b"/>
            <a:pathLst>
              <a:path h="60325">
                <a:moveTo>
                  <a:pt x="0" y="59715"/>
                </a:moveTo>
                <a:lnTo>
                  <a:pt x="0" y="0"/>
                </a:lnTo>
              </a:path>
            </a:pathLst>
          </a:custGeom>
          <a:ln w="59712">
            <a:solidFill>
              <a:srgbClr val="0069AD"/>
            </a:solidFill>
          </a:ln>
        </p:spPr>
        <p:txBody>
          <a:bodyPr wrap="square" lIns="0" tIns="0" rIns="0" bIns="0" rtlCol="0"/>
          <a:lstStyle/>
          <a:p>
            <a:endParaRPr sz="3565"/>
          </a:p>
        </p:txBody>
      </p:sp>
      <p:sp>
        <p:nvSpPr>
          <p:cNvPr id="9" name="object 9"/>
          <p:cNvSpPr/>
          <p:nvPr/>
        </p:nvSpPr>
        <p:spPr>
          <a:xfrm>
            <a:off x="1131750" y="2908295"/>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10" name="object 10"/>
          <p:cNvSpPr/>
          <p:nvPr/>
        </p:nvSpPr>
        <p:spPr>
          <a:xfrm>
            <a:off x="1131750" y="3249282"/>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11" name="object 11"/>
          <p:cNvSpPr/>
          <p:nvPr/>
        </p:nvSpPr>
        <p:spPr>
          <a:xfrm>
            <a:off x="681513" y="3920509"/>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2" name="object 12"/>
          <p:cNvSpPr/>
          <p:nvPr/>
        </p:nvSpPr>
        <p:spPr>
          <a:xfrm>
            <a:off x="681513" y="467333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3" name="object 13"/>
          <p:cNvSpPr/>
          <p:nvPr/>
        </p:nvSpPr>
        <p:spPr>
          <a:xfrm>
            <a:off x="681513" y="542615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4" name="object 14"/>
          <p:cNvSpPr txBox="1"/>
          <p:nvPr/>
        </p:nvSpPr>
        <p:spPr>
          <a:xfrm>
            <a:off x="715237" y="1703927"/>
            <a:ext cx="4463363" cy="3925570"/>
          </a:xfrm>
          <a:prstGeom prst="rect">
            <a:avLst/>
          </a:prstGeom>
        </p:spPr>
        <p:txBody>
          <a:bodyPr vert="horz" wrap="square" lIns="0" tIns="22650" rIns="0" bIns="0" rtlCol="0">
            <a:spAutoFit/>
          </a:bodyPr>
          <a:lstStyle/>
          <a:p>
            <a:pPr marL="179705" indent="-167640">
              <a:lnSpc>
                <a:spcPct val="100000"/>
              </a:lnSpc>
              <a:spcBef>
                <a:spcPts val="90"/>
              </a:spcBef>
              <a:buClr>
                <a:srgbClr val="000000"/>
              </a:buClr>
              <a:buSzPct val="91000"/>
              <a:buFont typeface="Euclid" panose="02020503060505020303"/>
              <a:buAutoNum type="arabicPlain"/>
              <a:tabLst>
                <a:tab pos="180340" algn="l"/>
              </a:tabLst>
            </a:pPr>
            <a:r>
              <a:rPr sz="2180" spc="-10" dirty="0">
                <a:solidFill>
                  <a:srgbClr val="0069AD"/>
                </a:solidFill>
                <a:latin typeface="宋体" panose="02010600030101010101" pitchFamily="2" charset="-122"/>
                <a:cs typeface="宋体" panose="02010600030101010101" pitchFamily="2" charset="-122"/>
                <a:hlinkClick r:id="rId3" action="ppaction://hlinksldjump"/>
              </a:rPr>
              <a:t>概述</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solidFill>
                  <a:srgbClr val="CCCCCC"/>
                </a:solidFill>
                <a:latin typeface="宋体" panose="02010600030101010101" pitchFamily="2" charset="-122"/>
                <a:cs typeface="宋体" panose="02010600030101010101" pitchFamily="2" charset="-122"/>
                <a:hlinkClick r:id="rId8" action="ppaction://hlinksldjump"/>
              </a:rPr>
              <a:t>树的概念</a:t>
            </a:r>
            <a:endParaRPr sz="2180">
              <a:latin typeface="宋体" panose="02010600030101010101" pitchFamily="2" charset="-122"/>
              <a:cs typeface="宋体" panose="02010600030101010101" pitchFamily="2" charset="-122"/>
            </a:endParaRPr>
          </a:p>
          <a:p>
            <a:pPr marL="299720" marR="281940">
              <a:lnSpc>
                <a:spcPct val="103000"/>
              </a:lnSpc>
            </a:pPr>
            <a:r>
              <a:rPr sz="2180" spc="-10" dirty="0">
                <a:latin typeface="宋体" panose="02010600030101010101" pitchFamily="2" charset="-122"/>
                <a:cs typeface="宋体" panose="02010600030101010101" pitchFamily="2" charset="-122"/>
                <a:hlinkClick r:id="rId7" action="ppaction://hlinksldjump"/>
              </a:rPr>
              <a:t>树的存储结构：双亲表示法 </a:t>
            </a:r>
            <a:r>
              <a:rPr sz="2180" spc="-10" dirty="0">
                <a:solidFill>
                  <a:srgbClr val="CCCCCC"/>
                </a:solidFill>
                <a:latin typeface="宋体" panose="02010600030101010101" pitchFamily="2" charset="-122"/>
                <a:cs typeface="宋体" panose="02010600030101010101" pitchFamily="2" charset="-122"/>
                <a:hlinkClick r:id="rId9" action="ppaction://hlinksldjump"/>
              </a:rPr>
              <a:t>树的存储结构：孩子表示法</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solidFill>
                  <a:srgbClr val="CCCCCC"/>
                </a:solidFill>
                <a:latin typeface="宋体" panose="02010600030101010101" pitchFamily="2" charset="-122"/>
                <a:cs typeface="宋体" panose="02010600030101010101" pitchFamily="2" charset="-122"/>
                <a:hlinkClick r:id="rId10" action="ppaction://hlinksldjump"/>
              </a:rPr>
              <a:t>树的存储结构：孩子兄弟表示法</a:t>
            </a:r>
            <a:endParaRPr sz="2180">
              <a:latin typeface="宋体" panose="02010600030101010101" pitchFamily="2" charset="-122"/>
              <a:cs typeface="宋体" panose="02010600030101010101" pitchFamily="2" charset="-122"/>
            </a:endParaRPr>
          </a:p>
          <a:p>
            <a:pPr>
              <a:lnSpc>
                <a:spcPct val="100000"/>
              </a:lnSpc>
              <a:spcBef>
                <a:spcPts val="5"/>
              </a:spcBef>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4" action="ppaction://hlinksldjump"/>
              </a:rPr>
              <a:t>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5" action="ppaction://hlinksldjump"/>
              </a:rPr>
              <a:t>遍历二叉树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6" action="ppaction://hlinksldjump"/>
              </a:rPr>
              <a:t>树、森林与二叉树的转换</a:t>
            </a:r>
            <a:endParaRPr sz="2180">
              <a:latin typeface="宋体" panose="02010600030101010101" pitchFamily="2" charset="-122"/>
              <a:cs typeface="宋体" panose="02010600030101010101" pitchFamily="2" charset="-122"/>
            </a:endParaRPr>
          </a:p>
        </p:txBody>
      </p:sp>
      <p:grpSp>
        <p:nvGrpSpPr>
          <p:cNvPr id="15" name="object 15"/>
          <p:cNvGrpSpPr/>
          <p:nvPr/>
        </p:nvGrpSpPr>
        <p:grpSpPr>
          <a:xfrm>
            <a:off x="4194" y="6378619"/>
            <a:ext cx="9131836" cy="470622"/>
            <a:chOff x="0" y="3218840"/>
            <a:chExt cx="4608195" cy="237490"/>
          </a:xfrm>
        </p:grpSpPr>
        <p:sp>
          <p:nvSpPr>
            <p:cNvPr id="16" name="object 16"/>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7" name="object 17"/>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8" name="object 18"/>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1"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1" action="ppaction://hlinksldjump"/>
              </a:rPr>
              <a:t> </a:t>
            </a:r>
            <a:r>
              <a:rPr sz="1190" spc="55" dirty="0">
                <a:solidFill>
                  <a:srgbClr val="FFFFFF"/>
                </a:solidFill>
                <a:latin typeface="Palatino Linotype" panose="02040502050505030304"/>
                <a:cs typeface="Palatino Linotype" panose="02040502050505030304"/>
                <a:hlinkClick r:id="rId11" action="ppaction://hlinksldjump"/>
              </a:rPr>
              <a:t>Lecture</a:t>
            </a:r>
            <a:r>
              <a:rPr sz="1190" spc="80" dirty="0">
                <a:solidFill>
                  <a:srgbClr val="FFFFFF"/>
                </a:solidFill>
                <a:latin typeface="Palatino Linotype" panose="02040502050505030304"/>
                <a:cs typeface="Palatino Linotype" panose="02040502050505030304"/>
                <a:hlinkClick r:id="rId11" action="ppaction://hlinksldjump"/>
              </a:rPr>
              <a:t> </a:t>
            </a:r>
            <a:r>
              <a:rPr sz="1190" spc="60" dirty="0">
                <a:solidFill>
                  <a:srgbClr val="FFFFFF"/>
                </a:solidFill>
                <a:latin typeface="Palatino Linotype" panose="02040502050505030304"/>
                <a:cs typeface="Palatino Linotype" panose="02040502050505030304"/>
                <a:hlinkClick r:id="rId11" action="ppaction://hlinksldjump"/>
              </a:rPr>
              <a:t>7-8</a:t>
            </a:r>
            <a:r>
              <a:rPr sz="1190" spc="80" dirty="0">
                <a:solidFill>
                  <a:srgbClr val="FFFFFF"/>
                </a:solidFill>
                <a:latin typeface="Palatino Linotype" panose="02040502050505030304"/>
                <a:cs typeface="Palatino Linotype" panose="02040502050505030304"/>
                <a:hlinkClick r:id="rId11" action="ppaction://hlinksldjump"/>
              </a:rPr>
              <a:t> </a:t>
            </a:r>
            <a:r>
              <a:rPr sz="1190" spc="-5" dirty="0">
                <a:solidFill>
                  <a:srgbClr val="FFFFFF"/>
                </a:solidFill>
                <a:latin typeface="宋体" panose="02010600030101010101" pitchFamily="2" charset="-122"/>
                <a:cs typeface="宋体" panose="02010600030101010101" pitchFamily="2" charset="-122"/>
                <a:hlinkClick r:id="rId11"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树的存储结构：双亲表示法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双亲表示法：代码</a:t>
            </a:r>
            <a:endParaRPr sz="2380">
              <a:latin typeface="宋体" panose="02010600030101010101" pitchFamily="2" charset="-122"/>
              <a:cs typeface="宋体" panose="02010600030101010101" pitchFamily="2" charset="-122"/>
            </a:endParaRPr>
          </a:p>
        </p:txBody>
      </p:sp>
      <p:grpSp>
        <p:nvGrpSpPr>
          <p:cNvPr id="6" name="object 6"/>
          <p:cNvGrpSpPr/>
          <p:nvPr/>
        </p:nvGrpSpPr>
        <p:grpSpPr>
          <a:xfrm>
            <a:off x="1114688" y="1569949"/>
            <a:ext cx="6934759" cy="4511180"/>
            <a:chOff x="560388" y="792243"/>
            <a:chExt cx="3499485" cy="2276475"/>
          </a:xfrm>
        </p:grpSpPr>
        <p:pic>
          <p:nvPicPr>
            <p:cNvPr id="7" name="object 7"/>
            <p:cNvPicPr/>
            <p:nvPr/>
          </p:nvPicPr>
          <p:blipFill>
            <a:blip r:embed="rId8" cstate="print"/>
            <a:stretch>
              <a:fillRect/>
            </a:stretch>
          </p:blipFill>
          <p:spPr>
            <a:xfrm>
              <a:off x="566534" y="792243"/>
              <a:ext cx="3493250" cy="880548"/>
            </a:xfrm>
            <a:prstGeom prst="rect">
              <a:avLst/>
            </a:prstGeom>
          </p:spPr>
        </p:pic>
        <p:pic>
          <p:nvPicPr>
            <p:cNvPr id="8" name="object 8"/>
            <p:cNvPicPr/>
            <p:nvPr/>
          </p:nvPicPr>
          <p:blipFill>
            <a:blip r:embed="rId9" cstate="print"/>
            <a:stretch>
              <a:fillRect/>
            </a:stretch>
          </p:blipFill>
          <p:spPr>
            <a:xfrm>
              <a:off x="560388" y="1650094"/>
              <a:ext cx="2761305" cy="1418090"/>
            </a:xfrm>
            <a:prstGeom prst="rect">
              <a:avLst/>
            </a:prstGeom>
          </p:spPr>
        </p:pic>
        <p:pic>
          <p:nvPicPr>
            <p:cNvPr id="9" name="object 9"/>
            <p:cNvPicPr/>
            <p:nvPr/>
          </p:nvPicPr>
          <p:blipFill>
            <a:blip r:embed="rId8" cstate="print"/>
            <a:stretch>
              <a:fillRect/>
            </a:stretch>
          </p:blipFill>
          <p:spPr>
            <a:xfrm>
              <a:off x="566534" y="792243"/>
              <a:ext cx="3493250" cy="880548"/>
            </a:xfrm>
            <a:prstGeom prst="rect">
              <a:avLst/>
            </a:prstGeom>
          </p:spPr>
        </p:pic>
        <p:pic>
          <p:nvPicPr>
            <p:cNvPr id="10" name="object 10"/>
            <p:cNvPicPr/>
            <p:nvPr/>
          </p:nvPicPr>
          <p:blipFill>
            <a:blip r:embed="rId9" cstate="print"/>
            <a:stretch>
              <a:fillRect/>
            </a:stretch>
          </p:blipFill>
          <p:spPr>
            <a:xfrm>
              <a:off x="560388" y="1650094"/>
              <a:ext cx="2761305" cy="1418090"/>
            </a:xfrm>
            <a:prstGeom prst="rect">
              <a:avLst/>
            </a:prstGeom>
          </p:spPr>
        </p:pic>
      </p:grpSp>
      <p:grpSp>
        <p:nvGrpSpPr>
          <p:cNvPr id="11" name="object 11"/>
          <p:cNvGrpSpPr/>
          <p:nvPr/>
        </p:nvGrpSpPr>
        <p:grpSpPr>
          <a:xfrm>
            <a:off x="4194" y="6378619"/>
            <a:ext cx="9131836" cy="470622"/>
            <a:chOff x="0" y="3218840"/>
            <a:chExt cx="4608195" cy="237490"/>
          </a:xfrm>
        </p:grpSpPr>
        <p:sp>
          <p:nvSpPr>
            <p:cNvPr id="12" name="object 12"/>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3" name="object 13"/>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4" name="object 14"/>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0"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0" action="ppaction://hlinksldjump"/>
              </a:rPr>
              <a:t> </a:t>
            </a:r>
            <a:r>
              <a:rPr sz="1190" spc="55" dirty="0">
                <a:solidFill>
                  <a:srgbClr val="FFFFFF"/>
                </a:solidFill>
                <a:latin typeface="Palatino Linotype" panose="02040502050505030304"/>
                <a:cs typeface="Palatino Linotype" panose="02040502050505030304"/>
                <a:hlinkClick r:id="rId10" action="ppaction://hlinksldjump"/>
              </a:rPr>
              <a:t>Lecture</a:t>
            </a:r>
            <a:r>
              <a:rPr sz="1190" spc="80" dirty="0">
                <a:solidFill>
                  <a:srgbClr val="FFFFFF"/>
                </a:solidFill>
                <a:latin typeface="Palatino Linotype" panose="02040502050505030304"/>
                <a:cs typeface="Palatino Linotype" panose="02040502050505030304"/>
                <a:hlinkClick r:id="rId10" action="ppaction://hlinksldjump"/>
              </a:rPr>
              <a:t> </a:t>
            </a:r>
            <a:r>
              <a:rPr sz="1190" spc="60" dirty="0">
                <a:solidFill>
                  <a:srgbClr val="FFFFFF"/>
                </a:solidFill>
                <a:latin typeface="Palatino Linotype" panose="02040502050505030304"/>
                <a:cs typeface="Palatino Linotype" panose="02040502050505030304"/>
                <a:hlinkClick r:id="rId10" action="ppaction://hlinksldjump"/>
              </a:rPr>
              <a:t>7-8</a:t>
            </a:r>
            <a:r>
              <a:rPr sz="1190" spc="80" dirty="0">
                <a:solidFill>
                  <a:srgbClr val="FFFFFF"/>
                </a:solidFill>
                <a:latin typeface="Palatino Linotype" panose="02040502050505030304"/>
                <a:cs typeface="Palatino Linotype" panose="02040502050505030304"/>
                <a:hlinkClick r:id="rId10" action="ppaction://hlinksldjump"/>
              </a:rPr>
              <a:t> </a:t>
            </a:r>
            <a:r>
              <a:rPr sz="1190" spc="-5" dirty="0">
                <a:solidFill>
                  <a:srgbClr val="FFFFFF"/>
                </a:solidFill>
                <a:latin typeface="宋体" panose="02010600030101010101" pitchFamily="2" charset="-122"/>
                <a:cs typeface="宋体" panose="02010600030101010101" pitchFamily="2" charset="-122"/>
                <a:hlinkClick r:id="rId10"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树的存储结构：双亲表示法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双亲表示法：双亲位置</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1108850" y="2194080"/>
            <a:ext cx="3641154" cy="2970335"/>
          </a:xfrm>
          <a:prstGeom prst="rect">
            <a:avLst/>
          </a:prstGeom>
        </p:spPr>
      </p:pic>
      <p:pic>
        <p:nvPicPr>
          <p:cNvPr id="7" name="object 7"/>
          <p:cNvPicPr/>
          <p:nvPr/>
        </p:nvPicPr>
        <p:blipFill>
          <a:blip r:embed="rId9" cstate="print"/>
          <a:stretch>
            <a:fillRect/>
          </a:stretch>
        </p:blipFill>
        <p:spPr>
          <a:xfrm>
            <a:off x="5051835" y="2300559"/>
            <a:ext cx="2991632" cy="2757519"/>
          </a:xfrm>
          <a:prstGeom prst="rect">
            <a:avLst/>
          </a:prstGeom>
        </p:spPr>
      </p:pic>
      <p:grpSp>
        <p:nvGrpSpPr>
          <p:cNvPr id="8" name="object 8"/>
          <p:cNvGrpSpPr/>
          <p:nvPr/>
        </p:nvGrpSpPr>
        <p:grpSpPr>
          <a:xfrm>
            <a:off x="4194" y="6378619"/>
            <a:ext cx="9131836" cy="470622"/>
            <a:chOff x="0" y="3218840"/>
            <a:chExt cx="4608195" cy="237490"/>
          </a:xfrm>
        </p:grpSpPr>
        <p:sp>
          <p:nvSpPr>
            <p:cNvPr id="9" name="object 9"/>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0" name="object 10"/>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1" name="object 11"/>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0"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0" action="ppaction://hlinksldjump"/>
              </a:rPr>
              <a:t> </a:t>
            </a:r>
            <a:r>
              <a:rPr sz="1190" spc="55" dirty="0">
                <a:solidFill>
                  <a:srgbClr val="FFFFFF"/>
                </a:solidFill>
                <a:latin typeface="Palatino Linotype" panose="02040502050505030304"/>
                <a:cs typeface="Palatino Linotype" panose="02040502050505030304"/>
                <a:hlinkClick r:id="rId10" action="ppaction://hlinksldjump"/>
              </a:rPr>
              <a:t>Lecture</a:t>
            </a:r>
            <a:r>
              <a:rPr sz="1190" spc="80" dirty="0">
                <a:solidFill>
                  <a:srgbClr val="FFFFFF"/>
                </a:solidFill>
                <a:latin typeface="Palatino Linotype" panose="02040502050505030304"/>
                <a:cs typeface="Palatino Linotype" panose="02040502050505030304"/>
                <a:hlinkClick r:id="rId10" action="ppaction://hlinksldjump"/>
              </a:rPr>
              <a:t> </a:t>
            </a:r>
            <a:r>
              <a:rPr sz="1190" spc="60" dirty="0">
                <a:solidFill>
                  <a:srgbClr val="FFFFFF"/>
                </a:solidFill>
                <a:latin typeface="Palatino Linotype" panose="02040502050505030304"/>
                <a:cs typeface="Palatino Linotype" panose="02040502050505030304"/>
                <a:hlinkClick r:id="rId10" action="ppaction://hlinksldjump"/>
              </a:rPr>
              <a:t>7-8</a:t>
            </a:r>
            <a:r>
              <a:rPr sz="1190" spc="80" dirty="0">
                <a:solidFill>
                  <a:srgbClr val="FFFFFF"/>
                </a:solidFill>
                <a:latin typeface="Palatino Linotype" panose="02040502050505030304"/>
                <a:cs typeface="Palatino Linotype" panose="02040502050505030304"/>
                <a:hlinkClick r:id="rId10" action="ppaction://hlinksldjump"/>
              </a:rPr>
              <a:t> </a:t>
            </a:r>
            <a:r>
              <a:rPr sz="1190" spc="-5" dirty="0">
                <a:solidFill>
                  <a:srgbClr val="FFFFFF"/>
                </a:solidFill>
                <a:latin typeface="宋体" panose="02010600030101010101" pitchFamily="2" charset="-122"/>
                <a:cs typeface="宋体" panose="02010600030101010101" pitchFamily="2" charset="-122"/>
                <a:hlinkClick r:id="rId10" action="ppaction://hlinksldjump"/>
              </a:rPr>
              <a:t>树</a:t>
            </a:r>
            <a:endParaRPr sz="1190">
              <a:latin typeface="宋体" panose="02010600030101010101" pitchFamily="2" charset="-122"/>
              <a:cs typeface="宋体" panose="02010600030101010101" pitchFamily="2" charset="-122"/>
            </a:endParaRPr>
          </a:p>
        </p:txBody>
      </p:sp>
      <p:sp>
        <p:nvSpPr>
          <p:cNvPr id="12" name="文本框 11"/>
          <p:cNvSpPr txBox="1"/>
          <p:nvPr/>
        </p:nvSpPr>
        <p:spPr>
          <a:xfrm>
            <a:off x="3420110" y="1161415"/>
            <a:ext cx="5432425" cy="119888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以</a:t>
            </a:r>
            <a:r>
              <a:rPr lang="zh-CN" altLang="en-US" sz="2400" b="0" noProof="0" dirty="0">
                <a:ln>
                  <a:noFill/>
                </a:ln>
                <a:effectLst/>
                <a:uLnTx/>
                <a:uFillTx/>
                <a:latin typeface="微软雅黑" panose="020B0503020204020204" pitchFamily="34" charset="-122"/>
                <a:ea typeface="微软雅黑" panose="020B0503020204020204" pitchFamily="34" charset="-122"/>
                <a:cs typeface="+mn-ea"/>
              </a:rPr>
              <a:t>一</a:t>
            </a:r>
            <a:r>
              <a:rPr lang="zh-CN" altLang="en-US" sz="2400">
                <a:latin typeface="微软雅黑" panose="020B0503020204020204" pitchFamily="34" charset="-122"/>
                <a:ea typeface="微软雅黑" panose="020B0503020204020204" pitchFamily="34" charset="-122"/>
              </a:rPr>
              <a:t>组连续存储单元存储节点，节点中除了</a:t>
            </a:r>
            <a:r>
              <a:rPr lang="en-US" altLang="zh-CN" sz="2400">
                <a:latin typeface="微软雅黑" panose="020B0503020204020204" pitchFamily="34" charset="-122"/>
                <a:ea typeface="微软雅黑" panose="020B0503020204020204" pitchFamily="34" charset="-122"/>
              </a:rPr>
              <a:t>data</a:t>
            </a:r>
            <a:r>
              <a:rPr lang="zh-CN" altLang="en-US" sz="2400">
                <a:latin typeface="微软雅黑" panose="020B0503020204020204" pitchFamily="34" charset="-122"/>
                <a:ea typeface="微软雅黑" panose="020B0503020204020204" pitchFamily="34" charset="-122"/>
              </a:rPr>
              <a:t>外，附设</a:t>
            </a:r>
            <a:r>
              <a:rPr lang="en-US" altLang="zh-CN" sz="2400">
                <a:latin typeface="微软雅黑" panose="020B0503020204020204" pitchFamily="34" charset="-122"/>
                <a:ea typeface="微软雅黑" panose="020B0503020204020204" pitchFamily="34" charset="-122"/>
              </a:rPr>
              <a:t>parent</a:t>
            </a:r>
            <a:r>
              <a:rPr lang="zh-CN" altLang="en-US" sz="2400">
                <a:latin typeface="微软雅黑" panose="020B0503020204020204" pitchFamily="34" charset="-122"/>
                <a:ea typeface="微软雅黑" panose="020B0503020204020204" pitchFamily="34" charset="-122"/>
              </a:rPr>
              <a:t>域以指示双亲</a:t>
            </a:r>
            <a:r>
              <a:rPr lang="zh-CN" altLang="en-US" sz="2400">
                <a:latin typeface="微软雅黑" panose="020B0503020204020204" pitchFamily="34" charset="-122"/>
                <a:ea typeface="微软雅黑" panose="020B0503020204020204" pitchFamily="34" charset="-122"/>
              </a:rPr>
              <a:t>位置</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ransition>
    <p:split orient="vert"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树的存储结构：双亲表示法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双亲表示法：长子位置</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4721999" y="2811185"/>
            <a:ext cx="3324101" cy="2514914"/>
          </a:xfrm>
          <a:prstGeom prst="rect">
            <a:avLst/>
          </a:prstGeom>
        </p:spPr>
      </p:pic>
      <p:sp>
        <p:nvSpPr>
          <p:cNvPr id="7" name="object 7"/>
          <p:cNvSpPr txBox="1"/>
          <p:nvPr/>
        </p:nvSpPr>
        <p:spPr>
          <a:xfrm>
            <a:off x="7122784" y="3152667"/>
            <a:ext cx="79276" cy="74930"/>
          </a:xfrm>
          <a:prstGeom prst="rect">
            <a:avLst/>
          </a:prstGeom>
        </p:spPr>
        <p:txBody>
          <a:bodyPr vert="horz" wrap="square" lIns="0" tIns="0" rIns="0" bIns="0" rtlCol="0">
            <a:spAutoFit/>
          </a:bodyPr>
          <a:lstStyle/>
          <a:p>
            <a:pPr>
              <a:lnSpc>
                <a:spcPts val="585"/>
              </a:lnSpc>
            </a:pPr>
            <a:r>
              <a:rPr sz="1190" b="1" spc="10" dirty="0">
                <a:latin typeface="Calibri" panose="020F0502020204030204"/>
                <a:cs typeface="Calibri" panose="020F0502020204030204"/>
              </a:rPr>
              <a:t>1</a:t>
            </a:r>
            <a:endParaRPr sz="1190">
              <a:latin typeface="Calibri" panose="020F0502020204030204"/>
              <a:cs typeface="Calibri" panose="020F0502020204030204"/>
            </a:endParaRPr>
          </a:p>
        </p:txBody>
      </p:sp>
      <p:sp>
        <p:nvSpPr>
          <p:cNvPr id="8" name="object 8"/>
          <p:cNvSpPr/>
          <p:nvPr/>
        </p:nvSpPr>
        <p:spPr>
          <a:xfrm>
            <a:off x="7044271" y="3144362"/>
            <a:ext cx="221469" cy="148485"/>
          </a:xfrm>
          <a:custGeom>
            <a:avLst/>
            <a:gdLst/>
            <a:ahLst/>
            <a:cxnLst/>
            <a:rect l="l" t="t" r="r" b="b"/>
            <a:pathLst>
              <a:path w="111760" h="74930">
                <a:moveTo>
                  <a:pt x="111566" y="0"/>
                </a:moveTo>
                <a:lnTo>
                  <a:pt x="0" y="0"/>
                </a:lnTo>
                <a:lnTo>
                  <a:pt x="0" y="74380"/>
                </a:lnTo>
                <a:lnTo>
                  <a:pt x="111566" y="74380"/>
                </a:lnTo>
                <a:lnTo>
                  <a:pt x="111566" y="0"/>
                </a:lnTo>
                <a:close/>
              </a:path>
            </a:pathLst>
          </a:custGeom>
          <a:solidFill>
            <a:srgbClr val="FFFFFF"/>
          </a:solidFill>
        </p:spPr>
        <p:txBody>
          <a:bodyPr wrap="square" lIns="0" tIns="0" rIns="0" bIns="0" rtlCol="0"/>
          <a:lstStyle/>
          <a:p>
            <a:endParaRPr sz="3565"/>
          </a:p>
        </p:txBody>
      </p:sp>
      <p:grpSp>
        <p:nvGrpSpPr>
          <p:cNvPr id="9" name="object 9"/>
          <p:cNvGrpSpPr/>
          <p:nvPr/>
        </p:nvGrpSpPr>
        <p:grpSpPr>
          <a:xfrm>
            <a:off x="1111789" y="2075831"/>
            <a:ext cx="5266189" cy="3250314"/>
            <a:chOff x="558925" y="1047526"/>
            <a:chExt cx="2657475" cy="1640205"/>
          </a:xfrm>
        </p:grpSpPr>
        <p:pic>
          <p:nvPicPr>
            <p:cNvPr id="10" name="object 10"/>
            <p:cNvPicPr/>
            <p:nvPr/>
          </p:nvPicPr>
          <p:blipFill>
            <a:blip r:embed="rId9" cstate="print"/>
            <a:stretch>
              <a:fillRect/>
            </a:stretch>
          </p:blipFill>
          <p:spPr>
            <a:xfrm>
              <a:off x="558925" y="1315292"/>
              <a:ext cx="1682360" cy="1372415"/>
            </a:xfrm>
            <a:prstGeom prst="rect">
              <a:avLst/>
            </a:prstGeom>
          </p:spPr>
        </p:pic>
        <p:pic>
          <p:nvPicPr>
            <p:cNvPr id="11" name="object 11"/>
            <p:cNvPicPr/>
            <p:nvPr/>
          </p:nvPicPr>
          <p:blipFill>
            <a:blip r:embed="rId10" cstate="print"/>
            <a:stretch>
              <a:fillRect/>
            </a:stretch>
          </p:blipFill>
          <p:spPr>
            <a:xfrm>
              <a:off x="1400991" y="1052444"/>
              <a:ext cx="1815128" cy="241003"/>
            </a:xfrm>
            <a:prstGeom prst="rect">
              <a:avLst/>
            </a:prstGeom>
          </p:spPr>
        </p:pic>
        <p:pic>
          <p:nvPicPr>
            <p:cNvPr id="12" name="object 12"/>
            <p:cNvPicPr/>
            <p:nvPr/>
          </p:nvPicPr>
          <p:blipFill>
            <a:blip r:embed="rId11" cstate="print"/>
            <a:stretch>
              <a:fillRect/>
            </a:stretch>
          </p:blipFill>
          <p:spPr>
            <a:xfrm>
              <a:off x="558925" y="1315292"/>
              <a:ext cx="1682360" cy="1372415"/>
            </a:xfrm>
            <a:prstGeom prst="rect">
              <a:avLst/>
            </a:prstGeom>
          </p:spPr>
        </p:pic>
        <p:pic>
          <p:nvPicPr>
            <p:cNvPr id="13" name="object 13"/>
            <p:cNvPicPr/>
            <p:nvPr/>
          </p:nvPicPr>
          <p:blipFill>
            <a:blip r:embed="rId12" cstate="print"/>
            <a:stretch>
              <a:fillRect/>
            </a:stretch>
          </p:blipFill>
          <p:spPr>
            <a:xfrm>
              <a:off x="1400991" y="1047526"/>
              <a:ext cx="1815128" cy="245922"/>
            </a:xfrm>
            <a:prstGeom prst="rect">
              <a:avLst/>
            </a:prstGeom>
          </p:spPr>
        </p:pic>
      </p:grpSp>
      <p:sp>
        <p:nvSpPr>
          <p:cNvPr id="14" name="object 14"/>
          <p:cNvSpPr txBox="1"/>
          <p:nvPr/>
        </p:nvSpPr>
        <p:spPr>
          <a:xfrm>
            <a:off x="7097617" y="3088503"/>
            <a:ext cx="129610" cy="212090"/>
          </a:xfrm>
          <a:prstGeom prst="rect">
            <a:avLst/>
          </a:prstGeom>
        </p:spPr>
        <p:txBody>
          <a:bodyPr vert="horz" wrap="square" lIns="0" tIns="30200" rIns="0" bIns="0" rtlCol="0">
            <a:spAutoFit/>
          </a:bodyPr>
          <a:lstStyle/>
          <a:p>
            <a:pPr marL="12700">
              <a:lnSpc>
                <a:spcPct val="100000"/>
              </a:lnSpc>
              <a:spcBef>
                <a:spcPts val="120"/>
              </a:spcBef>
            </a:pPr>
            <a:r>
              <a:rPr sz="1190" b="1" spc="10" dirty="0">
                <a:latin typeface="Calibri" panose="020F0502020204030204"/>
                <a:cs typeface="Calibri" panose="020F0502020204030204"/>
              </a:rPr>
              <a:t>1</a:t>
            </a:r>
            <a:endParaRPr sz="1190">
              <a:latin typeface="Calibri" panose="020F0502020204030204"/>
              <a:cs typeface="Calibri" panose="020F0502020204030204"/>
            </a:endParaRPr>
          </a:p>
        </p:txBody>
      </p:sp>
      <p:grpSp>
        <p:nvGrpSpPr>
          <p:cNvPr id="15" name="object 15"/>
          <p:cNvGrpSpPr/>
          <p:nvPr/>
        </p:nvGrpSpPr>
        <p:grpSpPr>
          <a:xfrm>
            <a:off x="4194" y="6378619"/>
            <a:ext cx="9131836" cy="470622"/>
            <a:chOff x="0" y="3218840"/>
            <a:chExt cx="4608195" cy="237490"/>
          </a:xfrm>
        </p:grpSpPr>
        <p:sp>
          <p:nvSpPr>
            <p:cNvPr id="16" name="object 16"/>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7" name="object 17"/>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8" name="object 18"/>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3"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3" action="ppaction://hlinksldjump"/>
              </a:rPr>
              <a:t> </a:t>
            </a:r>
            <a:r>
              <a:rPr sz="1190" spc="55" dirty="0">
                <a:solidFill>
                  <a:srgbClr val="FFFFFF"/>
                </a:solidFill>
                <a:latin typeface="Palatino Linotype" panose="02040502050505030304"/>
                <a:cs typeface="Palatino Linotype" panose="02040502050505030304"/>
                <a:hlinkClick r:id="rId13" action="ppaction://hlinksldjump"/>
              </a:rPr>
              <a:t>Lecture</a:t>
            </a:r>
            <a:r>
              <a:rPr sz="1190" spc="80" dirty="0">
                <a:solidFill>
                  <a:srgbClr val="FFFFFF"/>
                </a:solidFill>
                <a:latin typeface="Palatino Linotype" panose="02040502050505030304"/>
                <a:cs typeface="Palatino Linotype" panose="02040502050505030304"/>
                <a:hlinkClick r:id="rId13" action="ppaction://hlinksldjump"/>
              </a:rPr>
              <a:t> </a:t>
            </a:r>
            <a:r>
              <a:rPr sz="1190" spc="60" dirty="0">
                <a:solidFill>
                  <a:srgbClr val="FFFFFF"/>
                </a:solidFill>
                <a:latin typeface="Palatino Linotype" panose="02040502050505030304"/>
                <a:cs typeface="Palatino Linotype" panose="02040502050505030304"/>
                <a:hlinkClick r:id="rId13" action="ppaction://hlinksldjump"/>
              </a:rPr>
              <a:t>7-8</a:t>
            </a:r>
            <a:r>
              <a:rPr sz="1190" spc="80" dirty="0">
                <a:solidFill>
                  <a:srgbClr val="FFFFFF"/>
                </a:solidFill>
                <a:latin typeface="Palatino Linotype" panose="02040502050505030304"/>
                <a:cs typeface="Palatino Linotype" panose="02040502050505030304"/>
                <a:hlinkClick r:id="rId13" action="ppaction://hlinksldjump"/>
              </a:rPr>
              <a:t> </a:t>
            </a:r>
            <a:r>
              <a:rPr sz="1190" spc="-5" dirty="0">
                <a:solidFill>
                  <a:srgbClr val="FFFFFF"/>
                </a:solidFill>
                <a:latin typeface="宋体" panose="02010600030101010101" pitchFamily="2" charset="-122"/>
                <a:cs typeface="宋体" panose="02010600030101010101" pitchFamily="2" charset="-122"/>
                <a:hlinkClick r:id="rId13"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树的存储结构：双亲表示法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双亲表示法：兄弟位置</a:t>
            </a:r>
            <a:endParaRPr sz="2380">
              <a:latin typeface="宋体" panose="02010600030101010101" pitchFamily="2" charset="-122"/>
              <a:cs typeface="宋体" panose="02010600030101010101" pitchFamily="2" charset="-122"/>
            </a:endParaRPr>
          </a:p>
        </p:txBody>
      </p:sp>
      <p:grpSp>
        <p:nvGrpSpPr>
          <p:cNvPr id="6" name="object 6"/>
          <p:cNvGrpSpPr/>
          <p:nvPr/>
        </p:nvGrpSpPr>
        <p:grpSpPr>
          <a:xfrm>
            <a:off x="1113596" y="2119115"/>
            <a:ext cx="6934759" cy="3173555"/>
            <a:chOff x="559837" y="1069368"/>
            <a:chExt cx="3499485" cy="1601470"/>
          </a:xfrm>
        </p:grpSpPr>
        <p:pic>
          <p:nvPicPr>
            <p:cNvPr id="7" name="object 7"/>
            <p:cNvPicPr/>
            <p:nvPr/>
          </p:nvPicPr>
          <p:blipFill>
            <a:blip r:embed="rId8" cstate="print"/>
            <a:stretch>
              <a:fillRect/>
            </a:stretch>
          </p:blipFill>
          <p:spPr>
            <a:xfrm>
              <a:off x="559837" y="1260395"/>
              <a:ext cx="1728318" cy="1409907"/>
            </a:xfrm>
            <a:prstGeom prst="rect">
              <a:avLst/>
            </a:prstGeom>
          </p:spPr>
        </p:pic>
        <p:pic>
          <p:nvPicPr>
            <p:cNvPr id="8" name="object 8"/>
            <p:cNvPicPr/>
            <p:nvPr/>
          </p:nvPicPr>
          <p:blipFill>
            <a:blip r:embed="rId9" cstate="print"/>
            <a:stretch>
              <a:fillRect/>
            </a:stretch>
          </p:blipFill>
          <p:spPr>
            <a:xfrm>
              <a:off x="2325759" y="1321045"/>
              <a:ext cx="1733372" cy="1288674"/>
            </a:xfrm>
            <a:prstGeom prst="rect">
              <a:avLst/>
            </a:prstGeom>
          </p:spPr>
        </p:pic>
        <p:pic>
          <p:nvPicPr>
            <p:cNvPr id="9" name="object 9"/>
            <p:cNvPicPr/>
            <p:nvPr/>
          </p:nvPicPr>
          <p:blipFill>
            <a:blip r:embed="rId8" cstate="print"/>
            <a:stretch>
              <a:fillRect/>
            </a:stretch>
          </p:blipFill>
          <p:spPr>
            <a:xfrm>
              <a:off x="559837" y="1260395"/>
              <a:ext cx="1728318" cy="1409907"/>
            </a:xfrm>
            <a:prstGeom prst="rect">
              <a:avLst/>
            </a:prstGeom>
          </p:spPr>
        </p:pic>
        <p:pic>
          <p:nvPicPr>
            <p:cNvPr id="10" name="object 10"/>
            <p:cNvPicPr/>
            <p:nvPr/>
          </p:nvPicPr>
          <p:blipFill>
            <a:blip r:embed="rId10" cstate="print"/>
            <a:stretch>
              <a:fillRect/>
            </a:stretch>
          </p:blipFill>
          <p:spPr>
            <a:xfrm>
              <a:off x="1187631" y="1069368"/>
              <a:ext cx="2243775" cy="186963"/>
            </a:xfrm>
            <a:prstGeom prst="rect">
              <a:avLst/>
            </a:prstGeom>
          </p:spPr>
        </p:pic>
        <p:pic>
          <p:nvPicPr>
            <p:cNvPr id="11" name="object 11"/>
            <p:cNvPicPr/>
            <p:nvPr/>
          </p:nvPicPr>
          <p:blipFill>
            <a:blip r:embed="rId8" cstate="print"/>
            <a:stretch>
              <a:fillRect/>
            </a:stretch>
          </p:blipFill>
          <p:spPr>
            <a:xfrm>
              <a:off x="559837" y="1260395"/>
              <a:ext cx="1728318" cy="1409907"/>
            </a:xfrm>
            <a:prstGeom prst="rect">
              <a:avLst/>
            </a:prstGeom>
          </p:spPr>
        </p:pic>
        <p:pic>
          <p:nvPicPr>
            <p:cNvPr id="12" name="object 12"/>
            <p:cNvPicPr/>
            <p:nvPr/>
          </p:nvPicPr>
          <p:blipFill>
            <a:blip r:embed="rId10" cstate="print"/>
            <a:stretch>
              <a:fillRect/>
            </a:stretch>
          </p:blipFill>
          <p:spPr>
            <a:xfrm>
              <a:off x="1187631" y="1069368"/>
              <a:ext cx="2243775" cy="186963"/>
            </a:xfrm>
            <a:prstGeom prst="rect">
              <a:avLst/>
            </a:prstGeom>
          </p:spPr>
        </p:pic>
      </p:grpSp>
      <p:grpSp>
        <p:nvGrpSpPr>
          <p:cNvPr id="13" name="object 13"/>
          <p:cNvGrpSpPr/>
          <p:nvPr/>
        </p:nvGrpSpPr>
        <p:grpSpPr>
          <a:xfrm>
            <a:off x="4194" y="6378619"/>
            <a:ext cx="9131836" cy="470622"/>
            <a:chOff x="0" y="3218840"/>
            <a:chExt cx="4608195" cy="237490"/>
          </a:xfrm>
        </p:grpSpPr>
        <p:sp>
          <p:nvSpPr>
            <p:cNvPr id="14" name="object 14"/>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5" name="object 15"/>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6" name="object 16"/>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1"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1" action="ppaction://hlinksldjump"/>
              </a:rPr>
              <a:t> </a:t>
            </a:r>
            <a:r>
              <a:rPr sz="1190" spc="55" dirty="0">
                <a:solidFill>
                  <a:srgbClr val="FFFFFF"/>
                </a:solidFill>
                <a:latin typeface="Palatino Linotype" panose="02040502050505030304"/>
                <a:cs typeface="Palatino Linotype" panose="02040502050505030304"/>
                <a:hlinkClick r:id="rId11" action="ppaction://hlinksldjump"/>
              </a:rPr>
              <a:t>Lecture</a:t>
            </a:r>
            <a:r>
              <a:rPr sz="1190" spc="80" dirty="0">
                <a:solidFill>
                  <a:srgbClr val="FFFFFF"/>
                </a:solidFill>
                <a:latin typeface="Palatino Linotype" panose="02040502050505030304"/>
                <a:cs typeface="Palatino Linotype" panose="02040502050505030304"/>
                <a:hlinkClick r:id="rId11" action="ppaction://hlinksldjump"/>
              </a:rPr>
              <a:t> </a:t>
            </a:r>
            <a:r>
              <a:rPr sz="1190" spc="60" dirty="0">
                <a:solidFill>
                  <a:srgbClr val="FFFFFF"/>
                </a:solidFill>
                <a:latin typeface="Palatino Linotype" panose="02040502050505030304"/>
                <a:cs typeface="Palatino Linotype" panose="02040502050505030304"/>
                <a:hlinkClick r:id="rId11" action="ppaction://hlinksldjump"/>
              </a:rPr>
              <a:t>7-8</a:t>
            </a:r>
            <a:r>
              <a:rPr sz="1190" spc="80" dirty="0">
                <a:solidFill>
                  <a:srgbClr val="FFFFFF"/>
                </a:solidFill>
                <a:latin typeface="Palatino Linotype" panose="02040502050505030304"/>
                <a:cs typeface="Palatino Linotype" panose="02040502050505030304"/>
                <a:hlinkClick r:id="rId11" action="ppaction://hlinksldjump"/>
              </a:rPr>
              <a:t> </a:t>
            </a:r>
            <a:r>
              <a:rPr sz="1190" spc="-5" dirty="0">
                <a:solidFill>
                  <a:srgbClr val="FFFFFF"/>
                </a:solidFill>
                <a:latin typeface="宋体" panose="02010600030101010101" pitchFamily="2" charset="-122"/>
                <a:cs typeface="宋体" panose="02010600030101010101" pitchFamily="2" charset="-122"/>
                <a:hlinkClick r:id="rId11"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树的存储结构：孩子表示法</a:t>
            </a:r>
            <a:endParaRPr sz="2380">
              <a:latin typeface="宋体" panose="02010600030101010101" pitchFamily="2" charset="-122"/>
              <a:cs typeface="宋体" panose="02010600030101010101" pitchFamily="2" charset="-122"/>
            </a:endParaRPr>
          </a:p>
        </p:txBody>
      </p:sp>
      <p:sp>
        <p:nvSpPr>
          <p:cNvPr id="6" name="object 6"/>
          <p:cNvSpPr/>
          <p:nvPr/>
        </p:nvSpPr>
        <p:spPr>
          <a:xfrm>
            <a:off x="681513" y="1803741"/>
            <a:ext cx="244118" cy="244118"/>
          </a:xfrm>
          <a:custGeom>
            <a:avLst/>
            <a:gdLst/>
            <a:ahLst/>
            <a:cxnLst/>
            <a:rect l="l" t="t" r="r" b="b"/>
            <a:pathLst>
              <a:path w="123190" h="123190">
                <a:moveTo>
                  <a:pt x="122694" y="0"/>
                </a:moveTo>
                <a:lnTo>
                  <a:pt x="0" y="0"/>
                </a:lnTo>
                <a:lnTo>
                  <a:pt x="0" y="122694"/>
                </a:lnTo>
                <a:lnTo>
                  <a:pt x="122694" y="122694"/>
                </a:lnTo>
                <a:lnTo>
                  <a:pt x="122694" y="0"/>
                </a:lnTo>
                <a:close/>
              </a:path>
            </a:pathLst>
          </a:custGeom>
          <a:solidFill>
            <a:srgbClr val="0069AD"/>
          </a:solidFill>
        </p:spPr>
        <p:txBody>
          <a:bodyPr wrap="square" lIns="0" tIns="0" rIns="0" bIns="0" rtlCol="0"/>
          <a:lstStyle/>
          <a:p>
            <a:endParaRPr sz="3565"/>
          </a:p>
        </p:txBody>
      </p:sp>
      <p:sp>
        <p:nvSpPr>
          <p:cNvPr id="7" name="object 7"/>
          <p:cNvSpPr/>
          <p:nvPr/>
        </p:nvSpPr>
        <p:spPr>
          <a:xfrm>
            <a:off x="1131750" y="2226320"/>
            <a:ext cx="0" cy="119543"/>
          </a:xfrm>
          <a:custGeom>
            <a:avLst/>
            <a:gdLst/>
            <a:ahLst/>
            <a:cxnLst/>
            <a:rect l="l" t="t" r="r" b="b"/>
            <a:pathLst>
              <a:path h="60325">
                <a:moveTo>
                  <a:pt x="0" y="59702"/>
                </a:moveTo>
                <a:lnTo>
                  <a:pt x="0" y="0"/>
                </a:lnTo>
              </a:path>
            </a:pathLst>
          </a:custGeom>
          <a:ln w="59712">
            <a:solidFill>
              <a:srgbClr val="CCE1EE"/>
            </a:solidFill>
          </a:ln>
        </p:spPr>
        <p:txBody>
          <a:bodyPr wrap="square" lIns="0" tIns="0" rIns="0" bIns="0" rtlCol="0"/>
          <a:lstStyle/>
          <a:p>
            <a:endParaRPr sz="3565"/>
          </a:p>
        </p:txBody>
      </p:sp>
      <p:sp>
        <p:nvSpPr>
          <p:cNvPr id="8" name="object 8"/>
          <p:cNvSpPr/>
          <p:nvPr/>
        </p:nvSpPr>
        <p:spPr>
          <a:xfrm>
            <a:off x="1131750" y="2567307"/>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9" name="object 9"/>
          <p:cNvSpPr/>
          <p:nvPr/>
        </p:nvSpPr>
        <p:spPr>
          <a:xfrm>
            <a:off x="1131750" y="2908295"/>
            <a:ext cx="0" cy="119543"/>
          </a:xfrm>
          <a:custGeom>
            <a:avLst/>
            <a:gdLst/>
            <a:ahLst/>
            <a:cxnLst/>
            <a:rect l="l" t="t" r="r" b="b"/>
            <a:pathLst>
              <a:path h="60325">
                <a:moveTo>
                  <a:pt x="0" y="59715"/>
                </a:moveTo>
                <a:lnTo>
                  <a:pt x="0" y="0"/>
                </a:lnTo>
              </a:path>
            </a:pathLst>
          </a:custGeom>
          <a:ln w="59712">
            <a:solidFill>
              <a:srgbClr val="0069AD"/>
            </a:solidFill>
          </a:ln>
        </p:spPr>
        <p:txBody>
          <a:bodyPr wrap="square" lIns="0" tIns="0" rIns="0" bIns="0" rtlCol="0"/>
          <a:lstStyle/>
          <a:p>
            <a:endParaRPr sz="3565"/>
          </a:p>
        </p:txBody>
      </p:sp>
      <p:sp>
        <p:nvSpPr>
          <p:cNvPr id="10" name="object 10"/>
          <p:cNvSpPr/>
          <p:nvPr/>
        </p:nvSpPr>
        <p:spPr>
          <a:xfrm>
            <a:off x="1131750" y="3249282"/>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11" name="object 11"/>
          <p:cNvSpPr/>
          <p:nvPr/>
        </p:nvSpPr>
        <p:spPr>
          <a:xfrm>
            <a:off x="681513" y="3920509"/>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2" name="object 12"/>
          <p:cNvSpPr/>
          <p:nvPr/>
        </p:nvSpPr>
        <p:spPr>
          <a:xfrm>
            <a:off x="681513" y="467333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3" name="object 13"/>
          <p:cNvSpPr/>
          <p:nvPr/>
        </p:nvSpPr>
        <p:spPr>
          <a:xfrm>
            <a:off x="681513" y="542615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4" name="object 14"/>
          <p:cNvSpPr txBox="1"/>
          <p:nvPr/>
        </p:nvSpPr>
        <p:spPr>
          <a:xfrm>
            <a:off x="715237" y="1703927"/>
            <a:ext cx="4463363" cy="3925570"/>
          </a:xfrm>
          <a:prstGeom prst="rect">
            <a:avLst/>
          </a:prstGeom>
        </p:spPr>
        <p:txBody>
          <a:bodyPr vert="horz" wrap="square" lIns="0" tIns="22650" rIns="0" bIns="0" rtlCol="0">
            <a:spAutoFit/>
          </a:bodyPr>
          <a:lstStyle/>
          <a:p>
            <a:pPr marL="179705" indent="-167640">
              <a:lnSpc>
                <a:spcPct val="100000"/>
              </a:lnSpc>
              <a:spcBef>
                <a:spcPts val="90"/>
              </a:spcBef>
              <a:buClr>
                <a:srgbClr val="000000"/>
              </a:buClr>
              <a:buSzPct val="91000"/>
              <a:buFont typeface="Euclid" panose="02020503060505020303"/>
              <a:buAutoNum type="arabicPlain"/>
              <a:tabLst>
                <a:tab pos="180340" algn="l"/>
              </a:tabLst>
            </a:pPr>
            <a:r>
              <a:rPr sz="2180" spc="-10" dirty="0">
                <a:solidFill>
                  <a:srgbClr val="0069AD"/>
                </a:solidFill>
                <a:latin typeface="宋体" panose="02010600030101010101" pitchFamily="2" charset="-122"/>
                <a:cs typeface="宋体" panose="02010600030101010101" pitchFamily="2" charset="-122"/>
                <a:hlinkClick r:id="rId3" action="ppaction://hlinksldjump"/>
              </a:rPr>
              <a:t>概述</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solidFill>
                  <a:srgbClr val="CCCCCC"/>
                </a:solidFill>
                <a:latin typeface="宋体" panose="02010600030101010101" pitchFamily="2" charset="-122"/>
                <a:cs typeface="宋体" panose="02010600030101010101" pitchFamily="2" charset="-122"/>
                <a:hlinkClick r:id="rId8" action="ppaction://hlinksldjump"/>
              </a:rPr>
              <a:t>树的概念</a:t>
            </a:r>
            <a:endParaRPr sz="2180">
              <a:latin typeface="宋体" panose="02010600030101010101" pitchFamily="2" charset="-122"/>
              <a:cs typeface="宋体" panose="02010600030101010101" pitchFamily="2" charset="-122"/>
            </a:endParaRPr>
          </a:p>
          <a:p>
            <a:pPr marL="299720" marR="281940">
              <a:lnSpc>
                <a:spcPct val="103000"/>
              </a:lnSpc>
            </a:pPr>
            <a:r>
              <a:rPr sz="2180" spc="-10" dirty="0">
                <a:solidFill>
                  <a:srgbClr val="CCCCCC"/>
                </a:solidFill>
                <a:latin typeface="宋体" panose="02010600030101010101" pitchFamily="2" charset="-122"/>
                <a:cs typeface="宋体" panose="02010600030101010101" pitchFamily="2" charset="-122"/>
                <a:hlinkClick r:id="rId9" action="ppaction://hlinksldjump"/>
              </a:rPr>
              <a:t>树的存储结构：双亲表示法 </a:t>
            </a:r>
            <a:r>
              <a:rPr sz="2180" spc="-10" dirty="0">
                <a:latin typeface="宋体" panose="02010600030101010101" pitchFamily="2" charset="-122"/>
                <a:cs typeface="宋体" panose="02010600030101010101" pitchFamily="2" charset="-122"/>
                <a:hlinkClick r:id="rId7" action="ppaction://hlinksldjump"/>
              </a:rPr>
              <a:t>树的存储结构：孩子表示法</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solidFill>
                  <a:srgbClr val="CCCCCC"/>
                </a:solidFill>
                <a:latin typeface="宋体" panose="02010600030101010101" pitchFamily="2" charset="-122"/>
                <a:cs typeface="宋体" panose="02010600030101010101" pitchFamily="2" charset="-122"/>
                <a:hlinkClick r:id="rId10" action="ppaction://hlinksldjump"/>
              </a:rPr>
              <a:t>树的存储结构：孩子兄弟表示法</a:t>
            </a:r>
            <a:endParaRPr sz="2180">
              <a:latin typeface="宋体" panose="02010600030101010101" pitchFamily="2" charset="-122"/>
              <a:cs typeface="宋体" panose="02010600030101010101" pitchFamily="2" charset="-122"/>
            </a:endParaRPr>
          </a:p>
          <a:p>
            <a:pPr>
              <a:lnSpc>
                <a:spcPct val="100000"/>
              </a:lnSpc>
              <a:spcBef>
                <a:spcPts val="5"/>
              </a:spcBef>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4" action="ppaction://hlinksldjump"/>
              </a:rPr>
              <a:t>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5" action="ppaction://hlinksldjump"/>
              </a:rPr>
              <a:t>遍历二叉树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6" action="ppaction://hlinksldjump"/>
              </a:rPr>
              <a:t>树、森林与二叉树的转换</a:t>
            </a:r>
            <a:endParaRPr sz="2180">
              <a:latin typeface="宋体" panose="02010600030101010101" pitchFamily="2" charset="-122"/>
              <a:cs typeface="宋体" panose="02010600030101010101" pitchFamily="2" charset="-122"/>
            </a:endParaRPr>
          </a:p>
        </p:txBody>
      </p:sp>
      <p:grpSp>
        <p:nvGrpSpPr>
          <p:cNvPr id="15" name="object 15"/>
          <p:cNvGrpSpPr/>
          <p:nvPr/>
        </p:nvGrpSpPr>
        <p:grpSpPr>
          <a:xfrm>
            <a:off x="4194" y="6378619"/>
            <a:ext cx="9131836" cy="470622"/>
            <a:chOff x="0" y="3218840"/>
            <a:chExt cx="4608195" cy="237490"/>
          </a:xfrm>
        </p:grpSpPr>
        <p:sp>
          <p:nvSpPr>
            <p:cNvPr id="16" name="object 16"/>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7" name="object 17"/>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8" name="object 18"/>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1"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1" action="ppaction://hlinksldjump"/>
              </a:rPr>
              <a:t> </a:t>
            </a:r>
            <a:r>
              <a:rPr sz="1190" spc="55" dirty="0">
                <a:solidFill>
                  <a:srgbClr val="FFFFFF"/>
                </a:solidFill>
                <a:latin typeface="Palatino Linotype" panose="02040502050505030304"/>
                <a:cs typeface="Palatino Linotype" panose="02040502050505030304"/>
                <a:hlinkClick r:id="rId11" action="ppaction://hlinksldjump"/>
              </a:rPr>
              <a:t>Lecture</a:t>
            </a:r>
            <a:r>
              <a:rPr sz="1190" spc="80" dirty="0">
                <a:solidFill>
                  <a:srgbClr val="FFFFFF"/>
                </a:solidFill>
                <a:latin typeface="Palatino Linotype" panose="02040502050505030304"/>
                <a:cs typeface="Palatino Linotype" panose="02040502050505030304"/>
                <a:hlinkClick r:id="rId11" action="ppaction://hlinksldjump"/>
              </a:rPr>
              <a:t> </a:t>
            </a:r>
            <a:r>
              <a:rPr sz="1190" spc="60" dirty="0">
                <a:solidFill>
                  <a:srgbClr val="FFFFFF"/>
                </a:solidFill>
                <a:latin typeface="Palatino Linotype" panose="02040502050505030304"/>
                <a:cs typeface="Palatino Linotype" panose="02040502050505030304"/>
                <a:hlinkClick r:id="rId11" action="ppaction://hlinksldjump"/>
              </a:rPr>
              <a:t>7-8</a:t>
            </a:r>
            <a:r>
              <a:rPr sz="1190" spc="80" dirty="0">
                <a:solidFill>
                  <a:srgbClr val="FFFFFF"/>
                </a:solidFill>
                <a:latin typeface="Palatino Linotype" panose="02040502050505030304"/>
                <a:cs typeface="Palatino Linotype" panose="02040502050505030304"/>
                <a:hlinkClick r:id="rId11" action="ppaction://hlinksldjump"/>
              </a:rPr>
              <a:t> </a:t>
            </a:r>
            <a:r>
              <a:rPr sz="1190" spc="-5" dirty="0">
                <a:solidFill>
                  <a:srgbClr val="FFFFFF"/>
                </a:solidFill>
                <a:latin typeface="宋体" panose="02010600030101010101" pitchFamily="2" charset="-122"/>
                <a:cs typeface="宋体" panose="02010600030101010101" pitchFamily="2" charset="-122"/>
                <a:hlinkClick r:id="rId11"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孩子表示法：结点多指针域</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906906" y="2228902"/>
            <a:ext cx="7427529" cy="2876347"/>
          </a:xfrm>
          <a:prstGeom prst="rect">
            <a:avLst/>
          </a:prstGeom>
        </p:spPr>
      </p:pic>
      <p:grpSp>
        <p:nvGrpSpPr>
          <p:cNvPr id="7" name="object 7"/>
          <p:cNvGrpSpPr/>
          <p:nvPr/>
        </p:nvGrpSpPr>
        <p:grpSpPr>
          <a:xfrm>
            <a:off x="4194" y="6378619"/>
            <a:ext cx="9131836" cy="470622"/>
            <a:chOff x="0" y="3218840"/>
            <a:chExt cx="4608195" cy="237490"/>
          </a:xfrm>
        </p:grpSpPr>
        <p:sp>
          <p:nvSpPr>
            <p:cNvPr id="8" name="object 8"/>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9" name="object 9"/>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0" name="object 10"/>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9"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9" action="ppaction://hlinksldjump"/>
              </a:rPr>
              <a:t> </a:t>
            </a:r>
            <a:r>
              <a:rPr sz="1190" spc="55" dirty="0">
                <a:solidFill>
                  <a:srgbClr val="FFFFFF"/>
                </a:solidFill>
                <a:latin typeface="Palatino Linotype" panose="02040502050505030304"/>
                <a:cs typeface="Palatino Linotype" panose="02040502050505030304"/>
                <a:hlinkClick r:id="rId9" action="ppaction://hlinksldjump"/>
              </a:rPr>
              <a:t>Lecture</a:t>
            </a:r>
            <a:r>
              <a:rPr sz="1190" spc="80" dirty="0">
                <a:solidFill>
                  <a:srgbClr val="FFFFFF"/>
                </a:solidFill>
                <a:latin typeface="Palatino Linotype" panose="02040502050505030304"/>
                <a:cs typeface="Palatino Linotype" panose="02040502050505030304"/>
                <a:hlinkClick r:id="rId9" action="ppaction://hlinksldjump"/>
              </a:rPr>
              <a:t> </a:t>
            </a:r>
            <a:r>
              <a:rPr sz="1190" spc="60" dirty="0">
                <a:solidFill>
                  <a:srgbClr val="FFFFFF"/>
                </a:solidFill>
                <a:latin typeface="Palatino Linotype" panose="02040502050505030304"/>
                <a:cs typeface="Palatino Linotype" panose="02040502050505030304"/>
                <a:hlinkClick r:id="rId9" action="ppaction://hlinksldjump"/>
              </a:rPr>
              <a:t>7-8</a:t>
            </a:r>
            <a:r>
              <a:rPr sz="1190" spc="80" dirty="0">
                <a:solidFill>
                  <a:srgbClr val="FFFFFF"/>
                </a:solidFill>
                <a:latin typeface="Palatino Linotype" panose="02040502050505030304"/>
                <a:cs typeface="Palatino Linotype" panose="02040502050505030304"/>
                <a:hlinkClick r:id="rId9" action="ppaction://hlinksldjump"/>
              </a:rPr>
              <a:t> </a:t>
            </a:r>
            <a:r>
              <a:rPr sz="1190" spc="-5" dirty="0">
                <a:solidFill>
                  <a:srgbClr val="FFFFFF"/>
                </a:solidFill>
                <a:latin typeface="宋体" panose="02010600030101010101" pitchFamily="2" charset="-122"/>
                <a:cs typeface="宋体" panose="02010600030101010101" pitchFamily="2" charset="-122"/>
                <a:hlinkClick r:id="rId9" action="ppaction://hlinksldjump"/>
              </a:rPr>
              <a:t>树</a:t>
            </a:r>
            <a:endParaRPr sz="1190">
              <a:latin typeface="宋体" panose="02010600030101010101" pitchFamily="2" charset="-122"/>
              <a:cs typeface="宋体" panose="02010600030101010101" pitchFamily="2" charset="-122"/>
            </a:endParaRPr>
          </a:p>
        </p:txBody>
      </p:sp>
      <p:sp>
        <p:nvSpPr>
          <p:cNvPr id="12" name="文本框 11"/>
          <p:cNvSpPr txBox="1"/>
          <p:nvPr/>
        </p:nvSpPr>
        <p:spPr>
          <a:xfrm>
            <a:off x="7020560" y="1579245"/>
            <a:ext cx="175831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节点</a:t>
            </a:r>
            <a:r>
              <a:rPr lang="zh-CN" altLang="en-US" sz="2400">
                <a:latin typeface="微软雅黑" panose="020B0503020204020204" pitchFamily="34" charset="-122"/>
                <a:ea typeface="微软雅黑" panose="020B0503020204020204" pitchFamily="34" charset="-122"/>
              </a:rPr>
              <a:t>同构</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ransition>
    <p:split orient="vert"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孩子表示法：增加结点的度</a:t>
            </a:r>
            <a:r>
              <a:rPr sz="2380" spc="-10" dirty="0">
                <a:solidFill>
                  <a:srgbClr val="FFFFFF"/>
                </a:solidFill>
                <a:latin typeface="宋体" panose="02010600030101010101" pitchFamily="2" charset="-122"/>
                <a:cs typeface="宋体" panose="02010600030101010101" pitchFamily="2" charset="-122"/>
              </a:rPr>
              <a:t>（</a:t>
            </a:r>
            <a:r>
              <a:rPr sz="2380" spc="-60" dirty="0">
                <a:solidFill>
                  <a:srgbClr val="FFFFFF"/>
                </a:solidFill>
                <a:latin typeface="Palatino Linotype" panose="02040502050505030304"/>
                <a:cs typeface="Palatino Linotype" panose="02040502050505030304"/>
              </a:rPr>
              <a:t>degree</a:t>
            </a:r>
            <a:r>
              <a:rPr sz="2380" spc="-5" dirty="0">
                <a:solidFill>
                  <a:srgbClr val="FFFFFF"/>
                </a:solidFill>
                <a:latin typeface="宋体" panose="02010600030101010101" pitchFamily="2" charset="-122"/>
                <a:cs typeface="宋体" panose="02010600030101010101" pitchFamily="2" charset="-122"/>
              </a:rPr>
              <a:t>）</a:t>
            </a:r>
            <a:endParaRPr sz="2380">
              <a:latin typeface="宋体" panose="02010600030101010101" pitchFamily="2" charset="-122"/>
              <a:cs typeface="宋体" panose="02010600030101010101" pitchFamily="2" charset="-122"/>
            </a:endParaRPr>
          </a:p>
        </p:txBody>
      </p:sp>
      <p:grpSp>
        <p:nvGrpSpPr>
          <p:cNvPr id="6" name="object 6"/>
          <p:cNvGrpSpPr/>
          <p:nvPr/>
        </p:nvGrpSpPr>
        <p:grpSpPr>
          <a:xfrm>
            <a:off x="762212" y="1838277"/>
            <a:ext cx="7628109" cy="3846772"/>
            <a:chOff x="382518" y="927649"/>
            <a:chExt cx="3849370" cy="1941195"/>
          </a:xfrm>
        </p:grpSpPr>
        <p:pic>
          <p:nvPicPr>
            <p:cNvPr id="7" name="object 7"/>
            <p:cNvPicPr/>
            <p:nvPr/>
          </p:nvPicPr>
          <p:blipFill>
            <a:blip r:embed="rId8" cstate="print"/>
            <a:stretch>
              <a:fillRect/>
            </a:stretch>
          </p:blipFill>
          <p:spPr>
            <a:xfrm>
              <a:off x="911624" y="1173082"/>
              <a:ext cx="2790970" cy="1695301"/>
            </a:xfrm>
            <a:prstGeom prst="rect">
              <a:avLst/>
            </a:prstGeom>
          </p:spPr>
        </p:pic>
        <p:pic>
          <p:nvPicPr>
            <p:cNvPr id="8" name="object 8"/>
            <p:cNvPicPr/>
            <p:nvPr/>
          </p:nvPicPr>
          <p:blipFill>
            <a:blip r:embed="rId9" cstate="print"/>
            <a:stretch>
              <a:fillRect/>
            </a:stretch>
          </p:blipFill>
          <p:spPr>
            <a:xfrm>
              <a:off x="382518" y="927649"/>
              <a:ext cx="3849181" cy="288524"/>
            </a:xfrm>
            <a:prstGeom prst="rect">
              <a:avLst/>
            </a:prstGeom>
          </p:spPr>
        </p:pic>
        <p:pic>
          <p:nvPicPr>
            <p:cNvPr id="9" name="object 9"/>
            <p:cNvPicPr/>
            <p:nvPr/>
          </p:nvPicPr>
          <p:blipFill>
            <a:blip r:embed="rId8" cstate="print"/>
            <a:stretch>
              <a:fillRect/>
            </a:stretch>
          </p:blipFill>
          <p:spPr>
            <a:xfrm>
              <a:off x="911624" y="1173082"/>
              <a:ext cx="2790970" cy="1695301"/>
            </a:xfrm>
            <a:prstGeom prst="rect">
              <a:avLst/>
            </a:prstGeom>
          </p:spPr>
        </p:pic>
        <p:pic>
          <p:nvPicPr>
            <p:cNvPr id="10" name="object 10"/>
            <p:cNvPicPr/>
            <p:nvPr/>
          </p:nvPicPr>
          <p:blipFill>
            <a:blip r:embed="rId9" cstate="print"/>
            <a:stretch>
              <a:fillRect/>
            </a:stretch>
          </p:blipFill>
          <p:spPr>
            <a:xfrm>
              <a:off x="382518" y="927649"/>
              <a:ext cx="3849181" cy="288524"/>
            </a:xfrm>
            <a:prstGeom prst="rect">
              <a:avLst/>
            </a:prstGeom>
          </p:spPr>
        </p:pic>
      </p:grpSp>
      <p:grpSp>
        <p:nvGrpSpPr>
          <p:cNvPr id="11" name="object 11"/>
          <p:cNvGrpSpPr/>
          <p:nvPr/>
        </p:nvGrpSpPr>
        <p:grpSpPr>
          <a:xfrm>
            <a:off x="4194" y="6378619"/>
            <a:ext cx="9131836" cy="470622"/>
            <a:chOff x="0" y="3218840"/>
            <a:chExt cx="4608195" cy="237490"/>
          </a:xfrm>
        </p:grpSpPr>
        <p:sp>
          <p:nvSpPr>
            <p:cNvPr id="12" name="object 12"/>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3" name="object 13"/>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4" name="object 14"/>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0"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0" action="ppaction://hlinksldjump"/>
              </a:rPr>
              <a:t> </a:t>
            </a:r>
            <a:r>
              <a:rPr sz="1190" spc="55" dirty="0">
                <a:solidFill>
                  <a:srgbClr val="FFFFFF"/>
                </a:solidFill>
                <a:latin typeface="Palatino Linotype" panose="02040502050505030304"/>
                <a:cs typeface="Palatino Linotype" panose="02040502050505030304"/>
                <a:hlinkClick r:id="rId10" action="ppaction://hlinksldjump"/>
              </a:rPr>
              <a:t>Lecture</a:t>
            </a:r>
            <a:r>
              <a:rPr sz="1190" spc="80" dirty="0">
                <a:solidFill>
                  <a:srgbClr val="FFFFFF"/>
                </a:solidFill>
                <a:latin typeface="Palatino Linotype" panose="02040502050505030304"/>
                <a:cs typeface="Palatino Linotype" panose="02040502050505030304"/>
                <a:hlinkClick r:id="rId10" action="ppaction://hlinksldjump"/>
              </a:rPr>
              <a:t> </a:t>
            </a:r>
            <a:r>
              <a:rPr sz="1190" spc="60" dirty="0">
                <a:solidFill>
                  <a:srgbClr val="FFFFFF"/>
                </a:solidFill>
                <a:latin typeface="Palatino Linotype" panose="02040502050505030304"/>
                <a:cs typeface="Palatino Linotype" panose="02040502050505030304"/>
                <a:hlinkClick r:id="rId10" action="ppaction://hlinksldjump"/>
              </a:rPr>
              <a:t>7-8</a:t>
            </a:r>
            <a:r>
              <a:rPr sz="1190" spc="80" dirty="0">
                <a:solidFill>
                  <a:srgbClr val="FFFFFF"/>
                </a:solidFill>
                <a:latin typeface="Palatino Linotype" panose="02040502050505030304"/>
                <a:cs typeface="Palatino Linotype" panose="02040502050505030304"/>
                <a:hlinkClick r:id="rId10" action="ppaction://hlinksldjump"/>
              </a:rPr>
              <a:t> </a:t>
            </a:r>
            <a:r>
              <a:rPr sz="1190" spc="-5" dirty="0">
                <a:solidFill>
                  <a:srgbClr val="FFFFFF"/>
                </a:solidFill>
                <a:latin typeface="宋体" panose="02010600030101010101" pitchFamily="2" charset="-122"/>
                <a:cs typeface="宋体" panose="02010600030101010101" pitchFamily="2" charset="-122"/>
                <a:hlinkClick r:id="rId10" action="ppaction://hlinksldjump"/>
              </a:rPr>
              <a:t>树</a:t>
            </a:r>
            <a:endParaRPr sz="1190">
              <a:latin typeface="宋体" panose="02010600030101010101" pitchFamily="2" charset="-122"/>
              <a:cs typeface="宋体" panose="02010600030101010101" pitchFamily="2" charset="-122"/>
            </a:endParaRPr>
          </a:p>
        </p:txBody>
      </p:sp>
      <p:sp>
        <p:nvSpPr>
          <p:cNvPr id="15" name="文本框 14"/>
          <p:cNvSpPr txBox="1"/>
          <p:nvPr/>
        </p:nvSpPr>
        <p:spPr>
          <a:xfrm>
            <a:off x="7020560" y="1340485"/>
            <a:ext cx="175831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节点</a:t>
            </a:r>
            <a:r>
              <a:rPr lang="zh-CN" altLang="en-US" sz="2400">
                <a:latin typeface="微软雅黑" panose="020B0503020204020204" pitchFamily="34" charset="-122"/>
                <a:ea typeface="微软雅黑" panose="020B0503020204020204" pitchFamily="34" charset="-122"/>
              </a:rPr>
              <a:t>异构</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ransition>
    <p:split orient="vert"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孩子表示法：顺序存储</a:t>
            </a:r>
            <a:endParaRPr sz="2380">
              <a:latin typeface="宋体" panose="02010600030101010101" pitchFamily="2" charset="-122"/>
              <a:cs typeface="宋体" panose="02010600030101010101" pitchFamily="2" charset="-122"/>
            </a:endParaRPr>
          </a:p>
        </p:txBody>
      </p:sp>
      <p:sp>
        <p:nvSpPr>
          <p:cNvPr id="6" name="object 6"/>
          <p:cNvSpPr/>
          <p:nvPr/>
        </p:nvSpPr>
        <p:spPr>
          <a:xfrm>
            <a:off x="1070242" y="1628529"/>
            <a:ext cx="0" cy="119543"/>
          </a:xfrm>
          <a:custGeom>
            <a:avLst/>
            <a:gdLst/>
            <a:ahLst/>
            <a:cxnLst/>
            <a:rect l="l" t="t" r="r" b="b"/>
            <a:pathLst>
              <a:path h="60325">
                <a:moveTo>
                  <a:pt x="0" y="59715"/>
                </a:moveTo>
                <a:lnTo>
                  <a:pt x="0" y="0"/>
                </a:lnTo>
              </a:path>
            </a:pathLst>
          </a:custGeom>
          <a:ln w="59712">
            <a:solidFill>
              <a:srgbClr val="0069AD"/>
            </a:solidFill>
          </a:ln>
        </p:spPr>
        <p:txBody>
          <a:bodyPr wrap="square" lIns="0" tIns="0" rIns="0" bIns="0" rtlCol="0"/>
          <a:lstStyle/>
          <a:p>
            <a:endParaRPr sz="3565"/>
          </a:p>
        </p:txBody>
      </p:sp>
      <p:sp>
        <p:nvSpPr>
          <p:cNvPr id="7" name="object 7"/>
          <p:cNvSpPr txBox="1"/>
          <p:nvPr/>
        </p:nvSpPr>
        <p:spPr>
          <a:xfrm>
            <a:off x="1241528" y="1447148"/>
            <a:ext cx="7206563" cy="1393190"/>
          </a:xfrm>
          <a:prstGeom prst="rect">
            <a:avLst/>
          </a:prstGeom>
        </p:spPr>
        <p:txBody>
          <a:bodyPr vert="horz" wrap="square" lIns="0" tIns="13841" rIns="0" bIns="0" rtlCol="0">
            <a:spAutoFit/>
          </a:bodyPr>
          <a:lstStyle/>
          <a:p>
            <a:pPr marL="12700" marR="5080">
              <a:lnSpc>
                <a:spcPct val="103000"/>
              </a:lnSpc>
              <a:spcBef>
                <a:spcPts val="55"/>
              </a:spcBef>
            </a:pPr>
            <a:r>
              <a:rPr sz="2180" spc="-10" dirty="0">
                <a:latin typeface="宋体" panose="02010600030101010101" pitchFamily="2" charset="-122"/>
                <a:cs typeface="宋体" panose="02010600030101010101" pitchFamily="2" charset="-122"/>
              </a:rPr>
              <a:t>把每个结点的孩子结点排列起来，以单列表作为存储结构， 则</a:t>
            </a:r>
            <a:r>
              <a:rPr sz="2180" spc="-190" dirty="0">
                <a:latin typeface="宋体" panose="02010600030101010101" pitchFamily="2" charset="-122"/>
                <a:cs typeface="宋体" panose="02010600030101010101" pitchFamily="2" charset="-122"/>
              </a:rPr>
              <a:t> </a:t>
            </a:r>
            <a:r>
              <a:rPr sz="2180" spc="-5" dirty="0">
                <a:latin typeface="Euclid" panose="02020503060505020303"/>
                <a:cs typeface="Euclid" panose="02020503060505020303"/>
              </a:rPr>
              <a:t>n </a:t>
            </a:r>
            <a:r>
              <a:rPr sz="2180" spc="-10" dirty="0">
                <a:latin typeface="宋体" panose="02010600030101010101" pitchFamily="2" charset="-122"/>
                <a:cs typeface="宋体" panose="02010600030101010101" pitchFamily="2" charset="-122"/>
              </a:rPr>
              <a:t>个结点则有</a:t>
            </a:r>
            <a:r>
              <a:rPr sz="2180" spc="-190" dirty="0">
                <a:latin typeface="宋体" panose="02010600030101010101" pitchFamily="2" charset="-122"/>
                <a:cs typeface="宋体" panose="02010600030101010101" pitchFamily="2" charset="-122"/>
              </a:rPr>
              <a:t> </a:t>
            </a:r>
            <a:r>
              <a:rPr sz="2180" spc="-5" dirty="0">
                <a:latin typeface="Euclid" panose="02020503060505020303"/>
                <a:cs typeface="Euclid" panose="02020503060505020303"/>
              </a:rPr>
              <a:t>n </a:t>
            </a:r>
            <a:r>
              <a:rPr sz="2180" spc="-10" dirty="0">
                <a:latin typeface="宋体" panose="02010600030101010101" pitchFamily="2" charset="-122"/>
                <a:cs typeface="宋体" panose="02010600030101010101" pitchFamily="2" charset="-122"/>
              </a:rPr>
              <a:t>个孩子链表，如果是叶</a:t>
            </a:r>
            <a:r>
              <a:rPr lang="zh-CN" sz="2180" spc="-10" dirty="0">
                <a:latin typeface="宋体" panose="02010600030101010101" pitchFamily="2" charset="-122"/>
                <a:cs typeface="宋体" panose="02010600030101010101" pitchFamily="2" charset="-122"/>
              </a:rPr>
              <a:t>结</a:t>
            </a:r>
            <a:r>
              <a:rPr sz="2180" spc="-10" dirty="0">
                <a:latin typeface="宋体" panose="02010600030101010101" pitchFamily="2" charset="-122"/>
                <a:cs typeface="宋体" panose="02010600030101010101" pitchFamily="2" charset="-122"/>
              </a:rPr>
              <a:t>点则该单链表为空</a:t>
            </a:r>
            <a:r>
              <a:rPr sz="2180" spc="-85" dirty="0">
                <a:latin typeface="宋体" panose="02010600030101010101" pitchFamily="2" charset="-122"/>
                <a:cs typeface="宋体" panose="02010600030101010101" pitchFamily="2" charset="-122"/>
              </a:rPr>
              <a:t>。</a:t>
            </a:r>
            <a:r>
              <a:rPr sz="2180" spc="-10" dirty="0">
                <a:latin typeface="宋体" panose="02010600030101010101" pitchFamily="2" charset="-122"/>
                <a:cs typeface="宋体" panose="02010600030101010101" pitchFamily="2" charset="-122"/>
              </a:rPr>
              <a:t>然后</a:t>
            </a:r>
            <a:r>
              <a:rPr sz="2180" spc="-204" dirty="0">
                <a:latin typeface="宋体" panose="02010600030101010101" pitchFamily="2" charset="-122"/>
                <a:cs typeface="宋体" panose="02010600030101010101" pitchFamily="2" charset="-122"/>
              </a:rPr>
              <a:t> </a:t>
            </a:r>
            <a:r>
              <a:rPr sz="2180" spc="-5" dirty="0">
                <a:latin typeface="Euclid" panose="02020503060505020303"/>
                <a:cs typeface="Euclid" panose="02020503060505020303"/>
              </a:rPr>
              <a:t>n</a:t>
            </a:r>
            <a:r>
              <a:rPr sz="2180" spc="-20" dirty="0">
                <a:latin typeface="Euclid" panose="02020503060505020303"/>
                <a:cs typeface="Euclid" panose="02020503060505020303"/>
              </a:rPr>
              <a:t> </a:t>
            </a:r>
            <a:r>
              <a:rPr sz="2180" spc="-10" dirty="0">
                <a:latin typeface="宋体" panose="02010600030101010101" pitchFamily="2" charset="-122"/>
                <a:cs typeface="宋体" panose="02010600030101010101" pitchFamily="2" charset="-122"/>
              </a:rPr>
              <a:t>个头指针又组成一个线性表</a:t>
            </a:r>
            <a:r>
              <a:rPr sz="2180" spc="-85" dirty="0">
                <a:latin typeface="宋体" panose="02010600030101010101" pitchFamily="2" charset="-122"/>
                <a:cs typeface="宋体" panose="02010600030101010101" pitchFamily="2" charset="-122"/>
              </a:rPr>
              <a:t>，</a:t>
            </a:r>
            <a:r>
              <a:rPr sz="2180" spc="-10" dirty="0">
                <a:latin typeface="宋体" panose="02010600030101010101" pitchFamily="2" charset="-122"/>
                <a:cs typeface="宋体" panose="02010600030101010101" pitchFamily="2" charset="-122"/>
              </a:rPr>
              <a:t>采用顺序存储结构，存放进一个一维数组中。</a:t>
            </a:r>
            <a:endParaRPr sz="2180">
              <a:latin typeface="宋体" panose="02010600030101010101" pitchFamily="2" charset="-122"/>
              <a:cs typeface="宋体" panose="02010600030101010101" pitchFamily="2" charset="-122"/>
            </a:endParaRPr>
          </a:p>
        </p:txBody>
      </p:sp>
      <p:pic>
        <p:nvPicPr>
          <p:cNvPr id="8" name="object 8"/>
          <p:cNvPicPr/>
          <p:nvPr/>
        </p:nvPicPr>
        <p:blipFill>
          <a:blip r:embed="rId8" cstate="print"/>
          <a:stretch>
            <a:fillRect/>
          </a:stretch>
        </p:blipFill>
        <p:spPr>
          <a:xfrm>
            <a:off x="2591310" y="3046119"/>
            <a:ext cx="4107955" cy="3062696"/>
          </a:xfrm>
          <a:prstGeom prst="rect">
            <a:avLst/>
          </a:prstGeom>
        </p:spPr>
      </p:pic>
      <p:grpSp>
        <p:nvGrpSpPr>
          <p:cNvPr id="9" name="object 9"/>
          <p:cNvGrpSpPr/>
          <p:nvPr/>
        </p:nvGrpSpPr>
        <p:grpSpPr>
          <a:xfrm>
            <a:off x="4194" y="6378619"/>
            <a:ext cx="9131836" cy="470622"/>
            <a:chOff x="0" y="3218840"/>
            <a:chExt cx="4608195" cy="237490"/>
          </a:xfrm>
        </p:grpSpPr>
        <p:sp>
          <p:nvSpPr>
            <p:cNvPr id="10" name="object 10"/>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1" name="object 11"/>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2" name="object 12"/>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9"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9" action="ppaction://hlinksldjump"/>
              </a:rPr>
              <a:t> </a:t>
            </a:r>
            <a:r>
              <a:rPr sz="1190" spc="55" dirty="0">
                <a:solidFill>
                  <a:srgbClr val="FFFFFF"/>
                </a:solidFill>
                <a:latin typeface="Palatino Linotype" panose="02040502050505030304"/>
                <a:cs typeface="Palatino Linotype" panose="02040502050505030304"/>
                <a:hlinkClick r:id="rId9" action="ppaction://hlinksldjump"/>
              </a:rPr>
              <a:t>Lecture</a:t>
            </a:r>
            <a:r>
              <a:rPr sz="1190" spc="80" dirty="0">
                <a:solidFill>
                  <a:srgbClr val="FFFFFF"/>
                </a:solidFill>
                <a:latin typeface="Palatino Linotype" panose="02040502050505030304"/>
                <a:cs typeface="Palatino Linotype" panose="02040502050505030304"/>
                <a:hlinkClick r:id="rId9" action="ppaction://hlinksldjump"/>
              </a:rPr>
              <a:t> </a:t>
            </a:r>
            <a:r>
              <a:rPr sz="1190" spc="60" dirty="0">
                <a:solidFill>
                  <a:srgbClr val="FFFFFF"/>
                </a:solidFill>
                <a:latin typeface="Palatino Linotype" panose="02040502050505030304"/>
                <a:cs typeface="Palatino Linotype" panose="02040502050505030304"/>
                <a:hlinkClick r:id="rId9" action="ppaction://hlinksldjump"/>
              </a:rPr>
              <a:t>7-8</a:t>
            </a:r>
            <a:r>
              <a:rPr sz="1190" spc="80" dirty="0">
                <a:solidFill>
                  <a:srgbClr val="FFFFFF"/>
                </a:solidFill>
                <a:latin typeface="Palatino Linotype" panose="02040502050505030304"/>
                <a:cs typeface="Palatino Linotype" panose="02040502050505030304"/>
                <a:hlinkClick r:id="rId9" action="ppaction://hlinksldjump"/>
              </a:rPr>
              <a:t> </a:t>
            </a:r>
            <a:r>
              <a:rPr sz="1190" spc="-5" dirty="0">
                <a:solidFill>
                  <a:srgbClr val="FFFFFF"/>
                </a:solidFill>
                <a:latin typeface="宋体" panose="02010600030101010101" pitchFamily="2" charset="-122"/>
                <a:cs typeface="宋体" panose="02010600030101010101" pitchFamily="2" charset="-122"/>
                <a:hlinkClick r:id="rId9"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孩子表示法：代码</a:t>
            </a:r>
            <a:endParaRPr sz="2380">
              <a:latin typeface="宋体" panose="02010600030101010101" pitchFamily="2" charset="-122"/>
              <a:cs typeface="宋体" panose="02010600030101010101" pitchFamily="2" charset="-122"/>
            </a:endParaRPr>
          </a:p>
        </p:txBody>
      </p:sp>
      <p:grpSp>
        <p:nvGrpSpPr>
          <p:cNvPr id="6" name="object 6"/>
          <p:cNvGrpSpPr/>
          <p:nvPr/>
        </p:nvGrpSpPr>
        <p:grpSpPr>
          <a:xfrm>
            <a:off x="2454514" y="1583175"/>
            <a:ext cx="4238118" cy="4492305"/>
            <a:chOff x="1236504" y="798917"/>
            <a:chExt cx="2138680" cy="2266950"/>
          </a:xfrm>
        </p:grpSpPr>
        <p:pic>
          <p:nvPicPr>
            <p:cNvPr id="7" name="object 7"/>
            <p:cNvPicPr/>
            <p:nvPr/>
          </p:nvPicPr>
          <p:blipFill>
            <a:blip r:embed="rId8" cstate="print"/>
            <a:stretch>
              <a:fillRect/>
            </a:stretch>
          </p:blipFill>
          <p:spPr>
            <a:xfrm>
              <a:off x="1236504" y="798917"/>
              <a:ext cx="1666592" cy="793610"/>
            </a:xfrm>
            <a:prstGeom prst="rect">
              <a:avLst/>
            </a:prstGeom>
          </p:spPr>
        </p:pic>
        <p:pic>
          <p:nvPicPr>
            <p:cNvPr id="8" name="object 8"/>
            <p:cNvPicPr/>
            <p:nvPr/>
          </p:nvPicPr>
          <p:blipFill>
            <a:blip r:embed="rId9" cstate="print"/>
            <a:stretch>
              <a:fillRect/>
            </a:stretch>
          </p:blipFill>
          <p:spPr>
            <a:xfrm>
              <a:off x="1236504" y="1583825"/>
              <a:ext cx="2138361" cy="1481448"/>
            </a:xfrm>
            <a:prstGeom prst="rect">
              <a:avLst/>
            </a:prstGeom>
          </p:spPr>
        </p:pic>
        <p:pic>
          <p:nvPicPr>
            <p:cNvPr id="9" name="object 9"/>
            <p:cNvPicPr/>
            <p:nvPr/>
          </p:nvPicPr>
          <p:blipFill>
            <a:blip r:embed="rId8" cstate="print"/>
            <a:stretch>
              <a:fillRect/>
            </a:stretch>
          </p:blipFill>
          <p:spPr>
            <a:xfrm>
              <a:off x="1236504" y="798917"/>
              <a:ext cx="1666592" cy="793610"/>
            </a:xfrm>
            <a:prstGeom prst="rect">
              <a:avLst/>
            </a:prstGeom>
          </p:spPr>
        </p:pic>
        <p:pic>
          <p:nvPicPr>
            <p:cNvPr id="10" name="object 10"/>
            <p:cNvPicPr/>
            <p:nvPr/>
          </p:nvPicPr>
          <p:blipFill>
            <a:blip r:embed="rId9" cstate="print"/>
            <a:stretch>
              <a:fillRect/>
            </a:stretch>
          </p:blipFill>
          <p:spPr>
            <a:xfrm>
              <a:off x="1236504" y="1583825"/>
              <a:ext cx="2138361" cy="1481448"/>
            </a:xfrm>
            <a:prstGeom prst="rect">
              <a:avLst/>
            </a:prstGeom>
          </p:spPr>
        </p:pic>
      </p:grpSp>
      <p:grpSp>
        <p:nvGrpSpPr>
          <p:cNvPr id="11" name="object 11"/>
          <p:cNvGrpSpPr/>
          <p:nvPr/>
        </p:nvGrpSpPr>
        <p:grpSpPr>
          <a:xfrm>
            <a:off x="4194" y="6378619"/>
            <a:ext cx="9131836" cy="470622"/>
            <a:chOff x="0" y="3218840"/>
            <a:chExt cx="4608195" cy="237490"/>
          </a:xfrm>
        </p:grpSpPr>
        <p:sp>
          <p:nvSpPr>
            <p:cNvPr id="12" name="object 12"/>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3" name="object 13"/>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4" name="object 14"/>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0"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0" action="ppaction://hlinksldjump"/>
              </a:rPr>
              <a:t> </a:t>
            </a:r>
            <a:r>
              <a:rPr sz="1190" spc="55" dirty="0">
                <a:solidFill>
                  <a:srgbClr val="FFFFFF"/>
                </a:solidFill>
                <a:latin typeface="Palatino Linotype" panose="02040502050505030304"/>
                <a:cs typeface="Palatino Linotype" panose="02040502050505030304"/>
                <a:hlinkClick r:id="rId10" action="ppaction://hlinksldjump"/>
              </a:rPr>
              <a:t>Lecture</a:t>
            </a:r>
            <a:r>
              <a:rPr sz="1190" spc="80" dirty="0">
                <a:solidFill>
                  <a:srgbClr val="FFFFFF"/>
                </a:solidFill>
                <a:latin typeface="Palatino Linotype" panose="02040502050505030304"/>
                <a:cs typeface="Palatino Linotype" panose="02040502050505030304"/>
                <a:hlinkClick r:id="rId10" action="ppaction://hlinksldjump"/>
              </a:rPr>
              <a:t> </a:t>
            </a:r>
            <a:r>
              <a:rPr sz="1190" spc="60" dirty="0">
                <a:solidFill>
                  <a:srgbClr val="FFFFFF"/>
                </a:solidFill>
                <a:latin typeface="Palatino Linotype" panose="02040502050505030304"/>
                <a:cs typeface="Palatino Linotype" panose="02040502050505030304"/>
                <a:hlinkClick r:id="rId10" action="ppaction://hlinksldjump"/>
              </a:rPr>
              <a:t>7-8</a:t>
            </a:r>
            <a:r>
              <a:rPr sz="1190" spc="80" dirty="0">
                <a:solidFill>
                  <a:srgbClr val="FFFFFF"/>
                </a:solidFill>
                <a:latin typeface="Palatino Linotype" panose="02040502050505030304"/>
                <a:cs typeface="Palatino Linotype" panose="02040502050505030304"/>
                <a:hlinkClick r:id="rId10" action="ppaction://hlinksldjump"/>
              </a:rPr>
              <a:t> </a:t>
            </a:r>
            <a:r>
              <a:rPr sz="1190" spc="-5" dirty="0">
                <a:solidFill>
                  <a:srgbClr val="FFFFFF"/>
                </a:solidFill>
                <a:latin typeface="宋体" panose="02010600030101010101" pitchFamily="2" charset="-122"/>
                <a:cs typeface="宋体" panose="02010600030101010101" pitchFamily="2" charset="-122"/>
                <a:hlinkClick r:id="rId10"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2"/>
          <p:cNvSpPr>
            <a:spLocks noChangeArrowheads="1"/>
          </p:cNvSpPr>
          <p:nvPr/>
        </p:nvSpPr>
        <p:spPr bwMode="auto">
          <a:xfrm>
            <a:off x="250825" y="2714625"/>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有序树</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无序树</a:t>
            </a:r>
            <a:endPar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endParaRPr>
          </a:p>
        </p:txBody>
      </p:sp>
      <p:sp>
        <p:nvSpPr>
          <p:cNvPr id="22531" name="Rectangle 13"/>
          <p:cNvSpPr>
            <a:spLocks noChangeArrowheads="1"/>
          </p:cNvSpPr>
          <p:nvPr/>
        </p:nvSpPr>
        <p:spPr bwMode="auto">
          <a:xfrm>
            <a:off x="1366838" y="1033463"/>
            <a:ext cx="76898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即根结点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没有前驱</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即终端结点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没有后继</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指</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棵不相交的树的集合</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例如删除</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后的子树个数</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2532" name="Rectangle 14"/>
          <p:cNvSpPr>
            <a:spLocks noChangeArrowheads="1"/>
          </p:cNvSpPr>
          <p:nvPr/>
        </p:nvSpPr>
        <p:spPr bwMode="auto">
          <a:xfrm>
            <a:off x="1358900" y="2689225"/>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结点各子树从左至右有序，不能互换（左为第一）</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结点各子树可互换位置。</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19461" name="Object 15"/>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3083" name="" r:id="rId1" imgW="6875780" imgH="3817620" progId="Visio.Drawing.5">
                  <p:embed/>
                </p:oleObj>
              </mc:Choice>
              <mc:Fallback>
                <p:oleObj name="" r:id="rId1" imgW="6875780" imgH="3817620" progId="Visio.Drawing.5">
                  <p:embed/>
                  <p:pic>
                    <p:nvPicPr>
                      <p:cNvPr id="0" name="图片 3082"/>
                      <p:cNvPicPr/>
                      <p:nvPr/>
                    </p:nvPicPr>
                    <p:blipFill>
                      <a:blip r:embed="rId2"/>
                      <a:stretch>
                        <a:fillRect/>
                      </a:stretch>
                    </p:blipFill>
                    <p:spPr>
                      <a:xfrm>
                        <a:off x="2195513" y="3867150"/>
                        <a:ext cx="4495800" cy="2493963"/>
                      </a:xfrm>
                      <a:prstGeom prst="rect">
                        <a:avLst/>
                      </a:prstGeom>
                      <a:solidFill>
                        <a:schemeClr val="accent1"/>
                      </a:solidFill>
                      <a:ln w="38100">
                        <a:noFill/>
                        <a:miter/>
                      </a:ln>
                    </p:spPr>
                  </p:pic>
                </p:oleObj>
              </mc:Fallback>
            </mc:AlternateContent>
          </a:graphicData>
        </a:graphic>
      </p:graphicFrame>
      <p:sp>
        <p:nvSpPr>
          <p:cNvPr id="22534" name="Rectangle 16"/>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基本术语</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 name="Rectangle 12"/>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根 </a:t>
            </a:r>
            <a:endPar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 叶子</a:t>
            </a:r>
            <a:endPar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森林</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孩子表示法：改进</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1876687" y="1922539"/>
            <a:ext cx="5393441" cy="3638970"/>
          </a:xfrm>
          <a:prstGeom prst="rect">
            <a:avLst/>
          </a:prstGeom>
        </p:spPr>
      </p:pic>
      <p:grpSp>
        <p:nvGrpSpPr>
          <p:cNvPr id="7" name="object 7"/>
          <p:cNvGrpSpPr/>
          <p:nvPr/>
        </p:nvGrpSpPr>
        <p:grpSpPr>
          <a:xfrm>
            <a:off x="4194" y="6378619"/>
            <a:ext cx="9131836" cy="470622"/>
            <a:chOff x="0" y="3218840"/>
            <a:chExt cx="4608195" cy="237490"/>
          </a:xfrm>
        </p:grpSpPr>
        <p:sp>
          <p:nvSpPr>
            <p:cNvPr id="8" name="object 8"/>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9" name="object 9"/>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0" name="object 10"/>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9"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9" action="ppaction://hlinksldjump"/>
              </a:rPr>
              <a:t> </a:t>
            </a:r>
            <a:r>
              <a:rPr sz="1190" spc="55" dirty="0">
                <a:solidFill>
                  <a:srgbClr val="FFFFFF"/>
                </a:solidFill>
                <a:latin typeface="Palatino Linotype" panose="02040502050505030304"/>
                <a:cs typeface="Palatino Linotype" panose="02040502050505030304"/>
                <a:hlinkClick r:id="rId9" action="ppaction://hlinksldjump"/>
              </a:rPr>
              <a:t>Lecture</a:t>
            </a:r>
            <a:r>
              <a:rPr sz="1190" spc="80" dirty="0">
                <a:solidFill>
                  <a:srgbClr val="FFFFFF"/>
                </a:solidFill>
                <a:latin typeface="Palatino Linotype" panose="02040502050505030304"/>
                <a:cs typeface="Palatino Linotype" panose="02040502050505030304"/>
                <a:hlinkClick r:id="rId9" action="ppaction://hlinksldjump"/>
              </a:rPr>
              <a:t> </a:t>
            </a:r>
            <a:r>
              <a:rPr sz="1190" spc="60" dirty="0">
                <a:solidFill>
                  <a:srgbClr val="FFFFFF"/>
                </a:solidFill>
                <a:latin typeface="Palatino Linotype" panose="02040502050505030304"/>
                <a:cs typeface="Palatino Linotype" panose="02040502050505030304"/>
                <a:hlinkClick r:id="rId9" action="ppaction://hlinksldjump"/>
              </a:rPr>
              <a:t>7-8</a:t>
            </a:r>
            <a:r>
              <a:rPr sz="1190" spc="80" dirty="0">
                <a:solidFill>
                  <a:srgbClr val="FFFFFF"/>
                </a:solidFill>
                <a:latin typeface="Palatino Linotype" panose="02040502050505030304"/>
                <a:cs typeface="Palatino Linotype" panose="02040502050505030304"/>
                <a:hlinkClick r:id="rId9" action="ppaction://hlinksldjump"/>
              </a:rPr>
              <a:t> </a:t>
            </a:r>
            <a:r>
              <a:rPr sz="1190" spc="-5" dirty="0">
                <a:solidFill>
                  <a:srgbClr val="FFFFFF"/>
                </a:solidFill>
                <a:latin typeface="宋体" panose="02010600030101010101" pitchFamily="2" charset="-122"/>
                <a:cs typeface="宋体" panose="02010600030101010101" pitchFamily="2" charset="-122"/>
                <a:hlinkClick r:id="rId9"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树的存储结构：孩子兄弟表示法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树的存储结构：孩子兄弟表示法</a:t>
            </a:r>
            <a:endParaRPr sz="2380">
              <a:latin typeface="宋体" panose="02010600030101010101" pitchFamily="2" charset="-122"/>
              <a:cs typeface="宋体" panose="02010600030101010101" pitchFamily="2" charset="-122"/>
            </a:endParaRPr>
          </a:p>
        </p:txBody>
      </p:sp>
      <p:sp>
        <p:nvSpPr>
          <p:cNvPr id="6" name="object 6"/>
          <p:cNvSpPr/>
          <p:nvPr/>
        </p:nvSpPr>
        <p:spPr>
          <a:xfrm>
            <a:off x="681513" y="1803741"/>
            <a:ext cx="244118" cy="244118"/>
          </a:xfrm>
          <a:custGeom>
            <a:avLst/>
            <a:gdLst/>
            <a:ahLst/>
            <a:cxnLst/>
            <a:rect l="l" t="t" r="r" b="b"/>
            <a:pathLst>
              <a:path w="123190" h="123190">
                <a:moveTo>
                  <a:pt x="122694" y="0"/>
                </a:moveTo>
                <a:lnTo>
                  <a:pt x="0" y="0"/>
                </a:lnTo>
                <a:lnTo>
                  <a:pt x="0" y="122694"/>
                </a:lnTo>
                <a:lnTo>
                  <a:pt x="122694" y="122694"/>
                </a:lnTo>
                <a:lnTo>
                  <a:pt x="122694" y="0"/>
                </a:lnTo>
                <a:close/>
              </a:path>
            </a:pathLst>
          </a:custGeom>
          <a:solidFill>
            <a:srgbClr val="0069AD"/>
          </a:solidFill>
        </p:spPr>
        <p:txBody>
          <a:bodyPr wrap="square" lIns="0" tIns="0" rIns="0" bIns="0" rtlCol="0"/>
          <a:lstStyle/>
          <a:p>
            <a:endParaRPr sz="3565"/>
          </a:p>
        </p:txBody>
      </p:sp>
      <p:sp>
        <p:nvSpPr>
          <p:cNvPr id="7" name="object 7"/>
          <p:cNvSpPr/>
          <p:nvPr/>
        </p:nvSpPr>
        <p:spPr>
          <a:xfrm>
            <a:off x="1131750" y="2226320"/>
            <a:ext cx="0" cy="119543"/>
          </a:xfrm>
          <a:custGeom>
            <a:avLst/>
            <a:gdLst/>
            <a:ahLst/>
            <a:cxnLst/>
            <a:rect l="l" t="t" r="r" b="b"/>
            <a:pathLst>
              <a:path h="60325">
                <a:moveTo>
                  <a:pt x="0" y="59702"/>
                </a:moveTo>
                <a:lnTo>
                  <a:pt x="0" y="0"/>
                </a:lnTo>
              </a:path>
            </a:pathLst>
          </a:custGeom>
          <a:ln w="59712">
            <a:solidFill>
              <a:srgbClr val="CCE1EE"/>
            </a:solidFill>
          </a:ln>
        </p:spPr>
        <p:txBody>
          <a:bodyPr wrap="square" lIns="0" tIns="0" rIns="0" bIns="0" rtlCol="0"/>
          <a:lstStyle/>
          <a:p>
            <a:endParaRPr sz="3565"/>
          </a:p>
        </p:txBody>
      </p:sp>
      <p:sp>
        <p:nvSpPr>
          <p:cNvPr id="8" name="object 8"/>
          <p:cNvSpPr/>
          <p:nvPr/>
        </p:nvSpPr>
        <p:spPr>
          <a:xfrm>
            <a:off x="1131750" y="2567307"/>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9" name="object 9"/>
          <p:cNvSpPr/>
          <p:nvPr/>
        </p:nvSpPr>
        <p:spPr>
          <a:xfrm>
            <a:off x="1131750" y="2908295"/>
            <a:ext cx="0" cy="119543"/>
          </a:xfrm>
          <a:custGeom>
            <a:avLst/>
            <a:gdLst/>
            <a:ahLst/>
            <a:cxnLst/>
            <a:rect l="l" t="t" r="r" b="b"/>
            <a:pathLst>
              <a:path h="60325">
                <a:moveTo>
                  <a:pt x="0" y="59715"/>
                </a:moveTo>
                <a:lnTo>
                  <a:pt x="0" y="0"/>
                </a:lnTo>
              </a:path>
            </a:pathLst>
          </a:custGeom>
          <a:ln w="59712">
            <a:solidFill>
              <a:srgbClr val="CCE1EE"/>
            </a:solidFill>
          </a:ln>
        </p:spPr>
        <p:txBody>
          <a:bodyPr wrap="square" lIns="0" tIns="0" rIns="0" bIns="0" rtlCol="0"/>
          <a:lstStyle/>
          <a:p>
            <a:endParaRPr sz="3565"/>
          </a:p>
        </p:txBody>
      </p:sp>
      <p:sp>
        <p:nvSpPr>
          <p:cNvPr id="10" name="object 10"/>
          <p:cNvSpPr/>
          <p:nvPr/>
        </p:nvSpPr>
        <p:spPr>
          <a:xfrm>
            <a:off x="1131750" y="3249282"/>
            <a:ext cx="0" cy="119543"/>
          </a:xfrm>
          <a:custGeom>
            <a:avLst/>
            <a:gdLst/>
            <a:ahLst/>
            <a:cxnLst/>
            <a:rect l="l" t="t" r="r" b="b"/>
            <a:pathLst>
              <a:path h="60325">
                <a:moveTo>
                  <a:pt x="0" y="59715"/>
                </a:moveTo>
                <a:lnTo>
                  <a:pt x="0" y="0"/>
                </a:lnTo>
              </a:path>
            </a:pathLst>
          </a:custGeom>
          <a:ln w="59712">
            <a:solidFill>
              <a:srgbClr val="0069AD"/>
            </a:solidFill>
          </a:ln>
        </p:spPr>
        <p:txBody>
          <a:bodyPr wrap="square" lIns="0" tIns="0" rIns="0" bIns="0" rtlCol="0"/>
          <a:lstStyle/>
          <a:p>
            <a:endParaRPr sz="3565"/>
          </a:p>
        </p:txBody>
      </p:sp>
      <p:sp>
        <p:nvSpPr>
          <p:cNvPr id="11" name="object 11"/>
          <p:cNvSpPr/>
          <p:nvPr/>
        </p:nvSpPr>
        <p:spPr>
          <a:xfrm>
            <a:off x="681513" y="3920509"/>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2" name="object 12"/>
          <p:cNvSpPr/>
          <p:nvPr/>
        </p:nvSpPr>
        <p:spPr>
          <a:xfrm>
            <a:off x="681513" y="467333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3" name="object 13"/>
          <p:cNvSpPr/>
          <p:nvPr/>
        </p:nvSpPr>
        <p:spPr>
          <a:xfrm>
            <a:off x="681513" y="5426150"/>
            <a:ext cx="244118" cy="244118"/>
          </a:xfrm>
          <a:custGeom>
            <a:avLst/>
            <a:gdLst/>
            <a:ahLst/>
            <a:cxnLst/>
            <a:rect l="l" t="t" r="r" b="b"/>
            <a:pathLst>
              <a:path w="123190" h="123189">
                <a:moveTo>
                  <a:pt x="122694" y="0"/>
                </a:moveTo>
                <a:lnTo>
                  <a:pt x="0" y="0"/>
                </a:lnTo>
                <a:lnTo>
                  <a:pt x="0" y="122694"/>
                </a:lnTo>
                <a:lnTo>
                  <a:pt x="122694" y="122694"/>
                </a:lnTo>
                <a:lnTo>
                  <a:pt x="122694" y="0"/>
                </a:lnTo>
                <a:close/>
              </a:path>
            </a:pathLst>
          </a:custGeom>
          <a:solidFill>
            <a:srgbClr val="CCE1EE"/>
          </a:solidFill>
        </p:spPr>
        <p:txBody>
          <a:bodyPr wrap="square" lIns="0" tIns="0" rIns="0" bIns="0" rtlCol="0"/>
          <a:lstStyle/>
          <a:p>
            <a:endParaRPr sz="3565"/>
          </a:p>
        </p:txBody>
      </p:sp>
      <p:sp>
        <p:nvSpPr>
          <p:cNvPr id="14" name="object 14"/>
          <p:cNvSpPr txBox="1"/>
          <p:nvPr/>
        </p:nvSpPr>
        <p:spPr>
          <a:xfrm>
            <a:off x="715237" y="1703927"/>
            <a:ext cx="4463363" cy="3925570"/>
          </a:xfrm>
          <a:prstGeom prst="rect">
            <a:avLst/>
          </a:prstGeom>
        </p:spPr>
        <p:txBody>
          <a:bodyPr vert="horz" wrap="square" lIns="0" tIns="22650" rIns="0" bIns="0" rtlCol="0">
            <a:spAutoFit/>
          </a:bodyPr>
          <a:lstStyle/>
          <a:p>
            <a:pPr marL="179705" indent="-167640">
              <a:lnSpc>
                <a:spcPct val="100000"/>
              </a:lnSpc>
              <a:spcBef>
                <a:spcPts val="90"/>
              </a:spcBef>
              <a:buClr>
                <a:srgbClr val="000000"/>
              </a:buClr>
              <a:buSzPct val="91000"/>
              <a:buFont typeface="Euclid" panose="02020503060505020303"/>
              <a:buAutoNum type="arabicPlain"/>
              <a:tabLst>
                <a:tab pos="180340" algn="l"/>
              </a:tabLst>
            </a:pPr>
            <a:r>
              <a:rPr sz="2180" spc="-10" dirty="0">
                <a:solidFill>
                  <a:srgbClr val="0069AD"/>
                </a:solidFill>
                <a:latin typeface="宋体" panose="02010600030101010101" pitchFamily="2" charset="-122"/>
                <a:cs typeface="宋体" panose="02010600030101010101" pitchFamily="2" charset="-122"/>
                <a:hlinkClick r:id="rId3" action="ppaction://hlinksldjump"/>
              </a:rPr>
              <a:t>概述</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solidFill>
                  <a:srgbClr val="CCCCCC"/>
                </a:solidFill>
                <a:latin typeface="宋体" panose="02010600030101010101" pitchFamily="2" charset="-122"/>
                <a:cs typeface="宋体" panose="02010600030101010101" pitchFamily="2" charset="-122"/>
                <a:hlinkClick r:id="rId8" action="ppaction://hlinksldjump"/>
              </a:rPr>
              <a:t>树的概念</a:t>
            </a:r>
            <a:endParaRPr sz="2180">
              <a:latin typeface="宋体" panose="02010600030101010101" pitchFamily="2" charset="-122"/>
              <a:cs typeface="宋体" panose="02010600030101010101" pitchFamily="2" charset="-122"/>
            </a:endParaRPr>
          </a:p>
          <a:p>
            <a:pPr marL="299720" marR="281940">
              <a:lnSpc>
                <a:spcPct val="103000"/>
              </a:lnSpc>
            </a:pPr>
            <a:r>
              <a:rPr sz="2180" spc="-10" dirty="0">
                <a:solidFill>
                  <a:srgbClr val="CCCCCC"/>
                </a:solidFill>
                <a:latin typeface="宋体" panose="02010600030101010101" pitchFamily="2" charset="-122"/>
                <a:cs typeface="宋体" panose="02010600030101010101" pitchFamily="2" charset="-122"/>
                <a:hlinkClick r:id="rId9" action="ppaction://hlinksldjump"/>
              </a:rPr>
              <a:t>树的存储结构：双亲表示法 </a:t>
            </a:r>
            <a:r>
              <a:rPr sz="2180" spc="-10" dirty="0">
                <a:solidFill>
                  <a:srgbClr val="CCCCCC"/>
                </a:solidFill>
                <a:latin typeface="宋体" panose="02010600030101010101" pitchFamily="2" charset="-122"/>
                <a:cs typeface="宋体" panose="02010600030101010101" pitchFamily="2" charset="-122"/>
                <a:hlinkClick r:id="rId10" action="ppaction://hlinksldjump"/>
              </a:rPr>
              <a:t>树的存储结构：孩子表示法</a:t>
            </a:r>
            <a:endParaRPr sz="2180">
              <a:latin typeface="宋体" panose="02010600030101010101" pitchFamily="2" charset="-122"/>
              <a:cs typeface="宋体" panose="02010600030101010101" pitchFamily="2" charset="-122"/>
            </a:endParaRPr>
          </a:p>
          <a:p>
            <a:pPr marL="299720">
              <a:lnSpc>
                <a:spcPct val="100000"/>
              </a:lnSpc>
              <a:spcBef>
                <a:spcPts val="35"/>
              </a:spcBef>
            </a:pPr>
            <a:r>
              <a:rPr sz="2180" spc="-10" dirty="0">
                <a:latin typeface="宋体" panose="02010600030101010101" pitchFamily="2" charset="-122"/>
                <a:cs typeface="宋体" panose="02010600030101010101" pitchFamily="2" charset="-122"/>
                <a:hlinkClick r:id="rId7" action="ppaction://hlinksldjump"/>
              </a:rPr>
              <a:t>树的存储结构：孩子兄弟表示法</a:t>
            </a:r>
            <a:endParaRPr sz="2180">
              <a:latin typeface="宋体" panose="02010600030101010101" pitchFamily="2" charset="-122"/>
              <a:cs typeface="宋体" panose="02010600030101010101" pitchFamily="2" charset="-122"/>
            </a:endParaRPr>
          </a:p>
          <a:p>
            <a:pPr>
              <a:lnSpc>
                <a:spcPct val="100000"/>
              </a:lnSpc>
              <a:spcBef>
                <a:spcPts val="5"/>
              </a:spcBef>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4" action="ppaction://hlinksldjump"/>
              </a:rPr>
              <a:t>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5" action="ppaction://hlinksldjump"/>
              </a:rPr>
              <a:t>遍历二叉树</a:t>
            </a:r>
            <a:endParaRPr sz="2180">
              <a:latin typeface="宋体" panose="02010600030101010101" pitchFamily="2" charset="-122"/>
              <a:cs typeface="宋体" panose="02010600030101010101" pitchFamily="2" charset="-122"/>
            </a:endParaRPr>
          </a:p>
          <a:p>
            <a:pPr>
              <a:lnSpc>
                <a:spcPct val="100000"/>
              </a:lnSpc>
              <a:spcBef>
                <a:spcPts val="5"/>
              </a:spcBef>
              <a:buAutoNum type="arabicPlain" startAt="2"/>
            </a:pPr>
            <a:endParaRPr sz="2575">
              <a:latin typeface="宋体" panose="02010600030101010101" pitchFamily="2" charset="-122"/>
              <a:cs typeface="宋体" panose="02010600030101010101" pitchFamily="2" charset="-122"/>
            </a:endParaRPr>
          </a:p>
          <a:p>
            <a:pPr marL="179705" indent="-167640">
              <a:lnSpc>
                <a:spcPct val="100000"/>
              </a:lnSpc>
              <a:buClr>
                <a:srgbClr val="CCCCCC"/>
              </a:buClr>
              <a:buSzPct val="91000"/>
              <a:buFont typeface="Euclid" panose="02020503060505020303"/>
              <a:buAutoNum type="arabicPlain" startAt="2"/>
              <a:tabLst>
                <a:tab pos="180340" algn="l"/>
              </a:tabLst>
            </a:pPr>
            <a:r>
              <a:rPr sz="2180" spc="-10" dirty="0">
                <a:solidFill>
                  <a:srgbClr val="CCE1EE"/>
                </a:solidFill>
                <a:latin typeface="宋体" panose="02010600030101010101" pitchFamily="2" charset="-122"/>
                <a:cs typeface="宋体" panose="02010600030101010101" pitchFamily="2" charset="-122"/>
                <a:hlinkClick r:id="rId6" action="ppaction://hlinksldjump"/>
              </a:rPr>
              <a:t>树、森林与二叉树的转换</a:t>
            </a:r>
            <a:endParaRPr sz="2180">
              <a:latin typeface="宋体" panose="02010600030101010101" pitchFamily="2" charset="-122"/>
              <a:cs typeface="宋体" panose="02010600030101010101" pitchFamily="2" charset="-122"/>
            </a:endParaRPr>
          </a:p>
        </p:txBody>
      </p:sp>
      <p:grpSp>
        <p:nvGrpSpPr>
          <p:cNvPr id="15" name="object 15"/>
          <p:cNvGrpSpPr/>
          <p:nvPr/>
        </p:nvGrpSpPr>
        <p:grpSpPr>
          <a:xfrm>
            <a:off x="4194" y="6378619"/>
            <a:ext cx="9131836" cy="470622"/>
            <a:chOff x="0" y="3218840"/>
            <a:chExt cx="4608195" cy="237490"/>
          </a:xfrm>
        </p:grpSpPr>
        <p:sp>
          <p:nvSpPr>
            <p:cNvPr id="16" name="object 16"/>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7" name="object 17"/>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8" name="object 18"/>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1"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1" action="ppaction://hlinksldjump"/>
              </a:rPr>
              <a:t> </a:t>
            </a:r>
            <a:r>
              <a:rPr sz="1190" spc="55" dirty="0">
                <a:solidFill>
                  <a:srgbClr val="FFFFFF"/>
                </a:solidFill>
                <a:latin typeface="Palatino Linotype" panose="02040502050505030304"/>
                <a:cs typeface="Palatino Linotype" panose="02040502050505030304"/>
                <a:hlinkClick r:id="rId11" action="ppaction://hlinksldjump"/>
              </a:rPr>
              <a:t>Lecture</a:t>
            </a:r>
            <a:r>
              <a:rPr sz="1190" spc="80" dirty="0">
                <a:solidFill>
                  <a:srgbClr val="FFFFFF"/>
                </a:solidFill>
                <a:latin typeface="Palatino Linotype" panose="02040502050505030304"/>
                <a:cs typeface="Palatino Linotype" panose="02040502050505030304"/>
                <a:hlinkClick r:id="rId11" action="ppaction://hlinksldjump"/>
              </a:rPr>
              <a:t> </a:t>
            </a:r>
            <a:r>
              <a:rPr sz="1190" spc="60" dirty="0">
                <a:solidFill>
                  <a:srgbClr val="FFFFFF"/>
                </a:solidFill>
                <a:latin typeface="Palatino Linotype" panose="02040502050505030304"/>
                <a:cs typeface="Palatino Linotype" panose="02040502050505030304"/>
                <a:hlinkClick r:id="rId11" action="ppaction://hlinksldjump"/>
              </a:rPr>
              <a:t>7-8</a:t>
            </a:r>
            <a:r>
              <a:rPr sz="1190" spc="80" dirty="0">
                <a:solidFill>
                  <a:srgbClr val="FFFFFF"/>
                </a:solidFill>
                <a:latin typeface="Palatino Linotype" panose="02040502050505030304"/>
                <a:cs typeface="Palatino Linotype" panose="02040502050505030304"/>
                <a:hlinkClick r:id="rId11" action="ppaction://hlinksldjump"/>
              </a:rPr>
              <a:t> </a:t>
            </a:r>
            <a:r>
              <a:rPr sz="1190" spc="-5" dirty="0">
                <a:solidFill>
                  <a:srgbClr val="FFFFFF"/>
                </a:solidFill>
                <a:latin typeface="宋体" panose="02010600030101010101" pitchFamily="2" charset="-122"/>
                <a:cs typeface="宋体" panose="02010600030101010101" pitchFamily="2" charset="-122"/>
                <a:hlinkClick r:id="rId11"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树的存储结构：孩子兄弟表示法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孩子兄弟表示法</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4625269" y="2469312"/>
            <a:ext cx="3765938" cy="2290412"/>
          </a:xfrm>
          <a:prstGeom prst="rect">
            <a:avLst/>
          </a:prstGeom>
        </p:spPr>
      </p:pic>
      <p:pic>
        <p:nvPicPr>
          <p:cNvPr id="7" name="object 7"/>
          <p:cNvPicPr/>
          <p:nvPr/>
        </p:nvPicPr>
        <p:blipFill>
          <a:blip r:embed="rId9" cstate="print"/>
          <a:stretch>
            <a:fillRect/>
          </a:stretch>
        </p:blipFill>
        <p:spPr>
          <a:xfrm>
            <a:off x="1168686" y="2700220"/>
            <a:ext cx="2869689" cy="364410"/>
          </a:xfrm>
          <a:prstGeom prst="rect">
            <a:avLst/>
          </a:prstGeom>
        </p:spPr>
      </p:pic>
      <p:pic>
        <p:nvPicPr>
          <p:cNvPr id="8" name="object 8"/>
          <p:cNvPicPr/>
          <p:nvPr/>
        </p:nvPicPr>
        <p:blipFill>
          <a:blip r:embed="rId10" cstate="print"/>
          <a:stretch>
            <a:fillRect/>
          </a:stretch>
        </p:blipFill>
        <p:spPr>
          <a:xfrm>
            <a:off x="763595" y="3201899"/>
            <a:ext cx="3679788" cy="1557826"/>
          </a:xfrm>
          <a:prstGeom prst="rect">
            <a:avLst/>
          </a:prstGeom>
        </p:spPr>
      </p:pic>
      <p:grpSp>
        <p:nvGrpSpPr>
          <p:cNvPr id="9" name="object 9"/>
          <p:cNvGrpSpPr/>
          <p:nvPr/>
        </p:nvGrpSpPr>
        <p:grpSpPr>
          <a:xfrm>
            <a:off x="4194" y="6378619"/>
            <a:ext cx="9131836" cy="470622"/>
            <a:chOff x="0" y="3218840"/>
            <a:chExt cx="4608195" cy="237490"/>
          </a:xfrm>
        </p:grpSpPr>
        <p:sp>
          <p:nvSpPr>
            <p:cNvPr id="10" name="object 10"/>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1" name="object 11"/>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2" name="object 12"/>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1"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1" action="ppaction://hlinksldjump"/>
              </a:rPr>
              <a:t> </a:t>
            </a:r>
            <a:r>
              <a:rPr sz="1190" spc="55" dirty="0">
                <a:solidFill>
                  <a:srgbClr val="FFFFFF"/>
                </a:solidFill>
                <a:latin typeface="Palatino Linotype" panose="02040502050505030304"/>
                <a:cs typeface="Palatino Linotype" panose="02040502050505030304"/>
                <a:hlinkClick r:id="rId11" action="ppaction://hlinksldjump"/>
              </a:rPr>
              <a:t>Lecture</a:t>
            </a:r>
            <a:r>
              <a:rPr sz="1190" spc="80" dirty="0">
                <a:solidFill>
                  <a:srgbClr val="FFFFFF"/>
                </a:solidFill>
                <a:latin typeface="Palatino Linotype" panose="02040502050505030304"/>
                <a:cs typeface="Palatino Linotype" panose="02040502050505030304"/>
                <a:hlinkClick r:id="rId11" action="ppaction://hlinksldjump"/>
              </a:rPr>
              <a:t> </a:t>
            </a:r>
            <a:r>
              <a:rPr sz="1190" spc="60" dirty="0">
                <a:solidFill>
                  <a:srgbClr val="FFFFFF"/>
                </a:solidFill>
                <a:latin typeface="Palatino Linotype" panose="02040502050505030304"/>
                <a:cs typeface="Palatino Linotype" panose="02040502050505030304"/>
                <a:hlinkClick r:id="rId11" action="ppaction://hlinksldjump"/>
              </a:rPr>
              <a:t>7-8</a:t>
            </a:r>
            <a:r>
              <a:rPr sz="1190" spc="80" dirty="0">
                <a:solidFill>
                  <a:srgbClr val="FFFFFF"/>
                </a:solidFill>
                <a:latin typeface="Palatino Linotype" panose="02040502050505030304"/>
                <a:cs typeface="Palatino Linotype" panose="02040502050505030304"/>
                <a:hlinkClick r:id="rId11" action="ppaction://hlinksldjump"/>
              </a:rPr>
              <a:t> </a:t>
            </a:r>
            <a:r>
              <a:rPr sz="1190" spc="-5" dirty="0">
                <a:solidFill>
                  <a:srgbClr val="FFFFFF"/>
                </a:solidFill>
                <a:latin typeface="宋体" panose="02010600030101010101" pitchFamily="2" charset="-122"/>
                <a:cs typeface="宋体" panose="02010600030101010101" pitchFamily="2" charset="-122"/>
                <a:hlinkClick r:id="rId11" action="ppaction://hlinksldjump"/>
              </a:rPr>
              <a:t>树</a:t>
            </a:r>
            <a:endParaRPr sz="1190">
              <a:latin typeface="宋体" panose="02010600030101010101" pitchFamily="2" charset="-122"/>
              <a:cs typeface="宋体" panose="02010600030101010101" pitchFamily="2" charset="-122"/>
            </a:endParaRPr>
          </a:p>
        </p:txBody>
      </p:sp>
    </p:spTree>
  </p:cSld>
  <p:clrMapOvr>
    <a:masterClrMapping/>
  </p:clrMapOvr>
  <p:transition>
    <p:split orient="vert"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0718" y="306355"/>
            <a:ext cx="8011914" cy="81373"/>
          </a:xfrm>
          <a:prstGeom prst="rect">
            <a:avLst/>
          </a:prstGeom>
        </p:spPr>
      </p:pic>
      <p:sp>
        <p:nvSpPr>
          <p:cNvPr id="3" name="object 3"/>
          <p:cNvSpPr txBox="1"/>
          <p:nvPr/>
        </p:nvSpPr>
        <p:spPr>
          <a:xfrm>
            <a:off x="218213" y="50142"/>
            <a:ext cx="8834866" cy="205740"/>
          </a:xfrm>
          <a:prstGeom prst="rect">
            <a:avLst/>
          </a:prstGeom>
        </p:spPr>
        <p:txBody>
          <a:bodyPr vert="horz" wrap="square" lIns="0" tIns="23908" rIns="0" bIns="0" rtlCol="0">
            <a:spAutoFit/>
          </a:bodyPr>
          <a:lstStyle/>
          <a:p>
            <a:pPr>
              <a:lnSpc>
                <a:spcPct val="100000"/>
              </a:lnSpc>
              <a:spcBef>
                <a:spcPts val="95"/>
              </a:spcBef>
              <a:tabLst>
                <a:tab pos="1294765" algn="l"/>
                <a:tab pos="2376805" algn="l"/>
                <a:tab pos="3609975" algn="l"/>
              </a:tabLst>
            </a:pPr>
            <a:r>
              <a:rPr sz="1190" spc="-5" dirty="0">
                <a:solidFill>
                  <a:srgbClr val="7F9AAB"/>
                </a:solidFill>
                <a:latin typeface="宋体" panose="02010600030101010101" pitchFamily="2" charset="-122"/>
                <a:cs typeface="宋体" panose="02010600030101010101" pitchFamily="2" charset="-122"/>
                <a:hlinkClick r:id="rId2" action="ppaction://hlinksldjump"/>
              </a:rPr>
              <a:t>目录</a:t>
            </a:r>
            <a:r>
              <a:rPr sz="1190" spc="-5" dirty="0">
                <a:solidFill>
                  <a:srgbClr val="7F9AAB"/>
                </a:solidFill>
                <a:latin typeface="宋体" panose="02010600030101010101" pitchFamily="2" charset="-122"/>
                <a:cs typeface="宋体" panose="02010600030101010101" pitchFamily="2" charset="-122"/>
              </a:rPr>
              <a:t> </a:t>
            </a:r>
            <a:r>
              <a:rPr sz="1190" spc="-120" dirty="0">
                <a:solidFill>
                  <a:srgbClr val="7F9AAB"/>
                </a:solidFill>
                <a:latin typeface="宋体" panose="02010600030101010101" pitchFamily="2" charset="-122"/>
                <a:cs typeface="宋体" panose="02010600030101010101" pitchFamily="2" charset="-122"/>
              </a:rPr>
              <a:t> </a:t>
            </a:r>
            <a:r>
              <a:rPr sz="1190" spc="-5" dirty="0">
                <a:solidFill>
                  <a:srgbClr val="FFFFFF"/>
                </a:solidFill>
                <a:latin typeface="宋体" panose="02010600030101010101" pitchFamily="2" charset="-122"/>
                <a:cs typeface="宋体" panose="02010600030101010101" pitchFamily="2" charset="-122"/>
                <a:hlinkClick r:id="rId3" action="ppaction://hlinksldjump"/>
              </a:rPr>
              <a:t>概述</a:t>
            </a:r>
            <a:r>
              <a:rPr sz="1190" dirty="0">
                <a:solidFill>
                  <a:srgbClr val="FFFFFF"/>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4" action="ppaction://hlinksldjump"/>
              </a:rPr>
              <a:t>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5" action="ppaction://hlinksldjump"/>
              </a:rPr>
              <a:t>遍历二叉树</a:t>
            </a:r>
            <a:r>
              <a:rPr sz="1190" dirty="0">
                <a:solidFill>
                  <a:srgbClr val="7F9AAB"/>
                </a:solidFill>
                <a:latin typeface="宋体" panose="02010600030101010101" pitchFamily="2" charset="-122"/>
                <a:cs typeface="宋体" panose="02010600030101010101" pitchFamily="2" charset="-122"/>
              </a:rPr>
              <a:t>	</a:t>
            </a:r>
            <a:r>
              <a:rPr sz="1190" spc="-5" dirty="0">
                <a:solidFill>
                  <a:srgbClr val="7F9AAB"/>
                </a:solidFill>
                <a:latin typeface="宋体" panose="02010600030101010101" pitchFamily="2" charset="-122"/>
                <a:cs typeface="宋体" panose="02010600030101010101" pitchFamily="2" charset="-122"/>
                <a:hlinkClick r:id="rId6" action="ppaction://hlinksldjump"/>
              </a:rPr>
              <a:t>树、森林与二叉树的转换</a:t>
            </a:r>
            <a:endParaRPr sz="1190">
              <a:latin typeface="宋体" panose="02010600030101010101" pitchFamily="2" charset="-122"/>
              <a:cs typeface="宋体" panose="02010600030101010101" pitchFamily="2" charset="-122"/>
            </a:endParaRPr>
          </a:p>
        </p:txBody>
      </p:sp>
      <p:sp>
        <p:nvSpPr>
          <p:cNvPr id="4" name="object 4"/>
          <p:cNvSpPr txBox="1"/>
          <p:nvPr/>
        </p:nvSpPr>
        <p:spPr>
          <a:xfrm>
            <a:off x="4194" y="432846"/>
            <a:ext cx="9131836" cy="193040"/>
          </a:xfrm>
          <a:prstGeom prst="rect">
            <a:avLst/>
          </a:prstGeom>
          <a:solidFill>
            <a:srgbClr val="004F82"/>
          </a:solidFill>
        </p:spPr>
        <p:txBody>
          <a:bodyPr vert="horz" wrap="square" lIns="0" tIns="11325" rIns="0" bIns="0" rtlCol="0">
            <a:spAutoFit/>
          </a:bodyPr>
          <a:lstStyle/>
          <a:p>
            <a:pPr marL="107950">
              <a:lnSpc>
                <a:spcPct val="100000"/>
              </a:lnSpc>
              <a:spcBef>
                <a:spcPts val="45"/>
              </a:spcBef>
            </a:pPr>
            <a:r>
              <a:rPr sz="1190" spc="-5" dirty="0">
                <a:solidFill>
                  <a:srgbClr val="FFFFFF"/>
                </a:solidFill>
                <a:latin typeface="宋体" panose="02010600030101010101" pitchFamily="2" charset="-122"/>
                <a:cs typeface="宋体" panose="02010600030101010101" pitchFamily="2" charset="-122"/>
                <a:hlinkClick r:id="rId7" action="ppaction://hlinksldjump"/>
              </a:rPr>
              <a:t>树的存储结构：孩子兄弟表示法</a:t>
            </a:r>
            <a:endParaRPr sz="1190">
              <a:latin typeface="宋体" panose="02010600030101010101" pitchFamily="2" charset="-122"/>
              <a:cs typeface="宋体" panose="02010600030101010101" pitchFamily="2" charset="-122"/>
            </a:endParaRPr>
          </a:p>
        </p:txBody>
      </p:sp>
      <p:sp>
        <p:nvSpPr>
          <p:cNvPr id="5" name="object 5"/>
          <p:cNvSpPr txBox="1"/>
          <p:nvPr/>
        </p:nvSpPr>
        <p:spPr>
          <a:xfrm>
            <a:off x="4194" y="667880"/>
            <a:ext cx="9131836" cy="499110"/>
          </a:xfrm>
          <a:prstGeom prst="rect">
            <a:avLst/>
          </a:prstGeom>
          <a:solidFill>
            <a:srgbClr val="0069AD"/>
          </a:solidFill>
        </p:spPr>
        <p:txBody>
          <a:bodyPr vert="horz" wrap="square" lIns="0" tIns="133384" rIns="0" bIns="0" rtlCol="0">
            <a:spAutoFit/>
          </a:bodyPr>
          <a:lstStyle/>
          <a:p>
            <a:pPr marL="107950">
              <a:lnSpc>
                <a:spcPct val="100000"/>
              </a:lnSpc>
              <a:spcBef>
                <a:spcPts val="530"/>
              </a:spcBef>
            </a:pPr>
            <a:r>
              <a:rPr sz="2380" spc="-5" dirty="0">
                <a:solidFill>
                  <a:srgbClr val="FFFFFF"/>
                </a:solidFill>
                <a:latin typeface="宋体" panose="02010600030101010101" pitchFamily="2" charset="-122"/>
                <a:cs typeface="宋体" panose="02010600030101010101" pitchFamily="2" charset="-122"/>
              </a:rPr>
              <a:t>孩子兄弟表示法</a:t>
            </a:r>
            <a:endParaRPr sz="2380">
              <a:latin typeface="宋体" panose="02010600030101010101" pitchFamily="2" charset="-122"/>
              <a:cs typeface="宋体" panose="02010600030101010101" pitchFamily="2" charset="-122"/>
            </a:endParaRPr>
          </a:p>
        </p:txBody>
      </p:sp>
      <p:pic>
        <p:nvPicPr>
          <p:cNvPr id="6" name="object 6"/>
          <p:cNvPicPr/>
          <p:nvPr/>
        </p:nvPicPr>
        <p:blipFill>
          <a:blip r:embed="rId8" cstate="print"/>
          <a:stretch>
            <a:fillRect/>
          </a:stretch>
        </p:blipFill>
        <p:spPr>
          <a:xfrm>
            <a:off x="5367595" y="2038941"/>
            <a:ext cx="3022995" cy="3367242"/>
          </a:xfrm>
          <a:prstGeom prst="rect">
            <a:avLst/>
          </a:prstGeom>
        </p:spPr>
      </p:pic>
      <p:pic>
        <p:nvPicPr>
          <p:cNvPr id="7" name="object 7"/>
          <p:cNvPicPr/>
          <p:nvPr/>
        </p:nvPicPr>
        <p:blipFill>
          <a:blip r:embed="rId9" cstate="print"/>
          <a:stretch>
            <a:fillRect/>
          </a:stretch>
        </p:blipFill>
        <p:spPr>
          <a:xfrm>
            <a:off x="763054" y="2386879"/>
            <a:ext cx="4392303" cy="2671363"/>
          </a:xfrm>
          <a:prstGeom prst="rect">
            <a:avLst/>
          </a:prstGeom>
        </p:spPr>
      </p:pic>
      <p:grpSp>
        <p:nvGrpSpPr>
          <p:cNvPr id="8" name="object 8"/>
          <p:cNvGrpSpPr/>
          <p:nvPr/>
        </p:nvGrpSpPr>
        <p:grpSpPr>
          <a:xfrm>
            <a:off x="4194" y="6378619"/>
            <a:ext cx="9131836" cy="470622"/>
            <a:chOff x="0" y="3218840"/>
            <a:chExt cx="4608195" cy="237490"/>
          </a:xfrm>
        </p:grpSpPr>
        <p:sp>
          <p:nvSpPr>
            <p:cNvPr id="9" name="object 9"/>
            <p:cNvSpPr/>
            <p:nvPr/>
          </p:nvSpPr>
          <p:spPr>
            <a:xfrm>
              <a:off x="0" y="3218840"/>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4F82"/>
            </a:solidFill>
          </p:spPr>
          <p:txBody>
            <a:bodyPr wrap="square" lIns="0" tIns="0" rIns="0" bIns="0" rtlCol="0"/>
            <a:lstStyle/>
            <a:p>
              <a:endParaRPr sz="3565"/>
            </a:p>
          </p:txBody>
        </p:sp>
        <p:sp>
          <p:nvSpPr>
            <p:cNvPr id="10" name="object 10"/>
            <p:cNvSpPr/>
            <p:nvPr/>
          </p:nvSpPr>
          <p:spPr>
            <a:xfrm>
              <a:off x="0" y="3337445"/>
              <a:ext cx="4608195" cy="118745"/>
            </a:xfrm>
            <a:custGeom>
              <a:avLst/>
              <a:gdLst/>
              <a:ahLst/>
              <a:cxnLst/>
              <a:rect l="l" t="t" r="r" b="b"/>
              <a:pathLst>
                <a:path w="4608195" h="118745">
                  <a:moveTo>
                    <a:pt x="4608004" y="0"/>
                  </a:moveTo>
                  <a:lnTo>
                    <a:pt x="0" y="0"/>
                  </a:lnTo>
                  <a:lnTo>
                    <a:pt x="0" y="118605"/>
                  </a:lnTo>
                  <a:lnTo>
                    <a:pt x="4608004" y="118605"/>
                  </a:lnTo>
                  <a:lnTo>
                    <a:pt x="4608004" y="0"/>
                  </a:lnTo>
                  <a:close/>
                </a:path>
              </a:pathLst>
            </a:custGeom>
            <a:solidFill>
              <a:srgbClr val="003456"/>
            </a:solidFill>
          </p:spPr>
          <p:txBody>
            <a:bodyPr wrap="square" lIns="0" tIns="0" rIns="0" bIns="0" rtlCol="0"/>
            <a:lstStyle/>
            <a:p>
              <a:endParaRPr sz="3565"/>
            </a:p>
          </p:txBody>
        </p:sp>
      </p:grpSp>
      <p:sp>
        <p:nvSpPr>
          <p:cNvPr id="11" name="object 11"/>
          <p:cNvSpPr txBox="1"/>
          <p:nvPr/>
        </p:nvSpPr>
        <p:spPr>
          <a:xfrm>
            <a:off x="193046" y="6368423"/>
            <a:ext cx="2358145"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李星硕</a:t>
            </a:r>
            <a:endParaRPr sz="1190">
              <a:latin typeface="宋体" panose="02010600030101010101" pitchFamily="2" charset="-122"/>
              <a:cs typeface="宋体" panose="02010600030101010101" pitchFamily="2" charset="-122"/>
            </a:endParaRPr>
          </a:p>
          <a:p>
            <a:pPr marL="12700">
              <a:lnSpc>
                <a:spcPct val="100000"/>
              </a:lnSpc>
              <a:spcBef>
                <a:spcPts val="210"/>
              </a:spcBef>
            </a:pPr>
            <a:r>
              <a:rPr sz="1190" spc="-5" dirty="0">
                <a:solidFill>
                  <a:srgbClr val="FFFFFF"/>
                </a:solidFill>
                <a:latin typeface="宋体" panose="02010600030101010101" pitchFamily="2" charset="-122"/>
                <a:cs typeface="宋体" panose="02010600030101010101" pitchFamily="2" charset="-122"/>
                <a:hlinkClick r:id="rId10" action="ppaction://hlinksldjump"/>
              </a:rPr>
              <a:t>数据结构与算法</a:t>
            </a:r>
            <a:r>
              <a:rPr sz="1190" spc="165" dirty="0">
                <a:solidFill>
                  <a:srgbClr val="FFFFFF"/>
                </a:solidFill>
                <a:latin typeface="宋体" panose="02010600030101010101" pitchFamily="2" charset="-122"/>
                <a:cs typeface="宋体" panose="02010600030101010101" pitchFamily="2" charset="-122"/>
                <a:hlinkClick r:id="rId10" action="ppaction://hlinksldjump"/>
              </a:rPr>
              <a:t> </a:t>
            </a:r>
            <a:r>
              <a:rPr sz="1190" spc="55" dirty="0">
                <a:solidFill>
                  <a:srgbClr val="FFFFFF"/>
                </a:solidFill>
                <a:latin typeface="Palatino Linotype" panose="02040502050505030304"/>
                <a:cs typeface="Palatino Linotype" panose="02040502050505030304"/>
                <a:hlinkClick r:id="rId10" action="ppaction://hlinksldjump"/>
              </a:rPr>
              <a:t>Lecture</a:t>
            </a:r>
            <a:r>
              <a:rPr sz="1190" spc="80" dirty="0">
                <a:solidFill>
                  <a:srgbClr val="FFFFFF"/>
                </a:solidFill>
                <a:latin typeface="Palatino Linotype" panose="02040502050505030304"/>
                <a:cs typeface="Palatino Linotype" panose="02040502050505030304"/>
                <a:hlinkClick r:id="rId10" action="ppaction://hlinksldjump"/>
              </a:rPr>
              <a:t> </a:t>
            </a:r>
            <a:r>
              <a:rPr sz="1190" spc="60" dirty="0">
                <a:solidFill>
                  <a:srgbClr val="FFFFFF"/>
                </a:solidFill>
                <a:latin typeface="Palatino Linotype" panose="02040502050505030304"/>
                <a:cs typeface="Palatino Linotype" panose="02040502050505030304"/>
                <a:hlinkClick r:id="rId10" action="ppaction://hlinksldjump"/>
              </a:rPr>
              <a:t>7-8</a:t>
            </a:r>
            <a:r>
              <a:rPr sz="1190" spc="80" dirty="0">
                <a:solidFill>
                  <a:srgbClr val="FFFFFF"/>
                </a:solidFill>
                <a:latin typeface="Palatino Linotype" panose="02040502050505030304"/>
                <a:cs typeface="Palatino Linotype" panose="02040502050505030304"/>
                <a:hlinkClick r:id="rId10" action="ppaction://hlinksldjump"/>
              </a:rPr>
              <a:t> </a:t>
            </a:r>
            <a:r>
              <a:rPr sz="1190" spc="-5" dirty="0">
                <a:solidFill>
                  <a:srgbClr val="FFFFFF"/>
                </a:solidFill>
                <a:latin typeface="宋体" panose="02010600030101010101" pitchFamily="2" charset="-122"/>
                <a:cs typeface="宋体" panose="02010600030101010101" pitchFamily="2" charset="-122"/>
                <a:hlinkClick r:id="rId10" action="ppaction://hlinksldjump"/>
              </a:rPr>
              <a:t>树</a:t>
            </a:r>
            <a:endParaRPr sz="1190">
              <a:latin typeface="宋体" panose="02010600030101010101" pitchFamily="2" charset="-122"/>
              <a:cs typeface="宋体" panose="02010600030101010101" pitchFamily="2" charset="-122"/>
            </a:endParaRPr>
          </a:p>
        </p:txBody>
      </p:sp>
      <p:sp>
        <p:nvSpPr>
          <p:cNvPr id="12" name="object 12"/>
          <p:cNvSpPr txBox="1"/>
          <p:nvPr/>
        </p:nvSpPr>
        <p:spPr>
          <a:xfrm>
            <a:off x="7993826" y="6368423"/>
            <a:ext cx="953828" cy="412750"/>
          </a:xfrm>
          <a:prstGeom prst="rect">
            <a:avLst/>
          </a:prstGeom>
        </p:spPr>
        <p:txBody>
          <a:bodyPr vert="horz" wrap="square" lIns="0" tIns="21391" rIns="0" bIns="0" rtlCol="0">
            <a:spAutoFit/>
          </a:bodyPr>
          <a:lstStyle/>
          <a:p>
            <a:pPr marL="12700">
              <a:lnSpc>
                <a:spcPct val="100000"/>
              </a:lnSpc>
              <a:spcBef>
                <a:spcPts val="85"/>
              </a:spcBef>
            </a:pPr>
            <a:r>
              <a:rPr sz="1190" spc="-5" dirty="0">
                <a:solidFill>
                  <a:srgbClr val="FFFFFF"/>
                </a:solidFill>
                <a:latin typeface="宋体" panose="02010600030101010101" pitchFamily="2" charset="-122"/>
                <a:cs typeface="宋体" panose="02010600030101010101" pitchFamily="2" charset="-122"/>
              </a:rPr>
              <a:t>南京师范大学</a:t>
            </a:r>
            <a:endParaRPr sz="1190">
              <a:latin typeface="宋体" panose="02010600030101010101" pitchFamily="2" charset="-122"/>
              <a:cs typeface="宋体" panose="02010600030101010101" pitchFamily="2" charset="-122"/>
            </a:endParaRPr>
          </a:p>
          <a:p>
            <a:pPr marL="172720">
              <a:lnSpc>
                <a:spcPct val="100000"/>
              </a:lnSpc>
              <a:spcBef>
                <a:spcPts val="210"/>
              </a:spcBef>
            </a:pPr>
            <a:r>
              <a:rPr sz="1190" spc="65" dirty="0">
                <a:solidFill>
                  <a:srgbClr val="FFFFFF"/>
                </a:solidFill>
                <a:latin typeface="Palatino Linotype" panose="02040502050505030304"/>
                <a:cs typeface="Palatino Linotype" panose="02040502050505030304"/>
              </a:rPr>
              <a:t>22</a:t>
            </a:r>
            <a:r>
              <a:rPr sz="1190" spc="45" dirty="0">
                <a:solidFill>
                  <a:srgbClr val="FFFFFF"/>
                </a:solidFill>
                <a:latin typeface="Palatino Linotype" panose="02040502050505030304"/>
                <a:cs typeface="Palatino Linotype" panose="02040502050505030304"/>
              </a:rPr>
              <a:t> </a:t>
            </a:r>
            <a:r>
              <a:rPr sz="1190" spc="170" dirty="0">
                <a:solidFill>
                  <a:srgbClr val="FFFFFF"/>
                </a:solidFill>
                <a:latin typeface="Palatino Linotype" panose="02040502050505030304"/>
                <a:cs typeface="Palatino Linotype" panose="02040502050505030304"/>
              </a:rPr>
              <a:t>/</a:t>
            </a:r>
            <a:r>
              <a:rPr sz="1190" spc="45" dirty="0">
                <a:solidFill>
                  <a:srgbClr val="FFFFFF"/>
                </a:solidFill>
                <a:latin typeface="Palatino Linotype" panose="02040502050505030304"/>
                <a:cs typeface="Palatino Linotype" panose="02040502050505030304"/>
              </a:rPr>
              <a:t> </a:t>
            </a:r>
            <a:r>
              <a:rPr sz="1190" spc="65" dirty="0">
                <a:solidFill>
                  <a:srgbClr val="FFFFFF"/>
                </a:solidFill>
                <a:latin typeface="Palatino Linotype" panose="02040502050505030304"/>
                <a:cs typeface="Palatino Linotype" panose="02040502050505030304"/>
              </a:rPr>
              <a:t>77</a:t>
            </a:r>
            <a:endParaRPr sz="1190">
              <a:latin typeface="Palatino Linotype" panose="02040502050505030304"/>
              <a:cs typeface="Palatino Linotype" panose="02040502050505030304"/>
            </a:endParaRPr>
          </a:p>
        </p:txBody>
      </p:sp>
    </p:spTree>
  </p:cSld>
  <p:clrMapOvr>
    <a:masterClrMapping/>
  </p:clrMapOvr>
  <p:transition>
    <p:split orient="vert"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9" name="Rectangle 7"/>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树的存储结构－－二叉链表表示法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82950" name="Rectangle 8"/>
          <p:cNvSpPr>
            <a:spLocks noChangeArrowheads="1"/>
          </p:cNvSpPr>
          <p:nvPr/>
        </p:nvSpPr>
        <p:spPr bwMode="auto">
          <a:xfrm>
            <a:off x="684213" y="1044575"/>
            <a:ext cx="3887788"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typedef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CSNode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ElemType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data;</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CSNode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firstchild</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nextsibling</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CSNode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CSTree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87044" name="Object 5"/>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3095" name="" r:id="rId1" imgW="3601085" imgH="3060065" progId="Visio.Drawing.5">
                  <p:embed/>
                </p:oleObj>
              </mc:Choice>
              <mc:Fallback>
                <p:oleObj name="" r:id="rId1" imgW="3601085" imgH="3060065" progId="Visio.Drawing.5">
                  <p:embed/>
                  <p:pic>
                    <p:nvPicPr>
                      <p:cNvPr id="0" name="图片 3094"/>
                      <p:cNvPicPr/>
                      <p:nvPr/>
                    </p:nvPicPr>
                    <p:blipFill>
                      <a:blip r:embed="rId2"/>
                      <a:stretch>
                        <a:fillRect/>
                      </a:stretch>
                    </p:blipFill>
                    <p:spPr>
                      <a:xfrm>
                        <a:off x="682625" y="3546475"/>
                        <a:ext cx="3889375" cy="2860675"/>
                      </a:xfrm>
                      <a:prstGeom prst="rect">
                        <a:avLst/>
                      </a:prstGeom>
                      <a:solidFill>
                        <a:srgbClr val="EBEBEB"/>
                      </a:solidFill>
                      <a:ln w="38100">
                        <a:noFill/>
                        <a:miter/>
                      </a:ln>
                    </p:spPr>
                  </p:pic>
                </p:oleObj>
              </mc:Fallback>
            </mc:AlternateContent>
          </a:graphicData>
        </a:graphic>
      </p:graphicFrame>
      <p:graphicFrame>
        <p:nvGraphicFramePr>
          <p:cNvPr id="87045" name="Object 4"/>
          <p:cNvGraphicFramePr/>
          <p:nvPr/>
        </p:nvGraphicFramePr>
        <p:xfrm>
          <a:off x="5731510" y="3019425"/>
          <a:ext cx="2555875" cy="3838575"/>
        </p:xfrm>
        <a:graphic>
          <a:graphicData uri="http://schemas.openxmlformats.org/presentationml/2006/ole">
            <mc:AlternateContent xmlns:mc="http://schemas.openxmlformats.org/markup-compatibility/2006">
              <mc:Choice xmlns:v="urn:schemas-microsoft-com:vml" Requires="v">
                <p:oleObj spid="_x0000_s3093" name="" r:id="rId3" imgW="3816350" imgH="5763895" progId="Visio.Drawing.5">
                  <p:embed/>
                </p:oleObj>
              </mc:Choice>
              <mc:Fallback>
                <p:oleObj name="" r:id="rId3" imgW="3816350" imgH="5763895" progId="Visio.Drawing.5">
                  <p:embed/>
                  <p:pic>
                    <p:nvPicPr>
                      <p:cNvPr id="0" name="图片 3092"/>
                      <p:cNvPicPr/>
                      <p:nvPr/>
                    </p:nvPicPr>
                    <p:blipFill>
                      <a:blip r:embed="rId4"/>
                      <a:stretch>
                        <a:fillRect/>
                      </a:stretch>
                    </p:blipFill>
                    <p:spPr>
                      <a:xfrm>
                        <a:off x="5731510" y="3019425"/>
                        <a:ext cx="2555875" cy="3838575"/>
                      </a:xfrm>
                      <a:prstGeom prst="rect">
                        <a:avLst/>
                      </a:prstGeom>
                      <a:solidFill>
                        <a:srgbClr val="E2D9EB"/>
                      </a:solidFill>
                      <a:ln w="38100">
                        <a:noFill/>
                        <a:miter/>
                      </a:ln>
                    </p:spPr>
                  </p:pic>
                </p:oleObj>
              </mc:Fallback>
            </mc:AlternateContent>
          </a:graphicData>
        </a:graphic>
      </p:graphicFrame>
      <p:sp>
        <p:nvSpPr>
          <p:cNvPr id="2" name="文本框 1"/>
          <p:cNvSpPr txBox="1"/>
          <p:nvPr/>
        </p:nvSpPr>
        <p:spPr>
          <a:xfrm>
            <a:off x="4860290" y="692785"/>
            <a:ext cx="4298315" cy="2738120"/>
          </a:xfrm>
          <a:prstGeom prst="rect">
            <a:avLst/>
          </a:prstGeom>
          <a:noFill/>
        </p:spPr>
        <p:txBody>
          <a:bodyPr wrap="square" rtlCol="0">
            <a:spAutoFit/>
          </a:bodyPr>
          <a:p>
            <a:pPr algn="l">
              <a:lnSpc>
                <a:spcPct val="150000"/>
              </a:lnSpc>
              <a:buClrTx/>
              <a:buSzTx/>
              <a:buFont typeface="Arial" panose="020B0604020202020204" pitchFamily="34" charset="0"/>
              <a:defRPr/>
            </a:pPr>
            <a:r>
              <a:rPr lang="zh-CN" altLang="en-US" sz="2400" b="0" noProof="0" dirty="0">
                <a:latin typeface="+mn-lt"/>
                <a:ea typeface="+mn-ea"/>
                <a:cs typeface="+mn-ea"/>
                <a:sym typeface="+mn-ea"/>
              </a:rPr>
              <a:t>链表中结点的两个链域分别指向该结点的第一个孩子结点和下一个兄弟结点，分别命名为 firstchild 域和 nextsibling域</a:t>
            </a:r>
            <a:endParaRPr lang="zh-CN" altLang="en-US" sz="2400" b="0" noProof="0" dirty="0">
              <a:latin typeface="+mn-lt"/>
              <a:ea typeface="+mn-ea"/>
              <a:cs typeface="+mn-ea"/>
            </a:endParaRPr>
          </a:p>
          <a:p>
            <a:endParaRPr lang="zh-CN" altLang="en-US"/>
          </a:p>
        </p:txBody>
      </p:sp>
    </p:spTree>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83394" name="Object 34"/>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3097" name="" r:id="rId1" imgW="1569720" imgH="3424555" progId="Visio.Drawing.5">
                  <p:embed/>
                </p:oleObj>
              </mc:Choice>
              <mc:Fallback>
                <p:oleObj name="" r:id="rId1" imgW="1569720" imgH="3424555" progId="Visio.Drawing.5">
                  <p:embed/>
                  <p:pic>
                    <p:nvPicPr>
                      <p:cNvPr id="0" name="图片 3096"/>
                      <p:cNvPicPr/>
                      <p:nvPr/>
                    </p:nvPicPr>
                    <p:blipFill>
                      <a:blip r:embed="rId2"/>
                      <a:stretch>
                        <a:fillRect/>
                      </a:stretch>
                    </p:blipFill>
                    <p:spPr>
                      <a:xfrm>
                        <a:off x="4127500" y="2730500"/>
                        <a:ext cx="1171575" cy="2613025"/>
                      </a:xfrm>
                      <a:prstGeom prst="rect">
                        <a:avLst/>
                      </a:prstGeom>
                      <a:solidFill>
                        <a:srgbClr val="EAEAEA"/>
                      </a:solidFill>
                      <a:ln w="38100">
                        <a:noFill/>
                        <a:miter/>
                      </a:ln>
                    </p:spPr>
                  </p:pic>
                </p:oleObj>
              </mc:Fallback>
            </mc:AlternateContent>
          </a:graphicData>
        </a:graphic>
      </p:graphicFrame>
      <p:graphicFrame>
        <p:nvGraphicFramePr>
          <p:cNvPr id="783395" name="Object 35"/>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3094" name="" r:id="rId3" imgW="3996055" imgH="1873250" progId="Visio.Drawing.5">
                  <p:embed/>
                </p:oleObj>
              </mc:Choice>
              <mc:Fallback>
                <p:oleObj name="" r:id="rId3" imgW="3996055" imgH="1873250" progId="Visio.Drawing.5">
                  <p:embed/>
                  <p:pic>
                    <p:nvPicPr>
                      <p:cNvPr id="0" name="图片 3093"/>
                      <p:cNvPicPr/>
                      <p:nvPr/>
                    </p:nvPicPr>
                    <p:blipFill>
                      <a:blip r:embed="rId4"/>
                      <a:stretch>
                        <a:fillRect/>
                      </a:stretch>
                    </p:blipFill>
                    <p:spPr>
                      <a:xfrm>
                        <a:off x="255588" y="5094288"/>
                        <a:ext cx="3475037" cy="1504950"/>
                      </a:xfrm>
                      <a:prstGeom prst="rect">
                        <a:avLst/>
                      </a:prstGeom>
                      <a:noFill/>
                      <a:ln w="38100">
                        <a:noFill/>
                        <a:miter/>
                      </a:ln>
                    </p:spPr>
                  </p:pic>
                </p:oleObj>
              </mc:Fallback>
            </mc:AlternateContent>
          </a:graphicData>
        </a:graphic>
      </p:graphicFrame>
      <p:graphicFrame>
        <p:nvGraphicFramePr>
          <p:cNvPr id="783396" name="Object 36"/>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3092" name="" r:id="rId5" imgW="2917190" imgH="3096895" progId="Visio.Drawing.5">
                  <p:embed/>
                </p:oleObj>
              </mc:Choice>
              <mc:Fallback>
                <p:oleObj name="" r:id="rId5" imgW="2917190" imgH="3096895" progId="Visio.Drawing.5">
                  <p:embed/>
                  <p:pic>
                    <p:nvPicPr>
                      <p:cNvPr id="0" name="图片 3091"/>
                      <p:cNvPicPr/>
                      <p:nvPr/>
                    </p:nvPicPr>
                    <p:blipFill>
                      <a:blip r:embed="rId6"/>
                      <a:stretch>
                        <a:fillRect/>
                      </a:stretch>
                    </p:blipFill>
                    <p:spPr>
                      <a:xfrm>
                        <a:off x="6611938" y="4314825"/>
                        <a:ext cx="2284412" cy="2354263"/>
                      </a:xfrm>
                      <a:prstGeom prst="rect">
                        <a:avLst/>
                      </a:prstGeom>
                      <a:noFill/>
                      <a:ln w="38100">
                        <a:noFill/>
                        <a:miter/>
                      </a:ln>
                    </p:spPr>
                  </p:pic>
                </p:oleObj>
              </mc:Fallback>
            </mc:AlternateContent>
          </a:graphicData>
        </a:graphic>
      </p:graphicFrame>
      <p:grpSp>
        <p:nvGrpSpPr>
          <p:cNvPr id="88069" name="Group 37"/>
          <p:cNvGrpSpPr/>
          <p:nvPr/>
        </p:nvGrpSpPr>
        <p:grpSpPr>
          <a:xfrm>
            <a:off x="600075" y="958850"/>
            <a:ext cx="1800225" cy="2017713"/>
            <a:chOff x="378" y="171"/>
            <a:chExt cx="1134" cy="1271"/>
          </a:xfrm>
        </p:grpSpPr>
        <p:graphicFrame>
          <p:nvGraphicFramePr>
            <p:cNvPr id="88090" name="Object 38"/>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3096" name="" r:id="rId7" imgW="2538730" imgH="2195830" progId="Visio.Drawing.5">
                    <p:embed/>
                  </p:oleObj>
                </mc:Choice>
                <mc:Fallback>
                  <p:oleObj name="" r:id="rId7" imgW="2538730" imgH="2195830" progId="Visio.Drawing.5">
                    <p:embed/>
                    <p:pic>
                      <p:nvPicPr>
                        <p:cNvPr id="0" name="图片 3095"/>
                        <p:cNvPicPr/>
                        <p:nvPr/>
                      </p:nvPicPr>
                      <p:blipFill>
                        <a:blip r:embed="rId8"/>
                        <a:stretch>
                          <a:fillRect/>
                        </a:stretch>
                      </p:blipFill>
                      <p:spPr>
                        <a:xfrm>
                          <a:off x="378" y="522"/>
                          <a:ext cx="1134" cy="920"/>
                        </a:xfrm>
                        <a:prstGeom prst="rect">
                          <a:avLst/>
                        </a:prstGeom>
                        <a:noFill/>
                        <a:ln w="38100">
                          <a:noFill/>
                          <a:miter/>
                        </a:ln>
                      </p:spPr>
                    </p:pic>
                  </p:oleObj>
                </mc:Fallback>
              </mc:AlternateContent>
            </a:graphicData>
          </a:graphic>
        </p:graphicFrame>
        <p:sp>
          <p:nvSpPr>
            <p:cNvPr id="85001" name="Text Box 39"/>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hlink"/>
                  </a:solidFill>
                  <a:effectLst/>
                  <a:uLnTx/>
                  <a:uFillTx/>
                  <a:latin typeface="+mn-lt"/>
                  <a:ea typeface="+mn-ea"/>
                  <a:cs typeface="+mn-ea"/>
                  <a:sym typeface="+mn-lt"/>
                </a:rPr>
                <a:t>树</a:t>
              </a:r>
              <a:endPar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3" name="Group 40"/>
          <p:cNvGrpSpPr/>
          <p:nvPr/>
        </p:nvGrpSpPr>
        <p:grpSpPr>
          <a:xfrm>
            <a:off x="7327900" y="958850"/>
            <a:ext cx="1196975" cy="2392363"/>
            <a:chOff x="4616" y="123"/>
            <a:chExt cx="754" cy="1507"/>
          </a:xfrm>
        </p:grpSpPr>
        <p:graphicFrame>
          <p:nvGraphicFramePr>
            <p:cNvPr id="88088" name="Object 41"/>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3098" name="" r:id="rId9" imgW="1791970" imgH="2845435" progId="Visio.Drawing.5">
                    <p:embed/>
                  </p:oleObj>
                </mc:Choice>
                <mc:Fallback>
                  <p:oleObj name="" r:id="rId9" imgW="1791970" imgH="2845435" progId="Visio.Drawing.5">
                    <p:embed/>
                    <p:pic>
                      <p:nvPicPr>
                        <p:cNvPr id="0" name="图片 3097"/>
                        <p:cNvPicPr/>
                        <p:nvPr/>
                      </p:nvPicPr>
                      <p:blipFill>
                        <a:blip r:embed="rId10"/>
                        <a:stretch>
                          <a:fillRect/>
                        </a:stretch>
                      </p:blipFill>
                      <p:spPr>
                        <a:xfrm>
                          <a:off x="4616" y="414"/>
                          <a:ext cx="749" cy="1216"/>
                        </a:xfrm>
                        <a:prstGeom prst="rect">
                          <a:avLst/>
                        </a:prstGeom>
                        <a:solidFill>
                          <a:schemeClr val="bg1"/>
                        </a:solidFill>
                        <a:ln w="38100">
                          <a:noFill/>
                          <a:miter/>
                        </a:ln>
                      </p:spPr>
                    </p:pic>
                  </p:oleObj>
                </mc:Fallback>
              </mc:AlternateContent>
            </a:graphicData>
          </a:graphic>
        </p:graphicFrame>
        <p:sp>
          <p:nvSpPr>
            <p:cNvPr id="85004" name="Text Box 42"/>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二叉</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树</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4" name="Group 43"/>
          <p:cNvGrpSpPr/>
          <p:nvPr/>
        </p:nvGrpSpPr>
        <p:grpSpPr>
          <a:xfrm>
            <a:off x="3938588" y="1293813"/>
            <a:ext cx="1600200" cy="795337"/>
            <a:chOff x="2640" y="507"/>
            <a:chExt cx="1008" cy="501"/>
          </a:xfrm>
        </p:grpSpPr>
        <p:sp>
          <p:nvSpPr>
            <p:cNvPr id="85006" name="AutoShape 44"/>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007" name="Text Box 45"/>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对应</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5" name="Group 46"/>
          <p:cNvGrpSpPr/>
          <p:nvPr/>
        </p:nvGrpSpPr>
        <p:grpSpPr>
          <a:xfrm>
            <a:off x="2871788" y="2360613"/>
            <a:ext cx="1066800" cy="952500"/>
            <a:chOff x="1920" y="1131"/>
            <a:chExt cx="672" cy="600"/>
          </a:xfrm>
        </p:grpSpPr>
        <p:sp>
          <p:nvSpPr>
            <p:cNvPr id="85009" name="AutoShape 47"/>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010" name="Text Box 48"/>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存储</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6" name="Group 49"/>
          <p:cNvGrpSpPr/>
          <p:nvPr/>
        </p:nvGrpSpPr>
        <p:grpSpPr>
          <a:xfrm>
            <a:off x="5386388" y="2436813"/>
            <a:ext cx="1219200" cy="947737"/>
            <a:chOff x="3504" y="1179"/>
            <a:chExt cx="768" cy="597"/>
          </a:xfrm>
        </p:grpSpPr>
        <p:sp>
          <p:nvSpPr>
            <p:cNvPr id="85012" name="AutoShape 50"/>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013" name="Text Box 51"/>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存储</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7" name="Group 52"/>
          <p:cNvGrpSpPr/>
          <p:nvPr/>
        </p:nvGrpSpPr>
        <p:grpSpPr>
          <a:xfrm>
            <a:off x="2414588" y="3960813"/>
            <a:ext cx="1585912" cy="706437"/>
            <a:chOff x="1632" y="2139"/>
            <a:chExt cx="999" cy="445"/>
          </a:xfrm>
        </p:grpSpPr>
        <p:sp>
          <p:nvSpPr>
            <p:cNvPr id="88080" name="AutoShape 53"/>
            <p:cNvSpPr/>
            <p:nvPr/>
          </p:nvSpPr>
          <p:spPr>
            <a:xfrm rot="8292122">
              <a:off x="1948" y="2429"/>
              <a:ext cx="683" cy="155"/>
            </a:xfrm>
            <a:prstGeom prst="rightArrow">
              <a:avLst>
                <a:gd name="adj1" fmla="val 50000"/>
                <a:gd name="adj2" fmla="val 110120"/>
              </a:avLst>
            </a:prstGeom>
            <a:solidFill>
              <a:srgbClr val="7030A0"/>
            </a:solidFill>
            <a:ln w="9525">
              <a:noFill/>
            </a:ln>
          </p:spPr>
          <p:txBody>
            <a:bodyPr rot="10800000" wrap="none" anchor="ctr" anchorCtr="0"/>
            <a:p>
              <a:pPr algn="ctr" eaLnBrk="1" hangingPunct="1">
                <a:buNone/>
              </a:pPr>
              <a:endParaRPr lang="zh-CN" altLang="zh-CN" dirty="0">
                <a:solidFill>
                  <a:schemeClr val="hlink"/>
                </a:solidFill>
                <a:latin typeface="Times New Roman" panose="02020603050405020304" pitchFamily="18" charset="0"/>
                <a:ea typeface="微软雅黑" panose="020B0503020204020204" pitchFamily="34" charset="-122"/>
                <a:sym typeface="+mn-lt"/>
              </a:endParaRPr>
            </a:p>
          </p:txBody>
        </p:sp>
        <p:sp>
          <p:nvSpPr>
            <p:cNvPr id="85016" name="Text Box 54"/>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解释</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grpSp>
        <p:nvGrpSpPr>
          <p:cNvPr id="8" name="Group 55"/>
          <p:cNvGrpSpPr/>
          <p:nvPr/>
        </p:nvGrpSpPr>
        <p:grpSpPr>
          <a:xfrm>
            <a:off x="5538788" y="3851275"/>
            <a:ext cx="1249362" cy="622300"/>
            <a:chOff x="3600" y="1905"/>
            <a:chExt cx="905" cy="451"/>
          </a:xfrm>
        </p:grpSpPr>
        <p:sp>
          <p:nvSpPr>
            <p:cNvPr id="85018" name="AutoShape 56"/>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019" name="Text Box 57"/>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hlink"/>
                  </a:solidFill>
                  <a:effectLst/>
                  <a:uLnTx/>
                  <a:uFillTx/>
                  <a:latin typeface="+mn-lt"/>
                  <a:ea typeface="+mn-ea"/>
                  <a:cs typeface="+mn-ea"/>
                  <a:sym typeface="+mn-lt"/>
                </a:rPr>
                <a:t>解释</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sp>
        <p:nvSpPr>
          <p:cNvPr id="32" name="AutoShape 44"/>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Rectangle 7"/>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树的存储结构－－二叉链表表示法</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90"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500188" y="5529263"/>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619250" y="2133600"/>
            <a:ext cx="720725" cy="4522788"/>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5.3</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5.4</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5.5</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5.6</a:t>
            </a:r>
            <a:endParaRPr kumimoji="0" lang="en-US" altLang="zh-CN"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5.7</a:t>
            </a:r>
            <a:endParaRPr kumimoji="0" lang="en-US" altLang="zh-CN"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5.8</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457450" y="2133600"/>
            <a:ext cx="5186363" cy="4522788"/>
          </a:xfrm>
          <a:prstGeom prst="rect">
            <a:avLst/>
          </a:prstGeom>
          <a:noFill/>
        </p:spPr>
        <p:txBody>
          <a:bodyPr>
            <a:spAutoFit/>
          </a:bodyPr>
          <a:lstStyle/>
          <a:p>
            <a:pPr marR="0" defTabSz="914400">
              <a:lnSpc>
                <a:spcPct val="150000"/>
              </a:lnSpc>
              <a:buClrTx/>
              <a:buSzTx/>
              <a:buFont typeface="Arial" panose="020B0604020202020204" pitchFamily="34" charset="0"/>
              <a:buNone/>
              <a:defRPr/>
            </a:pPr>
            <a:r>
              <a:rPr kumimoji="0" lang="zh-CN" altLang="en-US" sz="2400" b="0" kern="1200" cap="none" spc="0" normalizeH="0" baseline="0" noProof="0" dirty="0">
                <a:latin typeface="+mn-lt"/>
                <a:ea typeface="+mn-ea"/>
                <a:cs typeface="+mn-ea"/>
                <a:sym typeface="+mn-lt"/>
              </a:rPr>
              <a:t>树和二叉树的定义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案例引入</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树和二叉树的抽象数据类型定义</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二叉树的性质和存储结构</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遍历二叉树和线索二叉树</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树和森林</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chemeClr val="bg1"/>
                </a:solidFill>
                <a:latin typeface="+mn-lt"/>
                <a:ea typeface="+mn-ea"/>
                <a:cs typeface="+mn-ea"/>
                <a:sym typeface="+mn-lt"/>
              </a:rPr>
              <a:t>哈夫曼树及其应用</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案例分析与实现</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4" name="Picture 9" descr="@~X3FO03[CME)(U@Q`UK%ZK"/>
          <p:cNvPicPr>
            <a:picLocks noChangeAspect="1"/>
          </p:cNvPicPr>
          <p:nvPr/>
        </p:nvPicPr>
        <p:blipFill>
          <a:blip r:embed="rId1"/>
          <a:stretch>
            <a:fillRect/>
          </a:stretch>
        </p:blipFill>
        <p:spPr>
          <a:xfrm>
            <a:off x="433388" y="4492625"/>
            <a:ext cx="7242175" cy="785813"/>
          </a:xfrm>
          <a:prstGeom prst="rect">
            <a:avLst/>
          </a:prstGeom>
          <a:noFill/>
          <a:ln w="9525">
            <a:noFill/>
          </a:ln>
        </p:spPr>
      </p:pic>
      <p:pic>
        <p:nvPicPr>
          <p:cNvPr id="90115" name="Picture 10" descr="`L@[6I`3T2YU{)O9Y}R8XYX"/>
          <p:cNvPicPr>
            <a:picLocks noChangeAspect="1"/>
          </p:cNvPicPr>
          <p:nvPr/>
        </p:nvPicPr>
        <p:blipFill>
          <a:blip r:embed="rId2"/>
          <a:stretch>
            <a:fillRect/>
          </a:stretch>
        </p:blipFill>
        <p:spPr>
          <a:xfrm>
            <a:off x="5508625" y="1484313"/>
            <a:ext cx="3346450" cy="2165350"/>
          </a:xfrm>
          <a:prstGeom prst="rect">
            <a:avLst/>
          </a:prstGeom>
          <a:noFill/>
          <a:ln w="9525">
            <a:noFill/>
          </a:ln>
        </p:spPr>
      </p:pic>
      <p:sp>
        <p:nvSpPr>
          <p:cNvPr id="953355" name="Rectangle 11"/>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p>
            <a:pPr marL="720090" marR="0" lvl="1" indent="-457200" algn="just"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
              <a:defRPr/>
            </a:pP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游戏</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中主角的生命值</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，有这样的条件判定：当怪物碰到主角后，</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怪物的反应</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遵从下规则 </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6021" name="AutoShape 12"/>
          <p:cNvSpPr>
            <a:spLocks noChangeArrowheads="1"/>
          </p:cNvSpPr>
          <p:nvPr/>
        </p:nvSpPr>
        <p:spPr bwMode="auto">
          <a:xfrm>
            <a:off x="2627313" y="3700463"/>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6022" name="Rectangle 58"/>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哈夫曼树及其应用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2" name="文本框 1"/>
          <p:cNvSpPr txBox="1"/>
          <p:nvPr/>
        </p:nvSpPr>
        <p:spPr>
          <a:xfrm>
            <a:off x="323850" y="821055"/>
            <a:ext cx="8656955" cy="1076325"/>
          </a:xfrm>
          <a:prstGeom prst="rect">
            <a:avLst/>
          </a:prstGeom>
          <a:noFill/>
        </p:spPr>
        <p:txBody>
          <a:bodyPr wrap="square" rtlCol="0">
            <a:spAutoFit/>
          </a:bodyPr>
          <a:p>
            <a:pPr algn="l">
              <a:lnSpc>
                <a:spcPct val="150000"/>
              </a:lnSpc>
              <a:buClrTx/>
              <a:buSzTx/>
              <a:buFontTx/>
              <a:defRPr/>
            </a:pPr>
            <a:r>
              <a:rPr lang="zh-CN" altLang="en-US" sz="2400" b="0" noProof="0" dirty="0">
                <a:latin typeface="+mn-lt"/>
                <a:ea typeface="+mn-ea"/>
                <a:cs typeface="+mn-ea"/>
                <a:sym typeface="+mn-ea"/>
              </a:rPr>
              <a:t>哈弗曼树又叫最优树，是一类带权路径长度最短的树</a:t>
            </a:r>
            <a:endParaRPr lang="zh-CN" altLang="en-US" sz="2400" b="0" noProof="0" dirty="0">
              <a:latin typeface="+mn-lt"/>
              <a:ea typeface="+mn-ea"/>
              <a:cs typeface="+mn-ea"/>
            </a:endParaRPr>
          </a:p>
          <a:p>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9492" name="Text Box 4"/>
          <p:cNvSpPr txBox="1">
            <a:spLocks noChangeArrowheads="1"/>
          </p:cNvSpPr>
          <p:nvPr/>
        </p:nvSpPr>
        <p:spPr bwMode="auto">
          <a:xfrm>
            <a:off x="227013" y="3179763"/>
            <a:ext cx="8728075" cy="2786063"/>
          </a:xfrm>
          <a:prstGeom prst="rect">
            <a:avLst/>
          </a:prstGeom>
          <a:solidFill>
            <a:schemeClr val="accent1">
              <a:lumMod val="20000"/>
              <a:lumOff val="80000"/>
            </a:schemeClr>
          </a:solidFill>
          <a:ln w="38100">
            <a:solidFill>
              <a:schemeClr val="accent2"/>
            </a:solid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if(d&lt;100) state=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嘲笑，单挑</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if(d&lt;200) state=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单挑</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if(d&lt;300) state=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嗜血魔法</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if(d&lt;500) state=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呼唤同伴</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else state=</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逃跑</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7043" name="AutoShape 8"/>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pic>
        <p:nvPicPr>
          <p:cNvPr id="91140" name="Picture 9" descr="`L@[6I`3T2YU{)O9Y}R8XYX"/>
          <p:cNvPicPr>
            <a:picLocks noChangeAspect="1"/>
          </p:cNvPicPr>
          <p:nvPr/>
        </p:nvPicPr>
        <p:blipFill>
          <a:blip r:embed="rId1"/>
          <a:stretch>
            <a:fillRect/>
          </a:stretch>
        </p:blipFill>
        <p:spPr>
          <a:xfrm>
            <a:off x="7281863" y="1625600"/>
            <a:ext cx="1673225" cy="1082675"/>
          </a:xfrm>
          <a:prstGeom prst="rect">
            <a:avLst/>
          </a:prstGeom>
          <a:noFill/>
          <a:ln w="9525">
            <a:noFill/>
          </a:ln>
        </p:spPr>
      </p:pic>
      <p:pic>
        <p:nvPicPr>
          <p:cNvPr id="91141" name="Picture 10" descr="datastruct_1"/>
          <p:cNvPicPr>
            <a:picLocks noChangeAspect="1"/>
          </p:cNvPicPr>
          <p:nvPr/>
        </p:nvPicPr>
        <p:blipFill>
          <a:blip r:embed="rId2"/>
          <a:stretch>
            <a:fillRect/>
          </a:stretch>
        </p:blipFill>
        <p:spPr>
          <a:xfrm>
            <a:off x="227013" y="1504950"/>
            <a:ext cx="7056437" cy="989013"/>
          </a:xfrm>
          <a:prstGeom prst="rect">
            <a:avLst/>
          </a:prstGeom>
          <a:noFill/>
          <a:ln w="9525">
            <a:noFill/>
          </a:ln>
        </p:spPr>
      </p:pic>
      <p:sp>
        <p:nvSpPr>
          <p:cNvPr id="6" name="Rectangle 58"/>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哈夫曼树及其应用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0516" name="Rectangle 4"/>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p>
            <a:pPr marL="720090" marR="0" lvl="1" indent="-457200" algn="just"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分析主角生命值</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的特点，即预测出每种条件占总条件的</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百分比</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，将这些比值作为权值来构造最优二叉树（</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哈夫曼树</a:t>
            </a: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），作为判定树来设定算法。 </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pic>
        <p:nvPicPr>
          <p:cNvPr id="92163" name="Picture 5" descr="`L@[6I`3T2YU{)O9Y}R8XYX"/>
          <p:cNvPicPr>
            <a:picLocks noChangeAspect="1"/>
          </p:cNvPicPr>
          <p:nvPr/>
        </p:nvPicPr>
        <p:blipFill>
          <a:blip r:embed="rId1"/>
          <a:stretch>
            <a:fillRect/>
          </a:stretch>
        </p:blipFill>
        <p:spPr>
          <a:xfrm>
            <a:off x="6119813" y="1412875"/>
            <a:ext cx="2844800" cy="1841500"/>
          </a:xfrm>
          <a:prstGeom prst="rect">
            <a:avLst/>
          </a:prstGeom>
          <a:noFill/>
          <a:ln w="9525">
            <a:noFill/>
          </a:ln>
        </p:spPr>
      </p:pic>
      <p:pic>
        <p:nvPicPr>
          <p:cNvPr id="92164" name="Picture 6" descr="datastruct_2"/>
          <p:cNvPicPr>
            <a:picLocks noChangeAspect="1"/>
          </p:cNvPicPr>
          <p:nvPr/>
        </p:nvPicPr>
        <p:blipFill>
          <a:blip r:embed="rId2"/>
          <a:stretch>
            <a:fillRect/>
          </a:stretch>
        </p:blipFill>
        <p:spPr>
          <a:xfrm>
            <a:off x="71438" y="4960938"/>
            <a:ext cx="9001125" cy="1062037"/>
          </a:xfrm>
          <a:prstGeom prst="rect">
            <a:avLst/>
          </a:prstGeom>
          <a:noFill/>
          <a:ln w="9525">
            <a:noFill/>
          </a:ln>
        </p:spPr>
      </p:pic>
      <p:sp>
        <p:nvSpPr>
          <p:cNvPr id="88069" name="AutoShape 8"/>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8070" name="Rectangle 9"/>
          <p:cNvSpPr>
            <a:spLocks noChangeArrowheads="1"/>
          </p:cNvSpPr>
          <p:nvPr/>
        </p:nvSpPr>
        <p:spPr bwMode="auto">
          <a:xfrm>
            <a:off x="6119813" y="4294188"/>
            <a:ext cx="2844800" cy="503238"/>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提高效率</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 name="Rectangle 58"/>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哈夫曼树及其应用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6"/>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即上层的那个结点</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直接前驱</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即下层结点的子树的根</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直接后继</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同一双亲下的同层结点（孩子之间互称兄弟）</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即双亲位于同一层的结点（但并非同一双亲）</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即从根到该结点所经分支的所有结点</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a:p>
            <a:pPr marL="1238250" marR="0" lvl="0" indent="-12382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accent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即该结点下层子树中的任一结点</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4014" name="Rectangle 62"/>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rPr>
              <a:t>双亲</a:t>
            </a:r>
            <a:endPar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rPr>
              <a:t>孩子</a:t>
            </a:r>
            <a:endParaRPr kumimoji="0" lang="zh-CN" altLang="en-US" sz="2400" b="0" i="0" u="none" strike="noStrike" kern="1200" cap="none" spc="0" normalizeH="0" baseline="0" noProof="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rPr>
              <a:t>兄弟</a:t>
            </a:r>
            <a:endPar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rPr>
              <a:t>堂兄弟</a:t>
            </a:r>
            <a:endPar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rPr>
              <a:t>祖先</a:t>
            </a:r>
            <a:endPar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rPr>
              <a:t>子孙</a:t>
            </a:r>
            <a:endParaRPr kumimoji="0" lang="zh-CN" altLang="en-US" sz="2400" b="0" i="0" u="none" strike="noStrike" kern="1200" cap="none" spc="0" normalizeH="0" baseline="0" noProof="0">
              <a:ln>
                <a:noFill/>
              </a:ln>
              <a:solidFill>
                <a:schemeClr val="accent1"/>
              </a:solidFill>
              <a:effectLst/>
              <a:uLnTx/>
              <a:uFillTx/>
              <a:latin typeface="+mn-lt"/>
              <a:ea typeface="+mn-ea"/>
              <a:cs typeface="+mn-ea"/>
              <a:sym typeface="+mn-lt"/>
            </a:endParaRPr>
          </a:p>
        </p:txBody>
      </p:sp>
      <p:graphicFrame>
        <p:nvGraphicFramePr>
          <p:cNvPr id="20484" name="Object 65"/>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3084" name="" r:id="rId1" imgW="6875780" imgH="3817620" progId="Visio.Drawing.5">
                  <p:embed/>
                </p:oleObj>
              </mc:Choice>
              <mc:Fallback>
                <p:oleObj name="" r:id="rId1" imgW="6875780" imgH="3817620" progId="Visio.Drawing.5">
                  <p:embed/>
                  <p:pic>
                    <p:nvPicPr>
                      <p:cNvPr id="0" name="图片 3083"/>
                      <p:cNvPicPr/>
                      <p:nvPr/>
                    </p:nvPicPr>
                    <p:blipFill>
                      <a:blip r:embed="rId2"/>
                      <a:stretch>
                        <a:fillRect/>
                      </a:stretch>
                    </p:blipFill>
                    <p:spPr>
                      <a:xfrm>
                        <a:off x="2501900" y="3981450"/>
                        <a:ext cx="4495800" cy="2493963"/>
                      </a:xfrm>
                      <a:prstGeom prst="rect">
                        <a:avLst/>
                      </a:prstGeom>
                      <a:solidFill>
                        <a:schemeClr val="accent1"/>
                      </a:solidFill>
                      <a:ln w="38100">
                        <a:noFill/>
                        <a:miter/>
                      </a:ln>
                    </p:spPr>
                  </p:pic>
                </p:oleObj>
              </mc:Fallback>
            </mc:AlternateContent>
          </a:graphicData>
        </a:graphic>
      </p:graphicFrame>
      <p:sp>
        <p:nvSpPr>
          <p:cNvPr id="23557" name="Rectangle 66"/>
          <p:cNvSpPr>
            <a:spLocks noChangeArrowheads="1"/>
          </p:cNvSpPr>
          <p:nvPr/>
        </p:nvSpPr>
        <p:spPr bwMode="auto">
          <a:xfrm>
            <a:off x="827088" y="179388"/>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基本术语</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6" name="Picture 16" descr="datastruct_2"/>
          <p:cNvPicPr>
            <a:picLocks noChangeAspect="1"/>
          </p:cNvPicPr>
          <p:nvPr/>
        </p:nvPicPr>
        <p:blipFill>
          <a:blip r:embed="rId1"/>
          <a:stretch>
            <a:fillRect/>
          </a:stretch>
        </p:blipFill>
        <p:spPr>
          <a:xfrm>
            <a:off x="184150" y="908050"/>
            <a:ext cx="8839200" cy="977900"/>
          </a:xfrm>
          <a:prstGeom prst="rect">
            <a:avLst/>
          </a:prstGeom>
          <a:noFill/>
          <a:ln w="9525">
            <a:noFill/>
          </a:ln>
        </p:spPr>
      </p:pic>
      <p:sp>
        <p:nvSpPr>
          <p:cNvPr id="89092" name="AutoShape 17"/>
          <p:cNvSpPr>
            <a:spLocks noChangeArrowheads="1"/>
          </p:cNvSpPr>
          <p:nvPr/>
        </p:nvSpPr>
        <p:spPr bwMode="auto">
          <a:xfrm>
            <a:off x="1565275" y="2195513"/>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93188" name="组合 3"/>
          <p:cNvGrpSpPr/>
          <p:nvPr/>
        </p:nvGrpSpPr>
        <p:grpSpPr>
          <a:xfrm>
            <a:off x="165100" y="3386138"/>
            <a:ext cx="3675063" cy="3041650"/>
            <a:chOff x="107949" y="2893466"/>
            <a:chExt cx="5645253" cy="3297238"/>
          </a:xfrm>
        </p:grpSpPr>
        <p:pic>
          <p:nvPicPr>
            <p:cNvPr id="93196" name="Picture 15"/>
            <p:cNvPicPr>
              <a:picLocks noChangeAspect="1"/>
            </p:cNvPicPr>
            <p:nvPr/>
          </p:nvPicPr>
          <p:blipFill>
            <a:blip r:embed="rId2"/>
            <a:stretch>
              <a:fillRect/>
            </a:stretch>
          </p:blipFill>
          <p:spPr>
            <a:xfrm>
              <a:off x="107949" y="2893466"/>
              <a:ext cx="5645253" cy="3297238"/>
            </a:xfrm>
            <a:prstGeom prst="rect">
              <a:avLst/>
            </a:prstGeom>
            <a:noFill/>
            <a:ln w="9525" cap="flat" cmpd="sng">
              <a:solidFill>
                <a:srgbClr val="000000"/>
              </a:solidFill>
              <a:prstDash val="solid"/>
              <a:miter/>
              <a:headEnd type="none" w="med" len="med"/>
              <a:tailEnd type="none" w="med" len="med"/>
            </a:ln>
          </p:spPr>
        </p:pic>
        <p:sp>
          <p:nvSpPr>
            <p:cNvPr id="89099" name="Oval 24"/>
            <p:cNvSpPr>
              <a:spLocks noChangeArrowheads="1"/>
            </p:cNvSpPr>
            <p:nvPr/>
          </p:nvSpPr>
          <p:spPr bwMode="auto">
            <a:xfrm>
              <a:off x="1251632" y="5636575"/>
              <a:ext cx="609638" cy="457759"/>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100" name="Oval 25"/>
            <p:cNvSpPr>
              <a:spLocks noChangeArrowheads="1"/>
            </p:cNvSpPr>
            <p:nvPr/>
          </p:nvSpPr>
          <p:spPr bwMode="auto">
            <a:xfrm>
              <a:off x="1997829" y="5670993"/>
              <a:ext cx="609638" cy="456037"/>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101" name="Oval 26"/>
            <p:cNvSpPr>
              <a:spLocks noChangeArrowheads="1"/>
            </p:cNvSpPr>
            <p:nvPr/>
          </p:nvSpPr>
          <p:spPr bwMode="auto">
            <a:xfrm>
              <a:off x="2375804" y="4951658"/>
              <a:ext cx="609638" cy="456037"/>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102" name="Oval 27"/>
            <p:cNvSpPr>
              <a:spLocks noChangeArrowheads="1"/>
            </p:cNvSpPr>
            <p:nvPr/>
          </p:nvSpPr>
          <p:spPr bwMode="auto">
            <a:xfrm>
              <a:off x="2785481" y="4230602"/>
              <a:ext cx="609638" cy="457759"/>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103" name="Oval 28"/>
            <p:cNvSpPr>
              <a:spLocks noChangeArrowheads="1"/>
            </p:cNvSpPr>
            <p:nvPr/>
          </p:nvSpPr>
          <p:spPr bwMode="auto">
            <a:xfrm>
              <a:off x="3134195" y="3545685"/>
              <a:ext cx="609638" cy="457759"/>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6" name="Rectangle 58"/>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哈夫曼树及其应用</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2" name="Group 18"/>
          <p:cNvGrpSpPr/>
          <p:nvPr/>
        </p:nvGrpSpPr>
        <p:grpSpPr>
          <a:xfrm>
            <a:off x="2979738" y="2011363"/>
            <a:ext cx="6042025" cy="2093912"/>
            <a:chOff x="1810" y="1138"/>
            <a:chExt cx="3806" cy="1319"/>
          </a:xfrm>
        </p:grpSpPr>
        <p:sp>
          <p:nvSpPr>
            <p:cNvPr id="89094" name="Text Box 19"/>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if(d&gt;=200)&amp;&amp;(d&lt;300)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嗜血魔法</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if(d&gt;=300)&amp;&amp;(d&lt;500)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呼唤同伴</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if(d&gt;=100)&amp;&amp;(d&lt;200)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单挑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if(d&lt;100)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嘲笑，单挑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逃跑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9095" name="AutoShape 20"/>
            <p:cNvSpPr>
              <a:spLocks noChangeArrowheads="1"/>
            </p:cNvSpPr>
            <p:nvPr/>
          </p:nvSpPr>
          <p:spPr bwMode="auto">
            <a:xfrm rot="16597063">
              <a:off x="1749" y="1468"/>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Group 21"/>
          <p:cNvGrpSpPr/>
          <p:nvPr/>
        </p:nvGrpSpPr>
        <p:grpSpPr>
          <a:xfrm>
            <a:off x="3910013" y="4017963"/>
            <a:ext cx="5113337" cy="2409825"/>
            <a:chOff x="2418" y="2127"/>
            <a:chExt cx="3221" cy="1518"/>
          </a:xfrm>
        </p:grpSpPr>
        <p:sp>
          <p:nvSpPr>
            <p:cNvPr id="89097" name="Text Box 22"/>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if(d&lt;100)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嘲笑，单挑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if(d&lt;200)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单挑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if(d&lt;300)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嗜血魔法</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if(d&lt;500)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呼唤同伴</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b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else state=</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逃跑</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9098" name="AutoShape 23"/>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圆角矩形 1"/>
          <p:cNvSpPr/>
          <p:nvPr/>
        </p:nvSpPr>
        <p:spPr>
          <a:xfrm>
            <a:off x="457200" y="2471738"/>
            <a:ext cx="8223250" cy="3384550"/>
          </a:xfrm>
          <a:prstGeom prst="roundRect">
            <a:avLst>
              <a:gd name="adj" fmla="val 5032"/>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90114" name="Text Box 2"/>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在远程通讯中，要将待传字符转换成二进制的字符串，怎样编码才能使它们组成的报文在网络中传得最快？</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954371" name="Object 3"/>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3099" name="" r:id="rId1" imgW="1475740" imgH="1475740" progId="Visio.Drawing.5">
                  <p:embed/>
                </p:oleObj>
              </mc:Choice>
              <mc:Fallback>
                <p:oleObj name="" r:id="rId1" imgW="1475740" imgH="1475740" progId="Visio.Drawing.5">
                  <p:embed/>
                  <p:pic>
                    <p:nvPicPr>
                      <p:cNvPr id="0" name="图片 3098"/>
                      <p:cNvPicPr/>
                      <p:nvPr/>
                    </p:nvPicPr>
                    <p:blipFill>
                      <a:blip r:embed="rId2"/>
                      <a:stretch>
                        <a:fillRect/>
                      </a:stretch>
                    </p:blipFill>
                    <p:spPr>
                      <a:xfrm>
                        <a:off x="709613" y="2870200"/>
                        <a:ext cx="1957387" cy="1957388"/>
                      </a:xfrm>
                      <a:prstGeom prst="rect">
                        <a:avLst/>
                      </a:prstGeom>
                      <a:noFill/>
                      <a:ln w="38100">
                        <a:noFill/>
                        <a:miter/>
                      </a:ln>
                    </p:spPr>
                  </p:pic>
                </p:oleObj>
              </mc:Fallback>
            </mc:AlternateContent>
          </a:graphicData>
        </a:graphic>
      </p:graphicFrame>
      <p:sp>
        <p:nvSpPr>
          <p:cNvPr id="954372" name="Text Box 4"/>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0" dirty="0">
                <a:ln>
                  <a:noFill/>
                </a:ln>
                <a:solidFill>
                  <a:schemeClr val="bg1"/>
                </a:solidFill>
                <a:effectLst/>
                <a:uLnTx/>
                <a:uFillTx/>
                <a:latin typeface="+mn-lt"/>
                <a:ea typeface="+mn-ea"/>
                <a:cs typeface="+mn-ea"/>
                <a:sym typeface="+mn-lt"/>
              </a:rPr>
              <a:t>ABACCDA</a:t>
            </a:r>
            <a:endParaRPr kumimoji="0" lang="en-US" altLang="zh-CN" sz="4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4373" name="Text Box 5"/>
          <p:cNvSpPr txBox="1">
            <a:spLocks noChangeArrowheads="1"/>
          </p:cNvSpPr>
          <p:nvPr/>
        </p:nvSpPr>
        <p:spPr bwMode="auto">
          <a:xfrm>
            <a:off x="736600" y="5062538"/>
            <a:ext cx="28511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000110010101100</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aphicFrame>
        <p:nvGraphicFramePr>
          <p:cNvPr id="954374" name="Object 6"/>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3100" name="" r:id="rId3" imgW="1475740" imgH="1475740" progId="Visio.Drawing.5">
                  <p:embed/>
                </p:oleObj>
              </mc:Choice>
              <mc:Fallback>
                <p:oleObj name="" r:id="rId3" imgW="1475740" imgH="1475740" progId="Visio.Drawing.5">
                  <p:embed/>
                  <p:pic>
                    <p:nvPicPr>
                      <p:cNvPr id="0" name="图片 3099"/>
                      <p:cNvPicPr/>
                      <p:nvPr/>
                    </p:nvPicPr>
                    <p:blipFill>
                      <a:blip r:embed="rId4"/>
                      <a:stretch>
                        <a:fillRect/>
                      </a:stretch>
                    </p:blipFill>
                    <p:spPr>
                      <a:xfrm>
                        <a:off x="6711950" y="2857500"/>
                        <a:ext cx="1822450" cy="1981200"/>
                      </a:xfrm>
                      <a:prstGeom prst="rect">
                        <a:avLst/>
                      </a:prstGeom>
                      <a:noFill/>
                      <a:ln w="38100">
                        <a:noFill/>
                        <a:miter/>
                      </a:ln>
                    </p:spPr>
                  </p:pic>
                </p:oleObj>
              </mc:Fallback>
            </mc:AlternateContent>
          </a:graphicData>
        </a:graphic>
      </p:graphicFrame>
      <p:sp>
        <p:nvSpPr>
          <p:cNvPr id="954375" name="Text Box 7"/>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000011010</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4376" name="Line 8"/>
          <p:cNvSpPr>
            <a:spLocks noChangeShapeType="1"/>
          </p:cNvSpPr>
          <p:nvPr/>
        </p:nvSpPr>
        <p:spPr bwMode="auto">
          <a:xfrm flipH="1">
            <a:off x="2819400" y="4141788"/>
            <a:ext cx="685800" cy="685800"/>
          </a:xfrm>
          <a:prstGeom prst="line">
            <a:avLst/>
          </a:prstGeom>
          <a:noFill/>
          <a:ln w="57150">
            <a:solidFill>
              <a:srgbClr val="CC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4377" name="Line 9"/>
          <p:cNvSpPr>
            <a:spLocks noChangeShapeType="1"/>
          </p:cNvSpPr>
          <p:nvPr/>
        </p:nvSpPr>
        <p:spPr bwMode="auto">
          <a:xfrm>
            <a:off x="5867400" y="4065588"/>
            <a:ext cx="685800" cy="762000"/>
          </a:xfrm>
          <a:prstGeom prst="line">
            <a:avLst/>
          </a:prstGeom>
          <a:noFill/>
          <a:ln w="76200">
            <a:solidFill>
              <a:srgbClr val="CC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122" name="Rectangle 10"/>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哈夫曼树应用实例－－哈夫曼编码</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54379" name="Rectangle 11"/>
          <p:cNvSpPr>
            <a:spLocks noChangeArrowheads="1"/>
          </p:cNvSpPr>
          <p:nvPr/>
        </p:nvSpPr>
        <p:spPr bwMode="auto">
          <a:xfrm>
            <a:off x="1371600" y="6005513"/>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sng" strike="noStrike" kern="1200" cap="none" spc="0" normalizeH="0" baseline="0" noProof="0" dirty="0">
                <a:ln>
                  <a:noFill/>
                </a:ln>
                <a:solidFill>
                  <a:schemeClr val="tx1"/>
                </a:solidFill>
                <a:effectLst/>
                <a:uLnTx/>
                <a:uFillTx/>
                <a:latin typeface="+mn-lt"/>
                <a:ea typeface="+mn-ea"/>
                <a:cs typeface="+mn-ea"/>
                <a:sym typeface="+mn-lt"/>
              </a:rPr>
              <a:t>出现次数较多的字符采用尽可能短的编码</a:t>
            </a:r>
            <a:endParaRPr kumimoji="0" lang="zh-CN" altLang="en-US" sz="2800" b="0" i="0" u="sng"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矩形 2"/>
          <p:cNvSpPr/>
          <p:nvPr/>
        </p:nvSpPr>
        <p:spPr>
          <a:xfrm>
            <a:off x="0" y="1419225"/>
            <a:ext cx="9144000" cy="3168650"/>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91138" name="Text Box 2"/>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Char char=" "/>
              <a:defRPr/>
            </a:pPr>
            <a:endParaRPr kumimoji="0" lang="zh-CN"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39" name="Text Box 3"/>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5396" name="Text Box 4"/>
          <p:cNvSpPr txBox="1">
            <a:spLocks noChangeArrowheads="1"/>
          </p:cNvSpPr>
          <p:nvPr/>
        </p:nvSpPr>
        <p:spPr bwMode="auto">
          <a:xfrm>
            <a:off x="395288" y="4860925"/>
            <a:ext cx="8424863" cy="101600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400" b="0" i="0" u="sng" strike="noStrike" kern="1200" cap="none" spc="0" normalizeH="0" baseline="0" noProof="0" dirty="0">
                <a:ln>
                  <a:noFill/>
                </a:ln>
                <a:solidFill>
                  <a:schemeClr val="tx1"/>
                </a:solidFill>
                <a:effectLst/>
                <a:uLnTx/>
                <a:uFillTx/>
                <a:latin typeface="+mn-lt"/>
                <a:ea typeface="+mn-ea"/>
                <a:cs typeface="+mn-ea"/>
                <a:sym typeface="+mn-lt"/>
              </a:rPr>
              <a:t>关键：</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要设计长度不等的编码，则必须使任一字符的编码都不是另一个字符的编码的</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前缀－</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前缀编码</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grpSp>
        <p:nvGrpSpPr>
          <p:cNvPr id="2" name="Group 5"/>
          <p:cNvGrpSpPr/>
          <p:nvPr/>
        </p:nvGrpSpPr>
        <p:grpSpPr>
          <a:xfrm>
            <a:off x="2070100" y="3263900"/>
            <a:ext cx="4264025" cy="1108075"/>
            <a:chOff x="1296" y="2640"/>
            <a:chExt cx="2686" cy="698"/>
          </a:xfrm>
        </p:grpSpPr>
        <p:sp>
          <p:nvSpPr>
            <p:cNvPr id="91142" name="Text Box 6"/>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7000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0000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7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AAAA   ABA   BB</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43" name="Line 7"/>
            <p:cNvSpPr>
              <a:spLocks noChangeShapeType="1"/>
            </p:cNvSpPr>
            <p:nvPr/>
          </p:nvSpPr>
          <p:spPr bwMode="auto">
            <a:xfrm flipH="1">
              <a:off x="1584" y="2880"/>
              <a:ext cx="384" cy="192"/>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44" name="Line 8"/>
            <p:cNvSpPr>
              <a:spLocks noChangeShapeType="1"/>
            </p:cNvSpPr>
            <p:nvPr/>
          </p:nvSpPr>
          <p:spPr bwMode="auto">
            <a:xfrm>
              <a:off x="2160" y="2880"/>
              <a:ext cx="0" cy="24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45" name="Line 9"/>
            <p:cNvSpPr>
              <a:spLocks noChangeShapeType="1"/>
            </p:cNvSpPr>
            <p:nvPr/>
          </p:nvSpPr>
          <p:spPr bwMode="auto">
            <a:xfrm>
              <a:off x="2352" y="2880"/>
              <a:ext cx="336" cy="192"/>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46" name="AutoShape 10"/>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重码</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grpSp>
        <p:nvGrpSpPr>
          <p:cNvPr id="95239" name="Group 11"/>
          <p:cNvGrpSpPr/>
          <p:nvPr/>
        </p:nvGrpSpPr>
        <p:grpSpPr>
          <a:xfrm>
            <a:off x="2184400" y="1770063"/>
            <a:ext cx="6176963" cy="2414587"/>
            <a:chOff x="1368" y="687"/>
            <a:chExt cx="3891" cy="1521"/>
          </a:xfrm>
        </p:grpSpPr>
        <p:sp>
          <p:nvSpPr>
            <p:cNvPr id="91148" name="Text Box 12"/>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0" dirty="0">
                  <a:ln>
                    <a:noFill/>
                  </a:ln>
                  <a:solidFill>
                    <a:schemeClr val="bg1"/>
                  </a:solidFill>
                  <a:effectLst/>
                  <a:uLnTx/>
                  <a:uFillTx/>
                  <a:latin typeface="+mn-lt"/>
                  <a:ea typeface="+mn-ea"/>
                  <a:cs typeface="+mn-ea"/>
                  <a:sym typeface="+mn-lt"/>
                </a:rPr>
                <a:t>ABACCDA</a:t>
              </a:r>
              <a:endParaRPr kumimoji="0" lang="en-US" altLang="zh-CN" sz="4400" b="0" i="0" u="none" strike="noStrike" kern="1200" cap="none" spc="0" normalizeH="0" baseline="0" noProof="0" dirty="0">
                <a:ln>
                  <a:noFill/>
                </a:ln>
                <a:solidFill>
                  <a:schemeClr val="bg1"/>
                </a:solidFill>
                <a:effectLst/>
                <a:uLnTx/>
                <a:uFillTx/>
                <a:latin typeface="+mn-lt"/>
                <a:ea typeface="+mn-ea"/>
                <a:cs typeface="+mn-ea"/>
                <a:sym typeface="+mn-lt"/>
              </a:endParaRPr>
            </a:p>
          </p:txBody>
        </p:sp>
        <p:graphicFrame>
          <p:nvGraphicFramePr>
            <p:cNvPr id="95242" name="Object 13"/>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3101" name="" r:id="rId1" imgW="1475740" imgH="1475740" progId="Visio.Drawing.5">
                    <p:embed/>
                  </p:oleObj>
                </mc:Choice>
                <mc:Fallback>
                  <p:oleObj name="" r:id="rId1" imgW="1475740" imgH="1475740" progId="Visio.Drawing.5">
                    <p:embed/>
                    <p:pic>
                      <p:nvPicPr>
                        <p:cNvPr id="0" name="图片 3100"/>
                        <p:cNvPicPr/>
                        <p:nvPr/>
                      </p:nvPicPr>
                      <p:blipFill>
                        <a:blip r:embed="rId2"/>
                        <a:stretch>
                          <a:fillRect/>
                        </a:stretch>
                      </p:blipFill>
                      <p:spPr>
                        <a:xfrm>
                          <a:off x="4111" y="687"/>
                          <a:ext cx="1148" cy="1050"/>
                        </a:xfrm>
                        <a:prstGeom prst="rect">
                          <a:avLst/>
                        </a:prstGeom>
                        <a:noFill/>
                        <a:ln w="38100">
                          <a:noFill/>
                          <a:miter/>
                        </a:ln>
                      </p:spPr>
                    </p:pic>
                  </p:oleObj>
                </mc:Fallback>
              </mc:AlternateContent>
            </a:graphicData>
          </a:graphic>
        </p:graphicFrame>
        <p:sp>
          <p:nvSpPr>
            <p:cNvPr id="91150" name="Text Box 14"/>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sng" strike="noStrike" kern="1200" cap="none" spc="0" normalizeH="0" baseline="0" noProof="0">
                  <a:ln>
                    <a:noFill/>
                  </a:ln>
                  <a:solidFill>
                    <a:srgbClr val="FF3300"/>
                  </a:solidFill>
                  <a:effectLst/>
                  <a:uLnTx/>
                  <a:uFillTx/>
                  <a:latin typeface="+mn-lt"/>
                  <a:ea typeface="+mn-ea"/>
                  <a:cs typeface="+mn-ea"/>
                  <a:sym typeface="+mn-lt"/>
                </a:rPr>
                <a:t>0000</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11010</a:t>
              </a:r>
              <a:endParaRPr kumimoji="0" lang="en-US"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1151" name="Line 15"/>
            <p:cNvSpPr>
              <a:spLocks noChangeShapeType="1"/>
            </p:cNvSpPr>
            <p:nvPr/>
          </p:nvSpPr>
          <p:spPr bwMode="auto">
            <a:xfrm>
              <a:off x="3487" y="1305"/>
              <a:ext cx="432" cy="48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1152" name="Rectangle 16"/>
          <p:cNvSpPr>
            <a:spLocks noChangeArrowheads="1"/>
          </p:cNvSpPr>
          <p:nvPr/>
        </p:nvSpPr>
        <p:spPr bwMode="auto">
          <a:xfrm>
            <a:off x="800100" y="201613"/>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哈夫曼树应用实例－－哈夫曼编码</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Char char=" "/>
              <a:defRPr/>
            </a:pPr>
            <a:endParaRPr kumimoji="0" lang="zh-CN"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63" name="Text Box 3"/>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64" name="Oval 4"/>
          <p:cNvSpPr>
            <a:spLocks noChangeArrowheads="1"/>
          </p:cNvSpPr>
          <p:nvPr/>
        </p:nvSpPr>
        <p:spPr bwMode="auto">
          <a:xfrm>
            <a:off x="3619500" y="38100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65" name="Oval 5"/>
          <p:cNvSpPr>
            <a:spLocks noChangeArrowheads="1"/>
          </p:cNvSpPr>
          <p:nvPr/>
        </p:nvSpPr>
        <p:spPr bwMode="auto">
          <a:xfrm>
            <a:off x="4152900" y="41910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66" name="Oval 6"/>
          <p:cNvSpPr>
            <a:spLocks noChangeArrowheads="1"/>
          </p:cNvSpPr>
          <p:nvPr/>
        </p:nvSpPr>
        <p:spPr bwMode="auto">
          <a:xfrm>
            <a:off x="4686300" y="47244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67" name="Oval 7"/>
          <p:cNvSpPr>
            <a:spLocks noChangeArrowheads="1"/>
          </p:cNvSpPr>
          <p:nvPr/>
        </p:nvSpPr>
        <p:spPr bwMode="auto">
          <a:xfrm>
            <a:off x="3086100" y="42672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2168" name="Oval 8"/>
          <p:cNvSpPr>
            <a:spLocks noChangeArrowheads="1"/>
          </p:cNvSpPr>
          <p:nvPr/>
        </p:nvSpPr>
        <p:spPr bwMode="auto">
          <a:xfrm>
            <a:off x="3695700" y="48006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C</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2169" name="Oval 9"/>
          <p:cNvSpPr>
            <a:spLocks noChangeArrowheads="1"/>
          </p:cNvSpPr>
          <p:nvPr/>
        </p:nvSpPr>
        <p:spPr bwMode="auto">
          <a:xfrm>
            <a:off x="4229100" y="53340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B</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2170" name="Oval 10"/>
          <p:cNvSpPr>
            <a:spLocks noChangeArrowheads="1"/>
          </p:cNvSpPr>
          <p:nvPr/>
        </p:nvSpPr>
        <p:spPr bwMode="auto">
          <a:xfrm>
            <a:off x="5143500" y="53340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2171" name="Line 11"/>
          <p:cNvSpPr>
            <a:spLocks noChangeShapeType="1"/>
          </p:cNvSpPr>
          <p:nvPr/>
        </p:nvSpPr>
        <p:spPr bwMode="auto">
          <a:xfrm flipH="1">
            <a:off x="3543300" y="4191000"/>
            <a:ext cx="76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2" name="Line 12"/>
          <p:cNvSpPr>
            <a:spLocks noChangeShapeType="1"/>
          </p:cNvSpPr>
          <p:nvPr/>
        </p:nvSpPr>
        <p:spPr bwMode="auto">
          <a:xfrm>
            <a:off x="4076700" y="4191000"/>
            <a:ext cx="2286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3" name="Line 13"/>
          <p:cNvSpPr>
            <a:spLocks noChangeShapeType="1"/>
          </p:cNvSpPr>
          <p:nvPr/>
        </p:nvSpPr>
        <p:spPr bwMode="auto">
          <a:xfrm flipH="1">
            <a:off x="4076700" y="4648200"/>
            <a:ext cx="152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4" name="Line 14"/>
          <p:cNvSpPr>
            <a:spLocks noChangeShapeType="1"/>
          </p:cNvSpPr>
          <p:nvPr/>
        </p:nvSpPr>
        <p:spPr bwMode="auto">
          <a:xfrm flipH="1">
            <a:off x="4533900" y="5105400"/>
            <a:ext cx="228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5" name="Line 15"/>
          <p:cNvSpPr>
            <a:spLocks noChangeShapeType="1"/>
          </p:cNvSpPr>
          <p:nvPr/>
        </p:nvSpPr>
        <p:spPr bwMode="auto">
          <a:xfrm>
            <a:off x="5067300" y="5181600"/>
            <a:ext cx="152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6" name="Line 16"/>
          <p:cNvSpPr>
            <a:spLocks noChangeShapeType="1"/>
          </p:cNvSpPr>
          <p:nvPr/>
        </p:nvSpPr>
        <p:spPr bwMode="auto">
          <a:xfrm>
            <a:off x="4533900" y="4572000"/>
            <a:ext cx="228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7" name="Text Box 17"/>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8" name="Text Box 18"/>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79" name="Text Box 19"/>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0" name="Text Box 20"/>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1" name="Text Box 21"/>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2" name="Text Box 22"/>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3" name="AutoShape 23"/>
          <p:cNvSpPr>
            <a:spLocks noChangeArrowheads="1"/>
          </p:cNvSpPr>
          <p:nvPr/>
        </p:nvSpPr>
        <p:spPr bwMode="auto">
          <a:xfrm>
            <a:off x="323850" y="2420938"/>
            <a:ext cx="3219450" cy="1465263"/>
          </a:xfrm>
          <a:prstGeom prst="cloudCallout">
            <a:avLst>
              <a:gd name="adj1" fmla="val 29208"/>
              <a:gd name="adj2" fmla="val 83074"/>
            </a:avLst>
          </a:prstGeom>
          <a:solidFill>
            <a:srgbClr val="E2D9EB"/>
          </a:solidFill>
          <a:ln w="9525">
            <a:noFill/>
            <a:round/>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采用二叉树设计</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前缀编码</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92184" name="AutoShape 24"/>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左分支用“</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0”</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右分支用“</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1”</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Group 25"/>
          <p:cNvGrpSpPr/>
          <p:nvPr/>
        </p:nvGrpSpPr>
        <p:grpSpPr>
          <a:xfrm>
            <a:off x="5808663" y="1871663"/>
            <a:ext cx="2914650" cy="2733675"/>
            <a:chOff x="3348" y="700"/>
            <a:chExt cx="1836" cy="1722"/>
          </a:xfrm>
        </p:grpSpPr>
        <p:sp>
          <p:nvSpPr>
            <p:cNvPr id="92186" name="Text Box 26"/>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A—0</a:t>
              </a:r>
              <a:endPar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B—110</a:t>
              </a:r>
              <a:endPar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C—10</a:t>
              </a:r>
              <a:endPar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D</a:t>
              </a:r>
              <a:r>
                <a:rPr kumimoji="0" lang="en-US" altLang="zh-CN" sz="2800" b="0" i="0" u="none" strike="noStrike" kern="1200" cap="none" spc="0" normalizeH="0" baseline="0" noProof="0">
                  <a:ln>
                    <a:noFill/>
                  </a:ln>
                  <a:solidFill>
                    <a:srgbClr val="000066"/>
                  </a:solidFill>
                  <a:effectLst/>
                  <a:uLnTx/>
                  <a:uFillTx/>
                  <a:latin typeface="+mn-lt"/>
                  <a:ea typeface="+mn-ea"/>
                  <a:cs typeface="+mn-ea"/>
                  <a:sym typeface="+mn-lt"/>
                </a:rPr>
                <a:t>—</a:t>
              </a: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111</a:t>
              </a:r>
              <a:r>
                <a:rPr kumimoji="0" lang="en-US" altLang="zh-CN" sz="2600" b="1" i="0" u="none" strike="noStrike" kern="1200" cap="none" spc="0" normalizeH="0" baseline="0" noProof="0">
                  <a:ln>
                    <a:noFill/>
                  </a:ln>
                  <a:solidFill>
                    <a:srgbClr val="000066"/>
                  </a:solidFill>
                  <a:effectLst/>
                  <a:uLnTx/>
                  <a:uFillTx/>
                  <a:latin typeface="+mn-lt"/>
                  <a:ea typeface="+mn-ea"/>
                  <a:cs typeface="+mn-ea"/>
                  <a:sym typeface="+mn-lt"/>
                </a:rPr>
                <a:t>                                                  </a:t>
              </a:r>
              <a:endParaRPr kumimoji="0" lang="en-US" altLang="zh-CN" sz="2600" b="1" i="0" u="none" strike="noStrike" kern="1200" cap="none" spc="0" normalizeH="0" baseline="0" noProof="0">
                <a:ln>
                  <a:noFill/>
                </a:ln>
                <a:solidFill>
                  <a:srgbClr val="000066"/>
                </a:solidFill>
                <a:effectLst/>
                <a:uLnTx/>
                <a:uFillTx/>
                <a:latin typeface="+mn-lt"/>
                <a:ea typeface="+mn-ea"/>
                <a:cs typeface="+mn-ea"/>
                <a:sym typeface="+mn-lt"/>
              </a:endParaRPr>
            </a:p>
          </p:txBody>
        </p:sp>
        <p:sp>
          <p:nvSpPr>
            <p:cNvPr id="92187" name="AutoShape 27"/>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ln>
          </p:spPr>
          <p:txBody>
            <a:bodyPr vert="eaVert"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8" name="Text Box 28"/>
            <p:cNvSpPr txBox="1">
              <a:spLocks noChangeArrowheads="1"/>
            </p:cNvSpPr>
            <p:nvPr/>
          </p:nvSpPr>
          <p:spPr bwMode="auto">
            <a:xfrm>
              <a:off x="3348" y="2112"/>
              <a:ext cx="1836" cy="31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0110010101110</a:t>
              </a:r>
              <a:endPar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endParaRPr>
            </a:p>
          </p:txBody>
        </p:sp>
      </p:grpSp>
      <p:sp>
        <p:nvSpPr>
          <p:cNvPr id="92189" name="Text Box 29"/>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600" b="0" i="0" u="none" strike="noStrike" kern="1200" cap="none" spc="0" normalizeH="0" baseline="0" noProof="0" dirty="0">
                <a:ln>
                  <a:noFill/>
                </a:ln>
                <a:solidFill>
                  <a:srgbClr val="000066"/>
                </a:solidFill>
                <a:effectLst/>
                <a:uLnTx/>
                <a:uFillTx/>
                <a:latin typeface="+mn-lt"/>
                <a:ea typeface="+mn-ea"/>
                <a:cs typeface="+mn-ea"/>
                <a:sym typeface="+mn-lt"/>
              </a:rPr>
              <a:t> ABACCDA</a:t>
            </a:r>
            <a:endParaRPr kumimoji="0" lang="en-US" altLang="zh-CN" sz="2600" b="0" i="0" u="none" strike="noStrike" kern="1200" cap="none" spc="0" normalizeH="0" baseline="0" noProof="0" dirty="0">
              <a:ln>
                <a:noFill/>
              </a:ln>
              <a:solidFill>
                <a:srgbClr val="000066"/>
              </a:solidFill>
              <a:effectLst/>
              <a:uLnTx/>
              <a:uFillTx/>
              <a:latin typeface="+mn-lt"/>
              <a:ea typeface="+mn-ea"/>
              <a:cs typeface="+mn-ea"/>
              <a:sym typeface="+mn-lt"/>
            </a:endParaRPr>
          </a:p>
        </p:txBody>
      </p:sp>
      <p:sp>
        <p:nvSpPr>
          <p:cNvPr id="30" name="Rectangle 16"/>
          <p:cNvSpPr>
            <a:spLocks noChangeArrowheads="1"/>
          </p:cNvSpPr>
          <p:nvPr/>
        </p:nvSpPr>
        <p:spPr bwMode="auto">
          <a:xfrm>
            <a:off x="800100" y="201613"/>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哈夫曼树应用实例－－哈夫曼编码</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a:spLocks noChangeArrowheads="1"/>
          </p:cNvSpPr>
          <p:nvPr/>
        </p:nvSpPr>
        <p:spPr bwMode="auto">
          <a:xfrm>
            <a:off x="1330325" y="42863"/>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Char char=" "/>
              <a:defRPr/>
            </a:pPr>
            <a:endParaRPr kumimoji="0" lang="zh-CN"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87" name="Text Box 3"/>
          <p:cNvSpPr txBox="1">
            <a:spLocks noChangeArrowheads="1"/>
          </p:cNvSpPr>
          <p:nvPr/>
        </p:nvSpPr>
        <p:spPr bwMode="auto">
          <a:xfrm>
            <a:off x="323850" y="1052513"/>
            <a:ext cx="8569325" cy="1890713"/>
          </a:xfrm>
          <a:prstGeom prst="roundRect">
            <a:avLst>
              <a:gd name="adj" fmla="val 10619"/>
            </a:avLst>
          </a:prstGeom>
          <a:solidFill>
            <a:srgbClr val="EBEBEB"/>
          </a:solidFill>
          <a:ln w="28575">
            <a:noFill/>
            <a:miter lim="800000"/>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200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分解接收字符串：遇“</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向左，遇“</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向右；一旦到达叶子结点，则译出一个字符，反复由根出发，直到译码完成。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188" name="Text Box 4"/>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89" name="AutoShape 5"/>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ln>
        </p:spPr>
        <p:txBody>
          <a:bodyPr vert="eaVert"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90" name="Text Box 6"/>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rPr>
              <a:t>0110010101110</a:t>
            </a:r>
            <a:endParaRPr kumimoji="0" lang="en-US" altLang="zh-CN" sz="2600" b="0" i="0" u="none" strike="noStrike" kern="1200" cap="none" spc="0" normalizeH="0" baseline="0" noProof="0">
              <a:ln>
                <a:noFill/>
              </a:ln>
              <a:solidFill>
                <a:srgbClr val="000066"/>
              </a:solidFill>
              <a:effectLst/>
              <a:uLnTx/>
              <a:uFillTx/>
              <a:latin typeface="+mn-lt"/>
              <a:ea typeface="+mn-ea"/>
              <a:cs typeface="+mn-ea"/>
              <a:sym typeface="+mn-lt"/>
            </a:endParaRPr>
          </a:p>
        </p:txBody>
      </p:sp>
      <p:sp>
        <p:nvSpPr>
          <p:cNvPr id="93191" name="Oval 7"/>
          <p:cNvSpPr>
            <a:spLocks noChangeArrowheads="1"/>
          </p:cNvSpPr>
          <p:nvPr/>
        </p:nvSpPr>
        <p:spPr bwMode="auto">
          <a:xfrm>
            <a:off x="2054225" y="34036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92" name="Oval 8"/>
          <p:cNvSpPr>
            <a:spLocks noChangeArrowheads="1"/>
          </p:cNvSpPr>
          <p:nvPr/>
        </p:nvSpPr>
        <p:spPr bwMode="auto">
          <a:xfrm>
            <a:off x="2587625" y="37846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93" name="Oval 9"/>
          <p:cNvSpPr>
            <a:spLocks noChangeArrowheads="1"/>
          </p:cNvSpPr>
          <p:nvPr/>
        </p:nvSpPr>
        <p:spPr bwMode="auto">
          <a:xfrm>
            <a:off x="3121025" y="43180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94" name="Oval 10"/>
          <p:cNvSpPr>
            <a:spLocks noChangeArrowheads="1"/>
          </p:cNvSpPr>
          <p:nvPr/>
        </p:nvSpPr>
        <p:spPr bwMode="auto">
          <a:xfrm>
            <a:off x="1520825" y="38608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3195" name="Oval 11"/>
          <p:cNvSpPr>
            <a:spLocks noChangeArrowheads="1"/>
          </p:cNvSpPr>
          <p:nvPr/>
        </p:nvSpPr>
        <p:spPr bwMode="auto">
          <a:xfrm>
            <a:off x="2130425" y="43942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C</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3196" name="Oval 12"/>
          <p:cNvSpPr>
            <a:spLocks noChangeArrowheads="1"/>
          </p:cNvSpPr>
          <p:nvPr/>
        </p:nvSpPr>
        <p:spPr bwMode="auto">
          <a:xfrm>
            <a:off x="2663825" y="49276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B</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3197" name="Oval 13"/>
          <p:cNvSpPr>
            <a:spLocks noChangeArrowheads="1"/>
          </p:cNvSpPr>
          <p:nvPr/>
        </p:nvSpPr>
        <p:spPr bwMode="auto">
          <a:xfrm>
            <a:off x="3578225" y="4927600"/>
            <a:ext cx="457200" cy="45720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3198" name="Line 14"/>
          <p:cNvSpPr>
            <a:spLocks noChangeShapeType="1"/>
          </p:cNvSpPr>
          <p:nvPr/>
        </p:nvSpPr>
        <p:spPr bwMode="auto">
          <a:xfrm flipH="1">
            <a:off x="1978025" y="3784600"/>
            <a:ext cx="76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199" name="Line 15"/>
          <p:cNvSpPr>
            <a:spLocks noChangeShapeType="1"/>
          </p:cNvSpPr>
          <p:nvPr/>
        </p:nvSpPr>
        <p:spPr bwMode="auto">
          <a:xfrm>
            <a:off x="2473325" y="3762375"/>
            <a:ext cx="153988" cy="984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0" name="Line 16"/>
          <p:cNvSpPr>
            <a:spLocks noChangeShapeType="1"/>
          </p:cNvSpPr>
          <p:nvPr/>
        </p:nvSpPr>
        <p:spPr bwMode="auto">
          <a:xfrm flipH="1">
            <a:off x="2511425" y="4241800"/>
            <a:ext cx="152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1" name="Line 17"/>
          <p:cNvSpPr>
            <a:spLocks noChangeShapeType="1"/>
          </p:cNvSpPr>
          <p:nvPr/>
        </p:nvSpPr>
        <p:spPr bwMode="auto">
          <a:xfrm flipH="1">
            <a:off x="2968625" y="4699000"/>
            <a:ext cx="228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2" name="Line 18"/>
          <p:cNvSpPr>
            <a:spLocks noChangeShapeType="1"/>
          </p:cNvSpPr>
          <p:nvPr/>
        </p:nvSpPr>
        <p:spPr bwMode="auto">
          <a:xfrm>
            <a:off x="3502025" y="4699000"/>
            <a:ext cx="206375" cy="2428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203" name="Line 19"/>
          <p:cNvSpPr>
            <a:spLocks noChangeShapeType="1"/>
          </p:cNvSpPr>
          <p:nvPr/>
        </p:nvSpPr>
        <p:spPr bwMode="auto">
          <a:xfrm>
            <a:off x="2968625" y="4165600"/>
            <a:ext cx="228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4" name="Text Box 20"/>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5" name="Text Box 21"/>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6" name="Text Box 22"/>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7" name="Text Box 23"/>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8" name="Text Box 24"/>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09" name="Text Box 25"/>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3210" name="Text Box 26"/>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ABACCDA</a:t>
            </a:r>
            <a:endPar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957467" name="Rectangle 27"/>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特点：每一码都不是另一码的前缀，绝不会错译</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称为前缀码</a:t>
            </a:r>
            <a:endPar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3212" name="Rectangle 28"/>
          <p:cNvSpPr>
            <a:spLocks noChangeArrowheads="1"/>
          </p:cNvSpPr>
          <p:nvPr/>
        </p:nvSpPr>
        <p:spPr bwMode="auto">
          <a:xfrm>
            <a:off x="784225" y="223838"/>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哈夫曼编码的译码过程</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8306" name="Group 12"/>
          <p:cNvGrpSpPr/>
          <p:nvPr/>
        </p:nvGrpSpPr>
        <p:grpSpPr>
          <a:xfrm>
            <a:off x="6007100" y="981075"/>
            <a:ext cx="2903538" cy="2127250"/>
            <a:chOff x="4128" y="227"/>
            <a:chExt cx="1477" cy="1139"/>
          </a:xfrm>
        </p:grpSpPr>
        <p:grpSp>
          <p:nvGrpSpPr>
            <p:cNvPr id="98341" name="Group 13"/>
            <p:cNvGrpSpPr/>
            <p:nvPr/>
          </p:nvGrpSpPr>
          <p:grpSpPr>
            <a:xfrm>
              <a:off x="4128" y="288"/>
              <a:ext cx="1477" cy="1078"/>
              <a:chOff x="838" y="1898"/>
              <a:chExt cx="1477" cy="1078"/>
            </a:xfrm>
          </p:grpSpPr>
          <p:sp>
            <p:nvSpPr>
              <p:cNvPr id="94217" name="Oval 14"/>
              <p:cNvSpPr>
                <a:spLocks noChangeArrowheads="1"/>
              </p:cNvSpPr>
              <p:nvPr/>
            </p:nvSpPr>
            <p:spPr bwMode="auto">
              <a:xfrm>
                <a:off x="1450" y="1898"/>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18" name="Oval 15"/>
              <p:cNvSpPr>
                <a:spLocks noChangeArrowheads="1"/>
              </p:cNvSpPr>
              <p:nvPr/>
            </p:nvSpPr>
            <p:spPr bwMode="auto">
              <a:xfrm>
                <a:off x="1117" y="2290"/>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19" name="Oval 16"/>
              <p:cNvSpPr>
                <a:spLocks noChangeArrowheads="1"/>
              </p:cNvSpPr>
              <p:nvPr/>
            </p:nvSpPr>
            <p:spPr bwMode="auto">
              <a:xfrm>
                <a:off x="1799" y="2274"/>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0" name="Oval 17"/>
              <p:cNvSpPr>
                <a:spLocks noChangeArrowheads="1"/>
              </p:cNvSpPr>
              <p:nvPr/>
            </p:nvSpPr>
            <p:spPr bwMode="auto">
              <a:xfrm>
                <a:off x="838" y="2725"/>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1" name="Line 18"/>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2" name="Line 19"/>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3" name="Rectangle 20"/>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d</a:t>
                </a:r>
                <a:endParaRPr kumimoji="0" lang="en-US" altLang="zh-TW"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224" name="Line 21"/>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5" name="Oval 22"/>
              <p:cNvSpPr>
                <a:spLocks noChangeArrowheads="1"/>
              </p:cNvSpPr>
              <p:nvPr/>
            </p:nvSpPr>
            <p:spPr bwMode="auto">
              <a:xfrm>
                <a:off x="1344" y="2718"/>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6" name="Line 23"/>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7" name="Rectangle 24"/>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e</a:t>
                </a: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28" name="Oval 25"/>
              <p:cNvSpPr>
                <a:spLocks noChangeArrowheads="1"/>
              </p:cNvSpPr>
              <p:nvPr/>
            </p:nvSpPr>
            <p:spPr bwMode="auto">
              <a:xfrm>
                <a:off x="2101" y="2711"/>
                <a:ext cx="214" cy="1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0" name="Line 27"/>
              <p:cNvSpPr>
                <a:spLocks noChangeShapeType="1"/>
              </p:cNvSpPr>
              <p:nvPr/>
            </p:nvSpPr>
            <p:spPr bwMode="auto">
              <a:xfrm>
                <a:off x="1987" y="2450"/>
                <a:ext cx="238" cy="2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1" name="Line 28"/>
              <p:cNvSpPr>
                <a:spLocks noChangeShapeType="1"/>
              </p:cNvSpPr>
              <p:nvPr/>
            </p:nvSpPr>
            <p:spPr bwMode="auto">
              <a:xfrm flipH="1">
                <a:off x="1736" y="2450"/>
                <a:ext cx="134" cy="28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2" name="Oval 29"/>
              <p:cNvSpPr>
                <a:spLocks noChangeArrowheads="1"/>
              </p:cNvSpPr>
              <p:nvPr/>
            </p:nvSpPr>
            <p:spPr bwMode="auto">
              <a:xfrm>
                <a:off x="1669" y="2718"/>
                <a:ext cx="214" cy="18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3" name="Text Box 30"/>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TW"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4" name="Rectangle 31"/>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TW" altLang="en-US"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5" name="Rectangle 32"/>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TW" altLang="en-US"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6" name="Rectangle 33"/>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TW" altLang="en-US"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37" name="Rectangle 34"/>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TW" altLang="en-US"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4238" name="Rectangle 35"/>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239" name="Rectangle 36"/>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40" name="Rectangle 37"/>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241" name="Rectangle 38"/>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f </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242" name="Rectangle 39"/>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g</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94251" name="Rectangle 55"/>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哈夫曼树的构造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grpSp>
        <p:nvGrpSpPr>
          <p:cNvPr id="44" name="组合 43"/>
          <p:cNvGrpSpPr/>
          <p:nvPr/>
        </p:nvGrpSpPr>
        <p:grpSpPr>
          <a:xfrm>
            <a:off x="107950" y="1125538"/>
            <a:ext cx="2627313" cy="2379662"/>
            <a:chOff x="1091444" y="1808820"/>
            <a:chExt cx="3034701" cy="2749178"/>
          </a:xfrm>
        </p:grpSpPr>
        <p:sp>
          <p:nvSpPr>
            <p:cNvPr id="45" name="íṩľíḍè-圆角矩形 61"/>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mn-ea"/>
                  <a:ea typeface="+mn-ea"/>
                  <a:cs typeface="+mn-cs"/>
                </a:rPr>
                <a:t>路    径</a:t>
              </a:r>
              <a:endParaRPr kumimoji="0" lang="zh-CN" altLang="en-US" sz="2400" b="0" i="0" u="none" strike="noStrike" kern="0" cap="none" spc="0" normalizeH="0" baseline="0" noProof="0" dirty="0">
                <a:ln>
                  <a:noFill/>
                </a:ln>
                <a:solidFill>
                  <a:prstClr val="white"/>
                </a:solidFill>
                <a:effectLst/>
                <a:uLnTx/>
                <a:uFillTx/>
                <a:latin typeface="+mn-ea"/>
                <a:ea typeface="+mn-ea"/>
                <a:cs typeface="+mn-cs"/>
              </a:endParaRPr>
            </a:p>
          </p:txBody>
        </p:sp>
        <p:sp>
          <p:nvSpPr>
            <p:cNvPr id="46" name="íṩľíḍè-任意多边形 62"/>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íṩľíḍè-文本框 63"/>
            <p:cNvSpPr txBox="1"/>
            <p:nvPr/>
          </p:nvSpPr>
          <p:spPr>
            <a:xfrm>
              <a:off x="2275986" y="2546091"/>
              <a:ext cx="755466" cy="564875"/>
            </a:xfrm>
            <a:prstGeom prst="rect">
              <a:avLst/>
            </a:prstGeom>
            <a:noFill/>
          </p:spPr>
          <p:txBody>
            <a:bodyPr wrap="none">
              <a:normAutofit lnSpcReduction="10000"/>
            </a:bodyPr>
            <a:lstStyle/>
            <a:p>
              <a:pPr marR="0" algn="ctr" defTabSz="914400" eaLnBrk="1" fontAlgn="auto" hangingPunct="1">
                <a:spcBef>
                  <a:spcPts val="0"/>
                </a:spcBef>
                <a:spcAft>
                  <a:spcPts val="0"/>
                </a:spcAft>
                <a:buClrTx/>
                <a:buSzTx/>
                <a:buFontTx/>
                <a:buNone/>
                <a:defRPr/>
              </a:pPr>
              <a:r>
                <a:rPr kumimoji="0" lang="en-US" b="0" kern="0" cap="none" spc="0" normalizeH="0" baseline="0" noProof="0" dirty="0">
                  <a:solidFill>
                    <a:srgbClr val="EEECE1"/>
                  </a:solidFill>
                  <a:latin typeface="+mn-lt"/>
                  <a:ea typeface="+mn-ea"/>
                  <a:cs typeface="+mn-cs"/>
                </a:rPr>
                <a:t>01</a:t>
              </a:r>
              <a:endParaRPr kumimoji="0" lang="en-US" b="0" kern="0" cap="none" spc="0" normalizeH="0" baseline="0" noProof="0" dirty="0">
                <a:solidFill>
                  <a:srgbClr val="EEECE1"/>
                </a:solidFill>
                <a:latin typeface="+mn-lt"/>
                <a:ea typeface="+mn-ea"/>
                <a:cs typeface="+mn-cs"/>
              </a:endParaRPr>
            </a:p>
          </p:txBody>
        </p:sp>
        <p:sp>
          <p:nvSpPr>
            <p:cNvPr id="48" name="íṩľíḍè-Rectangle 30"/>
            <p:cNvSpPr/>
            <p:nvPr/>
          </p:nvSpPr>
          <p:spPr>
            <a:xfrm>
              <a:off x="1214300" y="3222840"/>
              <a:ext cx="2877005" cy="931676"/>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ea"/>
                  <a:ea typeface="+mn-ea"/>
                  <a:cs typeface="+mn-cs"/>
                </a:rPr>
                <a:t>由一结点到另一结点间的分支所构成</a:t>
              </a:r>
              <a:endParaRPr kumimoji="0" lang="zh-CN" altLang="en-US" sz="2000" b="0" i="0" u="none" strike="noStrike" kern="0" cap="none" spc="0" normalizeH="0" baseline="0" noProof="0" dirty="0">
                <a:ln>
                  <a:noFill/>
                </a:ln>
                <a:solidFill>
                  <a:prstClr val="black"/>
                </a:solidFill>
                <a:effectLst/>
                <a:uLnTx/>
                <a:uFillTx/>
                <a:latin typeface="+mn-ea"/>
                <a:ea typeface="+mn-ea"/>
                <a:cs typeface="+mn-cs"/>
              </a:endParaRPr>
            </a:p>
          </p:txBody>
        </p:sp>
      </p:grpSp>
      <p:grpSp>
        <p:nvGrpSpPr>
          <p:cNvPr id="2" name="组合 1"/>
          <p:cNvGrpSpPr/>
          <p:nvPr/>
        </p:nvGrpSpPr>
        <p:grpSpPr>
          <a:xfrm>
            <a:off x="2905125" y="1131888"/>
            <a:ext cx="2962275" cy="2405062"/>
            <a:chOff x="2905464" y="1132553"/>
            <a:chExt cx="2962680" cy="2404456"/>
          </a:xfrm>
        </p:grpSpPr>
        <p:grpSp>
          <p:nvGrpSpPr>
            <p:cNvPr id="98330" name="组合 49"/>
            <p:cNvGrpSpPr/>
            <p:nvPr/>
          </p:nvGrpSpPr>
          <p:grpSpPr>
            <a:xfrm>
              <a:off x="2905464" y="1132553"/>
              <a:ext cx="2962680" cy="2404456"/>
              <a:chOff x="3723734" y="1808820"/>
              <a:chExt cx="3420603" cy="2776099"/>
            </a:xfrm>
          </p:grpSpPr>
          <p:sp>
            <p:nvSpPr>
              <p:cNvPr id="51" name="íṩľíḍè-圆角矩形 56"/>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mn-ea"/>
                    <a:ea typeface="+mn-ea"/>
                    <a:cs typeface="+mn-cs"/>
                  </a:rPr>
                  <a:t>路径长度</a:t>
                </a:r>
                <a:endParaRPr kumimoji="0" lang="zh-CN" altLang="en-US" sz="2400" b="0" i="0" u="none" strike="noStrike" kern="0" cap="none" spc="0" normalizeH="0" baseline="0" noProof="0" dirty="0">
                  <a:ln>
                    <a:noFill/>
                  </a:ln>
                  <a:solidFill>
                    <a:prstClr val="white"/>
                  </a:solidFill>
                  <a:effectLst/>
                  <a:uLnTx/>
                  <a:uFillTx/>
                  <a:latin typeface="+mn-ea"/>
                  <a:ea typeface="+mn-ea"/>
                  <a:cs typeface="+mn-cs"/>
                </a:endParaRPr>
              </a:p>
            </p:txBody>
          </p:sp>
          <p:sp>
            <p:nvSpPr>
              <p:cNvPr id="52" name="íślíḋè-任意多边形 57"/>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íślíḋè-文本框 58"/>
              <p:cNvSpPr txBox="1"/>
              <p:nvPr/>
            </p:nvSpPr>
            <p:spPr>
              <a:xfrm>
                <a:off x="5052747" y="2466654"/>
                <a:ext cx="757078" cy="707310"/>
              </a:xfrm>
              <a:prstGeom prst="rect">
                <a:avLst/>
              </a:prstGeom>
              <a:noFill/>
            </p:spPr>
            <p:txBody>
              <a:bodyPr wrap="none">
                <a:normAutofit/>
              </a:bodyPr>
              <a:lstStyle/>
              <a:p>
                <a:pPr marR="0" algn="ctr" defTabSz="914400" eaLnBrk="1" fontAlgn="auto" hangingPunct="1">
                  <a:spcBef>
                    <a:spcPts val="0"/>
                  </a:spcBef>
                  <a:spcAft>
                    <a:spcPts val="0"/>
                  </a:spcAft>
                  <a:buClrTx/>
                  <a:buSzTx/>
                  <a:buFontTx/>
                  <a:buNone/>
                  <a:defRPr/>
                </a:pPr>
                <a:r>
                  <a:rPr kumimoji="0" lang="en-US" b="0" kern="0" cap="none" spc="0" normalizeH="0" baseline="0" noProof="0" dirty="0">
                    <a:solidFill>
                      <a:srgbClr val="EEECE1"/>
                    </a:solidFill>
                    <a:latin typeface="+mn-lt"/>
                    <a:ea typeface="+mn-ea"/>
                    <a:cs typeface="+mn-cs"/>
                  </a:rPr>
                  <a:t>02</a:t>
                </a:r>
                <a:endParaRPr kumimoji="0" lang="en-US" b="0" kern="0" cap="none" spc="0" normalizeH="0" baseline="0" noProof="0" dirty="0">
                  <a:solidFill>
                    <a:srgbClr val="EEECE1"/>
                  </a:solidFill>
                  <a:latin typeface="+mn-lt"/>
                  <a:ea typeface="+mn-ea"/>
                  <a:cs typeface="+mn-cs"/>
                </a:endParaRPr>
              </a:p>
            </p:txBody>
          </p:sp>
          <p:sp>
            <p:nvSpPr>
              <p:cNvPr id="54" name="íślíḋè-Rectangle 25"/>
              <p:cNvSpPr/>
              <p:nvPr/>
            </p:nvSpPr>
            <p:spPr>
              <a:xfrm>
                <a:off x="3872217" y="3161138"/>
                <a:ext cx="2934825" cy="551555"/>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ea"/>
                    <a:ea typeface="+mn-ea"/>
                    <a:cs typeface="+mn-cs"/>
                  </a:rPr>
                  <a:t>路径上的分支数目</a:t>
                </a:r>
                <a:endParaRPr kumimoji="0" lang="zh-CN" altLang="en-US" sz="2000" b="0" i="0" u="none" strike="noStrike" kern="0" cap="none" spc="0" normalizeH="0" baseline="0" noProof="0" dirty="0">
                  <a:ln>
                    <a:noFill/>
                  </a:ln>
                  <a:solidFill>
                    <a:prstClr val="black"/>
                  </a:solidFill>
                  <a:effectLst/>
                  <a:uLnTx/>
                  <a:uFillTx/>
                  <a:latin typeface="+mn-ea"/>
                  <a:ea typeface="+mn-ea"/>
                  <a:cs typeface="+mn-cs"/>
                </a:endParaRPr>
              </a:p>
            </p:txBody>
          </p:sp>
        </p:grpSp>
        <p:sp>
          <p:nvSpPr>
            <p:cNvPr id="784426" name="Rectangle 42"/>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hlink"/>
                  </a:solidFill>
                  <a:effectLst/>
                  <a:uLnTx/>
                  <a:uFillTx/>
                  <a:latin typeface="+mn-lt"/>
                  <a:ea typeface="+mn-ea"/>
                  <a:cs typeface="+mn-ea"/>
                  <a:sym typeface="+mn-lt"/>
                </a:rPr>
                <a:t>a→e</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的路径长度＝</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784428" name="Rectangle 44"/>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rPr>
                <a:t>2</a:t>
              </a:r>
              <a:endPar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endParaRPr>
            </a:p>
          </p:txBody>
        </p:sp>
      </p:grpSp>
      <p:grpSp>
        <p:nvGrpSpPr>
          <p:cNvPr id="3" name="组合 2"/>
          <p:cNvGrpSpPr/>
          <p:nvPr/>
        </p:nvGrpSpPr>
        <p:grpSpPr>
          <a:xfrm>
            <a:off x="3052763" y="3263900"/>
            <a:ext cx="2743200" cy="3203575"/>
            <a:chOff x="3053317" y="3263548"/>
            <a:chExt cx="2742819" cy="3203612"/>
          </a:xfrm>
        </p:grpSpPr>
        <p:grpSp>
          <p:nvGrpSpPr>
            <p:cNvPr id="98321" name="组合 61"/>
            <p:cNvGrpSpPr/>
            <p:nvPr/>
          </p:nvGrpSpPr>
          <p:grpSpPr>
            <a:xfrm>
              <a:off x="3053317" y="3263548"/>
              <a:ext cx="2742819" cy="3203612"/>
              <a:chOff x="8988320" y="1808820"/>
              <a:chExt cx="3166760" cy="3698776"/>
            </a:xfrm>
          </p:grpSpPr>
          <p:sp>
            <p:nvSpPr>
              <p:cNvPr id="63" name="íślíḋè-圆角矩形 46"/>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mn-ea"/>
                    <a:ea typeface="+mn-ea"/>
                    <a:cs typeface="+mn-cs"/>
                  </a:rPr>
                  <a:t>树的带权路径长度</a:t>
                </a:r>
                <a:endParaRPr kumimoji="0" lang="zh-CN" altLang="en-US" sz="2400" b="0" i="0" u="none" strike="noStrike" kern="0" cap="none" spc="0" normalizeH="0" baseline="0" noProof="0" dirty="0">
                  <a:ln>
                    <a:noFill/>
                  </a:ln>
                  <a:solidFill>
                    <a:prstClr val="white"/>
                  </a:solidFill>
                  <a:effectLst/>
                  <a:uLnTx/>
                  <a:uFillTx/>
                  <a:latin typeface="+mn-ea"/>
                  <a:ea typeface="+mn-ea"/>
                  <a:cs typeface="+mn-cs"/>
                </a:endParaRPr>
              </a:p>
            </p:txBody>
          </p:sp>
          <p:sp>
            <p:nvSpPr>
              <p:cNvPr id="64" name="íślíḋè-任意多边形 47"/>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íślíḋè-文本框 48"/>
              <p:cNvSpPr txBox="1"/>
              <p:nvPr/>
            </p:nvSpPr>
            <p:spPr>
              <a:xfrm>
                <a:off x="10153864" y="2516316"/>
                <a:ext cx="755038" cy="707496"/>
              </a:xfrm>
              <a:prstGeom prst="rect">
                <a:avLst/>
              </a:prstGeom>
              <a:noFill/>
            </p:spPr>
            <p:txBody>
              <a:bodyPr wrap="none">
                <a:normAutofit fontScale="92500" lnSpcReduction="10000"/>
              </a:bodyPr>
              <a:lstStyle/>
              <a:p>
                <a:pPr marR="0" algn="ctr" defTabSz="914400" eaLnBrk="1" fontAlgn="auto" hangingPunct="1">
                  <a:spcBef>
                    <a:spcPts val="0"/>
                  </a:spcBef>
                  <a:spcAft>
                    <a:spcPts val="0"/>
                  </a:spcAft>
                  <a:buClrTx/>
                  <a:buSzTx/>
                  <a:buFontTx/>
                  <a:buNone/>
                  <a:defRPr/>
                </a:pPr>
                <a:r>
                  <a:rPr kumimoji="0" lang="en-US" sz="4000" b="0" kern="0" cap="none" spc="0" normalizeH="0" baseline="0" noProof="0" dirty="0">
                    <a:solidFill>
                      <a:srgbClr val="EEECE1"/>
                    </a:solidFill>
                    <a:latin typeface="+mn-lt"/>
                    <a:ea typeface="+mn-ea"/>
                    <a:cs typeface="+mn-cs"/>
                  </a:rPr>
                  <a:t>04</a:t>
                </a:r>
                <a:endParaRPr kumimoji="0" lang="en-US" sz="4000" b="0" kern="0" cap="none" spc="0" normalizeH="0" baseline="0" noProof="0" dirty="0">
                  <a:solidFill>
                    <a:srgbClr val="EEECE1"/>
                  </a:solidFill>
                  <a:latin typeface="+mn-lt"/>
                  <a:ea typeface="+mn-ea"/>
                  <a:cs typeface="+mn-cs"/>
                </a:endParaRPr>
              </a:p>
            </p:txBody>
          </p:sp>
          <p:sp>
            <p:nvSpPr>
              <p:cNvPr id="66" name="íślíḋè-Rectangle 15"/>
              <p:cNvSpPr/>
              <p:nvPr/>
            </p:nvSpPr>
            <p:spPr>
              <a:xfrm>
                <a:off x="9074452" y="3375943"/>
                <a:ext cx="2934018" cy="949438"/>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ea"/>
                    <a:ea typeface="+mn-ea"/>
                    <a:cs typeface="+mn-cs"/>
                  </a:rPr>
                  <a:t>树中所有叶子结点的带权路径长度之和</a:t>
                </a:r>
                <a:endParaRPr kumimoji="0" lang="zh-CN" altLang="en-US" sz="2000" b="0" i="0" u="none" strike="noStrike" kern="0" cap="none" spc="0" normalizeH="0" baseline="0" noProof="0" dirty="0">
                  <a:ln>
                    <a:noFill/>
                  </a:ln>
                  <a:solidFill>
                    <a:prstClr val="black"/>
                  </a:solidFill>
                  <a:effectLst/>
                  <a:uLnTx/>
                  <a:uFillTx/>
                  <a:latin typeface="+mn-ea"/>
                  <a:ea typeface="+mn-ea"/>
                  <a:cs typeface="+mn-cs"/>
                </a:endParaRPr>
              </a:p>
            </p:txBody>
          </p:sp>
        </p:grpSp>
        <p:grpSp>
          <p:nvGrpSpPr>
            <p:cNvPr id="98322" name="Group 51"/>
            <p:cNvGrpSpPr/>
            <p:nvPr/>
          </p:nvGrpSpPr>
          <p:grpSpPr>
            <a:xfrm>
              <a:off x="3241011" y="5265861"/>
              <a:ext cx="2211388" cy="1120789"/>
              <a:chOff x="2414" y="791"/>
              <a:chExt cx="1393" cy="565"/>
            </a:xfrm>
          </p:grpSpPr>
          <p:sp>
            <p:nvSpPr>
              <p:cNvPr id="94248" name="Rectangle 52"/>
              <p:cNvSpPr>
                <a:spLocks noChangeArrowheads="1"/>
              </p:cNvSpPr>
              <p:nvPr/>
            </p:nvSpPr>
            <p:spPr bwMode="auto">
              <a:xfrm>
                <a:off x="2414" y="898"/>
                <a:ext cx="13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WPL</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a:t>
                </a:r>
                <a:r>
                  <a:rPr kumimoji="0" lang="en-US" altLang="zh-CN" sz="3600" b="0" i="0" u="none" strike="noStrike" kern="1200" cap="none" spc="0" normalizeH="0" baseline="0" noProof="0" dirty="0">
                    <a:ln>
                      <a:noFill/>
                    </a:ln>
                    <a:solidFill>
                      <a:schemeClr val="tx1"/>
                    </a:solidFill>
                    <a:effectLst/>
                    <a:uLnTx/>
                    <a:uFillTx/>
                    <a:latin typeface="+mn-lt"/>
                    <a:ea typeface="+mn-ea"/>
                    <a:cs typeface="+mn-ea"/>
                    <a:sym typeface="+mn-lt"/>
                  </a:rPr>
                  <a:t>Σ</a:t>
                </a:r>
                <a:r>
                  <a:rPr kumimoji="0" lang="en-US" altLang="zh-CN" sz="3200" b="0" i="1" u="none" strike="noStrike" kern="1200" cap="none" spc="0" normalizeH="0" baseline="0" noProof="0" dirty="0" err="1">
                    <a:ln>
                      <a:noFill/>
                    </a:ln>
                    <a:solidFill>
                      <a:schemeClr val="tx1"/>
                    </a:solidFill>
                    <a:effectLst/>
                    <a:uLnTx/>
                    <a:uFillTx/>
                    <a:latin typeface="+mn-lt"/>
                    <a:ea typeface="+mn-ea"/>
                    <a:cs typeface="+mn-ea"/>
                    <a:sym typeface="+mn-lt"/>
                  </a:rPr>
                  <a:t>w</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k</a:t>
                </a:r>
                <a:r>
                  <a:rPr kumimoji="0" lang="en-US" altLang="zh-CN" sz="3200" b="0" i="1" u="none" strike="noStrike" kern="1200" cap="none" spc="0" normalizeH="0" baseline="0" noProof="0" dirty="0" err="1">
                    <a:ln>
                      <a:noFill/>
                    </a:ln>
                    <a:solidFill>
                      <a:schemeClr val="tx1"/>
                    </a:solidFill>
                    <a:effectLst/>
                    <a:uLnTx/>
                    <a:uFillTx/>
                    <a:latin typeface="+mn-lt"/>
                    <a:ea typeface="+mn-ea"/>
                    <a:cs typeface="+mn-ea"/>
                    <a:sym typeface="+mn-lt"/>
                  </a:rPr>
                  <a:t>l</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k</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endParaRPr>
              </a:p>
            </p:txBody>
          </p:sp>
          <p:sp>
            <p:nvSpPr>
              <p:cNvPr id="94249" name="Rectangle 53"/>
              <p:cNvSpPr>
                <a:spLocks noChangeArrowheads="1"/>
              </p:cNvSpPr>
              <p:nvPr/>
            </p:nvSpPr>
            <p:spPr bwMode="auto">
              <a:xfrm>
                <a:off x="3071" y="117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1" u="none" strike="noStrike" kern="1200" cap="none" spc="0" normalizeH="0" baseline="0" noProof="0" dirty="0">
                    <a:ln>
                      <a:noFill/>
                    </a:ln>
                    <a:solidFill>
                      <a:schemeClr val="tx1"/>
                    </a:solidFill>
                    <a:effectLst/>
                    <a:uLnTx/>
                    <a:uFillTx/>
                    <a:latin typeface="+mn-lt"/>
                    <a:ea typeface="+mn-ea"/>
                    <a:cs typeface="+mn-ea"/>
                    <a:sym typeface="+mn-lt"/>
                  </a:rPr>
                  <a:t>k=1</a:t>
                </a:r>
                <a:endParaRPr kumimoji="0" lang="en-US" altLang="zh-CN" sz="1800" b="0" i="1"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250" name="Rectangle 54"/>
              <p:cNvSpPr>
                <a:spLocks noChangeArrowheads="1"/>
              </p:cNvSpPr>
              <p:nvPr/>
            </p:nvSpPr>
            <p:spPr bwMode="auto">
              <a:xfrm>
                <a:off x="3121"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1" u="none" strike="noStrike" kern="1200" cap="none" spc="0" normalizeH="0" baseline="0" noProof="0" dirty="0">
                    <a:ln>
                      <a:noFill/>
                    </a:ln>
                    <a:solidFill>
                      <a:schemeClr val="tx1"/>
                    </a:solidFill>
                    <a:effectLst/>
                    <a:uLnTx/>
                    <a:uFillTx/>
                    <a:latin typeface="+mn-lt"/>
                    <a:ea typeface="+mn-ea"/>
                    <a:cs typeface="+mn-ea"/>
                    <a:sym typeface="+mn-lt"/>
                  </a:rPr>
                  <a:t>n</a:t>
                </a:r>
                <a:endParaRPr kumimoji="0" lang="en-US" altLang="zh-CN" sz="1800" b="0" i="1" u="none" strike="noStrike" kern="1200" cap="none" spc="0" normalizeH="0" baseline="0" noProof="0" dirty="0">
                  <a:ln>
                    <a:noFill/>
                  </a:ln>
                  <a:solidFill>
                    <a:schemeClr val="tx1"/>
                  </a:solidFill>
                  <a:effectLst/>
                  <a:uLnTx/>
                  <a:uFillTx/>
                  <a:latin typeface="+mn-lt"/>
                  <a:ea typeface="+mn-ea"/>
                  <a:cs typeface="+mn-ea"/>
                  <a:sym typeface="+mn-lt"/>
                </a:endParaRPr>
              </a:p>
            </p:txBody>
          </p:sp>
        </p:grpSp>
      </p:grpSp>
      <p:grpSp>
        <p:nvGrpSpPr>
          <p:cNvPr id="75" name="组合 74"/>
          <p:cNvGrpSpPr/>
          <p:nvPr/>
        </p:nvGrpSpPr>
        <p:grpSpPr>
          <a:xfrm>
            <a:off x="338138" y="3273425"/>
            <a:ext cx="2138362" cy="3203575"/>
            <a:chOff x="6356028" y="1808820"/>
            <a:chExt cx="2469587" cy="3698776"/>
          </a:xfrm>
        </p:grpSpPr>
        <p:sp>
          <p:nvSpPr>
            <p:cNvPr id="76" name="íślíḋè-圆角矩形 51"/>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mn-ea"/>
                  <a:ea typeface="+mn-ea"/>
                  <a:cs typeface="+mn-cs"/>
                </a:rPr>
                <a:t>带权路径长度</a:t>
              </a:r>
              <a:endParaRPr kumimoji="0" lang="zh-CN" altLang="en-US" sz="2400" b="0" i="0" u="none" strike="noStrike" kern="0" cap="none" spc="0" normalizeH="0" baseline="0" noProof="0" dirty="0">
                <a:ln>
                  <a:noFill/>
                </a:ln>
                <a:solidFill>
                  <a:prstClr val="white"/>
                </a:solidFill>
                <a:effectLst/>
                <a:uLnTx/>
                <a:uFillTx/>
                <a:latin typeface="+mn-ea"/>
                <a:ea typeface="+mn-ea"/>
                <a:cs typeface="+mn-cs"/>
              </a:endParaRPr>
            </a:p>
          </p:txBody>
        </p:sp>
        <p:sp>
          <p:nvSpPr>
            <p:cNvPr id="77" name="íślíḋè-任意多边形 52"/>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íślíḋè-文本框 53"/>
            <p:cNvSpPr txBox="1"/>
            <p:nvPr/>
          </p:nvSpPr>
          <p:spPr>
            <a:xfrm>
              <a:off x="7215891" y="2453998"/>
              <a:ext cx="755360" cy="707496"/>
            </a:xfrm>
            <a:prstGeom prst="rect">
              <a:avLst/>
            </a:prstGeom>
            <a:noFill/>
          </p:spPr>
          <p:txBody>
            <a:bodyPr wrap="none">
              <a:normAutofit fontScale="92500" lnSpcReduction="10000"/>
            </a:bodyPr>
            <a:lstStyle/>
            <a:p>
              <a:pPr marR="0" algn="ctr" defTabSz="914400" eaLnBrk="1" fontAlgn="auto" hangingPunct="1">
                <a:spcBef>
                  <a:spcPts val="0"/>
                </a:spcBef>
                <a:spcAft>
                  <a:spcPts val="0"/>
                </a:spcAft>
                <a:buClrTx/>
                <a:buSzTx/>
                <a:buFontTx/>
                <a:buNone/>
                <a:defRPr/>
              </a:pPr>
              <a:r>
                <a:rPr kumimoji="0" lang="en-US" sz="4000" b="0" kern="0" cap="none" spc="0" normalizeH="0" baseline="0" noProof="0" dirty="0">
                  <a:solidFill>
                    <a:srgbClr val="EEECE1"/>
                  </a:solidFill>
                  <a:latin typeface="+mn-lt"/>
                  <a:ea typeface="+mn-ea"/>
                  <a:cs typeface="+mn-cs"/>
                </a:rPr>
                <a:t>03</a:t>
              </a:r>
              <a:endParaRPr kumimoji="0" lang="en-US" sz="4000" b="0" kern="0" cap="none" spc="0" normalizeH="0" baseline="0" noProof="0" dirty="0">
                <a:solidFill>
                  <a:srgbClr val="EEECE1"/>
                </a:solidFill>
                <a:latin typeface="+mn-lt"/>
                <a:ea typeface="+mn-ea"/>
                <a:cs typeface="+mn-cs"/>
              </a:endParaRPr>
            </a:p>
          </p:txBody>
        </p:sp>
        <p:sp>
          <p:nvSpPr>
            <p:cNvPr id="79" name="íślíḋè-Rectangle 20"/>
            <p:cNvSpPr/>
            <p:nvPr/>
          </p:nvSpPr>
          <p:spPr>
            <a:xfrm>
              <a:off x="6442197" y="3375943"/>
              <a:ext cx="2084575" cy="1273859"/>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ea"/>
                  <a:ea typeface="+mn-ea"/>
                  <a:cs typeface="+mn-cs"/>
                </a:rPr>
                <a:t>结点到根的路径长度与结点上权的乘积</a:t>
              </a:r>
              <a:endParaRPr kumimoji="0" lang="zh-CN" altLang="en-US" sz="2000" b="0" i="0" u="none" strike="noStrike" kern="0" cap="none" spc="0" normalizeH="0" baseline="0" noProof="0" dirty="0">
                <a:ln>
                  <a:noFill/>
                </a:ln>
                <a:solidFill>
                  <a:prstClr val="black"/>
                </a:solidFill>
                <a:effectLst/>
                <a:uLnTx/>
                <a:uFillTx/>
                <a:latin typeface="+mn-ea"/>
                <a:ea typeface="+mn-ea"/>
                <a:cs typeface="+mn-cs"/>
              </a:endParaRPr>
            </a:p>
          </p:txBody>
        </p:sp>
      </p:grpSp>
      <p:grpSp>
        <p:nvGrpSpPr>
          <p:cNvPr id="81" name="组合 80"/>
          <p:cNvGrpSpPr/>
          <p:nvPr/>
        </p:nvGrpSpPr>
        <p:grpSpPr>
          <a:xfrm>
            <a:off x="6427788" y="3263900"/>
            <a:ext cx="1954212" cy="3203575"/>
            <a:chOff x="8988321" y="1808820"/>
            <a:chExt cx="2256251" cy="3698776"/>
          </a:xfrm>
        </p:grpSpPr>
        <p:sp>
          <p:nvSpPr>
            <p:cNvPr id="82" name="íślíḋè-圆角矩形 41"/>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mn-ea"/>
                  <a:ea typeface="+mn-ea"/>
                  <a:cs typeface="+mn-cs"/>
                </a:rPr>
                <a:t>哈 夫 曼 树</a:t>
              </a:r>
              <a:endParaRPr kumimoji="0" lang="zh-CN" altLang="en-US" sz="2400" b="0" i="0" u="none" strike="noStrike" kern="0" cap="none" spc="0" normalizeH="0" baseline="0" noProof="0" dirty="0">
                <a:ln>
                  <a:noFill/>
                </a:ln>
                <a:solidFill>
                  <a:prstClr val="white"/>
                </a:solidFill>
                <a:effectLst/>
                <a:uLnTx/>
                <a:uFillTx/>
                <a:latin typeface="+mn-ea"/>
                <a:ea typeface="+mn-ea"/>
                <a:cs typeface="+mn-cs"/>
              </a:endParaRPr>
            </a:p>
          </p:txBody>
        </p:sp>
        <p:sp>
          <p:nvSpPr>
            <p:cNvPr id="83" name="íślíḋè-任意多边形 42"/>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íślíḋè-文本框 43"/>
            <p:cNvSpPr txBox="1"/>
            <p:nvPr/>
          </p:nvSpPr>
          <p:spPr>
            <a:xfrm>
              <a:off x="9737960" y="2453998"/>
              <a:ext cx="756972" cy="707496"/>
            </a:xfrm>
            <a:prstGeom prst="rect">
              <a:avLst/>
            </a:prstGeom>
            <a:noFill/>
          </p:spPr>
          <p:txBody>
            <a:bodyPr wrap="none">
              <a:normAutofit fontScale="92500" lnSpcReduction="10000"/>
            </a:bodyPr>
            <a:lstStyle/>
            <a:p>
              <a:pPr marR="0" algn="ctr" defTabSz="914400" eaLnBrk="1" fontAlgn="auto" hangingPunct="1">
                <a:spcBef>
                  <a:spcPts val="0"/>
                </a:spcBef>
                <a:spcAft>
                  <a:spcPts val="0"/>
                </a:spcAft>
                <a:buClrTx/>
                <a:buSzTx/>
                <a:buFontTx/>
                <a:buNone/>
                <a:defRPr/>
              </a:pPr>
              <a:r>
                <a:rPr kumimoji="0" lang="en-US" sz="4000" b="0" kern="0" cap="none" spc="0" normalizeH="0" baseline="0" noProof="0" dirty="0">
                  <a:solidFill>
                    <a:srgbClr val="EEECE1"/>
                  </a:solidFill>
                  <a:latin typeface="+mn-lt"/>
                  <a:ea typeface="+mn-ea"/>
                  <a:cs typeface="+mn-cs"/>
                </a:rPr>
                <a:t>05</a:t>
              </a:r>
              <a:endParaRPr kumimoji="0" lang="en-US" sz="4000" b="0" kern="0" cap="none" spc="0" normalizeH="0" baseline="0" noProof="0" dirty="0">
                <a:solidFill>
                  <a:srgbClr val="EEECE1"/>
                </a:solidFill>
                <a:latin typeface="+mn-lt"/>
                <a:ea typeface="+mn-ea"/>
                <a:cs typeface="+mn-cs"/>
              </a:endParaRPr>
            </a:p>
          </p:txBody>
        </p:sp>
        <p:sp>
          <p:nvSpPr>
            <p:cNvPr id="85" name="íślíḋè-Rectangle 10"/>
            <p:cNvSpPr/>
            <p:nvPr/>
          </p:nvSpPr>
          <p:spPr>
            <a:xfrm>
              <a:off x="9074465" y="3375943"/>
              <a:ext cx="2083963" cy="1198711"/>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ea"/>
                  <a:ea typeface="+mn-ea"/>
                  <a:cs typeface="+mn-cs"/>
                </a:rPr>
                <a:t>带权路径长度最小的树</a:t>
              </a:r>
              <a:endParaRPr kumimoji="0" lang="zh-CN" altLang="en-US" sz="2000" b="0" i="0" u="none" strike="noStrike" kern="0" cap="none" spc="0" normalizeH="0" baseline="0" noProof="0" dirty="0">
                <a:ln>
                  <a:noFill/>
                </a:ln>
                <a:solidFill>
                  <a:prstClr val="black"/>
                </a:solidFill>
                <a:effectLst/>
                <a:uLnTx/>
                <a:uFillTx/>
                <a:latin typeface="+mn-ea"/>
                <a:ea typeface="+mn-ea"/>
                <a:cs typeface="+mn-cs"/>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82"/>
          <p:cNvGrpSpPr/>
          <p:nvPr/>
        </p:nvGrpSpPr>
        <p:grpSpPr>
          <a:xfrm>
            <a:off x="4881563" y="1446213"/>
            <a:ext cx="3200400" cy="2690812"/>
            <a:chOff x="192" y="1776"/>
            <a:chExt cx="2112" cy="2144"/>
          </a:xfrm>
        </p:grpSpPr>
        <p:grpSp>
          <p:nvGrpSpPr>
            <p:cNvPr id="99373" name="Group 83"/>
            <p:cNvGrpSpPr/>
            <p:nvPr/>
          </p:nvGrpSpPr>
          <p:grpSpPr>
            <a:xfrm>
              <a:off x="192" y="1776"/>
              <a:ext cx="2112" cy="1776"/>
              <a:chOff x="192" y="1776"/>
              <a:chExt cx="2112" cy="1776"/>
            </a:xfrm>
          </p:grpSpPr>
          <p:sp>
            <p:nvSpPr>
              <p:cNvPr id="95236" name="Oval 84"/>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37" name="Oval 85"/>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38" name="Oval 86"/>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39" name="Oval 87"/>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40" name="Oval 88"/>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cxnSp>
            <p:nvCxnSpPr>
              <p:cNvPr id="99381" name="AutoShape 89"/>
              <p:cNvCxnSpPr>
                <a:stCxn id="95236" idx="3"/>
                <a:endCxn id="95237" idx="7"/>
              </p:cNvCxnSpPr>
              <p:nvPr/>
            </p:nvCxnSpPr>
            <p:spPr>
              <a:xfrm flipH="1">
                <a:off x="1021" y="1987"/>
                <a:ext cx="310" cy="250"/>
              </a:xfrm>
              <a:prstGeom prst="straightConnector1">
                <a:avLst/>
              </a:prstGeom>
              <a:ln w="19050" cap="flat" cmpd="sng">
                <a:solidFill>
                  <a:schemeClr val="accent2"/>
                </a:solidFill>
                <a:prstDash val="solid"/>
                <a:headEnd type="none" w="med" len="med"/>
                <a:tailEnd type="none" w="med" len="med"/>
              </a:ln>
            </p:spPr>
          </p:cxnSp>
          <p:cxnSp>
            <p:nvCxnSpPr>
              <p:cNvPr id="99382" name="AutoShape 90"/>
              <p:cNvCxnSpPr>
                <a:stCxn id="95237" idx="3"/>
                <a:endCxn id="95238" idx="0"/>
              </p:cNvCxnSpPr>
              <p:nvPr/>
            </p:nvCxnSpPr>
            <p:spPr>
              <a:xfrm flipH="1">
                <a:off x="552" y="2419"/>
                <a:ext cx="299" cy="311"/>
              </a:xfrm>
              <a:prstGeom prst="straightConnector1">
                <a:avLst/>
              </a:prstGeom>
              <a:ln w="19050" cap="flat" cmpd="sng">
                <a:solidFill>
                  <a:schemeClr val="accent2"/>
                </a:solidFill>
                <a:prstDash val="solid"/>
                <a:headEnd type="none" w="med" len="med"/>
                <a:tailEnd type="none" w="med" len="med"/>
              </a:ln>
            </p:spPr>
          </p:cxnSp>
          <p:cxnSp>
            <p:nvCxnSpPr>
              <p:cNvPr id="99383" name="AutoShape 91"/>
              <p:cNvCxnSpPr>
                <a:stCxn id="95237" idx="5"/>
                <a:endCxn id="95239" idx="0"/>
              </p:cNvCxnSpPr>
              <p:nvPr/>
            </p:nvCxnSpPr>
            <p:spPr>
              <a:xfrm>
                <a:off x="1021" y="2419"/>
                <a:ext cx="203" cy="311"/>
              </a:xfrm>
              <a:prstGeom prst="straightConnector1">
                <a:avLst/>
              </a:prstGeom>
              <a:ln w="19050" cap="flat" cmpd="sng">
                <a:solidFill>
                  <a:schemeClr val="accent2"/>
                </a:solidFill>
                <a:prstDash val="solid"/>
                <a:headEnd type="none" w="med" len="med"/>
                <a:tailEnd type="none" w="med" len="med"/>
              </a:ln>
            </p:spPr>
          </p:cxnSp>
          <p:cxnSp>
            <p:nvCxnSpPr>
              <p:cNvPr id="99384" name="AutoShape 92"/>
              <p:cNvCxnSpPr>
                <a:stCxn id="95236" idx="5"/>
                <a:endCxn id="95240" idx="1"/>
              </p:cNvCxnSpPr>
              <p:nvPr/>
            </p:nvCxnSpPr>
            <p:spPr>
              <a:xfrm>
                <a:off x="1501" y="1987"/>
                <a:ext cx="310" cy="250"/>
              </a:xfrm>
              <a:prstGeom prst="straightConnector1">
                <a:avLst/>
              </a:prstGeom>
              <a:ln w="19050" cap="flat" cmpd="sng">
                <a:solidFill>
                  <a:schemeClr val="accent2"/>
                </a:solidFill>
                <a:prstDash val="solid"/>
                <a:headEnd type="none" w="med" len="med"/>
                <a:tailEnd type="none" w="med" len="med"/>
              </a:ln>
            </p:spPr>
          </p:cxnSp>
          <p:sp>
            <p:nvSpPr>
              <p:cNvPr id="95245" name="Oval 93"/>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cxnSp>
            <p:nvCxnSpPr>
              <p:cNvPr id="99386" name="AutoShape 94"/>
              <p:cNvCxnSpPr>
                <a:stCxn id="95239" idx="3"/>
                <a:endCxn id="95245" idx="0"/>
              </p:cNvCxnSpPr>
              <p:nvPr/>
            </p:nvCxnSpPr>
            <p:spPr>
              <a:xfrm flipH="1">
                <a:off x="888" y="2947"/>
                <a:ext cx="251" cy="359"/>
              </a:xfrm>
              <a:prstGeom prst="straightConnector1">
                <a:avLst/>
              </a:prstGeom>
              <a:ln w="19050" cap="flat" cmpd="sng">
                <a:solidFill>
                  <a:schemeClr val="accent2"/>
                </a:solidFill>
                <a:prstDash val="solid"/>
                <a:headEnd type="none" w="med" len="med"/>
                <a:tailEnd type="none" w="med" len="med"/>
              </a:ln>
            </p:spPr>
          </p:cxnSp>
          <p:sp>
            <p:nvSpPr>
              <p:cNvPr id="95247" name="Oval 95"/>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cxnSp>
            <p:nvCxnSpPr>
              <p:cNvPr id="99388" name="AutoShape 96"/>
              <p:cNvCxnSpPr>
                <a:stCxn id="95239" idx="5"/>
                <a:endCxn id="95247" idx="0"/>
              </p:cNvCxnSpPr>
              <p:nvPr/>
            </p:nvCxnSpPr>
            <p:spPr>
              <a:xfrm>
                <a:off x="1309" y="2947"/>
                <a:ext cx="347" cy="359"/>
              </a:xfrm>
              <a:prstGeom prst="straightConnector1">
                <a:avLst/>
              </a:prstGeom>
              <a:ln w="19050" cap="flat" cmpd="sng">
                <a:solidFill>
                  <a:schemeClr val="accent2"/>
                </a:solidFill>
                <a:prstDash val="solid"/>
                <a:headEnd type="none" w="med" len="med"/>
                <a:tailEnd type="none" w="med" len="med"/>
              </a:ln>
            </p:spPr>
          </p:cxnSp>
          <p:sp>
            <p:nvSpPr>
              <p:cNvPr id="95249" name="Text Box 97"/>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0" name="Text Box 98"/>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5251" name="Text Box 99"/>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2" name="Text Box 100"/>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85509" name="Text Box 101"/>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WPL=</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7</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5</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4</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*2=46</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4" name="Group 102"/>
          <p:cNvGrpSpPr/>
          <p:nvPr/>
        </p:nvGrpSpPr>
        <p:grpSpPr>
          <a:xfrm>
            <a:off x="762000" y="4657725"/>
            <a:ext cx="3886200" cy="2108200"/>
            <a:chOff x="2880" y="1968"/>
            <a:chExt cx="2448" cy="1839"/>
          </a:xfrm>
        </p:grpSpPr>
        <p:sp>
          <p:nvSpPr>
            <p:cNvPr id="95255" name="Oval 103"/>
            <p:cNvSpPr>
              <a:spLocks noChangeArrowheads="1"/>
            </p:cNvSpPr>
            <p:nvPr/>
          </p:nvSpPr>
          <p:spPr bwMode="auto">
            <a:xfrm>
              <a:off x="3600" y="1968"/>
              <a:ext cx="240" cy="240"/>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6" name="Oval 104"/>
            <p:cNvSpPr>
              <a:spLocks noChangeArrowheads="1"/>
            </p:cNvSpPr>
            <p:nvPr/>
          </p:nvSpPr>
          <p:spPr bwMode="auto">
            <a:xfrm>
              <a:off x="3120" y="2400"/>
              <a:ext cx="240" cy="240"/>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7" name="Oval 105"/>
            <p:cNvSpPr>
              <a:spLocks noChangeArrowheads="1"/>
            </p:cNvSpPr>
            <p:nvPr/>
          </p:nvSpPr>
          <p:spPr bwMode="auto">
            <a:xfrm>
              <a:off x="4080" y="2400"/>
              <a:ext cx="240" cy="240"/>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8" name="Oval 106"/>
            <p:cNvSpPr>
              <a:spLocks noChangeArrowheads="1"/>
            </p:cNvSpPr>
            <p:nvPr/>
          </p:nvSpPr>
          <p:spPr bwMode="auto">
            <a:xfrm>
              <a:off x="3744" y="2928"/>
              <a:ext cx="240" cy="241"/>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59" name="Oval 107"/>
            <p:cNvSpPr>
              <a:spLocks noChangeArrowheads="1"/>
            </p:cNvSpPr>
            <p:nvPr/>
          </p:nvSpPr>
          <p:spPr bwMode="auto">
            <a:xfrm>
              <a:off x="4464" y="2928"/>
              <a:ext cx="240" cy="241"/>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cxnSp>
          <p:nvCxnSpPr>
            <p:cNvPr id="99361" name="AutoShape 108"/>
            <p:cNvCxnSpPr>
              <a:stCxn id="95255" idx="3"/>
              <a:endCxn id="95256" idx="7"/>
            </p:cNvCxnSpPr>
            <p:nvPr/>
          </p:nvCxnSpPr>
          <p:spPr>
            <a:xfrm flipH="1">
              <a:off x="3325" y="2179"/>
              <a:ext cx="310" cy="250"/>
            </a:xfrm>
            <a:prstGeom prst="straightConnector1">
              <a:avLst/>
            </a:prstGeom>
            <a:ln w="19050" cap="flat" cmpd="sng">
              <a:solidFill>
                <a:srgbClr val="FF3300"/>
              </a:solidFill>
              <a:prstDash val="solid"/>
              <a:headEnd type="none" w="med" len="med"/>
              <a:tailEnd type="none" w="med" len="med"/>
            </a:ln>
          </p:spPr>
        </p:cxnSp>
        <p:cxnSp>
          <p:nvCxnSpPr>
            <p:cNvPr id="99362" name="AutoShape 109"/>
            <p:cNvCxnSpPr>
              <a:stCxn id="95255" idx="5"/>
              <a:endCxn id="95257" idx="1"/>
            </p:cNvCxnSpPr>
            <p:nvPr/>
          </p:nvCxnSpPr>
          <p:spPr>
            <a:xfrm>
              <a:off x="3805" y="2179"/>
              <a:ext cx="310" cy="250"/>
            </a:xfrm>
            <a:prstGeom prst="straightConnector1">
              <a:avLst/>
            </a:prstGeom>
            <a:ln w="19050" cap="flat" cmpd="sng">
              <a:solidFill>
                <a:srgbClr val="FF3300"/>
              </a:solidFill>
              <a:prstDash val="solid"/>
              <a:headEnd type="none" w="med" len="med"/>
              <a:tailEnd type="none" w="med" len="med"/>
            </a:ln>
          </p:spPr>
        </p:cxnSp>
        <p:cxnSp>
          <p:nvCxnSpPr>
            <p:cNvPr id="99363" name="AutoShape 110"/>
            <p:cNvCxnSpPr>
              <a:stCxn id="95257" idx="3"/>
              <a:endCxn id="95258" idx="0"/>
            </p:cNvCxnSpPr>
            <p:nvPr/>
          </p:nvCxnSpPr>
          <p:spPr>
            <a:xfrm flipH="1">
              <a:off x="3864" y="2611"/>
              <a:ext cx="251" cy="311"/>
            </a:xfrm>
            <a:prstGeom prst="straightConnector1">
              <a:avLst/>
            </a:prstGeom>
            <a:ln w="19050" cap="flat" cmpd="sng">
              <a:solidFill>
                <a:srgbClr val="FF3300"/>
              </a:solidFill>
              <a:prstDash val="solid"/>
              <a:headEnd type="none" w="med" len="med"/>
              <a:tailEnd type="none" w="med" len="med"/>
            </a:ln>
          </p:spPr>
        </p:cxnSp>
        <p:cxnSp>
          <p:nvCxnSpPr>
            <p:cNvPr id="99364" name="AutoShape 111"/>
            <p:cNvCxnSpPr>
              <a:stCxn id="95257" idx="5"/>
              <a:endCxn id="95259" idx="0"/>
            </p:cNvCxnSpPr>
            <p:nvPr/>
          </p:nvCxnSpPr>
          <p:spPr>
            <a:xfrm>
              <a:off x="4285" y="2611"/>
              <a:ext cx="299" cy="311"/>
            </a:xfrm>
            <a:prstGeom prst="straightConnector1">
              <a:avLst/>
            </a:prstGeom>
            <a:ln w="19050" cap="flat" cmpd="sng">
              <a:solidFill>
                <a:srgbClr val="FF3300"/>
              </a:solidFill>
              <a:prstDash val="solid"/>
              <a:headEnd type="none" w="med" len="med"/>
              <a:tailEnd type="none" w="med" len="med"/>
            </a:ln>
          </p:spPr>
        </p:cxnSp>
        <p:sp>
          <p:nvSpPr>
            <p:cNvPr id="95264" name="Oval 112"/>
            <p:cNvSpPr>
              <a:spLocks noChangeArrowheads="1"/>
            </p:cNvSpPr>
            <p:nvPr/>
          </p:nvSpPr>
          <p:spPr bwMode="auto">
            <a:xfrm>
              <a:off x="4128" y="3457"/>
              <a:ext cx="240" cy="241"/>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cxnSp>
          <p:nvCxnSpPr>
            <p:cNvPr id="99366" name="AutoShape 113"/>
            <p:cNvCxnSpPr>
              <a:stCxn id="95257" idx="5"/>
              <a:endCxn id="95264" idx="0"/>
            </p:cNvCxnSpPr>
            <p:nvPr/>
          </p:nvCxnSpPr>
          <p:spPr>
            <a:xfrm flipH="1">
              <a:off x="4248" y="3127"/>
              <a:ext cx="251" cy="323"/>
            </a:xfrm>
            <a:prstGeom prst="straightConnector1">
              <a:avLst/>
            </a:prstGeom>
            <a:ln w="19050" cap="flat" cmpd="sng">
              <a:solidFill>
                <a:srgbClr val="FF3300"/>
              </a:solidFill>
              <a:prstDash val="solid"/>
              <a:headEnd type="none" w="med" len="med"/>
              <a:tailEnd type="none" w="med" len="med"/>
            </a:ln>
          </p:spPr>
        </p:cxnSp>
        <p:sp>
          <p:nvSpPr>
            <p:cNvPr id="95266" name="Oval 114"/>
            <p:cNvSpPr>
              <a:spLocks noChangeArrowheads="1"/>
            </p:cNvSpPr>
            <p:nvPr/>
          </p:nvSpPr>
          <p:spPr bwMode="auto">
            <a:xfrm>
              <a:off x="4800" y="3457"/>
              <a:ext cx="240" cy="241"/>
            </a:xfrm>
            <a:prstGeom prst="ellipse">
              <a:avLst/>
            </a:prstGeom>
            <a:solidFill>
              <a:srgbClr val="EBEBEB"/>
            </a:solidFill>
            <a:ln w="19050">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cxnSp>
          <p:nvCxnSpPr>
            <p:cNvPr id="99368" name="AutoShape 115"/>
            <p:cNvCxnSpPr>
              <a:stCxn id="95259" idx="5"/>
              <a:endCxn id="95266" idx="0"/>
            </p:cNvCxnSpPr>
            <p:nvPr/>
          </p:nvCxnSpPr>
          <p:spPr>
            <a:xfrm>
              <a:off x="4669" y="3139"/>
              <a:ext cx="251" cy="311"/>
            </a:xfrm>
            <a:prstGeom prst="straightConnector1">
              <a:avLst/>
            </a:prstGeom>
            <a:ln w="19050" cap="flat" cmpd="sng">
              <a:solidFill>
                <a:srgbClr val="FF3300"/>
              </a:solidFill>
              <a:prstDash val="solid"/>
              <a:headEnd type="none" w="med" len="med"/>
              <a:tailEnd type="none" w="med" len="med"/>
            </a:ln>
          </p:spPr>
        </p:cxnSp>
        <p:sp>
          <p:nvSpPr>
            <p:cNvPr id="95268" name="Text Box 116"/>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69" name="Text Box 117"/>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70" name="Text Box 118"/>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71" name="Text Box 119"/>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85528" name="Text Box 120"/>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WPL=</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7</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5</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4</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*3=35</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5" name="Group 122"/>
          <p:cNvGrpSpPr/>
          <p:nvPr/>
        </p:nvGrpSpPr>
        <p:grpSpPr>
          <a:xfrm>
            <a:off x="1119188" y="1820863"/>
            <a:ext cx="2628900" cy="2101850"/>
            <a:chOff x="3120" y="144"/>
            <a:chExt cx="1968" cy="1534"/>
          </a:xfrm>
        </p:grpSpPr>
        <p:grpSp>
          <p:nvGrpSpPr>
            <p:cNvPr id="99338" name="Group 123"/>
            <p:cNvGrpSpPr/>
            <p:nvPr/>
          </p:nvGrpSpPr>
          <p:grpSpPr>
            <a:xfrm>
              <a:off x="3120" y="144"/>
              <a:ext cx="1968" cy="1200"/>
              <a:chOff x="3120" y="144"/>
              <a:chExt cx="1968" cy="1200"/>
            </a:xfrm>
          </p:grpSpPr>
          <p:sp>
            <p:nvSpPr>
              <p:cNvPr id="95275" name="Oval 124"/>
              <p:cNvSpPr>
                <a:spLocks noChangeArrowheads="1"/>
              </p:cNvSpPr>
              <p:nvPr/>
            </p:nvSpPr>
            <p:spPr bwMode="auto">
              <a:xfrm>
                <a:off x="3984" y="144"/>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76" name="Oval 125"/>
              <p:cNvSpPr>
                <a:spLocks noChangeArrowheads="1"/>
              </p:cNvSpPr>
              <p:nvPr/>
            </p:nvSpPr>
            <p:spPr bwMode="auto">
              <a:xfrm>
                <a:off x="3504" y="576"/>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77" name="Oval 126"/>
              <p:cNvSpPr>
                <a:spLocks noChangeArrowheads="1"/>
              </p:cNvSpPr>
              <p:nvPr/>
            </p:nvSpPr>
            <p:spPr bwMode="auto">
              <a:xfrm>
                <a:off x="3120" y="1104"/>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a</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278" name="Oval 127"/>
              <p:cNvSpPr>
                <a:spLocks noChangeArrowheads="1"/>
              </p:cNvSpPr>
              <p:nvPr/>
            </p:nvSpPr>
            <p:spPr bwMode="auto">
              <a:xfrm>
                <a:off x="3791" y="1104"/>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b</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279" name="Oval 128"/>
              <p:cNvSpPr>
                <a:spLocks noChangeArrowheads="1"/>
              </p:cNvSpPr>
              <p:nvPr/>
            </p:nvSpPr>
            <p:spPr bwMode="auto">
              <a:xfrm>
                <a:off x="4464" y="576"/>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80" name="Oval 129"/>
              <p:cNvSpPr>
                <a:spLocks noChangeArrowheads="1"/>
              </p:cNvSpPr>
              <p:nvPr/>
            </p:nvSpPr>
            <p:spPr bwMode="auto">
              <a:xfrm>
                <a:off x="4128" y="1104"/>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c</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281" name="Oval 130"/>
              <p:cNvSpPr>
                <a:spLocks noChangeArrowheads="1"/>
              </p:cNvSpPr>
              <p:nvPr/>
            </p:nvSpPr>
            <p:spPr bwMode="auto">
              <a:xfrm>
                <a:off x="4848" y="1104"/>
                <a:ext cx="240" cy="240"/>
              </a:xfrm>
              <a:prstGeom prst="ellipse">
                <a:avLst/>
              </a:prstGeom>
              <a:solidFill>
                <a:schemeClr val="accent1"/>
              </a:solidFill>
              <a:ln w="19050">
                <a:solidFill>
                  <a:schemeClr val="accent2"/>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d</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cxnSp>
            <p:nvCxnSpPr>
              <p:cNvPr id="99350" name="AutoShape 131"/>
              <p:cNvCxnSpPr>
                <a:stCxn id="95275" idx="3"/>
                <a:endCxn id="95276" idx="7"/>
              </p:cNvCxnSpPr>
              <p:nvPr/>
            </p:nvCxnSpPr>
            <p:spPr>
              <a:xfrm flipH="1">
                <a:off x="3709" y="355"/>
                <a:ext cx="310" cy="250"/>
              </a:xfrm>
              <a:prstGeom prst="straightConnector1">
                <a:avLst/>
              </a:prstGeom>
              <a:ln w="19050" cap="flat" cmpd="sng">
                <a:solidFill>
                  <a:schemeClr val="accent2"/>
                </a:solidFill>
                <a:prstDash val="solid"/>
                <a:headEnd type="none" w="med" len="med"/>
                <a:tailEnd type="none" w="med" len="med"/>
              </a:ln>
            </p:spPr>
          </p:cxnSp>
          <p:cxnSp>
            <p:nvCxnSpPr>
              <p:cNvPr id="99351" name="AutoShape 132"/>
              <p:cNvCxnSpPr>
                <a:stCxn id="95276" idx="3"/>
                <a:endCxn id="95277" idx="0"/>
              </p:cNvCxnSpPr>
              <p:nvPr/>
            </p:nvCxnSpPr>
            <p:spPr>
              <a:xfrm flipH="1">
                <a:off x="3240" y="787"/>
                <a:ext cx="299" cy="311"/>
              </a:xfrm>
              <a:prstGeom prst="straightConnector1">
                <a:avLst/>
              </a:prstGeom>
              <a:ln w="19050" cap="flat" cmpd="sng">
                <a:solidFill>
                  <a:schemeClr val="accent2"/>
                </a:solidFill>
                <a:prstDash val="solid"/>
                <a:headEnd type="none" w="med" len="med"/>
                <a:tailEnd type="none" w="med" len="med"/>
              </a:ln>
            </p:spPr>
          </p:cxnSp>
          <p:cxnSp>
            <p:nvCxnSpPr>
              <p:cNvPr id="99352" name="AutoShape 133"/>
              <p:cNvCxnSpPr>
                <a:stCxn id="95276" idx="5"/>
                <a:endCxn id="95278" idx="0"/>
              </p:cNvCxnSpPr>
              <p:nvPr/>
            </p:nvCxnSpPr>
            <p:spPr>
              <a:xfrm>
                <a:off x="3709" y="787"/>
                <a:ext cx="203" cy="311"/>
              </a:xfrm>
              <a:prstGeom prst="straightConnector1">
                <a:avLst/>
              </a:prstGeom>
              <a:ln w="19050" cap="flat" cmpd="sng">
                <a:solidFill>
                  <a:schemeClr val="accent2"/>
                </a:solidFill>
                <a:prstDash val="solid"/>
                <a:headEnd type="none" w="med" len="med"/>
                <a:tailEnd type="none" w="med" len="med"/>
              </a:ln>
            </p:spPr>
          </p:cxnSp>
          <p:cxnSp>
            <p:nvCxnSpPr>
              <p:cNvPr id="99353" name="AutoShape 134"/>
              <p:cNvCxnSpPr>
                <a:stCxn id="95275" idx="5"/>
                <a:endCxn id="95279" idx="1"/>
              </p:cNvCxnSpPr>
              <p:nvPr/>
            </p:nvCxnSpPr>
            <p:spPr>
              <a:xfrm>
                <a:off x="4189" y="355"/>
                <a:ext cx="310" cy="250"/>
              </a:xfrm>
              <a:prstGeom prst="straightConnector1">
                <a:avLst/>
              </a:prstGeom>
              <a:ln w="19050" cap="flat" cmpd="sng">
                <a:solidFill>
                  <a:schemeClr val="accent2"/>
                </a:solidFill>
                <a:prstDash val="solid"/>
                <a:headEnd type="none" w="med" len="med"/>
                <a:tailEnd type="none" w="med" len="med"/>
              </a:ln>
            </p:spPr>
          </p:cxnSp>
          <p:cxnSp>
            <p:nvCxnSpPr>
              <p:cNvPr id="99354" name="AutoShape 135"/>
              <p:cNvCxnSpPr>
                <a:stCxn id="95279" idx="3"/>
                <a:endCxn id="95280" idx="0"/>
              </p:cNvCxnSpPr>
              <p:nvPr/>
            </p:nvCxnSpPr>
            <p:spPr>
              <a:xfrm flipH="1">
                <a:off x="4248" y="787"/>
                <a:ext cx="251" cy="311"/>
              </a:xfrm>
              <a:prstGeom prst="straightConnector1">
                <a:avLst/>
              </a:prstGeom>
              <a:ln w="19050" cap="flat" cmpd="sng">
                <a:solidFill>
                  <a:schemeClr val="accent2"/>
                </a:solidFill>
                <a:prstDash val="solid"/>
                <a:headEnd type="none" w="med" len="med"/>
                <a:tailEnd type="none" w="med" len="med"/>
              </a:ln>
            </p:spPr>
          </p:cxnSp>
          <p:cxnSp>
            <p:nvCxnSpPr>
              <p:cNvPr id="99355" name="AutoShape 136"/>
              <p:cNvCxnSpPr>
                <a:stCxn id="95279" idx="5"/>
                <a:endCxn id="95281" idx="0"/>
              </p:cNvCxnSpPr>
              <p:nvPr/>
            </p:nvCxnSpPr>
            <p:spPr>
              <a:xfrm>
                <a:off x="4669" y="787"/>
                <a:ext cx="299" cy="311"/>
              </a:xfrm>
              <a:prstGeom prst="straightConnector1">
                <a:avLst/>
              </a:prstGeom>
              <a:ln w="19050" cap="flat" cmpd="sng">
                <a:solidFill>
                  <a:schemeClr val="accent2"/>
                </a:solidFill>
                <a:prstDash val="solid"/>
                <a:headEnd type="none" w="med" len="med"/>
                <a:tailEnd type="none" w="med" len="med"/>
              </a:ln>
            </p:spPr>
          </p:cxnSp>
        </p:grpSp>
        <p:sp>
          <p:nvSpPr>
            <p:cNvPr id="95288" name="Text Box 137"/>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89" name="Text Box 138"/>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90" name="Text Box 139"/>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291" name="Text Box 140"/>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85549" name="Text Box 141"/>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WPL=</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7</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5</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4</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*2=36</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5293" name="Rectangle 142"/>
          <p:cNvSpPr>
            <a:spLocks noChangeArrowheads="1"/>
          </p:cNvSpPr>
          <p:nvPr/>
        </p:nvSpPr>
        <p:spPr bwMode="auto">
          <a:xfrm>
            <a:off x="749300" y="884238"/>
            <a:ext cx="8151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权值分别为</a:t>
            </a:r>
            <a:r>
              <a:rPr kumimoji="0" lang="en-US" altLang="zh-CN"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7</a:t>
            </a: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a:t>
            </a:r>
            <a:r>
              <a:rPr kumimoji="0" lang="en-US" altLang="zh-CN"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5</a:t>
            </a: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a:t>
            </a:r>
            <a:r>
              <a:rPr kumimoji="0" lang="en-US" altLang="zh-CN"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2</a:t>
            </a: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a:t>
            </a:r>
            <a:r>
              <a:rPr kumimoji="0" lang="en-US" altLang="zh-CN"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4</a:t>
            </a: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，构造有</a:t>
            </a:r>
            <a:r>
              <a:rPr kumimoji="0" lang="en-US" altLang="zh-CN"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4</a:t>
            </a:r>
            <a:r>
              <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rPr>
              <a:t>个叶子结点的二叉树</a:t>
            </a:r>
            <a:endParaRPr kumimoji="0" lang="zh-CN" altLang="en-US" sz="2400" b="0" i="0" u="none" strike="noStrike" kern="1200" cap="none" spc="0" normalizeH="0" baseline="0" noProof="0" dirty="0">
              <a:ln>
                <a:noFill/>
              </a:ln>
              <a:solidFill>
                <a:schemeClr val="tx1"/>
              </a:solidFill>
              <a:effectLst/>
              <a:uLnTx/>
              <a:uFillTx/>
              <a:latin typeface="+mj-lt"/>
              <a:ea typeface="微软雅黑" panose="020B0503020204020204" pitchFamily="34" charset="-122"/>
              <a:cs typeface="+mj-cs"/>
              <a:sym typeface="+mn-lt"/>
            </a:endParaRPr>
          </a:p>
        </p:txBody>
      </p:sp>
      <p:sp>
        <p:nvSpPr>
          <p:cNvPr id="62" name="Rectangle 55"/>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哈夫曼树的构造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charRg st="0" end="23"/>
                                            </p:txEl>
                                          </p:spTgt>
                                        </p:tgtEl>
                                        <p:attrNameLst>
                                          <p:attrName>style.visibility</p:attrName>
                                        </p:attrNameLst>
                                      </p:cBhvr>
                                      <p:to>
                                        <p:strVal val="visible"/>
                                      </p:to>
                                    </p:set>
                                    <p:animEffect transition="in" filter="box(out)">
                                      <p:cBhvr>
                                        <p:cTn id="22" dur="500"/>
                                        <p:tgtEl>
                                          <p:spTgt spid="785549">
                                            <p:txEl>
                                              <p:charRg st="0" end="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charRg st="0" end="23"/>
                                            </p:txEl>
                                          </p:spTgt>
                                        </p:tgtEl>
                                        <p:attrNameLst>
                                          <p:attrName>style.visibility</p:attrName>
                                        </p:attrNameLst>
                                      </p:cBhvr>
                                      <p:to>
                                        <p:strVal val="visible"/>
                                      </p:to>
                                    </p:set>
                                    <p:animEffect transition="in" filter="box(out)">
                                      <p:cBhvr>
                                        <p:cTn id="27" dur="500"/>
                                        <p:tgtEl>
                                          <p:spTgt spid="785509">
                                            <p:txEl>
                                              <p:charRg st="0" end="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charRg st="0" end="23"/>
                                            </p:txEl>
                                          </p:spTgt>
                                        </p:tgtEl>
                                        <p:attrNameLst>
                                          <p:attrName>style.visibility</p:attrName>
                                        </p:attrNameLst>
                                      </p:cBhvr>
                                      <p:to>
                                        <p:strVal val="visible"/>
                                      </p:to>
                                    </p:set>
                                    <p:animEffect transition="in" filter="box(out)">
                                      <p:cBhvr>
                                        <p:cTn id="32" dur="500"/>
                                        <p:tgtEl>
                                          <p:spTgt spid="785528">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1531938" y="1000125"/>
            <a:ext cx="2411412" cy="687388"/>
            <a:chOff x="588" y="397"/>
            <a:chExt cx="1519" cy="433"/>
          </a:xfrm>
        </p:grpSpPr>
        <p:sp>
          <p:nvSpPr>
            <p:cNvPr id="96259" name="Text Box 5"/>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00465" name="Group 6"/>
            <p:cNvGrpSpPr/>
            <p:nvPr/>
          </p:nvGrpSpPr>
          <p:grpSpPr>
            <a:xfrm>
              <a:off x="1006" y="397"/>
              <a:ext cx="212" cy="433"/>
              <a:chOff x="1006" y="397"/>
              <a:chExt cx="212" cy="433"/>
            </a:xfrm>
          </p:grpSpPr>
          <p:sp>
            <p:nvSpPr>
              <p:cNvPr id="96261" name="Oval 7"/>
              <p:cNvSpPr>
                <a:spLocks noChangeArrowheads="1"/>
              </p:cNvSpPr>
              <p:nvPr/>
            </p:nvSpPr>
            <p:spPr bwMode="auto">
              <a:xfrm>
                <a:off x="1022" y="652"/>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262" name="Text Box 8"/>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0466" name="Group 9"/>
            <p:cNvGrpSpPr/>
            <p:nvPr/>
          </p:nvGrpSpPr>
          <p:grpSpPr>
            <a:xfrm>
              <a:off x="1284" y="409"/>
              <a:ext cx="212" cy="421"/>
              <a:chOff x="1284" y="409"/>
              <a:chExt cx="212" cy="421"/>
            </a:xfrm>
          </p:grpSpPr>
          <p:sp>
            <p:nvSpPr>
              <p:cNvPr id="96264" name="Oval 10"/>
              <p:cNvSpPr>
                <a:spLocks noChangeArrowheads="1"/>
              </p:cNvSpPr>
              <p:nvPr/>
            </p:nvSpPr>
            <p:spPr bwMode="auto">
              <a:xfrm>
                <a:off x="1321" y="652"/>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65" name="Text Box 11"/>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67" name="Group 12"/>
            <p:cNvGrpSpPr/>
            <p:nvPr/>
          </p:nvGrpSpPr>
          <p:grpSpPr>
            <a:xfrm>
              <a:off x="1585" y="398"/>
              <a:ext cx="212" cy="432"/>
              <a:chOff x="1585" y="398"/>
              <a:chExt cx="212" cy="432"/>
            </a:xfrm>
          </p:grpSpPr>
          <p:sp>
            <p:nvSpPr>
              <p:cNvPr id="96267" name="Oval 13"/>
              <p:cNvSpPr>
                <a:spLocks noChangeArrowheads="1"/>
              </p:cNvSpPr>
              <p:nvPr/>
            </p:nvSpPr>
            <p:spPr bwMode="auto">
              <a:xfrm>
                <a:off x="1620" y="652"/>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68" name="Text Box 14"/>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68" name="Group 15"/>
            <p:cNvGrpSpPr/>
            <p:nvPr/>
          </p:nvGrpSpPr>
          <p:grpSpPr>
            <a:xfrm>
              <a:off x="1895" y="399"/>
              <a:ext cx="212" cy="431"/>
              <a:chOff x="1895" y="399"/>
              <a:chExt cx="212" cy="431"/>
            </a:xfrm>
          </p:grpSpPr>
          <p:sp>
            <p:nvSpPr>
              <p:cNvPr id="96270" name="Oval 16"/>
              <p:cNvSpPr>
                <a:spLocks noChangeArrowheads="1"/>
              </p:cNvSpPr>
              <p:nvPr/>
            </p:nvSpPr>
            <p:spPr bwMode="auto">
              <a:xfrm>
                <a:off x="1919" y="652"/>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1" name="Text Box 17"/>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7" name="Group 18"/>
          <p:cNvGrpSpPr/>
          <p:nvPr/>
        </p:nvGrpSpPr>
        <p:grpSpPr>
          <a:xfrm>
            <a:off x="523875" y="2379663"/>
            <a:ext cx="1912938" cy="1182687"/>
            <a:chOff x="996" y="1318"/>
            <a:chExt cx="1205" cy="745"/>
          </a:xfrm>
        </p:grpSpPr>
        <p:grpSp>
          <p:nvGrpSpPr>
            <p:cNvPr id="100446" name="Group 19"/>
            <p:cNvGrpSpPr/>
            <p:nvPr/>
          </p:nvGrpSpPr>
          <p:grpSpPr>
            <a:xfrm>
              <a:off x="996" y="1318"/>
              <a:ext cx="228" cy="390"/>
              <a:chOff x="1022" y="477"/>
              <a:chExt cx="228" cy="390"/>
            </a:xfrm>
          </p:grpSpPr>
          <p:sp>
            <p:nvSpPr>
              <p:cNvPr id="96274" name="Oval 20"/>
              <p:cNvSpPr>
                <a:spLocks noChangeArrowheads="1"/>
              </p:cNvSpPr>
              <p:nvPr/>
            </p:nvSpPr>
            <p:spPr bwMode="auto">
              <a:xfrm>
                <a:off x="1022"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5" name="Text Box 21"/>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47" name="Group 22"/>
            <p:cNvGrpSpPr/>
            <p:nvPr/>
          </p:nvGrpSpPr>
          <p:grpSpPr>
            <a:xfrm>
              <a:off x="1334" y="1341"/>
              <a:ext cx="212" cy="378"/>
              <a:chOff x="1316" y="489"/>
              <a:chExt cx="212" cy="378"/>
            </a:xfrm>
          </p:grpSpPr>
          <p:sp>
            <p:nvSpPr>
              <p:cNvPr id="96277" name="Oval 23"/>
              <p:cNvSpPr>
                <a:spLocks noChangeArrowheads="1"/>
              </p:cNvSpPr>
              <p:nvPr/>
            </p:nvSpPr>
            <p:spPr bwMode="auto">
              <a:xfrm>
                <a:off x="1321"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8" name="Text Box 24"/>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48" name="Group 25"/>
            <p:cNvGrpSpPr/>
            <p:nvPr/>
          </p:nvGrpSpPr>
          <p:grpSpPr>
            <a:xfrm>
              <a:off x="1613" y="1342"/>
              <a:ext cx="588" cy="721"/>
              <a:chOff x="1624" y="1453"/>
              <a:chExt cx="588" cy="721"/>
            </a:xfrm>
          </p:grpSpPr>
          <p:grpSp>
            <p:nvGrpSpPr>
              <p:cNvPr id="100449" name="Group 26"/>
              <p:cNvGrpSpPr/>
              <p:nvPr/>
            </p:nvGrpSpPr>
            <p:grpSpPr>
              <a:xfrm>
                <a:off x="1624" y="1785"/>
                <a:ext cx="212" cy="389"/>
                <a:chOff x="1617" y="478"/>
                <a:chExt cx="212" cy="389"/>
              </a:xfrm>
            </p:grpSpPr>
            <p:sp>
              <p:nvSpPr>
                <p:cNvPr id="96281" name="Oval 27"/>
                <p:cNvSpPr>
                  <a:spLocks noChangeArrowheads="1"/>
                </p:cNvSpPr>
                <p:nvPr/>
              </p:nvSpPr>
              <p:spPr bwMode="auto">
                <a:xfrm>
                  <a:off x="1620"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2" name="Text Box 28"/>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50" name="Group 29"/>
              <p:cNvGrpSpPr/>
              <p:nvPr/>
            </p:nvGrpSpPr>
            <p:grpSpPr>
              <a:xfrm>
                <a:off x="1992" y="1786"/>
                <a:ext cx="220" cy="388"/>
                <a:chOff x="1919" y="479"/>
                <a:chExt cx="220" cy="388"/>
              </a:xfrm>
            </p:grpSpPr>
            <p:sp>
              <p:nvSpPr>
                <p:cNvPr id="96284" name="Oval 30"/>
                <p:cNvSpPr>
                  <a:spLocks noChangeArrowheads="1"/>
                </p:cNvSpPr>
                <p:nvPr/>
              </p:nvSpPr>
              <p:spPr bwMode="auto">
                <a:xfrm>
                  <a:off x="1919"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5" name="Text Box 31"/>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51" name="Group 32"/>
              <p:cNvGrpSpPr/>
              <p:nvPr/>
            </p:nvGrpSpPr>
            <p:grpSpPr>
              <a:xfrm>
                <a:off x="1816" y="1453"/>
                <a:ext cx="220" cy="388"/>
                <a:chOff x="1782" y="1597"/>
                <a:chExt cx="220" cy="388"/>
              </a:xfrm>
            </p:grpSpPr>
            <p:sp>
              <p:nvSpPr>
                <p:cNvPr id="96287" name="Oval 33"/>
                <p:cNvSpPr>
                  <a:spLocks noChangeArrowheads="1"/>
                </p:cNvSpPr>
                <p:nvPr/>
              </p:nvSpPr>
              <p:spPr bwMode="auto">
                <a:xfrm>
                  <a:off x="1782" y="1807"/>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8" name="Text Box 34"/>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6</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289" name="Line 35"/>
              <p:cNvSpPr>
                <a:spLocks noChangeShapeType="1"/>
              </p:cNvSpPr>
              <p:nvPr/>
            </p:nvSpPr>
            <p:spPr bwMode="auto">
              <a:xfrm flipH="1">
                <a:off x="1767" y="1833"/>
                <a:ext cx="100"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90" name="Line 36"/>
              <p:cNvSpPr>
                <a:spLocks noChangeShapeType="1"/>
              </p:cNvSpPr>
              <p:nvPr/>
            </p:nvSpPr>
            <p:spPr bwMode="auto">
              <a:xfrm>
                <a:off x="1922" y="1833"/>
                <a:ext cx="112"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14" name="Group 37"/>
          <p:cNvGrpSpPr/>
          <p:nvPr/>
        </p:nvGrpSpPr>
        <p:grpSpPr>
          <a:xfrm>
            <a:off x="3114675" y="2303463"/>
            <a:ext cx="1982788" cy="1676400"/>
            <a:chOff x="948" y="2391"/>
            <a:chExt cx="1249" cy="1056"/>
          </a:xfrm>
        </p:grpSpPr>
        <p:grpSp>
          <p:nvGrpSpPr>
            <p:cNvPr id="100422" name="Group 38"/>
            <p:cNvGrpSpPr/>
            <p:nvPr/>
          </p:nvGrpSpPr>
          <p:grpSpPr>
            <a:xfrm>
              <a:off x="948" y="2391"/>
              <a:ext cx="228" cy="390"/>
              <a:chOff x="1022" y="477"/>
              <a:chExt cx="228" cy="390"/>
            </a:xfrm>
          </p:grpSpPr>
          <p:sp>
            <p:nvSpPr>
              <p:cNvPr id="96293" name="Oval 39"/>
              <p:cNvSpPr>
                <a:spLocks noChangeArrowheads="1"/>
              </p:cNvSpPr>
              <p:nvPr/>
            </p:nvSpPr>
            <p:spPr bwMode="auto">
              <a:xfrm>
                <a:off x="1022"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94" name="Text Box 40"/>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23" name="Group 41"/>
            <p:cNvGrpSpPr/>
            <p:nvPr/>
          </p:nvGrpSpPr>
          <p:grpSpPr>
            <a:xfrm>
              <a:off x="1400" y="2399"/>
              <a:ext cx="797" cy="1048"/>
              <a:chOff x="1645" y="2644"/>
              <a:chExt cx="797" cy="1048"/>
            </a:xfrm>
          </p:grpSpPr>
          <p:grpSp>
            <p:nvGrpSpPr>
              <p:cNvPr id="100424" name="Group 42"/>
              <p:cNvGrpSpPr/>
              <p:nvPr/>
            </p:nvGrpSpPr>
            <p:grpSpPr>
              <a:xfrm>
                <a:off x="1645" y="2992"/>
                <a:ext cx="212" cy="378"/>
                <a:chOff x="1321" y="489"/>
                <a:chExt cx="201" cy="378"/>
              </a:xfrm>
            </p:grpSpPr>
            <p:sp>
              <p:nvSpPr>
                <p:cNvPr id="96297" name="Oval 43"/>
                <p:cNvSpPr>
                  <a:spLocks noChangeArrowheads="1"/>
                </p:cNvSpPr>
                <p:nvPr/>
              </p:nvSpPr>
              <p:spPr bwMode="auto">
                <a:xfrm>
                  <a:off x="1321"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98" name="Text Box 44"/>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25" name="Group 45"/>
              <p:cNvGrpSpPr/>
              <p:nvPr/>
            </p:nvGrpSpPr>
            <p:grpSpPr>
              <a:xfrm>
                <a:off x="1854" y="2971"/>
                <a:ext cx="588" cy="721"/>
                <a:chOff x="1624" y="1453"/>
                <a:chExt cx="588" cy="721"/>
              </a:xfrm>
            </p:grpSpPr>
            <p:grpSp>
              <p:nvGrpSpPr>
                <p:cNvPr id="100431" name="Group 46"/>
                <p:cNvGrpSpPr/>
                <p:nvPr/>
              </p:nvGrpSpPr>
              <p:grpSpPr>
                <a:xfrm>
                  <a:off x="1624" y="1785"/>
                  <a:ext cx="212" cy="389"/>
                  <a:chOff x="1617" y="478"/>
                  <a:chExt cx="212" cy="389"/>
                </a:xfrm>
              </p:grpSpPr>
              <p:sp>
                <p:nvSpPr>
                  <p:cNvPr id="96301" name="Oval 47"/>
                  <p:cNvSpPr>
                    <a:spLocks noChangeArrowheads="1"/>
                  </p:cNvSpPr>
                  <p:nvPr/>
                </p:nvSpPr>
                <p:spPr bwMode="auto">
                  <a:xfrm>
                    <a:off x="1620"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02" name="Text Box 48"/>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32" name="Group 49"/>
                <p:cNvGrpSpPr/>
                <p:nvPr/>
              </p:nvGrpSpPr>
              <p:grpSpPr>
                <a:xfrm>
                  <a:off x="1992" y="1786"/>
                  <a:ext cx="220" cy="388"/>
                  <a:chOff x="1919" y="479"/>
                  <a:chExt cx="220" cy="388"/>
                </a:xfrm>
              </p:grpSpPr>
              <p:sp>
                <p:nvSpPr>
                  <p:cNvPr id="96304" name="Oval 50"/>
                  <p:cNvSpPr>
                    <a:spLocks noChangeArrowheads="1"/>
                  </p:cNvSpPr>
                  <p:nvPr/>
                </p:nvSpPr>
                <p:spPr bwMode="auto">
                  <a:xfrm>
                    <a:off x="1919"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05" name="Text Box 51"/>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33" name="Group 52"/>
                <p:cNvGrpSpPr/>
                <p:nvPr/>
              </p:nvGrpSpPr>
              <p:grpSpPr>
                <a:xfrm>
                  <a:off x="1816" y="1453"/>
                  <a:ext cx="172" cy="388"/>
                  <a:chOff x="1782" y="1597"/>
                  <a:chExt cx="172" cy="388"/>
                </a:xfrm>
              </p:grpSpPr>
              <p:sp>
                <p:nvSpPr>
                  <p:cNvPr id="96307" name="Oval 53"/>
                  <p:cNvSpPr>
                    <a:spLocks noChangeArrowheads="1"/>
                  </p:cNvSpPr>
                  <p:nvPr/>
                </p:nvSpPr>
                <p:spPr bwMode="auto">
                  <a:xfrm>
                    <a:off x="1782" y="1807"/>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08" name="Text Box 54"/>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09" name="Line 55"/>
                <p:cNvSpPr>
                  <a:spLocks noChangeShapeType="1"/>
                </p:cNvSpPr>
                <p:nvPr/>
              </p:nvSpPr>
              <p:spPr bwMode="auto">
                <a:xfrm flipH="1">
                  <a:off x="1767" y="1833"/>
                  <a:ext cx="100"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10" name="Line 56"/>
                <p:cNvSpPr>
                  <a:spLocks noChangeShapeType="1"/>
                </p:cNvSpPr>
                <p:nvPr/>
              </p:nvSpPr>
              <p:spPr bwMode="auto">
                <a:xfrm>
                  <a:off x="1922" y="1833"/>
                  <a:ext cx="112"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26" name="Group 57"/>
              <p:cNvGrpSpPr/>
              <p:nvPr/>
            </p:nvGrpSpPr>
            <p:grpSpPr>
              <a:xfrm>
                <a:off x="1793" y="2644"/>
                <a:ext cx="308" cy="378"/>
                <a:chOff x="1276" y="489"/>
                <a:chExt cx="291" cy="378"/>
              </a:xfrm>
            </p:grpSpPr>
            <p:sp>
              <p:nvSpPr>
                <p:cNvPr id="96312" name="Oval 58"/>
                <p:cNvSpPr>
                  <a:spLocks noChangeArrowheads="1"/>
                </p:cNvSpPr>
                <p:nvPr/>
              </p:nvSpPr>
              <p:spPr bwMode="auto">
                <a:xfrm>
                  <a:off x="1321" y="689"/>
                  <a:ext cx="163"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13" name="Text Box 59"/>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14" name="Line 60"/>
              <p:cNvSpPr>
                <a:spLocks noChangeShapeType="1"/>
              </p:cNvSpPr>
              <p:nvPr/>
            </p:nvSpPr>
            <p:spPr bwMode="auto">
              <a:xfrm flipH="1">
                <a:off x="1800" y="3011"/>
                <a:ext cx="89"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15" name="Line 61"/>
              <p:cNvSpPr>
                <a:spLocks noChangeShapeType="1"/>
              </p:cNvSpPr>
              <p:nvPr/>
            </p:nvSpPr>
            <p:spPr bwMode="auto">
              <a:xfrm>
                <a:off x="1978" y="3011"/>
                <a:ext cx="100"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23" name="Group 62"/>
          <p:cNvGrpSpPr/>
          <p:nvPr/>
        </p:nvGrpSpPr>
        <p:grpSpPr>
          <a:xfrm>
            <a:off x="6156325" y="1857375"/>
            <a:ext cx="1871663" cy="2211388"/>
            <a:chOff x="3441" y="1461"/>
            <a:chExt cx="1074" cy="1393"/>
          </a:xfrm>
        </p:grpSpPr>
        <p:grpSp>
          <p:nvGrpSpPr>
            <p:cNvPr id="100393" name="Group 63"/>
            <p:cNvGrpSpPr/>
            <p:nvPr/>
          </p:nvGrpSpPr>
          <p:grpSpPr>
            <a:xfrm>
              <a:off x="3441" y="1767"/>
              <a:ext cx="212" cy="424"/>
              <a:chOff x="985" y="446"/>
              <a:chExt cx="212" cy="424"/>
            </a:xfrm>
          </p:grpSpPr>
          <p:sp>
            <p:nvSpPr>
              <p:cNvPr id="96318" name="Oval 64"/>
              <p:cNvSpPr>
                <a:spLocks noChangeArrowheads="1"/>
              </p:cNvSpPr>
              <p:nvPr/>
            </p:nvSpPr>
            <p:spPr bwMode="auto">
              <a:xfrm>
                <a:off x="1022" y="692"/>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319" name="Text Box 65"/>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0394" name="Group 66"/>
            <p:cNvGrpSpPr/>
            <p:nvPr/>
          </p:nvGrpSpPr>
          <p:grpSpPr>
            <a:xfrm>
              <a:off x="3718" y="1805"/>
              <a:ext cx="797" cy="1049"/>
              <a:chOff x="1645" y="2643"/>
              <a:chExt cx="797" cy="1049"/>
            </a:xfrm>
          </p:grpSpPr>
          <p:grpSp>
            <p:nvGrpSpPr>
              <p:cNvPr id="100400" name="Group 67"/>
              <p:cNvGrpSpPr/>
              <p:nvPr/>
            </p:nvGrpSpPr>
            <p:grpSpPr>
              <a:xfrm>
                <a:off x="1645" y="2968"/>
                <a:ext cx="212" cy="402"/>
                <a:chOff x="1321" y="465"/>
                <a:chExt cx="201" cy="402"/>
              </a:xfrm>
            </p:grpSpPr>
            <p:sp>
              <p:nvSpPr>
                <p:cNvPr id="96322" name="Oval 68"/>
                <p:cNvSpPr>
                  <a:spLocks noChangeArrowheads="1"/>
                </p:cNvSpPr>
                <p:nvPr/>
              </p:nvSpPr>
              <p:spPr bwMode="auto">
                <a:xfrm>
                  <a:off x="1321" y="689"/>
                  <a:ext cx="168"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23" name="Text Box 69"/>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0401" name="Group 70"/>
              <p:cNvGrpSpPr/>
              <p:nvPr/>
            </p:nvGrpSpPr>
            <p:grpSpPr>
              <a:xfrm>
                <a:off x="1854" y="2971"/>
                <a:ext cx="588" cy="721"/>
                <a:chOff x="1624" y="1453"/>
                <a:chExt cx="588" cy="721"/>
              </a:xfrm>
            </p:grpSpPr>
            <p:grpSp>
              <p:nvGrpSpPr>
                <p:cNvPr id="100407" name="Group 71"/>
                <p:cNvGrpSpPr/>
                <p:nvPr/>
              </p:nvGrpSpPr>
              <p:grpSpPr>
                <a:xfrm>
                  <a:off x="1624" y="1738"/>
                  <a:ext cx="212" cy="436"/>
                  <a:chOff x="1617" y="431"/>
                  <a:chExt cx="212" cy="436"/>
                </a:xfrm>
              </p:grpSpPr>
              <p:sp>
                <p:nvSpPr>
                  <p:cNvPr id="96326" name="Oval 72"/>
                  <p:cNvSpPr>
                    <a:spLocks noChangeArrowheads="1"/>
                  </p:cNvSpPr>
                  <p:nvPr/>
                </p:nvSpPr>
                <p:spPr bwMode="auto">
                  <a:xfrm>
                    <a:off x="1618" y="689"/>
                    <a:ext cx="169"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27" name="Text Box 73"/>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0408" name="Group 74"/>
                <p:cNvGrpSpPr/>
                <p:nvPr/>
              </p:nvGrpSpPr>
              <p:grpSpPr>
                <a:xfrm>
                  <a:off x="1992" y="1738"/>
                  <a:ext cx="220" cy="436"/>
                  <a:chOff x="1919" y="431"/>
                  <a:chExt cx="220" cy="436"/>
                </a:xfrm>
              </p:grpSpPr>
              <p:sp>
                <p:nvSpPr>
                  <p:cNvPr id="96329" name="Oval 75"/>
                  <p:cNvSpPr>
                    <a:spLocks noChangeArrowheads="1"/>
                  </p:cNvSpPr>
                  <p:nvPr/>
                </p:nvSpPr>
                <p:spPr bwMode="auto">
                  <a:xfrm>
                    <a:off x="1919" y="689"/>
                    <a:ext cx="169"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30" name="Text Box 76"/>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100409" name="Group 77"/>
                <p:cNvGrpSpPr/>
                <p:nvPr/>
              </p:nvGrpSpPr>
              <p:grpSpPr>
                <a:xfrm>
                  <a:off x="1816" y="1453"/>
                  <a:ext cx="172" cy="388"/>
                  <a:chOff x="1782" y="1597"/>
                  <a:chExt cx="172" cy="388"/>
                </a:xfrm>
              </p:grpSpPr>
              <p:sp>
                <p:nvSpPr>
                  <p:cNvPr id="96332" name="Oval 78"/>
                  <p:cNvSpPr>
                    <a:spLocks noChangeArrowheads="1"/>
                  </p:cNvSpPr>
                  <p:nvPr/>
                </p:nvSpPr>
                <p:spPr bwMode="auto">
                  <a:xfrm>
                    <a:off x="1782" y="1807"/>
                    <a:ext cx="169"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33" name="Text Box 79"/>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34" name="Line 80"/>
                <p:cNvSpPr>
                  <a:spLocks noChangeShapeType="1"/>
                </p:cNvSpPr>
                <p:nvPr/>
              </p:nvSpPr>
              <p:spPr bwMode="auto">
                <a:xfrm flipH="1">
                  <a:off x="1767" y="1833"/>
                  <a:ext cx="100"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35" name="Line 81"/>
                <p:cNvSpPr>
                  <a:spLocks noChangeShapeType="1"/>
                </p:cNvSpPr>
                <p:nvPr/>
              </p:nvSpPr>
              <p:spPr bwMode="auto">
                <a:xfrm>
                  <a:off x="1920" y="1833"/>
                  <a:ext cx="112"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402" name="Group 82"/>
              <p:cNvGrpSpPr/>
              <p:nvPr/>
            </p:nvGrpSpPr>
            <p:grpSpPr>
              <a:xfrm>
                <a:off x="1841" y="2643"/>
                <a:ext cx="176" cy="379"/>
                <a:chOff x="1321" y="488"/>
                <a:chExt cx="167" cy="379"/>
              </a:xfrm>
            </p:grpSpPr>
            <p:sp>
              <p:nvSpPr>
                <p:cNvPr id="96337" name="Oval 83"/>
                <p:cNvSpPr>
                  <a:spLocks noChangeArrowheads="1"/>
                </p:cNvSpPr>
                <p:nvPr/>
              </p:nvSpPr>
              <p:spPr bwMode="auto">
                <a:xfrm>
                  <a:off x="1321"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38" name="Text Box 84"/>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39" name="Line 85"/>
              <p:cNvSpPr>
                <a:spLocks noChangeShapeType="1"/>
              </p:cNvSpPr>
              <p:nvPr/>
            </p:nvSpPr>
            <p:spPr bwMode="auto">
              <a:xfrm flipH="1">
                <a:off x="1800" y="3011"/>
                <a:ext cx="89"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40" name="Line 86"/>
              <p:cNvSpPr>
                <a:spLocks noChangeShapeType="1"/>
              </p:cNvSpPr>
              <p:nvPr/>
            </p:nvSpPr>
            <p:spPr bwMode="auto">
              <a:xfrm>
                <a:off x="1978" y="3011"/>
                <a:ext cx="98"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95" name="Group 87"/>
            <p:cNvGrpSpPr/>
            <p:nvPr/>
          </p:nvGrpSpPr>
          <p:grpSpPr>
            <a:xfrm>
              <a:off x="3665" y="1461"/>
              <a:ext cx="308" cy="390"/>
              <a:chOff x="990" y="477"/>
              <a:chExt cx="308" cy="390"/>
            </a:xfrm>
          </p:grpSpPr>
          <p:sp>
            <p:nvSpPr>
              <p:cNvPr id="96342" name="Oval 88"/>
              <p:cNvSpPr>
                <a:spLocks noChangeArrowheads="1"/>
              </p:cNvSpPr>
              <p:nvPr/>
            </p:nvSpPr>
            <p:spPr bwMode="auto">
              <a:xfrm>
                <a:off x="1022"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43" name="Text Box 89"/>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18</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44" name="Line 90"/>
            <p:cNvSpPr>
              <a:spLocks noChangeShapeType="1"/>
            </p:cNvSpPr>
            <p:nvPr/>
          </p:nvSpPr>
          <p:spPr bwMode="auto">
            <a:xfrm flipH="1">
              <a:off x="3623" y="1822"/>
              <a:ext cx="111"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45" name="Line 91"/>
            <p:cNvSpPr>
              <a:spLocks noChangeShapeType="1"/>
            </p:cNvSpPr>
            <p:nvPr/>
          </p:nvSpPr>
          <p:spPr bwMode="auto">
            <a:xfrm>
              <a:off x="3812" y="1844"/>
              <a:ext cx="122"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8849" name="Group 92"/>
          <p:cNvGrpSpPr/>
          <p:nvPr/>
        </p:nvGrpSpPr>
        <p:grpSpPr>
          <a:xfrm>
            <a:off x="3111500" y="4170363"/>
            <a:ext cx="1646238" cy="2211387"/>
            <a:chOff x="3478" y="1461"/>
            <a:chExt cx="1037" cy="1393"/>
          </a:xfrm>
        </p:grpSpPr>
        <p:grpSp>
          <p:nvGrpSpPr>
            <p:cNvPr id="100364" name="Group 93"/>
            <p:cNvGrpSpPr/>
            <p:nvPr/>
          </p:nvGrpSpPr>
          <p:grpSpPr>
            <a:xfrm>
              <a:off x="3478" y="1798"/>
              <a:ext cx="228" cy="390"/>
              <a:chOff x="1022" y="477"/>
              <a:chExt cx="228" cy="390"/>
            </a:xfrm>
          </p:grpSpPr>
          <p:sp>
            <p:nvSpPr>
              <p:cNvPr id="96348" name="Oval 94"/>
              <p:cNvSpPr>
                <a:spLocks noChangeArrowheads="1"/>
              </p:cNvSpPr>
              <p:nvPr/>
            </p:nvSpPr>
            <p:spPr bwMode="auto">
              <a:xfrm>
                <a:off x="1022"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49" name="Text Box 95"/>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65" name="Group 96"/>
            <p:cNvGrpSpPr/>
            <p:nvPr/>
          </p:nvGrpSpPr>
          <p:grpSpPr>
            <a:xfrm>
              <a:off x="3718" y="1805"/>
              <a:ext cx="797" cy="1049"/>
              <a:chOff x="1645" y="2643"/>
              <a:chExt cx="797" cy="1049"/>
            </a:xfrm>
          </p:grpSpPr>
          <p:grpSp>
            <p:nvGrpSpPr>
              <p:cNvPr id="100371" name="Group 97"/>
              <p:cNvGrpSpPr/>
              <p:nvPr/>
            </p:nvGrpSpPr>
            <p:grpSpPr>
              <a:xfrm>
                <a:off x="1645" y="2992"/>
                <a:ext cx="212" cy="378"/>
                <a:chOff x="1321" y="489"/>
                <a:chExt cx="201" cy="378"/>
              </a:xfrm>
            </p:grpSpPr>
            <p:sp>
              <p:nvSpPr>
                <p:cNvPr id="96352" name="Oval 98"/>
                <p:cNvSpPr>
                  <a:spLocks noChangeArrowheads="1"/>
                </p:cNvSpPr>
                <p:nvPr/>
              </p:nvSpPr>
              <p:spPr bwMode="auto">
                <a:xfrm>
                  <a:off x="1321"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53" name="Text Box 99"/>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72" name="Group 100"/>
              <p:cNvGrpSpPr/>
              <p:nvPr/>
            </p:nvGrpSpPr>
            <p:grpSpPr>
              <a:xfrm>
                <a:off x="1854" y="2971"/>
                <a:ext cx="588" cy="721"/>
                <a:chOff x="1624" y="1453"/>
                <a:chExt cx="588" cy="721"/>
              </a:xfrm>
            </p:grpSpPr>
            <p:grpSp>
              <p:nvGrpSpPr>
                <p:cNvPr id="100378" name="Group 101"/>
                <p:cNvGrpSpPr/>
                <p:nvPr/>
              </p:nvGrpSpPr>
              <p:grpSpPr>
                <a:xfrm>
                  <a:off x="1624" y="1785"/>
                  <a:ext cx="212" cy="389"/>
                  <a:chOff x="1617" y="478"/>
                  <a:chExt cx="212" cy="389"/>
                </a:xfrm>
              </p:grpSpPr>
              <p:sp>
                <p:nvSpPr>
                  <p:cNvPr id="96356" name="Oval 102"/>
                  <p:cNvSpPr>
                    <a:spLocks noChangeArrowheads="1"/>
                  </p:cNvSpPr>
                  <p:nvPr/>
                </p:nvSpPr>
                <p:spPr bwMode="auto">
                  <a:xfrm>
                    <a:off x="1620"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57" name="Text Box 103"/>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79" name="Group 104"/>
                <p:cNvGrpSpPr/>
                <p:nvPr/>
              </p:nvGrpSpPr>
              <p:grpSpPr>
                <a:xfrm>
                  <a:off x="1992" y="1786"/>
                  <a:ext cx="220" cy="388"/>
                  <a:chOff x="1919" y="479"/>
                  <a:chExt cx="220" cy="388"/>
                </a:xfrm>
              </p:grpSpPr>
              <p:sp>
                <p:nvSpPr>
                  <p:cNvPr id="96359" name="Oval 105"/>
                  <p:cNvSpPr>
                    <a:spLocks noChangeArrowheads="1"/>
                  </p:cNvSpPr>
                  <p:nvPr/>
                </p:nvSpPr>
                <p:spPr bwMode="auto">
                  <a:xfrm>
                    <a:off x="1919"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d</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60" name="Text Box 106"/>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80" name="Group 107"/>
                <p:cNvGrpSpPr/>
                <p:nvPr/>
              </p:nvGrpSpPr>
              <p:grpSpPr>
                <a:xfrm>
                  <a:off x="1816" y="1453"/>
                  <a:ext cx="172" cy="388"/>
                  <a:chOff x="1782" y="1597"/>
                  <a:chExt cx="172" cy="388"/>
                </a:xfrm>
              </p:grpSpPr>
              <p:sp>
                <p:nvSpPr>
                  <p:cNvPr id="96362" name="Oval 108"/>
                  <p:cNvSpPr>
                    <a:spLocks noChangeArrowheads="1"/>
                  </p:cNvSpPr>
                  <p:nvPr/>
                </p:nvSpPr>
                <p:spPr bwMode="auto">
                  <a:xfrm>
                    <a:off x="1782" y="1807"/>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63" name="Text Box 109"/>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64" name="Line 110"/>
                <p:cNvSpPr>
                  <a:spLocks noChangeShapeType="1"/>
                </p:cNvSpPr>
                <p:nvPr/>
              </p:nvSpPr>
              <p:spPr bwMode="auto">
                <a:xfrm flipH="1">
                  <a:off x="1767" y="1833"/>
                  <a:ext cx="100"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65" name="Line 111"/>
                <p:cNvSpPr>
                  <a:spLocks noChangeShapeType="1"/>
                </p:cNvSpPr>
                <p:nvPr/>
              </p:nvSpPr>
              <p:spPr bwMode="auto">
                <a:xfrm>
                  <a:off x="1922" y="1833"/>
                  <a:ext cx="112" cy="1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73" name="Group 112"/>
              <p:cNvGrpSpPr/>
              <p:nvPr/>
            </p:nvGrpSpPr>
            <p:grpSpPr>
              <a:xfrm>
                <a:off x="1841" y="2643"/>
                <a:ext cx="176" cy="379"/>
                <a:chOff x="1321" y="488"/>
                <a:chExt cx="167" cy="379"/>
              </a:xfrm>
            </p:grpSpPr>
            <p:sp>
              <p:nvSpPr>
                <p:cNvPr id="96367" name="Oval 113"/>
                <p:cNvSpPr>
                  <a:spLocks noChangeArrowheads="1"/>
                </p:cNvSpPr>
                <p:nvPr/>
              </p:nvSpPr>
              <p:spPr bwMode="auto">
                <a:xfrm>
                  <a:off x="1321"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68" name="Text Box 114"/>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69" name="Line 115"/>
              <p:cNvSpPr>
                <a:spLocks noChangeShapeType="1"/>
              </p:cNvSpPr>
              <p:nvPr/>
            </p:nvSpPr>
            <p:spPr bwMode="auto">
              <a:xfrm flipH="1">
                <a:off x="1800" y="3011"/>
                <a:ext cx="89"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70" name="Line 116"/>
              <p:cNvSpPr>
                <a:spLocks noChangeShapeType="1"/>
              </p:cNvSpPr>
              <p:nvPr/>
            </p:nvSpPr>
            <p:spPr bwMode="auto">
              <a:xfrm>
                <a:off x="1978" y="3011"/>
                <a:ext cx="100"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00366" name="Group 117"/>
            <p:cNvGrpSpPr/>
            <p:nvPr/>
          </p:nvGrpSpPr>
          <p:grpSpPr>
            <a:xfrm>
              <a:off x="3697" y="1461"/>
              <a:ext cx="180" cy="390"/>
              <a:chOff x="1022" y="477"/>
              <a:chExt cx="180" cy="390"/>
            </a:xfrm>
          </p:grpSpPr>
          <p:sp>
            <p:nvSpPr>
              <p:cNvPr id="96372" name="Oval 118"/>
              <p:cNvSpPr>
                <a:spLocks noChangeArrowheads="1"/>
              </p:cNvSpPr>
              <p:nvPr/>
            </p:nvSpPr>
            <p:spPr bwMode="auto">
              <a:xfrm>
                <a:off x="1022" y="689"/>
                <a:ext cx="167" cy="17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73" name="Text Box 119"/>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374" name="Line 120"/>
            <p:cNvSpPr>
              <a:spLocks noChangeShapeType="1"/>
            </p:cNvSpPr>
            <p:nvPr/>
          </p:nvSpPr>
          <p:spPr bwMode="auto">
            <a:xfrm flipH="1">
              <a:off x="3623" y="1822"/>
              <a:ext cx="111" cy="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375" name="Line 121"/>
            <p:cNvSpPr>
              <a:spLocks noChangeShapeType="1"/>
            </p:cNvSpPr>
            <p:nvPr/>
          </p:nvSpPr>
          <p:spPr bwMode="auto">
            <a:xfrm>
              <a:off x="3812" y="1844"/>
              <a:ext cx="122"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26842" name="AutoShape 122"/>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926843" name="AutoShape 123"/>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96378" name="Rectangle 124"/>
          <p:cNvSpPr>
            <a:spLocks noChangeArrowheads="1"/>
          </p:cNvSpPr>
          <p:nvPr/>
        </p:nvSpPr>
        <p:spPr bwMode="auto">
          <a:xfrm>
            <a:off x="808038" y="214313"/>
            <a:ext cx="38973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哈夫曼树的构造过程</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926845" name="Rectangle 125"/>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操作要点：</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对权值的</a:t>
            </a: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合并、删除与替换</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，总是合并当前值最小的两个</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26846" name="Rectangle 126"/>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基本思想：</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使权大的结点靠近根</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圆角矩形 3"/>
          <p:cNvSpPr/>
          <p:nvPr/>
        </p:nvSpPr>
        <p:spPr>
          <a:xfrm>
            <a:off x="2195513" y="3028950"/>
            <a:ext cx="6697662" cy="2763838"/>
          </a:xfrm>
          <a:prstGeom prst="roundRect">
            <a:avLst>
              <a:gd name="adj" fmla="val 3801"/>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itchFamily="49" charset="-122"/>
            </a:endParaRPr>
          </a:p>
        </p:txBody>
      </p:sp>
      <p:sp>
        <p:nvSpPr>
          <p:cNvPr id="97282" name="Rectangle 4"/>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基本思想：概率大的字符用短码，小的用长码，构造哈夫曼树</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283" name="Rectangle 5"/>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哈夫曼编码的构造</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
        <p:nvSpPr>
          <p:cNvPr id="797702" name="Text Box 6"/>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例：某系统在通讯时，只出现</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C</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S</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五种字符，其出现频率依次为</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4</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3</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3</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，试设计</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Huffman</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编码。 </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39"/>
          <p:cNvGrpSpPr/>
          <p:nvPr/>
        </p:nvGrpSpPr>
        <p:grpSpPr>
          <a:xfrm>
            <a:off x="3697288" y="3090863"/>
            <a:ext cx="3962400" cy="2743200"/>
            <a:chOff x="3096" y="1468"/>
            <a:chExt cx="2496" cy="1728"/>
          </a:xfrm>
        </p:grpSpPr>
        <p:sp>
          <p:nvSpPr>
            <p:cNvPr id="97286" name="Oval 7"/>
            <p:cNvSpPr>
              <a:spLocks noChangeArrowheads="1"/>
            </p:cNvSpPr>
            <p:nvPr/>
          </p:nvSpPr>
          <p:spPr bwMode="auto">
            <a:xfrm>
              <a:off x="4008" y="1468"/>
              <a:ext cx="288" cy="288"/>
            </a:xfrm>
            <a:prstGeom prst="ellipse">
              <a:avLst/>
            </a:prstGeom>
            <a:solidFill>
              <a:srgbClr val="F2ED2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87" name="Oval 8"/>
            <p:cNvSpPr>
              <a:spLocks noChangeArrowheads="1"/>
            </p:cNvSpPr>
            <p:nvPr/>
          </p:nvSpPr>
          <p:spPr bwMode="auto">
            <a:xfrm>
              <a:off x="4584" y="1900"/>
              <a:ext cx="288" cy="288"/>
            </a:xfrm>
            <a:prstGeom prst="ellipse">
              <a:avLst/>
            </a:prstGeom>
            <a:solidFill>
              <a:srgbClr val="F2ED2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88" name="Oval 9"/>
            <p:cNvSpPr>
              <a:spLocks noChangeArrowheads="1"/>
            </p:cNvSpPr>
            <p:nvPr/>
          </p:nvSpPr>
          <p:spPr bwMode="auto">
            <a:xfrm>
              <a:off x="4920" y="2236"/>
              <a:ext cx="288" cy="288"/>
            </a:xfrm>
            <a:prstGeom prst="ellipse">
              <a:avLst/>
            </a:prstGeom>
            <a:solidFill>
              <a:srgbClr val="F2ED2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89" name="Oval 10"/>
            <p:cNvSpPr>
              <a:spLocks noChangeArrowheads="1"/>
            </p:cNvSpPr>
            <p:nvPr/>
          </p:nvSpPr>
          <p:spPr bwMode="auto">
            <a:xfrm>
              <a:off x="3528" y="1948"/>
              <a:ext cx="288" cy="288"/>
            </a:xfrm>
            <a:prstGeom prst="ellipse">
              <a:avLst/>
            </a:prstGeom>
            <a:solidFill>
              <a:srgbClr val="F2ED2C"/>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6</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0" name="Oval 11"/>
            <p:cNvSpPr>
              <a:spLocks noChangeArrowheads="1"/>
            </p:cNvSpPr>
            <p:nvPr/>
          </p:nvSpPr>
          <p:spPr bwMode="auto">
            <a:xfrm>
              <a:off x="4296" y="2284"/>
              <a:ext cx="288" cy="288"/>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4</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291" name="Oval 12"/>
            <p:cNvSpPr>
              <a:spLocks noChangeArrowheads="1"/>
            </p:cNvSpPr>
            <p:nvPr/>
          </p:nvSpPr>
          <p:spPr bwMode="auto">
            <a:xfrm>
              <a:off x="4632" y="2620"/>
              <a:ext cx="288" cy="288"/>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2</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292" name="Oval 13"/>
            <p:cNvSpPr>
              <a:spLocks noChangeArrowheads="1"/>
            </p:cNvSpPr>
            <p:nvPr/>
          </p:nvSpPr>
          <p:spPr bwMode="auto">
            <a:xfrm>
              <a:off x="5208" y="2620"/>
              <a:ext cx="288" cy="288"/>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2</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293" name="Line 14"/>
            <p:cNvSpPr>
              <a:spLocks noChangeShapeType="1"/>
            </p:cNvSpPr>
            <p:nvPr/>
          </p:nvSpPr>
          <p:spPr bwMode="auto">
            <a:xfrm>
              <a:off x="4296" y="1708"/>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4" name="Line 15"/>
            <p:cNvSpPr>
              <a:spLocks noChangeShapeType="1"/>
            </p:cNvSpPr>
            <p:nvPr/>
          </p:nvSpPr>
          <p:spPr bwMode="auto">
            <a:xfrm flipH="1">
              <a:off x="4536" y="218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5" name="Line 16"/>
            <p:cNvSpPr>
              <a:spLocks noChangeShapeType="1"/>
            </p:cNvSpPr>
            <p:nvPr/>
          </p:nvSpPr>
          <p:spPr bwMode="auto">
            <a:xfrm flipH="1">
              <a:off x="4824" y="2476"/>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6" name="Line 17"/>
            <p:cNvSpPr>
              <a:spLocks noChangeShapeType="1"/>
            </p:cNvSpPr>
            <p:nvPr/>
          </p:nvSpPr>
          <p:spPr bwMode="auto">
            <a:xfrm>
              <a:off x="5160" y="2524"/>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7" name="Line 18"/>
            <p:cNvSpPr>
              <a:spLocks noChangeShapeType="1"/>
            </p:cNvSpPr>
            <p:nvPr/>
          </p:nvSpPr>
          <p:spPr bwMode="auto">
            <a:xfrm>
              <a:off x="4824" y="2140"/>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8" name="Text Box 19"/>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299" name="Text Box 20"/>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0" name="Text Box 21"/>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1" name="Text Box 22"/>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2" name="Text Box 23"/>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3" name="Text Box 24"/>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4" name="Line 25"/>
            <p:cNvSpPr>
              <a:spLocks noChangeShapeType="1"/>
            </p:cNvSpPr>
            <p:nvPr/>
          </p:nvSpPr>
          <p:spPr bwMode="auto">
            <a:xfrm flipH="1">
              <a:off x="3768" y="1708"/>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5" name="Oval 26"/>
            <p:cNvSpPr>
              <a:spLocks noChangeArrowheads="1"/>
            </p:cNvSpPr>
            <p:nvPr/>
          </p:nvSpPr>
          <p:spPr bwMode="auto">
            <a:xfrm>
              <a:off x="3144" y="2284"/>
              <a:ext cx="288" cy="288"/>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3</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306" name="Oval 27"/>
            <p:cNvSpPr>
              <a:spLocks noChangeArrowheads="1"/>
            </p:cNvSpPr>
            <p:nvPr/>
          </p:nvSpPr>
          <p:spPr bwMode="auto">
            <a:xfrm>
              <a:off x="3816" y="2284"/>
              <a:ext cx="288" cy="288"/>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3</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307" name="Line 28"/>
            <p:cNvSpPr>
              <a:spLocks noChangeShapeType="1"/>
            </p:cNvSpPr>
            <p:nvPr/>
          </p:nvSpPr>
          <p:spPr bwMode="auto">
            <a:xfrm flipH="1">
              <a:off x="3336" y="2188"/>
              <a:ext cx="24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8" name="Line 29"/>
            <p:cNvSpPr>
              <a:spLocks noChangeShapeType="1"/>
            </p:cNvSpPr>
            <p:nvPr/>
          </p:nvSpPr>
          <p:spPr bwMode="auto">
            <a:xfrm>
              <a:off x="3768" y="218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09" name="Text Box 30"/>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0" name="Text Box 31"/>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1" name="Text Box 32"/>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2" name="Text Box 33"/>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B</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3" name="Text Box 34"/>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A</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4" name="Text Box 35"/>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C</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7315" name="Text Box 36"/>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S</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797734" name="Rectangle 38"/>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00</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01</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10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C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110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S</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111</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5154" name="Rectangle 2"/>
          <p:cNvSpPr>
            <a:spLocks noChangeArrowheads="1"/>
          </p:cNvSpPr>
          <p:nvPr/>
        </p:nvSpPr>
        <p:spPr bwMode="auto">
          <a:xfrm>
            <a:off x="468313" y="1125538"/>
            <a:ext cx="8416925" cy="5243513"/>
          </a:xfrm>
          <a:prstGeom prst="roundRect">
            <a:avLst>
              <a:gd name="adj" fmla="val 2301"/>
            </a:avLst>
          </a:prstGeom>
          <a:solidFill>
            <a:schemeClr val="bg2">
              <a:lumMod val="20000"/>
              <a:lumOff val="80000"/>
            </a:schemeClr>
          </a:solidFill>
          <a:ln>
            <a:noFill/>
          </a:ln>
        </p:spPr>
        <p:txBody>
          <a:bodyPr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263525" marR="0" lvl="0" indent="-263525"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ü"/>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根据给定的</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个权值{</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w</a:t>
            </a:r>
            <a:r>
              <a:rPr kumimoji="0" lang="en-US" altLang="zh-CN" sz="26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,w</a:t>
            </a:r>
            <a:r>
              <a:rPr kumimoji="0" lang="en-US" altLang="zh-CN" sz="26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err="1">
                <a:ln>
                  <a:noFill/>
                </a:ln>
                <a:solidFill>
                  <a:schemeClr val="tx1"/>
                </a:solidFill>
                <a:effectLst/>
                <a:uLnTx/>
                <a:uFillTx/>
                <a:latin typeface="+mn-lt"/>
                <a:ea typeface="+mn-ea"/>
                <a:cs typeface="+mn-ea"/>
                <a:sym typeface="+mn-lt"/>
              </a:rPr>
              <a:t>w</a:t>
            </a:r>
            <a:r>
              <a:rPr kumimoji="0" lang="en-US" altLang="zh-CN" sz="2600" b="0" i="0" u="none" strike="noStrike" kern="1200" cap="none" spc="0" normalizeH="0" baseline="-25000" noProof="0" dirty="0" err="1">
                <a:ln>
                  <a:noFill/>
                </a:ln>
                <a:solidFill>
                  <a:schemeClr val="tx1"/>
                </a:solidFill>
                <a:effectLst/>
                <a:uLnTx/>
                <a:uFillTx/>
                <a:latin typeface="+mn-lt"/>
                <a:ea typeface="+mn-ea"/>
                <a:cs typeface="+mn-ea"/>
                <a:sym typeface="+mn-lt"/>
              </a:rPr>
              <a:t>n</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构造</a:t>
            </a:r>
            <a:r>
              <a:rPr kumimoji="0" lang="en-US" altLang="zh-CN" sz="2600" b="0" i="0" u="none" strike="noStrike" kern="1200" cap="none" spc="0" normalizeH="0" baseline="0" noProof="0" dirty="0">
                <a:ln>
                  <a:noFill/>
                </a:ln>
                <a:solidFill>
                  <a:srgbClr val="FF3300"/>
                </a:solidFill>
                <a:effectLst/>
                <a:uLnTx/>
                <a:uFillTx/>
                <a:latin typeface="+mn-lt"/>
                <a:ea typeface="+mn-ea"/>
                <a:cs typeface="+mn-ea"/>
                <a:sym typeface="+mn-lt"/>
              </a:rPr>
              <a:t>n</a:t>
            </a:r>
            <a:r>
              <a:rPr kumimoji="0" lang="zh-CN" altLang="zh-CN" sz="2600" b="0" i="0" u="none" strike="noStrike" kern="1200" cap="none" spc="0" normalizeH="0" baseline="0" noProof="0" dirty="0">
                <a:ln>
                  <a:noFill/>
                </a:ln>
                <a:solidFill>
                  <a:srgbClr val="FF3300"/>
                </a:solidFill>
                <a:effectLst/>
                <a:uLnTx/>
                <a:uFillTx/>
                <a:latin typeface="+mn-lt"/>
                <a:ea typeface="+mn-ea"/>
                <a:cs typeface="+mn-ea"/>
                <a:sym typeface="+mn-lt"/>
              </a:rPr>
              <a:t>棵只有根结点的二叉树</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a:p>
            <a:pPr marL="263525" marR="0" lvl="0" indent="-263525"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ü"/>
              <a:defRPr/>
            </a:pP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在森林中选取两棵根结点</a:t>
            </a:r>
            <a:r>
              <a:rPr kumimoji="0" lang="zh-CN" altLang="zh-CN" sz="2600" b="0" i="0" u="none" strike="noStrike" kern="1200" cap="none" spc="0" normalizeH="0" baseline="0" noProof="0" dirty="0">
                <a:ln>
                  <a:noFill/>
                </a:ln>
                <a:solidFill>
                  <a:srgbClr val="FF3300"/>
                </a:solidFill>
                <a:effectLst/>
                <a:uLnTx/>
                <a:uFillTx/>
                <a:latin typeface="+mn-lt"/>
                <a:ea typeface="+mn-ea"/>
                <a:cs typeface="+mn-ea"/>
                <a:sym typeface="+mn-lt"/>
              </a:rPr>
              <a:t>权值最小的树作左右子树</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，构造一棵新的二叉树，置新二叉树根结点权值为其左右子树根结点权值之和。</a:t>
            </a:r>
            <a:endPar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endParaRPr>
          </a:p>
          <a:p>
            <a:pPr marL="263525" marR="0" lvl="0" indent="-263525"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ü"/>
              <a:defRPr/>
            </a:pP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在森林中</a:t>
            </a:r>
            <a:r>
              <a:rPr kumimoji="0" lang="zh-CN" altLang="zh-CN" sz="2600" b="0" i="0" u="none" strike="noStrike" kern="1200" cap="none" spc="0" normalizeH="0" baseline="0" noProof="0" dirty="0">
                <a:ln>
                  <a:noFill/>
                </a:ln>
                <a:solidFill>
                  <a:srgbClr val="FF3300"/>
                </a:solidFill>
                <a:effectLst/>
                <a:uLnTx/>
                <a:uFillTx/>
                <a:latin typeface="+mn-lt"/>
                <a:ea typeface="+mn-ea"/>
                <a:cs typeface="+mn-ea"/>
                <a:sym typeface="+mn-lt"/>
              </a:rPr>
              <a:t>删除这两棵树</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，同时将新得到的二叉树加入森林中。</a:t>
            </a:r>
            <a:endPar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endParaRPr>
          </a:p>
          <a:p>
            <a:pPr marL="263525" marR="0" lvl="0" indent="-263525"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ü"/>
              <a:defRPr/>
            </a:pP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重复上述两步，</a:t>
            </a:r>
            <a:r>
              <a:rPr kumimoji="0" lang="zh-CN" altLang="zh-CN" sz="2600" b="0" i="0" u="none" strike="noStrike" kern="1200" cap="none" spc="0" normalizeH="0" baseline="0" noProof="0" dirty="0">
                <a:ln>
                  <a:noFill/>
                </a:ln>
                <a:solidFill>
                  <a:srgbClr val="FF3300"/>
                </a:solidFill>
                <a:effectLst/>
                <a:uLnTx/>
                <a:uFillTx/>
                <a:latin typeface="+mn-lt"/>
                <a:ea typeface="+mn-ea"/>
                <a:cs typeface="+mn-ea"/>
                <a:sym typeface="+mn-lt"/>
              </a:rPr>
              <a:t>直到只含一棵树为止</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，这棵树即</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哈夫</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曼树。</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8307" name="Rectangle 3"/>
          <p:cNvSpPr>
            <a:spLocks noChangeArrowheads="1"/>
          </p:cNvSpPr>
          <p:nvPr/>
        </p:nvSpPr>
        <p:spPr bwMode="auto">
          <a:xfrm>
            <a:off x="900113" y="233363"/>
            <a:ext cx="38973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rPr>
              <a:t>哈夫曼树的构造过程</a:t>
            </a:r>
            <a:endParaRPr kumimoji="0" lang="zh-CN" altLang="en-US" sz="2800" b="0" i="0" u="none" strike="noStrike" kern="1200" cap="none" spc="0" normalizeH="0" baseline="0" noProof="0" dirty="0">
              <a:ln>
                <a:noFill/>
              </a:ln>
              <a:solidFill>
                <a:schemeClr val="bg1"/>
              </a:solidFill>
              <a:effectLst/>
              <a:uLnTx/>
              <a:uFillTx/>
              <a:latin typeface="+mj-lt"/>
              <a:ea typeface="微软雅黑" panose="020B0503020204020204" pitchFamily="34" charset="-122"/>
              <a:cs typeface="+mj-cs"/>
              <a:sym typeface="+mn-lt"/>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tgtEl>
                                        <p:attrNameLst>
                                          <p:attrName>style.visibility</p:attrName>
                                        </p:attrNameLst>
                                      </p:cBhvr>
                                      <p:to>
                                        <p:strVal val="visible"/>
                                      </p:to>
                                    </p:set>
                                    <p:animEffect transition="in" filter="box(in)">
                                      <p:cBhvr>
                                        <p:cTn id="7" dur="500"/>
                                        <p:tgtEl>
                                          <p:spTgt spid="9451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charRg st="0" end="37"/>
                                            </p:txEl>
                                          </p:spTgt>
                                        </p:tgtEl>
                                        <p:attrNameLst>
                                          <p:attrName>style.visibility</p:attrName>
                                        </p:attrNameLst>
                                      </p:cBhvr>
                                      <p:to>
                                        <p:strVal val="visible"/>
                                      </p:to>
                                    </p:set>
                                    <p:animEffect transition="in" filter="box(in)">
                                      <p:cBhvr>
                                        <p:cTn id="12" dur="500"/>
                                        <p:tgtEl>
                                          <p:spTgt spid="945154">
                                            <p:txEl>
                                              <p:charRg st="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charRg st="37" end="95"/>
                                            </p:txEl>
                                          </p:spTgt>
                                        </p:tgtEl>
                                        <p:attrNameLst>
                                          <p:attrName>style.visibility</p:attrName>
                                        </p:attrNameLst>
                                      </p:cBhvr>
                                      <p:to>
                                        <p:strVal val="visible"/>
                                      </p:to>
                                    </p:set>
                                    <p:animEffect transition="in" filter="box(in)">
                                      <p:cBhvr>
                                        <p:cTn id="17" dur="500"/>
                                        <p:tgtEl>
                                          <p:spTgt spid="945154">
                                            <p:txEl>
                                              <p:charRg st="37"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charRg st="95" end="123"/>
                                            </p:txEl>
                                          </p:spTgt>
                                        </p:tgtEl>
                                        <p:attrNameLst>
                                          <p:attrName>style.visibility</p:attrName>
                                        </p:attrNameLst>
                                      </p:cBhvr>
                                      <p:to>
                                        <p:strVal val="visible"/>
                                      </p:to>
                                    </p:set>
                                    <p:animEffect transition="in" filter="box(in)">
                                      <p:cBhvr>
                                        <p:cTn id="22" dur="500"/>
                                        <p:tgtEl>
                                          <p:spTgt spid="945154">
                                            <p:txEl>
                                              <p:charRg st="95" end="1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charRg st="123" end="150"/>
                                            </p:txEl>
                                          </p:spTgt>
                                        </p:tgtEl>
                                        <p:attrNameLst>
                                          <p:attrName>style.visibility</p:attrName>
                                        </p:attrNameLst>
                                      </p:cBhvr>
                                      <p:to>
                                        <p:strVal val="visible"/>
                                      </p:to>
                                    </p:set>
                                    <p:animEffect transition="in" filter="box(in)">
                                      <p:cBhvr>
                                        <p:cTn id="27" dur="500"/>
                                        <p:tgtEl>
                                          <p:spTgt spid="945154">
                                            <p:txEl>
                                              <p:charRg st="123"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animBg="1" build="p"/>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15657</Words>
  <Application>WPS 演示</Application>
  <PresentationFormat>全屏显示(4:3)</PresentationFormat>
  <Paragraphs>2542</Paragraphs>
  <Slides>110</Slides>
  <Notes>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35</vt:i4>
      </vt:variant>
      <vt:variant>
        <vt:lpstr>幻灯片标题</vt:lpstr>
      </vt:variant>
      <vt:variant>
        <vt:i4>110</vt:i4>
      </vt:variant>
    </vt:vector>
  </HeadingPairs>
  <TitlesOfParts>
    <vt:vector size="167" baseType="lpstr">
      <vt:lpstr>Arial</vt:lpstr>
      <vt:lpstr>宋体</vt:lpstr>
      <vt:lpstr>Wingdings</vt:lpstr>
      <vt:lpstr>Times New Roman</vt:lpstr>
      <vt:lpstr>仿宋_GB2312</vt:lpstr>
      <vt:lpstr>仿宋</vt:lpstr>
      <vt:lpstr>微软雅黑</vt:lpstr>
      <vt:lpstr>Palatino Linotype</vt:lpstr>
      <vt:lpstr>Arial Unicode MS</vt:lpstr>
      <vt:lpstr>Arial Narrow</vt:lpstr>
      <vt:lpstr>Symbol</vt:lpstr>
      <vt:lpstr>Calibri</vt:lpstr>
      <vt:lpstr>Gill Sans</vt:lpstr>
      <vt:lpstr>楷体_GB2312</vt:lpstr>
      <vt:lpstr>新宋体</vt:lpstr>
      <vt:lpstr>Euclid</vt:lpstr>
      <vt:lpstr>Impact</vt:lpstr>
      <vt:lpstr>Leelawadee</vt:lpstr>
      <vt:lpstr>Leelawadee UI</vt:lpstr>
      <vt:lpstr>Segoe Print</vt:lpstr>
      <vt:lpstr>1_默认设计模板</vt:lpstr>
      <vt:lpstr>Office Theme</vt:lpstr>
      <vt:lpstr>Visio.Drawing.5</vt:lpstr>
      <vt:lpstr>Visio.Drawing.5</vt:lpstr>
      <vt:lpstr>Visio.Drawing.5</vt:lpstr>
      <vt:lpstr>Equation.3</vt:lpstr>
      <vt:lpstr>Equation.3</vt:lpstr>
      <vt:lpstr>Equation.3</vt:lpstr>
      <vt:lpstr>Equation.3</vt:lpstr>
      <vt:lpstr>Visio.Drawing.5</vt:lpstr>
      <vt:lpstr>Visio.Drawing.5</vt:lpstr>
      <vt:lpstr>Visio.Drawing.5</vt:lpstr>
      <vt:lpstr>Visio.Drawing.5</vt:lpstr>
      <vt:lpstr>Visio.Drawing.5</vt:lpstr>
      <vt:lpstr>Visio.Drawing.5</vt:lpstr>
      <vt:lpstr>Equation.3</vt:lpstr>
      <vt:lpstr>Equation.3</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画出以下二叉树对应的中序线索二叉树。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王幸</cp:lastModifiedBy>
  <cp:revision>45</cp:revision>
  <dcterms:created xsi:type="dcterms:W3CDTF">2018-11-02T06:03:00Z</dcterms:created>
  <dcterms:modified xsi:type="dcterms:W3CDTF">2021-12-06T00:40:39Z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30A293F64EC44020A630562CB4C8E1C3</vt:lpwstr>
  </property>
  <property fmtid="{D5CDD505-2E9C-101B-9397-08002B2CF9AE}" pid="3" name="KSOProductBuildVer">
    <vt:lpwstr>2052-11.1.0.11115</vt:lpwstr>
  </property>
</Properties>
</file>