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80" r:id="rId5"/>
    <p:sldId id="281" r:id="rId6"/>
    <p:sldId id="260" r:id="rId7"/>
    <p:sldId id="277" r:id="rId8"/>
    <p:sldId id="278" r:id="rId9"/>
    <p:sldId id="279" r:id="rId10"/>
    <p:sldId id="282" r:id="rId11"/>
    <p:sldId id="293" r:id="rId12"/>
    <p:sldId id="263" r:id="rId13"/>
    <p:sldId id="264" r:id="rId14"/>
    <p:sldId id="266" r:id="rId15"/>
    <p:sldId id="265" r:id="rId16"/>
    <p:sldId id="262" r:id="rId17"/>
    <p:sldId id="275" r:id="rId18"/>
    <p:sldId id="294" r:id="rId19"/>
    <p:sldId id="295" r:id="rId20"/>
    <p:sldId id="296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2" autoAdjust="0"/>
    <p:restoredTop sz="77473" autoAdjust="0"/>
  </p:normalViewPr>
  <p:slideViewPr>
    <p:cSldViewPr snapToGrid="0">
      <p:cViewPr>
        <p:scale>
          <a:sx n="83" d="100"/>
          <a:sy n="83" d="100"/>
        </p:scale>
        <p:origin x="864" y="4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F2A5E-6A4D-4D98-BCCF-1B4DD461524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25542-B3EE-48AB-8C83-94A691BDB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0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这是我们的主要架构，数据来源主要为</a:t>
            </a:r>
            <a:r>
              <a:rPr lang="zh-CN" altLang="en-US" sz="1200" b="1" i="0" u="none" strike="noStrike" dirty="0">
                <a:solidFill>
                  <a:srgbClr val="333333"/>
                </a:solidFill>
                <a:effectLst/>
                <a:latin typeface="Open Sans"/>
              </a:rPr>
              <a:t>：</a:t>
            </a:r>
            <a:r>
              <a:rPr lang="en" altLang="zh-CN" sz="1200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" altLang="zh-CN" sz="1200" b="1" dirty="0" err="1">
                <a:solidFill>
                  <a:srgbClr val="333333"/>
                </a:solidFill>
                <a:latin typeface="Open Sans"/>
              </a:rPr>
              <a:t>DBPedia</a:t>
            </a:r>
            <a:r>
              <a:rPr lang="en" altLang="zh-CN" sz="1200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-US" sz="1200" b="1" dirty="0">
                <a:solidFill>
                  <a:srgbClr val="333333"/>
                </a:solidFill>
                <a:latin typeface="Open Sans"/>
              </a:rPr>
              <a:t>、</a:t>
            </a:r>
            <a:r>
              <a:rPr lang="en-US" altLang="zh-CN" sz="1200" b="1" dirty="0" err="1">
                <a:solidFill>
                  <a:srgbClr val="333333"/>
                </a:solidFill>
                <a:latin typeface="Open Sans"/>
              </a:rPr>
              <a:t>tmdb</a:t>
            </a:r>
            <a:r>
              <a:rPr lang="zh-CN" altLang="en-US" sz="1200" b="1" dirty="0">
                <a:solidFill>
                  <a:srgbClr val="333333"/>
                </a:solidFill>
                <a:latin typeface="Open Sans"/>
              </a:rPr>
              <a:t>。下面是关于我们项目的详细介绍。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68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4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1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知识图谱主要用来描述事物及事物之间的关系，这些事物可以是抽象概念也可以是概念的实例。因此，知识图谱本身就可以包含本体，即本体是知识图谱的一个子图。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如果主要应用于一些专家系统，基于规则进行严谨的知识表示、查询和推理，需要本体定义支持。</a:t>
            </a:r>
            <a:endParaRPr lang="en-US" altLang="zh-CN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如果涉及的知识领域众多，知识复杂，主要想利用图在关系表示方面的优点表示事物之间联系，弱化复杂的推理功能，具有很高的容错性，以此达到更易被使用的效果，同时构建的知识图谱对数据一致性等要求不高，应用场景中对本体的依赖不大，不需要本体层也可以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8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我们采用</a:t>
            </a:r>
            <a:r>
              <a:rPr lang="en" altLang="zh-CN" dirty="0" err="1">
                <a:effectLst/>
              </a:rPr>
              <a:t>neosemantics</a:t>
            </a:r>
            <a:r>
              <a:rPr lang="zh-CN" altLang="en-US" dirty="0">
                <a:effectLst/>
              </a:rPr>
              <a:t>插件作为</a:t>
            </a:r>
            <a:r>
              <a:rPr lang="en" altLang="zh-CN" dirty="0">
                <a:effectLst/>
              </a:rPr>
              <a:t>neo4j</a:t>
            </a:r>
            <a:r>
              <a:rPr lang="zh-CN" altLang="en-US" dirty="0">
                <a:effectLst/>
              </a:rPr>
              <a:t>数据导入的工具，保证数据信息最大程度的完整性。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同时要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注意：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插件要与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版本匹配 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源数据需要与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在同一物理机上了</a:t>
            </a:r>
            <a:endParaRPr lang="en-US" altLang="zh-CN" sz="12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中给感兴趣的数据加标签，主要通过这类物体的特定的属性</a:t>
            </a:r>
            <a:r>
              <a:rPr lang="en-US" altLang="zh-CN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关系实现</a:t>
            </a:r>
            <a:endParaRPr lang="en-US" altLang="zh-CN" sz="12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切割实体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</a:t>
            </a:r>
            <a:endParaRPr lang="zh-CN" altLang="en-US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2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针对本项目感兴趣的实体属性加标签，搜索时指定标签，加速搜索；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本项目搜索主要是通过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进行搜索，所以在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上建立索引，加速搜索。</a:t>
            </a:r>
          </a:p>
          <a:p>
            <a:endParaRPr kumimoji="1"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建立关于主键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的索引，加速搜索；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建立关于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的全文索引，加速名字匹配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为了保证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中存储数据的总量的大小及缓存的及时更新，为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设置自动删除过期缓存；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为了加速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的搜索速度，为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添加索引</a:t>
            </a: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5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实现了以上四种基本查询，下面主要就两节点查询进行说明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7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对于多跳节点的查询，主要有三种方式，我们针对这三种方式以查询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跳关系为例，进行查询效率的比较以及成因分析。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3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我们可以看到对于此种方式，</a:t>
            </a:r>
            <a:r>
              <a:rPr lang="en" altLang="zh-CN" dirty="0">
                <a:effectLst/>
              </a:rPr>
              <a:t>neo4j</a:t>
            </a:r>
            <a:r>
              <a:rPr lang="zh-CN" altLang="en-US" dirty="0">
                <a:effectLst/>
              </a:rPr>
              <a:t>首先执行</a:t>
            </a:r>
            <a:r>
              <a:rPr lang="en" altLang="zh-CN" dirty="0" err="1">
                <a:effectLst/>
              </a:rPr>
              <a:t>VarLengthExpand</a:t>
            </a:r>
            <a:r>
              <a:rPr lang="en" altLang="zh-CN" dirty="0">
                <a:effectLst/>
              </a:rPr>
              <a:t>(All)</a:t>
            </a:r>
            <a:r>
              <a:rPr lang="zh-CN" altLang="en-US" dirty="0">
                <a:effectLst/>
              </a:rPr>
              <a:t>查询出了关于节点</a:t>
            </a:r>
            <a:r>
              <a:rPr lang="en" altLang="zh-CN" dirty="0">
                <a:effectLst/>
              </a:rPr>
              <a:t>s=1683654</a:t>
            </a:r>
            <a:r>
              <a:rPr lang="zh-CN" altLang="en-US" dirty="0">
                <a:effectLst/>
              </a:rPr>
              <a:t>的全部的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跳关系，之后在执行</a:t>
            </a:r>
            <a:r>
              <a:rPr lang="en" altLang="zh-CN" dirty="0">
                <a:effectLst/>
              </a:rPr>
              <a:t>Filter</a:t>
            </a:r>
            <a:r>
              <a:rPr lang="zh-CN" altLang="en-US" dirty="0">
                <a:effectLst/>
              </a:rPr>
              <a:t>从全部关系中筛选出指向节点为</a:t>
            </a:r>
            <a:r>
              <a:rPr lang="en" altLang="zh-CN" dirty="0">
                <a:effectLst/>
              </a:rPr>
              <a:t>t=590</a:t>
            </a:r>
            <a:r>
              <a:rPr lang="zh-CN" altLang="en-US" dirty="0">
                <a:effectLst/>
              </a:rPr>
              <a:t>的关系。这其中大量的时间耗费在了深度遍历查询全部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跳关系以及筛选中。</a:t>
            </a:r>
            <a:endParaRPr lang="en-US" altLang="zh-CN" dirty="0">
              <a:effectLst/>
            </a:endParaRPr>
          </a:p>
          <a:p>
            <a:endParaRPr kumimoji="1"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我们可以看到对于此种方式，</a:t>
            </a:r>
            <a:r>
              <a:rPr lang="en" altLang="zh-CN" dirty="0">
                <a:effectLst/>
              </a:rPr>
              <a:t>neo4j</a:t>
            </a:r>
            <a:r>
              <a:rPr lang="zh-CN" altLang="en-US" dirty="0">
                <a:effectLst/>
              </a:rPr>
              <a:t>首先并行多次执行</a:t>
            </a:r>
            <a:r>
              <a:rPr lang="en" altLang="zh-CN" dirty="0">
                <a:effectLst/>
              </a:rPr>
              <a:t>Expand(All)</a:t>
            </a:r>
            <a:r>
              <a:rPr lang="zh-CN" altLang="en-US" dirty="0">
                <a:effectLst/>
              </a:rPr>
              <a:t>分别查询出了关于节点</a:t>
            </a:r>
            <a:r>
              <a:rPr lang="en" altLang="zh-CN" dirty="0">
                <a:effectLst/>
              </a:rPr>
              <a:t>s=1683654</a:t>
            </a:r>
            <a:r>
              <a:rPr lang="zh-CN" altLang="en-US" dirty="0">
                <a:effectLst/>
              </a:rPr>
              <a:t>的全部的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跳关系和关于节点</a:t>
            </a:r>
            <a:r>
              <a:rPr lang="en" altLang="zh-CN" dirty="0">
                <a:effectLst/>
              </a:rPr>
              <a:t>t=590</a:t>
            </a:r>
            <a:r>
              <a:rPr lang="zh-CN" altLang="en-US" dirty="0">
                <a:effectLst/>
              </a:rPr>
              <a:t>的全部的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跳关系，之后在执行</a:t>
            </a:r>
            <a:r>
              <a:rPr lang="en" altLang="zh-CN" dirty="0" err="1">
                <a:effectLst/>
              </a:rPr>
              <a:t>NodeHashJoin</a:t>
            </a:r>
            <a:r>
              <a:rPr lang="zh-CN" altLang="en-US" dirty="0">
                <a:effectLst/>
              </a:rPr>
              <a:t>做节点的</a:t>
            </a:r>
            <a:r>
              <a:rPr lang="en" altLang="zh-CN" dirty="0" err="1">
                <a:effectLst/>
              </a:rPr>
              <a:t>HashJoin</a:t>
            </a:r>
            <a:r>
              <a:rPr lang="zh-CN" altLang="en" dirty="0">
                <a:effectLst/>
              </a:rPr>
              <a:t>，</a:t>
            </a:r>
            <a:r>
              <a:rPr lang="zh-CN" altLang="en-US" dirty="0">
                <a:effectLst/>
              </a:rPr>
              <a:t>将相同的节点匹配，得到二者的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跳关系。这样操作效率极高，查询速度快。</a:t>
            </a:r>
            <a:endParaRPr lang="en-US" altLang="zh-CN" dirty="0">
              <a:effectLst/>
            </a:endParaRPr>
          </a:p>
          <a:p>
            <a:endParaRPr kumimoji="1" lang="en-US" altLang="zh-CN" dirty="0">
              <a:effectLst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我们可以看到对于此种方式，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逐步每一跳的结果，之后利用上一步的查询结果进行下一步查询，最终通过筛选，返回多跳关系。这样耗时更为严重，效率更加低下。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执行步骤和主要耗时同之前。</a:t>
            </a:r>
          </a:p>
          <a:p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我们可以看到对于此种方式，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将多个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子句分为多个并行任务进行执行，而对于其中的多跳查询也利用上述之前提到的方式进行执行，执行速度较快。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1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通过额外补充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TMDB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电影信息数据集，获取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年间不同电影题材类型的电影数目。观察各个电影题材类型的电影数目随着年份的变化，出现了可以被建模的模式。于是，对每一题材类别都根据年份建立回归模型。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采用随机森林回归模型来预测某一年某题材类别电影数量。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21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25542-B3EE-48AB-8C83-94A691BDBA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1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0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D9A83-FE54-4F14-99B8-DAC5D48A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1F9B9-A4F9-4176-8883-9D041085F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47A47-44ED-4955-B399-57202DF9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97FB1-C00C-4710-B2E6-358A103E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2AD1D-3E47-4394-9C7D-4535836A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BF4F0-3668-432B-BD6C-9F241E82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7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4D471-A44E-417E-8BDF-12A439CC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8263DD-879B-40E9-BB81-961575FF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FB06AB-293E-4545-BE72-28426802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EA8F9-F9A8-490A-9C6B-4AC6FC61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0C6DD-DEAD-4724-838C-8E891EC8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A9472-4C54-48E6-A4B4-A0C09898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A84E-A0FA-41B2-814F-F169F70A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6F61D9-0452-4AC7-9073-49425FAC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C5BD9-F976-4465-9F93-88417B4B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A7DB6-50CC-44F0-8270-574F2E1A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8E117-3D37-4D99-8EB5-1C9F8573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30F4D-ACF1-4947-89EA-4C69A7D02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CA051C-524B-4BC2-8D31-312FE9C1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EF259-CE65-4E69-B1A9-4342F5D7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7666E-8030-43A7-AF58-74E81122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EE0C4-CF5E-4804-AEE6-4E799E83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1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1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5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27FCA-F8B9-4EF9-B558-15A864A2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1CB54-A06D-45D4-8BFC-CD926C70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642F4-2A4B-4A65-A71D-47BAFA33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342DC-F8B0-487D-BBF4-750F5ED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8500A-5E91-4C4A-A791-127F04A3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DE6C0-7057-4D3E-A561-AE568DCA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45276-5295-412F-B7B2-41E914B76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837B1-8436-4A3B-9FC8-D92C2D8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90F58-5400-4D25-AACD-4652DD70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486CD-B00A-41FC-9F9B-E7D15E6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E1EC3-5391-4324-A607-C760D39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17E7F-50B1-44EE-B346-451F8151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F4198-18D1-4C63-A4DE-96092F29C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A918D-8F64-498A-B8CA-F6ED71BB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9E215-5190-4D35-9882-0F668F0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C020F-D040-447F-B289-46000A6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9E421-5E42-4967-947C-6FBDEC53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C8AE4-78CE-44EE-98C2-9F809311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71723-C434-41C9-975C-499553A67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F95EFB-6412-431A-8E16-D77E75F87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58B49B-5865-42C6-B42B-22794A212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A210C8-DAD3-4F0C-AE6B-450A5C07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ED3E78-99F2-4EA5-8417-2E7B4BF5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DE347C-D3B1-4162-A072-0245A1B4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96678" y="57072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9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AF076-E2C6-4A98-AE92-E55A87DF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49EF84-8944-4587-88CD-C15F583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83F6E6-22F6-47BA-9AEB-339022F9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B53D3-5235-492E-90BD-F8CA3337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0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81CB6-6D39-4AB7-AEC5-ABB06942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6714A-282F-4309-AAC9-4476CF64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47B5C-940D-464E-9B07-BDA909E4B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8C74-DC7A-469C-A2DE-376E103F6BD4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46A4E-2135-40FD-B047-E2883811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BCAC5-CE87-4FD3-B365-88A41E9F9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8A36-1E30-4D31-9E93-DF1A0A298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3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appings.dbpedia.org/server/ontology/class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>
            <a:extLst>
              <a:ext uri="{FF2B5EF4-FFF2-40B4-BE49-F238E27FC236}">
                <a16:creationId xmlns:a16="http://schemas.microsoft.com/office/drawing/2014/main" id="{B3098245-9C1B-4CF9-8B35-5A24DA22DC7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88740" y="1928930"/>
            <a:ext cx="9814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n w="17780" cmpd="sng">
                  <a:noFill/>
                  <a:prstDash val="solid"/>
                  <a:miter lim="800000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商务智能课程项目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18F56F-60A9-4297-AEA6-D2C50AE22154}"/>
              </a:ext>
            </a:extLst>
          </p:cNvPr>
          <p:cNvSpPr txBox="1"/>
          <p:nvPr/>
        </p:nvSpPr>
        <p:spPr>
          <a:xfrm>
            <a:off x="4029307" y="3244334"/>
            <a:ext cx="3877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第九组</a:t>
            </a:r>
            <a:endParaRPr kumimoji="1" lang="en-US" altLang="zh-CN" dirty="0"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endParaRPr kumimoji="1" lang="en-US" altLang="zh-CN" dirty="0"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1752058 </a:t>
            </a:r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姜其升</a:t>
            </a:r>
            <a:endParaRPr kumimoji="1" lang="en-US" altLang="zh-CN" dirty="0"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1753731 </a:t>
            </a:r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陈    东</a:t>
            </a:r>
            <a:endParaRPr kumimoji="1" lang="en-US" altLang="zh-CN" dirty="0"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1751984 </a:t>
            </a:r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王舸飞</a:t>
            </a:r>
            <a:endParaRPr kumimoji="1" lang="en-US" altLang="zh-CN" dirty="0">
              <a:latin typeface="Yuanti SC" charset="-122"/>
              <a:ea typeface="Yuanti SC" charset="-122"/>
              <a:cs typeface="Yuanti SC" charset="-122"/>
            </a:endParaRPr>
          </a:p>
          <a:p>
            <a:pPr algn="ctr"/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1753948 </a:t>
            </a:r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张    尧</a:t>
            </a:r>
          </a:p>
        </p:txBody>
      </p:sp>
    </p:spTree>
    <p:extLst>
      <p:ext uri="{BB962C8B-B14F-4D97-AF65-F5344CB8AC3E}">
        <p14:creationId xmlns:p14="http://schemas.microsoft.com/office/powerpoint/2010/main" val="7104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762"/>
    </mc:Choice>
    <mc:Fallback xmlns="">
      <p:transition advClick="0" advTm="1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B5A8A812-45D2-9F4B-AB1C-22DCC232D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07" y="0"/>
            <a:ext cx="2670081" cy="807127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55377A4-6676-F941-9E68-B0C09F89F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" y="0"/>
            <a:ext cx="1640279" cy="6858000"/>
          </a:xfrm>
          <a:prstGeom prst="rect">
            <a:avLst/>
          </a:prstGeom>
        </p:spPr>
      </p:pic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B1D88E96-B596-0E4D-BAC4-57AC715A2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68963"/>
              </p:ext>
            </p:extLst>
          </p:nvPr>
        </p:nvGraphicFramePr>
        <p:xfrm>
          <a:off x="1991344" y="0"/>
          <a:ext cx="7575639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9449">
                  <a:extLst>
                    <a:ext uri="{9D8B030D-6E8A-4147-A177-3AD203B41FA5}">
                      <a16:colId xmlns:a16="http://schemas.microsoft.com/office/drawing/2014/main" val="54386907"/>
                    </a:ext>
                  </a:extLst>
                </a:gridCol>
                <a:gridCol w="2723691">
                  <a:extLst>
                    <a:ext uri="{9D8B030D-6E8A-4147-A177-3AD203B41FA5}">
                      <a16:colId xmlns:a16="http://schemas.microsoft.com/office/drawing/2014/main" val="126174293"/>
                    </a:ext>
                  </a:extLst>
                </a:gridCol>
                <a:gridCol w="4312499">
                  <a:extLst>
                    <a:ext uri="{9D8B030D-6E8A-4147-A177-3AD203B41FA5}">
                      <a16:colId xmlns:a16="http://schemas.microsoft.com/office/drawing/2014/main" val="3780689785"/>
                    </a:ext>
                  </a:extLst>
                </a:gridCol>
              </a:tblGrid>
              <a:tr h="529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深度运算符 </a:t>
                      </a:r>
                      <a:r>
                        <a:rPr lang="en-US" altLang="zh-CN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0..n]</a:t>
                      </a:r>
                      <a:endParaRPr lang="zh-CN" alt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连接拼接语句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863648"/>
                  </a:ext>
                </a:extLst>
              </a:tr>
              <a:tr h="40672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p=(s)-[*0..4]-(t) where id(s) = 1683654 and id(t) = 590 return p limit 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p=(s)-[]-()-[]-()-[]-()-[]-(t) where id(s) = 1683654 and id(t) = 590 return p limit 10 </a:t>
                      </a:r>
                    </a:p>
                    <a:p>
                      <a:pPr algn="ctr"/>
                      <a:r>
                        <a:rPr lang="en" altLang="zh-CN" dirty="0"/>
                        <a:t>union </a:t>
                      </a:r>
                    </a:p>
                    <a:p>
                      <a:pPr algn="ctr"/>
                      <a:r>
                        <a:rPr lang="en" altLang="zh-CN" dirty="0"/>
                        <a:t>match p=(s)-[]-()-[]-()-[]-(t) where id(s) = 1683654 and id(t) = 590 return p limit 10 </a:t>
                      </a:r>
                    </a:p>
                    <a:p>
                      <a:pPr algn="ctr"/>
                      <a:r>
                        <a:rPr lang="en" altLang="zh-CN" dirty="0"/>
                        <a:t>union </a:t>
                      </a:r>
                    </a:p>
                    <a:p>
                      <a:pPr algn="ctr"/>
                      <a:r>
                        <a:rPr lang="en" altLang="zh-CN" dirty="0"/>
                        <a:t>match p=(s)-[]-()-[]-(t) where id(s) = 1683654 and id(t) = 590 return p limit 10 </a:t>
                      </a:r>
                    </a:p>
                    <a:p>
                      <a:pPr algn="ctr"/>
                      <a:r>
                        <a:rPr lang="en" altLang="zh-CN" dirty="0"/>
                        <a:t>union </a:t>
                      </a:r>
                    </a:p>
                    <a:p>
                      <a:pPr algn="ctr"/>
                      <a:r>
                        <a:rPr lang="en" altLang="zh-CN" dirty="0"/>
                        <a:t>match p=(s)-[]-(t) where id(s) = 1683654 and id(t) = 590 return p limit 10 </a:t>
                      </a:r>
                    </a:p>
                    <a:p>
                      <a:pPr algn="ctr"/>
                      <a:r>
                        <a:rPr lang="en" altLang="zh-CN" dirty="0"/>
                        <a:t>union </a:t>
                      </a:r>
                    </a:p>
                    <a:p>
                      <a:pPr algn="ctr"/>
                      <a:r>
                        <a:rPr lang="en" altLang="zh-CN" dirty="0"/>
                        <a:t>match p=(s)-[]-(s) where id(s) = 1683654 return p limit 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573593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耗时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3276</a:t>
                      </a:r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642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1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CC687E20-6ED1-4C52-81A1-7F60A2FBBF93}"/>
              </a:ext>
            </a:extLst>
          </p:cNvPr>
          <p:cNvSpPr txBox="1"/>
          <p:nvPr/>
        </p:nvSpPr>
        <p:spPr>
          <a:xfrm>
            <a:off x="1587491" y="3921930"/>
            <a:ext cx="6155531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商务智能分析应用</a:t>
            </a:r>
          </a:p>
        </p:txBody>
      </p:sp>
      <p:sp>
        <p:nvSpPr>
          <p:cNvPr id="7" name="文本框 18">
            <a:extLst>
              <a:ext uri="{FF2B5EF4-FFF2-40B4-BE49-F238E27FC236}">
                <a16:creationId xmlns:a16="http://schemas.microsoft.com/office/drawing/2014/main" id="{BA99A659-7CE9-5E44-9E0F-5E94A245F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93" y="2352964"/>
            <a:ext cx="73152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THREE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2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E7EA6-1F40-4501-B680-C8C7C2E1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65" y="1914189"/>
            <a:ext cx="787908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0" b="1" i="0" u="none" strike="noStrike" cap="none" normalizeH="0" baseline="0" dirty="0">
                <a:ln>
                  <a:noFill/>
                </a:ln>
                <a:solidFill>
                  <a:srgbClr val="142331"/>
                </a:solidFill>
                <a:effectLst/>
                <a:latin typeface="Arial" panose="020B0604020202020204" pitchFamily="34" charset="0"/>
                <a:ea typeface="SF UI Text"/>
              </a:rPr>
              <a:t>预测电影题材类别的</a:t>
            </a:r>
            <a:r>
              <a:rPr kumimoji="0" lang="zh-CN" altLang="en-US" sz="5000" b="1" i="0" u="none" strike="noStrike" cap="none" normalizeH="0" baseline="0" dirty="0">
                <a:ln>
                  <a:noFill/>
                </a:ln>
                <a:solidFill>
                  <a:srgbClr val="142331"/>
                </a:solidFill>
                <a:effectLst/>
                <a:latin typeface="Arial" panose="020B0604020202020204" pitchFamily="34" charset="0"/>
                <a:ea typeface="SF UI Text"/>
              </a:rPr>
              <a:t>电影数</a:t>
            </a:r>
            <a:endParaRPr kumimoji="0" lang="zh-CN" altLang="zh-CN" sz="5000" b="1" i="0" u="none" strike="noStrike" cap="none" normalizeH="0" baseline="0" dirty="0">
              <a:ln>
                <a:noFill/>
              </a:ln>
              <a:solidFill>
                <a:srgbClr val="142331"/>
              </a:solidFill>
              <a:effectLst/>
              <a:latin typeface="Arial" panose="020B0604020202020204" pitchFamily="34" charset="0"/>
              <a:ea typeface="SF UI Text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1A75017-03C7-4A75-93D5-36EC08C6F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" y="2926275"/>
            <a:ext cx="4712917" cy="336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E7EA6-1F40-4501-B680-C8C7C2E1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65" y="1914189"/>
            <a:ext cx="980268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0" b="1" dirty="0">
                <a:solidFill>
                  <a:srgbClr val="142331"/>
                </a:solidFill>
                <a:latin typeface="Arial" panose="020B0604020202020204" pitchFamily="34" charset="0"/>
                <a:ea typeface="SF UI Text"/>
              </a:rPr>
              <a:t>用户个性化推荐电影</a:t>
            </a:r>
            <a:r>
              <a:rPr lang="en-US" altLang="zh-CN" sz="5000" b="1" dirty="0">
                <a:solidFill>
                  <a:srgbClr val="142331"/>
                </a:solidFill>
                <a:latin typeface="Arial" panose="020B0604020202020204" pitchFamily="34" charset="0"/>
                <a:ea typeface="SF UI Text"/>
              </a:rPr>
              <a:t>——</a:t>
            </a:r>
            <a:r>
              <a:rPr lang="zh-CN" altLang="en-US" sz="5000" b="1" dirty="0">
                <a:solidFill>
                  <a:srgbClr val="142331"/>
                </a:solidFill>
                <a:latin typeface="Arial" panose="020B0604020202020204" pitchFamily="34" charset="0"/>
                <a:ea typeface="SF UI Text"/>
              </a:rPr>
              <a:t>协同过滤</a:t>
            </a:r>
            <a:endParaRPr kumimoji="0" lang="zh-CN" altLang="zh-CN" sz="5000" b="1" i="0" u="none" strike="noStrike" cap="none" normalizeH="0" baseline="0" dirty="0">
              <a:ln>
                <a:noFill/>
              </a:ln>
              <a:solidFill>
                <a:srgbClr val="142331"/>
              </a:solidFill>
              <a:effectLst/>
              <a:latin typeface="Arial" panose="020B0604020202020204" pitchFamily="34" charset="0"/>
              <a:ea typeface="SF UI Tex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FF52AA-B777-4FAD-BD3B-3B110AA88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65" y="3184941"/>
            <a:ext cx="413446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/>
              <a:t>补充的数据集的评分信息</a:t>
            </a:r>
            <a:endParaRPr lang="en-US" altLang="zh-CN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发现兴趣相似的用户</a:t>
            </a:r>
            <a:endParaRPr lang="en-US" altLang="zh-CN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推荐电影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4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E7EA6-1F40-4501-B680-C8C7C2E1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56" y="1105268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142331"/>
                </a:solidFill>
                <a:latin typeface="Arial" panose="020B0604020202020204" pitchFamily="34" charset="0"/>
                <a:ea typeface="SF UI Text"/>
              </a:rPr>
              <a:t>用户个性化推荐电影</a:t>
            </a:r>
            <a:r>
              <a:rPr lang="en-US" altLang="zh-CN" sz="2800" b="1" dirty="0">
                <a:solidFill>
                  <a:srgbClr val="142331"/>
                </a:solidFill>
                <a:latin typeface="Arial" panose="020B0604020202020204" pitchFamily="34" charset="0"/>
                <a:ea typeface="SF UI Text"/>
              </a:rPr>
              <a:t>——</a:t>
            </a:r>
            <a:r>
              <a:rPr lang="zh-CN" altLang="en-US" sz="2800" b="1" dirty="0">
                <a:solidFill>
                  <a:srgbClr val="142331"/>
                </a:solidFill>
                <a:latin typeface="Arial" panose="020B0604020202020204" pitchFamily="34" charset="0"/>
                <a:ea typeface="SF UI Text"/>
              </a:rPr>
              <a:t>协同过滤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rgbClr val="142331"/>
              </a:solidFill>
              <a:effectLst/>
              <a:latin typeface="Arial" panose="020B0604020202020204" pitchFamily="34" charset="0"/>
              <a:ea typeface="SF UI Tex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B755D-EF2B-4B03-8D8F-5242E12D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260"/>
            <a:ext cx="6114830" cy="38474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4C9FDE-FDFF-4B2E-8AA0-A739A69B0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8163"/>
            <a:ext cx="4972493" cy="7375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44B9A6-EE88-4AC8-A316-ECFA6195C340}"/>
              </a:ext>
            </a:extLst>
          </p:cNvPr>
          <p:cNvSpPr txBox="1"/>
          <p:nvPr/>
        </p:nvSpPr>
        <p:spPr>
          <a:xfrm>
            <a:off x="6151489" y="3429000"/>
            <a:ext cx="4880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user-user:</a:t>
            </a:r>
            <a:r>
              <a:rPr lang="zh-CN" altLang="en-US" sz="1600" dirty="0"/>
              <a:t>基于用户的协同过滤算法</a:t>
            </a:r>
            <a:endParaRPr lang="en-US" altLang="zh-CN" sz="1600" dirty="0"/>
          </a:p>
          <a:p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为用户推荐n部电影，基于用户的协同过滤算法，先获取10个相似度最高的用户，把这些用户评分高的电影加入推荐列表</a:t>
            </a:r>
            <a:r>
              <a:rPr lang="zh-CN" altLang="zh-CN" dirty="0"/>
              <a:t> </a:t>
            </a:r>
            <a:endParaRPr lang="en-US" altLang="zh-CN" dirty="0"/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item-item:</a:t>
            </a:r>
            <a:r>
              <a:rPr lang="zh-CN" altLang="en-US" sz="1600" dirty="0"/>
              <a:t>基于物品的协同过滤算法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29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E7EA6-1F40-4501-B680-C8C7C2E1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65" y="1914189"/>
            <a:ext cx="659667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0" b="1" dirty="0">
                <a:solidFill>
                  <a:srgbClr val="142331"/>
                </a:solidFill>
                <a:latin typeface="Arial" panose="020B0604020202020204" pitchFamily="34" charset="0"/>
                <a:ea typeface="SF UI Text"/>
              </a:rPr>
              <a:t>查找某电影相似的电影</a:t>
            </a:r>
            <a:endParaRPr kumimoji="0" lang="zh-CN" altLang="zh-CN" sz="5000" b="1" i="0" u="none" strike="noStrike" cap="none" normalizeH="0" baseline="0" dirty="0">
              <a:ln>
                <a:noFill/>
              </a:ln>
              <a:solidFill>
                <a:srgbClr val="142331"/>
              </a:solidFill>
              <a:effectLst/>
              <a:latin typeface="Arial" panose="020B0604020202020204" pitchFamily="34" charset="0"/>
              <a:ea typeface="SF UI Tex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4B56E2-9B13-4C8F-9485-3A7FE907B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65" y="3363238"/>
            <a:ext cx="341632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/>
              <a:t>计算</a:t>
            </a:r>
            <a:r>
              <a:rPr lang="zh-CN" altLang="en-US" sz="2800" dirty="0"/>
              <a:t>电影</a:t>
            </a:r>
            <a:r>
              <a:rPr lang="zh-CN" altLang="zh-CN" sz="2800" dirty="0"/>
              <a:t>的相似度</a:t>
            </a:r>
            <a:endParaRPr lang="en-US" altLang="zh-CN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建立物品相似度矩阵</a:t>
            </a:r>
            <a:endParaRPr lang="zh-CN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48F9D-DF0B-4F60-83EA-13AC5EACBBA2}"/>
              </a:ext>
            </a:extLst>
          </p:cNvPr>
          <p:cNvSpPr txBox="1"/>
          <p:nvPr/>
        </p:nvSpPr>
        <p:spPr>
          <a:xfrm>
            <a:off x="4242701" y="3066375"/>
            <a:ext cx="6007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以类型为例，假设现有</a:t>
            </a:r>
            <a:r>
              <a:rPr lang="en-US" altLang="zh-CN" dirty="0"/>
              <a:t>3</a:t>
            </a:r>
            <a:r>
              <a:rPr lang="zh-CN" altLang="en-US" dirty="0"/>
              <a:t>种影片类型（科幻、动作、剧情），</a:t>
            </a:r>
            <a:r>
              <a:rPr lang="en-US" altLang="zh-CN" dirty="0"/>
              <a:t>A</a:t>
            </a:r>
            <a:r>
              <a:rPr lang="zh-CN" altLang="en-US" dirty="0"/>
              <a:t>影片为科幻</a:t>
            </a:r>
            <a:r>
              <a:rPr lang="en-US" altLang="zh-CN" dirty="0"/>
              <a:t>+</a:t>
            </a:r>
            <a:r>
              <a:rPr lang="zh-CN" altLang="en-US" dirty="0"/>
              <a:t>动作，</a:t>
            </a:r>
            <a:r>
              <a:rPr lang="en-US" altLang="zh-CN" dirty="0"/>
              <a:t>B</a:t>
            </a:r>
            <a:r>
              <a:rPr lang="zh-CN" altLang="en-US" dirty="0"/>
              <a:t>影片为动作，构造一个二元数组来表示影片的类型，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影片为</a:t>
            </a:r>
            <a:r>
              <a:rPr lang="en-US" altLang="zh-CN" dirty="0"/>
              <a:t>[1, 1, 0]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影片为</a:t>
            </a:r>
            <a:r>
              <a:rPr lang="en-US" altLang="zh-CN" dirty="0"/>
              <a:t>[0, 1, 0]</a:t>
            </a:r>
            <a:r>
              <a:rPr lang="zh-CN" altLang="en-US" dirty="0"/>
              <a:t>。两部影片的相似程度可以用它们的向量夹角（</a:t>
            </a:r>
            <a:r>
              <a:rPr lang="en-US" altLang="zh-CN" dirty="0"/>
              <a:t>cos</a:t>
            </a:r>
            <a:r>
              <a:rPr lang="zh-CN" altLang="en-US" dirty="0"/>
              <a:t>（</a:t>
            </a:r>
            <a:r>
              <a:rPr lang="en-US" altLang="zh-CN" dirty="0"/>
              <a:t>A, B</a:t>
            </a:r>
            <a:r>
              <a:rPr lang="zh-CN" altLang="en-US" dirty="0"/>
              <a:t>））来表示，值越大说明越不相似。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950910-4E40-46E9-B74A-98278E4E46B7}"/>
              </a:ext>
            </a:extLst>
          </p:cNvPr>
          <p:cNvSpPr txBox="1"/>
          <p:nvPr/>
        </p:nvSpPr>
        <p:spPr>
          <a:xfrm>
            <a:off x="1116272" y="5388112"/>
            <a:ext cx="1016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  <a:r>
              <a:rPr lang="sv-SE" altLang="zh-CN" dirty="0"/>
              <a:t>angle('Manhattan (film)','Manhattan Murder Mystery’)</a:t>
            </a:r>
            <a:r>
              <a:rPr lang="en-US" altLang="zh-CN" dirty="0"/>
              <a:t>=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0.7418011102528388</a:t>
            </a:r>
            <a:r>
              <a:rPr lang="zh-CN" altLang="zh-CN" sz="1400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721D5A-40F3-4ECB-B755-557D757A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0.7418011102528388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5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>
            <a:extLst>
              <a:ext uri="{FF2B5EF4-FFF2-40B4-BE49-F238E27FC236}">
                <a16:creationId xmlns:a16="http://schemas.microsoft.com/office/drawing/2014/main" id="{1426F165-D7CB-4DA7-9849-DAC5E5EB7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456" y="2117102"/>
            <a:ext cx="73152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FOUR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C687E20-6ED1-4C52-81A1-7F60A2FBBF93}"/>
              </a:ext>
            </a:extLst>
          </p:cNvPr>
          <p:cNvSpPr txBox="1"/>
          <p:nvPr/>
        </p:nvSpPr>
        <p:spPr>
          <a:xfrm>
            <a:off x="1786271" y="3603878"/>
            <a:ext cx="5386090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系统优化及展望</a:t>
            </a:r>
          </a:p>
        </p:txBody>
      </p:sp>
    </p:spTree>
    <p:extLst>
      <p:ext uri="{BB962C8B-B14F-4D97-AF65-F5344CB8AC3E}">
        <p14:creationId xmlns:p14="http://schemas.microsoft.com/office/powerpoint/2010/main" val="38761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4D360D-72B8-7443-87B3-440DB09F2570}"/>
              </a:ext>
            </a:extLst>
          </p:cNvPr>
          <p:cNvSpPr/>
          <p:nvPr/>
        </p:nvSpPr>
        <p:spPr>
          <a:xfrm>
            <a:off x="768626" y="405491"/>
            <a:ext cx="110788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/>
              <a:t>ETL</a:t>
            </a:r>
            <a:endParaRPr lang="en-US" altLang="zh-CN" sz="2400" b="1" dirty="0"/>
          </a:p>
          <a:p>
            <a:endParaRPr lang="en" altLang="zh-CN" sz="2400" b="1" dirty="0"/>
          </a:p>
          <a:p>
            <a:r>
              <a:rPr lang="zh-CN" altLang="en-US" sz="2400" b="1" dirty="0"/>
              <a:t>如何⽀持更大规模的数据？</a:t>
            </a:r>
          </a:p>
          <a:p>
            <a:r>
              <a:rPr lang="zh-CN" altLang="en-US" sz="2400" dirty="0"/>
              <a:t>对于更大规模数据的支持，主要在于硬件和软件两个方面的改进。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硬件：升级磁盘，扩充存储容量，增加磁盘数量。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软件：可以尝试将数据进行拆分，分批次使用</a:t>
            </a:r>
            <a:r>
              <a:rPr lang="en" altLang="zh-CN" sz="2400" dirty="0" err="1"/>
              <a:t>neosemantics</a:t>
            </a:r>
            <a:r>
              <a:rPr lang="zh-CN" altLang="en-US" sz="2400" dirty="0"/>
              <a:t>进行导入</a:t>
            </a:r>
            <a:endParaRPr lang="en-US" altLang="zh-CN" sz="2400" dirty="0"/>
          </a:p>
          <a:p>
            <a:pPr lvl="2"/>
            <a:r>
              <a:rPr lang="zh-CN" altLang="en-US" sz="2400" dirty="0"/>
              <a:t>  尝试多线程的方式进行导入，但由于数据库在更新之前都通过锁定节点和关系来保证线程安全，因此最终的瓶颈仍会出现在数据库上。</a:t>
            </a:r>
            <a:endParaRPr lang="en-US" altLang="zh-CN" sz="2400" dirty="0"/>
          </a:p>
          <a:p>
            <a:pPr lvl="2"/>
            <a:endParaRPr lang="zh-CN" altLang="en-US" sz="2400" dirty="0"/>
          </a:p>
          <a:p>
            <a:r>
              <a:rPr lang="zh-CN" altLang="en-US" sz="2400" b="1" dirty="0"/>
              <a:t>如何更好地⽀持数据更新，⽽不是一次性导⼊入？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通过</a:t>
            </a:r>
            <a:r>
              <a:rPr lang="en" altLang="zh-CN" sz="2400" dirty="0"/>
              <a:t>cypher</a:t>
            </a:r>
            <a:r>
              <a:rPr lang="zh-CN" altLang="en-US" sz="2400" dirty="0"/>
              <a:t>以及</a:t>
            </a:r>
            <a:r>
              <a:rPr lang="en" altLang="zh-CN" sz="2400" dirty="0"/>
              <a:t>Java</a:t>
            </a:r>
            <a:r>
              <a:rPr lang="zh-CN" altLang="en-US" sz="2400" dirty="0"/>
              <a:t>实现对于图谱的动态增加、删除、修改。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构建知识图谱的模式层存储在</a:t>
            </a:r>
            <a:r>
              <a:rPr lang="en" altLang="zh-CN" sz="2400" dirty="0" err="1"/>
              <a:t>Mysql</a:t>
            </a:r>
            <a:r>
              <a:rPr lang="zh-CN" altLang="en-US" sz="2400" dirty="0"/>
              <a:t>数据库中</a:t>
            </a:r>
            <a:endParaRPr lang="en-US" altLang="zh-CN" sz="2400" dirty="0"/>
          </a:p>
          <a:p>
            <a:r>
              <a:rPr lang="zh-CN" altLang="en-US" sz="2400" dirty="0"/>
              <a:t> 根据本体规则进行更新，筛选错误的数据。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1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8D6FAD-FCBB-FA4C-8F7C-368B958EA419}"/>
              </a:ext>
            </a:extLst>
          </p:cNvPr>
          <p:cNvSpPr/>
          <p:nvPr/>
        </p:nvSpPr>
        <p:spPr>
          <a:xfrm>
            <a:off x="155694" y="117693"/>
            <a:ext cx="118806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/>
              <a:t>Storage System</a:t>
            </a:r>
          </a:p>
          <a:p>
            <a:r>
              <a:rPr lang="zh-CN" altLang="en-US" sz="2400" b="1" dirty="0"/>
              <a:t>如何更好地对图数据进⾏建模？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可以构建本体模式层，其主要来源于以下两部分：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根据目前</a:t>
            </a:r>
            <a:r>
              <a:rPr lang="en" altLang="zh-CN" sz="2400" dirty="0"/>
              <a:t>neo4j</a:t>
            </a:r>
            <a:r>
              <a:rPr lang="zh-CN" altLang="en-US" sz="2400" dirty="0"/>
              <a:t>中已经存在的数据，自底向上构建，筛选同种实体，归纳共有属性、关系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根据</a:t>
            </a:r>
            <a:r>
              <a:rPr lang="en" altLang="zh-CN" sz="2400" dirty="0" err="1"/>
              <a:t>dbpedia</a:t>
            </a:r>
            <a:r>
              <a:rPr lang="zh-CN" altLang="en-US" sz="2400" dirty="0"/>
              <a:t>官方给出的</a:t>
            </a:r>
            <a:r>
              <a:rPr lang="en" altLang="zh-CN" sz="2400" dirty="0">
                <a:solidFill>
                  <a:srgbClr val="4183C4"/>
                </a:solidFill>
                <a:hlinkClick r:id="rId3"/>
              </a:rPr>
              <a:t>Ontology Classes</a:t>
            </a:r>
            <a:r>
              <a:rPr lang="zh-CN" altLang="en-US" sz="2400" dirty="0"/>
              <a:t>分类，自顶向下构建。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根据业务需求，决定是否需要构建本体层。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/>
              <a:t>   专家系统，基于规则进行严谨的知识表示、查询和推理，需要本体定义支持。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如果涉及的知识领域众多，知识复杂，主要想利用图在关系表示方面的优点表示事物之间联系，弱化复杂的推理功能，具有很高的容错性，以此达到更易被使用的效果，同时构建的知识图谱对数据一致性等要求不高，应用场景中对本体的依赖不大，不需要本体层也可以。</a:t>
            </a:r>
          </a:p>
          <a:p>
            <a:r>
              <a:rPr lang="zh-CN" altLang="en-US" sz="2400" b="1" dirty="0"/>
              <a:t>如何提高查询性能？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建立索引   使用缓存  查询前预热  使用</a:t>
            </a:r>
            <a:r>
              <a:rPr lang="en" altLang="zh-CN" sz="2400" dirty="0"/>
              <a:t>limit</a:t>
            </a:r>
            <a:r>
              <a:rPr lang="zh-CN" altLang="en-US" sz="2400" dirty="0"/>
              <a:t>进行限制  对于可以实现相同功能的不同查询语句，比较不同查询语句的优劣</a:t>
            </a:r>
          </a:p>
          <a:p>
            <a:r>
              <a:rPr lang="zh-CN" altLang="en-US" sz="2400" b="1" dirty="0"/>
              <a:t>如何增强系统的可扩展性，是否是分布式系统？</a:t>
            </a:r>
          </a:p>
          <a:p>
            <a:r>
              <a:rPr lang="en" altLang="zh-CN" sz="2400" dirty="0"/>
              <a:t>neo4j</a:t>
            </a:r>
            <a:r>
              <a:rPr lang="zh-CN" altLang="en-US" sz="2400" dirty="0"/>
              <a:t>企业版只支持集群备份模式，不支持分布式，可扩展性较差。如果需要分布式系统，可以考虑将数据库迁移至</a:t>
            </a:r>
            <a:r>
              <a:rPr lang="en" altLang="zh-CN" sz="2400" dirty="0" err="1"/>
              <a:t>JanusGraph</a:t>
            </a:r>
            <a:r>
              <a:rPr lang="zh-CN" altLang="en-US" sz="2400" dirty="0"/>
              <a:t>或</a:t>
            </a:r>
            <a:r>
              <a:rPr lang="en" altLang="zh-CN" sz="2400" dirty="0" err="1"/>
              <a:t>HugeGraph</a:t>
            </a:r>
            <a:r>
              <a:rPr lang="zh-CN" altLang="en-US" sz="2400" dirty="0"/>
              <a:t>。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9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42650A1-C390-3A46-8AD8-9A7C790C6AB1}"/>
              </a:ext>
            </a:extLst>
          </p:cNvPr>
          <p:cNvSpPr/>
          <p:nvPr/>
        </p:nvSpPr>
        <p:spPr>
          <a:xfrm>
            <a:off x="304799" y="151179"/>
            <a:ext cx="1165989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b="1" dirty="0"/>
              <a:t>BI Server</a:t>
            </a:r>
          </a:p>
          <a:p>
            <a:r>
              <a:rPr lang="zh-CN" altLang="en-US" sz="2800" b="1" dirty="0"/>
              <a:t>如何提⾼查询的性能？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/>
              <a:t>建立索引  查询前预热  使用</a:t>
            </a:r>
            <a:r>
              <a:rPr lang="en" altLang="zh-CN" sz="2800" dirty="0"/>
              <a:t>limit</a:t>
            </a:r>
            <a:r>
              <a:rPr lang="zh-CN" altLang="en-US" sz="2800" dirty="0"/>
              <a:t>进行限制  对于可以实现相同功能的不同查询语句，比较不同查询语句的优劣</a:t>
            </a: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r>
              <a:rPr lang="zh-CN" altLang="en-US" sz="2800" b="1" dirty="0"/>
              <a:t>是否可以采⽤缓存？</a:t>
            </a:r>
          </a:p>
          <a:p>
            <a:r>
              <a:rPr lang="zh-CN" altLang="en-US" sz="2800" dirty="0"/>
              <a:t>采用</a:t>
            </a:r>
            <a:r>
              <a:rPr lang="en" altLang="zh-CN" sz="2800" dirty="0" err="1"/>
              <a:t>mongoDB</a:t>
            </a:r>
            <a:r>
              <a:rPr lang="zh-CN" altLang="en-US" sz="2800" dirty="0"/>
              <a:t>作为查询缓存，如果想要进一步加速缓存效率，可以使用</a:t>
            </a:r>
            <a:r>
              <a:rPr lang="en" altLang="zh-CN" sz="2800" dirty="0" err="1"/>
              <a:t>redis</a:t>
            </a:r>
            <a:r>
              <a:rPr lang="zh-CN" altLang="en-US" sz="2800" dirty="0"/>
              <a:t>这类的</a:t>
            </a:r>
            <a:r>
              <a:rPr lang="en" altLang="zh-CN" sz="2800" dirty="0"/>
              <a:t>key-value</a:t>
            </a:r>
            <a:r>
              <a:rPr lang="zh-CN" altLang="en-US" sz="2800" dirty="0"/>
              <a:t>内存数据库加速查询效果。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b="1" dirty="0"/>
              <a:t>如何向通用的数据中台靠拢？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/>
              <a:t>实现本体层统一存储：</a:t>
            </a:r>
            <a:r>
              <a:rPr lang="en" altLang="zh-CN" sz="2800" dirty="0" err="1"/>
              <a:t>mysql</a:t>
            </a:r>
            <a:r>
              <a:rPr lang="zh-CN" altLang="en-US" sz="2800" dirty="0"/>
              <a:t>中</a:t>
            </a:r>
            <a:r>
              <a:rPr lang="en" altLang="zh-CN" sz="2800" dirty="0"/>
              <a:t>ontology</a:t>
            </a:r>
            <a:r>
              <a:rPr lang="zh-CN" altLang="en-US" sz="2800" dirty="0"/>
              <a:t>中存储本体信息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/>
              <a:t>实现</a:t>
            </a:r>
            <a:r>
              <a:rPr lang="en" altLang="zh-CN" sz="2800" dirty="0" err="1"/>
              <a:t>ttl</a:t>
            </a:r>
            <a:r>
              <a:rPr lang="zh-CN" altLang="en-US" sz="2800" dirty="0"/>
              <a:t>文件统一上传和存储的接口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/>
              <a:t>外部数据根据数据特点存入</a:t>
            </a:r>
            <a:r>
              <a:rPr lang="en" altLang="zh-CN" sz="2800" dirty="0" err="1"/>
              <a:t>mongoDB</a:t>
            </a:r>
            <a:r>
              <a:rPr lang="en" altLang="zh-CN" sz="2800" dirty="0"/>
              <a:t>/</a:t>
            </a:r>
            <a:r>
              <a:rPr lang="en" altLang="zh-CN" sz="2800" dirty="0" err="1"/>
              <a:t>Mysql</a:t>
            </a:r>
            <a:r>
              <a:rPr lang="zh-CN" altLang="en-US" sz="2800" dirty="0"/>
              <a:t>统一管理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/>
              <a:t>智能分析业务数据均由数据中台统一提供，包括</a:t>
            </a:r>
            <a:r>
              <a:rPr lang="en" altLang="zh-CN" sz="2800" dirty="0"/>
              <a:t>neo4j</a:t>
            </a:r>
            <a:r>
              <a:rPr lang="zh-CN" altLang="en-US" sz="2800" dirty="0"/>
              <a:t>导出服务和外部数据（实体关系、实体关系模式导出）</a:t>
            </a:r>
            <a:endParaRPr lang="en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6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9E598F-111D-49E6-9C8C-8480F2ED2E03}"/>
              </a:ext>
            </a:extLst>
          </p:cNvPr>
          <p:cNvSpPr txBox="1"/>
          <p:nvPr/>
        </p:nvSpPr>
        <p:spPr>
          <a:xfrm>
            <a:off x="4035215" y="1108142"/>
            <a:ext cx="396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Yuanti SC" charset="-122"/>
              </a:rPr>
              <a:t>项目架构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C71705D-2E87-F941-9ECF-4BD816C37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3" y="254000"/>
            <a:ext cx="4483100" cy="6350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BD6B810-927D-ED41-8825-194159EE0B1E}"/>
              </a:ext>
            </a:extLst>
          </p:cNvPr>
          <p:cNvSpPr/>
          <p:nvPr/>
        </p:nvSpPr>
        <p:spPr>
          <a:xfrm>
            <a:off x="6013342" y="2440393"/>
            <a:ext cx="59565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333333"/>
                </a:solidFill>
                <a:latin typeface="Open Sans"/>
              </a:rPr>
              <a:t>前端：</a:t>
            </a:r>
            <a:r>
              <a:rPr lang="en" altLang="zh-CN" sz="2800" b="1" dirty="0">
                <a:solidFill>
                  <a:srgbClr val="333333"/>
                </a:solidFill>
                <a:latin typeface="Open Sans"/>
              </a:rPr>
              <a:t>vue+d3.js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333333"/>
                </a:solidFill>
                <a:latin typeface="Open Sans"/>
              </a:rPr>
              <a:t>后端：</a:t>
            </a:r>
            <a:r>
              <a:rPr lang="en" altLang="zh-CN" sz="2800" b="1" dirty="0">
                <a:solidFill>
                  <a:srgbClr val="333333"/>
                </a:solidFill>
                <a:latin typeface="Open Sans"/>
              </a:rPr>
              <a:t>spring</a:t>
            </a:r>
            <a:r>
              <a:rPr lang="zh-CN" altLang="en-US" sz="2800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" altLang="zh-CN" sz="2800" b="1" dirty="0" err="1">
                <a:solidFill>
                  <a:srgbClr val="333333"/>
                </a:solidFill>
                <a:latin typeface="Open Sans"/>
              </a:rPr>
              <a:t>boot+python</a:t>
            </a:r>
            <a:endParaRPr lang="en" altLang="zh-CN" sz="2800" b="1" dirty="0">
              <a:solidFill>
                <a:srgbClr val="333333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333333"/>
                </a:solidFill>
                <a:latin typeface="Open Sans"/>
              </a:rPr>
              <a:t>数据库：</a:t>
            </a:r>
            <a:r>
              <a:rPr lang="en" altLang="zh-CN" sz="2800" b="1" dirty="0">
                <a:solidFill>
                  <a:srgbClr val="333333"/>
                </a:solidFill>
                <a:latin typeface="Open Sans"/>
              </a:rPr>
              <a:t>Neo4j</a:t>
            </a:r>
            <a:r>
              <a:rPr lang="zh-CN" altLang="en" sz="2800" b="1" dirty="0">
                <a:solidFill>
                  <a:srgbClr val="333333"/>
                </a:solidFill>
                <a:latin typeface="Open Sans"/>
              </a:rPr>
              <a:t>、</a:t>
            </a:r>
            <a:r>
              <a:rPr lang="en" altLang="zh-CN" sz="2800" b="1" dirty="0">
                <a:solidFill>
                  <a:srgbClr val="333333"/>
                </a:solidFill>
                <a:latin typeface="Open Sans"/>
              </a:rPr>
              <a:t>MongoDB</a:t>
            </a:r>
            <a:r>
              <a:rPr lang="zh-CN" altLang="en" sz="2800" b="1" dirty="0">
                <a:solidFill>
                  <a:srgbClr val="333333"/>
                </a:solidFill>
                <a:latin typeface="Open Sans"/>
              </a:rPr>
              <a:t>、</a:t>
            </a:r>
            <a:r>
              <a:rPr lang="en" altLang="zh-CN" sz="2800" b="1" dirty="0">
                <a:solidFill>
                  <a:srgbClr val="333333"/>
                </a:solidFill>
                <a:latin typeface="Open Sans"/>
              </a:rPr>
              <a:t>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" sz="2800" b="1" i="0" u="none" strike="noStrike" dirty="0">
                <a:solidFill>
                  <a:srgbClr val="333333"/>
                </a:solidFill>
                <a:effectLst/>
                <a:latin typeface="Open Sans"/>
              </a:rPr>
              <a:t>数据</a:t>
            </a:r>
            <a:r>
              <a:rPr lang="zh-CN" altLang="en-US" sz="2800" b="1" i="0" u="none" strike="noStrike" dirty="0">
                <a:solidFill>
                  <a:srgbClr val="333333"/>
                </a:solidFill>
                <a:effectLst/>
                <a:latin typeface="Open Sans"/>
              </a:rPr>
              <a:t>来源：</a:t>
            </a:r>
            <a:r>
              <a:rPr lang="en" altLang="zh-CN" sz="2800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" altLang="zh-CN" sz="2800" b="1" dirty="0" err="1">
                <a:solidFill>
                  <a:srgbClr val="333333"/>
                </a:solidFill>
                <a:latin typeface="Open Sans"/>
              </a:rPr>
              <a:t>DBPedia</a:t>
            </a:r>
            <a:r>
              <a:rPr lang="en" altLang="zh-CN" sz="2800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zh-CN" altLang="en-US" sz="2800" b="1" dirty="0">
                <a:solidFill>
                  <a:srgbClr val="333333"/>
                </a:solidFill>
                <a:latin typeface="Open Sans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Open Sans"/>
              </a:rPr>
              <a:t>tmdb</a:t>
            </a:r>
            <a:endParaRPr lang="en" altLang="zh-CN" sz="2800" b="1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040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A154848-FDF3-0544-A3DB-925DE5FA78CE}"/>
              </a:ext>
            </a:extLst>
          </p:cNvPr>
          <p:cNvSpPr/>
          <p:nvPr/>
        </p:nvSpPr>
        <p:spPr>
          <a:xfrm>
            <a:off x="1719020" y="960109"/>
            <a:ext cx="8753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33"/>
                </a:solidFill>
                <a:latin typeface="Open Sans"/>
              </a:rPr>
              <a:t>可视化</a:t>
            </a:r>
            <a:endParaRPr lang="en-US" altLang="zh-CN" sz="2800" b="1" dirty="0">
              <a:solidFill>
                <a:srgbClr val="333333"/>
              </a:solidFill>
              <a:latin typeface="Open Sans"/>
            </a:endParaRPr>
          </a:p>
          <a:p>
            <a:endParaRPr lang="zh-CN" altLang="en-US" sz="2800" b="1" dirty="0">
              <a:solidFill>
                <a:srgbClr val="333333"/>
              </a:solidFill>
              <a:latin typeface="Open Sans"/>
            </a:endParaRPr>
          </a:p>
          <a:p>
            <a:r>
              <a:rPr lang="zh-CN" altLang="en-US" sz="2800" b="1" dirty="0">
                <a:solidFill>
                  <a:srgbClr val="333333"/>
                </a:solidFill>
                <a:latin typeface="Open Sans"/>
              </a:rPr>
              <a:t>如何让⽤户更好地查看检索的结果？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Open Sans"/>
              </a:rPr>
              <a:t>右下角显示节点属性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33333"/>
                </a:solidFill>
                <a:latin typeface="Open Sans"/>
              </a:rPr>
              <a:t>支持延图扩展</a:t>
            </a:r>
            <a:endParaRPr lang="en-US" altLang="zh-CN" sz="2800" dirty="0">
              <a:solidFill>
                <a:srgbClr val="333333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333333"/>
              </a:solidFill>
              <a:latin typeface="Open Sans"/>
            </a:endParaRPr>
          </a:p>
          <a:p>
            <a:r>
              <a:rPr lang="zh-CN" altLang="en-US" sz="2800" b="1" dirty="0">
                <a:solidFill>
                  <a:srgbClr val="333333"/>
                </a:solidFill>
                <a:latin typeface="Open Sans"/>
              </a:rPr>
              <a:t>是否⽀持沿着图进⾏进⼀步扩展？</a:t>
            </a:r>
          </a:p>
          <a:p>
            <a:r>
              <a:rPr lang="zh-CN" altLang="en-US" sz="2800" dirty="0">
                <a:solidFill>
                  <a:srgbClr val="333333"/>
                </a:solidFill>
                <a:latin typeface="Open Sans"/>
              </a:rPr>
              <a:t>支持沿图拓展。</a:t>
            </a:r>
          </a:p>
          <a:p>
            <a:r>
              <a:rPr lang="zh-CN" altLang="en-US" sz="2800" dirty="0">
                <a:solidFill>
                  <a:srgbClr val="333333"/>
                </a:solidFill>
                <a:latin typeface="Open Sans"/>
              </a:rPr>
              <a:t>当用户点击一个点时，将该点放大并给出和该点相关的</a:t>
            </a:r>
            <a:r>
              <a:rPr lang="en-US" altLang="zh-CN" sz="2800" dirty="0">
                <a:solidFill>
                  <a:srgbClr val="333333"/>
                </a:solidFill>
                <a:latin typeface="Open Sans"/>
              </a:rPr>
              <a:t>10</a:t>
            </a:r>
            <a:r>
              <a:rPr lang="zh-CN" altLang="en-US" sz="2800" dirty="0">
                <a:solidFill>
                  <a:srgbClr val="333333"/>
                </a:solidFill>
                <a:latin typeface="Open Sans"/>
              </a:rPr>
              <a:t>条信息，选择逻辑同属性加载部分</a:t>
            </a:r>
            <a:endParaRPr lang="zh-CN" altLang="en-US" sz="2800" b="0" i="0" u="none" strike="noStrike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673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58DA8C-CDA9-4E67-8B7E-75E4C5E42F05}"/>
              </a:ext>
            </a:extLst>
          </p:cNvPr>
          <p:cNvSpPr/>
          <p:nvPr/>
        </p:nvSpPr>
        <p:spPr>
          <a:xfrm>
            <a:off x="2914377" y="1050490"/>
            <a:ext cx="6584920" cy="28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800" dirty="0">
                <a:latin typeface="Impact" pitchFamily="34" charset="0"/>
                <a:ea typeface="微软雅黑" panose="020B0503020204020204" pitchFamily="34" charset="-122"/>
              </a:rPr>
              <a:t>THANKS!</a:t>
            </a:r>
            <a:endParaRPr lang="zh-CN" altLang="en-US" sz="13800" dirty="0">
              <a:latin typeface="Impact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77B3DBF-4DF0-4C83-8FDA-2F9C7AAF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409" y="3639887"/>
            <a:ext cx="57801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感谢聆听 请多指点</a:t>
            </a:r>
          </a:p>
        </p:txBody>
      </p:sp>
    </p:spTree>
    <p:extLst>
      <p:ext uri="{BB962C8B-B14F-4D97-AF65-F5344CB8AC3E}">
        <p14:creationId xmlns:p14="http://schemas.microsoft.com/office/powerpoint/2010/main" val="240732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>
            <a:extLst>
              <a:ext uri="{FF2B5EF4-FFF2-40B4-BE49-F238E27FC236}">
                <a16:creationId xmlns:a16="http://schemas.microsoft.com/office/drawing/2014/main" id="{FBBDE076-48CC-4D76-B045-CE36F56F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936" y="2185776"/>
            <a:ext cx="73152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ONE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C687E20-6ED1-4C52-81A1-7F60A2FBBF93}"/>
              </a:ext>
            </a:extLst>
          </p:cNvPr>
          <p:cNvSpPr txBox="1"/>
          <p:nvPr/>
        </p:nvSpPr>
        <p:spPr>
          <a:xfrm>
            <a:off x="2262521" y="3775328"/>
            <a:ext cx="5386090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数据导入与存储</a:t>
            </a:r>
            <a:endParaRPr kumimoji="1"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7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>
            <a:off x="1720851" y="1887372"/>
            <a:ext cx="2273300" cy="4572000"/>
          </a:xfrm>
          <a:custGeom>
            <a:avLst/>
            <a:gdLst>
              <a:gd name="T0" fmla="*/ 494 w 509"/>
              <a:gd name="T1" fmla="*/ 16 h 1026"/>
              <a:gd name="T2" fmla="*/ 457 w 509"/>
              <a:gd name="T3" fmla="*/ 0 h 1026"/>
              <a:gd name="T4" fmla="*/ 53 w 509"/>
              <a:gd name="T5" fmla="*/ 0 h 1026"/>
              <a:gd name="T6" fmla="*/ 16 w 509"/>
              <a:gd name="T7" fmla="*/ 16 h 1026"/>
              <a:gd name="T8" fmla="*/ 0 w 509"/>
              <a:gd name="T9" fmla="*/ 53 h 1026"/>
              <a:gd name="T10" fmla="*/ 0 w 509"/>
              <a:gd name="T11" fmla="*/ 974 h 1026"/>
              <a:gd name="T12" fmla="*/ 16 w 509"/>
              <a:gd name="T13" fmla="*/ 1011 h 1026"/>
              <a:gd name="T14" fmla="*/ 53 w 509"/>
              <a:gd name="T15" fmla="*/ 1026 h 1026"/>
              <a:gd name="T16" fmla="*/ 457 w 509"/>
              <a:gd name="T17" fmla="*/ 1026 h 1026"/>
              <a:gd name="T18" fmla="*/ 494 w 509"/>
              <a:gd name="T19" fmla="*/ 1011 h 1026"/>
              <a:gd name="T20" fmla="*/ 509 w 509"/>
              <a:gd name="T21" fmla="*/ 974 h 1026"/>
              <a:gd name="T22" fmla="*/ 509 w 509"/>
              <a:gd name="T23" fmla="*/ 53 h 1026"/>
              <a:gd name="T24" fmla="*/ 494 w 509"/>
              <a:gd name="T25" fmla="*/ 1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9" h="1026">
                <a:moveTo>
                  <a:pt x="494" y="16"/>
                </a:moveTo>
                <a:cubicBezTo>
                  <a:pt x="484" y="6"/>
                  <a:pt x="470" y="0"/>
                  <a:pt x="457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0"/>
                  <a:pt x="26" y="6"/>
                  <a:pt x="16" y="16"/>
                </a:cubicBezTo>
                <a:cubicBezTo>
                  <a:pt x="6" y="26"/>
                  <a:pt x="0" y="40"/>
                  <a:pt x="0" y="53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987"/>
                  <a:pt x="6" y="1001"/>
                  <a:pt x="16" y="1011"/>
                </a:cubicBezTo>
                <a:cubicBezTo>
                  <a:pt x="26" y="1021"/>
                  <a:pt x="40" y="1026"/>
                  <a:pt x="53" y="1026"/>
                </a:cubicBezTo>
                <a:cubicBezTo>
                  <a:pt x="457" y="1026"/>
                  <a:pt x="457" y="1026"/>
                  <a:pt x="457" y="1026"/>
                </a:cubicBezTo>
                <a:cubicBezTo>
                  <a:pt x="470" y="1026"/>
                  <a:pt x="484" y="1021"/>
                  <a:pt x="494" y="1011"/>
                </a:cubicBezTo>
                <a:cubicBezTo>
                  <a:pt x="504" y="1001"/>
                  <a:pt x="509" y="987"/>
                  <a:pt x="509" y="974"/>
                </a:cubicBezTo>
                <a:cubicBezTo>
                  <a:pt x="509" y="53"/>
                  <a:pt x="509" y="53"/>
                  <a:pt x="509" y="53"/>
                </a:cubicBezTo>
                <a:cubicBezTo>
                  <a:pt x="509" y="40"/>
                  <a:pt x="504" y="26"/>
                  <a:pt x="494" y="16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2573867" y="6099538"/>
            <a:ext cx="571500" cy="84667"/>
          </a:xfrm>
          <a:custGeom>
            <a:avLst/>
            <a:gdLst>
              <a:gd name="T0" fmla="*/ 128 w 128"/>
              <a:gd name="T1" fmla="*/ 10 h 19"/>
              <a:gd name="T2" fmla="*/ 119 w 128"/>
              <a:gd name="T3" fmla="*/ 19 h 19"/>
              <a:gd name="T4" fmla="*/ 9 w 128"/>
              <a:gd name="T5" fmla="*/ 19 h 19"/>
              <a:gd name="T6" fmla="*/ 0 w 128"/>
              <a:gd name="T7" fmla="*/ 10 h 19"/>
              <a:gd name="T8" fmla="*/ 0 w 128"/>
              <a:gd name="T9" fmla="*/ 10 h 19"/>
              <a:gd name="T10" fmla="*/ 9 w 128"/>
              <a:gd name="T11" fmla="*/ 0 h 19"/>
              <a:gd name="T12" fmla="*/ 119 w 128"/>
              <a:gd name="T13" fmla="*/ 0 h 19"/>
              <a:gd name="T14" fmla="*/ 128 w 128"/>
              <a:gd name="T15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9">
                <a:moveTo>
                  <a:pt x="128" y="10"/>
                </a:moveTo>
                <a:cubicBezTo>
                  <a:pt x="128" y="15"/>
                  <a:pt x="124" y="19"/>
                  <a:pt x="11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4" y="19"/>
                  <a:pt x="0" y="15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4" y="0"/>
                  <a:pt x="128" y="4"/>
                  <a:pt x="128" y="10"/>
                </a:cubicBezTo>
                <a:close/>
              </a:path>
            </a:pathLst>
          </a:custGeom>
          <a:solidFill>
            <a:srgbClr val="D9D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6" name="Oval 14"/>
          <p:cNvSpPr>
            <a:spLocks noChangeArrowheads="1"/>
          </p:cNvSpPr>
          <p:nvPr/>
        </p:nvSpPr>
        <p:spPr bwMode="auto">
          <a:xfrm>
            <a:off x="2796117" y="2092690"/>
            <a:ext cx="127000" cy="1248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2832101" y="2128672"/>
            <a:ext cx="55033" cy="529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791971" y="2422890"/>
            <a:ext cx="8311587" cy="850876"/>
          </a:xfrm>
          <a:prstGeom prst="rect">
            <a:avLst/>
          </a:prstGeom>
          <a:solidFill>
            <a:srgbClr val="90C7FF"/>
          </a:solidFill>
          <a:ln>
            <a:solidFill>
              <a:srgbClr val="90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1971" y="3266734"/>
            <a:ext cx="6992328" cy="85087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1971" y="4120506"/>
            <a:ext cx="6320253" cy="850876"/>
          </a:xfrm>
          <a:prstGeom prst="rect">
            <a:avLst/>
          </a:prstGeom>
          <a:solidFill>
            <a:srgbClr val="90C7FF"/>
          </a:solidFill>
          <a:ln>
            <a:solidFill>
              <a:srgbClr val="90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12" name="组合 21"/>
          <p:cNvGrpSpPr/>
          <p:nvPr/>
        </p:nvGrpSpPr>
        <p:grpSpPr>
          <a:xfrm>
            <a:off x="2614977" y="2537792"/>
            <a:ext cx="601488" cy="598720"/>
            <a:chOff x="1511300" y="3748087"/>
            <a:chExt cx="344488" cy="342901"/>
          </a:xfrm>
          <a:solidFill>
            <a:schemeClr val="tx2">
              <a:lumMod val="50000"/>
            </a:schemeClr>
          </a:solidFill>
        </p:grpSpPr>
        <p:sp>
          <p:nvSpPr>
            <p:cNvPr id="13" name="Freeform 562"/>
            <p:cNvSpPr>
              <a:spLocks/>
            </p:cNvSpPr>
            <p:nvPr/>
          </p:nvSpPr>
          <p:spPr bwMode="auto">
            <a:xfrm>
              <a:off x="1511300" y="3978275"/>
              <a:ext cx="109537" cy="112713"/>
            </a:xfrm>
            <a:custGeom>
              <a:avLst/>
              <a:gdLst>
                <a:gd name="T0" fmla="*/ 9 w 69"/>
                <a:gd name="T1" fmla="*/ 0 h 71"/>
                <a:gd name="T2" fmla="*/ 5 w 69"/>
                <a:gd name="T3" fmla="*/ 36 h 71"/>
                <a:gd name="T4" fmla="*/ 0 w 69"/>
                <a:gd name="T5" fmla="*/ 71 h 71"/>
                <a:gd name="T6" fmla="*/ 35 w 69"/>
                <a:gd name="T7" fmla="*/ 66 h 71"/>
                <a:gd name="T8" fmla="*/ 69 w 69"/>
                <a:gd name="T9" fmla="*/ 60 h 71"/>
                <a:gd name="T10" fmla="*/ 40 w 69"/>
                <a:gd name="T11" fmla="*/ 31 h 71"/>
                <a:gd name="T12" fmla="*/ 9 w 69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9" y="0"/>
                  </a:moveTo>
                  <a:lnTo>
                    <a:pt x="5" y="36"/>
                  </a:lnTo>
                  <a:lnTo>
                    <a:pt x="0" y="71"/>
                  </a:lnTo>
                  <a:lnTo>
                    <a:pt x="35" y="66"/>
                  </a:lnTo>
                  <a:lnTo>
                    <a:pt x="69" y="60"/>
                  </a:lnTo>
                  <a:lnTo>
                    <a:pt x="40" y="31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14" name="Freeform 563"/>
            <p:cNvSpPr>
              <a:spLocks/>
            </p:cNvSpPr>
            <p:nvPr/>
          </p:nvSpPr>
          <p:spPr bwMode="auto">
            <a:xfrm>
              <a:off x="1543050" y="3802063"/>
              <a:ext cx="254000" cy="257175"/>
            </a:xfrm>
            <a:custGeom>
              <a:avLst/>
              <a:gdLst>
                <a:gd name="T0" fmla="*/ 60 w 160"/>
                <a:gd name="T1" fmla="*/ 142 h 162"/>
                <a:gd name="T2" fmla="*/ 49 w 160"/>
                <a:gd name="T3" fmla="*/ 131 h 162"/>
                <a:gd name="T4" fmla="*/ 140 w 160"/>
                <a:gd name="T5" fmla="*/ 41 h 162"/>
                <a:gd name="T6" fmla="*/ 120 w 160"/>
                <a:gd name="T7" fmla="*/ 21 h 162"/>
                <a:gd name="T8" fmla="*/ 29 w 160"/>
                <a:gd name="T9" fmla="*/ 111 h 162"/>
                <a:gd name="T10" fmla="*/ 20 w 160"/>
                <a:gd name="T11" fmla="*/ 102 h 162"/>
                <a:gd name="T12" fmla="*/ 110 w 160"/>
                <a:gd name="T13" fmla="*/ 11 h 162"/>
                <a:gd name="T14" fmla="*/ 100 w 160"/>
                <a:gd name="T15" fmla="*/ 0 h 162"/>
                <a:gd name="T16" fmla="*/ 0 w 160"/>
                <a:gd name="T17" fmla="*/ 102 h 162"/>
                <a:gd name="T18" fmla="*/ 60 w 160"/>
                <a:gd name="T19" fmla="*/ 162 h 162"/>
                <a:gd name="T20" fmla="*/ 160 w 160"/>
                <a:gd name="T21" fmla="*/ 61 h 162"/>
                <a:gd name="T22" fmla="*/ 150 w 160"/>
                <a:gd name="T23" fmla="*/ 51 h 162"/>
                <a:gd name="T24" fmla="*/ 60 w 160"/>
                <a:gd name="T25" fmla="*/ 14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62">
                  <a:moveTo>
                    <a:pt x="60" y="142"/>
                  </a:moveTo>
                  <a:lnTo>
                    <a:pt x="49" y="131"/>
                  </a:lnTo>
                  <a:lnTo>
                    <a:pt x="140" y="41"/>
                  </a:lnTo>
                  <a:lnTo>
                    <a:pt x="120" y="21"/>
                  </a:lnTo>
                  <a:lnTo>
                    <a:pt x="29" y="111"/>
                  </a:lnTo>
                  <a:lnTo>
                    <a:pt x="20" y="102"/>
                  </a:lnTo>
                  <a:lnTo>
                    <a:pt x="110" y="11"/>
                  </a:lnTo>
                  <a:lnTo>
                    <a:pt x="100" y="0"/>
                  </a:lnTo>
                  <a:lnTo>
                    <a:pt x="0" y="102"/>
                  </a:lnTo>
                  <a:lnTo>
                    <a:pt x="60" y="162"/>
                  </a:lnTo>
                  <a:lnTo>
                    <a:pt x="160" y="61"/>
                  </a:lnTo>
                  <a:lnTo>
                    <a:pt x="150" y="51"/>
                  </a:lnTo>
                  <a:lnTo>
                    <a:pt x="6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  <p:sp>
          <p:nvSpPr>
            <p:cNvPr id="15" name="Freeform 564"/>
            <p:cNvSpPr>
              <a:spLocks/>
            </p:cNvSpPr>
            <p:nvPr/>
          </p:nvSpPr>
          <p:spPr bwMode="auto">
            <a:xfrm>
              <a:off x="1719263" y="3748087"/>
              <a:ext cx="136525" cy="136525"/>
            </a:xfrm>
            <a:custGeom>
              <a:avLst/>
              <a:gdLst>
                <a:gd name="T0" fmla="*/ 84 w 90"/>
                <a:gd name="T1" fmla="*/ 48 h 90"/>
                <a:gd name="T2" fmla="*/ 42 w 90"/>
                <a:gd name="T3" fmla="*/ 5 h 90"/>
                <a:gd name="T4" fmla="*/ 21 w 90"/>
                <a:gd name="T5" fmla="*/ 5 h 90"/>
                <a:gd name="T6" fmla="*/ 20 w 90"/>
                <a:gd name="T7" fmla="*/ 7 h 90"/>
                <a:gd name="T8" fmla="*/ 20 w 90"/>
                <a:gd name="T9" fmla="*/ 6 h 90"/>
                <a:gd name="T10" fmla="*/ 0 w 90"/>
                <a:gd name="T11" fmla="*/ 27 h 90"/>
                <a:gd name="T12" fmla="*/ 63 w 90"/>
                <a:gd name="T13" fmla="*/ 90 h 90"/>
                <a:gd name="T14" fmla="*/ 83 w 90"/>
                <a:gd name="T15" fmla="*/ 69 h 90"/>
                <a:gd name="T16" fmla="*/ 83 w 90"/>
                <a:gd name="T17" fmla="*/ 69 h 90"/>
                <a:gd name="T18" fmla="*/ 84 w 90"/>
                <a:gd name="T19" fmla="*/ 68 h 90"/>
                <a:gd name="T20" fmla="*/ 84 w 90"/>
                <a:gd name="T21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84" y="48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36" y="0"/>
                    <a:pt x="27" y="0"/>
                    <a:pt x="21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0" y="63"/>
                    <a:pt x="90" y="53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/>
            </a:p>
          </p:txBody>
        </p:sp>
      </p:grpSp>
      <p:sp>
        <p:nvSpPr>
          <p:cNvPr id="16" name="Freeform 568"/>
          <p:cNvSpPr>
            <a:spLocks noEditPoints="1"/>
          </p:cNvSpPr>
          <p:nvPr/>
        </p:nvSpPr>
        <p:spPr bwMode="auto">
          <a:xfrm>
            <a:off x="2541154" y="3458248"/>
            <a:ext cx="581893" cy="545525"/>
          </a:xfrm>
          <a:custGeom>
            <a:avLst/>
            <a:gdLst>
              <a:gd name="T0" fmla="*/ 135 w 240"/>
              <a:gd name="T1" fmla="*/ 0 h 225"/>
              <a:gd name="T2" fmla="*/ 0 w 240"/>
              <a:gd name="T3" fmla="*/ 150 h 225"/>
              <a:gd name="T4" fmla="*/ 45 w 240"/>
              <a:gd name="T5" fmla="*/ 150 h 225"/>
              <a:gd name="T6" fmla="*/ 90 w 240"/>
              <a:gd name="T7" fmla="*/ 165 h 225"/>
              <a:gd name="T8" fmla="*/ 135 w 240"/>
              <a:gd name="T9" fmla="*/ 225 h 225"/>
              <a:gd name="T10" fmla="*/ 240 w 240"/>
              <a:gd name="T11" fmla="*/ 105 h 225"/>
              <a:gd name="T12" fmla="*/ 135 w 240"/>
              <a:gd name="T13" fmla="*/ 0 h 225"/>
              <a:gd name="T14" fmla="*/ 60 w 240"/>
              <a:gd name="T15" fmla="*/ 108 h 225"/>
              <a:gd name="T16" fmla="*/ 41 w 240"/>
              <a:gd name="T17" fmla="*/ 90 h 225"/>
              <a:gd name="T18" fmla="*/ 60 w 240"/>
              <a:gd name="T19" fmla="*/ 71 h 225"/>
              <a:gd name="T20" fmla="*/ 79 w 240"/>
              <a:gd name="T21" fmla="*/ 90 h 225"/>
              <a:gd name="T22" fmla="*/ 60 w 240"/>
              <a:gd name="T23" fmla="*/ 108 h 225"/>
              <a:gd name="T24" fmla="*/ 94 w 240"/>
              <a:gd name="T25" fmla="*/ 52 h 225"/>
              <a:gd name="T26" fmla="*/ 112 w 240"/>
              <a:gd name="T27" fmla="*/ 33 h 225"/>
              <a:gd name="T28" fmla="*/ 131 w 240"/>
              <a:gd name="T29" fmla="*/ 52 h 225"/>
              <a:gd name="T30" fmla="*/ 112 w 240"/>
              <a:gd name="T31" fmla="*/ 71 h 225"/>
              <a:gd name="T32" fmla="*/ 94 w 240"/>
              <a:gd name="T33" fmla="*/ 52 h 225"/>
              <a:gd name="T34" fmla="*/ 143 w 240"/>
              <a:gd name="T35" fmla="*/ 183 h 225"/>
              <a:gd name="T36" fmla="*/ 116 w 240"/>
              <a:gd name="T37" fmla="*/ 157 h 225"/>
              <a:gd name="T38" fmla="*/ 143 w 240"/>
              <a:gd name="T39" fmla="*/ 131 h 225"/>
              <a:gd name="T40" fmla="*/ 169 w 240"/>
              <a:gd name="T41" fmla="*/ 157 h 225"/>
              <a:gd name="T42" fmla="*/ 143 w 240"/>
              <a:gd name="T43" fmla="*/ 183 h 225"/>
              <a:gd name="T44" fmla="*/ 188 w 240"/>
              <a:gd name="T45" fmla="*/ 138 h 225"/>
              <a:gd name="T46" fmla="*/ 176 w 240"/>
              <a:gd name="T47" fmla="*/ 127 h 225"/>
              <a:gd name="T48" fmla="*/ 188 w 240"/>
              <a:gd name="T49" fmla="*/ 116 h 225"/>
              <a:gd name="T50" fmla="*/ 199 w 240"/>
              <a:gd name="T51" fmla="*/ 127 h 225"/>
              <a:gd name="T52" fmla="*/ 188 w 240"/>
              <a:gd name="T53" fmla="*/ 138 h 225"/>
              <a:gd name="T54" fmla="*/ 173 w 240"/>
              <a:gd name="T55" fmla="*/ 93 h 225"/>
              <a:gd name="T56" fmla="*/ 146 w 240"/>
              <a:gd name="T57" fmla="*/ 67 h 225"/>
              <a:gd name="T58" fmla="*/ 173 w 240"/>
              <a:gd name="T59" fmla="*/ 41 h 225"/>
              <a:gd name="T60" fmla="*/ 199 w 240"/>
              <a:gd name="T61" fmla="*/ 67 h 225"/>
              <a:gd name="T62" fmla="*/ 173 w 240"/>
              <a:gd name="T63" fmla="*/ 9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225">
                <a:moveTo>
                  <a:pt x="135" y="0"/>
                </a:moveTo>
                <a:cubicBezTo>
                  <a:pt x="45" y="0"/>
                  <a:pt x="0" y="90"/>
                  <a:pt x="0" y="150"/>
                </a:cubicBezTo>
                <a:cubicBezTo>
                  <a:pt x="0" y="165"/>
                  <a:pt x="30" y="195"/>
                  <a:pt x="45" y="150"/>
                </a:cubicBezTo>
                <a:cubicBezTo>
                  <a:pt x="52" y="129"/>
                  <a:pt x="90" y="135"/>
                  <a:pt x="90" y="165"/>
                </a:cubicBezTo>
                <a:cubicBezTo>
                  <a:pt x="90" y="198"/>
                  <a:pt x="105" y="225"/>
                  <a:pt x="135" y="225"/>
                </a:cubicBezTo>
                <a:cubicBezTo>
                  <a:pt x="225" y="225"/>
                  <a:pt x="240" y="150"/>
                  <a:pt x="240" y="105"/>
                </a:cubicBezTo>
                <a:cubicBezTo>
                  <a:pt x="240" y="60"/>
                  <a:pt x="225" y="0"/>
                  <a:pt x="135" y="0"/>
                </a:cubicBezTo>
                <a:close/>
                <a:moveTo>
                  <a:pt x="60" y="108"/>
                </a:moveTo>
                <a:cubicBezTo>
                  <a:pt x="50" y="108"/>
                  <a:pt x="41" y="100"/>
                  <a:pt x="41" y="90"/>
                </a:cubicBezTo>
                <a:cubicBezTo>
                  <a:pt x="41" y="79"/>
                  <a:pt x="50" y="71"/>
                  <a:pt x="60" y="71"/>
                </a:cubicBezTo>
                <a:cubicBezTo>
                  <a:pt x="70" y="71"/>
                  <a:pt x="79" y="79"/>
                  <a:pt x="79" y="90"/>
                </a:cubicBezTo>
                <a:cubicBezTo>
                  <a:pt x="79" y="100"/>
                  <a:pt x="70" y="108"/>
                  <a:pt x="60" y="108"/>
                </a:cubicBezTo>
                <a:close/>
                <a:moveTo>
                  <a:pt x="94" y="52"/>
                </a:moveTo>
                <a:cubicBezTo>
                  <a:pt x="94" y="42"/>
                  <a:pt x="102" y="33"/>
                  <a:pt x="112" y="33"/>
                </a:cubicBezTo>
                <a:cubicBezTo>
                  <a:pt x="123" y="33"/>
                  <a:pt x="131" y="42"/>
                  <a:pt x="131" y="52"/>
                </a:cubicBezTo>
                <a:cubicBezTo>
                  <a:pt x="131" y="62"/>
                  <a:pt x="123" y="71"/>
                  <a:pt x="112" y="71"/>
                </a:cubicBezTo>
                <a:cubicBezTo>
                  <a:pt x="102" y="71"/>
                  <a:pt x="94" y="62"/>
                  <a:pt x="94" y="52"/>
                </a:cubicBezTo>
                <a:close/>
                <a:moveTo>
                  <a:pt x="143" y="183"/>
                </a:moveTo>
                <a:cubicBezTo>
                  <a:pt x="128" y="183"/>
                  <a:pt x="116" y="172"/>
                  <a:pt x="116" y="157"/>
                </a:cubicBezTo>
                <a:cubicBezTo>
                  <a:pt x="116" y="143"/>
                  <a:pt x="128" y="131"/>
                  <a:pt x="143" y="131"/>
                </a:cubicBezTo>
                <a:cubicBezTo>
                  <a:pt x="157" y="131"/>
                  <a:pt x="169" y="143"/>
                  <a:pt x="169" y="157"/>
                </a:cubicBezTo>
                <a:cubicBezTo>
                  <a:pt x="169" y="172"/>
                  <a:pt x="157" y="183"/>
                  <a:pt x="143" y="183"/>
                </a:cubicBezTo>
                <a:close/>
                <a:moveTo>
                  <a:pt x="188" y="138"/>
                </a:moveTo>
                <a:cubicBezTo>
                  <a:pt x="181" y="138"/>
                  <a:pt x="176" y="133"/>
                  <a:pt x="176" y="127"/>
                </a:cubicBezTo>
                <a:cubicBezTo>
                  <a:pt x="176" y="121"/>
                  <a:pt x="181" y="116"/>
                  <a:pt x="188" y="116"/>
                </a:cubicBezTo>
                <a:cubicBezTo>
                  <a:pt x="194" y="116"/>
                  <a:pt x="199" y="121"/>
                  <a:pt x="199" y="127"/>
                </a:cubicBezTo>
                <a:cubicBezTo>
                  <a:pt x="199" y="133"/>
                  <a:pt x="194" y="138"/>
                  <a:pt x="188" y="138"/>
                </a:cubicBezTo>
                <a:close/>
                <a:moveTo>
                  <a:pt x="173" y="93"/>
                </a:moveTo>
                <a:cubicBezTo>
                  <a:pt x="158" y="93"/>
                  <a:pt x="146" y="82"/>
                  <a:pt x="146" y="67"/>
                </a:cubicBezTo>
                <a:cubicBezTo>
                  <a:pt x="146" y="53"/>
                  <a:pt x="158" y="41"/>
                  <a:pt x="173" y="41"/>
                </a:cubicBezTo>
                <a:cubicBezTo>
                  <a:pt x="187" y="41"/>
                  <a:pt x="199" y="53"/>
                  <a:pt x="199" y="67"/>
                </a:cubicBezTo>
                <a:cubicBezTo>
                  <a:pt x="199" y="82"/>
                  <a:pt x="187" y="93"/>
                  <a:pt x="173" y="93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7" name="Freeform 1176"/>
          <p:cNvSpPr>
            <a:spLocks noEditPoints="1"/>
          </p:cNvSpPr>
          <p:nvPr/>
        </p:nvSpPr>
        <p:spPr bwMode="auto">
          <a:xfrm>
            <a:off x="2573061" y="4336076"/>
            <a:ext cx="512384" cy="463829"/>
          </a:xfrm>
          <a:custGeom>
            <a:avLst/>
            <a:gdLst>
              <a:gd name="T0" fmla="*/ 256 w 256"/>
              <a:gd name="T1" fmla="*/ 96 h 232"/>
              <a:gd name="T2" fmla="*/ 224 w 256"/>
              <a:gd name="T3" fmla="*/ 128 h 232"/>
              <a:gd name="T4" fmla="*/ 192 w 256"/>
              <a:gd name="T5" fmla="*/ 96 h 232"/>
              <a:gd name="T6" fmla="*/ 160 w 256"/>
              <a:gd name="T7" fmla="*/ 128 h 232"/>
              <a:gd name="T8" fmla="*/ 128 w 256"/>
              <a:gd name="T9" fmla="*/ 96 h 232"/>
              <a:gd name="T10" fmla="*/ 96 w 256"/>
              <a:gd name="T11" fmla="*/ 128 h 232"/>
              <a:gd name="T12" fmla="*/ 64 w 256"/>
              <a:gd name="T13" fmla="*/ 96 h 232"/>
              <a:gd name="T14" fmla="*/ 32 w 256"/>
              <a:gd name="T15" fmla="*/ 128 h 232"/>
              <a:gd name="T16" fmla="*/ 0 w 256"/>
              <a:gd name="T17" fmla="*/ 96 h 232"/>
              <a:gd name="T18" fmla="*/ 23 w 256"/>
              <a:gd name="T19" fmla="*/ 36 h 232"/>
              <a:gd name="T20" fmla="*/ 234 w 256"/>
              <a:gd name="T21" fmla="*/ 36 h 232"/>
              <a:gd name="T22" fmla="*/ 256 w 256"/>
              <a:gd name="T23" fmla="*/ 96 h 232"/>
              <a:gd name="T24" fmla="*/ 216 w 256"/>
              <a:gd name="T25" fmla="*/ 24 h 232"/>
              <a:gd name="T26" fmla="*/ 40 w 256"/>
              <a:gd name="T27" fmla="*/ 24 h 232"/>
              <a:gd name="T28" fmla="*/ 28 w 256"/>
              <a:gd name="T29" fmla="*/ 12 h 232"/>
              <a:gd name="T30" fmla="*/ 40 w 256"/>
              <a:gd name="T31" fmla="*/ 0 h 232"/>
              <a:gd name="T32" fmla="*/ 216 w 256"/>
              <a:gd name="T33" fmla="*/ 0 h 232"/>
              <a:gd name="T34" fmla="*/ 228 w 256"/>
              <a:gd name="T35" fmla="*/ 12 h 232"/>
              <a:gd name="T36" fmla="*/ 216 w 256"/>
              <a:gd name="T37" fmla="*/ 24 h 232"/>
              <a:gd name="T38" fmla="*/ 36 w 256"/>
              <a:gd name="T39" fmla="*/ 140 h 232"/>
              <a:gd name="T40" fmla="*/ 36 w 256"/>
              <a:gd name="T41" fmla="*/ 140 h 232"/>
              <a:gd name="T42" fmla="*/ 39 w 256"/>
              <a:gd name="T43" fmla="*/ 139 h 232"/>
              <a:gd name="T44" fmla="*/ 40 w 256"/>
              <a:gd name="T45" fmla="*/ 139 h 232"/>
              <a:gd name="T46" fmla="*/ 42 w 256"/>
              <a:gd name="T47" fmla="*/ 139 h 232"/>
              <a:gd name="T48" fmla="*/ 48 w 256"/>
              <a:gd name="T49" fmla="*/ 137 h 232"/>
              <a:gd name="T50" fmla="*/ 48 w 256"/>
              <a:gd name="T51" fmla="*/ 137 h 232"/>
              <a:gd name="T52" fmla="*/ 48 w 256"/>
              <a:gd name="T53" fmla="*/ 196 h 232"/>
              <a:gd name="T54" fmla="*/ 208 w 256"/>
              <a:gd name="T55" fmla="*/ 196 h 232"/>
              <a:gd name="T56" fmla="*/ 208 w 256"/>
              <a:gd name="T57" fmla="*/ 137 h 232"/>
              <a:gd name="T58" fmla="*/ 208 w 256"/>
              <a:gd name="T59" fmla="*/ 137 h 232"/>
              <a:gd name="T60" fmla="*/ 214 w 256"/>
              <a:gd name="T61" fmla="*/ 139 h 232"/>
              <a:gd name="T62" fmla="*/ 216 w 256"/>
              <a:gd name="T63" fmla="*/ 139 h 232"/>
              <a:gd name="T64" fmla="*/ 217 w 256"/>
              <a:gd name="T65" fmla="*/ 139 h 232"/>
              <a:gd name="T66" fmla="*/ 220 w 256"/>
              <a:gd name="T67" fmla="*/ 140 h 232"/>
              <a:gd name="T68" fmla="*/ 220 w 256"/>
              <a:gd name="T69" fmla="*/ 140 h 232"/>
              <a:gd name="T70" fmla="*/ 224 w 256"/>
              <a:gd name="T71" fmla="*/ 140 h 232"/>
              <a:gd name="T72" fmla="*/ 232 w 256"/>
              <a:gd name="T73" fmla="*/ 139 h 232"/>
              <a:gd name="T74" fmla="*/ 232 w 256"/>
              <a:gd name="T75" fmla="*/ 220 h 232"/>
              <a:gd name="T76" fmla="*/ 220 w 256"/>
              <a:gd name="T77" fmla="*/ 232 h 232"/>
              <a:gd name="T78" fmla="*/ 36 w 256"/>
              <a:gd name="T79" fmla="*/ 232 h 232"/>
              <a:gd name="T80" fmla="*/ 24 w 256"/>
              <a:gd name="T81" fmla="*/ 220 h 232"/>
              <a:gd name="T82" fmla="*/ 24 w 256"/>
              <a:gd name="T83" fmla="*/ 139 h 232"/>
              <a:gd name="T84" fmla="*/ 32 w 256"/>
              <a:gd name="T85" fmla="*/ 140 h 232"/>
              <a:gd name="T86" fmla="*/ 36 w 256"/>
              <a:gd name="T87" fmla="*/ 14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" h="232">
                <a:moveTo>
                  <a:pt x="256" y="96"/>
                </a:moveTo>
                <a:cubicBezTo>
                  <a:pt x="256" y="114"/>
                  <a:pt x="242" y="128"/>
                  <a:pt x="224" y="128"/>
                </a:cubicBezTo>
                <a:cubicBezTo>
                  <a:pt x="206" y="128"/>
                  <a:pt x="192" y="114"/>
                  <a:pt x="192" y="96"/>
                </a:cubicBezTo>
                <a:cubicBezTo>
                  <a:pt x="192" y="114"/>
                  <a:pt x="178" y="128"/>
                  <a:pt x="160" y="128"/>
                </a:cubicBezTo>
                <a:cubicBezTo>
                  <a:pt x="142" y="128"/>
                  <a:pt x="128" y="114"/>
                  <a:pt x="128" y="96"/>
                </a:cubicBezTo>
                <a:cubicBezTo>
                  <a:pt x="128" y="114"/>
                  <a:pt x="114" y="128"/>
                  <a:pt x="96" y="128"/>
                </a:cubicBezTo>
                <a:cubicBezTo>
                  <a:pt x="78" y="128"/>
                  <a:pt x="64" y="114"/>
                  <a:pt x="64" y="96"/>
                </a:cubicBezTo>
                <a:cubicBezTo>
                  <a:pt x="64" y="114"/>
                  <a:pt x="50" y="128"/>
                  <a:pt x="32" y="128"/>
                </a:cubicBezTo>
                <a:cubicBezTo>
                  <a:pt x="14" y="128"/>
                  <a:pt x="0" y="114"/>
                  <a:pt x="0" y="9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4" y="36"/>
                  <a:pt x="234" y="36"/>
                  <a:pt x="234" y="36"/>
                </a:cubicBezTo>
                <a:lnTo>
                  <a:pt x="256" y="96"/>
                </a:lnTo>
                <a:close/>
                <a:moveTo>
                  <a:pt x="21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33" y="24"/>
                  <a:pt x="28" y="19"/>
                  <a:pt x="28" y="12"/>
                </a:cubicBezTo>
                <a:cubicBezTo>
                  <a:pt x="28" y="5"/>
                  <a:pt x="33" y="0"/>
                  <a:pt x="40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3" y="0"/>
                  <a:pt x="228" y="5"/>
                  <a:pt x="228" y="12"/>
                </a:cubicBezTo>
                <a:cubicBezTo>
                  <a:pt x="228" y="19"/>
                  <a:pt x="223" y="24"/>
                  <a:pt x="216" y="24"/>
                </a:cubicBezTo>
                <a:moveTo>
                  <a:pt x="36" y="140"/>
                </a:moveTo>
                <a:cubicBezTo>
                  <a:pt x="36" y="140"/>
                  <a:pt x="36" y="140"/>
                  <a:pt x="36" y="140"/>
                </a:cubicBezTo>
                <a:cubicBezTo>
                  <a:pt x="37" y="140"/>
                  <a:pt x="38" y="140"/>
                  <a:pt x="39" y="139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1" y="139"/>
                  <a:pt x="41" y="139"/>
                  <a:pt x="42" y="139"/>
                </a:cubicBezTo>
                <a:cubicBezTo>
                  <a:pt x="44" y="138"/>
                  <a:pt x="46" y="138"/>
                  <a:pt x="48" y="137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48" y="196"/>
                  <a:pt x="48" y="196"/>
                  <a:pt x="48" y="196"/>
                </a:cubicBezTo>
                <a:cubicBezTo>
                  <a:pt x="208" y="196"/>
                  <a:pt x="208" y="196"/>
                  <a:pt x="208" y="196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10" y="138"/>
                  <a:pt x="212" y="138"/>
                  <a:pt x="214" y="139"/>
                </a:cubicBezTo>
                <a:cubicBezTo>
                  <a:pt x="215" y="139"/>
                  <a:pt x="215" y="139"/>
                  <a:pt x="216" y="139"/>
                </a:cubicBezTo>
                <a:cubicBezTo>
                  <a:pt x="216" y="139"/>
                  <a:pt x="216" y="139"/>
                  <a:pt x="217" y="139"/>
                </a:cubicBezTo>
                <a:cubicBezTo>
                  <a:pt x="218" y="140"/>
                  <a:pt x="219" y="140"/>
                  <a:pt x="220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40"/>
                  <a:pt x="223" y="140"/>
                  <a:pt x="224" y="140"/>
                </a:cubicBezTo>
                <a:cubicBezTo>
                  <a:pt x="227" y="140"/>
                  <a:pt x="229" y="140"/>
                  <a:pt x="232" y="139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2" y="227"/>
                  <a:pt x="227" y="232"/>
                  <a:pt x="220" y="232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29" y="232"/>
                  <a:pt x="24" y="227"/>
                  <a:pt x="24" y="220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7" y="140"/>
                  <a:pt x="29" y="140"/>
                  <a:pt x="32" y="140"/>
                </a:cubicBezTo>
                <a:cubicBezTo>
                  <a:pt x="33" y="140"/>
                  <a:pt x="35" y="140"/>
                  <a:pt x="36" y="140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9" name="矩形 18"/>
          <p:cNvSpPr/>
          <p:nvPr/>
        </p:nvSpPr>
        <p:spPr>
          <a:xfrm>
            <a:off x="4188611" y="2689616"/>
            <a:ext cx="4995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使用</a:t>
            </a:r>
            <a:r>
              <a:rPr lang="en" altLang="zh-CN" sz="24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neosemantics</a:t>
            </a:r>
            <a:r>
              <a:rPr lang="zh-CN" altLang="e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将</a:t>
            </a: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数据导入</a:t>
            </a:r>
            <a:r>
              <a:rPr lang="en-US" altLang="zh-C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endParaRPr lang="en" altLang="zh-CN" sz="24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88611" y="3502416"/>
            <a:ext cx="463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neo4j</a:t>
            </a: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中给感兴趣的数据加标签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188611" y="4335536"/>
            <a:ext cx="3759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实体数据导出并存入</a:t>
            </a:r>
            <a:r>
              <a:rPr lang="en-US" altLang="zh-CN" sz="24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mysql</a:t>
            </a:r>
            <a:endParaRPr lang="zh-CN" altLang="en-US" sz="24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67537" y="883994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67" b="1" dirty="0">
                <a:latin typeface="微软雅黑"/>
                <a:ea typeface="微软雅黑"/>
                <a:cs typeface="微软雅黑"/>
              </a:rPr>
              <a:t>ETL</a:t>
            </a:r>
            <a:endParaRPr kumimoji="1" lang="zh-CN" altLang="en-US" sz="2067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CC19DB-BCF1-D144-B923-63F22697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-24703"/>
            <a:ext cx="4940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2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9"/>
          <p:cNvSpPr>
            <a:spLocks noChangeArrowheads="1"/>
          </p:cNvSpPr>
          <p:nvPr/>
        </p:nvSpPr>
        <p:spPr bwMode="auto">
          <a:xfrm>
            <a:off x="643475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4" name="Rounded Rectangle 30"/>
          <p:cNvSpPr>
            <a:spLocks noChangeArrowheads="1"/>
          </p:cNvSpPr>
          <p:nvPr/>
        </p:nvSpPr>
        <p:spPr bwMode="auto">
          <a:xfrm>
            <a:off x="4402147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5" name="Rounded Rectangle 31"/>
          <p:cNvSpPr>
            <a:spLocks noChangeArrowheads="1"/>
          </p:cNvSpPr>
          <p:nvPr/>
        </p:nvSpPr>
        <p:spPr bwMode="auto">
          <a:xfrm>
            <a:off x="8161875" y="1874838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7" name="Rounded Rectangle 9"/>
          <p:cNvSpPr>
            <a:spLocks noChangeArrowheads="1"/>
          </p:cNvSpPr>
          <p:nvPr/>
        </p:nvSpPr>
        <p:spPr bwMode="auto">
          <a:xfrm>
            <a:off x="643474" y="1874837"/>
            <a:ext cx="2713037" cy="3899429"/>
          </a:xfrm>
          <a:prstGeom prst="roundRect">
            <a:avLst>
              <a:gd name="adj" fmla="val 16667"/>
            </a:avLst>
          </a:prstGeom>
          <a:solidFill>
            <a:srgbClr val="E7E7E7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8" name="Rounded Rectangle 10"/>
          <p:cNvSpPr>
            <a:spLocks noChangeArrowheads="1"/>
          </p:cNvSpPr>
          <p:nvPr/>
        </p:nvSpPr>
        <p:spPr bwMode="auto">
          <a:xfrm>
            <a:off x="4402146" y="1874838"/>
            <a:ext cx="2713037" cy="3899428"/>
          </a:xfrm>
          <a:prstGeom prst="roundRect">
            <a:avLst>
              <a:gd name="adj" fmla="val 16667"/>
            </a:avLst>
          </a:prstGeom>
          <a:solidFill>
            <a:srgbClr val="90C7F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8161875" y="1874838"/>
            <a:ext cx="2713036" cy="3899428"/>
          </a:xfrm>
          <a:prstGeom prst="roundRect">
            <a:avLst>
              <a:gd name="adj" fmla="val 16667"/>
            </a:avLst>
          </a:prstGeom>
          <a:solidFill>
            <a:srgbClr val="E7E7E7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/>
            <a:endParaRPr lang="en-US" altLang="zh-CN" sz="2400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5579543" y="2232025"/>
            <a:ext cx="423863" cy="517525"/>
          </a:xfrm>
          <a:custGeom>
            <a:avLst/>
            <a:gdLst>
              <a:gd name="T0" fmla="*/ 62955 w 781"/>
              <a:gd name="T1" fmla="*/ 426293 h 953"/>
              <a:gd name="T2" fmla="*/ 199178 w 781"/>
              <a:gd name="T3" fmla="*/ 426293 h 953"/>
              <a:gd name="T4" fmla="*/ 199178 w 781"/>
              <a:gd name="T5" fmla="*/ 455617 h 953"/>
              <a:gd name="T6" fmla="*/ 62955 w 781"/>
              <a:gd name="T7" fmla="*/ 455617 h 953"/>
              <a:gd name="T8" fmla="*/ 62955 w 781"/>
              <a:gd name="T9" fmla="*/ 426293 h 953"/>
              <a:gd name="T10" fmla="*/ 62955 w 781"/>
              <a:gd name="T11" fmla="*/ 379048 h 953"/>
              <a:gd name="T12" fmla="*/ 199178 w 781"/>
              <a:gd name="T13" fmla="*/ 379048 h 953"/>
              <a:gd name="T14" fmla="*/ 199178 w 781"/>
              <a:gd name="T15" fmla="*/ 408372 h 953"/>
              <a:gd name="T16" fmla="*/ 62955 w 781"/>
              <a:gd name="T17" fmla="*/ 408372 h 953"/>
              <a:gd name="T18" fmla="*/ 62955 w 781"/>
              <a:gd name="T19" fmla="*/ 379048 h 953"/>
              <a:gd name="T20" fmla="*/ 62955 w 781"/>
              <a:gd name="T21" fmla="*/ 328544 h 953"/>
              <a:gd name="T22" fmla="*/ 199178 w 781"/>
              <a:gd name="T23" fmla="*/ 328544 h 953"/>
              <a:gd name="T24" fmla="*/ 199178 w 781"/>
              <a:gd name="T25" fmla="*/ 357869 h 953"/>
              <a:gd name="T26" fmla="*/ 62955 w 781"/>
              <a:gd name="T27" fmla="*/ 357869 h 953"/>
              <a:gd name="T28" fmla="*/ 62955 w 781"/>
              <a:gd name="T29" fmla="*/ 328544 h 953"/>
              <a:gd name="T30" fmla="*/ 62955 w 781"/>
              <a:gd name="T31" fmla="*/ 284014 h 953"/>
              <a:gd name="T32" fmla="*/ 199178 w 781"/>
              <a:gd name="T33" fmla="*/ 284014 h 953"/>
              <a:gd name="T34" fmla="*/ 199178 w 781"/>
              <a:gd name="T35" fmla="*/ 312796 h 953"/>
              <a:gd name="T36" fmla="*/ 62955 w 781"/>
              <a:gd name="T37" fmla="*/ 312796 h 953"/>
              <a:gd name="T38" fmla="*/ 62955 w 781"/>
              <a:gd name="T39" fmla="*/ 284014 h 953"/>
              <a:gd name="T40" fmla="*/ 62955 w 781"/>
              <a:gd name="T41" fmla="*/ 235683 h 953"/>
              <a:gd name="T42" fmla="*/ 199178 w 781"/>
              <a:gd name="T43" fmla="*/ 235683 h 953"/>
              <a:gd name="T44" fmla="*/ 199178 w 781"/>
              <a:gd name="T45" fmla="*/ 265008 h 953"/>
              <a:gd name="T46" fmla="*/ 62955 w 781"/>
              <a:gd name="T47" fmla="*/ 265008 h 953"/>
              <a:gd name="T48" fmla="*/ 62955 w 781"/>
              <a:gd name="T49" fmla="*/ 235683 h 953"/>
              <a:gd name="T50" fmla="*/ 289269 w 781"/>
              <a:gd name="T51" fmla="*/ 91775 h 953"/>
              <a:gd name="T52" fmla="*/ 347882 w 781"/>
              <a:gd name="T53" fmla="*/ 91775 h 953"/>
              <a:gd name="T54" fmla="*/ 347882 w 781"/>
              <a:gd name="T55" fmla="*/ 445300 h 953"/>
              <a:gd name="T56" fmla="*/ 289269 w 781"/>
              <a:gd name="T57" fmla="*/ 445300 h 953"/>
              <a:gd name="T58" fmla="*/ 289269 w 781"/>
              <a:gd name="T59" fmla="*/ 91775 h 953"/>
              <a:gd name="T60" fmla="*/ 147077 w 781"/>
              <a:gd name="T61" fmla="*/ 36384 h 953"/>
              <a:gd name="T62" fmla="*/ 152504 w 781"/>
              <a:gd name="T63" fmla="*/ 57563 h 953"/>
              <a:gd name="T64" fmla="*/ 153589 w 781"/>
              <a:gd name="T65" fmla="*/ 79828 h 953"/>
              <a:gd name="T66" fmla="*/ 150876 w 781"/>
              <a:gd name="T67" fmla="*/ 103179 h 953"/>
              <a:gd name="T68" fmla="*/ 143820 w 781"/>
              <a:gd name="T69" fmla="*/ 125444 h 953"/>
              <a:gd name="T70" fmla="*/ 131881 w 781"/>
              <a:gd name="T71" fmla="*/ 147709 h 953"/>
              <a:gd name="T72" fmla="*/ 116142 w 781"/>
              <a:gd name="T73" fmla="*/ 168345 h 953"/>
              <a:gd name="T74" fmla="*/ 96604 w 781"/>
              <a:gd name="T75" fmla="*/ 187352 h 953"/>
              <a:gd name="T76" fmla="*/ 93348 w 781"/>
              <a:gd name="T77" fmla="*/ 177034 h 953"/>
              <a:gd name="T78" fmla="*/ 87920 w 781"/>
              <a:gd name="T79" fmla="*/ 166173 h 953"/>
              <a:gd name="T80" fmla="*/ 81950 w 781"/>
              <a:gd name="T81" fmla="*/ 156398 h 953"/>
              <a:gd name="T82" fmla="*/ 73267 w 781"/>
              <a:gd name="T83" fmla="*/ 147166 h 953"/>
              <a:gd name="T84" fmla="*/ 67297 w 781"/>
              <a:gd name="T85" fmla="*/ 142822 h 953"/>
              <a:gd name="T86" fmla="*/ 58614 w 781"/>
              <a:gd name="T87" fmla="*/ 137391 h 953"/>
              <a:gd name="T88" fmla="*/ 47216 w 781"/>
              <a:gd name="T89" fmla="*/ 132504 h 953"/>
              <a:gd name="T90" fmla="*/ 30935 w 781"/>
              <a:gd name="T91" fmla="*/ 148795 h 953"/>
              <a:gd name="T92" fmla="*/ 29307 w 781"/>
              <a:gd name="T93" fmla="*/ 480598 h 953"/>
              <a:gd name="T94" fmla="*/ 392385 w 781"/>
              <a:gd name="T95" fmla="*/ 480598 h 953"/>
              <a:gd name="T96" fmla="*/ 393471 w 781"/>
              <a:gd name="T97" fmla="*/ 36384 h 953"/>
              <a:gd name="T98" fmla="*/ 147077 w 781"/>
              <a:gd name="T99" fmla="*/ 36384 h 953"/>
              <a:gd name="T100" fmla="*/ 134594 w 781"/>
              <a:gd name="T101" fmla="*/ 0 h 953"/>
              <a:gd name="T102" fmla="*/ 423863 w 781"/>
              <a:gd name="T103" fmla="*/ 0 h 953"/>
              <a:gd name="T104" fmla="*/ 421692 w 781"/>
              <a:gd name="T105" fmla="*/ 517525 h 953"/>
              <a:gd name="T106" fmla="*/ 0 w 781"/>
              <a:gd name="T107" fmla="*/ 517525 h 953"/>
              <a:gd name="T108" fmla="*/ 1628 w 781"/>
              <a:gd name="T109" fmla="*/ 130875 h 953"/>
              <a:gd name="T110" fmla="*/ 134594 w 781"/>
              <a:gd name="T111" fmla="*/ 0 h 9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81" h="953">
                <a:moveTo>
                  <a:pt x="116" y="785"/>
                </a:moveTo>
                <a:lnTo>
                  <a:pt x="367" y="785"/>
                </a:lnTo>
                <a:lnTo>
                  <a:pt x="367" y="839"/>
                </a:lnTo>
                <a:lnTo>
                  <a:pt x="116" y="839"/>
                </a:lnTo>
                <a:lnTo>
                  <a:pt x="116" y="785"/>
                </a:lnTo>
                <a:close/>
                <a:moveTo>
                  <a:pt x="116" y="698"/>
                </a:moveTo>
                <a:lnTo>
                  <a:pt x="367" y="698"/>
                </a:lnTo>
                <a:lnTo>
                  <a:pt x="367" y="752"/>
                </a:lnTo>
                <a:lnTo>
                  <a:pt x="116" y="752"/>
                </a:lnTo>
                <a:lnTo>
                  <a:pt x="116" y="698"/>
                </a:lnTo>
                <a:close/>
                <a:moveTo>
                  <a:pt x="116" y="605"/>
                </a:moveTo>
                <a:lnTo>
                  <a:pt x="367" y="605"/>
                </a:lnTo>
                <a:lnTo>
                  <a:pt x="367" y="659"/>
                </a:lnTo>
                <a:lnTo>
                  <a:pt x="116" y="659"/>
                </a:lnTo>
                <a:lnTo>
                  <a:pt x="116" y="605"/>
                </a:lnTo>
                <a:close/>
                <a:moveTo>
                  <a:pt x="116" y="523"/>
                </a:moveTo>
                <a:lnTo>
                  <a:pt x="367" y="523"/>
                </a:lnTo>
                <a:lnTo>
                  <a:pt x="367" y="576"/>
                </a:lnTo>
                <a:lnTo>
                  <a:pt x="116" y="576"/>
                </a:lnTo>
                <a:lnTo>
                  <a:pt x="116" y="523"/>
                </a:lnTo>
                <a:close/>
                <a:moveTo>
                  <a:pt x="116" y="434"/>
                </a:moveTo>
                <a:lnTo>
                  <a:pt x="367" y="434"/>
                </a:lnTo>
                <a:lnTo>
                  <a:pt x="367" y="488"/>
                </a:lnTo>
                <a:lnTo>
                  <a:pt x="116" y="488"/>
                </a:lnTo>
                <a:lnTo>
                  <a:pt x="116" y="434"/>
                </a:lnTo>
                <a:close/>
                <a:moveTo>
                  <a:pt x="533" y="169"/>
                </a:moveTo>
                <a:lnTo>
                  <a:pt x="641" y="169"/>
                </a:lnTo>
                <a:lnTo>
                  <a:pt x="641" y="820"/>
                </a:lnTo>
                <a:lnTo>
                  <a:pt x="533" y="820"/>
                </a:lnTo>
                <a:lnTo>
                  <a:pt x="533" y="169"/>
                </a:lnTo>
                <a:close/>
                <a:moveTo>
                  <a:pt x="271" y="67"/>
                </a:moveTo>
                <a:lnTo>
                  <a:pt x="281" y="106"/>
                </a:lnTo>
                <a:lnTo>
                  <a:pt x="283" y="147"/>
                </a:lnTo>
                <a:lnTo>
                  <a:pt x="278" y="190"/>
                </a:lnTo>
                <a:lnTo>
                  <a:pt x="265" y="231"/>
                </a:lnTo>
                <a:lnTo>
                  <a:pt x="243" y="272"/>
                </a:lnTo>
                <a:lnTo>
                  <a:pt x="214" y="310"/>
                </a:lnTo>
                <a:lnTo>
                  <a:pt x="178" y="345"/>
                </a:lnTo>
                <a:lnTo>
                  <a:pt x="172" y="326"/>
                </a:lnTo>
                <a:lnTo>
                  <a:pt x="162" y="306"/>
                </a:lnTo>
                <a:lnTo>
                  <a:pt x="151" y="288"/>
                </a:lnTo>
                <a:lnTo>
                  <a:pt x="135" y="271"/>
                </a:lnTo>
                <a:lnTo>
                  <a:pt x="124" y="263"/>
                </a:lnTo>
                <a:lnTo>
                  <a:pt x="108" y="253"/>
                </a:lnTo>
                <a:lnTo>
                  <a:pt x="87" y="244"/>
                </a:lnTo>
                <a:lnTo>
                  <a:pt x="57" y="274"/>
                </a:lnTo>
                <a:lnTo>
                  <a:pt x="54" y="885"/>
                </a:lnTo>
                <a:lnTo>
                  <a:pt x="723" y="885"/>
                </a:lnTo>
                <a:lnTo>
                  <a:pt x="725" y="67"/>
                </a:lnTo>
                <a:lnTo>
                  <a:pt x="271" y="67"/>
                </a:lnTo>
                <a:close/>
                <a:moveTo>
                  <a:pt x="248" y="0"/>
                </a:moveTo>
                <a:lnTo>
                  <a:pt x="781" y="0"/>
                </a:lnTo>
                <a:lnTo>
                  <a:pt x="777" y="953"/>
                </a:lnTo>
                <a:lnTo>
                  <a:pt x="0" y="953"/>
                </a:lnTo>
                <a:lnTo>
                  <a:pt x="3" y="241"/>
                </a:lnTo>
                <a:lnTo>
                  <a:pt x="248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1744672" y="2139950"/>
            <a:ext cx="574675" cy="701675"/>
          </a:xfrm>
          <a:custGeom>
            <a:avLst/>
            <a:gdLst>
              <a:gd name="T0" fmla="*/ 187406 w 1061"/>
              <a:gd name="T1" fmla="*/ 575081 h 1297"/>
              <a:gd name="T2" fmla="*/ 192281 w 1061"/>
              <a:gd name="T3" fmla="*/ 607541 h 1297"/>
              <a:gd name="T4" fmla="*/ 183614 w 1061"/>
              <a:gd name="T5" fmla="*/ 616738 h 1297"/>
              <a:gd name="T6" fmla="*/ 173323 w 1061"/>
              <a:gd name="T7" fmla="*/ 626476 h 1297"/>
              <a:gd name="T8" fmla="*/ 138117 w 1061"/>
              <a:gd name="T9" fmla="*/ 628099 h 1297"/>
              <a:gd name="T10" fmla="*/ 133242 w 1061"/>
              <a:gd name="T11" fmla="*/ 624312 h 1297"/>
              <a:gd name="T12" fmla="*/ 119160 w 1061"/>
              <a:gd name="T13" fmla="*/ 615115 h 1297"/>
              <a:gd name="T14" fmla="*/ 114285 w 1061"/>
              <a:gd name="T15" fmla="*/ 581573 h 1297"/>
              <a:gd name="T16" fmla="*/ 122951 w 1061"/>
              <a:gd name="T17" fmla="*/ 572917 h 1297"/>
              <a:gd name="T18" fmla="*/ 50914 w 1061"/>
              <a:gd name="T19" fmla="*/ 529637 h 1297"/>
              <a:gd name="T20" fmla="*/ 271359 w 1061"/>
              <a:gd name="T21" fmla="*/ 517736 h 1297"/>
              <a:gd name="T22" fmla="*/ 50914 w 1061"/>
              <a:gd name="T23" fmla="*/ 394929 h 1297"/>
              <a:gd name="T24" fmla="*/ 0 w 1061"/>
              <a:gd name="T25" fmla="*/ 394929 h 1297"/>
              <a:gd name="T26" fmla="*/ 261068 w 1061"/>
              <a:gd name="T27" fmla="*/ 410618 h 1297"/>
              <a:gd name="T28" fmla="*/ 140284 w 1061"/>
              <a:gd name="T29" fmla="*/ 328386 h 1297"/>
              <a:gd name="T30" fmla="*/ 92078 w 1061"/>
              <a:gd name="T31" fmla="*/ 359764 h 1297"/>
              <a:gd name="T32" fmla="*/ 80704 w 1061"/>
              <a:gd name="T33" fmla="*/ 417110 h 1297"/>
              <a:gd name="T34" fmla="*/ 114285 w 1061"/>
              <a:gd name="T35" fmla="*/ 466341 h 1297"/>
              <a:gd name="T36" fmla="*/ 126201 w 1061"/>
              <a:gd name="T37" fmla="*/ 484735 h 1297"/>
              <a:gd name="T38" fmla="*/ 181448 w 1061"/>
              <a:gd name="T39" fmla="*/ 478784 h 1297"/>
              <a:gd name="T40" fmla="*/ 205280 w 1061"/>
              <a:gd name="T41" fmla="*/ 457685 h 1297"/>
              <a:gd name="T42" fmla="*/ 229112 w 1061"/>
              <a:gd name="T43" fmla="*/ 401962 h 1297"/>
              <a:gd name="T44" fmla="*/ 206905 w 1061"/>
              <a:gd name="T45" fmla="*/ 348944 h 1297"/>
              <a:gd name="T46" fmla="*/ 154366 w 1061"/>
              <a:gd name="T47" fmla="*/ 326222 h 1297"/>
              <a:gd name="T48" fmla="*/ 207988 w 1061"/>
              <a:gd name="T49" fmla="*/ 321353 h 1297"/>
              <a:gd name="T50" fmla="*/ 248069 w 1061"/>
              <a:gd name="T51" fmla="*/ 383027 h 1297"/>
              <a:gd name="T52" fmla="*/ 232903 w 1061"/>
              <a:gd name="T53" fmla="*/ 458226 h 1297"/>
              <a:gd name="T54" fmla="*/ 202572 w 1061"/>
              <a:gd name="T55" fmla="*/ 485817 h 1297"/>
              <a:gd name="T56" fmla="*/ 193364 w 1061"/>
              <a:gd name="T57" fmla="*/ 566425 h 1297"/>
              <a:gd name="T58" fmla="*/ 107244 w 1061"/>
              <a:gd name="T59" fmla="*/ 560474 h 1297"/>
              <a:gd name="T60" fmla="*/ 102911 w 1061"/>
              <a:gd name="T61" fmla="*/ 484194 h 1297"/>
              <a:gd name="T62" fmla="*/ 66080 w 1061"/>
              <a:gd name="T63" fmla="*/ 440373 h 1297"/>
              <a:gd name="T64" fmla="*/ 67704 w 1061"/>
              <a:gd name="T65" fmla="*/ 359223 h 1297"/>
              <a:gd name="T66" fmla="*/ 132159 w 1061"/>
              <a:gd name="T67" fmla="*/ 307828 h 1297"/>
              <a:gd name="T68" fmla="*/ 76371 w 1061"/>
              <a:gd name="T69" fmla="*/ 327304 h 1297"/>
              <a:gd name="T70" fmla="*/ 271359 w 1061"/>
              <a:gd name="T71" fmla="*/ 287270 h 1297"/>
              <a:gd name="T72" fmla="*/ 163032 w 1061"/>
              <a:gd name="T73" fmla="*/ 231547 h 1297"/>
              <a:gd name="T74" fmla="*/ 163032 w 1061"/>
              <a:gd name="T75" fmla="*/ 231547 h 1297"/>
              <a:gd name="T76" fmla="*/ 432225 w 1061"/>
              <a:gd name="T77" fmla="*/ 179070 h 1297"/>
              <a:gd name="T78" fmla="*/ 497221 w 1061"/>
              <a:gd name="T79" fmla="*/ 139037 h 1297"/>
              <a:gd name="T80" fmla="*/ 527553 w 1061"/>
              <a:gd name="T81" fmla="*/ 159595 h 1297"/>
              <a:gd name="T82" fmla="*/ 563301 w 1061"/>
              <a:gd name="T83" fmla="*/ 427389 h 1297"/>
              <a:gd name="T84" fmla="*/ 527553 w 1061"/>
              <a:gd name="T85" fmla="*/ 420897 h 1297"/>
              <a:gd name="T86" fmla="*/ 445766 w 1061"/>
              <a:gd name="T87" fmla="*/ 476620 h 1297"/>
              <a:gd name="T88" fmla="*/ 145158 w 1061"/>
              <a:gd name="T89" fmla="*/ 192054 h 1297"/>
              <a:gd name="T90" fmla="*/ 118618 w 1061"/>
              <a:gd name="T91" fmla="*/ 166087 h 1297"/>
              <a:gd name="T92" fmla="*/ 145158 w 1061"/>
              <a:gd name="T93" fmla="*/ 140660 h 1297"/>
              <a:gd name="T94" fmla="*/ 412184 w 1061"/>
              <a:gd name="T95" fmla="*/ 225596 h 1297"/>
              <a:gd name="T96" fmla="*/ 459307 w 1061"/>
              <a:gd name="T97" fmla="*/ 139578 h 1297"/>
              <a:gd name="T98" fmla="*/ 431142 w 1061"/>
              <a:gd name="T99" fmla="*/ 2705 h 1297"/>
              <a:gd name="T100" fmla="*/ 475014 w 1061"/>
              <a:gd name="T101" fmla="*/ 52477 h 1297"/>
              <a:gd name="T102" fmla="*/ 459307 w 1061"/>
              <a:gd name="T103" fmla="*/ 121725 h 1297"/>
              <a:gd name="T104" fmla="*/ 397560 w 1061"/>
              <a:gd name="T105" fmla="*/ 140660 h 1297"/>
              <a:gd name="T106" fmla="*/ 353688 w 1061"/>
              <a:gd name="T107" fmla="*/ 90888 h 1297"/>
              <a:gd name="T108" fmla="*/ 370479 w 1061"/>
              <a:gd name="T109" fmla="*/ 20558 h 12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1" h="1297">
                <a:moveTo>
                  <a:pt x="235" y="1059"/>
                </a:moveTo>
                <a:lnTo>
                  <a:pt x="331" y="1059"/>
                </a:lnTo>
                <a:lnTo>
                  <a:pt x="339" y="1059"/>
                </a:lnTo>
                <a:lnTo>
                  <a:pt x="346" y="1063"/>
                </a:lnTo>
                <a:lnTo>
                  <a:pt x="350" y="1066"/>
                </a:lnTo>
                <a:lnTo>
                  <a:pt x="354" y="1071"/>
                </a:lnTo>
                <a:lnTo>
                  <a:pt x="355" y="1075"/>
                </a:lnTo>
                <a:lnTo>
                  <a:pt x="355" y="1123"/>
                </a:lnTo>
                <a:lnTo>
                  <a:pt x="354" y="1129"/>
                </a:lnTo>
                <a:lnTo>
                  <a:pt x="350" y="1134"/>
                </a:lnTo>
                <a:lnTo>
                  <a:pt x="346" y="1137"/>
                </a:lnTo>
                <a:lnTo>
                  <a:pt x="339" y="1140"/>
                </a:lnTo>
                <a:lnTo>
                  <a:pt x="331" y="1140"/>
                </a:lnTo>
                <a:lnTo>
                  <a:pt x="320" y="1140"/>
                </a:lnTo>
                <a:lnTo>
                  <a:pt x="320" y="1154"/>
                </a:lnTo>
                <a:lnTo>
                  <a:pt x="320" y="1158"/>
                </a:lnTo>
                <a:lnTo>
                  <a:pt x="317" y="1159"/>
                </a:lnTo>
                <a:lnTo>
                  <a:pt x="314" y="1161"/>
                </a:lnTo>
                <a:lnTo>
                  <a:pt x="311" y="1161"/>
                </a:lnTo>
                <a:lnTo>
                  <a:pt x="255" y="1161"/>
                </a:lnTo>
                <a:lnTo>
                  <a:pt x="252" y="1161"/>
                </a:lnTo>
                <a:lnTo>
                  <a:pt x="247" y="1159"/>
                </a:lnTo>
                <a:lnTo>
                  <a:pt x="246" y="1158"/>
                </a:lnTo>
                <a:lnTo>
                  <a:pt x="246" y="1154"/>
                </a:lnTo>
                <a:lnTo>
                  <a:pt x="246" y="1140"/>
                </a:lnTo>
                <a:lnTo>
                  <a:pt x="235" y="1140"/>
                </a:lnTo>
                <a:lnTo>
                  <a:pt x="227" y="1140"/>
                </a:lnTo>
                <a:lnTo>
                  <a:pt x="220" y="1137"/>
                </a:lnTo>
                <a:lnTo>
                  <a:pt x="216" y="1134"/>
                </a:lnTo>
                <a:lnTo>
                  <a:pt x="211" y="1129"/>
                </a:lnTo>
                <a:lnTo>
                  <a:pt x="211" y="1123"/>
                </a:lnTo>
                <a:lnTo>
                  <a:pt x="211" y="1075"/>
                </a:lnTo>
                <a:lnTo>
                  <a:pt x="211" y="1071"/>
                </a:lnTo>
                <a:lnTo>
                  <a:pt x="216" y="1066"/>
                </a:lnTo>
                <a:lnTo>
                  <a:pt x="220" y="1063"/>
                </a:lnTo>
                <a:lnTo>
                  <a:pt x="227" y="1059"/>
                </a:lnTo>
                <a:lnTo>
                  <a:pt x="235" y="1059"/>
                </a:lnTo>
                <a:close/>
                <a:moveTo>
                  <a:pt x="141" y="885"/>
                </a:moveTo>
                <a:lnTo>
                  <a:pt x="160" y="906"/>
                </a:lnTo>
                <a:lnTo>
                  <a:pt x="94" y="979"/>
                </a:lnTo>
                <a:lnTo>
                  <a:pt x="76" y="958"/>
                </a:lnTo>
                <a:lnTo>
                  <a:pt x="141" y="885"/>
                </a:lnTo>
                <a:close/>
                <a:moveTo>
                  <a:pt x="435" y="884"/>
                </a:moveTo>
                <a:lnTo>
                  <a:pt x="501" y="957"/>
                </a:lnTo>
                <a:lnTo>
                  <a:pt x="482" y="977"/>
                </a:lnTo>
                <a:lnTo>
                  <a:pt x="416" y="904"/>
                </a:lnTo>
                <a:lnTo>
                  <a:pt x="435" y="884"/>
                </a:lnTo>
                <a:close/>
                <a:moveTo>
                  <a:pt x="94" y="730"/>
                </a:moveTo>
                <a:lnTo>
                  <a:pt x="94" y="760"/>
                </a:lnTo>
                <a:lnTo>
                  <a:pt x="0" y="760"/>
                </a:lnTo>
                <a:lnTo>
                  <a:pt x="0" y="733"/>
                </a:lnTo>
                <a:lnTo>
                  <a:pt x="0" y="730"/>
                </a:lnTo>
                <a:lnTo>
                  <a:pt x="94" y="730"/>
                </a:lnTo>
                <a:close/>
                <a:moveTo>
                  <a:pt x="576" y="729"/>
                </a:moveTo>
                <a:lnTo>
                  <a:pt x="576" y="759"/>
                </a:lnTo>
                <a:lnTo>
                  <a:pt x="482" y="759"/>
                </a:lnTo>
                <a:lnTo>
                  <a:pt x="482" y="729"/>
                </a:lnTo>
                <a:lnTo>
                  <a:pt x="576" y="729"/>
                </a:lnTo>
                <a:close/>
                <a:moveTo>
                  <a:pt x="285" y="603"/>
                </a:moveTo>
                <a:lnTo>
                  <a:pt x="259" y="607"/>
                </a:lnTo>
                <a:lnTo>
                  <a:pt x="232" y="615"/>
                </a:lnTo>
                <a:lnTo>
                  <a:pt x="208" y="627"/>
                </a:lnTo>
                <a:lnTo>
                  <a:pt x="187" y="645"/>
                </a:lnTo>
                <a:lnTo>
                  <a:pt x="170" y="665"/>
                </a:lnTo>
                <a:lnTo>
                  <a:pt x="157" y="691"/>
                </a:lnTo>
                <a:lnTo>
                  <a:pt x="149" y="716"/>
                </a:lnTo>
                <a:lnTo>
                  <a:pt x="146" y="743"/>
                </a:lnTo>
                <a:lnTo>
                  <a:pt x="149" y="771"/>
                </a:lnTo>
                <a:lnTo>
                  <a:pt x="157" y="798"/>
                </a:lnTo>
                <a:lnTo>
                  <a:pt x="171" y="822"/>
                </a:lnTo>
                <a:lnTo>
                  <a:pt x="189" y="844"/>
                </a:lnTo>
                <a:lnTo>
                  <a:pt x="211" y="862"/>
                </a:lnTo>
                <a:lnTo>
                  <a:pt x="216" y="865"/>
                </a:lnTo>
                <a:lnTo>
                  <a:pt x="225" y="873"/>
                </a:lnTo>
                <a:lnTo>
                  <a:pt x="232" y="884"/>
                </a:lnTo>
                <a:lnTo>
                  <a:pt x="233" y="896"/>
                </a:lnTo>
                <a:lnTo>
                  <a:pt x="233" y="1012"/>
                </a:lnTo>
                <a:lnTo>
                  <a:pt x="333" y="1012"/>
                </a:lnTo>
                <a:lnTo>
                  <a:pt x="333" y="898"/>
                </a:lnTo>
                <a:lnTo>
                  <a:pt x="335" y="885"/>
                </a:lnTo>
                <a:lnTo>
                  <a:pt x="341" y="874"/>
                </a:lnTo>
                <a:lnTo>
                  <a:pt x="350" y="866"/>
                </a:lnTo>
                <a:lnTo>
                  <a:pt x="355" y="863"/>
                </a:lnTo>
                <a:lnTo>
                  <a:pt x="379" y="846"/>
                </a:lnTo>
                <a:lnTo>
                  <a:pt x="398" y="824"/>
                </a:lnTo>
                <a:lnTo>
                  <a:pt x="412" y="800"/>
                </a:lnTo>
                <a:lnTo>
                  <a:pt x="420" y="773"/>
                </a:lnTo>
                <a:lnTo>
                  <a:pt x="423" y="743"/>
                </a:lnTo>
                <a:lnTo>
                  <a:pt x="420" y="716"/>
                </a:lnTo>
                <a:lnTo>
                  <a:pt x="412" y="691"/>
                </a:lnTo>
                <a:lnTo>
                  <a:pt x="400" y="665"/>
                </a:lnTo>
                <a:lnTo>
                  <a:pt x="382" y="645"/>
                </a:lnTo>
                <a:lnTo>
                  <a:pt x="362" y="627"/>
                </a:lnTo>
                <a:lnTo>
                  <a:pt x="338" y="615"/>
                </a:lnTo>
                <a:lnTo>
                  <a:pt x="312" y="607"/>
                </a:lnTo>
                <a:lnTo>
                  <a:pt x="285" y="603"/>
                </a:lnTo>
                <a:close/>
                <a:moveTo>
                  <a:pt x="285" y="564"/>
                </a:moveTo>
                <a:lnTo>
                  <a:pt x="320" y="567"/>
                </a:lnTo>
                <a:lnTo>
                  <a:pt x="352" y="578"/>
                </a:lnTo>
                <a:lnTo>
                  <a:pt x="384" y="594"/>
                </a:lnTo>
                <a:lnTo>
                  <a:pt x="411" y="616"/>
                </a:lnTo>
                <a:lnTo>
                  <a:pt x="433" y="643"/>
                </a:lnTo>
                <a:lnTo>
                  <a:pt x="449" y="675"/>
                </a:lnTo>
                <a:lnTo>
                  <a:pt x="458" y="708"/>
                </a:lnTo>
                <a:lnTo>
                  <a:pt x="463" y="743"/>
                </a:lnTo>
                <a:lnTo>
                  <a:pt x="458" y="781"/>
                </a:lnTo>
                <a:lnTo>
                  <a:pt x="447" y="816"/>
                </a:lnTo>
                <a:lnTo>
                  <a:pt x="430" y="847"/>
                </a:lnTo>
                <a:lnTo>
                  <a:pt x="406" y="874"/>
                </a:lnTo>
                <a:lnTo>
                  <a:pt x="376" y="898"/>
                </a:lnTo>
                <a:lnTo>
                  <a:pt x="374" y="898"/>
                </a:lnTo>
                <a:lnTo>
                  <a:pt x="373" y="900"/>
                </a:lnTo>
                <a:lnTo>
                  <a:pt x="373" y="1018"/>
                </a:lnTo>
                <a:lnTo>
                  <a:pt x="368" y="1036"/>
                </a:lnTo>
                <a:lnTo>
                  <a:pt x="357" y="1047"/>
                </a:lnTo>
                <a:lnTo>
                  <a:pt x="341" y="1052"/>
                </a:lnTo>
                <a:lnTo>
                  <a:pt x="225" y="1052"/>
                </a:lnTo>
                <a:lnTo>
                  <a:pt x="209" y="1047"/>
                </a:lnTo>
                <a:lnTo>
                  <a:pt x="198" y="1036"/>
                </a:lnTo>
                <a:lnTo>
                  <a:pt x="193" y="1018"/>
                </a:lnTo>
                <a:lnTo>
                  <a:pt x="193" y="898"/>
                </a:lnTo>
                <a:lnTo>
                  <a:pt x="192" y="896"/>
                </a:lnTo>
                <a:lnTo>
                  <a:pt x="190" y="895"/>
                </a:lnTo>
                <a:lnTo>
                  <a:pt x="162" y="873"/>
                </a:lnTo>
                <a:lnTo>
                  <a:pt x="138" y="846"/>
                </a:lnTo>
                <a:lnTo>
                  <a:pt x="122" y="814"/>
                </a:lnTo>
                <a:lnTo>
                  <a:pt x="111" y="779"/>
                </a:lnTo>
                <a:lnTo>
                  <a:pt x="108" y="743"/>
                </a:lnTo>
                <a:lnTo>
                  <a:pt x="113" y="702"/>
                </a:lnTo>
                <a:lnTo>
                  <a:pt x="125" y="664"/>
                </a:lnTo>
                <a:lnTo>
                  <a:pt x="146" y="630"/>
                </a:lnTo>
                <a:lnTo>
                  <a:pt x="174" y="603"/>
                </a:lnTo>
                <a:lnTo>
                  <a:pt x="206" y="581"/>
                </a:lnTo>
                <a:lnTo>
                  <a:pt x="244" y="569"/>
                </a:lnTo>
                <a:lnTo>
                  <a:pt x="285" y="564"/>
                </a:lnTo>
                <a:close/>
                <a:moveTo>
                  <a:pt x="94" y="512"/>
                </a:moveTo>
                <a:lnTo>
                  <a:pt x="160" y="584"/>
                </a:lnTo>
                <a:lnTo>
                  <a:pt x="141" y="605"/>
                </a:lnTo>
                <a:lnTo>
                  <a:pt x="75" y="532"/>
                </a:lnTo>
                <a:lnTo>
                  <a:pt x="94" y="512"/>
                </a:lnTo>
                <a:close/>
                <a:moveTo>
                  <a:pt x="482" y="510"/>
                </a:moveTo>
                <a:lnTo>
                  <a:pt x="501" y="531"/>
                </a:lnTo>
                <a:lnTo>
                  <a:pt x="435" y="603"/>
                </a:lnTo>
                <a:lnTo>
                  <a:pt x="416" y="583"/>
                </a:lnTo>
                <a:lnTo>
                  <a:pt x="482" y="510"/>
                </a:lnTo>
                <a:close/>
                <a:moveTo>
                  <a:pt x="301" y="428"/>
                </a:moveTo>
                <a:lnTo>
                  <a:pt x="301" y="532"/>
                </a:lnTo>
                <a:lnTo>
                  <a:pt x="274" y="532"/>
                </a:lnTo>
                <a:lnTo>
                  <a:pt x="274" y="429"/>
                </a:lnTo>
                <a:lnTo>
                  <a:pt x="301" y="428"/>
                </a:lnTo>
                <a:close/>
                <a:moveTo>
                  <a:pt x="764" y="273"/>
                </a:moveTo>
                <a:lnTo>
                  <a:pt x="798" y="273"/>
                </a:lnTo>
                <a:lnTo>
                  <a:pt x="815" y="301"/>
                </a:lnTo>
                <a:lnTo>
                  <a:pt x="798" y="331"/>
                </a:lnTo>
                <a:lnTo>
                  <a:pt x="764" y="331"/>
                </a:lnTo>
                <a:lnTo>
                  <a:pt x="747" y="301"/>
                </a:lnTo>
                <a:lnTo>
                  <a:pt x="764" y="273"/>
                </a:lnTo>
                <a:close/>
                <a:moveTo>
                  <a:pt x="918" y="257"/>
                </a:moveTo>
                <a:lnTo>
                  <a:pt x="937" y="257"/>
                </a:lnTo>
                <a:lnTo>
                  <a:pt x="955" y="265"/>
                </a:lnTo>
                <a:lnTo>
                  <a:pt x="967" y="277"/>
                </a:lnTo>
                <a:lnTo>
                  <a:pt x="974" y="295"/>
                </a:lnTo>
                <a:lnTo>
                  <a:pt x="1061" y="743"/>
                </a:lnTo>
                <a:lnTo>
                  <a:pt x="1061" y="762"/>
                </a:lnTo>
                <a:lnTo>
                  <a:pt x="1053" y="778"/>
                </a:lnTo>
                <a:lnTo>
                  <a:pt x="1040" y="790"/>
                </a:lnTo>
                <a:lnTo>
                  <a:pt x="1023" y="798"/>
                </a:lnTo>
                <a:lnTo>
                  <a:pt x="1004" y="798"/>
                </a:lnTo>
                <a:lnTo>
                  <a:pt x="986" y="790"/>
                </a:lnTo>
                <a:lnTo>
                  <a:pt x="974" y="778"/>
                </a:lnTo>
                <a:lnTo>
                  <a:pt x="967" y="760"/>
                </a:lnTo>
                <a:lnTo>
                  <a:pt x="936" y="602"/>
                </a:lnTo>
                <a:lnTo>
                  <a:pt x="936" y="1297"/>
                </a:lnTo>
                <a:lnTo>
                  <a:pt x="823" y="881"/>
                </a:lnTo>
                <a:lnTo>
                  <a:pt x="763" y="881"/>
                </a:lnTo>
                <a:lnTo>
                  <a:pt x="630" y="1297"/>
                </a:lnTo>
                <a:lnTo>
                  <a:pt x="630" y="355"/>
                </a:lnTo>
                <a:lnTo>
                  <a:pt x="268" y="355"/>
                </a:lnTo>
                <a:lnTo>
                  <a:pt x="249" y="352"/>
                </a:lnTo>
                <a:lnTo>
                  <a:pt x="233" y="341"/>
                </a:lnTo>
                <a:lnTo>
                  <a:pt x="224" y="326"/>
                </a:lnTo>
                <a:lnTo>
                  <a:pt x="219" y="307"/>
                </a:lnTo>
                <a:lnTo>
                  <a:pt x="224" y="288"/>
                </a:lnTo>
                <a:lnTo>
                  <a:pt x="233" y="274"/>
                </a:lnTo>
                <a:lnTo>
                  <a:pt x="249" y="263"/>
                </a:lnTo>
                <a:lnTo>
                  <a:pt x="268" y="260"/>
                </a:lnTo>
                <a:lnTo>
                  <a:pt x="630" y="260"/>
                </a:lnTo>
                <a:lnTo>
                  <a:pt x="630" y="258"/>
                </a:lnTo>
                <a:lnTo>
                  <a:pt x="706" y="258"/>
                </a:lnTo>
                <a:lnTo>
                  <a:pt x="761" y="417"/>
                </a:lnTo>
                <a:lnTo>
                  <a:pt x="768" y="337"/>
                </a:lnTo>
                <a:lnTo>
                  <a:pt x="799" y="337"/>
                </a:lnTo>
                <a:lnTo>
                  <a:pt x="806" y="406"/>
                </a:lnTo>
                <a:lnTo>
                  <a:pt x="848" y="258"/>
                </a:lnTo>
                <a:lnTo>
                  <a:pt x="912" y="258"/>
                </a:lnTo>
                <a:lnTo>
                  <a:pt x="918" y="257"/>
                </a:lnTo>
                <a:close/>
                <a:moveTo>
                  <a:pt x="766" y="0"/>
                </a:moveTo>
                <a:lnTo>
                  <a:pt x="796" y="5"/>
                </a:lnTo>
                <a:lnTo>
                  <a:pt x="825" y="18"/>
                </a:lnTo>
                <a:lnTo>
                  <a:pt x="848" y="38"/>
                </a:lnTo>
                <a:lnTo>
                  <a:pt x="866" y="65"/>
                </a:lnTo>
                <a:lnTo>
                  <a:pt x="877" y="97"/>
                </a:lnTo>
                <a:lnTo>
                  <a:pt x="882" y="132"/>
                </a:lnTo>
                <a:lnTo>
                  <a:pt x="877" y="168"/>
                </a:lnTo>
                <a:lnTo>
                  <a:pt x="866" y="198"/>
                </a:lnTo>
                <a:lnTo>
                  <a:pt x="848" y="225"/>
                </a:lnTo>
                <a:lnTo>
                  <a:pt x="825" y="246"/>
                </a:lnTo>
                <a:lnTo>
                  <a:pt x="796" y="260"/>
                </a:lnTo>
                <a:lnTo>
                  <a:pt x="766" y="265"/>
                </a:lnTo>
                <a:lnTo>
                  <a:pt x="734" y="260"/>
                </a:lnTo>
                <a:lnTo>
                  <a:pt x="707" y="246"/>
                </a:lnTo>
                <a:lnTo>
                  <a:pt x="684" y="225"/>
                </a:lnTo>
                <a:lnTo>
                  <a:pt x="666" y="198"/>
                </a:lnTo>
                <a:lnTo>
                  <a:pt x="653" y="168"/>
                </a:lnTo>
                <a:lnTo>
                  <a:pt x="650" y="132"/>
                </a:lnTo>
                <a:lnTo>
                  <a:pt x="653" y="97"/>
                </a:lnTo>
                <a:lnTo>
                  <a:pt x="666" y="65"/>
                </a:lnTo>
                <a:lnTo>
                  <a:pt x="684" y="38"/>
                </a:lnTo>
                <a:lnTo>
                  <a:pt x="707" y="18"/>
                </a:lnTo>
                <a:lnTo>
                  <a:pt x="734" y="5"/>
                </a:lnTo>
                <a:lnTo>
                  <a:pt x="76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9215446" y="2235200"/>
            <a:ext cx="668338" cy="511175"/>
          </a:xfrm>
          <a:custGeom>
            <a:avLst/>
            <a:gdLst>
              <a:gd name="T0" fmla="*/ 148640 w 1232"/>
              <a:gd name="T1" fmla="*/ 436448 h 944"/>
              <a:gd name="T2" fmla="*/ 193124 w 1232"/>
              <a:gd name="T3" fmla="*/ 439156 h 944"/>
              <a:gd name="T4" fmla="*/ 250084 w 1232"/>
              <a:gd name="T5" fmla="*/ 428867 h 944"/>
              <a:gd name="T6" fmla="*/ 249542 w 1232"/>
              <a:gd name="T7" fmla="*/ 360097 h 944"/>
              <a:gd name="T8" fmla="*/ 310300 w 1232"/>
              <a:gd name="T9" fmla="*/ 307571 h 944"/>
              <a:gd name="T10" fmla="*/ 206143 w 1232"/>
              <a:gd name="T11" fmla="*/ 367136 h 944"/>
              <a:gd name="T12" fmla="*/ 249542 w 1232"/>
              <a:gd name="T13" fmla="*/ 307571 h 944"/>
              <a:gd name="T14" fmla="*/ 133993 w 1232"/>
              <a:gd name="T15" fmla="*/ 344393 h 944"/>
              <a:gd name="T16" fmla="*/ 170339 w 1232"/>
              <a:gd name="T17" fmla="*/ 307571 h 944"/>
              <a:gd name="T18" fmla="*/ 91679 w 1232"/>
              <a:gd name="T19" fmla="*/ 346559 h 944"/>
              <a:gd name="T20" fmla="*/ 89510 w 1232"/>
              <a:gd name="T21" fmla="*/ 307571 h 944"/>
              <a:gd name="T22" fmla="*/ 292398 w 1232"/>
              <a:gd name="T23" fmla="*/ 511175 h 944"/>
              <a:gd name="T24" fmla="*/ 355326 w 1232"/>
              <a:gd name="T25" fmla="*/ 355765 h 944"/>
              <a:gd name="T26" fmla="*/ 379195 w 1232"/>
              <a:gd name="T27" fmla="*/ 319484 h 944"/>
              <a:gd name="T28" fmla="*/ 393842 w 1232"/>
              <a:gd name="T29" fmla="*/ 283745 h 944"/>
              <a:gd name="T30" fmla="*/ 324947 w 1232"/>
              <a:gd name="T31" fmla="*/ 284828 h 944"/>
              <a:gd name="T32" fmla="*/ 288058 w 1232"/>
              <a:gd name="T33" fmla="*/ 229596 h 944"/>
              <a:gd name="T34" fmla="*/ 261476 w 1232"/>
              <a:gd name="T35" fmla="*/ 257753 h 944"/>
              <a:gd name="T36" fmla="*/ 103072 w 1232"/>
              <a:gd name="T37" fmla="*/ 257753 h 944"/>
              <a:gd name="T38" fmla="*/ 100359 w 1232"/>
              <a:gd name="T39" fmla="*/ 229596 h 944"/>
              <a:gd name="T40" fmla="*/ 82457 w 1232"/>
              <a:gd name="T41" fmla="*/ 284828 h 944"/>
              <a:gd name="T42" fmla="*/ 281006 w 1232"/>
              <a:gd name="T43" fmla="*/ 151620 h 944"/>
              <a:gd name="T44" fmla="*/ 336881 w 1232"/>
              <a:gd name="T45" fmla="*/ 187900 h 944"/>
              <a:gd name="T46" fmla="*/ 193124 w 1232"/>
              <a:gd name="T47" fmla="*/ 151620 h 944"/>
              <a:gd name="T48" fmla="*/ 256052 w 1232"/>
              <a:gd name="T49" fmla="*/ 151620 h 944"/>
              <a:gd name="T50" fmla="*/ 100359 w 1232"/>
              <a:gd name="T51" fmla="*/ 206311 h 944"/>
              <a:gd name="T52" fmla="*/ 38516 w 1232"/>
              <a:gd name="T53" fmla="*/ 151620 h 944"/>
              <a:gd name="T54" fmla="*/ 75405 w 1232"/>
              <a:gd name="T55" fmla="*/ 206311 h 944"/>
              <a:gd name="T56" fmla="*/ 423136 w 1232"/>
              <a:gd name="T57" fmla="*/ 130501 h 944"/>
              <a:gd name="T58" fmla="*/ 423136 w 1232"/>
              <a:gd name="T59" fmla="*/ 130501 h 944"/>
              <a:gd name="T60" fmla="*/ 274496 w 1232"/>
              <a:gd name="T61" fmla="*/ 128335 h 944"/>
              <a:gd name="T62" fmla="*/ 266359 w 1232"/>
              <a:gd name="T63" fmla="*/ 86640 h 944"/>
              <a:gd name="T64" fmla="*/ 80830 w 1232"/>
              <a:gd name="T65" fmla="*/ 98553 h 944"/>
              <a:gd name="T66" fmla="*/ 97104 w 1232"/>
              <a:gd name="T67" fmla="*/ 108841 h 944"/>
              <a:gd name="T68" fmla="*/ 193124 w 1232"/>
              <a:gd name="T69" fmla="*/ 128335 h 944"/>
              <a:gd name="T70" fmla="*/ 219163 w 1232"/>
              <a:gd name="T71" fmla="*/ 79059 h 944"/>
              <a:gd name="T72" fmla="*/ 157320 w 1232"/>
              <a:gd name="T73" fmla="*/ 69312 h 944"/>
              <a:gd name="T74" fmla="*/ 115006 w 1232"/>
              <a:gd name="T75" fmla="*/ 128335 h 944"/>
              <a:gd name="T76" fmla="*/ 193124 w 1232"/>
              <a:gd name="T77" fmla="*/ 36822 h 944"/>
              <a:gd name="T78" fmla="*/ 267444 w 1232"/>
              <a:gd name="T79" fmla="*/ 58482 h 944"/>
              <a:gd name="T80" fmla="*/ 339594 w 1232"/>
              <a:gd name="T81" fmla="*/ 128335 h 944"/>
              <a:gd name="T82" fmla="*/ 351528 w 1232"/>
              <a:gd name="T83" fmla="*/ 151620 h 944"/>
              <a:gd name="T84" fmla="*/ 364548 w 1232"/>
              <a:gd name="T85" fmla="*/ 229596 h 944"/>
              <a:gd name="T86" fmla="*/ 352613 w 1232"/>
              <a:gd name="T87" fmla="*/ 284828 h 944"/>
              <a:gd name="T88" fmla="*/ 324947 w 1232"/>
              <a:gd name="T89" fmla="*/ 329773 h 944"/>
              <a:gd name="T90" fmla="*/ 244117 w 1232"/>
              <a:gd name="T91" fmla="*/ 388255 h 944"/>
              <a:gd name="T92" fmla="*/ 170339 w 1232"/>
              <a:gd name="T93" fmla="*/ 399626 h 944"/>
              <a:gd name="T94" fmla="*/ 97104 w 1232"/>
              <a:gd name="T95" fmla="*/ 377966 h 944"/>
              <a:gd name="T96" fmla="*/ 23869 w 1232"/>
              <a:gd name="T97" fmla="*/ 307571 h 944"/>
              <a:gd name="T98" fmla="*/ 12477 w 1232"/>
              <a:gd name="T99" fmla="*/ 284828 h 944"/>
              <a:gd name="T100" fmla="*/ 0 w 1232"/>
              <a:gd name="T101" fmla="*/ 206311 h 944"/>
              <a:gd name="T102" fmla="*/ 10850 w 1232"/>
              <a:gd name="T103" fmla="*/ 151620 h 944"/>
              <a:gd name="T104" fmla="*/ 38516 w 1232"/>
              <a:gd name="T105" fmla="*/ 107217 h 944"/>
              <a:gd name="T106" fmla="*/ 120431 w 1232"/>
              <a:gd name="T107" fmla="*/ 48193 h 944"/>
              <a:gd name="T108" fmla="*/ 566894 w 1232"/>
              <a:gd name="T109" fmla="*/ 0 h 944"/>
              <a:gd name="T110" fmla="*/ 566894 w 1232"/>
              <a:gd name="T111" fmla="*/ 0 h 94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32" h="944">
                <a:moveTo>
                  <a:pt x="461" y="792"/>
                </a:moveTo>
                <a:lnTo>
                  <a:pt x="461" y="944"/>
                </a:lnTo>
                <a:lnTo>
                  <a:pt x="274" y="944"/>
                </a:lnTo>
                <a:lnTo>
                  <a:pt x="274" y="806"/>
                </a:lnTo>
                <a:lnTo>
                  <a:pt x="295" y="809"/>
                </a:lnTo>
                <a:lnTo>
                  <a:pt x="304" y="811"/>
                </a:lnTo>
                <a:lnTo>
                  <a:pt x="314" y="811"/>
                </a:lnTo>
                <a:lnTo>
                  <a:pt x="356" y="811"/>
                </a:lnTo>
                <a:lnTo>
                  <a:pt x="368" y="811"/>
                </a:lnTo>
                <a:lnTo>
                  <a:pt x="377" y="809"/>
                </a:lnTo>
                <a:lnTo>
                  <a:pt x="420" y="803"/>
                </a:lnTo>
                <a:lnTo>
                  <a:pt x="461" y="792"/>
                </a:lnTo>
                <a:close/>
                <a:moveTo>
                  <a:pt x="506" y="568"/>
                </a:moveTo>
                <a:lnTo>
                  <a:pt x="493" y="605"/>
                </a:lnTo>
                <a:lnTo>
                  <a:pt x="477" y="636"/>
                </a:lnTo>
                <a:lnTo>
                  <a:pt x="460" y="665"/>
                </a:lnTo>
                <a:lnTo>
                  <a:pt x="491" y="646"/>
                </a:lnTo>
                <a:lnTo>
                  <a:pt x="521" y="624"/>
                </a:lnTo>
                <a:lnTo>
                  <a:pt x="548" y="598"/>
                </a:lnTo>
                <a:lnTo>
                  <a:pt x="572" y="568"/>
                </a:lnTo>
                <a:lnTo>
                  <a:pt x="506" y="568"/>
                </a:lnTo>
                <a:close/>
                <a:moveTo>
                  <a:pt x="356" y="568"/>
                </a:moveTo>
                <a:lnTo>
                  <a:pt x="356" y="689"/>
                </a:lnTo>
                <a:lnTo>
                  <a:pt x="380" y="678"/>
                </a:lnTo>
                <a:lnTo>
                  <a:pt x="404" y="660"/>
                </a:lnTo>
                <a:lnTo>
                  <a:pt x="425" y="636"/>
                </a:lnTo>
                <a:lnTo>
                  <a:pt x="444" y="605"/>
                </a:lnTo>
                <a:lnTo>
                  <a:pt x="460" y="568"/>
                </a:lnTo>
                <a:lnTo>
                  <a:pt x="356" y="568"/>
                </a:lnTo>
                <a:close/>
                <a:moveTo>
                  <a:pt x="212" y="568"/>
                </a:moveTo>
                <a:lnTo>
                  <a:pt x="228" y="605"/>
                </a:lnTo>
                <a:lnTo>
                  <a:pt x="247" y="636"/>
                </a:lnTo>
                <a:lnTo>
                  <a:pt x="268" y="660"/>
                </a:lnTo>
                <a:lnTo>
                  <a:pt x="290" y="678"/>
                </a:lnTo>
                <a:lnTo>
                  <a:pt x="314" y="689"/>
                </a:lnTo>
                <a:lnTo>
                  <a:pt x="314" y="568"/>
                </a:lnTo>
                <a:lnTo>
                  <a:pt x="212" y="568"/>
                </a:lnTo>
                <a:close/>
                <a:moveTo>
                  <a:pt x="98" y="568"/>
                </a:moveTo>
                <a:lnTo>
                  <a:pt x="131" y="608"/>
                </a:lnTo>
                <a:lnTo>
                  <a:pt x="169" y="640"/>
                </a:lnTo>
                <a:lnTo>
                  <a:pt x="212" y="665"/>
                </a:lnTo>
                <a:lnTo>
                  <a:pt x="195" y="636"/>
                </a:lnTo>
                <a:lnTo>
                  <a:pt x="179" y="605"/>
                </a:lnTo>
                <a:lnTo>
                  <a:pt x="165" y="568"/>
                </a:lnTo>
                <a:lnTo>
                  <a:pt x="98" y="568"/>
                </a:lnTo>
                <a:close/>
                <a:moveTo>
                  <a:pt x="726" y="524"/>
                </a:moveTo>
                <a:lnTo>
                  <a:pt x="726" y="944"/>
                </a:lnTo>
                <a:lnTo>
                  <a:pt x="539" y="944"/>
                </a:lnTo>
                <a:lnTo>
                  <a:pt x="539" y="757"/>
                </a:lnTo>
                <a:lnTo>
                  <a:pt x="582" y="728"/>
                </a:lnTo>
                <a:lnTo>
                  <a:pt x="620" y="695"/>
                </a:lnTo>
                <a:lnTo>
                  <a:pt x="655" y="657"/>
                </a:lnTo>
                <a:lnTo>
                  <a:pt x="685" y="616"/>
                </a:lnTo>
                <a:lnTo>
                  <a:pt x="688" y="609"/>
                </a:lnTo>
                <a:lnTo>
                  <a:pt x="693" y="603"/>
                </a:lnTo>
                <a:lnTo>
                  <a:pt x="699" y="590"/>
                </a:lnTo>
                <a:lnTo>
                  <a:pt x="715" y="559"/>
                </a:lnTo>
                <a:lnTo>
                  <a:pt x="720" y="546"/>
                </a:lnTo>
                <a:lnTo>
                  <a:pt x="723" y="533"/>
                </a:lnTo>
                <a:lnTo>
                  <a:pt x="726" y="524"/>
                </a:lnTo>
                <a:close/>
                <a:moveTo>
                  <a:pt x="531" y="424"/>
                </a:moveTo>
                <a:lnTo>
                  <a:pt x="528" y="476"/>
                </a:lnTo>
                <a:lnTo>
                  <a:pt x="518" y="526"/>
                </a:lnTo>
                <a:lnTo>
                  <a:pt x="599" y="526"/>
                </a:lnTo>
                <a:lnTo>
                  <a:pt x="612" y="492"/>
                </a:lnTo>
                <a:lnTo>
                  <a:pt x="621" y="459"/>
                </a:lnTo>
                <a:lnTo>
                  <a:pt x="626" y="424"/>
                </a:lnTo>
                <a:lnTo>
                  <a:pt x="531" y="424"/>
                </a:lnTo>
                <a:close/>
                <a:moveTo>
                  <a:pt x="356" y="424"/>
                </a:moveTo>
                <a:lnTo>
                  <a:pt x="356" y="526"/>
                </a:lnTo>
                <a:lnTo>
                  <a:pt x="472" y="526"/>
                </a:lnTo>
                <a:lnTo>
                  <a:pt x="482" y="476"/>
                </a:lnTo>
                <a:lnTo>
                  <a:pt x="485" y="424"/>
                </a:lnTo>
                <a:lnTo>
                  <a:pt x="356" y="424"/>
                </a:lnTo>
                <a:close/>
                <a:moveTo>
                  <a:pt x="185" y="424"/>
                </a:moveTo>
                <a:lnTo>
                  <a:pt x="190" y="476"/>
                </a:lnTo>
                <a:lnTo>
                  <a:pt x="199" y="526"/>
                </a:lnTo>
                <a:lnTo>
                  <a:pt x="314" y="526"/>
                </a:lnTo>
                <a:lnTo>
                  <a:pt x="314" y="424"/>
                </a:lnTo>
                <a:lnTo>
                  <a:pt x="185" y="424"/>
                </a:lnTo>
                <a:close/>
                <a:moveTo>
                  <a:pt x="46" y="424"/>
                </a:moveTo>
                <a:lnTo>
                  <a:pt x="54" y="476"/>
                </a:lnTo>
                <a:lnTo>
                  <a:pt x="71" y="526"/>
                </a:lnTo>
                <a:lnTo>
                  <a:pt x="152" y="526"/>
                </a:lnTo>
                <a:lnTo>
                  <a:pt x="144" y="476"/>
                </a:lnTo>
                <a:lnTo>
                  <a:pt x="139" y="424"/>
                </a:lnTo>
                <a:lnTo>
                  <a:pt x="46" y="424"/>
                </a:lnTo>
                <a:close/>
                <a:moveTo>
                  <a:pt x="518" y="280"/>
                </a:moveTo>
                <a:lnTo>
                  <a:pt x="528" y="329"/>
                </a:lnTo>
                <a:lnTo>
                  <a:pt x="531" y="381"/>
                </a:lnTo>
                <a:lnTo>
                  <a:pt x="626" y="381"/>
                </a:lnTo>
                <a:lnTo>
                  <a:pt x="621" y="347"/>
                </a:lnTo>
                <a:lnTo>
                  <a:pt x="612" y="313"/>
                </a:lnTo>
                <a:lnTo>
                  <a:pt x="599" y="280"/>
                </a:lnTo>
                <a:lnTo>
                  <a:pt x="518" y="280"/>
                </a:lnTo>
                <a:close/>
                <a:moveTo>
                  <a:pt x="356" y="280"/>
                </a:moveTo>
                <a:lnTo>
                  <a:pt x="356" y="381"/>
                </a:lnTo>
                <a:lnTo>
                  <a:pt x="485" y="381"/>
                </a:lnTo>
                <a:lnTo>
                  <a:pt x="482" y="329"/>
                </a:lnTo>
                <a:lnTo>
                  <a:pt x="472" y="280"/>
                </a:lnTo>
                <a:lnTo>
                  <a:pt x="356" y="280"/>
                </a:lnTo>
                <a:close/>
                <a:moveTo>
                  <a:pt x="199" y="280"/>
                </a:moveTo>
                <a:lnTo>
                  <a:pt x="190" y="329"/>
                </a:lnTo>
                <a:lnTo>
                  <a:pt x="185" y="381"/>
                </a:lnTo>
                <a:lnTo>
                  <a:pt x="314" y="381"/>
                </a:lnTo>
                <a:lnTo>
                  <a:pt x="314" y="280"/>
                </a:lnTo>
                <a:lnTo>
                  <a:pt x="199" y="280"/>
                </a:lnTo>
                <a:close/>
                <a:moveTo>
                  <a:pt x="71" y="280"/>
                </a:moveTo>
                <a:lnTo>
                  <a:pt x="58" y="313"/>
                </a:lnTo>
                <a:lnTo>
                  <a:pt x="50" y="347"/>
                </a:lnTo>
                <a:lnTo>
                  <a:pt x="46" y="381"/>
                </a:lnTo>
                <a:lnTo>
                  <a:pt x="139" y="381"/>
                </a:lnTo>
                <a:lnTo>
                  <a:pt x="144" y="329"/>
                </a:lnTo>
                <a:lnTo>
                  <a:pt x="152" y="280"/>
                </a:lnTo>
                <a:lnTo>
                  <a:pt x="71" y="280"/>
                </a:lnTo>
                <a:close/>
                <a:moveTo>
                  <a:pt x="780" y="241"/>
                </a:moveTo>
                <a:lnTo>
                  <a:pt x="967" y="241"/>
                </a:lnTo>
                <a:lnTo>
                  <a:pt x="967" y="944"/>
                </a:lnTo>
                <a:lnTo>
                  <a:pt x="780" y="944"/>
                </a:lnTo>
                <a:lnTo>
                  <a:pt x="780" y="241"/>
                </a:lnTo>
                <a:close/>
                <a:moveTo>
                  <a:pt x="460" y="141"/>
                </a:moveTo>
                <a:lnTo>
                  <a:pt x="477" y="169"/>
                </a:lnTo>
                <a:lnTo>
                  <a:pt x="493" y="201"/>
                </a:lnTo>
                <a:lnTo>
                  <a:pt x="506" y="237"/>
                </a:lnTo>
                <a:lnTo>
                  <a:pt x="572" y="237"/>
                </a:lnTo>
                <a:lnTo>
                  <a:pt x="548" y="207"/>
                </a:lnTo>
                <a:lnTo>
                  <a:pt x="521" y="182"/>
                </a:lnTo>
                <a:lnTo>
                  <a:pt x="491" y="160"/>
                </a:lnTo>
                <a:lnTo>
                  <a:pt x="460" y="141"/>
                </a:lnTo>
                <a:close/>
                <a:moveTo>
                  <a:pt x="212" y="141"/>
                </a:moveTo>
                <a:lnTo>
                  <a:pt x="179" y="160"/>
                </a:lnTo>
                <a:lnTo>
                  <a:pt x="149" y="182"/>
                </a:lnTo>
                <a:lnTo>
                  <a:pt x="122" y="207"/>
                </a:lnTo>
                <a:lnTo>
                  <a:pt x="98" y="237"/>
                </a:lnTo>
                <a:lnTo>
                  <a:pt x="165" y="237"/>
                </a:lnTo>
                <a:lnTo>
                  <a:pt x="179" y="201"/>
                </a:lnTo>
                <a:lnTo>
                  <a:pt x="195" y="169"/>
                </a:lnTo>
                <a:lnTo>
                  <a:pt x="212" y="141"/>
                </a:lnTo>
                <a:close/>
                <a:moveTo>
                  <a:pt x="356" y="117"/>
                </a:moveTo>
                <a:lnTo>
                  <a:pt x="356" y="237"/>
                </a:lnTo>
                <a:lnTo>
                  <a:pt x="460" y="237"/>
                </a:lnTo>
                <a:lnTo>
                  <a:pt x="444" y="201"/>
                </a:lnTo>
                <a:lnTo>
                  <a:pt x="425" y="169"/>
                </a:lnTo>
                <a:lnTo>
                  <a:pt x="404" y="146"/>
                </a:lnTo>
                <a:lnTo>
                  <a:pt x="380" y="128"/>
                </a:lnTo>
                <a:lnTo>
                  <a:pt x="356" y="117"/>
                </a:lnTo>
                <a:close/>
                <a:moveTo>
                  <a:pt x="314" y="117"/>
                </a:moveTo>
                <a:lnTo>
                  <a:pt x="290" y="128"/>
                </a:lnTo>
                <a:lnTo>
                  <a:pt x="268" y="146"/>
                </a:lnTo>
                <a:lnTo>
                  <a:pt x="247" y="169"/>
                </a:lnTo>
                <a:lnTo>
                  <a:pt x="228" y="201"/>
                </a:lnTo>
                <a:lnTo>
                  <a:pt x="212" y="237"/>
                </a:lnTo>
                <a:lnTo>
                  <a:pt x="314" y="237"/>
                </a:lnTo>
                <a:lnTo>
                  <a:pt x="314" y="117"/>
                </a:lnTo>
                <a:close/>
                <a:moveTo>
                  <a:pt x="314" y="68"/>
                </a:moveTo>
                <a:lnTo>
                  <a:pt x="356" y="68"/>
                </a:lnTo>
                <a:lnTo>
                  <a:pt x="356" y="70"/>
                </a:lnTo>
                <a:lnTo>
                  <a:pt x="404" y="76"/>
                </a:lnTo>
                <a:lnTo>
                  <a:pt x="450" y="89"/>
                </a:lnTo>
                <a:lnTo>
                  <a:pt x="493" y="108"/>
                </a:lnTo>
                <a:lnTo>
                  <a:pt x="533" y="131"/>
                </a:lnTo>
                <a:lnTo>
                  <a:pt x="569" y="161"/>
                </a:lnTo>
                <a:lnTo>
                  <a:pt x="599" y="198"/>
                </a:lnTo>
                <a:lnTo>
                  <a:pt x="626" y="237"/>
                </a:lnTo>
                <a:lnTo>
                  <a:pt x="628" y="237"/>
                </a:lnTo>
                <a:lnTo>
                  <a:pt x="634" y="248"/>
                </a:lnTo>
                <a:lnTo>
                  <a:pt x="650" y="280"/>
                </a:lnTo>
                <a:lnTo>
                  <a:pt x="648" y="280"/>
                </a:lnTo>
                <a:lnTo>
                  <a:pt x="663" y="329"/>
                </a:lnTo>
                <a:lnTo>
                  <a:pt x="671" y="381"/>
                </a:lnTo>
                <a:lnTo>
                  <a:pt x="672" y="381"/>
                </a:lnTo>
                <a:lnTo>
                  <a:pt x="672" y="424"/>
                </a:lnTo>
                <a:lnTo>
                  <a:pt x="671" y="424"/>
                </a:lnTo>
                <a:lnTo>
                  <a:pt x="663" y="476"/>
                </a:lnTo>
                <a:lnTo>
                  <a:pt x="648" y="526"/>
                </a:lnTo>
                <a:lnTo>
                  <a:pt x="650" y="526"/>
                </a:lnTo>
                <a:lnTo>
                  <a:pt x="634" y="557"/>
                </a:lnTo>
                <a:lnTo>
                  <a:pt x="628" y="568"/>
                </a:lnTo>
                <a:lnTo>
                  <a:pt x="626" y="568"/>
                </a:lnTo>
                <a:lnTo>
                  <a:pt x="599" y="609"/>
                </a:lnTo>
                <a:lnTo>
                  <a:pt x="569" y="644"/>
                </a:lnTo>
                <a:lnTo>
                  <a:pt x="533" y="674"/>
                </a:lnTo>
                <a:lnTo>
                  <a:pt x="493" y="698"/>
                </a:lnTo>
                <a:lnTo>
                  <a:pt x="450" y="717"/>
                </a:lnTo>
                <a:lnTo>
                  <a:pt x="404" y="730"/>
                </a:lnTo>
                <a:lnTo>
                  <a:pt x="356" y="736"/>
                </a:lnTo>
                <a:lnTo>
                  <a:pt x="356" y="738"/>
                </a:lnTo>
                <a:lnTo>
                  <a:pt x="314" y="738"/>
                </a:lnTo>
                <a:lnTo>
                  <a:pt x="314" y="736"/>
                </a:lnTo>
                <a:lnTo>
                  <a:pt x="266" y="730"/>
                </a:lnTo>
                <a:lnTo>
                  <a:pt x="222" y="717"/>
                </a:lnTo>
                <a:lnTo>
                  <a:pt x="179" y="698"/>
                </a:lnTo>
                <a:lnTo>
                  <a:pt x="139" y="674"/>
                </a:lnTo>
                <a:lnTo>
                  <a:pt x="103" y="644"/>
                </a:lnTo>
                <a:lnTo>
                  <a:pt x="71" y="609"/>
                </a:lnTo>
                <a:lnTo>
                  <a:pt x="44" y="568"/>
                </a:lnTo>
                <a:lnTo>
                  <a:pt x="38" y="557"/>
                </a:lnTo>
                <a:lnTo>
                  <a:pt x="20" y="526"/>
                </a:lnTo>
                <a:lnTo>
                  <a:pt x="23" y="526"/>
                </a:lnTo>
                <a:lnTo>
                  <a:pt x="8" y="476"/>
                </a:lnTo>
                <a:lnTo>
                  <a:pt x="1" y="424"/>
                </a:lnTo>
                <a:lnTo>
                  <a:pt x="0" y="424"/>
                </a:lnTo>
                <a:lnTo>
                  <a:pt x="0" y="381"/>
                </a:lnTo>
                <a:lnTo>
                  <a:pt x="1" y="381"/>
                </a:lnTo>
                <a:lnTo>
                  <a:pt x="8" y="329"/>
                </a:lnTo>
                <a:lnTo>
                  <a:pt x="23" y="280"/>
                </a:lnTo>
                <a:lnTo>
                  <a:pt x="20" y="280"/>
                </a:lnTo>
                <a:lnTo>
                  <a:pt x="38" y="248"/>
                </a:lnTo>
                <a:lnTo>
                  <a:pt x="44" y="237"/>
                </a:lnTo>
                <a:lnTo>
                  <a:pt x="71" y="198"/>
                </a:lnTo>
                <a:lnTo>
                  <a:pt x="103" y="161"/>
                </a:lnTo>
                <a:lnTo>
                  <a:pt x="139" y="131"/>
                </a:lnTo>
                <a:lnTo>
                  <a:pt x="179" y="108"/>
                </a:lnTo>
                <a:lnTo>
                  <a:pt x="222" y="89"/>
                </a:lnTo>
                <a:lnTo>
                  <a:pt x="266" y="76"/>
                </a:lnTo>
                <a:lnTo>
                  <a:pt x="314" y="70"/>
                </a:lnTo>
                <a:lnTo>
                  <a:pt x="314" y="68"/>
                </a:lnTo>
                <a:close/>
                <a:moveTo>
                  <a:pt x="1045" y="0"/>
                </a:moveTo>
                <a:lnTo>
                  <a:pt x="1232" y="0"/>
                </a:lnTo>
                <a:lnTo>
                  <a:pt x="1232" y="944"/>
                </a:lnTo>
                <a:lnTo>
                  <a:pt x="1045" y="944"/>
                </a:lnTo>
                <a:lnTo>
                  <a:pt x="1045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797463" y="2937406"/>
            <a:ext cx="24288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 dirty="0">
                <a:latin typeface="Arial" charset="0"/>
                <a:ea typeface="微软雅黑" charset="0"/>
                <a:sym typeface="Arial" charset="0"/>
              </a:rPr>
              <a:t>neo4j</a:t>
            </a: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805400" y="3578225"/>
            <a:ext cx="242886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存储图数据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搜索时指定标签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在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id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上加索引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限制返回数量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4560897" y="2937406"/>
            <a:ext cx="23648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 dirty="0" err="1">
                <a:latin typeface="Arial" charset="0"/>
                <a:ea typeface="微软雅黑" charset="0"/>
                <a:sym typeface="Arial" charset="0"/>
              </a:rPr>
              <a:t>mysql</a:t>
            </a:r>
            <a:endParaRPr lang="en-US" altLang="zh-CN" sz="2800" b="1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568834" y="3578224"/>
            <a:ext cx="2364836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存储实体节点信息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存储外源表数据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建立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id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索引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建立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name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全文索引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限制返回数量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352375" y="2937406"/>
            <a:ext cx="23325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 dirty="0" err="1">
                <a:latin typeface="Arial" charset="0"/>
                <a:ea typeface="微软雅黑" charset="0"/>
                <a:sym typeface="Arial" charset="0"/>
              </a:rPr>
              <a:t>mongodb</a:t>
            </a:r>
            <a:endParaRPr lang="en-US" altLang="zh-CN" sz="2800" b="1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8360312" y="3578225"/>
            <a:ext cx="233255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缓存查询结果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存储外源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json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数据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缓存过期删除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为</a:t>
            </a:r>
            <a:r>
              <a:rPr lang="en-US" altLang="zh-CN" sz="2000" dirty="0">
                <a:latin typeface="Arial" charset="0"/>
                <a:ea typeface="微软雅黑" charset="0"/>
                <a:sym typeface="Arial" charset="0"/>
              </a:rPr>
              <a:t>id</a:t>
            </a:r>
            <a:r>
              <a:rPr lang="zh-CN" altLang="en-US" sz="2000" dirty="0">
                <a:latin typeface="Arial" charset="0"/>
                <a:ea typeface="微软雅黑" charset="0"/>
                <a:sym typeface="Arial" charset="0"/>
              </a:rPr>
              <a:t>增加索引</a:t>
            </a:r>
            <a:endParaRPr lang="en-US" altLang="zh-CN" sz="2000" dirty="0">
              <a:latin typeface="Arial" charset="0"/>
              <a:ea typeface="微软雅黑" charset="0"/>
              <a:sym typeface="Arial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58748" y="869279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" altLang="zh-CN" sz="2067" b="1" dirty="0">
                <a:latin typeface="微软雅黑"/>
                <a:ea typeface="微软雅黑"/>
                <a:cs typeface="微软雅黑"/>
              </a:rPr>
              <a:t>Storage System</a:t>
            </a:r>
            <a:endParaRPr kumimoji="1" lang="zh-CN" altLang="en-US" sz="2067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5987FE0B-4F83-914A-BA09-0400F63F0C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13">
        <p14:prism/>
      </p:transition>
    </mc:Choice>
    <mc:Fallback xmlns="">
      <p:transition spd="slow" advClick="0" advTm="8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>
            <a:extLst>
              <a:ext uri="{FF2B5EF4-FFF2-40B4-BE49-F238E27FC236}">
                <a16:creationId xmlns:a16="http://schemas.microsoft.com/office/drawing/2014/main" id="{7866D60C-254A-450D-8C46-CB9A4903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847" y="2239968"/>
            <a:ext cx="73152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 </a:t>
            </a:r>
            <a:r>
              <a:rPr kumimoji="1" lang="en-US" altLang="zh-CN" sz="11500" b="1" dirty="0">
                <a:latin typeface="Agency FB" panose="020B0503020202020204" pitchFamily="34" charset="0"/>
                <a:ea typeface="Yuanti SC" charset="-122"/>
                <a:cs typeface="Yuanti SC" charset="-122"/>
              </a:rPr>
              <a:t>TWO</a:t>
            </a:r>
            <a:endParaRPr kumimoji="1" lang="zh-CN" altLang="en-US" sz="23900" b="1" dirty="0">
              <a:latin typeface="Agency FB" panose="020B0503020202020204" pitchFamily="34" charset="0"/>
              <a:ea typeface="Yuanti SC" charset="-122"/>
              <a:cs typeface="Yuanti SC" charset="-122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C687E20-6ED1-4C52-81A1-7F60A2FBBF93}"/>
              </a:ext>
            </a:extLst>
          </p:cNvPr>
          <p:cNvSpPr txBox="1"/>
          <p:nvPr/>
        </p:nvSpPr>
        <p:spPr>
          <a:xfrm>
            <a:off x="2262521" y="3775328"/>
            <a:ext cx="3077766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基本查询</a:t>
            </a:r>
          </a:p>
        </p:txBody>
      </p:sp>
    </p:spTree>
    <p:extLst>
      <p:ext uri="{BB962C8B-B14F-4D97-AF65-F5344CB8AC3E}">
        <p14:creationId xmlns:p14="http://schemas.microsoft.com/office/powerpoint/2010/main" val="7717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483"/>
          <p:cNvSpPr>
            <a:spLocks/>
          </p:cNvSpPr>
          <p:nvPr/>
        </p:nvSpPr>
        <p:spPr bwMode="auto">
          <a:xfrm>
            <a:off x="1323976" y="2058988"/>
            <a:ext cx="2028825" cy="3171325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667387" y="25070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单节点查询</a:t>
            </a:r>
            <a:endParaRPr lang="zh-CN" altLang="en-US" sz="1200" b="1" dirty="0"/>
          </a:p>
        </p:txBody>
      </p:sp>
      <p:sp>
        <p:nvSpPr>
          <p:cNvPr id="11" name="Freeform 554"/>
          <p:cNvSpPr>
            <a:spLocks noEditPoints="1"/>
          </p:cNvSpPr>
          <p:nvPr/>
        </p:nvSpPr>
        <p:spPr bwMode="auto">
          <a:xfrm>
            <a:off x="2156991" y="4855635"/>
            <a:ext cx="359620" cy="319928"/>
          </a:xfrm>
          <a:custGeom>
            <a:avLst/>
            <a:gdLst>
              <a:gd name="T0" fmla="*/ 226 w 271"/>
              <a:gd name="T1" fmla="*/ 0 h 241"/>
              <a:gd name="T2" fmla="*/ 47 w 271"/>
              <a:gd name="T3" fmla="*/ 0 h 241"/>
              <a:gd name="T4" fmla="*/ 42 w 271"/>
              <a:gd name="T5" fmla="*/ 5 h 241"/>
              <a:gd name="T6" fmla="*/ 0 w 271"/>
              <a:gd name="T7" fmla="*/ 80 h 241"/>
              <a:gd name="T8" fmla="*/ 5 w 271"/>
              <a:gd name="T9" fmla="*/ 90 h 241"/>
              <a:gd name="T10" fmla="*/ 131 w 271"/>
              <a:gd name="T11" fmla="*/ 239 h 241"/>
              <a:gd name="T12" fmla="*/ 137 w 271"/>
              <a:gd name="T13" fmla="*/ 239 h 241"/>
              <a:gd name="T14" fmla="*/ 269 w 271"/>
              <a:gd name="T15" fmla="*/ 90 h 241"/>
              <a:gd name="T16" fmla="*/ 271 w 271"/>
              <a:gd name="T17" fmla="*/ 80 h 241"/>
              <a:gd name="T18" fmla="*/ 230 w 271"/>
              <a:gd name="T19" fmla="*/ 5 h 241"/>
              <a:gd name="T20" fmla="*/ 226 w 271"/>
              <a:gd name="T21" fmla="*/ 0 h 241"/>
              <a:gd name="T22" fmla="*/ 226 w 271"/>
              <a:gd name="T23" fmla="*/ 0 h 241"/>
              <a:gd name="T24" fmla="*/ 213 w 271"/>
              <a:gd name="T25" fmla="*/ 71 h 241"/>
              <a:gd name="T26" fmla="*/ 134 w 271"/>
              <a:gd name="T27" fmla="*/ 193 h 241"/>
              <a:gd name="T28" fmla="*/ 60 w 271"/>
              <a:gd name="T29" fmla="*/ 70 h 241"/>
              <a:gd name="T30" fmla="*/ 41 w 271"/>
              <a:gd name="T31" fmla="*/ 70 h 241"/>
              <a:gd name="T32" fmla="*/ 41 w 271"/>
              <a:gd name="T33" fmla="*/ 47 h 241"/>
              <a:gd name="T34" fmla="*/ 99 w 271"/>
              <a:gd name="T35" fmla="*/ 47 h 241"/>
              <a:gd name="T36" fmla="*/ 145 w 271"/>
              <a:gd name="T37" fmla="*/ 129 h 241"/>
              <a:gd name="T38" fmla="*/ 200 w 271"/>
              <a:gd name="T39" fmla="*/ 47 h 241"/>
              <a:gd name="T40" fmla="*/ 230 w 271"/>
              <a:gd name="T41" fmla="*/ 47 h 241"/>
              <a:gd name="T42" fmla="*/ 230 w 271"/>
              <a:gd name="T43" fmla="*/ 71 h 241"/>
              <a:gd name="T44" fmla="*/ 213 w 271"/>
              <a:gd name="T45" fmla="*/ 71 h 241"/>
              <a:gd name="T46" fmla="*/ 213 w 271"/>
              <a:gd name="T47" fmla="*/ 71 h 241"/>
              <a:gd name="T48" fmla="*/ 213 w 271"/>
              <a:gd name="T49" fmla="*/ 71 h 241"/>
              <a:gd name="T50" fmla="*/ 213 w 271"/>
              <a:gd name="T51" fmla="*/ 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71" h="241">
                <a:moveTo>
                  <a:pt x="226" y="0"/>
                </a:move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4" y="2"/>
                  <a:pt x="42" y="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5"/>
                  <a:pt x="5" y="90"/>
                  <a:pt x="5" y="90"/>
                </a:cubicBezTo>
                <a:cubicBezTo>
                  <a:pt x="5" y="90"/>
                  <a:pt x="129" y="236"/>
                  <a:pt x="131" y="239"/>
                </a:cubicBezTo>
                <a:cubicBezTo>
                  <a:pt x="133" y="241"/>
                  <a:pt x="136" y="240"/>
                  <a:pt x="137" y="239"/>
                </a:cubicBezTo>
                <a:cubicBezTo>
                  <a:pt x="139" y="237"/>
                  <a:pt x="269" y="90"/>
                  <a:pt x="269" y="90"/>
                </a:cubicBezTo>
                <a:cubicBezTo>
                  <a:pt x="269" y="90"/>
                  <a:pt x="271" y="85"/>
                  <a:pt x="271" y="80"/>
                </a:cubicBezTo>
                <a:cubicBezTo>
                  <a:pt x="230" y="5"/>
                  <a:pt x="230" y="5"/>
                  <a:pt x="230" y="5"/>
                </a:cubicBezTo>
                <a:cubicBezTo>
                  <a:pt x="230" y="3"/>
                  <a:pt x="228" y="0"/>
                  <a:pt x="226" y="0"/>
                </a:cubicBezTo>
                <a:cubicBezTo>
                  <a:pt x="226" y="0"/>
                  <a:pt x="226" y="0"/>
                  <a:pt x="226" y="0"/>
                </a:cubicBezTo>
                <a:close/>
                <a:moveTo>
                  <a:pt x="213" y="71"/>
                </a:moveTo>
                <a:cubicBezTo>
                  <a:pt x="134" y="193"/>
                  <a:pt x="134" y="193"/>
                  <a:pt x="134" y="193"/>
                </a:cubicBezTo>
                <a:cubicBezTo>
                  <a:pt x="60" y="70"/>
                  <a:pt x="60" y="70"/>
                  <a:pt x="6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47"/>
                  <a:pt x="41" y="47"/>
                  <a:pt x="41" y="47"/>
                </a:cubicBezTo>
                <a:cubicBezTo>
                  <a:pt x="99" y="47"/>
                  <a:pt x="99" y="47"/>
                  <a:pt x="99" y="47"/>
                </a:cubicBezTo>
                <a:cubicBezTo>
                  <a:pt x="145" y="129"/>
                  <a:pt x="145" y="129"/>
                  <a:pt x="145" y="129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30" y="71"/>
                  <a:pt x="230" y="71"/>
                  <a:pt x="230" y="71"/>
                </a:cubicBezTo>
                <a:cubicBezTo>
                  <a:pt x="213" y="71"/>
                  <a:pt x="213" y="71"/>
                  <a:pt x="213" y="71"/>
                </a:cubicBezTo>
                <a:cubicBezTo>
                  <a:pt x="213" y="71"/>
                  <a:pt x="213" y="71"/>
                  <a:pt x="213" y="71"/>
                </a:cubicBezTo>
                <a:close/>
                <a:moveTo>
                  <a:pt x="213" y="71"/>
                </a:moveTo>
                <a:cubicBezTo>
                  <a:pt x="213" y="71"/>
                  <a:pt x="213" y="71"/>
                  <a:pt x="213" y="7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12" name="Freeform 2483"/>
          <p:cNvSpPr>
            <a:spLocks/>
          </p:cNvSpPr>
          <p:nvPr/>
        </p:nvSpPr>
        <p:spPr bwMode="auto">
          <a:xfrm>
            <a:off x="6505576" y="2058988"/>
            <a:ext cx="2028825" cy="3171325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388909" y="252493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两节点最短路径查询</a:t>
            </a:r>
          </a:p>
        </p:txBody>
      </p:sp>
      <p:sp>
        <p:nvSpPr>
          <p:cNvPr id="20" name="Freeform 568"/>
          <p:cNvSpPr>
            <a:spLocks noEditPoints="1"/>
          </p:cNvSpPr>
          <p:nvPr/>
        </p:nvSpPr>
        <p:spPr bwMode="auto">
          <a:xfrm>
            <a:off x="7338063" y="4862979"/>
            <a:ext cx="339863" cy="318623"/>
          </a:xfrm>
          <a:custGeom>
            <a:avLst/>
            <a:gdLst>
              <a:gd name="T0" fmla="*/ 135 w 240"/>
              <a:gd name="T1" fmla="*/ 0 h 225"/>
              <a:gd name="T2" fmla="*/ 0 w 240"/>
              <a:gd name="T3" fmla="*/ 150 h 225"/>
              <a:gd name="T4" fmla="*/ 45 w 240"/>
              <a:gd name="T5" fmla="*/ 150 h 225"/>
              <a:gd name="T6" fmla="*/ 90 w 240"/>
              <a:gd name="T7" fmla="*/ 165 h 225"/>
              <a:gd name="T8" fmla="*/ 135 w 240"/>
              <a:gd name="T9" fmla="*/ 225 h 225"/>
              <a:gd name="T10" fmla="*/ 240 w 240"/>
              <a:gd name="T11" fmla="*/ 105 h 225"/>
              <a:gd name="T12" fmla="*/ 135 w 240"/>
              <a:gd name="T13" fmla="*/ 0 h 225"/>
              <a:gd name="T14" fmla="*/ 60 w 240"/>
              <a:gd name="T15" fmla="*/ 108 h 225"/>
              <a:gd name="T16" fmla="*/ 41 w 240"/>
              <a:gd name="T17" fmla="*/ 90 h 225"/>
              <a:gd name="T18" fmla="*/ 60 w 240"/>
              <a:gd name="T19" fmla="*/ 71 h 225"/>
              <a:gd name="T20" fmla="*/ 79 w 240"/>
              <a:gd name="T21" fmla="*/ 90 h 225"/>
              <a:gd name="T22" fmla="*/ 60 w 240"/>
              <a:gd name="T23" fmla="*/ 108 h 225"/>
              <a:gd name="T24" fmla="*/ 94 w 240"/>
              <a:gd name="T25" fmla="*/ 52 h 225"/>
              <a:gd name="T26" fmla="*/ 112 w 240"/>
              <a:gd name="T27" fmla="*/ 33 h 225"/>
              <a:gd name="T28" fmla="*/ 131 w 240"/>
              <a:gd name="T29" fmla="*/ 52 h 225"/>
              <a:gd name="T30" fmla="*/ 112 w 240"/>
              <a:gd name="T31" fmla="*/ 71 h 225"/>
              <a:gd name="T32" fmla="*/ 94 w 240"/>
              <a:gd name="T33" fmla="*/ 52 h 225"/>
              <a:gd name="T34" fmla="*/ 143 w 240"/>
              <a:gd name="T35" fmla="*/ 183 h 225"/>
              <a:gd name="T36" fmla="*/ 116 w 240"/>
              <a:gd name="T37" fmla="*/ 157 h 225"/>
              <a:gd name="T38" fmla="*/ 143 w 240"/>
              <a:gd name="T39" fmla="*/ 131 h 225"/>
              <a:gd name="T40" fmla="*/ 169 w 240"/>
              <a:gd name="T41" fmla="*/ 157 h 225"/>
              <a:gd name="T42" fmla="*/ 143 w 240"/>
              <a:gd name="T43" fmla="*/ 183 h 225"/>
              <a:gd name="T44" fmla="*/ 188 w 240"/>
              <a:gd name="T45" fmla="*/ 138 h 225"/>
              <a:gd name="T46" fmla="*/ 176 w 240"/>
              <a:gd name="T47" fmla="*/ 127 h 225"/>
              <a:gd name="T48" fmla="*/ 188 w 240"/>
              <a:gd name="T49" fmla="*/ 116 h 225"/>
              <a:gd name="T50" fmla="*/ 199 w 240"/>
              <a:gd name="T51" fmla="*/ 127 h 225"/>
              <a:gd name="T52" fmla="*/ 188 w 240"/>
              <a:gd name="T53" fmla="*/ 138 h 225"/>
              <a:gd name="T54" fmla="*/ 173 w 240"/>
              <a:gd name="T55" fmla="*/ 93 h 225"/>
              <a:gd name="T56" fmla="*/ 146 w 240"/>
              <a:gd name="T57" fmla="*/ 67 h 225"/>
              <a:gd name="T58" fmla="*/ 173 w 240"/>
              <a:gd name="T59" fmla="*/ 41 h 225"/>
              <a:gd name="T60" fmla="*/ 199 w 240"/>
              <a:gd name="T61" fmla="*/ 67 h 225"/>
              <a:gd name="T62" fmla="*/ 173 w 240"/>
              <a:gd name="T63" fmla="*/ 9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225">
                <a:moveTo>
                  <a:pt x="135" y="0"/>
                </a:moveTo>
                <a:cubicBezTo>
                  <a:pt x="45" y="0"/>
                  <a:pt x="0" y="90"/>
                  <a:pt x="0" y="150"/>
                </a:cubicBezTo>
                <a:cubicBezTo>
                  <a:pt x="0" y="165"/>
                  <a:pt x="30" y="195"/>
                  <a:pt x="45" y="150"/>
                </a:cubicBezTo>
                <a:cubicBezTo>
                  <a:pt x="52" y="129"/>
                  <a:pt x="90" y="135"/>
                  <a:pt x="90" y="165"/>
                </a:cubicBezTo>
                <a:cubicBezTo>
                  <a:pt x="90" y="198"/>
                  <a:pt x="105" y="225"/>
                  <a:pt x="135" y="225"/>
                </a:cubicBezTo>
                <a:cubicBezTo>
                  <a:pt x="225" y="225"/>
                  <a:pt x="240" y="150"/>
                  <a:pt x="240" y="105"/>
                </a:cubicBezTo>
                <a:cubicBezTo>
                  <a:pt x="240" y="60"/>
                  <a:pt x="225" y="0"/>
                  <a:pt x="135" y="0"/>
                </a:cubicBezTo>
                <a:close/>
                <a:moveTo>
                  <a:pt x="60" y="108"/>
                </a:moveTo>
                <a:cubicBezTo>
                  <a:pt x="50" y="108"/>
                  <a:pt x="41" y="100"/>
                  <a:pt x="41" y="90"/>
                </a:cubicBezTo>
                <a:cubicBezTo>
                  <a:pt x="41" y="79"/>
                  <a:pt x="50" y="71"/>
                  <a:pt x="60" y="71"/>
                </a:cubicBezTo>
                <a:cubicBezTo>
                  <a:pt x="70" y="71"/>
                  <a:pt x="79" y="79"/>
                  <a:pt x="79" y="90"/>
                </a:cubicBezTo>
                <a:cubicBezTo>
                  <a:pt x="79" y="100"/>
                  <a:pt x="70" y="108"/>
                  <a:pt x="60" y="108"/>
                </a:cubicBezTo>
                <a:close/>
                <a:moveTo>
                  <a:pt x="94" y="52"/>
                </a:moveTo>
                <a:cubicBezTo>
                  <a:pt x="94" y="42"/>
                  <a:pt x="102" y="33"/>
                  <a:pt x="112" y="33"/>
                </a:cubicBezTo>
                <a:cubicBezTo>
                  <a:pt x="123" y="33"/>
                  <a:pt x="131" y="42"/>
                  <a:pt x="131" y="52"/>
                </a:cubicBezTo>
                <a:cubicBezTo>
                  <a:pt x="131" y="62"/>
                  <a:pt x="123" y="71"/>
                  <a:pt x="112" y="71"/>
                </a:cubicBezTo>
                <a:cubicBezTo>
                  <a:pt x="102" y="71"/>
                  <a:pt x="94" y="62"/>
                  <a:pt x="94" y="52"/>
                </a:cubicBezTo>
                <a:close/>
                <a:moveTo>
                  <a:pt x="143" y="183"/>
                </a:moveTo>
                <a:cubicBezTo>
                  <a:pt x="128" y="183"/>
                  <a:pt x="116" y="172"/>
                  <a:pt x="116" y="157"/>
                </a:cubicBezTo>
                <a:cubicBezTo>
                  <a:pt x="116" y="143"/>
                  <a:pt x="128" y="131"/>
                  <a:pt x="143" y="131"/>
                </a:cubicBezTo>
                <a:cubicBezTo>
                  <a:pt x="157" y="131"/>
                  <a:pt x="169" y="143"/>
                  <a:pt x="169" y="157"/>
                </a:cubicBezTo>
                <a:cubicBezTo>
                  <a:pt x="169" y="172"/>
                  <a:pt x="157" y="183"/>
                  <a:pt x="143" y="183"/>
                </a:cubicBezTo>
                <a:close/>
                <a:moveTo>
                  <a:pt x="188" y="138"/>
                </a:moveTo>
                <a:cubicBezTo>
                  <a:pt x="181" y="138"/>
                  <a:pt x="176" y="133"/>
                  <a:pt x="176" y="127"/>
                </a:cubicBezTo>
                <a:cubicBezTo>
                  <a:pt x="176" y="121"/>
                  <a:pt x="181" y="116"/>
                  <a:pt x="188" y="116"/>
                </a:cubicBezTo>
                <a:cubicBezTo>
                  <a:pt x="194" y="116"/>
                  <a:pt x="199" y="121"/>
                  <a:pt x="199" y="127"/>
                </a:cubicBezTo>
                <a:cubicBezTo>
                  <a:pt x="199" y="133"/>
                  <a:pt x="194" y="138"/>
                  <a:pt x="188" y="138"/>
                </a:cubicBezTo>
                <a:close/>
                <a:moveTo>
                  <a:pt x="173" y="93"/>
                </a:moveTo>
                <a:cubicBezTo>
                  <a:pt x="158" y="93"/>
                  <a:pt x="146" y="82"/>
                  <a:pt x="146" y="67"/>
                </a:cubicBezTo>
                <a:cubicBezTo>
                  <a:pt x="146" y="53"/>
                  <a:pt x="158" y="41"/>
                  <a:pt x="173" y="41"/>
                </a:cubicBezTo>
                <a:cubicBezTo>
                  <a:pt x="187" y="41"/>
                  <a:pt x="199" y="53"/>
                  <a:pt x="199" y="67"/>
                </a:cubicBezTo>
                <a:cubicBezTo>
                  <a:pt x="199" y="82"/>
                  <a:pt x="187" y="93"/>
                  <a:pt x="173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21" name="Freeform 2483"/>
          <p:cNvSpPr>
            <a:spLocks/>
          </p:cNvSpPr>
          <p:nvPr/>
        </p:nvSpPr>
        <p:spPr bwMode="auto">
          <a:xfrm>
            <a:off x="9096376" y="2058988"/>
            <a:ext cx="2028825" cy="3171325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8992778" y="253866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两节点全部最短路径</a:t>
            </a:r>
          </a:p>
        </p:txBody>
      </p:sp>
      <p:sp>
        <p:nvSpPr>
          <p:cNvPr id="29" name="Freeform 1176"/>
          <p:cNvSpPr>
            <a:spLocks noEditPoints="1"/>
          </p:cNvSpPr>
          <p:nvPr/>
        </p:nvSpPr>
        <p:spPr bwMode="auto">
          <a:xfrm>
            <a:off x="9984505" y="4868923"/>
            <a:ext cx="278704" cy="252292"/>
          </a:xfrm>
          <a:custGeom>
            <a:avLst/>
            <a:gdLst>
              <a:gd name="T0" fmla="*/ 256 w 256"/>
              <a:gd name="T1" fmla="*/ 96 h 232"/>
              <a:gd name="T2" fmla="*/ 224 w 256"/>
              <a:gd name="T3" fmla="*/ 128 h 232"/>
              <a:gd name="T4" fmla="*/ 192 w 256"/>
              <a:gd name="T5" fmla="*/ 96 h 232"/>
              <a:gd name="T6" fmla="*/ 160 w 256"/>
              <a:gd name="T7" fmla="*/ 128 h 232"/>
              <a:gd name="T8" fmla="*/ 128 w 256"/>
              <a:gd name="T9" fmla="*/ 96 h 232"/>
              <a:gd name="T10" fmla="*/ 96 w 256"/>
              <a:gd name="T11" fmla="*/ 128 h 232"/>
              <a:gd name="T12" fmla="*/ 64 w 256"/>
              <a:gd name="T13" fmla="*/ 96 h 232"/>
              <a:gd name="T14" fmla="*/ 32 w 256"/>
              <a:gd name="T15" fmla="*/ 128 h 232"/>
              <a:gd name="T16" fmla="*/ 0 w 256"/>
              <a:gd name="T17" fmla="*/ 96 h 232"/>
              <a:gd name="T18" fmla="*/ 23 w 256"/>
              <a:gd name="T19" fmla="*/ 36 h 232"/>
              <a:gd name="T20" fmla="*/ 234 w 256"/>
              <a:gd name="T21" fmla="*/ 36 h 232"/>
              <a:gd name="T22" fmla="*/ 256 w 256"/>
              <a:gd name="T23" fmla="*/ 96 h 232"/>
              <a:gd name="T24" fmla="*/ 216 w 256"/>
              <a:gd name="T25" fmla="*/ 24 h 232"/>
              <a:gd name="T26" fmla="*/ 40 w 256"/>
              <a:gd name="T27" fmla="*/ 24 h 232"/>
              <a:gd name="T28" fmla="*/ 28 w 256"/>
              <a:gd name="T29" fmla="*/ 12 h 232"/>
              <a:gd name="T30" fmla="*/ 40 w 256"/>
              <a:gd name="T31" fmla="*/ 0 h 232"/>
              <a:gd name="T32" fmla="*/ 216 w 256"/>
              <a:gd name="T33" fmla="*/ 0 h 232"/>
              <a:gd name="T34" fmla="*/ 228 w 256"/>
              <a:gd name="T35" fmla="*/ 12 h 232"/>
              <a:gd name="T36" fmla="*/ 216 w 256"/>
              <a:gd name="T37" fmla="*/ 24 h 232"/>
              <a:gd name="T38" fmla="*/ 36 w 256"/>
              <a:gd name="T39" fmla="*/ 140 h 232"/>
              <a:gd name="T40" fmla="*/ 36 w 256"/>
              <a:gd name="T41" fmla="*/ 140 h 232"/>
              <a:gd name="T42" fmla="*/ 39 w 256"/>
              <a:gd name="T43" fmla="*/ 139 h 232"/>
              <a:gd name="T44" fmla="*/ 40 w 256"/>
              <a:gd name="T45" fmla="*/ 139 h 232"/>
              <a:gd name="T46" fmla="*/ 42 w 256"/>
              <a:gd name="T47" fmla="*/ 139 h 232"/>
              <a:gd name="T48" fmla="*/ 48 w 256"/>
              <a:gd name="T49" fmla="*/ 137 h 232"/>
              <a:gd name="T50" fmla="*/ 48 w 256"/>
              <a:gd name="T51" fmla="*/ 137 h 232"/>
              <a:gd name="T52" fmla="*/ 48 w 256"/>
              <a:gd name="T53" fmla="*/ 196 h 232"/>
              <a:gd name="T54" fmla="*/ 208 w 256"/>
              <a:gd name="T55" fmla="*/ 196 h 232"/>
              <a:gd name="T56" fmla="*/ 208 w 256"/>
              <a:gd name="T57" fmla="*/ 137 h 232"/>
              <a:gd name="T58" fmla="*/ 208 w 256"/>
              <a:gd name="T59" fmla="*/ 137 h 232"/>
              <a:gd name="T60" fmla="*/ 214 w 256"/>
              <a:gd name="T61" fmla="*/ 139 h 232"/>
              <a:gd name="T62" fmla="*/ 216 w 256"/>
              <a:gd name="T63" fmla="*/ 139 h 232"/>
              <a:gd name="T64" fmla="*/ 217 w 256"/>
              <a:gd name="T65" fmla="*/ 139 h 232"/>
              <a:gd name="T66" fmla="*/ 220 w 256"/>
              <a:gd name="T67" fmla="*/ 140 h 232"/>
              <a:gd name="T68" fmla="*/ 220 w 256"/>
              <a:gd name="T69" fmla="*/ 140 h 232"/>
              <a:gd name="T70" fmla="*/ 224 w 256"/>
              <a:gd name="T71" fmla="*/ 140 h 232"/>
              <a:gd name="T72" fmla="*/ 232 w 256"/>
              <a:gd name="T73" fmla="*/ 139 h 232"/>
              <a:gd name="T74" fmla="*/ 232 w 256"/>
              <a:gd name="T75" fmla="*/ 220 h 232"/>
              <a:gd name="T76" fmla="*/ 220 w 256"/>
              <a:gd name="T77" fmla="*/ 232 h 232"/>
              <a:gd name="T78" fmla="*/ 36 w 256"/>
              <a:gd name="T79" fmla="*/ 232 h 232"/>
              <a:gd name="T80" fmla="*/ 24 w 256"/>
              <a:gd name="T81" fmla="*/ 220 h 232"/>
              <a:gd name="T82" fmla="*/ 24 w 256"/>
              <a:gd name="T83" fmla="*/ 139 h 232"/>
              <a:gd name="T84" fmla="*/ 32 w 256"/>
              <a:gd name="T85" fmla="*/ 140 h 232"/>
              <a:gd name="T86" fmla="*/ 36 w 256"/>
              <a:gd name="T87" fmla="*/ 14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" h="232">
                <a:moveTo>
                  <a:pt x="256" y="96"/>
                </a:moveTo>
                <a:cubicBezTo>
                  <a:pt x="256" y="114"/>
                  <a:pt x="242" y="128"/>
                  <a:pt x="224" y="128"/>
                </a:cubicBezTo>
                <a:cubicBezTo>
                  <a:pt x="206" y="128"/>
                  <a:pt x="192" y="114"/>
                  <a:pt x="192" y="96"/>
                </a:cubicBezTo>
                <a:cubicBezTo>
                  <a:pt x="192" y="114"/>
                  <a:pt x="178" y="128"/>
                  <a:pt x="160" y="128"/>
                </a:cubicBezTo>
                <a:cubicBezTo>
                  <a:pt x="142" y="128"/>
                  <a:pt x="128" y="114"/>
                  <a:pt x="128" y="96"/>
                </a:cubicBezTo>
                <a:cubicBezTo>
                  <a:pt x="128" y="114"/>
                  <a:pt x="114" y="128"/>
                  <a:pt x="96" y="128"/>
                </a:cubicBezTo>
                <a:cubicBezTo>
                  <a:pt x="78" y="128"/>
                  <a:pt x="64" y="114"/>
                  <a:pt x="64" y="96"/>
                </a:cubicBezTo>
                <a:cubicBezTo>
                  <a:pt x="64" y="114"/>
                  <a:pt x="50" y="128"/>
                  <a:pt x="32" y="128"/>
                </a:cubicBezTo>
                <a:cubicBezTo>
                  <a:pt x="14" y="128"/>
                  <a:pt x="0" y="114"/>
                  <a:pt x="0" y="9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4" y="36"/>
                  <a:pt x="234" y="36"/>
                  <a:pt x="234" y="36"/>
                </a:cubicBezTo>
                <a:lnTo>
                  <a:pt x="256" y="96"/>
                </a:lnTo>
                <a:close/>
                <a:moveTo>
                  <a:pt x="21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33" y="24"/>
                  <a:pt x="28" y="19"/>
                  <a:pt x="28" y="12"/>
                </a:cubicBezTo>
                <a:cubicBezTo>
                  <a:pt x="28" y="5"/>
                  <a:pt x="33" y="0"/>
                  <a:pt x="40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3" y="0"/>
                  <a:pt x="228" y="5"/>
                  <a:pt x="228" y="12"/>
                </a:cubicBezTo>
                <a:cubicBezTo>
                  <a:pt x="228" y="19"/>
                  <a:pt x="223" y="24"/>
                  <a:pt x="216" y="24"/>
                </a:cubicBezTo>
                <a:moveTo>
                  <a:pt x="36" y="140"/>
                </a:moveTo>
                <a:cubicBezTo>
                  <a:pt x="36" y="140"/>
                  <a:pt x="36" y="140"/>
                  <a:pt x="36" y="140"/>
                </a:cubicBezTo>
                <a:cubicBezTo>
                  <a:pt x="37" y="140"/>
                  <a:pt x="38" y="140"/>
                  <a:pt x="39" y="139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1" y="139"/>
                  <a:pt x="41" y="139"/>
                  <a:pt x="42" y="139"/>
                </a:cubicBezTo>
                <a:cubicBezTo>
                  <a:pt x="44" y="138"/>
                  <a:pt x="46" y="138"/>
                  <a:pt x="48" y="137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48" y="196"/>
                  <a:pt x="48" y="196"/>
                  <a:pt x="48" y="196"/>
                </a:cubicBezTo>
                <a:cubicBezTo>
                  <a:pt x="208" y="196"/>
                  <a:pt x="208" y="196"/>
                  <a:pt x="208" y="196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10" y="138"/>
                  <a:pt x="212" y="138"/>
                  <a:pt x="214" y="139"/>
                </a:cubicBezTo>
                <a:cubicBezTo>
                  <a:pt x="215" y="139"/>
                  <a:pt x="215" y="139"/>
                  <a:pt x="216" y="139"/>
                </a:cubicBezTo>
                <a:cubicBezTo>
                  <a:pt x="216" y="139"/>
                  <a:pt x="216" y="139"/>
                  <a:pt x="217" y="139"/>
                </a:cubicBezTo>
                <a:cubicBezTo>
                  <a:pt x="218" y="140"/>
                  <a:pt x="219" y="140"/>
                  <a:pt x="220" y="14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221" y="140"/>
                  <a:pt x="223" y="140"/>
                  <a:pt x="224" y="140"/>
                </a:cubicBezTo>
                <a:cubicBezTo>
                  <a:pt x="227" y="140"/>
                  <a:pt x="229" y="140"/>
                  <a:pt x="232" y="139"/>
                </a:cubicBezTo>
                <a:cubicBezTo>
                  <a:pt x="232" y="220"/>
                  <a:pt x="232" y="220"/>
                  <a:pt x="232" y="220"/>
                </a:cubicBezTo>
                <a:cubicBezTo>
                  <a:pt x="232" y="227"/>
                  <a:pt x="227" y="232"/>
                  <a:pt x="220" y="232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29" y="232"/>
                  <a:pt x="24" y="227"/>
                  <a:pt x="24" y="220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7" y="140"/>
                  <a:pt x="29" y="140"/>
                  <a:pt x="32" y="140"/>
                </a:cubicBezTo>
                <a:cubicBezTo>
                  <a:pt x="33" y="140"/>
                  <a:pt x="35" y="140"/>
                  <a:pt x="36" y="1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0" name="Freeform 2483"/>
          <p:cNvSpPr>
            <a:spLocks/>
          </p:cNvSpPr>
          <p:nvPr/>
        </p:nvSpPr>
        <p:spPr bwMode="auto">
          <a:xfrm>
            <a:off x="3914776" y="2058989"/>
            <a:ext cx="2028825" cy="3171327"/>
          </a:xfrm>
          <a:custGeom>
            <a:avLst/>
            <a:gdLst>
              <a:gd name="T0" fmla="*/ 144 w 289"/>
              <a:gd name="T1" fmla="*/ 0 h 453"/>
              <a:gd name="T2" fmla="*/ 0 w 289"/>
              <a:gd name="T3" fmla="*/ 144 h 453"/>
              <a:gd name="T4" fmla="*/ 84 w 289"/>
              <a:gd name="T5" fmla="*/ 275 h 453"/>
              <a:gd name="T6" fmla="*/ 139 w 289"/>
              <a:gd name="T7" fmla="*/ 346 h 453"/>
              <a:gd name="T8" fmla="*/ 139 w 289"/>
              <a:gd name="T9" fmla="*/ 329 h 453"/>
              <a:gd name="T10" fmla="*/ 119 w 289"/>
              <a:gd name="T11" fmla="*/ 398 h 453"/>
              <a:gd name="T12" fmla="*/ 111 w 289"/>
              <a:gd name="T13" fmla="*/ 419 h 453"/>
              <a:gd name="T14" fmla="*/ 144 w 289"/>
              <a:gd name="T15" fmla="*/ 453 h 453"/>
              <a:gd name="T16" fmla="*/ 178 w 289"/>
              <a:gd name="T17" fmla="*/ 419 h 453"/>
              <a:gd name="T18" fmla="*/ 169 w 289"/>
              <a:gd name="T19" fmla="*/ 398 h 453"/>
              <a:gd name="T20" fmla="*/ 149 w 289"/>
              <a:gd name="T21" fmla="*/ 329 h 453"/>
              <a:gd name="T22" fmla="*/ 149 w 289"/>
              <a:gd name="T23" fmla="*/ 346 h 453"/>
              <a:gd name="T24" fmla="*/ 205 w 289"/>
              <a:gd name="T25" fmla="*/ 275 h 453"/>
              <a:gd name="T26" fmla="*/ 289 w 289"/>
              <a:gd name="T27" fmla="*/ 144 h 453"/>
              <a:gd name="T28" fmla="*/ 144 w 289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453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02"/>
                  <a:pt x="34" y="252"/>
                  <a:pt x="84" y="275"/>
                </a:cubicBezTo>
                <a:cubicBezTo>
                  <a:pt x="113" y="288"/>
                  <a:pt x="139" y="314"/>
                  <a:pt x="139" y="346"/>
                </a:cubicBezTo>
                <a:cubicBezTo>
                  <a:pt x="139" y="329"/>
                  <a:pt x="139" y="329"/>
                  <a:pt x="139" y="329"/>
                </a:cubicBezTo>
                <a:cubicBezTo>
                  <a:pt x="139" y="361"/>
                  <a:pt x="128" y="388"/>
                  <a:pt x="119" y="398"/>
                </a:cubicBezTo>
                <a:cubicBezTo>
                  <a:pt x="114" y="404"/>
                  <a:pt x="111" y="411"/>
                  <a:pt x="111" y="419"/>
                </a:cubicBezTo>
                <a:cubicBezTo>
                  <a:pt x="111" y="438"/>
                  <a:pt x="126" y="453"/>
                  <a:pt x="144" y="453"/>
                </a:cubicBezTo>
                <a:cubicBezTo>
                  <a:pt x="163" y="453"/>
                  <a:pt x="178" y="438"/>
                  <a:pt x="178" y="419"/>
                </a:cubicBezTo>
                <a:cubicBezTo>
                  <a:pt x="178" y="411"/>
                  <a:pt x="175" y="404"/>
                  <a:pt x="169" y="398"/>
                </a:cubicBezTo>
                <a:cubicBezTo>
                  <a:pt x="161" y="388"/>
                  <a:pt x="149" y="361"/>
                  <a:pt x="149" y="329"/>
                </a:cubicBezTo>
                <a:cubicBezTo>
                  <a:pt x="149" y="346"/>
                  <a:pt x="149" y="346"/>
                  <a:pt x="149" y="346"/>
                </a:cubicBezTo>
                <a:cubicBezTo>
                  <a:pt x="149" y="314"/>
                  <a:pt x="176" y="288"/>
                  <a:pt x="205" y="275"/>
                </a:cubicBezTo>
                <a:cubicBezTo>
                  <a:pt x="254" y="252"/>
                  <a:pt x="289" y="202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1" name="矩形 30"/>
          <p:cNvSpPr/>
          <p:nvPr/>
        </p:nvSpPr>
        <p:spPr>
          <a:xfrm>
            <a:off x="4281946" y="25070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两节点查询</a:t>
            </a:r>
          </a:p>
        </p:txBody>
      </p:sp>
      <p:sp>
        <p:nvSpPr>
          <p:cNvPr id="35" name="Freeform 558"/>
          <p:cNvSpPr>
            <a:spLocks/>
          </p:cNvSpPr>
          <p:nvPr/>
        </p:nvSpPr>
        <p:spPr bwMode="auto">
          <a:xfrm>
            <a:off x="4737242" y="4870451"/>
            <a:ext cx="371196" cy="311151"/>
          </a:xfrm>
          <a:custGeom>
            <a:avLst/>
            <a:gdLst>
              <a:gd name="T0" fmla="*/ 213 w 240"/>
              <a:gd name="T1" fmla="*/ 74 h 200"/>
              <a:gd name="T2" fmla="*/ 239 w 240"/>
              <a:gd name="T3" fmla="*/ 58 h 200"/>
              <a:gd name="T4" fmla="*/ 210 w 240"/>
              <a:gd name="T5" fmla="*/ 61 h 200"/>
              <a:gd name="T6" fmla="*/ 209 w 240"/>
              <a:gd name="T7" fmla="*/ 56 h 200"/>
              <a:gd name="T8" fmla="*/ 158 w 240"/>
              <a:gd name="T9" fmla="*/ 16 h 200"/>
              <a:gd name="T10" fmla="*/ 164 w 240"/>
              <a:gd name="T11" fmla="*/ 14 h 200"/>
              <a:gd name="T12" fmla="*/ 179 w 240"/>
              <a:gd name="T13" fmla="*/ 5 h 200"/>
              <a:gd name="T14" fmla="*/ 155 w 240"/>
              <a:gd name="T15" fmla="*/ 10 h 200"/>
              <a:gd name="T16" fmla="*/ 168 w 240"/>
              <a:gd name="T17" fmla="*/ 0 h 200"/>
              <a:gd name="T18" fmla="*/ 149 w 240"/>
              <a:gd name="T19" fmla="*/ 9 h 200"/>
              <a:gd name="T20" fmla="*/ 153 w 240"/>
              <a:gd name="T21" fmla="*/ 2 h 200"/>
              <a:gd name="T22" fmla="*/ 115 w 240"/>
              <a:gd name="T23" fmla="*/ 60 h 200"/>
              <a:gd name="T24" fmla="*/ 97 w 240"/>
              <a:gd name="T25" fmla="*/ 45 h 200"/>
              <a:gd name="T26" fmla="*/ 35 w 240"/>
              <a:gd name="T27" fmla="*/ 18 h 200"/>
              <a:gd name="T28" fmla="*/ 56 w 240"/>
              <a:gd name="T29" fmla="*/ 48 h 200"/>
              <a:gd name="T30" fmla="*/ 41 w 240"/>
              <a:gd name="T31" fmla="*/ 50 h 200"/>
              <a:gd name="T32" fmla="*/ 68 w 240"/>
              <a:gd name="T33" fmla="*/ 74 h 200"/>
              <a:gd name="T34" fmla="*/ 52 w 240"/>
              <a:gd name="T35" fmla="*/ 80 h 200"/>
              <a:gd name="T36" fmla="*/ 81 w 240"/>
              <a:gd name="T37" fmla="*/ 95 h 200"/>
              <a:gd name="T38" fmla="*/ 89 w 240"/>
              <a:gd name="T39" fmla="*/ 115 h 200"/>
              <a:gd name="T40" fmla="*/ 0 w 240"/>
              <a:gd name="T41" fmla="*/ 118 h 200"/>
              <a:gd name="T42" fmla="*/ 211 w 240"/>
              <a:gd name="T43" fmla="*/ 87 h 200"/>
              <a:gd name="T44" fmla="*/ 240 w 240"/>
              <a:gd name="T45" fmla="*/ 76 h 200"/>
              <a:gd name="T46" fmla="*/ 213 w 240"/>
              <a:gd name="T47" fmla="*/ 7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0" h="200">
                <a:moveTo>
                  <a:pt x="213" y="74"/>
                </a:moveTo>
                <a:cubicBezTo>
                  <a:pt x="226" y="72"/>
                  <a:pt x="235" y="66"/>
                  <a:pt x="239" y="58"/>
                </a:cubicBezTo>
                <a:cubicBezTo>
                  <a:pt x="234" y="61"/>
                  <a:pt x="219" y="64"/>
                  <a:pt x="210" y="61"/>
                </a:cubicBezTo>
                <a:cubicBezTo>
                  <a:pt x="210" y="59"/>
                  <a:pt x="210" y="57"/>
                  <a:pt x="209" y="56"/>
                </a:cubicBezTo>
                <a:cubicBezTo>
                  <a:pt x="203" y="32"/>
                  <a:pt x="181" y="13"/>
                  <a:pt x="158" y="16"/>
                </a:cubicBezTo>
                <a:cubicBezTo>
                  <a:pt x="160" y="15"/>
                  <a:pt x="162" y="14"/>
                  <a:pt x="164" y="14"/>
                </a:cubicBezTo>
                <a:cubicBezTo>
                  <a:pt x="166" y="13"/>
                  <a:pt x="181" y="10"/>
                  <a:pt x="179" y="5"/>
                </a:cubicBezTo>
                <a:cubicBezTo>
                  <a:pt x="177" y="1"/>
                  <a:pt x="159" y="9"/>
                  <a:pt x="155" y="10"/>
                </a:cubicBezTo>
                <a:cubicBezTo>
                  <a:pt x="160" y="8"/>
                  <a:pt x="167" y="5"/>
                  <a:pt x="168" y="0"/>
                </a:cubicBezTo>
                <a:cubicBezTo>
                  <a:pt x="161" y="1"/>
                  <a:pt x="154" y="4"/>
                  <a:pt x="149" y="9"/>
                </a:cubicBezTo>
                <a:cubicBezTo>
                  <a:pt x="151" y="7"/>
                  <a:pt x="153" y="4"/>
                  <a:pt x="153" y="2"/>
                </a:cubicBezTo>
                <a:cubicBezTo>
                  <a:pt x="135" y="13"/>
                  <a:pt x="124" y="37"/>
                  <a:pt x="115" y="60"/>
                </a:cubicBezTo>
                <a:cubicBezTo>
                  <a:pt x="108" y="53"/>
                  <a:pt x="102" y="48"/>
                  <a:pt x="97" y="45"/>
                </a:cubicBezTo>
                <a:cubicBezTo>
                  <a:pt x="82" y="37"/>
                  <a:pt x="64" y="29"/>
                  <a:pt x="35" y="18"/>
                </a:cubicBezTo>
                <a:cubicBezTo>
                  <a:pt x="35" y="27"/>
                  <a:pt x="40" y="40"/>
                  <a:pt x="56" y="48"/>
                </a:cubicBezTo>
                <a:cubicBezTo>
                  <a:pt x="53" y="48"/>
                  <a:pt x="46" y="49"/>
                  <a:pt x="41" y="50"/>
                </a:cubicBezTo>
                <a:cubicBezTo>
                  <a:pt x="43" y="61"/>
                  <a:pt x="50" y="70"/>
                  <a:pt x="68" y="74"/>
                </a:cubicBezTo>
                <a:cubicBezTo>
                  <a:pt x="60" y="74"/>
                  <a:pt x="56" y="76"/>
                  <a:pt x="52" y="80"/>
                </a:cubicBezTo>
                <a:cubicBezTo>
                  <a:pt x="55" y="88"/>
                  <a:pt x="65" y="97"/>
                  <a:pt x="81" y="95"/>
                </a:cubicBezTo>
                <a:cubicBezTo>
                  <a:pt x="63" y="103"/>
                  <a:pt x="74" y="118"/>
                  <a:pt x="89" y="115"/>
                </a:cubicBezTo>
                <a:cubicBezTo>
                  <a:pt x="63" y="142"/>
                  <a:pt x="23" y="140"/>
                  <a:pt x="0" y="118"/>
                </a:cubicBezTo>
                <a:cubicBezTo>
                  <a:pt x="60" y="200"/>
                  <a:pt x="192" y="166"/>
                  <a:pt x="211" y="87"/>
                </a:cubicBezTo>
                <a:cubicBezTo>
                  <a:pt x="226" y="87"/>
                  <a:pt x="234" y="82"/>
                  <a:pt x="240" y="76"/>
                </a:cubicBezTo>
                <a:cubicBezTo>
                  <a:pt x="231" y="78"/>
                  <a:pt x="219" y="76"/>
                  <a:pt x="213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39" name="文本框 38"/>
          <p:cNvSpPr txBox="1"/>
          <p:nvPr/>
        </p:nvSpPr>
        <p:spPr>
          <a:xfrm>
            <a:off x="1458748" y="869279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原始数据检索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FC4FFB-3987-324E-8802-AF52AD8EAD7C}"/>
              </a:ext>
            </a:extLst>
          </p:cNvPr>
          <p:cNvSpPr/>
          <p:nvPr/>
        </p:nvSpPr>
        <p:spPr>
          <a:xfrm>
            <a:off x="6646674" y="2967335"/>
            <a:ext cx="1772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333333"/>
                </a:solidFill>
                <a:latin typeface="Open Sans"/>
              </a:rPr>
              <a:t>内置的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shortestPath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函数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2706356-7326-7247-891D-2A09B7186E2D}"/>
              </a:ext>
            </a:extLst>
          </p:cNvPr>
          <p:cNvSpPr/>
          <p:nvPr/>
        </p:nvSpPr>
        <p:spPr>
          <a:xfrm>
            <a:off x="9123892" y="3081274"/>
            <a:ext cx="2015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333333"/>
                </a:solidFill>
                <a:latin typeface="Open Sans"/>
              </a:rPr>
              <a:t>内置的</a:t>
            </a:r>
            <a:r>
              <a:rPr lang="en" altLang="zh-CN" dirty="0" err="1">
                <a:solidFill>
                  <a:srgbClr val="333333"/>
                </a:solidFill>
                <a:latin typeface="Open Sans"/>
              </a:rPr>
              <a:t>allShortestPaths</a:t>
            </a:r>
            <a:r>
              <a:rPr lang="zh-CN" altLang="en-US" dirty="0">
                <a:solidFill>
                  <a:srgbClr val="333333"/>
                </a:solidFill>
                <a:latin typeface="Open Sans"/>
              </a:rPr>
              <a:t>函数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664A99-2A2E-DD45-B29A-0B28CF5FEF78}"/>
              </a:ext>
            </a:extLst>
          </p:cNvPr>
          <p:cNvSpPr/>
          <p:nvPr/>
        </p:nvSpPr>
        <p:spPr>
          <a:xfrm>
            <a:off x="1379975" y="3173607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(n:label)-[*step]-()</a:t>
            </a:r>
          </a:p>
        </p:txBody>
      </p:sp>
    </p:spTree>
    <p:extLst>
      <p:ext uri="{BB962C8B-B14F-4D97-AF65-F5344CB8AC3E}">
        <p14:creationId xmlns:p14="http://schemas.microsoft.com/office/powerpoint/2010/main" val="786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" y="1406149"/>
            <a:ext cx="12188825" cy="3000375"/>
          </a:xfrm>
          <a:custGeom>
            <a:avLst/>
            <a:gdLst>
              <a:gd name="T0" fmla="*/ 0 w 4136"/>
              <a:gd name="T1" fmla="*/ 696 h 1016"/>
              <a:gd name="T2" fmla="*/ 344 w 4136"/>
              <a:gd name="T3" fmla="*/ 536 h 1016"/>
              <a:gd name="T4" fmla="*/ 1072 w 4136"/>
              <a:gd name="T5" fmla="*/ 840 h 1016"/>
              <a:gd name="T6" fmla="*/ 1768 w 4136"/>
              <a:gd name="T7" fmla="*/ 448 h 1016"/>
              <a:gd name="T8" fmla="*/ 2152 w 4136"/>
              <a:gd name="T9" fmla="*/ 680 h 1016"/>
              <a:gd name="T10" fmla="*/ 2520 w 4136"/>
              <a:gd name="T11" fmla="*/ 432 h 1016"/>
              <a:gd name="T12" fmla="*/ 2992 w 4136"/>
              <a:gd name="T13" fmla="*/ 496 h 1016"/>
              <a:gd name="T14" fmla="*/ 3448 w 4136"/>
              <a:gd name="T15" fmla="*/ 136 h 1016"/>
              <a:gd name="T16" fmla="*/ 3872 w 4136"/>
              <a:gd name="T17" fmla="*/ 568 h 1016"/>
              <a:gd name="T18" fmla="*/ 4136 w 4136"/>
              <a:gd name="T19" fmla="*/ 0 h 1016"/>
              <a:gd name="T20" fmla="*/ 4136 w 4136"/>
              <a:gd name="T21" fmla="*/ 1016 h 1016"/>
              <a:gd name="T22" fmla="*/ 0 w 4136"/>
              <a:gd name="T23" fmla="*/ 1016 h 1016"/>
              <a:gd name="T24" fmla="*/ 0 w 4136"/>
              <a:gd name="T25" fmla="*/ 69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6" h="1016">
                <a:moveTo>
                  <a:pt x="0" y="696"/>
                </a:moveTo>
                <a:cubicBezTo>
                  <a:pt x="0" y="696"/>
                  <a:pt x="64" y="528"/>
                  <a:pt x="344" y="536"/>
                </a:cubicBezTo>
                <a:cubicBezTo>
                  <a:pt x="624" y="544"/>
                  <a:pt x="776" y="896"/>
                  <a:pt x="1072" y="840"/>
                </a:cubicBezTo>
                <a:cubicBezTo>
                  <a:pt x="1368" y="784"/>
                  <a:pt x="1600" y="424"/>
                  <a:pt x="1768" y="448"/>
                </a:cubicBezTo>
                <a:cubicBezTo>
                  <a:pt x="1936" y="472"/>
                  <a:pt x="2048" y="680"/>
                  <a:pt x="2152" y="680"/>
                </a:cubicBezTo>
                <a:cubicBezTo>
                  <a:pt x="2256" y="680"/>
                  <a:pt x="2400" y="432"/>
                  <a:pt x="2520" y="432"/>
                </a:cubicBezTo>
                <a:cubicBezTo>
                  <a:pt x="2640" y="432"/>
                  <a:pt x="2840" y="512"/>
                  <a:pt x="2992" y="496"/>
                </a:cubicBezTo>
                <a:cubicBezTo>
                  <a:pt x="3144" y="480"/>
                  <a:pt x="3304" y="128"/>
                  <a:pt x="3448" y="136"/>
                </a:cubicBezTo>
                <a:cubicBezTo>
                  <a:pt x="3592" y="144"/>
                  <a:pt x="3800" y="568"/>
                  <a:pt x="3872" y="568"/>
                </a:cubicBezTo>
                <a:cubicBezTo>
                  <a:pt x="3944" y="568"/>
                  <a:pt x="4120" y="80"/>
                  <a:pt x="4136" y="0"/>
                </a:cubicBezTo>
                <a:cubicBezTo>
                  <a:pt x="4136" y="1016"/>
                  <a:pt x="4136" y="1016"/>
                  <a:pt x="4136" y="1016"/>
                </a:cubicBezTo>
                <a:cubicBezTo>
                  <a:pt x="0" y="1016"/>
                  <a:pt x="0" y="1016"/>
                  <a:pt x="0" y="1016"/>
                </a:cubicBezTo>
                <a:lnTo>
                  <a:pt x="0" y="696"/>
                </a:lnTo>
                <a:close/>
              </a:path>
            </a:pathLst>
          </a:custGeom>
          <a:solidFill>
            <a:srgbClr val="90C7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58748" y="869279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两节点多跳关系查询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9D137A7-3D00-CA45-8441-78233819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48556"/>
              </p:ext>
            </p:extLst>
          </p:nvPr>
        </p:nvGraphicFramePr>
        <p:xfrm>
          <a:off x="270933" y="1406148"/>
          <a:ext cx="11531600" cy="49946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2609">
                  <a:extLst>
                    <a:ext uri="{9D8B030D-6E8A-4147-A177-3AD203B41FA5}">
                      <a16:colId xmlns:a16="http://schemas.microsoft.com/office/drawing/2014/main" val="54386907"/>
                    </a:ext>
                  </a:extLst>
                </a:gridCol>
                <a:gridCol w="3319970">
                  <a:extLst>
                    <a:ext uri="{9D8B030D-6E8A-4147-A177-3AD203B41FA5}">
                      <a16:colId xmlns:a16="http://schemas.microsoft.com/office/drawing/2014/main" val="126174293"/>
                    </a:ext>
                  </a:extLst>
                </a:gridCol>
                <a:gridCol w="3496564">
                  <a:extLst>
                    <a:ext uri="{9D8B030D-6E8A-4147-A177-3AD203B41FA5}">
                      <a16:colId xmlns:a16="http://schemas.microsoft.com/office/drawing/2014/main" val="3780689785"/>
                    </a:ext>
                  </a:extLst>
                </a:gridCol>
                <a:gridCol w="4192457">
                  <a:extLst>
                    <a:ext uri="{9D8B030D-6E8A-4147-A177-3AD203B41FA5}">
                      <a16:colId xmlns:a16="http://schemas.microsoft.com/office/drawing/2014/main" val="3787529821"/>
                    </a:ext>
                  </a:extLst>
                </a:gridCol>
              </a:tblGrid>
              <a:tr h="1458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深度运算符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直接拼接节点查询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zh-CN" alt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字句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863648"/>
                  </a:ext>
                </a:extLst>
              </a:tr>
              <a:tr h="2077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p=(s)-[*4]-(t) where id(s) = 1683654 and id(t) = 590 return p limit 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p=(s)-[]-()-[]-()-[]-()-[]-(t) where id(s) = 1683654 and id(t) = 590 return p limit 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dirty="0"/>
                        <a:t>match p1=(s)-[]-(tm1) where id(s) = 1683654 with p1,tm1 match p2=(tm1)-[]-(tm2) with p1,p2,tm2 match p3=(tm2)-[]-(tm3) with p1,p2,p3,tm3 match p4=(tm3)-[]-(t) where id(t) = 590 return p1,p2,p3,p4 limit 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573593"/>
                  </a:ext>
                </a:extLst>
              </a:tr>
              <a:tr h="1458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耗时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2973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6828 </a:t>
                      </a:r>
                      <a:r>
                        <a:rPr lang="en" altLang="zh-CN" sz="2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1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CFCA1413-CACC-9D4D-9267-54BC9D5AD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5" y="0"/>
            <a:ext cx="3336952" cy="1404237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56A414A-8F4F-CE4B-B5FC-B6CF52BB1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5" y="-1039152"/>
            <a:ext cx="4878415" cy="132599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2D6E682-D6AB-724F-9FDC-85684B594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32" y="0"/>
            <a:ext cx="2850668" cy="2555282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05479" y="1201788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深度运算符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31426A-36E5-D945-B956-21578FE84EB2}"/>
              </a:ext>
            </a:extLst>
          </p:cNvPr>
          <p:cNvSpPr txBox="1"/>
          <p:nvPr/>
        </p:nvSpPr>
        <p:spPr>
          <a:xfrm>
            <a:off x="5765159" y="1201787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直接拼接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323431A-526C-3C48-95AC-C444A9C5AE3E}"/>
              </a:ext>
            </a:extLst>
          </p:cNvPr>
          <p:cNvSpPr txBox="1"/>
          <p:nvPr/>
        </p:nvSpPr>
        <p:spPr>
          <a:xfrm>
            <a:off x="9827157" y="1201786"/>
            <a:ext cx="3021101" cy="417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67" b="1" dirty="0">
                <a:latin typeface="微软雅黑"/>
                <a:ea typeface="微软雅黑"/>
                <a:cs typeface="微软雅黑"/>
              </a:rPr>
              <a:t>With</a:t>
            </a:r>
            <a:r>
              <a:rPr kumimoji="1" lang="zh-CN" altLang="en-US" sz="2067" b="1" dirty="0">
                <a:latin typeface="微软雅黑"/>
                <a:ea typeface="微软雅黑"/>
                <a:cs typeface="微软雅黑"/>
              </a:rPr>
              <a:t>子句</a:t>
            </a:r>
          </a:p>
        </p:txBody>
      </p:sp>
    </p:spTree>
    <p:extLst>
      <p:ext uri="{BB962C8B-B14F-4D97-AF65-F5344CB8AC3E}">
        <p14:creationId xmlns:p14="http://schemas.microsoft.com/office/powerpoint/2010/main" val="14087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2060</Words>
  <Application>Microsoft Macintosh PowerPoint</Application>
  <PresentationFormat>宽屏</PresentationFormat>
  <Paragraphs>192</Paragraphs>
  <Slides>21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微软雅黑</vt:lpstr>
      <vt:lpstr>Open Sans</vt:lpstr>
      <vt:lpstr>Yuanti SC</vt:lpstr>
      <vt:lpstr>Agency FB</vt:lpstr>
      <vt:lpstr>Arial</vt:lpstr>
      <vt:lpstr>Calibri</vt:lpstr>
      <vt:lpstr>Courier New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蓝色mbe工作总结计划</dc:title>
  <dc:creator>第一PPT</dc:creator>
  <cp:keywords>www.1ppt.com</cp:keywords>
  <dc:description>www.1ppt.com</dc:description>
  <cp:lastModifiedBy>姜 先生</cp:lastModifiedBy>
  <cp:revision>76</cp:revision>
  <dcterms:created xsi:type="dcterms:W3CDTF">2018-05-06T08:57:00Z</dcterms:created>
  <dcterms:modified xsi:type="dcterms:W3CDTF">2020-06-21T14:23:03Z</dcterms:modified>
</cp:coreProperties>
</file>