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4" r:id="rId5"/>
    <p:sldId id="289" r:id="rId6"/>
    <p:sldId id="290" r:id="rId7"/>
    <p:sldId id="258" r:id="rId8"/>
    <p:sldId id="272" r:id="rId9"/>
    <p:sldId id="291" r:id="rId10"/>
    <p:sldId id="292" r:id="rId11"/>
    <p:sldId id="260" r:id="rId12"/>
    <p:sldId id="276" r:id="rId13"/>
    <p:sldId id="293" r:id="rId14"/>
    <p:sldId id="261" r:id="rId15"/>
    <p:sldId id="294" r:id="rId16"/>
    <p:sldId id="279" r:id="rId17"/>
    <p:sldId id="296" r:id="rId18"/>
    <p:sldId id="297" r:id="rId19"/>
    <p:sldId id="262" r:id="rId20"/>
    <p:sldId id="298" r:id="rId21"/>
    <p:sldId id="300" r:id="rId22"/>
    <p:sldId id="299" r:id="rId23"/>
    <p:sldId id="301" r:id="rId24"/>
    <p:sldId id="288" r:id="rId25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CE"/>
    <a:srgbClr val="3C4157"/>
    <a:srgbClr val="02A6A6"/>
    <a:srgbClr val="596181"/>
    <a:srgbClr val="EFF6FC"/>
    <a:srgbClr val="F7F7F9"/>
    <a:srgbClr val="3B445B"/>
    <a:srgbClr val="2A95F1"/>
    <a:srgbClr val="D4E8F8"/>
    <a:srgbClr val="E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8" d="100"/>
          <a:sy n="128" d="100"/>
        </p:scale>
        <p:origin x="150" y="13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46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1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61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82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14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79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41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3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1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47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1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25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74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1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0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1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3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3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6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5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98748"/>
            <a:ext cx="9144000" cy="4443165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914626" y="0"/>
                </a:moveTo>
                <a:lnTo>
                  <a:pt x="96081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6844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828801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2743427" y="0"/>
                </a:moveTo>
                <a:lnTo>
                  <a:pt x="278961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269724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365378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4568406" y="0"/>
                </a:moveTo>
                <a:lnTo>
                  <a:pt x="461459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452222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472113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6386739" y="0"/>
                </a:moveTo>
                <a:lnTo>
                  <a:pt x="6432923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6340555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310121" y="0"/>
            <a:ext cx="1833879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8224747" y="0"/>
                </a:moveTo>
                <a:lnTo>
                  <a:pt x="827093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17856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71600" y="20669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计算机应用编程实践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555776" y="2944460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海量字符串检索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6156176" y="4083124"/>
            <a:ext cx="88036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田昌昊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1" grpId="0" bldLvl="0" animBg="1"/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1" grpId="0" bldLvl="0" animBg="1"/>
          <p:bldP spid="54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340303" y="378109"/>
            <a:ext cx="874150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bf_search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F27467-CA06-4CB9-B66C-52733BCFC7CA}"/>
              </a:ext>
            </a:extLst>
          </p:cNvPr>
          <p:cNvSpPr/>
          <p:nvPr/>
        </p:nvSpPr>
        <p:spPr>
          <a:xfrm>
            <a:off x="-252536" y="155529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Array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str;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ArrayPtr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BloomFilter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bits;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BFPtr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9281E4-855B-4175-B1D9-5C86743C8050}"/>
              </a:ext>
            </a:extLst>
          </p:cNvPr>
          <p:cNvSpPr/>
          <p:nvPr/>
        </p:nvSpPr>
        <p:spPr>
          <a:xfrm>
            <a:off x="4067944" y="722671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本程序先</a:t>
            </a:r>
            <a:r>
              <a:rPr lang="zh-CN" altLang="zh-CN" sz="1600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en-US" altLang="zh-CN" sz="1600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sz="1600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文件和</a:t>
            </a:r>
            <a:r>
              <a:rPr lang="en-US" altLang="zh-CN" sz="1600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sz="1600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，获取数据，其中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存于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结构数组中，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存于</a:t>
            </a:r>
            <a:r>
              <a:rPr lang="en-US" altLang="zh-CN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BloomFilter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结构中，</a:t>
            </a:r>
            <a:r>
              <a:rPr lang="en-US" altLang="zh-CN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BloomFilter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结构包含一个超长的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段，用于存储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的特征，并对内存的使用动态分配并记录。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然后进行</a:t>
            </a:r>
            <a:r>
              <a:rPr lang="zh-CN" altLang="zh-CN" sz="1600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工作：遍历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数组，并获取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Hash_Num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（暂定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函数以及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8MB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bits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长度）个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值，从</a:t>
            </a:r>
            <a:r>
              <a:rPr lang="en-US" altLang="zh-CN" sz="1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BloomFilter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结构中查询其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位是否均为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，从而查询是否存在与之相等的字符串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如果检索到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位，则直接返回检索失败，将结果写入文件；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如果检索全为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，则返回检索成功结果并写入文件。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最后将</a:t>
            </a:r>
            <a:r>
              <a:rPr lang="zh-CN" altLang="zh-CN" sz="1600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统计信息写入文件最后一行</a:t>
            </a:r>
            <a:r>
              <a:rPr lang="zh-CN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4825947"/>
      </p:ext>
    </p:extLst>
  </p:cSld>
  <p:clrMapOvr>
    <a:masterClrMapping/>
  </p:clrMapOvr>
  <p:transition spd="slow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-11400" y="934853"/>
            <a:ext cx="2931492" cy="4207060"/>
          </a:xfrm>
          <a:custGeom>
            <a:avLst/>
            <a:gdLst>
              <a:gd name="T0" fmla="*/ 51 w 1711"/>
              <a:gd name="T1" fmla="*/ 1681 h 2455"/>
              <a:gd name="T2" fmla="*/ 330 w 1711"/>
              <a:gd name="T3" fmla="*/ 1624 h 2455"/>
              <a:gd name="T4" fmla="*/ 544 w 1711"/>
              <a:gd name="T5" fmla="*/ 1032 h 2455"/>
              <a:gd name="T6" fmla="*/ 544 w 1711"/>
              <a:gd name="T7" fmla="*/ 1032 h 2455"/>
              <a:gd name="T8" fmla="*/ 544 w 1711"/>
              <a:gd name="T9" fmla="*/ 408 h 2455"/>
              <a:gd name="T10" fmla="*/ 760 w 1711"/>
              <a:gd name="T11" fmla="*/ 291 h 2455"/>
              <a:gd name="T12" fmla="*/ 856 w 1711"/>
              <a:gd name="T13" fmla="*/ 0 h 2455"/>
              <a:gd name="T14" fmla="*/ 951 w 1711"/>
              <a:gd name="T15" fmla="*/ 291 h 2455"/>
              <a:gd name="T16" fmla="*/ 1297 w 1711"/>
              <a:gd name="T17" fmla="*/ 720 h 2455"/>
              <a:gd name="T18" fmla="*/ 1163 w 1711"/>
              <a:gd name="T19" fmla="*/ 1037 h 2455"/>
              <a:gd name="T20" fmla="*/ 1382 w 1711"/>
              <a:gd name="T21" fmla="*/ 1624 h 2455"/>
              <a:gd name="T22" fmla="*/ 1660 w 1711"/>
              <a:gd name="T23" fmla="*/ 1681 h 2455"/>
              <a:gd name="T24" fmla="*/ 1438 w 1711"/>
              <a:gd name="T25" fmla="*/ 1738 h 2455"/>
              <a:gd name="T26" fmla="*/ 1635 w 1711"/>
              <a:gd name="T27" fmla="*/ 2233 h 2455"/>
              <a:gd name="T28" fmla="*/ 1698 w 1711"/>
              <a:gd name="T29" fmla="*/ 2364 h 2455"/>
              <a:gd name="T30" fmla="*/ 1595 w 1711"/>
              <a:gd name="T31" fmla="*/ 2413 h 2455"/>
              <a:gd name="T32" fmla="*/ 1532 w 1711"/>
              <a:gd name="T33" fmla="*/ 2283 h 2455"/>
              <a:gd name="T34" fmla="*/ 1226 w 1711"/>
              <a:gd name="T35" fmla="*/ 1738 h 2455"/>
              <a:gd name="T36" fmla="*/ 951 w 1711"/>
              <a:gd name="T37" fmla="*/ 1811 h 2455"/>
              <a:gd name="T38" fmla="*/ 760 w 1711"/>
              <a:gd name="T39" fmla="*/ 1811 h 2455"/>
              <a:gd name="T40" fmla="*/ 485 w 1711"/>
              <a:gd name="T41" fmla="*/ 1738 h 2455"/>
              <a:gd name="T42" fmla="*/ 180 w 1711"/>
              <a:gd name="T43" fmla="*/ 2283 h 2455"/>
              <a:gd name="T44" fmla="*/ 117 w 1711"/>
              <a:gd name="T45" fmla="*/ 2413 h 2455"/>
              <a:gd name="T46" fmla="*/ 14 w 1711"/>
              <a:gd name="T47" fmla="*/ 2364 h 2455"/>
              <a:gd name="T48" fmla="*/ 77 w 1711"/>
              <a:gd name="T49" fmla="*/ 2233 h 2455"/>
              <a:gd name="T50" fmla="*/ 273 w 1711"/>
              <a:gd name="T51" fmla="*/ 1738 h 2455"/>
              <a:gd name="T52" fmla="*/ 760 w 1711"/>
              <a:gd name="T53" fmla="*/ 1624 h 2455"/>
              <a:gd name="T54" fmla="*/ 760 w 1711"/>
              <a:gd name="T55" fmla="*/ 1550 h 2455"/>
              <a:gd name="T56" fmla="*/ 951 w 1711"/>
              <a:gd name="T57" fmla="*/ 1550 h 2455"/>
              <a:gd name="T58" fmla="*/ 1170 w 1711"/>
              <a:gd name="T59" fmla="*/ 1624 h 2455"/>
              <a:gd name="T60" fmla="*/ 769 w 1711"/>
              <a:gd name="T61" fmla="*/ 1152 h 2455"/>
              <a:gd name="T62" fmla="*/ 760 w 1711"/>
              <a:gd name="T63" fmla="*/ 1624 h 2455"/>
              <a:gd name="T64" fmla="*/ 1032 w 1711"/>
              <a:gd name="T65" fmla="*/ 543 h 2455"/>
              <a:gd name="T66" fmla="*/ 679 w 1711"/>
              <a:gd name="T67" fmla="*/ 543 h 2455"/>
              <a:gd name="T68" fmla="*/ 679 w 1711"/>
              <a:gd name="T69" fmla="*/ 897 h 2455"/>
              <a:gd name="T70" fmla="*/ 956 w 1711"/>
              <a:gd name="T71" fmla="*/ 949 h 2455"/>
              <a:gd name="T72" fmla="*/ 1032 w 1711"/>
              <a:gd name="T73" fmla="*/ 897 h 2455"/>
              <a:gd name="T74" fmla="*/ 1032 w 1711"/>
              <a:gd name="T75" fmla="*/ 543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11" h="2455">
                <a:moveTo>
                  <a:pt x="109" y="1738"/>
                </a:moveTo>
                <a:cubicBezTo>
                  <a:pt x="76" y="1738"/>
                  <a:pt x="51" y="1713"/>
                  <a:pt x="51" y="1681"/>
                </a:cubicBezTo>
                <a:cubicBezTo>
                  <a:pt x="51" y="1649"/>
                  <a:pt x="76" y="1624"/>
                  <a:pt x="109" y="1624"/>
                </a:cubicBezTo>
                <a:cubicBezTo>
                  <a:pt x="330" y="1624"/>
                  <a:pt x="330" y="1624"/>
                  <a:pt x="330" y="1624"/>
                </a:cubicBezTo>
                <a:cubicBezTo>
                  <a:pt x="594" y="1074"/>
                  <a:pt x="594" y="1074"/>
                  <a:pt x="594" y="1074"/>
                </a:cubicBezTo>
                <a:cubicBezTo>
                  <a:pt x="577" y="1061"/>
                  <a:pt x="560" y="1047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464" y="951"/>
                  <a:pt x="415" y="843"/>
                  <a:pt x="415" y="720"/>
                </a:cubicBezTo>
                <a:cubicBezTo>
                  <a:pt x="415" y="599"/>
                  <a:pt x="464" y="488"/>
                  <a:pt x="544" y="408"/>
                </a:cubicBezTo>
                <a:cubicBezTo>
                  <a:pt x="549" y="403"/>
                  <a:pt x="549" y="403"/>
                  <a:pt x="549" y="403"/>
                </a:cubicBezTo>
                <a:cubicBezTo>
                  <a:pt x="606" y="348"/>
                  <a:pt x="679" y="308"/>
                  <a:pt x="760" y="291"/>
                </a:cubicBezTo>
                <a:cubicBezTo>
                  <a:pt x="760" y="95"/>
                  <a:pt x="760" y="95"/>
                  <a:pt x="760" y="95"/>
                </a:cubicBezTo>
                <a:cubicBezTo>
                  <a:pt x="760" y="43"/>
                  <a:pt x="803" y="0"/>
                  <a:pt x="856" y="0"/>
                </a:cubicBezTo>
                <a:cubicBezTo>
                  <a:pt x="908" y="0"/>
                  <a:pt x="951" y="43"/>
                  <a:pt x="951" y="95"/>
                </a:cubicBezTo>
                <a:cubicBezTo>
                  <a:pt x="951" y="291"/>
                  <a:pt x="951" y="291"/>
                  <a:pt x="951" y="291"/>
                </a:cubicBezTo>
                <a:cubicBezTo>
                  <a:pt x="1034" y="308"/>
                  <a:pt x="1108" y="349"/>
                  <a:pt x="1167" y="408"/>
                </a:cubicBezTo>
                <a:cubicBezTo>
                  <a:pt x="1247" y="488"/>
                  <a:pt x="1297" y="599"/>
                  <a:pt x="1297" y="720"/>
                </a:cubicBezTo>
                <a:cubicBezTo>
                  <a:pt x="1297" y="843"/>
                  <a:pt x="1247" y="951"/>
                  <a:pt x="1167" y="1032"/>
                </a:cubicBezTo>
                <a:cubicBezTo>
                  <a:pt x="1163" y="1037"/>
                  <a:pt x="1163" y="1037"/>
                  <a:pt x="1163" y="1037"/>
                </a:cubicBezTo>
                <a:cubicBezTo>
                  <a:pt x="1148" y="1049"/>
                  <a:pt x="1133" y="1063"/>
                  <a:pt x="1116" y="1074"/>
                </a:cubicBezTo>
                <a:cubicBezTo>
                  <a:pt x="1382" y="1624"/>
                  <a:pt x="1382" y="1624"/>
                  <a:pt x="1382" y="1624"/>
                </a:cubicBezTo>
                <a:cubicBezTo>
                  <a:pt x="1603" y="1624"/>
                  <a:pt x="1603" y="1624"/>
                  <a:pt x="1603" y="1624"/>
                </a:cubicBezTo>
                <a:cubicBezTo>
                  <a:pt x="1635" y="1624"/>
                  <a:pt x="1660" y="1649"/>
                  <a:pt x="1660" y="1681"/>
                </a:cubicBezTo>
                <a:cubicBezTo>
                  <a:pt x="1660" y="1713"/>
                  <a:pt x="1635" y="1738"/>
                  <a:pt x="1603" y="1738"/>
                </a:cubicBezTo>
                <a:cubicBezTo>
                  <a:pt x="1438" y="1738"/>
                  <a:pt x="1438" y="1738"/>
                  <a:pt x="1438" y="1738"/>
                </a:cubicBezTo>
                <a:cubicBezTo>
                  <a:pt x="1636" y="2147"/>
                  <a:pt x="1636" y="2147"/>
                  <a:pt x="1636" y="2147"/>
                </a:cubicBezTo>
                <a:cubicBezTo>
                  <a:pt x="1648" y="2176"/>
                  <a:pt x="1648" y="2208"/>
                  <a:pt x="1635" y="2233"/>
                </a:cubicBezTo>
                <a:cubicBezTo>
                  <a:pt x="1657" y="2278"/>
                  <a:pt x="1657" y="2278"/>
                  <a:pt x="1657" y="2278"/>
                </a:cubicBezTo>
                <a:cubicBezTo>
                  <a:pt x="1698" y="2364"/>
                  <a:pt x="1698" y="2364"/>
                  <a:pt x="1698" y="2364"/>
                </a:cubicBezTo>
                <a:cubicBezTo>
                  <a:pt x="1711" y="2392"/>
                  <a:pt x="1701" y="2427"/>
                  <a:pt x="1671" y="2440"/>
                </a:cubicBezTo>
                <a:cubicBezTo>
                  <a:pt x="1643" y="2455"/>
                  <a:pt x="1609" y="2442"/>
                  <a:pt x="1595" y="2413"/>
                </a:cubicBezTo>
                <a:cubicBezTo>
                  <a:pt x="1555" y="2328"/>
                  <a:pt x="1555" y="2328"/>
                  <a:pt x="1555" y="2328"/>
                </a:cubicBezTo>
                <a:cubicBezTo>
                  <a:pt x="1532" y="2283"/>
                  <a:pt x="1532" y="2283"/>
                  <a:pt x="1532" y="2283"/>
                </a:cubicBezTo>
                <a:cubicBezTo>
                  <a:pt x="1503" y="2278"/>
                  <a:pt x="1477" y="2259"/>
                  <a:pt x="1464" y="2231"/>
                </a:cubicBezTo>
                <a:cubicBezTo>
                  <a:pt x="1226" y="1738"/>
                  <a:pt x="1226" y="1738"/>
                  <a:pt x="1226" y="1738"/>
                </a:cubicBezTo>
                <a:cubicBezTo>
                  <a:pt x="951" y="1738"/>
                  <a:pt x="951" y="1738"/>
                  <a:pt x="951" y="1738"/>
                </a:cubicBezTo>
                <a:cubicBezTo>
                  <a:pt x="951" y="1811"/>
                  <a:pt x="951" y="1811"/>
                  <a:pt x="951" y="1811"/>
                </a:cubicBezTo>
                <a:cubicBezTo>
                  <a:pt x="951" y="1863"/>
                  <a:pt x="908" y="1907"/>
                  <a:pt x="856" y="1907"/>
                </a:cubicBezTo>
                <a:cubicBezTo>
                  <a:pt x="803" y="1907"/>
                  <a:pt x="760" y="1863"/>
                  <a:pt x="760" y="1811"/>
                </a:cubicBezTo>
                <a:cubicBezTo>
                  <a:pt x="760" y="1738"/>
                  <a:pt x="760" y="1738"/>
                  <a:pt x="760" y="1738"/>
                </a:cubicBezTo>
                <a:cubicBezTo>
                  <a:pt x="485" y="1738"/>
                  <a:pt x="485" y="1738"/>
                  <a:pt x="485" y="1738"/>
                </a:cubicBezTo>
                <a:cubicBezTo>
                  <a:pt x="246" y="2231"/>
                  <a:pt x="246" y="2231"/>
                  <a:pt x="246" y="2231"/>
                </a:cubicBezTo>
                <a:cubicBezTo>
                  <a:pt x="235" y="2259"/>
                  <a:pt x="208" y="2278"/>
                  <a:pt x="180" y="2283"/>
                </a:cubicBezTo>
                <a:cubicBezTo>
                  <a:pt x="158" y="2328"/>
                  <a:pt x="158" y="2328"/>
                  <a:pt x="158" y="2328"/>
                </a:cubicBezTo>
                <a:cubicBezTo>
                  <a:pt x="117" y="2413"/>
                  <a:pt x="117" y="2413"/>
                  <a:pt x="117" y="2413"/>
                </a:cubicBezTo>
                <a:cubicBezTo>
                  <a:pt x="103" y="2442"/>
                  <a:pt x="69" y="2455"/>
                  <a:pt x="41" y="2440"/>
                </a:cubicBezTo>
                <a:cubicBezTo>
                  <a:pt x="12" y="2427"/>
                  <a:pt x="0" y="2392"/>
                  <a:pt x="14" y="2364"/>
                </a:cubicBezTo>
                <a:cubicBezTo>
                  <a:pt x="56" y="2278"/>
                  <a:pt x="56" y="2278"/>
                  <a:pt x="56" y="2278"/>
                </a:cubicBezTo>
                <a:cubicBezTo>
                  <a:pt x="77" y="2233"/>
                  <a:pt x="77" y="2233"/>
                  <a:pt x="77" y="2233"/>
                </a:cubicBezTo>
                <a:cubicBezTo>
                  <a:pt x="63" y="2208"/>
                  <a:pt x="62" y="2176"/>
                  <a:pt x="76" y="2147"/>
                </a:cubicBezTo>
                <a:cubicBezTo>
                  <a:pt x="273" y="1738"/>
                  <a:pt x="273" y="1738"/>
                  <a:pt x="273" y="1738"/>
                </a:cubicBezTo>
                <a:cubicBezTo>
                  <a:pt x="109" y="1738"/>
                  <a:pt x="109" y="1738"/>
                  <a:pt x="109" y="1738"/>
                </a:cubicBezTo>
                <a:close/>
                <a:moveTo>
                  <a:pt x="760" y="1624"/>
                </a:moveTo>
                <a:cubicBezTo>
                  <a:pt x="760" y="1624"/>
                  <a:pt x="760" y="1624"/>
                  <a:pt x="760" y="1624"/>
                </a:cubicBezTo>
                <a:cubicBezTo>
                  <a:pt x="760" y="1550"/>
                  <a:pt x="760" y="1550"/>
                  <a:pt x="760" y="1550"/>
                </a:cubicBezTo>
                <a:cubicBezTo>
                  <a:pt x="760" y="1498"/>
                  <a:pt x="803" y="1455"/>
                  <a:pt x="856" y="1455"/>
                </a:cubicBezTo>
                <a:cubicBezTo>
                  <a:pt x="908" y="1455"/>
                  <a:pt x="951" y="1498"/>
                  <a:pt x="951" y="1550"/>
                </a:cubicBezTo>
                <a:cubicBezTo>
                  <a:pt x="951" y="1624"/>
                  <a:pt x="951" y="1624"/>
                  <a:pt x="951" y="1624"/>
                </a:cubicBezTo>
                <a:cubicBezTo>
                  <a:pt x="1170" y="1624"/>
                  <a:pt x="1170" y="1624"/>
                  <a:pt x="1170" y="1624"/>
                </a:cubicBezTo>
                <a:cubicBezTo>
                  <a:pt x="942" y="1152"/>
                  <a:pt x="942" y="1152"/>
                  <a:pt x="942" y="1152"/>
                </a:cubicBezTo>
                <a:cubicBezTo>
                  <a:pt x="886" y="1163"/>
                  <a:pt x="825" y="1163"/>
                  <a:pt x="769" y="1152"/>
                </a:cubicBezTo>
                <a:cubicBezTo>
                  <a:pt x="541" y="1624"/>
                  <a:pt x="541" y="1624"/>
                  <a:pt x="541" y="1624"/>
                </a:cubicBezTo>
                <a:cubicBezTo>
                  <a:pt x="760" y="1624"/>
                  <a:pt x="760" y="1624"/>
                  <a:pt x="760" y="1624"/>
                </a:cubicBezTo>
                <a:close/>
                <a:moveTo>
                  <a:pt x="1032" y="543"/>
                </a:moveTo>
                <a:cubicBezTo>
                  <a:pt x="1032" y="543"/>
                  <a:pt x="1032" y="543"/>
                  <a:pt x="1032" y="543"/>
                </a:cubicBezTo>
                <a:cubicBezTo>
                  <a:pt x="936" y="447"/>
                  <a:pt x="781" y="445"/>
                  <a:pt x="683" y="539"/>
                </a:cubicBezTo>
                <a:cubicBezTo>
                  <a:pt x="679" y="543"/>
                  <a:pt x="679" y="543"/>
                  <a:pt x="679" y="543"/>
                </a:cubicBezTo>
                <a:cubicBezTo>
                  <a:pt x="634" y="589"/>
                  <a:pt x="606" y="651"/>
                  <a:pt x="606" y="720"/>
                </a:cubicBezTo>
                <a:cubicBezTo>
                  <a:pt x="606" y="789"/>
                  <a:pt x="634" y="852"/>
                  <a:pt x="679" y="897"/>
                </a:cubicBezTo>
                <a:cubicBezTo>
                  <a:pt x="750" y="968"/>
                  <a:pt x="861" y="989"/>
                  <a:pt x="954" y="949"/>
                </a:cubicBezTo>
                <a:cubicBezTo>
                  <a:pt x="956" y="949"/>
                  <a:pt x="956" y="949"/>
                  <a:pt x="956" y="949"/>
                </a:cubicBezTo>
                <a:cubicBezTo>
                  <a:pt x="982" y="938"/>
                  <a:pt x="1007" y="922"/>
                  <a:pt x="1028" y="901"/>
                </a:cubicBezTo>
                <a:cubicBezTo>
                  <a:pt x="1032" y="897"/>
                  <a:pt x="1032" y="897"/>
                  <a:pt x="1032" y="897"/>
                </a:cubicBezTo>
                <a:cubicBezTo>
                  <a:pt x="1076" y="852"/>
                  <a:pt x="1105" y="789"/>
                  <a:pt x="1105" y="720"/>
                </a:cubicBezTo>
                <a:cubicBezTo>
                  <a:pt x="1105" y="651"/>
                  <a:pt x="1076" y="589"/>
                  <a:pt x="1032" y="543"/>
                </a:cubicBezTo>
                <a:cubicBezTo>
                  <a:pt x="1032" y="543"/>
                  <a:pt x="1032" y="543"/>
                  <a:pt x="1032" y="543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2564466" y="1881356"/>
            <a:ext cx="12362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0 3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124015"/>
            <a:ext cx="870751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实验过程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2502180" y="2817460"/>
            <a:ext cx="1349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64562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1" name="圆角矩形 11">
            <a:extLst>
              <a:ext uri="{FF2B5EF4-FFF2-40B4-BE49-F238E27FC236}">
                <a16:creationId xmlns:a16="http://schemas.microsoft.com/office/drawing/2014/main" id="{A9D6D90F-97CC-426C-AE2B-51F818F61AE2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8E71B814-48AD-46F9-AD77-5AE779E40376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3" name="圆角矩形 15">
            <a:extLst>
              <a:ext uri="{FF2B5EF4-FFF2-40B4-BE49-F238E27FC236}">
                <a16:creationId xmlns:a16="http://schemas.microsoft.com/office/drawing/2014/main" id="{1DD5AF64-C59F-49E8-A666-929CBBD4C0A3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40" name="圆角矩形 16">
            <a:extLst>
              <a:ext uri="{FF2B5EF4-FFF2-40B4-BE49-F238E27FC236}">
                <a16:creationId xmlns:a16="http://schemas.microsoft.com/office/drawing/2014/main" id="{67003DBD-266A-40E0-BB8F-75DCC1D472C3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41" name="圆角矩形 17">
            <a:extLst>
              <a:ext uri="{FF2B5EF4-FFF2-40B4-BE49-F238E27FC236}">
                <a16:creationId xmlns:a16="http://schemas.microsoft.com/office/drawing/2014/main" id="{7A367538-C935-4019-8560-1C2FC9AF74D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FB5564-40A1-46EB-883C-09B5152FB4D1}"/>
              </a:ext>
            </a:extLst>
          </p:cNvPr>
          <p:cNvSpPr/>
          <p:nvPr/>
        </p:nvSpPr>
        <p:spPr>
          <a:xfrm>
            <a:off x="670099" y="842764"/>
            <a:ext cx="77891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在实验时，首先编写了文件的读取操作，并查看是否成功读取数据，后来发现两个文件的编码不一致，导致部分乱码，所以最后将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两个文件均调整为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无签名的编码格式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进行操作。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之后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首先编写了</a:t>
            </a:r>
            <a:r>
              <a:rPr lang="en-US" altLang="zh-CN" b="1" kern="1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array_search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进行运行测试，后来发现运行时间过长，导致结果短时间不易查看。所以着手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b="1" kern="1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hashtable_search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。编写过程中从网上找到了常用的哈希函数并进行代码封装，供程序使用。完成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后得到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匹配正确个数为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516816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hashtable_search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得到的结果和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array_search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得到的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结果进行比对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，发现前者的结果也正确。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版本三</a:t>
            </a:r>
            <a:r>
              <a:rPr lang="en-US" altLang="zh-CN" b="1" kern="1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bf_search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的过程比较顺利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，直接就得到了想要的结果，后续只是对各种参数情况进行测试，并选取较优结果。</a:t>
            </a:r>
          </a:p>
        </p:txBody>
      </p:sp>
    </p:spTree>
  </p:cSld>
  <p:clrMapOvr>
    <a:masterClrMapping/>
  </p:clrMapOvr>
  <p:transition spd="slow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64562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优化过程</a:t>
            </a:r>
          </a:p>
        </p:txBody>
      </p:sp>
      <p:sp>
        <p:nvSpPr>
          <p:cNvPr id="31" name="圆角矩形 11">
            <a:extLst>
              <a:ext uri="{FF2B5EF4-FFF2-40B4-BE49-F238E27FC236}">
                <a16:creationId xmlns:a16="http://schemas.microsoft.com/office/drawing/2014/main" id="{A9D6D90F-97CC-426C-AE2B-51F818F61AE2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8E71B814-48AD-46F9-AD77-5AE779E40376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33" name="圆角矩形 15">
            <a:extLst>
              <a:ext uri="{FF2B5EF4-FFF2-40B4-BE49-F238E27FC236}">
                <a16:creationId xmlns:a16="http://schemas.microsoft.com/office/drawing/2014/main" id="{1DD5AF64-C59F-49E8-A666-929CBBD4C0A3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40" name="圆角矩形 16">
            <a:extLst>
              <a:ext uri="{FF2B5EF4-FFF2-40B4-BE49-F238E27FC236}">
                <a16:creationId xmlns:a16="http://schemas.microsoft.com/office/drawing/2014/main" id="{67003DBD-266A-40E0-BB8F-75DCC1D472C3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41" name="圆角矩形 17">
            <a:extLst>
              <a:ext uri="{FF2B5EF4-FFF2-40B4-BE49-F238E27FC236}">
                <a16:creationId xmlns:a16="http://schemas.microsoft.com/office/drawing/2014/main" id="{7A367538-C935-4019-8560-1C2FC9AF74D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FB5564-40A1-46EB-883C-09B5152FB4D1}"/>
              </a:ext>
            </a:extLst>
          </p:cNvPr>
          <p:cNvSpPr/>
          <p:nvPr/>
        </p:nvSpPr>
        <p:spPr>
          <a:xfrm>
            <a:off x="1475656" y="1418828"/>
            <a:ext cx="5688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在完成第一版本的实验后，发现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words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</a:rPr>
              <a:t>无需存于内存中</a:t>
            </a:r>
            <a:r>
              <a:rPr lang="zh-CN" altLang="zh-CN" dirty="0"/>
              <a:t>，而在匹配的时候实时从文件读取并进行匹配即可，故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</a:rPr>
              <a:t>将三个实验的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words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</a:rPr>
              <a:t>结构均省去</a:t>
            </a:r>
            <a:r>
              <a:rPr lang="zh-CN" altLang="zh-CN" dirty="0"/>
              <a:t>，对内存的使用量节省了不少。</a:t>
            </a:r>
          </a:p>
        </p:txBody>
      </p:sp>
    </p:spTree>
    <p:extLst>
      <p:ext uri="{BB962C8B-B14F-4D97-AF65-F5344CB8AC3E}">
        <p14:creationId xmlns:p14="http://schemas.microsoft.com/office/powerpoint/2010/main" val="3642838521"/>
      </p:ext>
    </p:extLst>
  </p:cSld>
  <p:clrMapOvr>
    <a:masterClrMapping/>
  </p:clrMapOvr>
  <p:transition spd="slow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0" y="839602"/>
            <a:ext cx="3374386" cy="4279019"/>
          </a:xfrm>
          <a:custGeom>
            <a:avLst/>
            <a:gdLst>
              <a:gd name="T0" fmla="*/ 1463 w 1969"/>
              <a:gd name="T1" fmla="*/ 1396 h 2497"/>
              <a:gd name="T2" fmla="*/ 1286 w 1969"/>
              <a:gd name="T3" fmla="*/ 2262 h 2497"/>
              <a:gd name="T4" fmla="*/ 1873 w 1969"/>
              <a:gd name="T5" fmla="*/ 2307 h 2497"/>
              <a:gd name="T6" fmla="*/ 1873 w 1969"/>
              <a:gd name="T7" fmla="*/ 2497 h 2497"/>
              <a:gd name="T8" fmla="*/ 0 w 1969"/>
              <a:gd name="T9" fmla="*/ 2403 h 2497"/>
              <a:gd name="T10" fmla="*/ 715 w 1969"/>
              <a:gd name="T11" fmla="*/ 2307 h 2497"/>
              <a:gd name="T12" fmla="*/ 1150 w 1969"/>
              <a:gd name="T13" fmla="*/ 2128 h 2497"/>
              <a:gd name="T14" fmla="*/ 139 w 1969"/>
              <a:gd name="T15" fmla="*/ 2075 h 2497"/>
              <a:gd name="T16" fmla="*/ 139 w 1969"/>
              <a:gd name="T17" fmla="*/ 1961 h 2497"/>
              <a:gd name="T18" fmla="*/ 1329 w 1969"/>
              <a:gd name="T19" fmla="*/ 1694 h 2497"/>
              <a:gd name="T20" fmla="*/ 1183 w 1969"/>
              <a:gd name="T21" fmla="*/ 1297 h 2497"/>
              <a:gd name="T22" fmla="*/ 976 w 1969"/>
              <a:gd name="T23" fmla="*/ 1320 h 2497"/>
              <a:gd name="T24" fmla="*/ 755 w 1969"/>
              <a:gd name="T25" fmla="*/ 1589 h 2497"/>
              <a:gd name="T26" fmla="*/ 647 w 1969"/>
              <a:gd name="T27" fmla="*/ 1647 h 2497"/>
              <a:gd name="T28" fmla="*/ 337 w 1969"/>
              <a:gd name="T29" fmla="*/ 1534 h 2497"/>
              <a:gd name="T30" fmla="*/ 369 w 1969"/>
              <a:gd name="T31" fmla="*/ 1366 h 2497"/>
              <a:gd name="T32" fmla="*/ 293 w 1969"/>
              <a:gd name="T33" fmla="*/ 1255 h 2497"/>
              <a:gd name="T34" fmla="*/ 888 w 1969"/>
              <a:gd name="T35" fmla="*/ 338 h 2497"/>
              <a:gd name="T36" fmla="*/ 944 w 1969"/>
              <a:gd name="T37" fmla="*/ 371 h 2497"/>
              <a:gd name="T38" fmla="*/ 972 w 1969"/>
              <a:gd name="T39" fmla="*/ 192 h 2497"/>
              <a:gd name="T40" fmla="*/ 1067 w 1969"/>
              <a:gd name="T41" fmla="*/ 26 h 2497"/>
              <a:gd name="T42" fmla="*/ 1545 w 1969"/>
              <a:gd name="T43" fmla="*/ 412 h 2497"/>
              <a:gd name="T44" fmla="*/ 1359 w 1969"/>
              <a:gd name="T45" fmla="*/ 414 h 2497"/>
              <a:gd name="T46" fmla="*/ 1330 w 1969"/>
              <a:gd name="T47" fmla="*/ 593 h 2497"/>
              <a:gd name="T48" fmla="*/ 1229 w 1969"/>
              <a:gd name="T49" fmla="*/ 880 h 2497"/>
              <a:gd name="T50" fmla="*/ 1303 w 1969"/>
              <a:gd name="T51" fmla="*/ 1145 h 2497"/>
              <a:gd name="T52" fmla="*/ 1259 w 1969"/>
              <a:gd name="T53" fmla="*/ 357 h 2497"/>
              <a:gd name="T54" fmla="*/ 1043 w 1969"/>
              <a:gd name="T55" fmla="*/ 427 h 2497"/>
              <a:gd name="T56" fmla="*/ 1259 w 1969"/>
              <a:gd name="T57" fmla="*/ 357 h 2497"/>
              <a:gd name="T58" fmla="*/ 1130 w 1969"/>
              <a:gd name="T59" fmla="*/ 824 h 2497"/>
              <a:gd name="T60" fmla="*/ 880 w 1969"/>
              <a:gd name="T61" fmla="*/ 466 h 2497"/>
              <a:gd name="T62" fmla="*/ 763 w 1969"/>
              <a:gd name="T63" fmla="*/ 1463 h 2497"/>
              <a:gd name="T64" fmla="*/ 795 w 1969"/>
              <a:gd name="T65" fmla="*/ 1072 h 2497"/>
              <a:gd name="T66" fmla="*/ 870 w 1969"/>
              <a:gd name="T67" fmla="*/ 889 h 2497"/>
              <a:gd name="T68" fmla="*/ 1157 w 1969"/>
              <a:gd name="T69" fmla="*/ 969 h 2497"/>
              <a:gd name="T70" fmla="*/ 951 w 1969"/>
              <a:gd name="T71" fmla="*/ 969 h 2497"/>
              <a:gd name="T72" fmla="*/ 951 w 1969"/>
              <a:gd name="T73" fmla="*/ 969 h 2497"/>
              <a:gd name="T74" fmla="*/ 1055 w 1969"/>
              <a:gd name="T75" fmla="*/ 1217 h 2497"/>
              <a:gd name="T76" fmla="*/ 1157 w 1969"/>
              <a:gd name="T77" fmla="*/ 1174 h 2497"/>
              <a:gd name="T78" fmla="*/ 1159 w 1969"/>
              <a:gd name="T79" fmla="*/ 972 h 2497"/>
              <a:gd name="T80" fmla="*/ 468 w 1969"/>
              <a:gd name="T81" fmla="*/ 1422 h 2497"/>
              <a:gd name="T82" fmla="*/ 444 w 1969"/>
              <a:gd name="T83" fmla="*/ 1464 h 2497"/>
              <a:gd name="T84" fmla="*/ 601 w 1969"/>
              <a:gd name="T85" fmla="*/ 1500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69" h="2497">
                <a:moveTo>
                  <a:pt x="1303" y="1145"/>
                </a:moveTo>
                <a:cubicBezTo>
                  <a:pt x="1370" y="1219"/>
                  <a:pt x="1425" y="1302"/>
                  <a:pt x="1463" y="1396"/>
                </a:cubicBezTo>
                <a:cubicBezTo>
                  <a:pt x="1499" y="1487"/>
                  <a:pt x="1520" y="1589"/>
                  <a:pt x="1520" y="1694"/>
                </a:cubicBezTo>
                <a:cubicBezTo>
                  <a:pt x="1520" y="1916"/>
                  <a:pt x="1431" y="2117"/>
                  <a:pt x="1286" y="2262"/>
                </a:cubicBezTo>
                <a:cubicBezTo>
                  <a:pt x="1271" y="2278"/>
                  <a:pt x="1253" y="2293"/>
                  <a:pt x="1237" y="2307"/>
                </a:cubicBezTo>
                <a:cubicBezTo>
                  <a:pt x="1873" y="2307"/>
                  <a:pt x="1873" y="2307"/>
                  <a:pt x="1873" y="2307"/>
                </a:cubicBezTo>
                <a:cubicBezTo>
                  <a:pt x="1926" y="2307"/>
                  <a:pt x="1969" y="2349"/>
                  <a:pt x="1969" y="2403"/>
                </a:cubicBezTo>
                <a:cubicBezTo>
                  <a:pt x="1969" y="2455"/>
                  <a:pt x="1926" y="2497"/>
                  <a:pt x="1873" y="2497"/>
                </a:cubicBezTo>
                <a:cubicBezTo>
                  <a:pt x="1280" y="2497"/>
                  <a:pt x="687" y="2497"/>
                  <a:pt x="96" y="2497"/>
                </a:cubicBezTo>
                <a:cubicBezTo>
                  <a:pt x="43" y="2497"/>
                  <a:pt x="0" y="2455"/>
                  <a:pt x="0" y="2403"/>
                </a:cubicBezTo>
                <a:cubicBezTo>
                  <a:pt x="0" y="2349"/>
                  <a:pt x="43" y="2307"/>
                  <a:pt x="96" y="2307"/>
                </a:cubicBezTo>
                <a:cubicBezTo>
                  <a:pt x="715" y="2307"/>
                  <a:pt x="715" y="2307"/>
                  <a:pt x="715" y="2307"/>
                </a:cubicBezTo>
                <a:cubicBezTo>
                  <a:pt x="717" y="2307"/>
                  <a:pt x="717" y="2307"/>
                  <a:pt x="717" y="2307"/>
                </a:cubicBezTo>
                <a:cubicBezTo>
                  <a:pt x="886" y="2307"/>
                  <a:pt x="1039" y="2237"/>
                  <a:pt x="1150" y="2128"/>
                </a:cubicBezTo>
                <a:cubicBezTo>
                  <a:pt x="1166" y="2111"/>
                  <a:pt x="1181" y="2094"/>
                  <a:pt x="1195" y="2075"/>
                </a:cubicBezTo>
                <a:cubicBezTo>
                  <a:pt x="139" y="2075"/>
                  <a:pt x="139" y="2075"/>
                  <a:pt x="139" y="2075"/>
                </a:cubicBezTo>
                <a:cubicBezTo>
                  <a:pt x="108" y="2075"/>
                  <a:pt x="82" y="2050"/>
                  <a:pt x="82" y="2018"/>
                </a:cubicBezTo>
                <a:cubicBezTo>
                  <a:pt x="82" y="1986"/>
                  <a:pt x="108" y="1961"/>
                  <a:pt x="139" y="1961"/>
                </a:cubicBezTo>
                <a:cubicBezTo>
                  <a:pt x="1268" y="1961"/>
                  <a:pt x="1268" y="1961"/>
                  <a:pt x="1268" y="1961"/>
                </a:cubicBezTo>
                <a:cubicBezTo>
                  <a:pt x="1307" y="1879"/>
                  <a:pt x="1329" y="1789"/>
                  <a:pt x="1329" y="1694"/>
                </a:cubicBezTo>
                <a:cubicBezTo>
                  <a:pt x="1329" y="1613"/>
                  <a:pt x="1314" y="1536"/>
                  <a:pt x="1286" y="1466"/>
                </a:cubicBezTo>
                <a:cubicBezTo>
                  <a:pt x="1261" y="1404"/>
                  <a:pt x="1225" y="1348"/>
                  <a:pt x="1183" y="1297"/>
                </a:cubicBezTo>
                <a:cubicBezTo>
                  <a:pt x="1145" y="1318"/>
                  <a:pt x="1101" y="1331"/>
                  <a:pt x="1055" y="1331"/>
                </a:cubicBezTo>
                <a:cubicBezTo>
                  <a:pt x="1027" y="1331"/>
                  <a:pt x="1001" y="1326"/>
                  <a:pt x="976" y="1320"/>
                </a:cubicBezTo>
                <a:cubicBezTo>
                  <a:pt x="833" y="1568"/>
                  <a:pt x="833" y="1568"/>
                  <a:pt x="833" y="1568"/>
                </a:cubicBezTo>
                <a:cubicBezTo>
                  <a:pt x="818" y="1595"/>
                  <a:pt x="782" y="1605"/>
                  <a:pt x="755" y="1589"/>
                </a:cubicBezTo>
                <a:cubicBezTo>
                  <a:pt x="700" y="1558"/>
                  <a:pt x="700" y="1558"/>
                  <a:pt x="700" y="1558"/>
                </a:cubicBezTo>
                <a:cubicBezTo>
                  <a:pt x="647" y="1647"/>
                  <a:pt x="647" y="1647"/>
                  <a:pt x="647" y="1647"/>
                </a:cubicBezTo>
                <a:cubicBezTo>
                  <a:pt x="632" y="1675"/>
                  <a:pt x="597" y="1683"/>
                  <a:pt x="569" y="1666"/>
                </a:cubicBezTo>
                <a:cubicBezTo>
                  <a:pt x="337" y="1534"/>
                  <a:pt x="337" y="1534"/>
                  <a:pt x="337" y="1534"/>
                </a:cubicBezTo>
                <a:cubicBezTo>
                  <a:pt x="310" y="1518"/>
                  <a:pt x="300" y="1483"/>
                  <a:pt x="316" y="1456"/>
                </a:cubicBezTo>
                <a:cubicBezTo>
                  <a:pt x="369" y="1366"/>
                  <a:pt x="369" y="1366"/>
                  <a:pt x="369" y="1366"/>
                </a:cubicBezTo>
                <a:cubicBezTo>
                  <a:pt x="312" y="1333"/>
                  <a:pt x="312" y="1333"/>
                  <a:pt x="312" y="1333"/>
                </a:cubicBezTo>
                <a:cubicBezTo>
                  <a:pt x="285" y="1318"/>
                  <a:pt x="276" y="1284"/>
                  <a:pt x="293" y="1255"/>
                </a:cubicBezTo>
                <a:cubicBezTo>
                  <a:pt x="810" y="359"/>
                  <a:pt x="810" y="359"/>
                  <a:pt x="810" y="359"/>
                </a:cubicBezTo>
                <a:cubicBezTo>
                  <a:pt x="826" y="331"/>
                  <a:pt x="861" y="323"/>
                  <a:pt x="888" y="338"/>
                </a:cubicBezTo>
                <a:cubicBezTo>
                  <a:pt x="891" y="340"/>
                  <a:pt x="891" y="340"/>
                  <a:pt x="891" y="340"/>
                </a:cubicBezTo>
                <a:cubicBezTo>
                  <a:pt x="944" y="371"/>
                  <a:pt x="944" y="371"/>
                  <a:pt x="944" y="371"/>
                </a:cubicBezTo>
                <a:cubicBezTo>
                  <a:pt x="1028" y="223"/>
                  <a:pt x="1028" y="223"/>
                  <a:pt x="1028" y="223"/>
                </a:cubicBezTo>
                <a:cubicBezTo>
                  <a:pt x="972" y="192"/>
                  <a:pt x="972" y="192"/>
                  <a:pt x="972" y="192"/>
                </a:cubicBezTo>
                <a:cubicBezTo>
                  <a:pt x="928" y="165"/>
                  <a:pt x="913" y="108"/>
                  <a:pt x="938" y="62"/>
                </a:cubicBezTo>
                <a:cubicBezTo>
                  <a:pt x="964" y="16"/>
                  <a:pt x="1023" y="0"/>
                  <a:pt x="1067" y="26"/>
                </a:cubicBezTo>
                <a:cubicBezTo>
                  <a:pt x="1215" y="112"/>
                  <a:pt x="1363" y="197"/>
                  <a:pt x="1511" y="282"/>
                </a:cubicBezTo>
                <a:cubicBezTo>
                  <a:pt x="1556" y="308"/>
                  <a:pt x="1571" y="365"/>
                  <a:pt x="1545" y="412"/>
                </a:cubicBezTo>
                <a:cubicBezTo>
                  <a:pt x="1518" y="457"/>
                  <a:pt x="1461" y="473"/>
                  <a:pt x="1415" y="445"/>
                </a:cubicBezTo>
                <a:cubicBezTo>
                  <a:pt x="1359" y="414"/>
                  <a:pt x="1359" y="414"/>
                  <a:pt x="1359" y="414"/>
                </a:cubicBezTo>
                <a:cubicBezTo>
                  <a:pt x="1274" y="561"/>
                  <a:pt x="1274" y="561"/>
                  <a:pt x="1274" y="561"/>
                </a:cubicBezTo>
                <a:cubicBezTo>
                  <a:pt x="1330" y="593"/>
                  <a:pt x="1330" y="593"/>
                  <a:pt x="1330" y="593"/>
                </a:cubicBezTo>
                <a:cubicBezTo>
                  <a:pt x="1357" y="608"/>
                  <a:pt x="1367" y="645"/>
                  <a:pt x="1351" y="671"/>
                </a:cubicBezTo>
                <a:cubicBezTo>
                  <a:pt x="1229" y="880"/>
                  <a:pt x="1229" y="880"/>
                  <a:pt x="1229" y="880"/>
                </a:cubicBezTo>
                <a:cubicBezTo>
                  <a:pt x="1283" y="930"/>
                  <a:pt x="1314" y="998"/>
                  <a:pt x="1314" y="1072"/>
                </a:cubicBezTo>
                <a:cubicBezTo>
                  <a:pt x="1314" y="1097"/>
                  <a:pt x="1309" y="1122"/>
                  <a:pt x="1303" y="1145"/>
                </a:cubicBezTo>
                <a:close/>
                <a:moveTo>
                  <a:pt x="1259" y="357"/>
                </a:moveTo>
                <a:cubicBezTo>
                  <a:pt x="1259" y="357"/>
                  <a:pt x="1259" y="357"/>
                  <a:pt x="1259" y="357"/>
                </a:cubicBezTo>
                <a:cubicBezTo>
                  <a:pt x="1215" y="331"/>
                  <a:pt x="1172" y="306"/>
                  <a:pt x="1128" y="281"/>
                </a:cubicBezTo>
                <a:cubicBezTo>
                  <a:pt x="1043" y="427"/>
                  <a:pt x="1043" y="427"/>
                  <a:pt x="1043" y="427"/>
                </a:cubicBezTo>
                <a:cubicBezTo>
                  <a:pt x="1175" y="504"/>
                  <a:pt x="1175" y="504"/>
                  <a:pt x="1175" y="504"/>
                </a:cubicBezTo>
                <a:cubicBezTo>
                  <a:pt x="1259" y="357"/>
                  <a:pt x="1259" y="357"/>
                  <a:pt x="1259" y="357"/>
                </a:cubicBezTo>
                <a:close/>
                <a:moveTo>
                  <a:pt x="1130" y="824"/>
                </a:moveTo>
                <a:cubicBezTo>
                  <a:pt x="1130" y="824"/>
                  <a:pt x="1130" y="824"/>
                  <a:pt x="1130" y="824"/>
                </a:cubicBezTo>
                <a:cubicBezTo>
                  <a:pt x="1223" y="664"/>
                  <a:pt x="1223" y="664"/>
                  <a:pt x="1223" y="664"/>
                </a:cubicBezTo>
                <a:cubicBezTo>
                  <a:pt x="1109" y="597"/>
                  <a:pt x="995" y="532"/>
                  <a:pt x="880" y="466"/>
                </a:cubicBezTo>
                <a:cubicBezTo>
                  <a:pt x="420" y="1263"/>
                  <a:pt x="420" y="1263"/>
                  <a:pt x="420" y="1263"/>
                </a:cubicBezTo>
                <a:cubicBezTo>
                  <a:pt x="534" y="1330"/>
                  <a:pt x="648" y="1396"/>
                  <a:pt x="763" y="1463"/>
                </a:cubicBezTo>
                <a:cubicBezTo>
                  <a:pt x="879" y="1262"/>
                  <a:pt x="879" y="1262"/>
                  <a:pt x="879" y="1262"/>
                </a:cubicBezTo>
                <a:cubicBezTo>
                  <a:pt x="826" y="1211"/>
                  <a:pt x="795" y="1145"/>
                  <a:pt x="795" y="1072"/>
                </a:cubicBezTo>
                <a:cubicBezTo>
                  <a:pt x="795" y="999"/>
                  <a:pt x="824" y="934"/>
                  <a:pt x="871" y="889"/>
                </a:cubicBezTo>
                <a:cubicBezTo>
                  <a:pt x="870" y="889"/>
                  <a:pt x="870" y="889"/>
                  <a:pt x="870" y="889"/>
                </a:cubicBezTo>
                <a:cubicBezTo>
                  <a:pt x="941" y="816"/>
                  <a:pt x="1037" y="797"/>
                  <a:pt x="1130" y="824"/>
                </a:cubicBezTo>
                <a:close/>
                <a:moveTo>
                  <a:pt x="1157" y="969"/>
                </a:moveTo>
                <a:cubicBezTo>
                  <a:pt x="1157" y="969"/>
                  <a:pt x="1157" y="969"/>
                  <a:pt x="1157" y="969"/>
                </a:cubicBezTo>
                <a:cubicBezTo>
                  <a:pt x="1101" y="913"/>
                  <a:pt x="1009" y="912"/>
                  <a:pt x="951" y="969"/>
                </a:cubicBezTo>
                <a:cubicBezTo>
                  <a:pt x="951" y="968"/>
                  <a:pt x="951" y="968"/>
                  <a:pt x="951" y="968"/>
                </a:cubicBezTo>
                <a:cubicBezTo>
                  <a:pt x="951" y="969"/>
                  <a:pt x="951" y="969"/>
                  <a:pt x="951" y="969"/>
                </a:cubicBezTo>
                <a:cubicBezTo>
                  <a:pt x="925" y="995"/>
                  <a:pt x="910" y="1031"/>
                  <a:pt x="910" y="1072"/>
                </a:cubicBezTo>
                <a:cubicBezTo>
                  <a:pt x="910" y="1152"/>
                  <a:pt x="975" y="1217"/>
                  <a:pt x="1055" y="1217"/>
                </a:cubicBezTo>
                <a:cubicBezTo>
                  <a:pt x="1094" y="1217"/>
                  <a:pt x="1130" y="1201"/>
                  <a:pt x="1157" y="1174"/>
                </a:cubicBezTo>
                <a:cubicBezTo>
                  <a:pt x="1157" y="1174"/>
                  <a:pt x="1157" y="1174"/>
                  <a:pt x="1157" y="1174"/>
                </a:cubicBezTo>
                <a:cubicBezTo>
                  <a:pt x="1183" y="1147"/>
                  <a:pt x="1199" y="1112"/>
                  <a:pt x="1199" y="1072"/>
                </a:cubicBezTo>
                <a:cubicBezTo>
                  <a:pt x="1199" y="1033"/>
                  <a:pt x="1184" y="997"/>
                  <a:pt x="1159" y="972"/>
                </a:cubicBezTo>
                <a:cubicBezTo>
                  <a:pt x="1157" y="969"/>
                  <a:pt x="1157" y="969"/>
                  <a:pt x="1157" y="969"/>
                </a:cubicBezTo>
                <a:close/>
                <a:moveTo>
                  <a:pt x="468" y="1422"/>
                </a:moveTo>
                <a:cubicBezTo>
                  <a:pt x="468" y="1422"/>
                  <a:pt x="468" y="1422"/>
                  <a:pt x="468" y="1422"/>
                </a:cubicBezTo>
                <a:cubicBezTo>
                  <a:pt x="444" y="1464"/>
                  <a:pt x="444" y="1464"/>
                  <a:pt x="444" y="1464"/>
                </a:cubicBezTo>
                <a:cubicBezTo>
                  <a:pt x="577" y="1540"/>
                  <a:pt x="577" y="1540"/>
                  <a:pt x="577" y="1540"/>
                </a:cubicBezTo>
                <a:cubicBezTo>
                  <a:pt x="601" y="1500"/>
                  <a:pt x="601" y="1500"/>
                  <a:pt x="601" y="1500"/>
                </a:cubicBezTo>
                <a:cubicBezTo>
                  <a:pt x="468" y="1422"/>
                  <a:pt x="468" y="1422"/>
                  <a:pt x="468" y="142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2577290" y="1881356"/>
            <a:ext cx="1210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0 4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226607"/>
            <a:ext cx="1285929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文件编码不一致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words</a:t>
            </a: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出错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值计算错误</a:t>
            </a: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772386" y="379412"/>
            <a:ext cx="1261884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文件编码不一致</a:t>
            </a: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60A48C-A33B-41A7-9D9F-CFFC325F72B9}"/>
              </a:ext>
            </a:extLst>
          </p:cNvPr>
          <p:cNvSpPr/>
          <p:nvPr/>
        </p:nvSpPr>
        <p:spPr>
          <a:xfrm>
            <a:off x="1662084" y="1344790"/>
            <a:ext cx="5502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在读取文件的过程中，发现两个文件的编码方式不一致。后续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将两个文件调整为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无签名编码格式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300437857"/>
      </p:ext>
    </p:extLst>
  </p:cSld>
  <p:clrMapOvr>
    <a:masterClrMapping/>
  </p:clrMapOvr>
  <p:transition spd="slow" advTm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780914" y="350938"/>
            <a:ext cx="1244828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words</a:t>
            </a: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出错</a:t>
            </a: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4AB4DE-672B-48EB-9E99-4AF26E2EE621}"/>
              </a:ext>
            </a:extLst>
          </p:cNvPr>
          <p:cNvSpPr/>
          <p:nvPr/>
        </p:nvSpPr>
        <p:spPr>
          <a:xfrm>
            <a:off x="955586" y="770756"/>
            <a:ext cx="67292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在读取文件的过程中，发现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文件一共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986004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行，但是却读取了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986007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后续发现是每行读取的字符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过小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（之前为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，导致其中三行的单个字符串被分割为两个字符串，后续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加大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了每行的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缓存大小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size=100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986004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b="1" kern="1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之后又发现文档中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存在字符串为空的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。后续筛除这些空行，得到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985996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if(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(buff)&lt;=0) { continue;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有同学读取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比我多了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个，后续查询发现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有三个单词中间存在空格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，需要注意。这三个单词分别为：脱 水、伊朗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自由词、炼 油厂。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fscanf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(“%s”, &amp;buff)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会多三个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fgets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(buff, MAX_NUM,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FILEPTR)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则不会。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780914" y="350938"/>
            <a:ext cx="1298753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值计算错误</a:t>
            </a: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D030E9-4E01-4232-A430-34296EB06A7F}"/>
              </a:ext>
            </a:extLst>
          </p:cNvPr>
          <p:cNvSpPr/>
          <p:nvPr/>
        </p:nvSpPr>
        <p:spPr>
          <a:xfrm>
            <a:off x="683568" y="77075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当完成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hashtable_search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时，发现准确度很低，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整个文件只有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个匹配成功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的。查看匹配成功的字符串，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均为“濮城”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猜测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可能是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值前后不对应，而这个单词刚好偶然前后对应了。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ED76AF-5854-4532-8804-E71D28CA3E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054208"/>
            <a:ext cx="6336704" cy="27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20600"/>
      </p:ext>
    </p:extLst>
  </p:cSld>
  <p:clrMapOvr>
    <a:masterClrMapping/>
  </p:clrMapOvr>
  <p:transition spd="slow" advTm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780914" y="350938"/>
            <a:ext cx="1298753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值计算错误</a:t>
            </a:r>
          </a:p>
        </p:txBody>
      </p:sp>
      <p:sp>
        <p:nvSpPr>
          <p:cNvPr id="115" name="圆角矩形 11">
            <a:extLst>
              <a:ext uri="{FF2B5EF4-FFF2-40B4-BE49-F238E27FC236}">
                <a16:creationId xmlns:a16="http://schemas.microsoft.com/office/drawing/2014/main" id="{BF76BB77-6E2A-44C4-8508-EC57670071D9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4" name="圆角矩形 14">
            <a:extLst>
              <a:ext uri="{FF2B5EF4-FFF2-40B4-BE49-F238E27FC236}">
                <a16:creationId xmlns:a16="http://schemas.microsoft.com/office/drawing/2014/main" id="{28894EA2-6F60-4786-B557-553F1BECC18D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25" name="圆角矩形 15">
            <a:extLst>
              <a:ext uri="{FF2B5EF4-FFF2-40B4-BE49-F238E27FC236}">
                <a16:creationId xmlns:a16="http://schemas.microsoft.com/office/drawing/2014/main" id="{3E24B134-3FF0-42C3-BF99-21FC3884344D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32" name="圆角矩形 16">
            <a:extLst>
              <a:ext uri="{FF2B5EF4-FFF2-40B4-BE49-F238E27FC236}">
                <a16:creationId xmlns:a16="http://schemas.microsoft.com/office/drawing/2014/main" id="{57823558-92A0-4F34-9B92-43F8D6E68309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33" name="圆角矩形 17">
            <a:extLst>
              <a:ext uri="{FF2B5EF4-FFF2-40B4-BE49-F238E27FC236}">
                <a16:creationId xmlns:a16="http://schemas.microsoft.com/office/drawing/2014/main" id="{596CFDB7-4123-4BD6-A334-C70F0320F094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5FDE11-411E-4AAE-AC07-A19791C05F27}"/>
              </a:ext>
            </a:extLst>
          </p:cNvPr>
          <p:cNvSpPr/>
          <p:nvPr/>
        </p:nvSpPr>
        <p:spPr>
          <a:xfrm>
            <a:off x="4932042" y="986780"/>
            <a:ext cx="38164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后续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将所有的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得到的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值进行比对，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发现</a:t>
            </a:r>
            <a:r>
              <a:rPr lang="zh-CN" altLang="en-US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得到的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不同</a:t>
            </a:r>
            <a:endParaRPr lang="en-US" altLang="zh-CN" b="1" kern="1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查询代码：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发现在读取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文件并整理为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结构的过程中，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在取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值时传入了读取的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raw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</a:t>
            </a:r>
            <a:endParaRPr lang="en-US" altLang="zh-CN" b="1" kern="1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fgets</a:t>
            </a:r>
            <a:r>
              <a:rPr lang="zh-CN" altLang="en-US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读取得到的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raw</a:t>
            </a:r>
            <a:r>
              <a:rPr lang="zh-CN" altLang="en-US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包含最后的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’\n’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，导致计算的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和去掉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’\n’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值不同，从而无法匹配。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D3FD89-63FE-435B-A3EF-30AFE38F77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971933"/>
            <a:ext cx="4032448" cy="1238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4CE786-7D7C-4991-82EC-E8C95D3C28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3" y="2629689"/>
            <a:ext cx="4032448" cy="94937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59AD84-B114-4F82-BB4B-0856F8466416}"/>
              </a:ext>
            </a:extLst>
          </p:cNvPr>
          <p:cNvSpPr/>
          <p:nvPr/>
        </p:nvSpPr>
        <p:spPr>
          <a:xfrm>
            <a:off x="24613" y="37230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示例如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（以“美国”举例），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中的字符串长度（不是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raw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值，而是去除末尾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’ \n’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后的字符串，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为当前节点的链表长度）：</a:t>
            </a:r>
          </a:p>
        </p:txBody>
      </p:sp>
    </p:spTree>
    <p:extLst>
      <p:ext uri="{BB962C8B-B14F-4D97-AF65-F5344CB8AC3E}">
        <p14:creationId xmlns:p14="http://schemas.microsoft.com/office/powerpoint/2010/main" val="3913085415"/>
      </p:ext>
    </p:extLst>
  </p:cSld>
  <p:clrMapOvr>
    <a:masterClrMapping/>
  </p:clrMapOvr>
  <p:transition spd="slow" advTm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0" y="1743541"/>
            <a:ext cx="5207639" cy="3398372"/>
          </a:xfrm>
          <a:custGeom>
            <a:avLst/>
            <a:gdLst>
              <a:gd name="T0" fmla="*/ 822 w 3039"/>
              <a:gd name="T1" fmla="*/ 1167 h 1983"/>
              <a:gd name="T2" fmla="*/ 822 w 3039"/>
              <a:gd name="T3" fmla="*/ 1281 h 1983"/>
              <a:gd name="T4" fmla="*/ 2274 w 3039"/>
              <a:gd name="T5" fmla="*/ 1225 h 1983"/>
              <a:gd name="T6" fmla="*/ 822 w 3039"/>
              <a:gd name="T7" fmla="*/ 1036 h 1983"/>
              <a:gd name="T8" fmla="*/ 1375 w 3039"/>
              <a:gd name="T9" fmla="*/ 1036 h 1983"/>
              <a:gd name="T10" fmla="*/ 1432 w 3039"/>
              <a:gd name="T11" fmla="*/ 485 h 1983"/>
              <a:gd name="T12" fmla="*/ 822 w 3039"/>
              <a:gd name="T13" fmla="*/ 429 h 1983"/>
              <a:gd name="T14" fmla="*/ 764 w 3039"/>
              <a:gd name="T15" fmla="*/ 977 h 1983"/>
              <a:gd name="T16" fmla="*/ 880 w 3039"/>
              <a:gd name="T17" fmla="*/ 542 h 1983"/>
              <a:gd name="T18" fmla="*/ 1318 w 3039"/>
              <a:gd name="T19" fmla="*/ 542 h 1983"/>
              <a:gd name="T20" fmla="*/ 880 w 3039"/>
              <a:gd name="T21" fmla="*/ 920 h 1983"/>
              <a:gd name="T22" fmla="*/ 373 w 3039"/>
              <a:gd name="T23" fmla="*/ 1708 h 1983"/>
              <a:gd name="T24" fmla="*/ 2666 w 3039"/>
              <a:gd name="T25" fmla="*/ 1708 h 1983"/>
              <a:gd name="T26" fmla="*/ 2761 w 3039"/>
              <a:gd name="T27" fmla="*/ 96 h 1983"/>
              <a:gd name="T28" fmla="*/ 373 w 3039"/>
              <a:gd name="T29" fmla="*/ 0 h 1983"/>
              <a:gd name="T30" fmla="*/ 278 w 3039"/>
              <a:gd name="T31" fmla="*/ 1613 h 1983"/>
              <a:gd name="T32" fmla="*/ 468 w 3039"/>
              <a:gd name="T33" fmla="*/ 192 h 1983"/>
              <a:gd name="T34" fmla="*/ 2571 w 3039"/>
              <a:gd name="T35" fmla="*/ 192 h 1983"/>
              <a:gd name="T36" fmla="*/ 468 w 3039"/>
              <a:gd name="T37" fmla="*/ 1518 h 1983"/>
              <a:gd name="T38" fmla="*/ 2218 w 3039"/>
              <a:gd name="T39" fmla="*/ 675 h 1983"/>
              <a:gd name="T40" fmla="*/ 1558 w 3039"/>
              <a:gd name="T41" fmla="*/ 675 h 1983"/>
              <a:gd name="T42" fmla="*/ 1558 w 3039"/>
              <a:gd name="T43" fmla="*/ 789 h 1983"/>
              <a:gd name="T44" fmla="*/ 2274 w 3039"/>
              <a:gd name="T45" fmla="*/ 731 h 1983"/>
              <a:gd name="T46" fmla="*/ 2218 w 3039"/>
              <a:gd name="T47" fmla="*/ 920 h 1983"/>
              <a:gd name="T48" fmla="*/ 1558 w 3039"/>
              <a:gd name="T49" fmla="*/ 920 h 1983"/>
              <a:gd name="T50" fmla="*/ 1558 w 3039"/>
              <a:gd name="T51" fmla="*/ 1036 h 1983"/>
              <a:gd name="T52" fmla="*/ 2274 w 3039"/>
              <a:gd name="T53" fmla="*/ 977 h 1983"/>
              <a:gd name="T54" fmla="*/ 2218 w 3039"/>
              <a:gd name="T55" fmla="*/ 429 h 1983"/>
              <a:gd name="T56" fmla="*/ 1558 w 3039"/>
              <a:gd name="T57" fmla="*/ 429 h 1983"/>
              <a:gd name="T58" fmla="*/ 1558 w 3039"/>
              <a:gd name="T59" fmla="*/ 542 h 1983"/>
              <a:gd name="T60" fmla="*/ 2274 w 3039"/>
              <a:gd name="T61" fmla="*/ 485 h 1983"/>
              <a:gd name="T62" fmla="*/ 2944 w 3039"/>
              <a:gd name="T63" fmla="*/ 1791 h 1983"/>
              <a:gd name="T64" fmla="*/ 95 w 3039"/>
              <a:gd name="T65" fmla="*/ 1791 h 1983"/>
              <a:gd name="T66" fmla="*/ 95 w 3039"/>
              <a:gd name="T67" fmla="*/ 1983 h 1983"/>
              <a:gd name="T68" fmla="*/ 3039 w 3039"/>
              <a:gd name="T69" fmla="*/ 1887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39" h="1983">
                <a:moveTo>
                  <a:pt x="2218" y="1167"/>
                </a:moveTo>
                <a:cubicBezTo>
                  <a:pt x="822" y="1167"/>
                  <a:pt x="822" y="1167"/>
                  <a:pt x="822" y="1167"/>
                </a:cubicBezTo>
                <a:cubicBezTo>
                  <a:pt x="790" y="1167"/>
                  <a:pt x="764" y="1192"/>
                  <a:pt x="764" y="1225"/>
                </a:cubicBezTo>
                <a:cubicBezTo>
                  <a:pt x="764" y="1256"/>
                  <a:pt x="790" y="1281"/>
                  <a:pt x="822" y="1281"/>
                </a:cubicBezTo>
                <a:cubicBezTo>
                  <a:pt x="2218" y="1281"/>
                  <a:pt x="2218" y="1281"/>
                  <a:pt x="2218" y="1281"/>
                </a:cubicBezTo>
                <a:cubicBezTo>
                  <a:pt x="2249" y="1281"/>
                  <a:pt x="2274" y="1256"/>
                  <a:pt x="2274" y="1225"/>
                </a:cubicBezTo>
                <a:cubicBezTo>
                  <a:pt x="2274" y="1192"/>
                  <a:pt x="2249" y="1167"/>
                  <a:pt x="2218" y="1167"/>
                </a:cubicBezTo>
                <a:close/>
                <a:moveTo>
                  <a:pt x="822" y="1036"/>
                </a:moveTo>
                <a:cubicBezTo>
                  <a:pt x="822" y="1036"/>
                  <a:pt x="822" y="1036"/>
                  <a:pt x="822" y="1036"/>
                </a:cubicBezTo>
                <a:cubicBezTo>
                  <a:pt x="1375" y="1036"/>
                  <a:pt x="1375" y="1036"/>
                  <a:pt x="1375" y="1036"/>
                </a:cubicBezTo>
                <a:cubicBezTo>
                  <a:pt x="1408" y="1036"/>
                  <a:pt x="1432" y="1009"/>
                  <a:pt x="1432" y="977"/>
                </a:cubicBezTo>
                <a:cubicBezTo>
                  <a:pt x="1432" y="485"/>
                  <a:pt x="1432" y="485"/>
                  <a:pt x="1432" y="485"/>
                </a:cubicBezTo>
                <a:cubicBezTo>
                  <a:pt x="1432" y="454"/>
                  <a:pt x="1408" y="429"/>
                  <a:pt x="1375" y="429"/>
                </a:cubicBezTo>
                <a:cubicBezTo>
                  <a:pt x="822" y="429"/>
                  <a:pt x="822" y="429"/>
                  <a:pt x="822" y="429"/>
                </a:cubicBezTo>
                <a:cubicBezTo>
                  <a:pt x="790" y="429"/>
                  <a:pt x="764" y="454"/>
                  <a:pt x="764" y="485"/>
                </a:cubicBezTo>
                <a:cubicBezTo>
                  <a:pt x="764" y="977"/>
                  <a:pt x="764" y="977"/>
                  <a:pt x="764" y="977"/>
                </a:cubicBezTo>
                <a:cubicBezTo>
                  <a:pt x="764" y="1009"/>
                  <a:pt x="790" y="1036"/>
                  <a:pt x="822" y="1036"/>
                </a:cubicBezTo>
                <a:close/>
                <a:moveTo>
                  <a:pt x="880" y="542"/>
                </a:moveTo>
                <a:cubicBezTo>
                  <a:pt x="880" y="542"/>
                  <a:pt x="880" y="542"/>
                  <a:pt x="880" y="542"/>
                </a:cubicBezTo>
                <a:cubicBezTo>
                  <a:pt x="1318" y="542"/>
                  <a:pt x="1318" y="542"/>
                  <a:pt x="1318" y="542"/>
                </a:cubicBezTo>
                <a:cubicBezTo>
                  <a:pt x="1318" y="920"/>
                  <a:pt x="1318" y="920"/>
                  <a:pt x="1318" y="920"/>
                </a:cubicBezTo>
                <a:cubicBezTo>
                  <a:pt x="880" y="920"/>
                  <a:pt x="880" y="920"/>
                  <a:pt x="880" y="920"/>
                </a:cubicBezTo>
                <a:cubicBezTo>
                  <a:pt x="880" y="542"/>
                  <a:pt x="880" y="542"/>
                  <a:pt x="880" y="542"/>
                </a:cubicBezTo>
                <a:close/>
                <a:moveTo>
                  <a:pt x="373" y="1708"/>
                </a:moveTo>
                <a:cubicBezTo>
                  <a:pt x="373" y="1708"/>
                  <a:pt x="373" y="1708"/>
                  <a:pt x="373" y="1708"/>
                </a:cubicBezTo>
                <a:cubicBezTo>
                  <a:pt x="2666" y="1708"/>
                  <a:pt x="2666" y="1708"/>
                  <a:pt x="2666" y="1708"/>
                </a:cubicBezTo>
                <a:cubicBezTo>
                  <a:pt x="2720" y="1708"/>
                  <a:pt x="2761" y="1666"/>
                  <a:pt x="2761" y="1613"/>
                </a:cubicBezTo>
                <a:cubicBezTo>
                  <a:pt x="2761" y="96"/>
                  <a:pt x="2761" y="96"/>
                  <a:pt x="2761" y="96"/>
                </a:cubicBezTo>
                <a:cubicBezTo>
                  <a:pt x="2761" y="43"/>
                  <a:pt x="2720" y="0"/>
                  <a:pt x="2666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20" y="0"/>
                  <a:pt x="278" y="43"/>
                  <a:pt x="278" y="96"/>
                </a:cubicBezTo>
                <a:cubicBezTo>
                  <a:pt x="278" y="1613"/>
                  <a:pt x="278" y="1613"/>
                  <a:pt x="278" y="1613"/>
                </a:cubicBezTo>
                <a:cubicBezTo>
                  <a:pt x="278" y="1666"/>
                  <a:pt x="320" y="1708"/>
                  <a:pt x="373" y="1708"/>
                </a:cubicBezTo>
                <a:close/>
                <a:moveTo>
                  <a:pt x="468" y="192"/>
                </a:moveTo>
                <a:cubicBezTo>
                  <a:pt x="468" y="192"/>
                  <a:pt x="468" y="192"/>
                  <a:pt x="468" y="192"/>
                </a:cubicBezTo>
                <a:cubicBezTo>
                  <a:pt x="2571" y="192"/>
                  <a:pt x="2571" y="192"/>
                  <a:pt x="2571" y="192"/>
                </a:cubicBezTo>
                <a:cubicBezTo>
                  <a:pt x="2571" y="1518"/>
                  <a:pt x="2571" y="1518"/>
                  <a:pt x="2571" y="1518"/>
                </a:cubicBezTo>
                <a:cubicBezTo>
                  <a:pt x="468" y="1518"/>
                  <a:pt x="468" y="1518"/>
                  <a:pt x="468" y="1518"/>
                </a:cubicBezTo>
                <a:cubicBezTo>
                  <a:pt x="468" y="192"/>
                  <a:pt x="468" y="192"/>
                  <a:pt x="468" y="192"/>
                </a:cubicBezTo>
                <a:close/>
                <a:moveTo>
                  <a:pt x="2218" y="675"/>
                </a:moveTo>
                <a:cubicBezTo>
                  <a:pt x="2218" y="675"/>
                  <a:pt x="2218" y="675"/>
                  <a:pt x="2218" y="675"/>
                </a:cubicBezTo>
                <a:cubicBezTo>
                  <a:pt x="1558" y="675"/>
                  <a:pt x="1558" y="675"/>
                  <a:pt x="1558" y="675"/>
                </a:cubicBezTo>
                <a:cubicBezTo>
                  <a:pt x="1526" y="675"/>
                  <a:pt x="1501" y="700"/>
                  <a:pt x="1501" y="731"/>
                </a:cubicBezTo>
                <a:cubicBezTo>
                  <a:pt x="1501" y="763"/>
                  <a:pt x="1526" y="789"/>
                  <a:pt x="1558" y="789"/>
                </a:cubicBezTo>
                <a:cubicBezTo>
                  <a:pt x="2218" y="789"/>
                  <a:pt x="2218" y="789"/>
                  <a:pt x="2218" y="789"/>
                </a:cubicBezTo>
                <a:cubicBezTo>
                  <a:pt x="2249" y="789"/>
                  <a:pt x="2274" y="763"/>
                  <a:pt x="2274" y="731"/>
                </a:cubicBezTo>
                <a:cubicBezTo>
                  <a:pt x="2274" y="700"/>
                  <a:pt x="2249" y="675"/>
                  <a:pt x="2218" y="675"/>
                </a:cubicBezTo>
                <a:close/>
                <a:moveTo>
                  <a:pt x="2218" y="920"/>
                </a:moveTo>
                <a:cubicBezTo>
                  <a:pt x="2218" y="920"/>
                  <a:pt x="2218" y="920"/>
                  <a:pt x="2218" y="920"/>
                </a:cubicBezTo>
                <a:cubicBezTo>
                  <a:pt x="1558" y="920"/>
                  <a:pt x="1558" y="920"/>
                  <a:pt x="1558" y="920"/>
                </a:cubicBezTo>
                <a:cubicBezTo>
                  <a:pt x="1526" y="920"/>
                  <a:pt x="1501" y="947"/>
                  <a:pt x="1501" y="977"/>
                </a:cubicBezTo>
                <a:cubicBezTo>
                  <a:pt x="1501" y="1009"/>
                  <a:pt x="1526" y="1036"/>
                  <a:pt x="1558" y="1036"/>
                </a:cubicBezTo>
                <a:cubicBezTo>
                  <a:pt x="2218" y="1036"/>
                  <a:pt x="2218" y="1036"/>
                  <a:pt x="2218" y="1036"/>
                </a:cubicBezTo>
                <a:cubicBezTo>
                  <a:pt x="2249" y="1036"/>
                  <a:pt x="2274" y="1009"/>
                  <a:pt x="2274" y="977"/>
                </a:cubicBezTo>
                <a:cubicBezTo>
                  <a:pt x="2274" y="947"/>
                  <a:pt x="2249" y="920"/>
                  <a:pt x="2218" y="920"/>
                </a:cubicBezTo>
                <a:close/>
                <a:moveTo>
                  <a:pt x="2218" y="429"/>
                </a:moveTo>
                <a:cubicBezTo>
                  <a:pt x="2218" y="429"/>
                  <a:pt x="2218" y="429"/>
                  <a:pt x="2218" y="429"/>
                </a:cubicBezTo>
                <a:cubicBezTo>
                  <a:pt x="1558" y="429"/>
                  <a:pt x="1558" y="429"/>
                  <a:pt x="1558" y="429"/>
                </a:cubicBezTo>
                <a:cubicBezTo>
                  <a:pt x="1526" y="429"/>
                  <a:pt x="1501" y="454"/>
                  <a:pt x="1501" y="485"/>
                </a:cubicBezTo>
                <a:cubicBezTo>
                  <a:pt x="1501" y="517"/>
                  <a:pt x="1526" y="542"/>
                  <a:pt x="1558" y="542"/>
                </a:cubicBezTo>
                <a:cubicBezTo>
                  <a:pt x="2218" y="542"/>
                  <a:pt x="2218" y="542"/>
                  <a:pt x="2218" y="542"/>
                </a:cubicBezTo>
                <a:cubicBezTo>
                  <a:pt x="2249" y="542"/>
                  <a:pt x="2274" y="517"/>
                  <a:pt x="2274" y="485"/>
                </a:cubicBezTo>
                <a:cubicBezTo>
                  <a:pt x="2274" y="454"/>
                  <a:pt x="2249" y="429"/>
                  <a:pt x="2218" y="429"/>
                </a:cubicBezTo>
                <a:close/>
                <a:moveTo>
                  <a:pt x="2944" y="1791"/>
                </a:moveTo>
                <a:cubicBezTo>
                  <a:pt x="2944" y="1791"/>
                  <a:pt x="2944" y="1791"/>
                  <a:pt x="2944" y="1791"/>
                </a:cubicBezTo>
                <a:cubicBezTo>
                  <a:pt x="95" y="1791"/>
                  <a:pt x="95" y="1791"/>
                  <a:pt x="95" y="1791"/>
                </a:cubicBezTo>
                <a:cubicBezTo>
                  <a:pt x="42" y="1791"/>
                  <a:pt x="0" y="1835"/>
                  <a:pt x="0" y="1887"/>
                </a:cubicBezTo>
                <a:cubicBezTo>
                  <a:pt x="0" y="1940"/>
                  <a:pt x="42" y="1983"/>
                  <a:pt x="95" y="1983"/>
                </a:cubicBezTo>
                <a:cubicBezTo>
                  <a:pt x="2944" y="1983"/>
                  <a:pt x="2944" y="1983"/>
                  <a:pt x="2944" y="1983"/>
                </a:cubicBezTo>
                <a:cubicBezTo>
                  <a:pt x="2996" y="1983"/>
                  <a:pt x="3039" y="1940"/>
                  <a:pt x="3039" y="1887"/>
                </a:cubicBezTo>
                <a:cubicBezTo>
                  <a:pt x="3039" y="1835"/>
                  <a:pt x="2996" y="1791"/>
                  <a:pt x="2944" y="1791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2562061" y="1881356"/>
            <a:ext cx="12410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0 5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124015"/>
            <a:ext cx="998991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优化前结果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优化后结果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FIVE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07904" y="410716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123728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79912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36097" y="1634852"/>
            <a:ext cx="1584175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92071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4524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223184" y="2943447"/>
            <a:ext cx="69762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实验过程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优化过程</a:t>
            </a:r>
          </a:p>
        </p:txBody>
      </p:sp>
      <p:sp>
        <p:nvSpPr>
          <p:cNvPr id="71" name="矩形 70"/>
          <p:cNvSpPr/>
          <p:nvPr/>
        </p:nvSpPr>
        <p:spPr>
          <a:xfrm>
            <a:off x="2170542" y="2943447"/>
            <a:ext cx="1497526" cy="753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版本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1 </a:t>
            </a: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array_search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版本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2 </a:t>
            </a: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hashtable_search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版本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3 </a:t>
            </a: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bf_search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17796" y="2943447"/>
            <a:ext cx="697627" cy="753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实验要求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挑战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程序要求</a:t>
            </a:r>
          </a:p>
        </p:txBody>
      </p:sp>
      <p:sp>
        <p:nvSpPr>
          <p:cNvPr id="73" name="矩形 72"/>
          <p:cNvSpPr/>
          <p:nvPr/>
        </p:nvSpPr>
        <p:spPr>
          <a:xfrm>
            <a:off x="7471224" y="2943447"/>
            <a:ext cx="825867" cy="522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优化前结果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优化后结果</a:t>
            </a:r>
          </a:p>
        </p:txBody>
      </p:sp>
      <p:sp>
        <p:nvSpPr>
          <p:cNvPr id="74" name="矩形 73"/>
          <p:cNvSpPr/>
          <p:nvPr/>
        </p:nvSpPr>
        <p:spPr>
          <a:xfrm>
            <a:off x="5624566" y="2943447"/>
            <a:ext cx="1213794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文件编码不一致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读取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words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出错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对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hash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值计算出错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123728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79912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36096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92280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4524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71890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实验过程</a:t>
            </a:r>
          </a:p>
        </p:txBody>
      </p:sp>
      <p:sp>
        <p:nvSpPr>
          <p:cNvPr id="81" name="矩形 80"/>
          <p:cNvSpPr/>
          <p:nvPr/>
        </p:nvSpPr>
        <p:spPr>
          <a:xfrm>
            <a:off x="2519195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数据结构</a:t>
            </a:r>
          </a:p>
        </p:txBody>
      </p:sp>
      <p:sp>
        <p:nvSpPr>
          <p:cNvPr id="82" name="矩形 81"/>
          <p:cNvSpPr/>
          <p:nvPr/>
        </p:nvSpPr>
        <p:spPr>
          <a:xfrm>
            <a:off x="697527" y="2498947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实验要求</a:t>
            </a:r>
          </a:p>
        </p:txBody>
      </p:sp>
      <p:sp>
        <p:nvSpPr>
          <p:cNvPr id="83" name="矩形 82"/>
          <p:cNvSpPr/>
          <p:nvPr/>
        </p:nvSpPr>
        <p:spPr>
          <a:xfrm>
            <a:off x="7484049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结果展示</a:t>
            </a:r>
          </a:p>
        </p:txBody>
      </p:sp>
      <p:sp>
        <p:nvSpPr>
          <p:cNvPr id="84" name="矩形 83"/>
          <p:cNvSpPr/>
          <p:nvPr/>
        </p:nvSpPr>
        <p:spPr>
          <a:xfrm>
            <a:off x="5754411" y="249894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遇到的问题</a:t>
            </a:r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	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5" name="Freeform 9"/>
          <p:cNvSpPr>
            <a:spLocks noEditPoints="1"/>
          </p:cNvSpPr>
          <p:nvPr/>
        </p:nvSpPr>
        <p:spPr bwMode="auto">
          <a:xfrm>
            <a:off x="7705804" y="1971675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Freeform 10"/>
          <p:cNvSpPr>
            <a:spLocks noEditPoints="1"/>
          </p:cNvSpPr>
          <p:nvPr/>
        </p:nvSpPr>
        <p:spPr bwMode="auto">
          <a:xfrm>
            <a:off x="2800042" y="1954206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1"/>
          <p:cNvSpPr>
            <a:spLocks noEditPoints="1"/>
          </p:cNvSpPr>
          <p:nvPr/>
        </p:nvSpPr>
        <p:spPr bwMode="auto">
          <a:xfrm>
            <a:off x="6108428" y="1938300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Freeform 12"/>
          <p:cNvSpPr>
            <a:spLocks noEditPoints="1"/>
          </p:cNvSpPr>
          <p:nvPr/>
        </p:nvSpPr>
        <p:spPr bwMode="auto">
          <a:xfrm>
            <a:off x="4464895" y="1941715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1100223" y="195070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Scale>
                                      <p:cBhvr>
                                        <p:cTn id="105" dur="15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Scale>
                                      <p:cBhvr>
                                        <p:cTn id="112" dur="15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Scale>
                                      <p:cBhvr>
                                        <p:cTn id="133" dur="15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55074" y="384314"/>
            <a:ext cx="95410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优化前结果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FEBF5E44-0608-497E-AA9B-F2C79CB81DE8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25" name="圆角矩形 14">
            <a:extLst>
              <a:ext uri="{FF2B5EF4-FFF2-40B4-BE49-F238E27FC236}">
                <a16:creationId xmlns:a16="http://schemas.microsoft.com/office/drawing/2014/main" id="{C75BE182-60A8-4C0D-980C-BD984D3E21D2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26" name="圆角矩形 15">
            <a:extLst>
              <a:ext uri="{FF2B5EF4-FFF2-40B4-BE49-F238E27FC236}">
                <a16:creationId xmlns:a16="http://schemas.microsoft.com/office/drawing/2014/main" id="{BA524153-16DE-4ED8-929B-E5ECBE405BEC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6831E76D-20BC-4505-9651-A202CDE110C5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A4609379-CBD5-4369-9462-573C83F9BD5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B03A78-D205-4CEB-B62E-CC17E8EB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81492"/>
              </p:ext>
            </p:extLst>
          </p:nvPr>
        </p:nvGraphicFramePr>
        <p:xfrm>
          <a:off x="1331639" y="854267"/>
          <a:ext cx="6423435" cy="1440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964">
                  <a:extLst>
                    <a:ext uri="{9D8B030D-6E8A-4147-A177-3AD203B41FA5}">
                      <a16:colId xmlns:a16="http://schemas.microsoft.com/office/drawing/2014/main" val="185179642"/>
                    </a:ext>
                  </a:extLst>
                </a:gridCol>
                <a:gridCol w="956335">
                  <a:extLst>
                    <a:ext uri="{9D8B030D-6E8A-4147-A177-3AD203B41FA5}">
                      <a16:colId xmlns:a16="http://schemas.microsoft.com/office/drawing/2014/main" val="3260169870"/>
                    </a:ext>
                  </a:extLst>
                </a:gridCol>
                <a:gridCol w="983503">
                  <a:extLst>
                    <a:ext uri="{9D8B030D-6E8A-4147-A177-3AD203B41FA5}">
                      <a16:colId xmlns:a16="http://schemas.microsoft.com/office/drawing/2014/main" val="414399245"/>
                    </a:ext>
                  </a:extLst>
                </a:gridCol>
                <a:gridCol w="1346010">
                  <a:extLst>
                    <a:ext uri="{9D8B030D-6E8A-4147-A177-3AD203B41FA5}">
                      <a16:colId xmlns:a16="http://schemas.microsoft.com/office/drawing/2014/main" val="329112703"/>
                    </a:ext>
                  </a:extLst>
                </a:gridCol>
                <a:gridCol w="783232">
                  <a:extLst>
                    <a:ext uri="{9D8B030D-6E8A-4147-A177-3AD203B41FA5}">
                      <a16:colId xmlns:a16="http://schemas.microsoft.com/office/drawing/2014/main" val="3704144247"/>
                    </a:ext>
                  </a:extLst>
                </a:gridCol>
                <a:gridCol w="928391">
                  <a:extLst>
                    <a:ext uri="{9D8B030D-6E8A-4147-A177-3AD203B41FA5}">
                      <a16:colId xmlns:a16="http://schemas.microsoft.com/office/drawing/2014/main" val="2132113141"/>
                    </a:ext>
                  </a:extLst>
                </a:gridCol>
              </a:tblGrid>
              <a:tr h="536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版本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比较次数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内存使用（</a:t>
                      </a:r>
                      <a:r>
                        <a:rPr lang="en-US" sz="1000" kern="0">
                          <a:effectLst/>
                        </a:rPr>
                        <a:t>kb</a:t>
                      </a:r>
                      <a:r>
                        <a:rPr lang="zh-CN" sz="1000" kern="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单词数</a:t>
                      </a:r>
                      <a:r>
                        <a:rPr lang="en-US" sz="1000" kern="0">
                          <a:effectLst/>
                        </a:rPr>
                        <a:t>/</a:t>
                      </a:r>
                      <a:r>
                        <a:rPr lang="zh-CN" sz="1000" kern="0">
                          <a:effectLst/>
                        </a:rPr>
                        <a:t>匹配数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单词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匹配数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运行时间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4143723"/>
                  </a:ext>
                </a:extLst>
              </a:tr>
              <a:tr h="379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array_search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219081105981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34561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985996/1270688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516816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931min2s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929233"/>
                  </a:ext>
                </a:extLst>
              </a:tr>
              <a:tr h="261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hashtable_search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26988453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39724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985996/1270688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000" kern="0">
                          <a:effectLst/>
                        </a:rPr>
                        <a:t>516816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24s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906500"/>
                  </a:ext>
                </a:extLst>
              </a:tr>
              <a:tr h="2619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bf_search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4754225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20313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985996/1270688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516816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3s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11081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532826B-1343-4825-8209-C8F778CA73D9}"/>
              </a:ext>
            </a:extLst>
          </p:cNvPr>
          <p:cNvSpPr/>
          <p:nvPr/>
        </p:nvSpPr>
        <p:spPr>
          <a:xfrm>
            <a:off x="788301" y="2426940"/>
            <a:ext cx="79208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hashtable_search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字典大小为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，采用的是</a:t>
            </a:r>
            <a:r>
              <a:rPr lang="en-US" altLang="zh-CN" b="1" kern="1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BDKRHash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，因为该函数的效果最优，能够均匀分配各字符串，每个节点得到的链表长度均在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110-130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bf_search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采用的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bits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4MB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长度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函数为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函数如下，顺序排列，前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个即为所采用的：</a:t>
            </a:r>
          </a:p>
          <a:p>
            <a:pPr marL="533400"/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unsigned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(*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Hash_List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[])(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*, 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unsigned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 =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BKDRHash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RSHash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JSHash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PJWHash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ELFHash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SDBMHash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DJBHash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DEKHash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BPHash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FNVHash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APHash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MyHash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33719"/>
      </p:ext>
    </p:extLst>
  </p:cSld>
  <p:clrMapOvr>
    <a:masterClrMapping/>
  </p:clrMapOvr>
  <p:transition spd="slow" advTm="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55074" y="384314"/>
            <a:ext cx="95410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优化前结果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FEBF5E44-0608-497E-AA9B-F2C79CB81DE8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25" name="圆角矩形 14">
            <a:extLst>
              <a:ext uri="{FF2B5EF4-FFF2-40B4-BE49-F238E27FC236}">
                <a16:creationId xmlns:a16="http://schemas.microsoft.com/office/drawing/2014/main" id="{C75BE182-60A8-4C0D-980C-BD984D3E21D2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26" name="圆角矩形 15">
            <a:extLst>
              <a:ext uri="{FF2B5EF4-FFF2-40B4-BE49-F238E27FC236}">
                <a16:creationId xmlns:a16="http://schemas.microsoft.com/office/drawing/2014/main" id="{BA524153-16DE-4ED8-929B-E5ECBE405BEC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6831E76D-20BC-4505-9651-A202CDE110C5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A4609379-CBD5-4369-9462-573C83F9BD5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E780EE-4678-481C-B6F3-9AEA552C9C38}"/>
              </a:ext>
            </a:extLst>
          </p:cNvPr>
          <p:cNvSpPr/>
          <p:nvPr/>
        </p:nvSpPr>
        <p:spPr>
          <a:xfrm>
            <a:off x="467544" y="84276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结果运行输出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展示：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C10D62-E242-4F6F-8975-A56FAF7CA6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3087" y="1324451"/>
            <a:ext cx="3494857" cy="1822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8C49F7-5365-4830-95E3-C1D215DF1D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83968" y="1324451"/>
            <a:ext cx="3816424" cy="18225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6C0228-0A25-451B-8C2D-8281B188DF1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3267137"/>
            <a:ext cx="3816424" cy="18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84820"/>
      </p:ext>
    </p:extLst>
  </p:cSld>
  <p:clrMapOvr>
    <a:masterClrMapping/>
  </p:clrMapOvr>
  <p:transition spd="slow" advTm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55074" y="384314"/>
            <a:ext cx="95410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优化后结果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FEBF5E44-0608-497E-AA9B-F2C79CB81DE8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25" name="圆角矩形 14">
            <a:extLst>
              <a:ext uri="{FF2B5EF4-FFF2-40B4-BE49-F238E27FC236}">
                <a16:creationId xmlns:a16="http://schemas.microsoft.com/office/drawing/2014/main" id="{C75BE182-60A8-4C0D-980C-BD984D3E21D2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26" name="圆角矩形 15">
            <a:extLst>
              <a:ext uri="{FF2B5EF4-FFF2-40B4-BE49-F238E27FC236}">
                <a16:creationId xmlns:a16="http://schemas.microsoft.com/office/drawing/2014/main" id="{BA524153-16DE-4ED8-929B-E5ECBE405BEC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6831E76D-20BC-4505-9651-A202CDE110C5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A4609379-CBD5-4369-9462-573C83F9BD5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B03A78-D205-4CEB-B62E-CC17E8EB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05791"/>
              </p:ext>
            </p:extLst>
          </p:nvPr>
        </p:nvGraphicFramePr>
        <p:xfrm>
          <a:off x="1331639" y="854267"/>
          <a:ext cx="6423435" cy="1440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964">
                  <a:extLst>
                    <a:ext uri="{9D8B030D-6E8A-4147-A177-3AD203B41FA5}">
                      <a16:colId xmlns:a16="http://schemas.microsoft.com/office/drawing/2014/main" val="185179642"/>
                    </a:ext>
                  </a:extLst>
                </a:gridCol>
                <a:gridCol w="956335">
                  <a:extLst>
                    <a:ext uri="{9D8B030D-6E8A-4147-A177-3AD203B41FA5}">
                      <a16:colId xmlns:a16="http://schemas.microsoft.com/office/drawing/2014/main" val="3260169870"/>
                    </a:ext>
                  </a:extLst>
                </a:gridCol>
                <a:gridCol w="983503">
                  <a:extLst>
                    <a:ext uri="{9D8B030D-6E8A-4147-A177-3AD203B41FA5}">
                      <a16:colId xmlns:a16="http://schemas.microsoft.com/office/drawing/2014/main" val="414399245"/>
                    </a:ext>
                  </a:extLst>
                </a:gridCol>
                <a:gridCol w="1346010">
                  <a:extLst>
                    <a:ext uri="{9D8B030D-6E8A-4147-A177-3AD203B41FA5}">
                      <a16:colId xmlns:a16="http://schemas.microsoft.com/office/drawing/2014/main" val="329112703"/>
                    </a:ext>
                  </a:extLst>
                </a:gridCol>
                <a:gridCol w="783232">
                  <a:extLst>
                    <a:ext uri="{9D8B030D-6E8A-4147-A177-3AD203B41FA5}">
                      <a16:colId xmlns:a16="http://schemas.microsoft.com/office/drawing/2014/main" val="3704144247"/>
                    </a:ext>
                  </a:extLst>
                </a:gridCol>
                <a:gridCol w="928391">
                  <a:extLst>
                    <a:ext uri="{9D8B030D-6E8A-4147-A177-3AD203B41FA5}">
                      <a16:colId xmlns:a16="http://schemas.microsoft.com/office/drawing/2014/main" val="2132113141"/>
                    </a:ext>
                  </a:extLst>
                </a:gridCol>
              </a:tblGrid>
              <a:tr h="5364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比较次数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内存使用（</a:t>
                      </a:r>
                      <a:r>
                        <a:rPr 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</a:t>
                      </a:r>
                      <a:r>
                        <a:rPr lang="zh-CN" alt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单词数</a:t>
                      </a:r>
                      <a:r>
                        <a:rPr 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单词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运行时间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4143723"/>
                  </a:ext>
                </a:extLst>
              </a:tr>
              <a:tr h="37982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array_search</a:t>
                      </a:r>
                      <a:endParaRPr lang="zh-CN" altLang="en-US" sz="1000" b="1" ker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219081105981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18010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985996/1270688</a:t>
                      </a:r>
                      <a:endParaRPr lang="zh-CN" altLang="en-US" sz="10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516816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890min21s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929233"/>
                  </a:ext>
                </a:extLst>
              </a:tr>
              <a:tr h="26191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hashtable_search</a:t>
                      </a:r>
                      <a:endParaRPr lang="zh-CN" altLang="en-US" sz="1000" b="1" ker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26988453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23051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985996/1270688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516816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18s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906500"/>
                  </a:ext>
                </a:extLst>
              </a:tr>
              <a:tr h="26191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b="1" kern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bf_search</a:t>
                      </a:r>
                      <a:endParaRPr lang="zh-CN" altLang="en-US" sz="10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5874234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3072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985996/1270688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516816</a:t>
                      </a:r>
                      <a:endParaRPr lang="zh-CN" altLang="en-US" sz="1000" ker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4s</a:t>
                      </a:r>
                      <a:endParaRPr lang="zh-CN" altLang="en-US" sz="10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11081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092C7F92-D650-40D6-831E-D7500F3AB61D}"/>
              </a:ext>
            </a:extLst>
          </p:cNvPr>
          <p:cNvSpPr/>
          <p:nvPr/>
        </p:nvSpPr>
        <p:spPr>
          <a:xfrm>
            <a:off x="683568" y="2539509"/>
            <a:ext cx="784887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hashtable_search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字典大小为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采用的是</a:t>
            </a:r>
            <a:r>
              <a:rPr lang="en-US" altLang="zh-CN" b="1" kern="100" dirty="0" err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BDKRHash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b="1" kern="1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bf_search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采用的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bits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3MB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长度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函数为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函数如下，顺序排列，前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个即为所采用的：</a:t>
            </a:r>
          </a:p>
          <a:p>
            <a:pPr marL="533400"/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unsigned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(*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Hash_List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[])(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*, 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unsigned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 =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BKDRHash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RSHash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JSHash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PJWHash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ELFHash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SDBMHash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DJBHash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DEKHash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BPHash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FNVHash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APHash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MyHash</a:t>
            </a:r>
            <a:r>
              <a:rPr lang="en-US" altLang="zh-CN" sz="1600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54871"/>
      </p:ext>
    </p:extLst>
  </p:cSld>
  <p:clrMapOvr>
    <a:masterClrMapping/>
  </p:clrMapOvr>
  <p:transition spd="slow" advTm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55074" y="384314"/>
            <a:ext cx="95410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优化后结果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FEBF5E44-0608-497E-AA9B-F2C79CB81DE8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25" name="圆角矩形 14">
            <a:extLst>
              <a:ext uri="{FF2B5EF4-FFF2-40B4-BE49-F238E27FC236}">
                <a16:creationId xmlns:a16="http://schemas.microsoft.com/office/drawing/2014/main" id="{C75BE182-60A8-4C0D-980C-BD984D3E21D2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26" name="圆角矩形 15">
            <a:extLst>
              <a:ext uri="{FF2B5EF4-FFF2-40B4-BE49-F238E27FC236}">
                <a16:creationId xmlns:a16="http://schemas.microsoft.com/office/drawing/2014/main" id="{BA524153-16DE-4ED8-929B-E5ECBE405BEC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6831E76D-20BC-4505-9651-A202CDE110C5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A4609379-CBD5-4369-9462-573C83F9BD5F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E780EE-4678-481C-B6F3-9AEA552C9C38}"/>
              </a:ext>
            </a:extLst>
          </p:cNvPr>
          <p:cNvSpPr/>
          <p:nvPr/>
        </p:nvSpPr>
        <p:spPr>
          <a:xfrm>
            <a:off x="467544" y="84276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结果运行输出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展示：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C10D62-E242-4F6F-8975-A56FAF7CA6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8" y="1212096"/>
            <a:ext cx="4409797" cy="1942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8C49F7-5365-4830-95E3-C1D215DF1D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6" y="3219028"/>
            <a:ext cx="4411359" cy="18867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067A432-3E2C-4BD3-874B-7249D7FB03D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26" y="1346820"/>
            <a:ext cx="4263484" cy="33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01109"/>
      </p:ext>
    </p:extLst>
  </p:cSld>
  <p:clrMapOvr>
    <a:masterClrMapping/>
  </p:clrMapOvr>
  <p:transition spd="slow" advTm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71600" y="224699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 感谢大家聆听！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555776" y="3124557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-1463" y="1182490"/>
            <a:ext cx="4762176" cy="3982615"/>
          </a:xfrm>
          <a:custGeom>
            <a:avLst/>
            <a:gdLst>
              <a:gd name="T0" fmla="*/ 1565 w 2779"/>
              <a:gd name="T1" fmla="*/ 164 h 2324"/>
              <a:gd name="T2" fmla="*/ 0 w 2779"/>
              <a:gd name="T3" fmla="*/ 217 h 2324"/>
              <a:gd name="T4" fmla="*/ 1485 w 2779"/>
              <a:gd name="T5" fmla="*/ 2313 h 2324"/>
              <a:gd name="T6" fmla="*/ 1910 w 2779"/>
              <a:gd name="T7" fmla="*/ 2243 h 2324"/>
              <a:gd name="T8" fmla="*/ 2765 w 2779"/>
              <a:gd name="T9" fmla="*/ 2014 h 2324"/>
              <a:gd name="T10" fmla="*/ 732 w 2779"/>
              <a:gd name="T11" fmla="*/ 2122 h 2324"/>
              <a:gd name="T12" fmla="*/ 732 w 2779"/>
              <a:gd name="T13" fmla="*/ 312 h 2324"/>
              <a:gd name="T14" fmla="*/ 1389 w 2779"/>
              <a:gd name="T15" fmla="*/ 2122 h 2324"/>
              <a:gd name="T16" fmla="*/ 1389 w 2779"/>
              <a:gd name="T17" fmla="*/ 312 h 2324"/>
              <a:gd name="T18" fmla="*/ 2070 w 2779"/>
              <a:gd name="T19" fmla="*/ 2101 h 2324"/>
              <a:gd name="T20" fmla="*/ 2557 w 2779"/>
              <a:gd name="T21" fmla="*/ 1970 h 2324"/>
              <a:gd name="T22" fmla="*/ 319 w 2779"/>
              <a:gd name="T23" fmla="*/ 1881 h 2324"/>
              <a:gd name="T24" fmla="*/ 595 w 2779"/>
              <a:gd name="T25" fmla="*/ 1888 h 2324"/>
              <a:gd name="T26" fmla="*/ 597 w 2779"/>
              <a:gd name="T27" fmla="*/ 1612 h 2324"/>
              <a:gd name="T28" fmla="*/ 323 w 2779"/>
              <a:gd name="T29" fmla="*/ 1612 h 2324"/>
              <a:gd name="T30" fmla="*/ 403 w 2779"/>
              <a:gd name="T31" fmla="*/ 1693 h 2324"/>
              <a:gd name="T32" fmla="*/ 516 w 2779"/>
              <a:gd name="T33" fmla="*/ 1693 h 2324"/>
              <a:gd name="T34" fmla="*/ 516 w 2779"/>
              <a:gd name="T35" fmla="*/ 1805 h 2324"/>
              <a:gd name="T36" fmla="*/ 401 w 2779"/>
              <a:gd name="T37" fmla="*/ 1803 h 2324"/>
              <a:gd name="T38" fmla="*/ 443 w 2779"/>
              <a:gd name="T39" fmla="*/ 1283 h 2324"/>
              <a:gd name="T40" fmla="*/ 500 w 2779"/>
              <a:gd name="T41" fmla="*/ 534 h 2324"/>
              <a:gd name="T42" fmla="*/ 386 w 2779"/>
              <a:gd name="T43" fmla="*/ 1225 h 2324"/>
              <a:gd name="T44" fmla="*/ 1888 w 2779"/>
              <a:gd name="T45" fmla="*/ 447 h 2324"/>
              <a:gd name="T46" fmla="*/ 2096 w 2779"/>
              <a:gd name="T47" fmla="*/ 1224 h 2324"/>
              <a:gd name="T48" fmla="*/ 1888 w 2779"/>
              <a:gd name="T49" fmla="*/ 447 h 2324"/>
              <a:gd name="T50" fmla="*/ 968 w 2779"/>
              <a:gd name="T51" fmla="*/ 1885 h 2324"/>
              <a:gd name="T52" fmla="*/ 1242 w 2779"/>
              <a:gd name="T53" fmla="*/ 1885 h 2324"/>
              <a:gd name="T54" fmla="*/ 1105 w 2779"/>
              <a:gd name="T55" fmla="*/ 1554 h 2324"/>
              <a:gd name="T56" fmla="*/ 913 w 2779"/>
              <a:gd name="T57" fmla="*/ 1749 h 2324"/>
              <a:gd name="T58" fmla="*/ 1049 w 2779"/>
              <a:gd name="T59" fmla="*/ 1693 h 2324"/>
              <a:gd name="T60" fmla="*/ 1161 w 2779"/>
              <a:gd name="T61" fmla="*/ 1693 h 2324"/>
              <a:gd name="T62" fmla="*/ 1161 w 2779"/>
              <a:gd name="T63" fmla="*/ 1805 h 2324"/>
              <a:gd name="T64" fmla="*/ 1047 w 2779"/>
              <a:gd name="T65" fmla="*/ 1803 h 2324"/>
              <a:gd name="T66" fmla="*/ 1137 w 2779"/>
              <a:gd name="T67" fmla="*/ 1283 h 2324"/>
              <a:gd name="T68" fmla="*/ 1195 w 2779"/>
              <a:gd name="T69" fmla="*/ 534 h 2324"/>
              <a:gd name="T70" fmla="*/ 1080 w 2779"/>
              <a:gd name="T71" fmla="*/ 1225 h 2324"/>
              <a:gd name="T72" fmla="*/ 2088 w 2779"/>
              <a:gd name="T73" fmla="*/ 1537 h 2324"/>
              <a:gd name="T74" fmla="*/ 2088 w 2779"/>
              <a:gd name="T75" fmla="*/ 1811 h 2324"/>
              <a:gd name="T76" fmla="*/ 2359 w 2779"/>
              <a:gd name="T77" fmla="*/ 1812 h 2324"/>
              <a:gd name="T78" fmla="*/ 2362 w 2779"/>
              <a:gd name="T79" fmla="*/ 1537 h 2324"/>
              <a:gd name="T80" fmla="*/ 2224 w 2779"/>
              <a:gd name="T81" fmla="*/ 1480 h 2324"/>
              <a:gd name="T82" fmla="*/ 2168 w 2779"/>
              <a:gd name="T83" fmla="*/ 1617 h 2324"/>
              <a:gd name="T84" fmla="*/ 2303 w 2779"/>
              <a:gd name="T85" fmla="*/ 1675 h 2324"/>
              <a:gd name="T86" fmla="*/ 2168 w 2779"/>
              <a:gd name="T87" fmla="*/ 1730 h 2324"/>
              <a:gd name="T88" fmla="*/ 2168 w 2779"/>
              <a:gd name="T89" fmla="*/ 1617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9" h="2324">
                <a:moveTo>
                  <a:pt x="2248" y="81"/>
                </a:moveTo>
                <a:cubicBezTo>
                  <a:pt x="2234" y="31"/>
                  <a:pt x="2183" y="0"/>
                  <a:pt x="2130" y="13"/>
                </a:cubicBezTo>
                <a:cubicBezTo>
                  <a:pt x="1565" y="164"/>
                  <a:pt x="1565" y="164"/>
                  <a:pt x="1565" y="164"/>
                </a:cubicBezTo>
                <a:cubicBezTo>
                  <a:pt x="1548" y="138"/>
                  <a:pt x="1519" y="121"/>
                  <a:pt x="148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43" y="121"/>
                  <a:pt x="0" y="164"/>
                  <a:pt x="0" y="217"/>
                </a:cubicBezTo>
                <a:cubicBezTo>
                  <a:pt x="0" y="2217"/>
                  <a:pt x="0" y="2217"/>
                  <a:pt x="0" y="2217"/>
                </a:cubicBezTo>
                <a:cubicBezTo>
                  <a:pt x="0" y="2271"/>
                  <a:pt x="43" y="2313"/>
                  <a:pt x="95" y="2313"/>
                </a:cubicBezTo>
                <a:cubicBezTo>
                  <a:pt x="1485" y="2313"/>
                  <a:pt x="1485" y="2313"/>
                  <a:pt x="1485" y="2313"/>
                </a:cubicBezTo>
                <a:cubicBezTo>
                  <a:pt x="1538" y="2313"/>
                  <a:pt x="1580" y="2271"/>
                  <a:pt x="1580" y="2217"/>
                </a:cubicBezTo>
                <a:cubicBezTo>
                  <a:pt x="1580" y="1010"/>
                  <a:pt x="1580" y="1010"/>
                  <a:pt x="1580" y="1010"/>
                </a:cubicBezTo>
                <a:cubicBezTo>
                  <a:pt x="1910" y="2243"/>
                  <a:pt x="1910" y="2243"/>
                  <a:pt x="1910" y="2243"/>
                </a:cubicBezTo>
                <a:cubicBezTo>
                  <a:pt x="1923" y="2294"/>
                  <a:pt x="1976" y="2324"/>
                  <a:pt x="2027" y="2310"/>
                </a:cubicBezTo>
                <a:cubicBezTo>
                  <a:pt x="2697" y="2131"/>
                  <a:pt x="2697" y="2131"/>
                  <a:pt x="2697" y="2131"/>
                </a:cubicBezTo>
                <a:cubicBezTo>
                  <a:pt x="2749" y="2117"/>
                  <a:pt x="2779" y="2064"/>
                  <a:pt x="2765" y="2014"/>
                </a:cubicBezTo>
                <a:cubicBezTo>
                  <a:pt x="2248" y="81"/>
                  <a:pt x="2248" y="81"/>
                  <a:pt x="2248" y="81"/>
                </a:cubicBezTo>
                <a:close/>
                <a:moveTo>
                  <a:pt x="732" y="2122"/>
                </a:moveTo>
                <a:cubicBezTo>
                  <a:pt x="732" y="2122"/>
                  <a:pt x="732" y="2122"/>
                  <a:pt x="732" y="2122"/>
                </a:cubicBezTo>
                <a:cubicBezTo>
                  <a:pt x="190" y="2122"/>
                  <a:pt x="190" y="2122"/>
                  <a:pt x="190" y="2122"/>
                </a:cubicBezTo>
                <a:cubicBezTo>
                  <a:pt x="190" y="312"/>
                  <a:pt x="190" y="312"/>
                  <a:pt x="190" y="312"/>
                </a:cubicBezTo>
                <a:cubicBezTo>
                  <a:pt x="732" y="312"/>
                  <a:pt x="732" y="312"/>
                  <a:pt x="732" y="312"/>
                </a:cubicBezTo>
                <a:cubicBezTo>
                  <a:pt x="732" y="2122"/>
                  <a:pt x="732" y="2122"/>
                  <a:pt x="732" y="2122"/>
                </a:cubicBezTo>
                <a:close/>
                <a:moveTo>
                  <a:pt x="1389" y="2122"/>
                </a:moveTo>
                <a:cubicBezTo>
                  <a:pt x="1389" y="2122"/>
                  <a:pt x="1389" y="2122"/>
                  <a:pt x="1389" y="2122"/>
                </a:cubicBezTo>
                <a:cubicBezTo>
                  <a:pt x="848" y="2122"/>
                  <a:pt x="848" y="2122"/>
                  <a:pt x="848" y="2122"/>
                </a:cubicBezTo>
                <a:cubicBezTo>
                  <a:pt x="848" y="312"/>
                  <a:pt x="848" y="312"/>
                  <a:pt x="848" y="312"/>
                </a:cubicBezTo>
                <a:cubicBezTo>
                  <a:pt x="1389" y="312"/>
                  <a:pt x="1389" y="312"/>
                  <a:pt x="1389" y="312"/>
                </a:cubicBezTo>
                <a:cubicBezTo>
                  <a:pt x="1389" y="2122"/>
                  <a:pt x="1389" y="2122"/>
                  <a:pt x="1389" y="2122"/>
                </a:cubicBezTo>
                <a:close/>
                <a:moveTo>
                  <a:pt x="2070" y="2101"/>
                </a:moveTo>
                <a:cubicBezTo>
                  <a:pt x="2070" y="2101"/>
                  <a:pt x="2070" y="2101"/>
                  <a:pt x="2070" y="2101"/>
                </a:cubicBezTo>
                <a:cubicBezTo>
                  <a:pt x="1602" y="354"/>
                  <a:pt x="1602" y="354"/>
                  <a:pt x="1602" y="354"/>
                </a:cubicBezTo>
                <a:cubicBezTo>
                  <a:pt x="2088" y="222"/>
                  <a:pt x="2088" y="222"/>
                  <a:pt x="2088" y="222"/>
                </a:cubicBezTo>
                <a:cubicBezTo>
                  <a:pt x="2557" y="1970"/>
                  <a:pt x="2557" y="1970"/>
                  <a:pt x="2557" y="1970"/>
                </a:cubicBezTo>
                <a:cubicBezTo>
                  <a:pt x="2070" y="2101"/>
                  <a:pt x="2070" y="2101"/>
                  <a:pt x="2070" y="2101"/>
                </a:cubicBezTo>
                <a:close/>
                <a:moveTo>
                  <a:pt x="319" y="1881"/>
                </a:moveTo>
                <a:cubicBezTo>
                  <a:pt x="319" y="1881"/>
                  <a:pt x="319" y="1881"/>
                  <a:pt x="319" y="1881"/>
                </a:cubicBezTo>
                <a:cubicBezTo>
                  <a:pt x="323" y="1885"/>
                  <a:pt x="323" y="1885"/>
                  <a:pt x="323" y="1885"/>
                </a:cubicBezTo>
                <a:cubicBezTo>
                  <a:pt x="358" y="1921"/>
                  <a:pt x="407" y="1942"/>
                  <a:pt x="460" y="1942"/>
                </a:cubicBezTo>
                <a:cubicBezTo>
                  <a:pt x="512" y="1942"/>
                  <a:pt x="560" y="1921"/>
                  <a:pt x="595" y="1888"/>
                </a:cubicBezTo>
                <a:cubicBezTo>
                  <a:pt x="597" y="1885"/>
                  <a:pt x="597" y="1885"/>
                  <a:pt x="597" y="1885"/>
                </a:cubicBezTo>
                <a:cubicBezTo>
                  <a:pt x="632" y="1851"/>
                  <a:pt x="654" y="1803"/>
                  <a:pt x="654" y="1749"/>
                </a:cubicBezTo>
                <a:cubicBezTo>
                  <a:pt x="654" y="1695"/>
                  <a:pt x="632" y="1647"/>
                  <a:pt x="597" y="1612"/>
                </a:cubicBezTo>
                <a:cubicBezTo>
                  <a:pt x="596" y="1612"/>
                  <a:pt x="596" y="1612"/>
                  <a:pt x="596" y="1612"/>
                </a:cubicBezTo>
                <a:cubicBezTo>
                  <a:pt x="562" y="1577"/>
                  <a:pt x="513" y="1554"/>
                  <a:pt x="460" y="1554"/>
                </a:cubicBezTo>
                <a:cubicBezTo>
                  <a:pt x="407" y="1554"/>
                  <a:pt x="358" y="1577"/>
                  <a:pt x="323" y="1612"/>
                </a:cubicBezTo>
                <a:cubicBezTo>
                  <a:pt x="288" y="1647"/>
                  <a:pt x="267" y="1695"/>
                  <a:pt x="267" y="1749"/>
                </a:cubicBezTo>
                <a:cubicBezTo>
                  <a:pt x="267" y="1800"/>
                  <a:pt x="287" y="1847"/>
                  <a:pt x="319" y="1881"/>
                </a:cubicBezTo>
                <a:close/>
                <a:moveTo>
                  <a:pt x="403" y="1693"/>
                </a:moveTo>
                <a:cubicBezTo>
                  <a:pt x="403" y="1693"/>
                  <a:pt x="403" y="1693"/>
                  <a:pt x="403" y="1693"/>
                </a:cubicBezTo>
                <a:cubicBezTo>
                  <a:pt x="418" y="1678"/>
                  <a:pt x="438" y="1670"/>
                  <a:pt x="460" y="1670"/>
                </a:cubicBezTo>
                <a:cubicBezTo>
                  <a:pt x="481" y="1670"/>
                  <a:pt x="502" y="1678"/>
                  <a:pt x="516" y="1693"/>
                </a:cubicBezTo>
                <a:cubicBezTo>
                  <a:pt x="516" y="1693"/>
                  <a:pt x="516" y="1693"/>
                  <a:pt x="516" y="1693"/>
                </a:cubicBezTo>
                <a:cubicBezTo>
                  <a:pt x="530" y="1708"/>
                  <a:pt x="540" y="1727"/>
                  <a:pt x="540" y="1749"/>
                </a:cubicBezTo>
                <a:cubicBezTo>
                  <a:pt x="540" y="1771"/>
                  <a:pt x="530" y="1790"/>
                  <a:pt x="516" y="1805"/>
                </a:cubicBezTo>
                <a:cubicBezTo>
                  <a:pt x="501" y="1820"/>
                  <a:pt x="481" y="1828"/>
                  <a:pt x="460" y="1828"/>
                </a:cubicBezTo>
                <a:cubicBezTo>
                  <a:pt x="438" y="1828"/>
                  <a:pt x="418" y="1819"/>
                  <a:pt x="403" y="1805"/>
                </a:cubicBezTo>
                <a:cubicBezTo>
                  <a:pt x="401" y="1803"/>
                  <a:pt x="401" y="1803"/>
                  <a:pt x="401" y="1803"/>
                </a:cubicBezTo>
                <a:cubicBezTo>
                  <a:pt x="388" y="1789"/>
                  <a:pt x="381" y="1770"/>
                  <a:pt x="381" y="1749"/>
                </a:cubicBezTo>
                <a:cubicBezTo>
                  <a:pt x="381" y="1727"/>
                  <a:pt x="389" y="1708"/>
                  <a:pt x="403" y="1693"/>
                </a:cubicBezTo>
                <a:close/>
                <a:moveTo>
                  <a:pt x="443" y="1283"/>
                </a:moveTo>
                <a:cubicBezTo>
                  <a:pt x="443" y="1283"/>
                  <a:pt x="443" y="1283"/>
                  <a:pt x="443" y="1283"/>
                </a:cubicBezTo>
                <a:cubicBezTo>
                  <a:pt x="475" y="1283"/>
                  <a:pt x="500" y="1257"/>
                  <a:pt x="500" y="1225"/>
                </a:cubicBezTo>
                <a:cubicBezTo>
                  <a:pt x="500" y="534"/>
                  <a:pt x="500" y="534"/>
                  <a:pt x="500" y="534"/>
                </a:cubicBezTo>
                <a:cubicBezTo>
                  <a:pt x="500" y="503"/>
                  <a:pt x="475" y="477"/>
                  <a:pt x="443" y="477"/>
                </a:cubicBezTo>
                <a:cubicBezTo>
                  <a:pt x="411" y="477"/>
                  <a:pt x="386" y="503"/>
                  <a:pt x="386" y="534"/>
                </a:cubicBezTo>
                <a:cubicBezTo>
                  <a:pt x="386" y="1225"/>
                  <a:pt x="386" y="1225"/>
                  <a:pt x="386" y="1225"/>
                </a:cubicBezTo>
                <a:cubicBezTo>
                  <a:pt x="386" y="1257"/>
                  <a:pt x="411" y="1283"/>
                  <a:pt x="443" y="1283"/>
                </a:cubicBezTo>
                <a:close/>
                <a:moveTo>
                  <a:pt x="1888" y="447"/>
                </a:moveTo>
                <a:cubicBezTo>
                  <a:pt x="1888" y="447"/>
                  <a:pt x="1888" y="447"/>
                  <a:pt x="1888" y="447"/>
                </a:cubicBezTo>
                <a:cubicBezTo>
                  <a:pt x="1857" y="454"/>
                  <a:pt x="1839" y="487"/>
                  <a:pt x="1847" y="517"/>
                </a:cubicBezTo>
                <a:cubicBezTo>
                  <a:pt x="2026" y="1184"/>
                  <a:pt x="2026" y="1184"/>
                  <a:pt x="2026" y="1184"/>
                </a:cubicBezTo>
                <a:cubicBezTo>
                  <a:pt x="2035" y="1214"/>
                  <a:pt x="2065" y="1233"/>
                  <a:pt x="2096" y="1224"/>
                </a:cubicBezTo>
                <a:cubicBezTo>
                  <a:pt x="2126" y="1217"/>
                  <a:pt x="2144" y="1185"/>
                  <a:pt x="2136" y="1154"/>
                </a:cubicBezTo>
                <a:cubicBezTo>
                  <a:pt x="1957" y="487"/>
                  <a:pt x="1957" y="487"/>
                  <a:pt x="1957" y="487"/>
                </a:cubicBezTo>
                <a:cubicBezTo>
                  <a:pt x="1949" y="456"/>
                  <a:pt x="1917" y="438"/>
                  <a:pt x="1888" y="447"/>
                </a:cubicBezTo>
                <a:close/>
                <a:moveTo>
                  <a:pt x="966" y="1881"/>
                </a:moveTo>
                <a:cubicBezTo>
                  <a:pt x="966" y="1881"/>
                  <a:pt x="966" y="1881"/>
                  <a:pt x="966" y="1881"/>
                </a:cubicBezTo>
                <a:cubicBezTo>
                  <a:pt x="968" y="1885"/>
                  <a:pt x="968" y="1885"/>
                  <a:pt x="968" y="1885"/>
                </a:cubicBezTo>
                <a:cubicBezTo>
                  <a:pt x="1003" y="1921"/>
                  <a:pt x="1052" y="1942"/>
                  <a:pt x="1105" y="1942"/>
                </a:cubicBezTo>
                <a:cubicBezTo>
                  <a:pt x="1158" y="1942"/>
                  <a:pt x="1206" y="1921"/>
                  <a:pt x="1241" y="1888"/>
                </a:cubicBezTo>
                <a:cubicBezTo>
                  <a:pt x="1242" y="1885"/>
                  <a:pt x="1242" y="1885"/>
                  <a:pt x="1242" y="1885"/>
                </a:cubicBezTo>
                <a:cubicBezTo>
                  <a:pt x="1277" y="1851"/>
                  <a:pt x="1299" y="1803"/>
                  <a:pt x="1299" y="1749"/>
                </a:cubicBezTo>
                <a:cubicBezTo>
                  <a:pt x="1299" y="1695"/>
                  <a:pt x="1277" y="1647"/>
                  <a:pt x="1242" y="1612"/>
                </a:cubicBezTo>
                <a:cubicBezTo>
                  <a:pt x="1207" y="1577"/>
                  <a:pt x="1160" y="1554"/>
                  <a:pt x="1105" y="1554"/>
                </a:cubicBezTo>
                <a:cubicBezTo>
                  <a:pt x="1052" y="1554"/>
                  <a:pt x="1003" y="1577"/>
                  <a:pt x="968" y="1612"/>
                </a:cubicBezTo>
                <a:cubicBezTo>
                  <a:pt x="969" y="1612"/>
                  <a:pt x="969" y="1612"/>
                  <a:pt x="969" y="1612"/>
                </a:cubicBezTo>
                <a:cubicBezTo>
                  <a:pt x="933" y="1647"/>
                  <a:pt x="913" y="1695"/>
                  <a:pt x="913" y="1749"/>
                </a:cubicBezTo>
                <a:cubicBezTo>
                  <a:pt x="913" y="1800"/>
                  <a:pt x="933" y="1847"/>
                  <a:pt x="966" y="1881"/>
                </a:cubicBezTo>
                <a:close/>
                <a:moveTo>
                  <a:pt x="1049" y="1693"/>
                </a:moveTo>
                <a:cubicBezTo>
                  <a:pt x="1049" y="1693"/>
                  <a:pt x="1049" y="1693"/>
                  <a:pt x="1049" y="1693"/>
                </a:cubicBezTo>
                <a:cubicBezTo>
                  <a:pt x="1065" y="1678"/>
                  <a:pt x="1083" y="1670"/>
                  <a:pt x="1105" y="1670"/>
                </a:cubicBezTo>
                <a:cubicBezTo>
                  <a:pt x="1128" y="1670"/>
                  <a:pt x="1147" y="1678"/>
                  <a:pt x="1161" y="1693"/>
                </a:cubicBezTo>
                <a:cubicBezTo>
                  <a:pt x="1161" y="1693"/>
                  <a:pt x="1161" y="1693"/>
                  <a:pt x="1161" y="1693"/>
                </a:cubicBezTo>
                <a:cubicBezTo>
                  <a:pt x="1176" y="1708"/>
                  <a:pt x="1185" y="1727"/>
                  <a:pt x="1185" y="1749"/>
                </a:cubicBezTo>
                <a:cubicBezTo>
                  <a:pt x="1185" y="1771"/>
                  <a:pt x="1176" y="1790"/>
                  <a:pt x="1162" y="1805"/>
                </a:cubicBezTo>
                <a:cubicBezTo>
                  <a:pt x="1161" y="1805"/>
                  <a:pt x="1161" y="1805"/>
                  <a:pt x="1161" y="1805"/>
                </a:cubicBezTo>
                <a:cubicBezTo>
                  <a:pt x="1147" y="1820"/>
                  <a:pt x="1128" y="1828"/>
                  <a:pt x="1105" y="1828"/>
                </a:cubicBezTo>
                <a:cubicBezTo>
                  <a:pt x="1083" y="1828"/>
                  <a:pt x="1065" y="1819"/>
                  <a:pt x="1049" y="1805"/>
                </a:cubicBezTo>
                <a:cubicBezTo>
                  <a:pt x="1047" y="1803"/>
                  <a:pt x="1047" y="1803"/>
                  <a:pt x="1047" y="1803"/>
                </a:cubicBezTo>
                <a:cubicBezTo>
                  <a:pt x="1034" y="1789"/>
                  <a:pt x="1027" y="1770"/>
                  <a:pt x="1027" y="1749"/>
                </a:cubicBezTo>
                <a:cubicBezTo>
                  <a:pt x="1027" y="1727"/>
                  <a:pt x="1035" y="1708"/>
                  <a:pt x="1049" y="1693"/>
                </a:cubicBezTo>
                <a:close/>
                <a:moveTo>
                  <a:pt x="1137" y="1283"/>
                </a:moveTo>
                <a:cubicBezTo>
                  <a:pt x="1137" y="1283"/>
                  <a:pt x="1137" y="1283"/>
                  <a:pt x="1137" y="1283"/>
                </a:cubicBezTo>
                <a:cubicBezTo>
                  <a:pt x="1169" y="1283"/>
                  <a:pt x="1195" y="1257"/>
                  <a:pt x="1195" y="1225"/>
                </a:cubicBezTo>
                <a:cubicBezTo>
                  <a:pt x="1195" y="534"/>
                  <a:pt x="1195" y="534"/>
                  <a:pt x="1195" y="534"/>
                </a:cubicBezTo>
                <a:cubicBezTo>
                  <a:pt x="1195" y="503"/>
                  <a:pt x="1169" y="477"/>
                  <a:pt x="1137" y="477"/>
                </a:cubicBezTo>
                <a:cubicBezTo>
                  <a:pt x="1105" y="477"/>
                  <a:pt x="1080" y="503"/>
                  <a:pt x="1080" y="534"/>
                </a:cubicBezTo>
                <a:cubicBezTo>
                  <a:pt x="1080" y="1225"/>
                  <a:pt x="1080" y="1225"/>
                  <a:pt x="1080" y="1225"/>
                </a:cubicBezTo>
                <a:cubicBezTo>
                  <a:pt x="1080" y="1257"/>
                  <a:pt x="1105" y="1283"/>
                  <a:pt x="1137" y="1283"/>
                </a:cubicBezTo>
                <a:close/>
                <a:moveTo>
                  <a:pt x="2088" y="1537"/>
                </a:moveTo>
                <a:cubicBezTo>
                  <a:pt x="2088" y="1537"/>
                  <a:pt x="2088" y="1537"/>
                  <a:pt x="2088" y="1537"/>
                </a:cubicBezTo>
                <a:cubicBezTo>
                  <a:pt x="2052" y="1572"/>
                  <a:pt x="2030" y="1619"/>
                  <a:pt x="2030" y="1675"/>
                </a:cubicBezTo>
                <a:cubicBezTo>
                  <a:pt x="2030" y="1726"/>
                  <a:pt x="2051" y="1773"/>
                  <a:pt x="2085" y="1807"/>
                </a:cubicBezTo>
                <a:cubicBezTo>
                  <a:pt x="2088" y="1811"/>
                  <a:pt x="2088" y="1811"/>
                  <a:pt x="2088" y="1811"/>
                </a:cubicBezTo>
                <a:cubicBezTo>
                  <a:pt x="2123" y="1845"/>
                  <a:pt x="2170" y="1868"/>
                  <a:pt x="2224" y="1868"/>
                </a:cubicBezTo>
                <a:cubicBezTo>
                  <a:pt x="2275" y="1868"/>
                  <a:pt x="2323" y="1847"/>
                  <a:pt x="2358" y="1813"/>
                </a:cubicBezTo>
                <a:cubicBezTo>
                  <a:pt x="2359" y="1812"/>
                  <a:pt x="2359" y="1812"/>
                  <a:pt x="2359" y="1812"/>
                </a:cubicBezTo>
                <a:cubicBezTo>
                  <a:pt x="2362" y="1810"/>
                  <a:pt x="2362" y="1810"/>
                  <a:pt x="2362" y="1810"/>
                </a:cubicBezTo>
                <a:cubicBezTo>
                  <a:pt x="2396" y="1775"/>
                  <a:pt x="2417" y="1727"/>
                  <a:pt x="2417" y="1675"/>
                </a:cubicBezTo>
                <a:cubicBezTo>
                  <a:pt x="2417" y="1619"/>
                  <a:pt x="2396" y="1572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26" y="1502"/>
                  <a:pt x="2277" y="1480"/>
                  <a:pt x="2224" y="1480"/>
                </a:cubicBezTo>
                <a:cubicBezTo>
                  <a:pt x="2170" y="1480"/>
                  <a:pt x="2123" y="1502"/>
                  <a:pt x="2088" y="1537"/>
                </a:cubicBezTo>
                <a:close/>
                <a:moveTo>
                  <a:pt x="2168" y="1617"/>
                </a:moveTo>
                <a:cubicBezTo>
                  <a:pt x="2168" y="1617"/>
                  <a:pt x="2168" y="1617"/>
                  <a:pt x="2168" y="1617"/>
                </a:cubicBezTo>
                <a:cubicBezTo>
                  <a:pt x="2183" y="1603"/>
                  <a:pt x="2202" y="1595"/>
                  <a:pt x="2224" y="1595"/>
                </a:cubicBezTo>
                <a:cubicBezTo>
                  <a:pt x="2246" y="1595"/>
                  <a:pt x="2267" y="1603"/>
                  <a:pt x="2280" y="1617"/>
                </a:cubicBezTo>
                <a:cubicBezTo>
                  <a:pt x="2294" y="1632"/>
                  <a:pt x="2303" y="1652"/>
                  <a:pt x="2303" y="1675"/>
                </a:cubicBezTo>
                <a:cubicBezTo>
                  <a:pt x="2303" y="1695"/>
                  <a:pt x="2294" y="1715"/>
                  <a:pt x="2280" y="1730"/>
                </a:cubicBezTo>
                <a:cubicBezTo>
                  <a:pt x="2265" y="1744"/>
                  <a:pt x="2246" y="1754"/>
                  <a:pt x="2224" y="1754"/>
                </a:cubicBezTo>
                <a:cubicBezTo>
                  <a:pt x="2202" y="1754"/>
                  <a:pt x="2183" y="1744"/>
                  <a:pt x="2168" y="1730"/>
                </a:cubicBezTo>
                <a:cubicBezTo>
                  <a:pt x="2166" y="1727"/>
                  <a:pt x="2166" y="1727"/>
                  <a:pt x="2166" y="1727"/>
                </a:cubicBezTo>
                <a:cubicBezTo>
                  <a:pt x="2153" y="1713"/>
                  <a:pt x="2145" y="1694"/>
                  <a:pt x="2145" y="1675"/>
                </a:cubicBezTo>
                <a:cubicBezTo>
                  <a:pt x="2145" y="1652"/>
                  <a:pt x="2154" y="1632"/>
                  <a:pt x="2168" y="161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1584176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3" name="矩形 2"/>
          <p:cNvSpPr/>
          <p:nvPr/>
        </p:nvSpPr>
        <p:spPr>
          <a:xfrm>
            <a:off x="2627784" y="1881356"/>
            <a:ext cx="11095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0 1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020653"/>
            <a:ext cx="870751" cy="892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实验要求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挑战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程序要求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ONE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5644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BA1EBC-8DEA-4001-BD2D-B31FE2F36148}"/>
              </a:ext>
            </a:extLst>
          </p:cNvPr>
          <p:cNvSpPr/>
          <p:nvPr/>
        </p:nvSpPr>
        <p:spPr>
          <a:xfrm>
            <a:off x="1115616" y="185087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在给定的海量个数的字符串中查找特定的字符串。</a:t>
            </a:r>
          </a:p>
        </p:txBody>
      </p:sp>
    </p:spTree>
  </p:cSld>
  <p:clrMapOvr>
    <a:masterClrMapping/>
  </p:clrMapOvr>
  <p:transition spd="slow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59532" y="378109"/>
            <a:ext cx="492443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挑战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BA1EBC-8DEA-4001-BD2D-B31FE2F36148}"/>
              </a:ext>
            </a:extLst>
          </p:cNvPr>
          <p:cNvSpPr/>
          <p:nvPr/>
        </p:nvSpPr>
        <p:spPr>
          <a:xfrm>
            <a:off x="1043608" y="1416794"/>
            <a:ext cx="5688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1. </a:t>
            </a:r>
            <a:r>
              <a:rPr lang="zh-CN" altLang="zh-CN" dirty="0"/>
              <a:t>实际需求</a:t>
            </a:r>
          </a:p>
          <a:p>
            <a:pPr lvl="1"/>
            <a:r>
              <a:rPr lang="zh-CN" altLang="zh-CN" dirty="0"/>
              <a:t>几亿规模</a:t>
            </a:r>
          </a:p>
          <a:p>
            <a:pPr lvl="0"/>
            <a:r>
              <a:rPr lang="en-US" altLang="zh-CN" dirty="0"/>
              <a:t>2. </a:t>
            </a:r>
            <a:r>
              <a:rPr lang="zh-CN" altLang="zh-CN" dirty="0"/>
              <a:t>数据量大</a:t>
            </a:r>
          </a:p>
          <a:p>
            <a:pPr lvl="1"/>
            <a:r>
              <a:rPr lang="en-US" altLang="zh-CN" dirty="0"/>
              <a:t>200,000,000</a:t>
            </a:r>
            <a:r>
              <a:rPr lang="zh-CN" altLang="zh-CN" dirty="0"/>
              <a:t>量级</a:t>
            </a:r>
          </a:p>
          <a:p>
            <a:pPr lvl="0"/>
            <a:r>
              <a:rPr lang="en-US" altLang="zh-CN" dirty="0"/>
              <a:t>3. </a:t>
            </a:r>
            <a:r>
              <a:rPr lang="zh-CN" altLang="zh-CN" dirty="0"/>
              <a:t>外存便宜</a:t>
            </a:r>
          </a:p>
          <a:p>
            <a:pPr lvl="1"/>
            <a:r>
              <a:rPr lang="zh-CN" altLang="zh-CN" dirty="0"/>
              <a:t>存储成本低</a:t>
            </a:r>
          </a:p>
          <a:p>
            <a:pPr lvl="0"/>
            <a:r>
              <a:rPr lang="en-US" altLang="zh-CN" dirty="0"/>
              <a:t>4. </a:t>
            </a:r>
            <a:r>
              <a:rPr lang="zh-CN" altLang="zh-CN" dirty="0"/>
              <a:t>内存不够大</a:t>
            </a:r>
          </a:p>
          <a:p>
            <a:pPr lvl="1"/>
            <a:r>
              <a:rPr lang="en-US" altLang="zh-CN" dirty="0"/>
              <a:t>200,000,000*40bytes=8000,000,000bytes=8G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35189291"/>
      </p:ext>
    </p:extLst>
  </p:cSld>
  <p:clrMapOvr>
    <a:masterClrMapping/>
  </p:clrMapOvr>
  <p:transition spd="slow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5644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程序要求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BA1EBC-8DEA-4001-BD2D-B31FE2F36148}"/>
              </a:ext>
            </a:extLst>
          </p:cNvPr>
          <p:cNvSpPr/>
          <p:nvPr/>
        </p:nvSpPr>
        <p:spPr>
          <a:xfrm>
            <a:off x="971600" y="914772"/>
            <a:ext cx="56886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1. </a:t>
            </a:r>
            <a:r>
              <a:rPr lang="zh-CN" altLang="zh-CN" dirty="0"/>
              <a:t>分别实现三个版本，程序分别命名为：</a:t>
            </a:r>
            <a:r>
              <a:rPr lang="en-US" altLang="zh-CN" dirty="0" err="1"/>
              <a:t>array_search</a:t>
            </a:r>
            <a:r>
              <a:rPr lang="zh-CN" altLang="zh-CN" dirty="0"/>
              <a:t>、</a:t>
            </a:r>
            <a:r>
              <a:rPr lang="en-US" altLang="zh-CN" dirty="0" err="1"/>
              <a:t>hashtable_search</a:t>
            </a:r>
            <a:r>
              <a:rPr lang="zh-CN" altLang="zh-CN" dirty="0"/>
              <a:t>和</a:t>
            </a:r>
            <a:r>
              <a:rPr lang="en-US" altLang="zh-CN" dirty="0" err="1"/>
              <a:t>bf_search</a:t>
            </a:r>
            <a:endParaRPr lang="zh-CN" altLang="zh-CN" dirty="0"/>
          </a:p>
          <a:p>
            <a:pPr lvl="0"/>
            <a:r>
              <a:rPr lang="en-US" altLang="zh-CN" dirty="0"/>
              <a:t>2. </a:t>
            </a:r>
            <a:r>
              <a:rPr lang="zh-CN" altLang="zh-CN" dirty="0"/>
              <a:t>输入数据</a:t>
            </a:r>
          </a:p>
          <a:p>
            <a:pPr lvl="1"/>
            <a:r>
              <a:rPr lang="zh-CN" altLang="zh-CN" dirty="0"/>
              <a:t>字典串</a:t>
            </a:r>
            <a:r>
              <a:rPr lang="en-US" altLang="zh-CN" dirty="0"/>
              <a:t>pattern.txt(127w</a:t>
            </a:r>
            <a:r>
              <a:rPr lang="zh-CN" altLang="zh-CN" dirty="0"/>
              <a:t>个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zh-CN" altLang="zh-CN" dirty="0"/>
              <a:t>待匹配的</a:t>
            </a:r>
            <a:r>
              <a:rPr lang="en-US" altLang="zh-CN" dirty="0"/>
              <a:t>98w</a:t>
            </a:r>
            <a:r>
              <a:rPr lang="zh-CN" altLang="zh-CN" dirty="0"/>
              <a:t>字符串：</a:t>
            </a:r>
            <a:r>
              <a:rPr lang="en-US" altLang="zh-CN" dirty="0"/>
              <a:t>words.txt</a:t>
            </a:r>
            <a:endParaRPr lang="zh-CN" altLang="zh-CN" dirty="0"/>
          </a:p>
          <a:p>
            <a:pPr lvl="0"/>
            <a:r>
              <a:rPr lang="en-US" altLang="zh-CN" dirty="0"/>
              <a:t>3. </a:t>
            </a:r>
            <a:r>
              <a:rPr lang="zh-CN" altLang="zh-CN" dirty="0"/>
              <a:t>实验结果</a:t>
            </a:r>
            <a:r>
              <a:rPr lang="en-US" altLang="zh-CN" dirty="0"/>
              <a:t>result.txt</a:t>
            </a:r>
            <a:endParaRPr lang="zh-CN" altLang="zh-CN" dirty="0"/>
          </a:p>
          <a:p>
            <a:pPr lvl="1"/>
            <a:r>
              <a:rPr lang="zh-CN" altLang="zh-CN" dirty="0"/>
              <a:t>在模式串中的输出</a:t>
            </a:r>
            <a:r>
              <a:rPr lang="en-US" altLang="zh-CN" dirty="0"/>
              <a:t>yes</a:t>
            </a:r>
            <a:r>
              <a:rPr lang="zh-CN" altLang="zh-CN" dirty="0"/>
              <a:t>，不在就输出</a:t>
            </a:r>
            <a:r>
              <a:rPr lang="en-US" altLang="zh-CN" dirty="0"/>
              <a:t>no</a:t>
            </a:r>
            <a:endParaRPr lang="zh-CN" altLang="zh-CN" dirty="0"/>
          </a:p>
          <a:p>
            <a:pPr lvl="2"/>
            <a:r>
              <a:rPr lang="en-US" altLang="zh-CN" dirty="0"/>
              <a:t>Keyword1 yes</a:t>
            </a:r>
            <a:endParaRPr lang="zh-CN" altLang="zh-CN" dirty="0"/>
          </a:p>
          <a:p>
            <a:pPr lvl="2"/>
            <a:r>
              <a:rPr lang="en-US" altLang="zh-CN" dirty="0"/>
              <a:t>Keyword2 no</a:t>
            </a:r>
            <a:endParaRPr lang="zh-CN" altLang="zh-CN" dirty="0"/>
          </a:p>
          <a:p>
            <a:pPr lvl="2"/>
            <a:r>
              <a:rPr lang="zh-CN" altLang="zh-CN" dirty="0"/>
              <a:t>最后一行输出四个数字，用空格分割：</a:t>
            </a:r>
          </a:p>
          <a:p>
            <a:pPr lvl="3"/>
            <a:r>
              <a:rPr lang="zh-CN" altLang="zh-CN" dirty="0"/>
              <a:t>检索结构占用内存量（</a:t>
            </a:r>
            <a:r>
              <a:rPr lang="en-US" altLang="zh-CN" dirty="0"/>
              <a:t>kb</a:t>
            </a:r>
            <a:r>
              <a:rPr lang="zh-CN" altLang="zh-CN" dirty="0"/>
              <a:t>单位）</a:t>
            </a:r>
          </a:p>
          <a:p>
            <a:pPr lvl="3"/>
            <a:r>
              <a:rPr lang="zh-CN" altLang="zh-CN" dirty="0"/>
              <a:t>字符比较次数</a:t>
            </a:r>
          </a:p>
          <a:p>
            <a:pPr lvl="3"/>
            <a:r>
              <a:rPr lang="en-US" altLang="zh-CN" dirty="0"/>
              <a:t>words</a:t>
            </a:r>
            <a:r>
              <a:rPr lang="zh-CN" altLang="zh-CN" dirty="0"/>
              <a:t>总个数</a:t>
            </a:r>
          </a:p>
          <a:p>
            <a:pPr lvl="3"/>
            <a:r>
              <a:rPr lang="zh-CN" altLang="zh-CN" dirty="0"/>
              <a:t>成功检索到的</a:t>
            </a:r>
            <a:r>
              <a:rPr lang="en-US" altLang="zh-CN" dirty="0"/>
              <a:t>word</a:t>
            </a:r>
            <a:r>
              <a:rPr lang="zh-CN" altLang="zh-CN" dirty="0"/>
              <a:t>总个数</a:t>
            </a:r>
          </a:p>
        </p:txBody>
      </p:sp>
    </p:spTree>
    <p:extLst>
      <p:ext uri="{BB962C8B-B14F-4D97-AF65-F5344CB8AC3E}">
        <p14:creationId xmlns:p14="http://schemas.microsoft.com/office/powerpoint/2010/main" val="3713351172"/>
      </p:ext>
    </p:extLst>
  </p:cSld>
  <p:clrMapOvr>
    <a:masterClrMapping/>
  </p:clrMapOvr>
  <p:transition spd="slow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0" y="1216695"/>
            <a:ext cx="3926075" cy="3925218"/>
          </a:xfrm>
          <a:custGeom>
            <a:avLst/>
            <a:gdLst>
              <a:gd name="T0" fmla="*/ 664 w 2291"/>
              <a:gd name="T1" fmla="*/ 482 h 2291"/>
              <a:gd name="T2" fmla="*/ 482 w 2291"/>
              <a:gd name="T3" fmla="*/ 664 h 2291"/>
              <a:gd name="T4" fmla="*/ 451 w 2291"/>
              <a:gd name="T5" fmla="*/ 853 h 2291"/>
              <a:gd name="T6" fmla="*/ 576 w 2291"/>
              <a:gd name="T7" fmla="*/ 729 h 2291"/>
              <a:gd name="T8" fmla="*/ 729 w 2291"/>
              <a:gd name="T9" fmla="*/ 577 h 2291"/>
              <a:gd name="T10" fmla="*/ 853 w 2291"/>
              <a:gd name="T11" fmla="*/ 450 h 2291"/>
              <a:gd name="T12" fmla="*/ 2254 w 2291"/>
              <a:gd name="T13" fmla="*/ 2118 h 2291"/>
              <a:gd name="T14" fmla="*/ 1841 w 2291"/>
              <a:gd name="T15" fmla="*/ 1706 h 2291"/>
              <a:gd name="T16" fmla="*/ 2083 w 2291"/>
              <a:gd name="T17" fmla="*/ 1040 h 2291"/>
              <a:gd name="T18" fmla="*/ 2003 w 2291"/>
              <a:gd name="T19" fmla="*/ 643 h 2291"/>
              <a:gd name="T20" fmla="*/ 1777 w 2291"/>
              <a:gd name="T21" fmla="*/ 305 h 2291"/>
              <a:gd name="T22" fmla="*/ 1041 w 2291"/>
              <a:gd name="T23" fmla="*/ 0 h 2291"/>
              <a:gd name="T24" fmla="*/ 79 w 2291"/>
              <a:gd name="T25" fmla="*/ 643 h 2291"/>
              <a:gd name="T26" fmla="*/ 77 w 2291"/>
              <a:gd name="T27" fmla="*/ 1433 h 2291"/>
              <a:gd name="T28" fmla="*/ 304 w 2291"/>
              <a:gd name="T29" fmla="*/ 1776 h 2291"/>
              <a:gd name="T30" fmla="*/ 643 w 2291"/>
              <a:gd name="T31" fmla="*/ 2003 h 2291"/>
              <a:gd name="T32" fmla="*/ 643 w 2291"/>
              <a:gd name="T33" fmla="*/ 2003 h 2291"/>
              <a:gd name="T34" fmla="*/ 1439 w 2291"/>
              <a:gd name="T35" fmla="*/ 2003 h 2291"/>
              <a:gd name="T36" fmla="*/ 2119 w 2291"/>
              <a:gd name="T37" fmla="*/ 2255 h 2291"/>
              <a:gd name="T38" fmla="*/ 2254 w 2291"/>
              <a:gd name="T39" fmla="*/ 2118 h 2291"/>
              <a:gd name="T40" fmla="*/ 1643 w 2291"/>
              <a:gd name="T41" fmla="*/ 1642 h 2291"/>
              <a:gd name="T42" fmla="*/ 1366 w 2291"/>
              <a:gd name="T43" fmla="*/ 1826 h 2291"/>
              <a:gd name="T44" fmla="*/ 716 w 2291"/>
              <a:gd name="T45" fmla="*/ 1826 h 2291"/>
              <a:gd name="T46" fmla="*/ 440 w 2291"/>
              <a:gd name="T47" fmla="*/ 1642 h 2291"/>
              <a:gd name="T48" fmla="*/ 440 w 2291"/>
              <a:gd name="T49" fmla="*/ 1642 h 2291"/>
              <a:gd name="T50" fmla="*/ 253 w 2291"/>
              <a:gd name="T51" fmla="*/ 1361 h 2291"/>
              <a:gd name="T52" fmla="*/ 255 w 2291"/>
              <a:gd name="T53" fmla="*/ 715 h 2291"/>
              <a:gd name="T54" fmla="*/ 1041 w 2291"/>
              <a:gd name="T55" fmla="*/ 191 h 2291"/>
              <a:gd name="T56" fmla="*/ 1642 w 2291"/>
              <a:gd name="T57" fmla="*/ 440 h 2291"/>
              <a:gd name="T58" fmla="*/ 1828 w 2291"/>
              <a:gd name="T59" fmla="*/ 715 h 2291"/>
              <a:gd name="T60" fmla="*/ 1891 w 2291"/>
              <a:gd name="T61" fmla="*/ 1040 h 2291"/>
              <a:gd name="T62" fmla="*/ 1643 w 2291"/>
              <a:gd name="T63" fmla="*/ 1642 h 2291"/>
              <a:gd name="T64" fmla="*/ 1657 w 2291"/>
              <a:gd name="T65" fmla="*/ 984 h 2291"/>
              <a:gd name="T66" fmla="*/ 1557 w 2291"/>
              <a:gd name="T67" fmla="*/ 1254 h 2291"/>
              <a:gd name="T68" fmla="*/ 1437 w 2291"/>
              <a:gd name="T69" fmla="*/ 1435 h 2291"/>
              <a:gd name="T70" fmla="*/ 1041 w 2291"/>
              <a:gd name="T71" fmla="*/ 1600 h 2291"/>
              <a:gd name="T72" fmla="*/ 1041 w 2291"/>
              <a:gd name="T73" fmla="*/ 1715 h 2291"/>
              <a:gd name="T74" fmla="*/ 1518 w 2291"/>
              <a:gd name="T75" fmla="*/ 1517 h 2291"/>
              <a:gd name="T76" fmla="*/ 1663 w 2291"/>
              <a:gd name="T77" fmla="*/ 1298 h 2291"/>
              <a:gd name="T78" fmla="*/ 1657 w 2291"/>
              <a:gd name="T79" fmla="*/ 984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91" h="2291">
                <a:moveTo>
                  <a:pt x="778" y="420"/>
                </a:moveTo>
                <a:cubicBezTo>
                  <a:pt x="738" y="438"/>
                  <a:pt x="700" y="457"/>
                  <a:pt x="664" y="482"/>
                </a:cubicBezTo>
                <a:cubicBezTo>
                  <a:pt x="629" y="506"/>
                  <a:pt x="594" y="534"/>
                  <a:pt x="564" y="564"/>
                </a:cubicBezTo>
                <a:cubicBezTo>
                  <a:pt x="533" y="596"/>
                  <a:pt x="506" y="629"/>
                  <a:pt x="482" y="664"/>
                </a:cubicBezTo>
                <a:cubicBezTo>
                  <a:pt x="459" y="700"/>
                  <a:pt x="437" y="738"/>
                  <a:pt x="420" y="778"/>
                </a:cubicBezTo>
                <a:cubicBezTo>
                  <a:pt x="409" y="807"/>
                  <a:pt x="422" y="841"/>
                  <a:pt x="451" y="853"/>
                </a:cubicBezTo>
                <a:cubicBezTo>
                  <a:pt x="480" y="866"/>
                  <a:pt x="513" y="852"/>
                  <a:pt x="525" y="824"/>
                </a:cubicBezTo>
                <a:cubicBezTo>
                  <a:pt x="540" y="791"/>
                  <a:pt x="558" y="759"/>
                  <a:pt x="576" y="729"/>
                </a:cubicBezTo>
                <a:cubicBezTo>
                  <a:pt x="597" y="698"/>
                  <a:pt x="620" y="669"/>
                  <a:pt x="645" y="645"/>
                </a:cubicBezTo>
                <a:cubicBezTo>
                  <a:pt x="672" y="619"/>
                  <a:pt x="699" y="596"/>
                  <a:pt x="729" y="577"/>
                </a:cubicBezTo>
                <a:cubicBezTo>
                  <a:pt x="759" y="556"/>
                  <a:pt x="790" y="539"/>
                  <a:pt x="823" y="525"/>
                </a:cubicBezTo>
                <a:cubicBezTo>
                  <a:pt x="852" y="513"/>
                  <a:pt x="866" y="479"/>
                  <a:pt x="853" y="450"/>
                </a:cubicBezTo>
                <a:cubicBezTo>
                  <a:pt x="841" y="421"/>
                  <a:pt x="807" y="408"/>
                  <a:pt x="778" y="420"/>
                </a:cubicBezTo>
                <a:close/>
                <a:moveTo>
                  <a:pt x="2254" y="2118"/>
                </a:moveTo>
                <a:cubicBezTo>
                  <a:pt x="2254" y="2118"/>
                  <a:pt x="2254" y="2118"/>
                  <a:pt x="2254" y="2118"/>
                </a:cubicBezTo>
                <a:cubicBezTo>
                  <a:pt x="1841" y="1706"/>
                  <a:pt x="1841" y="1706"/>
                  <a:pt x="1841" y="1706"/>
                </a:cubicBezTo>
                <a:cubicBezTo>
                  <a:pt x="1908" y="1626"/>
                  <a:pt x="1963" y="1536"/>
                  <a:pt x="2003" y="1440"/>
                </a:cubicBezTo>
                <a:cubicBezTo>
                  <a:pt x="2054" y="1315"/>
                  <a:pt x="2083" y="1182"/>
                  <a:pt x="2083" y="1040"/>
                </a:cubicBezTo>
                <a:cubicBezTo>
                  <a:pt x="2083" y="902"/>
                  <a:pt x="2054" y="769"/>
                  <a:pt x="2005" y="648"/>
                </a:cubicBezTo>
                <a:cubicBezTo>
                  <a:pt x="2003" y="643"/>
                  <a:pt x="2003" y="643"/>
                  <a:pt x="2003" y="643"/>
                </a:cubicBezTo>
                <a:cubicBezTo>
                  <a:pt x="1950" y="518"/>
                  <a:pt x="1876" y="404"/>
                  <a:pt x="1781" y="309"/>
                </a:cubicBezTo>
                <a:cubicBezTo>
                  <a:pt x="1777" y="305"/>
                  <a:pt x="1777" y="305"/>
                  <a:pt x="1777" y="305"/>
                </a:cubicBezTo>
                <a:cubicBezTo>
                  <a:pt x="1681" y="208"/>
                  <a:pt x="1567" y="131"/>
                  <a:pt x="1439" y="78"/>
                </a:cubicBezTo>
                <a:cubicBezTo>
                  <a:pt x="1315" y="28"/>
                  <a:pt x="1181" y="0"/>
                  <a:pt x="1041" y="0"/>
                </a:cubicBezTo>
                <a:cubicBezTo>
                  <a:pt x="753" y="0"/>
                  <a:pt x="493" y="115"/>
                  <a:pt x="304" y="305"/>
                </a:cubicBezTo>
                <a:cubicBezTo>
                  <a:pt x="208" y="400"/>
                  <a:pt x="132" y="515"/>
                  <a:pt x="79" y="643"/>
                </a:cubicBezTo>
                <a:cubicBezTo>
                  <a:pt x="27" y="766"/>
                  <a:pt x="0" y="901"/>
                  <a:pt x="0" y="1040"/>
                </a:cubicBezTo>
                <a:cubicBezTo>
                  <a:pt x="0" y="1179"/>
                  <a:pt x="27" y="1312"/>
                  <a:pt x="77" y="1433"/>
                </a:cubicBezTo>
                <a:cubicBezTo>
                  <a:pt x="79" y="1440"/>
                  <a:pt x="79" y="1440"/>
                  <a:pt x="79" y="1440"/>
                </a:cubicBezTo>
                <a:cubicBezTo>
                  <a:pt x="132" y="1566"/>
                  <a:pt x="208" y="1680"/>
                  <a:pt x="304" y="1776"/>
                </a:cubicBezTo>
                <a:cubicBezTo>
                  <a:pt x="305" y="1776"/>
                  <a:pt x="305" y="1776"/>
                  <a:pt x="305" y="1776"/>
                </a:cubicBezTo>
                <a:cubicBezTo>
                  <a:pt x="401" y="1872"/>
                  <a:pt x="515" y="1950"/>
                  <a:pt x="643" y="2003"/>
                </a:cubicBezTo>
                <a:cubicBezTo>
                  <a:pt x="643" y="2002"/>
                  <a:pt x="643" y="2002"/>
                  <a:pt x="643" y="2002"/>
                </a:cubicBezTo>
                <a:cubicBezTo>
                  <a:pt x="643" y="2003"/>
                  <a:pt x="643" y="2003"/>
                  <a:pt x="643" y="2003"/>
                </a:cubicBezTo>
                <a:cubicBezTo>
                  <a:pt x="767" y="2053"/>
                  <a:pt x="901" y="2082"/>
                  <a:pt x="1041" y="2082"/>
                </a:cubicBezTo>
                <a:cubicBezTo>
                  <a:pt x="1181" y="2082"/>
                  <a:pt x="1315" y="2053"/>
                  <a:pt x="1439" y="2003"/>
                </a:cubicBezTo>
                <a:cubicBezTo>
                  <a:pt x="1536" y="1963"/>
                  <a:pt x="1627" y="1906"/>
                  <a:pt x="1706" y="1840"/>
                </a:cubicBezTo>
                <a:cubicBezTo>
                  <a:pt x="2119" y="2255"/>
                  <a:pt x="2119" y="2255"/>
                  <a:pt x="2119" y="2255"/>
                </a:cubicBezTo>
                <a:cubicBezTo>
                  <a:pt x="2157" y="2291"/>
                  <a:pt x="2217" y="2291"/>
                  <a:pt x="2254" y="2253"/>
                </a:cubicBezTo>
                <a:cubicBezTo>
                  <a:pt x="2291" y="2215"/>
                  <a:pt x="2291" y="2156"/>
                  <a:pt x="2254" y="2118"/>
                </a:cubicBezTo>
                <a:close/>
                <a:moveTo>
                  <a:pt x="1643" y="1642"/>
                </a:moveTo>
                <a:cubicBezTo>
                  <a:pt x="1643" y="1642"/>
                  <a:pt x="1643" y="1642"/>
                  <a:pt x="1643" y="1642"/>
                </a:cubicBezTo>
                <a:cubicBezTo>
                  <a:pt x="1640" y="1644"/>
                  <a:pt x="1640" y="1644"/>
                  <a:pt x="1640" y="1644"/>
                </a:cubicBezTo>
                <a:cubicBezTo>
                  <a:pt x="1563" y="1721"/>
                  <a:pt x="1469" y="1784"/>
                  <a:pt x="1366" y="1826"/>
                </a:cubicBezTo>
                <a:cubicBezTo>
                  <a:pt x="1266" y="1868"/>
                  <a:pt x="1156" y="1890"/>
                  <a:pt x="1041" y="1890"/>
                </a:cubicBezTo>
                <a:cubicBezTo>
                  <a:pt x="925" y="1890"/>
                  <a:pt x="816" y="1868"/>
                  <a:pt x="716" y="1826"/>
                </a:cubicBezTo>
                <a:cubicBezTo>
                  <a:pt x="716" y="1826"/>
                  <a:pt x="716" y="1826"/>
                  <a:pt x="716" y="1826"/>
                </a:cubicBezTo>
                <a:cubicBezTo>
                  <a:pt x="611" y="1784"/>
                  <a:pt x="518" y="1720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362" y="1562"/>
                  <a:pt x="299" y="1468"/>
                  <a:pt x="255" y="1366"/>
                </a:cubicBezTo>
                <a:cubicBezTo>
                  <a:pt x="253" y="1361"/>
                  <a:pt x="253" y="1361"/>
                  <a:pt x="253" y="1361"/>
                </a:cubicBezTo>
                <a:cubicBezTo>
                  <a:pt x="213" y="1263"/>
                  <a:pt x="191" y="1154"/>
                  <a:pt x="191" y="1040"/>
                </a:cubicBezTo>
                <a:cubicBezTo>
                  <a:pt x="191" y="925"/>
                  <a:pt x="215" y="815"/>
                  <a:pt x="255" y="715"/>
                </a:cubicBezTo>
                <a:cubicBezTo>
                  <a:pt x="297" y="612"/>
                  <a:pt x="361" y="518"/>
                  <a:pt x="440" y="440"/>
                </a:cubicBezTo>
                <a:cubicBezTo>
                  <a:pt x="593" y="286"/>
                  <a:pt x="805" y="191"/>
                  <a:pt x="1041" y="191"/>
                </a:cubicBezTo>
                <a:cubicBezTo>
                  <a:pt x="1156" y="191"/>
                  <a:pt x="1267" y="213"/>
                  <a:pt x="1366" y="255"/>
                </a:cubicBezTo>
                <a:cubicBezTo>
                  <a:pt x="1469" y="299"/>
                  <a:pt x="1563" y="361"/>
                  <a:pt x="1642" y="440"/>
                </a:cubicBezTo>
                <a:cubicBezTo>
                  <a:pt x="1647" y="444"/>
                  <a:pt x="1647" y="444"/>
                  <a:pt x="1647" y="444"/>
                </a:cubicBezTo>
                <a:cubicBezTo>
                  <a:pt x="1722" y="521"/>
                  <a:pt x="1783" y="613"/>
                  <a:pt x="1828" y="715"/>
                </a:cubicBezTo>
                <a:cubicBezTo>
                  <a:pt x="1829" y="719"/>
                  <a:pt x="1829" y="719"/>
                  <a:pt x="1829" y="719"/>
                </a:cubicBezTo>
                <a:cubicBezTo>
                  <a:pt x="1869" y="820"/>
                  <a:pt x="1891" y="927"/>
                  <a:pt x="1891" y="1040"/>
                </a:cubicBezTo>
                <a:cubicBezTo>
                  <a:pt x="1891" y="1156"/>
                  <a:pt x="1868" y="1266"/>
                  <a:pt x="1828" y="1366"/>
                </a:cubicBezTo>
                <a:cubicBezTo>
                  <a:pt x="1783" y="1469"/>
                  <a:pt x="1720" y="1563"/>
                  <a:pt x="1643" y="1642"/>
                </a:cubicBezTo>
                <a:close/>
                <a:moveTo>
                  <a:pt x="1657" y="984"/>
                </a:moveTo>
                <a:cubicBezTo>
                  <a:pt x="1657" y="984"/>
                  <a:pt x="1657" y="984"/>
                  <a:pt x="1657" y="984"/>
                </a:cubicBezTo>
                <a:cubicBezTo>
                  <a:pt x="1625" y="984"/>
                  <a:pt x="1601" y="1009"/>
                  <a:pt x="1601" y="1040"/>
                </a:cubicBezTo>
                <a:cubicBezTo>
                  <a:pt x="1601" y="1114"/>
                  <a:pt x="1585" y="1187"/>
                  <a:pt x="1557" y="1254"/>
                </a:cubicBezTo>
                <a:cubicBezTo>
                  <a:pt x="1556" y="1256"/>
                  <a:pt x="1556" y="1256"/>
                  <a:pt x="1556" y="1256"/>
                </a:cubicBezTo>
                <a:cubicBezTo>
                  <a:pt x="1529" y="1322"/>
                  <a:pt x="1489" y="1383"/>
                  <a:pt x="1437" y="1435"/>
                </a:cubicBezTo>
                <a:cubicBezTo>
                  <a:pt x="1383" y="1490"/>
                  <a:pt x="1322" y="1530"/>
                  <a:pt x="1255" y="1557"/>
                </a:cubicBezTo>
                <a:cubicBezTo>
                  <a:pt x="1187" y="1586"/>
                  <a:pt x="1113" y="1600"/>
                  <a:pt x="1041" y="1600"/>
                </a:cubicBezTo>
                <a:cubicBezTo>
                  <a:pt x="1010" y="1600"/>
                  <a:pt x="983" y="1625"/>
                  <a:pt x="983" y="1657"/>
                </a:cubicBezTo>
                <a:cubicBezTo>
                  <a:pt x="983" y="1688"/>
                  <a:pt x="1010" y="1715"/>
                  <a:pt x="1041" y="1715"/>
                </a:cubicBezTo>
                <a:cubicBezTo>
                  <a:pt x="1129" y="1715"/>
                  <a:pt x="1216" y="1697"/>
                  <a:pt x="1298" y="1662"/>
                </a:cubicBezTo>
                <a:cubicBezTo>
                  <a:pt x="1378" y="1629"/>
                  <a:pt x="1453" y="1581"/>
                  <a:pt x="1518" y="1517"/>
                </a:cubicBezTo>
                <a:cubicBezTo>
                  <a:pt x="1581" y="1454"/>
                  <a:pt x="1629" y="1379"/>
                  <a:pt x="1663" y="1300"/>
                </a:cubicBezTo>
                <a:cubicBezTo>
                  <a:pt x="1663" y="1298"/>
                  <a:pt x="1663" y="1298"/>
                  <a:pt x="1663" y="1298"/>
                </a:cubicBezTo>
                <a:cubicBezTo>
                  <a:pt x="1697" y="1216"/>
                  <a:pt x="1715" y="1129"/>
                  <a:pt x="1715" y="1040"/>
                </a:cubicBezTo>
                <a:cubicBezTo>
                  <a:pt x="1715" y="1009"/>
                  <a:pt x="1688" y="984"/>
                  <a:pt x="1657" y="984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2576488" y="1881356"/>
            <a:ext cx="12121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0 2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226607"/>
            <a:ext cx="1402948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array_search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hashtable_search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bf_search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340303" y="378109"/>
            <a:ext cx="1094595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array_search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5AE670-D812-4686-9A92-7675A3051DE2}"/>
              </a:ext>
            </a:extLst>
          </p:cNvPr>
          <p:cNvSpPr/>
          <p:nvPr/>
        </p:nvSpPr>
        <p:spPr>
          <a:xfrm>
            <a:off x="142962" y="2109291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Array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str;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ArrayPtr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74DCE9-9A8D-465E-9BDB-4D542179324A}"/>
              </a:ext>
            </a:extLst>
          </p:cNvPr>
          <p:cNvSpPr/>
          <p:nvPr/>
        </p:nvSpPr>
        <p:spPr>
          <a:xfrm>
            <a:off x="4067944" y="991618"/>
            <a:ext cx="43675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文件和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文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件，获取数据，存于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结构数组中，其中对内存的使用动态分配并记录。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工作：遍历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数组，并从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数组中遍历查询是否存在与之相等的字符串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如果检索到相同的字符串，则返回并将检索成功结果写入文件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如果检索结束仍然未找到相同字符串，则返回并将检索失败结果写入文件。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最后将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统计信息写入文件最后一行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2340303" y="378109"/>
            <a:ext cx="1437638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hashtable_search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1">
            <a:extLst>
              <a:ext uri="{FF2B5EF4-FFF2-40B4-BE49-F238E27FC236}">
                <a16:creationId xmlns:a16="http://schemas.microsoft.com/office/drawing/2014/main" id="{4FE57978-1E17-4512-906E-9174B150CF5D}"/>
              </a:ext>
            </a:extLst>
          </p:cNvPr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110" name="圆角矩形 14">
            <a:extLst>
              <a:ext uri="{FF2B5EF4-FFF2-40B4-BE49-F238E27FC236}">
                <a16:creationId xmlns:a16="http://schemas.microsoft.com/office/drawing/2014/main" id="{9C22BDAC-D12B-4CFC-BBE6-542A24CA9E65}"/>
              </a:ext>
            </a:extLst>
          </p:cNvPr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实验过程</a:t>
            </a:r>
          </a:p>
        </p:txBody>
      </p:sp>
      <p:sp>
        <p:nvSpPr>
          <p:cNvPr id="111" name="圆角矩形 15">
            <a:extLst>
              <a:ext uri="{FF2B5EF4-FFF2-40B4-BE49-F238E27FC236}">
                <a16:creationId xmlns:a16="http://schemas.microsoft.com/office/drawing/2014/main" id="{868E16C0-CBE6-43A6-822A-3E7CBF7AA47B}"/>
              </a:ext>
            </a:extLst>
          </p:cNvPr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22" name="圆角矩形 16">
            <a:extLst>
              <a:ext uri="{FF2B5EF4-FFF2-40B4-BE49-F238E27FC236}">
                <a16:creationId xmlns:a16="http://schemas.microsoft.com/office/drawing/2014/main" id="{755988CD-33B9-484D-8780-05A39445138C}"/>
              </a:ext>
            </a:extLst>
          </p:cNvPr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123" name="圆角矩形 17">
            <a:extLst>
              <a:ext uri="{FF2B5EF4-FFF2-40B4-BE49-F238E27FC236}">
                <a16:creationId xmlns:a16="http://schemas.microsoft.com/office/drawing/2014/main" id="{17BE0EBC-05A2-430B-9F3B-AD682A630C73}"/>
              </a:ext>
            </a:extLst>
          </p:cNvPr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结果展示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EB8988-FF2A-450E-9884-F0F46E5F18F9}"/>
              </a:ext>
            </a:extLst>
          </p:cNvPr>
          <p:cNvSpPr/>
          <p:nvPr/>
        </p:nvSpPr>
        <p:spPr>
          <a:xfrm>
            <a:off x="54303" y="91477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Array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str;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ArrayPtr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List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char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str;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List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* next;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ListPtr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Dict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num;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/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ListPtr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next;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}*</a:t>
            </a:r>
            <a:r>
              <a:rPr lang="en-US" altLang="zh-CN" kern="0" dirty="0" err="1">
                <a:solidFill>
                  <a:srgbClr val="2B91AF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DictPtr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E2EC1B-72CC-4AC7-8CF6-DEEBDEC7F0FB}"/>
              </a:ext>
            </a:extLst>
          </p:cNvPr>
          <p:cNvSpPr/>
          <p:nvPr/>
        </p:nvSpPr>
        <p:spPr>
          <a:xfrm>
            <a:off x="3665831" y="714804"/>
            <a:ext cx="47847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文件和</a:t>
            </a:r>
            <a:r>
              <a:rPr lang="en-US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，获取数据，其中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存于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结构数组中，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存于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结构数组中，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结构为字典链表结构，并对内存的使用动态分配并记录。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然后进行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工作：遍历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数组，并获取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值，从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patterns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结构中查询，并遍历节点的链表，查询是否存在与之相等的字符串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如果检索到相同的字符串，则返回并将检索成功结果写入文件；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如果检索结束仍然未找到相同字符串，则返回并将检索失败结果写入文件。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最后将</a:t>
            </a:r>
            <a:r>
              <a:rPr lang="zh-CN" altLang="zh-CN" b="1" kern="1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统计信息写入文件最后一行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6306769"/>
      </p:ext>
    </p:extLst>
  </p:cSld>
  <p:clrMapOvr>
    <a:masterClrMapping/>
  </p:clrMapOvr>
  <p:transition spd="slow" advTm="0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1664</Words>
  <Application>Microsoft Office PowerPoint</Application>
  <PresentationFormat>自定义</PresentationFormat>
  <Paragraphs>333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宋体</vt:lpstr>
      <vt:lpstr>微软雅黑</vt:lpstr>
      <vt:lpstr>新宋体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Chaunhewie</cp:lastModifiedBy>
  <cp:revision>134</cp:revision>
  <dcterms:created xsi:type="dcterms:W3CDTF">2016-02-27T06:12:00Z</dcterms:created>
  <dcterms:modified xsi:type="dcterms:W3CDTF">2019-10-10T03:44:29Z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