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4" r:id="rId5"/>
    <p:sldId id="290" r:id="rId6"/>
    <p:sldId id="258" r:id="rId7"/>
    <p:sldId id="302" r:id="rId8"/>
    <p:sldId id="272" r:id="rId9"/>
    <p:sldId id="319" r:id="rId10"/>
    <p:sldId id="320" r:id="rId11"/>
    <p:sldId id="324" r:id="rId12"/>
    <p:sldId id="322" r:id="rId13"/>
    <p:sldId id="323" r:id="rId14"/>
    <p:sldId id="325" r:id="rId15"/>
    <p:sldId id="327" r:id="rId16"/>
    <p:sldId id="329" r:id="rId17"/>
    <p:sldId id="328" r:id="rId18"/>
    <p:sldId id="330" r:id="rId19"/>
    <p:sldId id="331" r:id="rId20"/>
    <p:sldId id="332" r:id="rId21"/>
    <p:sldId id="260" r:id="rId22"/>
    <p:sldId id="303" r:id="rId23"/>
    <p:sldId id="276" r:id="rId24"/>
    <p:sldId id="304" r:id="rId25"/>
    <p:sldId id="306" r:id="rId26"/>
    <p:sldId id="333" r:id="rId27"/>
    <p:sldId id="261" r:id="rId28"/>
    <p:sldId id="294" r:id="rId29"/>
    <p:sldId id="307" r:id="rId30"/>
    <p:sldId id="313" r:id="rId31"/>
    <p:sldId id="308" r:id="rId32"/>
    <p:sldId id="309" r:id="rId33"/>
    <p:sldId id="311" r:id="rId34"/>
    <p:sldId id="312" r:id="rId35"/>
    <p:sldId id="314" r:id="rId36"/>
    <p:sldId id="316" r:id="rId37"/>
    <p:sldId id="317" r:id="rId38"/>
    <p:sldId id="318" r:id="rId39"/>
    <p:sldId id="262" r:id="rId40"/>
    <p:sldId id="298" r:id="rId41"/>
    <p:sldId id="300" r:id="rId42"/>
    <p:sldId id="334" r:id="rId43"/>
    <p:sldId id="288" r:id="rId44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CCE"/>
    <a:srgbClr val="3C4157"/>
    <a:srgbClr val="02A6A6"/>
    <a:srgbClr val="596181"/>
    <a:srgbClr val="EFF6FC"/>
    <a:srgbClr val="F7F7F9"/>
    <a:srgbClr val="3B445B"/>
    <a:srgbClr val="2A95F1"/>
    <a:srgbClr val="D4E8F8"/>
    <a:srgbClr val="E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57" autoAdjust="0"/>
  </p:normalViewPr>
  <p:slideViewPr>
    <p:cSldViewPr showGuides="1">
      <p:cViewPr varScale="1">
        <p:scale>
          <a:sx n="131" d="100"/>
          <a:sy n="131" d="100"/>
        </p:scale>
        <p:origin x="1044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097E-DDD7-483D-B357-48CFAB5DA0B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E652-0FE1-4A17-B02D-BB6472ECD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3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70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每个树结点中都存有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值，作为关键字，当索引到叶子结点之后，叶子结点指向真正的叶子，在真正的叶子中存有数据，其中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相同的字符串在同一片叶子的链表结构中，所有真正的叶子自己又构成一个链表结构，来支持顺序查找。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2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结点为真正的叶子，存有字符串链表和对应的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值，相同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值的字符串位于同一个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结点中，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指向上一个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指向下一个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结点，从而形成一个顺序拉链表。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62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child_num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记录该结点中的关键词数目，其≤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is_leaf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记录该结点是否为叶子结点，如果是，则孩子存于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leaves[M]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数组中，否则存于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数组中；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value_hash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记录关键词，该关键词为对字符串求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值；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leaves[M]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结点为真正的叶子，存有字符串链表和对应的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值，相同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值的字符串位于同一个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结点中，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指向上一个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指向下一个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结点，从而形成一个顺序拉链表。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62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5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40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上述结点中每个结点的第一行数据是该结点的前缀，第二行为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value_list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，当其为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，表示该结点下无数据（如果模式串在某一层的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时，将模式串存于该层结点）；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在存储过程中采用的是压缩后的树结构，仅当出现相同关键字前缀的模式串时，才分裂结点，生成前缀结点，并将数据存于子结点中。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88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value_list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存此结点下满足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前缀的模式串，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为前缀，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指向父结点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为该结点的四个孩子，默认为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，在需要放置模式串时才生成子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结点并连接父子关系。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51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上述结点中每个结点的第一行数据是该结点的前缀，第二行为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value_list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，当其为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，表示该结点下无数据（如果模式串在某一层的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时，将模式串存于该层结点）；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在存储过程中采用的是压缩后的树结构，仅当出现相同关键字前缀的模式串时，才分裂结点，生成前缀结点，并将数据存于子结点中。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77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47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76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11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61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61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上图输出第一行为编号和字符串的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关键字，第二行为顺序表输出，第三行为树结构输出，每层树占据一行。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39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18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65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14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8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1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49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73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42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79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59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66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34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75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95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1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08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11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25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11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9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3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在每个树结点中，都存有该结点的链表中的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值，并由链表存有相同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字符串，在插入和比较时，优先比较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值相同时，进入链表进行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的字符串比较。其中，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函数选取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BKDRHash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0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value_hash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表示对字符串求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值，结点之间的大小比较通过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值进行，相同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值的字符串会同时存于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value_list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中；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balance_status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用来记录当前结点作为根结点的树的平衡情况。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分别指向父结点、左孩子和右孩子。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64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3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698748"/>
            <a:ext cx="9144000" cy="4443165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914626" y="0"/>
                </a:moveTo>
                <a:lnTo>
                  <a:pt x="96081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6844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828801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2743427" y="0"/>
                </a:moveTo>
                <a:lnTo>
                  <a:pt x="278961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269724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365378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4568406" y="0"/>
                </a:moveTo>
                <a:lnTo>
                  <a:pt x="461459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452222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472113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6386739" y="0"/>
                </a:moveTo>
                <a:lnTo>
                  <a:pt x="6432923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6340555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310121" y="0"/>
            <a:ext cx="1833879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8224747" y="0"/>
                </a:moveTo>
                <a:lnTo>
                  <a:pt x="827093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17856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CCCE"/>
            </a:gs>
            <a:gs pos="100000">
              <a:srgbClr val="3B445B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gif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71600" y="20669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计算机应用编程实践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555776" y="2944460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树结构字符串检索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6156176" y="4083124"/>
            <a:ext cx="88036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田昌昊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1" grpId="0" bldLvl="0" animBg="1"/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1" grpId="0" bldLvl="0" animBg="1"/>
          <p:bldP spid="54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1004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btree_search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D82337-1BFD-40D8-A9C8-1A6D53B26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915510"/>
            <a:ext cx="6631953" cy="21423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58E4E3-910A-4FE0-909B-8A6CA37E2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732743"/>
            <a:ext cx="6631952" cy="20998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1F410F4-8703-47B8-B5D8-D46770B1DF28}"/>
              </a:ext>
            </a:extLst>
          </p:cNvPr>
          <p:cNvSpPr/>
          <p:nvPr/>
        </p:nvSpPr>
        <p:spPr>
          <a:xfrm>
            <a:off x="179512" y="1338218"/>
            <a:ext cx="2160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由此引出平衡二叉树的左旋和右旋操作：</a:t>
            </a:r>
            <a:r>
              <a:rPr lang="zh-CN" altLang="en-US" b="1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更改结点的连接方式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，达到旋转结点的效果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78B4C0-31C7-46E9-BCB7-997EC7D5A009}"/>
              </a:ext>
            </a:extLst>
          </p:cNvPr>
          <p:cNvSpPr/>
          <p:nvPr/>
        </p:nvSpPr>
        <p:spPr>
          <a:xfrm>
            <a:off x="179512" y="3075012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需要操作的节点：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80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结点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100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结点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parrent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结点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321967"/>
      </p:ext>
    </p:extLst>
  </p:cSld>
  <p:clrMapOvr>
    <a:masterClrMapping/>
  </p:clrMapOvr>
  <p:transition spd="slow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26655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bplus_search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F545A6-96FD-474C-AF0E-1BEC88DA2E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6" y="1311451"/>
            <a:ext cx="5315119" cy="23801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1D183E-9502-4135-A303-71133224E67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43075" y="1128853"/>
            <a:ext cx="3560712" cy="288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8075"/>
      </p:ext>
    </p:extLst>
  </p:cSld>
  <p:clrMapOvr>
    <a:masterClrMapping/>
  </p:clrMapOvr>
  <p:transition spd="slow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26655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bplus_search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F6D2DD-0908-42F8-BD3E-CFB2F5A47E46}"/>
              </a:ext>
            </a:extLst>
          </p:cNvPr>
          <p:cNvSpPr/>
          <p:nvPr/>
        </p:nvSpPr>
        <p:spPr>
          <a:xfrm>
            <a:off x="-24894" y="1147990"/>
            <a:ext cx="66247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ValueList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value;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ValueList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next;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ValueListPtr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Leaf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ValueListPtr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value_list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作为叶子结点的拉链表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unsigned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value_hash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parent;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Leaf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last;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Leaf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next;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LeafPtr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6F6BE8-80B1-433A-AE4F-603AF2AC7C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20" y="835183"/>
            <a:ext cx="4501008" cy="17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1951"/>
      </p:ext>
    </p:extLst>
  </p:cSld>
  <p:clrMapOvr>
    <a:masterClrMapping/>
  </p:clrMapOvr>
  <p:transition spd="slow" advTm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26655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bplus_search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71A12D-C7EA-4828-939F-4F43D52D660A}"/>
              </a:ext>
            </a:extLst>
          </p:cNvPr>
          <p:cNvSpPr/>
          <p:nvPr/>
        </p:nvSpPr>
        <p:spPr>
          <a:xfrm>
            <a:off x="-348536" y="1130796"/>
            <a:ext cx="540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 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child_num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记录当前结点的孩子数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bool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is_leaf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如果为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True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则表示孩子在</a:t>
            </a:r>
            <a:r>
              <a:rPr lang="en-US" altLang="zh-CN" kern="0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leafs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变量中，否则孩子在</a:t>
            </a:r>
            <a:r>
              <a:rPr lang="en-US" altLang="zh-CN" kern="0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childs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中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unsigned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value_hash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[</a:t>
            </a:r>
            <a:r>
              <a:rPr lang="en-US" altLang="zh-CN" kern="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M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]; 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存储的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hash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值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childs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[</a:t>
            </a:r>
            <a:r>
              <a:rPr lang="en-US" altLang="zh-CN" kern="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M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]; 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指向非叶子结点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parrent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指向父结点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LeafPtr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leaves[</a:t>
            </a:r>
            <a:r>
              <a:rPr lang="en-US" altLang="zh-CN" kern="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M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]; 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指向叶子结点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next;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NodePtr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C907A8-49A7-4E3E-BEBB-8320FD3AC0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2064" y="1033764"/>
            <a:ext cx="3960440" cy="33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83905"/>
      </p:ext>
    </p:extLst>
  </p:cSld>
  <p:clrMapOvr>
    <a:masterClrMapping/>
  </p:clrMapOvr>
  <p:transition spd="slow" advTm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26655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bplus_search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699A0EC2-C851-4906-9E1F-758A346B30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739226"/>
            <a:ext cx="7668344" cy="2940278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620FE77C-89CB-40F9-B381-8337DFD27B07}"/>
              </a:ext>
            </a:extLst>
          </p:cNvPr>
          <p:cNvSpPr/>
          <p:nvPr/>
        </p:nvSpPr>
        <p:spPr>
          <a:xfrm>
            <a:off x="611382" y="3701542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上图对应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标号为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的输出结果</a:t>
            </a:r>
            <a:endParaRPr lang="zh-CN" altLang="en-US" dirty="0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63B9D6B-122F-4BCD-AED0-E0F598CDA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064309"/>
            <a:ext cx="7488832" cy="9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59540"/>
      </p:ext>
    </p:extLst>
  </p:cSld>
  <p:clrMapOvr>
    <a:masterClrMapping/>
  </p:clrMapOvr>
  <p:transition spd="slow" advTm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26655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bplus_search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6D5EBF-9848-47E5-B267-F578862C5977}"/>
              </a:ext>
            </a:extLst>
          </p:cNvPr>
          <p:cNvSpPr/>
          <p:nvPr/>
        </p:nvSpPr>
        <p:spPr>
          <a:xfrm>
            <a:off x="428327" y="1857436"/>
            <a:ext cx="84969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插入操作</a:t>
            </a:r>
            <a:endParaRPr lang="en-US" altLang="zh-CN" sz="1400" b="1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bpt_insert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value_hash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插入叶子结点</a:t>
            </a:r>
            <a:endParaRPr lang="en-US" altLang="zh-CN" sz="1400" b="1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bpt_insert_leaf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bpt_insert_internal_leaf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bpt_insert_tail_leaf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更新结点尾部</a:t>
            </a:r>
            <a:r>
              <a:rPr lang="en-US" altLang="zh-CN" sz="14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hash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bpt_update_tail_hash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value_hash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分裂叶子结点</a:t>
            </a:r>
            <a:endParaRPr lang="en-US" altLang="zh-CN" sz="1400" b="1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bpt_split_leaf_node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更新父结点信息，包含分裂结点过程</a:t>
            </a:r>
            <a:endParaRPr lang="en-US" altLang="zh-CN" sz="1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bpt_update_node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bpt_update_node_directly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更新父结点信息时，</a:t>
            </a:r>
            <a:r>
              <a:rPr lang="en-US" altLang="zh-CN" sz="1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child_num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较小，直接更新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B0A1DD8-B1BC-4E7B-B961-7F10B79D4EB3}"/>
              </a:ext>
            </a:extLst>
          </p:cNvPr>
          <p:cNvSpPr/>
          <p:nvPr/>
        </p:nvSpPr>
        <p:spPr>
          <a:xfrm>
            <a:off x="1532019" y="747773"/>
            <a:ext cx="63523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7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树，最终版使用了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阶。示例说明和实现过程使用的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</a:t>
            </a:r>
            <a:endParaRPr lang="zh-CN" altLang="en-US" sz="1400" dirty="0"/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常量声明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SPLIT_FIRST_CHILD_NUM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2 + 1;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分裂结点时，较大结点的关键字个数；较小结点的关键字个数为：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 + 1 - SPLIT_FIRST_CHILD_NUM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HASH_MAX = 500000;</a:t>
            </a:r>
          </a:p>
        </p:txBody>
      </p:sp>
    </p:spTree>
    <p:extLst>
      <p:ext uri="{BB962C8B-B14F-4D97-AF65-F5344CB8AC3E}">
        <p14:creationId xmlns:p14="http://schemas.microsoft.com/office/powerpoint/2010/main" val="1415366642"/>
      </p:ext>
    </p:extLst>
  </p:cSld>
  <p:clrMapOvr>
    <a:masterClrMapping/>
  </p:clrMapOvr>
  <p:transition spd="slow" advTm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76348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radix4_search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6F6BE8-80B1-433A-AE4F-603AF2AC7C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75" y="1155186"/>
            <a:ext cx="3597825" cy="11521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7FED23-DEBD-4108-B702-768B4A7649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761080"/>
            <a:ext cx="5401310" cy="32004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E87F46E-C3B3-4730-A284-6165323428BB}"/>
              </a:ext>
            </a:extLst>
          </p:cNvPr>
          <p:cNvSpPr/>
          <p:nvPr/>
        </p:nvSpPr>
        <p:spPr>
          <a:xfrm>
            <a:off x="755576" y="4013547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阶基数，基数为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00 01 10 11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阶基数对应的掩码为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0...011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RADIX_LEVEL_MASK_BIT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阶基数对应的位数为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738920"/>
      </p:ext>
    </p:extLst>
  </p:cSld>
  <p:clrMapOvr>
    <a:masterClrMapping/>
  </p:clrMapOvr>
  <p:transition spd="slow" advTm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76348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radix4_search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6F6BE8-80B1-433A-AE4F-603AF2AC7C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62844"/>
            <a:ext cx="4501008" cy="13764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0EC177-6596-4010-B70A-461E6058E50F}"/>
              </a:ext>
            </a:extLst>
          </p:cNvPr>
          <p:cNvSpPr/>
          <p:nvPr/>
        </p:nvSpPr>
        <p:spPr>
          <a:xfrm>
            <a:off x="31221" y="1202804"/>
            <a:ext cx="72159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ValueList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value;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ValueList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next;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ValueListPtr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ValueListPtr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value_list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unsigned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prefix;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parent;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childs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[</a:t>
            </a:r>
            <a:r>
              <a:rPr lang="en-US" altLang="zh-CN" kern="0" dirty="0">
                <a:solidFill>
                  <a:srgbClr val="6F008A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RADIX_LEVEL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]; //</a:t>
            </a:r>
            <a:r>
              <a:rPr lang="en-US" altLang="zh-CN" kern="0" dirty="0">
                <a:solidFill>
                  <a:srgbClr val="6F008A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RADIX_LEVEL</a:t>
            </a:r>
            <a:r>
              <a:rPr lang="zh-CN" altLang="zh-CN" kern="0" dirty="0">
                <a:solidFill>
                  <a:srgbClr val="6F008A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为</a:t>
            </a:r>
            <a:r>
              <a:rPr lang="en-US" altLang="zh-CN" kern="0" dirty="0">
                <a:solidFill>
                  <a:srgbClr val="6F008A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4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NodePtr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73167"/>
      </p:ext>
    </p:extLst>
  </p:cSld>
  <p:clrMapOvr>
    <a:masterClrMapping/>
  </p:clrMapOvr>
  <p:transition spd="slow" advTm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76348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radix4_search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7FED23-DEBD-4108-B702-768B4A7649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2144" y="708157"/>
            <a:ext cx="3909982" cy="21628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ABB4AC-3649-46CC-9717-A1EB16E9F326}"/>
              </a:ext>
            </a:extLst>
          </p:cNvPr>
          <p:cNvSpPr/>
          <p:nvPr/>
        </p:nvSpPr>
        <p:spPr>
          <a:xfrm>
            <a:off x="323528" y="2983091"/>
            <a:ext cx="88204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rt_insert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value_hash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rt_insert_with_list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ValueListPtr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prefix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。在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结点检查，不存在则插入数据，存在则不插入</a:t>
            </a:r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rt_node_insert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rt_node_insert_with_list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ValueListPtr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直接</a:t>
            </a:r>
            <a:r>
              <a:rPr lang="en-US" altLang="zh-CN" sz="1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value_list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相接</a:t>
            </a:r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插入子节点，判断前缀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创建结点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-&gt;value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插入结点</a:t>
            </a:r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rt_node_child_insert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prefix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rt_node_child_insert_with_list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ValueListPtr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prefix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5017650"/>
      </p:ext>
    </p:extLst>
  </p:cSld>
  <p:clrMapOvr>
    <a:masterClrMapping/>
  </p:clrMapOvr>
  <p:transition spd="slow" advTm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76348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radix4_search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089DF8-3171-4382-8084-9D3A5A716D20}"/>
              </a:ext>
            </a:extLst>
          </p:cNvPr>
          <p:cNvSpPr/>
          <p:nvPr/>
        </p:nvSpPr>
        <p:spPr>
          <a:xfrm>
            <a:off x="251520" y="1706860"/>
            <a:ext cx="86409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rt_node_child_insert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prefix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prefix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childs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[index]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说明没有相同后缀的结点，直接创建并存储自身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childs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[index]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create_node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prefix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RADIX_LEVEL_MASK_BIT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childs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[index]-&gt;parent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说明存在相同前缀的结点，那么继续插入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rt_insert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prefix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RADIX_LEVEL_MASK_BIT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childs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[index]);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1FACCC-5C61-4CAB-A22F-5A6B807F96C2}"/>
              </a:ext>
            </a:extLst>
          </p:cNvPr>
          <p:cNvSpPr/>
          <p:nvPr/>
        </p:nvSpPr>
        <p:spPr>
          <a:xfrm>
            <a:off x="1187624" y="826373"/>
            <a:ext cx="6768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阶基数，基数为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00 01 10 11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阶基数对应的掩码为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0...011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RADIX_LEVEL_MASK_BIT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阶基数对应的位数为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4267860"/>
      </p:ext>
    </p:extLst>
  </p:cSld>
  <p:clrMapOvr>
    <a:masterClrMapping/>
  </p:clrMapOvr>
  <p:transition spd="slow" advTm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07904" y="410716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123728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79912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36097" y="1634852"/>
            <a:ext cx="1584175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092071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4524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223184" y="2943447"/>
            <a:ext cx="697627" cy="2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实验过程</a:t>
            </a:r>
          </a:p>
        </p:txBody>
      </p:sp>
      <p:sp>
        <p:nvSpPr>
          <p:cNvPr id="71" name="矩形 70"/>
          <p:cNvSpPr/>
          <p:nvPr/>
        </p:nvSpPr>
        <p:spPr>
          <a:xfrm>
            <a:off x="2228250" y="2943447"/>
            <a:ext cx="1382110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版本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1 </a:t>
            </a:r>
            <a:r>
              <a:rPr lang="en-US" altLang="zh-CN" sz="1000" dirty="0" err="1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btree_search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版本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2 </a:t>
            </a:r>
            <a:r>
              <a:rPr lang="en-US" altLang="zh-CN" sz="1000" dirty="0" err="1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bplus_search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版本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3 radix4_search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版本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4 </a:t>
            </a:r>
            <a:r>
              <a:rPr lang="en-US" altLang="zh-CN" sz="1000" dirty="0" err="1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patricia_search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17796" y="2943447"/>
            <a:ext cx="697627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实验要求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程序要求</a:t>
            </a:r>
          </a:p>
        </p:txBody>
      </p:sp>
      <p:sp>
        <p:nvSpPr>
          <p:cNvPr id="73" name="矩形 72"/>
          <p:cNvSpPr/>
          <p:nvPr/>
        </p:nvSpPr>
        <p:spPr>
          <a:xfrm>
            <a:off x="7535343" y="2943447"/>
            <a:ext cx="697628" cy="2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运行展示</a:t>
            </a:r>
          </a:p>
        </p:txBody>
      </p:sp>
      <p:sp>
        <p:nvSpPr>
          <p:cNvPr id="74" name="矩形 73"/>
          <p:cNvSpPr/>
          <p:nvPr/>
        </p:nvSpPr>
        <p:spPr>
          <a:xfrm>
            <a:off x="5390532" y="2943447"/>
            <a:ext cx="1681871" cy="2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radix4_search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分裂结点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BUG</a:t>
            </a:r>
          </a:p>
        </p:txBody>
      </p:sp>
      <p:sp>
        <p:nvSpPr>
          <p:cNvPr id="75" name="矩形 74"/>
          <p:cNvSpPr/>
          <p:nvPr/>
        </p:nvSpPr>
        <p:spPr>
          <a:xfrm>
            <a:off x="2123728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779912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436096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92280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4524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71890" y="249894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实验过程</a:t>
            </a:r>
          </a:p>
        </p:txBody>
      </p:sp>
      <p:sp>
        <p:nvSpPr>
          <p:cNvPr id="81" name="矩形 80"/>
          <p:cNvSpPr/>
          <p:nvPr/>
        </p:nvSpPr>
        <p:spPr>
          <a:xfrm>
            <a:off x="2519195" y="249894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数据结构</a:t>
            </a:r>
          </a:p>
        </p:txBody>
      </p:sp>
      <p:sp>
        <p:nvSpPr>
          <p:cNvPr id="82" name="矩形 81"/>
          <p:cNvSpPr/>
          <p:nvPr/>
        </p:nvSpPr>
        <p:spPr>
          <a:xfrm>
            <a:off x="697527" y="2498947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实验要求</a:t>
            </a:r>
          </a:p>
        </p:txBody>
      </p:sp>
      <p:sp>
        <p:nvSpPr>
          <p:cNvPr id="83" name="矩形 82"/>
          <p:cNvSpPr/>
          <p:nvPr/>
        </p:nvSpPr>
        <p:spPr>
          <a:xfrm>
            <a:off x="7484049" y="249894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结果展示</a:t>
            </a:r>
          </a:p>
        </p:txBody>
      </p:sp>
      <p:sp>
        <p:nvSpPr>
          <p:cNvPr id="84" name="矩形 83"/>
          <p:cNvSpPr/>
          <p:nvPr/>
        </p:nvSpPr>
        <p:spPr>
          <a:xfrm>
            <a:off x="5754411" y="249894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遇到的问题</a:t>
            </a:r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	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5" name="Freeform 9"/>
          <p:cNvSpPr>
            <a:spLocks noEditPoints="1"/>
          </p:cNvSpPr>
          <p:nvPr/>
        </p:nvSpPr>
        <p:spPr bwMode="auto">
          <a:xfrm>
            <a:off x="7705804" y="1971675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Freeform 10"/>
          <p:cNvSpPr>
            <a:spLocks noEditPoints="1"/>
          </p:cNvSpPr>
          <p:nvPr/>
        </p:nvSpPr>
        <p:spPr bwMode="auto">
          <a:xfrm>
            <a:off x="2800042" y="1954206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Freeform 11"/>
          <p:cNvSpPr>
            <a:spLocks noEditPoints="1"/>
          </p:cNvSpPr>
          <p:nvPr/>
        </p:nvSpPr>
        <p:spPr bwMode="auto">
          <a:xfrm>
            <a:off x="6108428" y="1938300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Freeform 12"/>
          <p:cNvSpPr>
            <a:spLocks noEditPoints="1"/>
          </p:cNvSpPr>
          <p:nvPr/>
        </p:nvSpPr>
        <p:spPr bwMode="auto">
          <a:xfrm>
            <a:off x="4464895" y="1941715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1100223" y="195070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49" dur="150" fill="hold"/>
                                        <p:tgtEl>
                                          <p:spTgt spid="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77" dur="15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84" dur="150" fill="hold"/>
                                        <p:tgtEl>
                                          <p:spTgt spid="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Scale>
                                      <p:cBhvr>
                                        <p:cTn id="105" dur="150" fill="hold"/>
                                        <p:tgtEl>
                                          <p:spTgt spid="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Scale>
                                      <p:cBhvr>
                                        <p:cTn id="112" dur="150" fill="hold"/>
                                        <p:tgtEl>
                                          <p:spTgt spid="8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5700"/>
                                  </p:stCondLst>
                                  <p:childTnLst>
                                    <p:animScale>
                                      <p:cBhvr>
                                        <p:cTn id="133" dur="15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140" dur="15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225464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patrica_search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1FACCC-5C61-4CAB-A22F-5A6B807F96C2}"/>
              </a:ext>
            </a:extLst>
          </p:cNvPr>
          <p:cNvSpPr/>
          <p:nvPr/>
        </p:nvSpPr>
        <p:spPr>
          <a:xfrm>
            <a:off x="1187624" y="1346820"/>
            <a:ext cx="6768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 </a:t>
            </a:r>
            <a:r>
              <a:rPr lang="en-US" altLang="zh-CN" sz="14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sz="14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阶基数，基数为 </a:t>
            </a:r>
            <a:r>
              <a:rPr lang="en-US" altLang="zh-CN" sz="14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00 01 10 11</a:t>
            </a:r>
            <a:endParaRPr lang="zh-CN" altLang="en-US" sz="14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 </a:t>
            </a:r>
            <a:r>
              <a:rPr lang="en-US" altLang="zh-CN" sz="14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sz="14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阶基数对应的掩码为</a:t>
            </a:r>
            <a:r>
              <a:rPr lang="en-US" altLang="zh-CN" sz="14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0...011</a:t>
            </a:r>
            <a:endParaRPr lang="zh-CN" altLang="en-US" sz="14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RADIX_LEVEL_MASK_BIT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 </a:t>
            </a:r>
            <a:r>
              <a:rPr lang="en-US" altLang="zh-CN" sz="14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sz="14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阶基数对应的位数为</a:t>
            </a:r>
            <a:r>
              <a:rPr lang="en-US" altLang="zh-CN" sz="14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4AA175-7CB2-4B4F-8122-1CCAB0B4ED3D}"/>
              </a:ext>
            </a:extLst>
          </p:cNvPr>
          <p:cNvSpPr/>
          <p:nvPr/>
        </p:nvSpPr>
        <p:spPr>
          <a:xfrm>
            <a:off x="1187624" y="2378421"/>
            <a:ext cx="74888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2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阶基数，基数为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0 1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2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阶基数对应的掩码为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0...001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RADIX_LEVEL_MASK_BIT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2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阶基数对应的位数为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6691695"/>
      </p:ext>
    </p:extLst>
  </p:cSld>
  <p:clrMapOvr>
    <a:masterClrMapping/>
  </p:clrMapOvr>
  <p:transition spd="slow" advTm="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-11400" y="934853"/>
            <a:ext cx="2931492" cy="4207060"/>
          </a:xfrm>
          <a:custGeom>
            <a:avLst/>
            <a:gdLst>
              <a:gd name="T0" fmla="*/ 51 w 1711"/>
              <a:gd name="T1" fmla="*/ 1681 h 2455"/>
              <a:gd name="T2" fmla="*/ 330 w 1711"/>
              <a:gd name="T3" fmla="*/ 1624 h 2455"/>
              <a:gd name="T4" fmla="*/ 544 w 1711"/>
              <a:gd name="T5" fmla="*/ 1032 h 2455"/>
              <a:gd name="T6" fmla="*/ 544 w 1711"/>
              <a:gd name="T7" fmla="*/ 1032 h 2455"/>
              <a:gd name="T8" fmla="*/ 544 w 1711"/>
              <a:gd name="T9" fmla="*/ 408 h 2455"/>
              <a:gd name="T10" fmla="*/ 760 w 1711"/>
              <a:gd name="T11" fmla="*/ 291 h 2455"/>
              <a:gd name="T12" fmla="*/ 856 w 1711"/>
              <a:gd name="T13" fmla="*/ 0 h 2455"/>
              <a:gd name="T14" fmla="*/ 951 w 1711"/>
              <a:gd name="T15" fmla="*/ 291 h 2455"/>
              <a:gd name="T16" fmla="*/ 1297 w 1711"/>
              <a:gd name="T17" fmla="*/ 720 h 2455"/>
              <a:gd name="T18" fmla="*/ 1163 w 1711"/>
              <a:gd name="T19" fmla="*/ 1037 h 2455"/>
              <a:gd name="T20" fmla="*/ 1382 w 1711"/>
              <a:gd name="T21" fmla="*/ 1624 h 2455"/>
              <a:gd name="T22" fmla="*/ 1660 w 1711"/>
              <a:gd name="T23" fmla="*/ 1681 h 2455"/>
              <a:gd name="T24" fmla="*/ 1438 w 1711"/>
              <a:gd name="T25" fmla="*/ 1738 h 2455"/>
              <a:gd name="T26" fmla="*/ 1635 w 1711"/>
              <a:gd name="T27" fmla="*/ 2233 h 2455"/>
              <a:gd name="T28" fmla="*/ 1698 w 1711"/>
              <a:gd name="T29" fmla="*/ 2364 h 2455"/>
              <a:gd name="T30" fmla="*/ 1595 w 1711"/>
              <a:gd name="T31" fmla="*/ 2413 h 2455"/>
              <a:gd name="T32" fmla="*/ 1532 w 1711"/>
              <a:gd name="T33" fmla="*/ 2283 h 2455"/>
              <a:gd name="T34" fmla="*/ 1226 w 1711"/>
              <a:gd name="T35" fmla="*/ 1738 h 2455"/>
              <a:gd name="T36" fmla="*/ 951 w 1711"/>
              <a:gd name="T37" fmla="*/ 1811 h 2455"/>
              <a:gd name="T38" fmla="*/ 760 w 1711"/>
              <a:gd name="T39" fmla="*/ 1811 h 2455"/>
              <a:gd name="T40" fmla="*/ 485 w 1711"/>
              <a:gd name="T41" fmla="*/ 1738 h 2455"/>
              <a:gd name="T42" fmla="*/ 180 w 1711"/>
              <a:gd name="T43" fmla="*/ 2283 h 2455"/>
              <a:gd name="T44" fmla="*/ 117 w 1711"/>
              <a:gd name="T45" fmla="*/ 2413 h 2455"/>
              <a:gd name="T46" fmla="*/ 14 w 1711"/>
              <a:gd name="T47" fmla="*/ 2364 h 2455"/>
              <a:gd name="T48" fmla="*/ 77 w 1711"/>
              <a:gd name="T49" fmla="*/ 2233 h 2455"/>
              <a:gd name="T50" fmla="*/ 273 w 1711"/>
              <a:gd name="T51" fmla="*/ 1738 h 2455"/>
              <a:gd name="T52" fmla="*/ 760 w 1711"/>
              <a:gd name="T53" fmla="*/ 1624 h 2455"/>
              <a:gd name="T54" fmla="*/ 760 w 1711"/>
              <a:gd name="T55" fmla="*/ 1550 h 2455"/>
              <a:gd name="T56" fmla="*/ 951 w 1711"/>
              <a:gd name="T57" fmla="*/ 1550 h 2455"/>
              <a:gd name="T58" fmla="*/ 1170 w 1711"/>
              <a:gd name="T59" fmla="*/ 1624 h 2455"/>
              <a:gd name="T60" fmla="*/ 769 w 1711"/>
              <a:gd name="T61" fmla="*/ 1152 h 2455"/>
              <a:gd name="T62" fmla="*/ 760 w 1711"/>
              <a:gd name="T63" fmla="*/ 1624 h 2455"/>
              <a:gd name="T64" fmla="*/ 1032 w 1711"/>
              <a:gd name="T65" fmla="*/ 543 h 2455"/>
              <a:gd name="T66" fmla="*/ 679 w 1711"/>
              <a:gd name="T67" fmla="*/ 543 h 2455"/>
              <a:gd name="T68" fmla="*/ 679 w 1711"/>
              <a:gd name="T69" fmla="*/ 897 h 2455"/>
              <a:gd name="T70" fmla="*/ 956 w 1711"/>
              <a:gd name="T71" fmla="*/ 949 h 2455"/>
              <a:gd name="T72" fmla="*/ 1032 w 1711"/>
              <a:gd name="T73" fmla="*/ 897 h 2455"/>
              <a:gd name="T74" fmla="*/ 1032 w 1711"/>
              <a:gd name="T75" fmla="*/ 543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11" h="2455">
                <a:moveTo>
                  <a:pt x="109" y="1738"/>
                </a:moveTo>
                <a:cubicBezTo>
                  <a:pt x="76" y="1738"/>
                  <a:pt x="51" y="1713"/>
                  <a:pt x="51" y="1681"/>
                </a:cubicBezTo>
                <a:cubicBezTo>
                  <a:pt x="51" y="1649"/>
                  <a:pt x="76" y="1624"/>
                  <a:pt x="109" y="1624"/>
                </a:cubicBezTo>
                <a:cubicBezTo>
                  <a:pt x="330" y="1624"/>
                  <a:pt x="330" y="1624"/>
                  <a:pt x="330" y="1624"/>
                </a:cubicBezTo>
                <a:cubicBezTo>
                  <a:pt x="594" y="1074"/>
                  <a:pt x="594" y="1074"/>
                  <a:pt x="594" y="1074"/>
                </a:cubicBezTo>
                <a:cubicBezTo>
                  <a:pt x="577" y="1061"/>
                  <a:pt x="560" y="1047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464" y="951"/>
                  <a:pt x="415" y="843"/>
                  <a:pt x="415" y="720"/>
                </a:cubicBezTo>
                <a:cubicBezTo>
                  <a:pt x="415" y="599"/>
                  <a:pt x="464" y="488"/>
                  <a:pt x="544" y="408"/>
                </a:cubicBezTo>
                <a:cubicBezTo>
                  <a:pt x="549" y="403"/>
                  <a:pt x="549" y="403"/>
                  <a:pt x="549" y="403"/>
                </a:cubicBezTo>
                <a:cubicBezTo>
                  <a:pt x="606" y="348"/>
                  <a:pt x="679" y="308"/>
                  <a:pt x="760" y="291"/>
                </a:cubicBezTo>
                <a:cubicBezTo>
                  <a:pt x="760" y="95"/>
                  <a:pt x="760" y="95"/>
                  <a:pt x="760" y="95"/>
                </a:cubicBezTo>
                <a:cubicBezTo>
                  <a:pt x="760" y="43"/>
                  <a:pt x="803" y="0"/>
                  <a:pt x="856" y="0"/>
                </a:cubicBezTo>
                <a:cubicBezTo>
                  <a:pt x="908" y="0"/>
                  <a:pt x="951" y="43"/>
                  <a:pt x="951" y="95"/>
                </a:cubicBezTo>
                <a:cubicBezTo>
                  <a:pt x="951" y="291"/>
                  <a:pt x="951" y="291"/>
                  <a:pt x="951" y="291"/>
                </a:cubicBezTo>
                <a:cubicBezTo>
                  <a:pt x="1034" y="308"/>
                  <a:pt x="1108" y="349"/>
                  <a:pt x="1167" y="408"/>
                </a:cubicBezTo>
                <a:cubicBezTo>
                  <a:pt x="1247" y="488"/>
                  <a:pt x="1297" y="599"/>
                  <a:pt x="1297" y="720"/>
                </a:cubicBezTo>
                <a:cubicBezTo>
                  <a:pt x="1297" y="843"/>
                  <a:pt x="1247" y="951"/>
                  <a:pt x="1167" y="1032"/>
                </a:cubicBezTo>
                <a:cubicBezTo>
                  <a:pt x="1163" y="1037"/>
                  <a:pt x="1163" y="1037"/>
                  <a:pt x="1163" y="1037"/>
                </a:cubicBezTo>
                <a:cubicBezTo>
                  <a:pt x="1148" y="1049"/>
                  <a:pt x="1133" y="1063"/>
                  <a:pt x="1116" y="1074"/>
                </a:cubicBezTo>
                <a:cubicBezTo>
                  <a:pt x="1382" y="1624"/>
                  <a:pt x="1382" y="1624"/>
                  <a:pt x="1382" y="1624"/>
                </a:cubicBezTo>
                <a:cubicBezTo>
                  <a:pt x="1603" y="1624"/>
                  <a:pt x="1603" y="1624"/>
                  <a:pt x="1603" y="1624"/>
                </a:cubicBezTo>
                <a:cubicBezTo>
                  <a:pt x="1635" y="1624"/>
                  <a:pt x="1660" y="1649"/>
                  <a:pt x="1660" y="1681"/>
                </a:cubicBezTo>
                <a:cubicBezTo>
                  <a:pt x="1660" y="1713"/>
                  <a:pt x="1635" y="1738"/>
                  <a:pt x="1603" y="1738"/>
                </a:cubicBezTo>
                <a:cubicBezTo>
                  <a:pt x="1438" y="1738"/>
                  <a:pt x="1438" y="1738"/>
                  <a:pt x="1438" y="1738"/>
                </a:cubicBezTo>
                <a:cubicBezTo>
                  <a:pt x="1636" y="2147"/>
                  <a:pt x="1636" y="2147"/>
                  <a:pt x="1636" y="2147"/>
                </a:cubicBezTo>
                <a:cubicBezTo>
                  <a:pt x="1648" y="2176"/>
                  <a:pt x="1648" y="2208"/>
                  <a:pt x="1635" y="2233"/>
                </a:cubicBezTo>
                <a:cubicBezTo>
                  <a:pt x="1657" y="2278"/>
                  <a:pt x="1657" y="2278"/>
                  <a:pt x="1657" y="2278"/>
                </a:cubicBezTo>
                <a:cubicBezTo>
                  <a:pt x="1698" y="2364"/>
                  <a:pt x="1698" y="2364"/>
                  <a:pt x="1698" y="2364"/>
                </a:cubicBezTo>
                <a:cubicBezTo>
                  <a:pt x="1711" y="2392"/>
                  <a:pt x="1701" y="2427"/>
                  <a:pt x="1671" y="2440"/>
                </a:cubicBezTo>
                <a:cubicBezTo>
                  <a:pt x="1643" y="2455"/>
                  <a:pt x="1609" y="2442"/>
                  <a:pt x="1595" y="2413"/>
                </a:cubicBezTo>
                <a:cubicBezTo>
                  <a:pt x="1555" y="2328"/>
                  <a:pt x="1555" y="2328"/>
                  <a:pt x="1555" y="2328"/>
                </a:cubicBezTo>
                <a:cubicBezTo>
                  <a:pt x="1532" y="2283"/>
                  <a:pt x="1532" y="2283"/>
                  <a:pt x="1532" y="2283"/>
                </a:cubicBezTo>
                <a:cubicBezTo>
                  <a:pt x="1503" y="2278"/>
                  <a:pt x="1477" y="2259"/>
                  <a:pt x="1464" y="2231"/>
                </a:cubicBezTo>
                <a:cubicBezTo>
                  <a:pt x="1226" y="1738"/>
                  <a:pt x="1226" y="1738"/>
                  <a:pt x="1226" y="1738"/>
                </a:cubicBezTo>
                <a:cubicBezTo>
                  <a:pt x="951" y="1738"/>
                  <a:pt x="951" y="1738"/>
                  <a:pt x="951" y="1738"/>
                </a:cubicBezTo>
                <a:cubicBezTo>
                  <a:pt x="951" y="1811"/>
                  <a:pt x="951" y="1811"/>
                  <a:pt x="951" y="1811"/>
                </a:cubicBezTo>
                <a:cubicBezTo>
                  <a:pt x="951" y="1863"/>
                  <a:pt x="908" y="1907"/>
                  <a:pt x="856" y="1907"/>
                </a:cubicBezTo>
                <a:cubicBezTo>
                  <a:pt x="803" y="1907"/>
                  <a:pt x="760" y="1863"/>
                  <a:pt x="760" y="1811"/>
                </a:cubicBezTo>
                <a:cubicBezTo>
                  <a:pt x="760" y="1738"/>
                  <a:pt x="760" y="1738"/>
                  <a:pt x="760" y="1738"/>
                </a:cubicBezTo>
                <a:cubicBezTo>
                  <a:pt x="485" y="1738"/>
                  <a:pt x="485" y="1738"/>
                  <a:pt x="485" y="1738"/>
                </a:cubicBezTo>
                <a:cubicBezTo>
                  <a:pt x="246" y="2231"/>
                  <a:pt x="246" y="2231"/>
                  <a:pt x="246" y="2231"/>
                </a:cubicBezTo>
                <a:cubicBezTo>
                  <a:pt x="235" y="2259"/>
                  <a:pt x="208" y="2278"/>
                  <a:pt x="180" y="2283"/>
                </a:cubicBezTo>
                <a:cubicBezTo>
                  <a:pt x="158" y="2328"/>
                  <a:pt x="158" y="2328"/>
                  <a:pt x="158" y="2328"/>
                </a:cubicBezTo>
                <a:cubicBezTo>
                  <a:pt x="117" y="2413"/>
                  <a:pt x="117" y="2413"/>
                  <a:pt x="117" y="2413"/>
                </a:cubicBezTo>
                <a:cubicBezTo>
                  <a:pt x="103" y="2442"/>
                  <a:pt x="69" y="2455"/>
                  <a:pt x="41" y="2440"/>
                </a:cubicBezTo>
                <a:cubicBezTo>
                  <a:pt x="12" y="2427"/>
                  <a:pt x="0" y="2392"/>
                  <a:pt x="14" y="2364"/>
                </a:cubicBezTo>
                <a:cubicBezTo>
                  <a:pt x="56" y="2278"/>
                  <a:pt x="56" y="2278"/>
                  <a:pt x="56" y="2278"/>
                </a:cubicBezTo>
                <a:cubicBezTo>
                  <a:pt x="77" y="2233"/>
                  <a:pt x="77" y="2233"/>
                  <a:pt x="77" y="2233"/>
                </a:cubicBezTo>
                <a:cubicBezTo>
                  <a:pt x="63" y="2208"/>
                  <a:pt x="62" y="2176"/>
                  <a:pt x="76" y="2147"/>
                </a:cubicBezTo>
                <a:cubicBezTo>
                  <a:pt x="273" y="1738"/>
                  <a:pt x="273" y="1738"/>
                  <a:pt x="273" y="1738"/>
                </a:cubicBezTo>
                <a:cubicBezTo>
                  <a:pt x="109" y="1738"/>
                  <a:pt x="109" y="1738"/>
                  <a:pt x="109" y="1738"/>
                </a:cubicBezTo>
                <a:close/>
                <a:moveTo>
                  <a:pt x="760" y="1624"/>
                </a:moveTo>
                <a:cubicBezTo>
                  <a:pt x="760" y="1624"/>
                  <a:pt x="760" y="1624"/>
                  <a:pt x="760" y="1624"/>
                </a:cubicBezTo>
                <a:cubicBezTo>
                  <a:pt x="760" y="1550"/>
                  <a:pt x="760" y="1550"/>
                  <a:pt x="760" y="1550"/>
                </a:cubicBezTo>
                <a:cubicBezTo>
                  <a:pt x="760" y="1498"/>
                  <a:pt x="803" y="1455"/>
                  <a:pt x="856" y="1455"/>
                </a:cubicBezTo>
                <a:cubicBezTo>
                  <a:pt x="908" y="1455"/>
                  <a:pt x="951" y="1498"/>
                  <a:pt x="951" y="1550"/>
                </a:cubicBezTo>
                <a:cubicBezTo>
                  <a:pt x="951" y="1624"/>
                  <a:pt x="951" y="1624"/>
                  <a:pt x="951" y="1624"/>
                </a:cubicBezTo>
                <a:cubicBezTo>
                  <a:pt x="1170" y="1624"/>
                  <a:pt x="1170" y="1624"/>
                  <a:pt x="1170" y="1624"/>
                </a:cubicBezTo>
                <a:cubicBezTo>
                  <a:pt x="942" y="1152"/>
                  <a:pt x="942" y="1152"/>
                  <a:pt x="942" y="1152"/>
                </a:cubicBezTo>
                <a:cubicBezTo>
                  <a:pt x="886" y="1163"/>
                  <a:pt x="825" y="1163"/>
                  <a:pt x="769" y="1152"/>
                </a:cubicBezTo>
                <a:cubicBezTo>
                  <a:pt x="541" y="1624"/>
                  <a:pt x="541" y="1624"/>
                  <a:pt x="541" y="1624"/>
                </a:cubicBezTo>
                <a:cubicBezTo>
                  <a:pt x="760" y="1624"/>
                  <a:pt x="760" y="1624"/>
                  <a:pt x="760" y="1624"/>
                </a:cubicBezTo>
                <a:close/>
                <a:moveTo>
                  <a:pt x="1032" y="543"/>
                </a:moveTo>
                <a:cubicBezTo>
                  <a:pt x="1032" y="543"/>
                  <a:pt x="1032" y="543"/>
                  <a:pt x="1032" y="543"/>
                </a:cubicBezTo>
                <a:cubicBezTo>
                  <a:pt x="936" y="447"/>
                  <a:pt x="781" y="445"/>
                  <a:pt x="683" y="539"/>
                </a:cubicBezTo>
                <a:cubicBezTo>
                  <a:pt x="679" y="543"/>
                  <a:pt x="679" y="543"/>
                  <a:pt x="679" y="543"/>
                </a:cubicBezTo>
                <a:cubicBezTo>
                  <a:pt x="634" y="589"/>
                  <a:pt x="606" y="651"/>
                  <a:pt x="606" y="720"/>
                </a:cubicBezTo>
                <a:cubicBezTo>
                  <a:pt x="606" y="789"/>
                  <a:pt x="634" y="852"/>
                  <a:pt x="679" y="897"/>
                </a:cubicBezTo>
                <a:cubicBezTo>
                  <a:pt x="750" y="968"/>
                  <a:pt x="861" y="989"/>
                  <a:pt x="954" y="949"/>
                </a:cubicBezTo>
                <a:cubicBezTo>
                  <a:pt x="956" y="949"/>
                  <a:pt x="956" y="949"/>
                  <a:pt x="956" y="949"/>
                </a:cubicBezTo>
                <a:cubicBezTo>
                  <a:pt x="982" y="938"/>
                  <a:pt x="1007" y="922"/>
                  <a:pt x="1028" y="901"/>
                </a:cubicBezTo>
                <a:cubicBezTo>
                  <a:pt x="1032" y="897"/>
                  <a:pt x="1032" y="897"/>
                  <a:pt x="1032" y="897"/>
                </a:cubicBezTo>
                <a:cubicBezTo>
                  <a:pt x="1076" y="852"/>
                  <a:pt x="1105" y="789"/>
                  <a:pt x="1105" y="720"/>
                </a:cubicBezTo>
                <a:cubicBezTo>
                  <a:pt x="1105" y="651"/>
                  <a:pt x="1076" y="589"/>
                  <a:pt x="1032" y="543"/>
                </a:cubicBezTo>
                <a:cubicBezTo>
                  <a:pt x="1032" y="543"/>
                  <a:pt x="1032" y="543"/>
                  <a:pt x="1032" y="543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2564466" y="1881356"/>
            <a:ext cx="12362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0 3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194390"/>
            <a:ext cx="870751" cy="481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实验过程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180" y="2817460"/>
            <a:ext cx="1349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164562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1" name="圆角矩形 11">
            <a:extLst>
              <a:ext uri="{FF2B5EF4-FFF2-40B4-BE49-F238E27FC236}">
                <a16:creationId xmlns:a16="http://schemas.microsoft.com/office/drawing/2014/main" id="{A9D6D90F-97CC-426C-AE2B-51F818F61AE2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8E71B814-48AD-46F9-AD77-5AE779E40376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3" name="圆角矩形 15">
            <a:extLst>
              <a:ext uri="{FF2B5EF4-FFF2-40B4-BE49-F238E27FC236}">
                <a16:creationId xmlns:a16="http://schemas.microsoft.com/office/drawing/2014/main" id="{1DD5AF64-C59F-49E8-A666-929CBBD4C0A3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40" name="圆角矩形 16">
            <a:extLst>
              <a:ext uri="{FF2B5EF4-FFF2-40B4-BE49-F238E27FC236}">
                <a16:creationId xmlns:a16="http://schemas.microsoft.com/office/drawing/2014/main" id="{67003DBD-266A-40E0-BB8F-75DCC1D472C3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41" name="圆角矩形 17">
            <a:extLst>
              <a:ext uri="{FF2B5EF4-FFF2-40B4-BE49-F238E27FC236}">
                <a16:creationId xmlns:a16="http://schemas.microsoft.com/office/drawing/2014/main" id="{7A367538-C935-4019-8560-1C2FC9AF74D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11F38E-9EE8-4EFE-AB0D-FCF44C681B97}"/>
              </a:ext>
            </a:extLst>
          </p:cNvPr>
          <p:cNvSpPr/>
          <p:nvPr/>
        </p:nvSpPr>
        <p:spPr>
          <a:xfrm>
            <a:off x="796728" y="1058788"/>
            <a:ext cx="753588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四个版本的程序实现逻辑均如下：</a:t>
            </a:r>
            <a:endParaRPr lang="en-US" altLang="zh-CN" sz="2400" b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读取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，获取数据，存于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树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结构中，其中对内存的使用动态分配并记录。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检索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工作：遍历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数组，并从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树结构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进行二分或者多分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，判断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是否存在与之相等的字符串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如果检索到相同的字符串，则返回并将检索成功结果写入文件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如果检索结束仍然未找到相同字符串，则返回并将检索失败结果写入文件。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2"/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最后将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统计信息写入文件最后一行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98963"/>
      </p:ext>
    </p:extLst>
  </p:cSld>
  <p:clrMapOvr>
    <a:masterClrMapping/>
  </p:clrMapOvr>
  <p:transition spd="slow" advTm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164562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1" name="圆角矩形 11">
            <a:extLst>
              <a:ext uri="{FF2B5EF4-FFF2-40B4-BE49-F238E27FC236}">
                <a16:creationId xmlns:a16="http://schemas.microsoft.com/office/drawing/2014/main" id="{A9D6D90F-97CC-426C-AE2B-51F818F61AE2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8E71B814-48AD-46F9-AD77-5AE779E40376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3" name="圆角矩形 15">
            <a:extLst>
              <a:ext uri="{FF2B5EF4-FFF2-40B4-BE49-F238E27FC236}">
                <a16:creationId xmlns:a16="http://schemas.microsoft.com/office/drawing/2014/main" id="{1DD5AF64-C59F-49E8-A666-929CBBD4C0A3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40" name="圆角矩形 16">
            <a:extLst>
              <a:ext uri="{FF2B5EF4-FFF2-40B4-BE49-F238E27FC236}">
                <a16:creationId xmlns:a16="http://schemas.microsoft.com/office/drawing/2014/main" id="{67003DBD-266A-40E0-BB8F-75DCC1D472C3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41" name="圆角矩形 17">
            <a:extLst>
              <a:ext uri="{FF2B5EF4-FFF2-40B4-BE49-F238E27FC236}">
                <a16:creationId xmlns:a16="http://schemas.microsoft.com/office/drawing/2014/main" id="{7A367538-C935-4019-8560-1C2FC9AF74D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D4F6B5-4381-4519-B430-A8C3AC0F7ACC}"/>
              </a:ext>
            </a:extLst>
          </p:cNvPr>
          <p:cNvSpPr/>
          <p:nvPr/>
        </p:nvSpPr>
        <p:spPr>
          <a:xfrm>
            <a:off x="431540" y="13468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在实验时，</a:t>
            </a: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第一次作业的实验过程</a:t>
            </a: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文件的读取操作</a:t>
            </a: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同时</a:t>
            </a: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上次作业的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generate_hash.c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文件用来提供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函数和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bupt.c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文件用来提供公用操作。</a:t>
            </a:r>
            <a:endParaRPr lang="en-US" altLang="zh-CN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之后陆续编写了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btree_search.c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bplus_search.c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进行运行测试。在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bplus_search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编写过程中耗时较长，主要在思考树结构如何建立以及中文字符如何存储，同时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树的实现细节需要琢磨并细心，很容易出现思考不周的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，最后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通过输出树结构和顺序链表结构来一步步查错和调整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，终于完成（血泪史啊！！！）。如下图即为对应输出。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164562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1" name="圆角矩形 11">
            <a:extLst>
              <a:ext uri="{FF2B5EF4-FFF2-40B4-BE49-F238E27FC236}">
                <a16:creationId xmlns:a16="http://schemas.microsoft.com/office/drawing/2014/main" id="{A9D6D90F-97CC-426C-AE2B-51F818F61AE2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8E71B814-48AD-46F9-AD77-5AE779E40376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3" name="圆角矩形 15">
            <a:extLst>
              <a:ext uri="{FF2B5EF4-FFF2-40B4-BE49-F238E27FC236}">
                <a16:creationId xmlns:a16="http://schemas.microsoft.com/office/drawing/2014/main" id="{1DD5AF64-C59F-49E8-A666-929CBBD4C0A3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40" name="圆角矩形 16">
            <a:extLst>
              <a:ext uri="{FF2B5EF4-FFF2-40B4-BE49-F238E27FC236}">
                <a16:creationId xmlns:a16="http://schemas.microsoft.com/office/drawing/2014/main" id="{67003DBD-266A-40E0-BB8F-75DCC1D472C3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41" name="圆角矩形 17">
            <a:extLst>
              <a:ext uri="{FF2B5EF4-FFF2-40B4-BE49-F238E27FC236}">
                <a16:creationId xmlns:a16="http://schemas.microsoft.com/office/drawing/2014/main" id="{7A367538-C935-4019-8560-1C2FC9AF74D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673989-CC67-4F59-856B-3D5FBD147A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9" y="1095427"/>
            <a:ext cx="3497724" cy="14755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144C5C-ECFA-4109-A19D-2311797D25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9950" y="2763236"/>
            <a:ext cx="2627784" cy="200098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A5E7711-7F05-48E6-A6DB-CA1E420EA7D2}"/>
              </a:ext>
            </a:extLst>
          </p:cNvPr>
          <p:cNvGrpSpPr/>
          <p:nvPr/>
        </p:nvGrpSpPr>
        <p:grpSpPr>
          <a:xfrm>
            <a:off x="3846962" y="707305"/>
            <a:ext cx="5259048" cy="4371157"/>
            <a:chOff x="3875668" y="730292"/>
            <a:chExt cx="5259048" cy="437115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599A1FB-F2A9-4502-9696-3FF222735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75668" y="730292"/>
              <a:ext cx="5259048" cy="4371157"/>
            </a:xfrm>
            <a:prstGeom prst="rect">
              <a:avLst/>
            </a:prstGeom>
          </p:spPr>
        </p:pic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2F04E6A-97BE-4F47-A6AC-A71E0E33761C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4828220" y="1714931"/>
              <a:ext cx="878518" cy="85139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CDD5C39-F244-459D-9A50-2AF762E82B76}"/>
                </a:ext>
              </a:extLst>
            </p:cNvPr>
            <p:cNvSpPr txBox="1"/>
            <p:nvPr/>
          </p:nvSpPr>
          <p:spPr>
            <a:xfrm>
              <a:off x="5706738" y="1646181"/>
              <a:ext cx="1989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6">
                      <a:lumMod val="50000"/>
                    </a:schemeClr>
                  </a:solidFill>
                </a:rPr>
                <a:t>先分裂，再插入</a:t>
              </a:r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</a:rPr>
                <a:t>174497</a:t>
              </a:r>
              <a:endParaRPr lang="zh-CN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8C97E1D-1C00-4BF6-92C6-8C1F1B68BC22}"/>
                </a:ext>
              </a:extLst>
            </p:cNvPr>
            <p:cNvSpPr txBox="1"/>
            <p:nvPr/>
          </p:nvSpPr>
          <p:spPr>
            <a:xfrm>
              <a:off x="6748291" y="2915870"/>
              <a:ext cx="1989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6">
                      <a:lumMod val="50000"/>
                    </a:schemeClr>
                  </a:solidFill>
                </a:rPr>
                <a:t>先分裂，再插入</a:t>
              </a:r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</a:rPr>
                <a:t>321940</a:t>
              </a:r>
              <a:endParaRPr lang="zh-CN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3EB732B-E05D-4507-BB73-04DB978C4F75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605998" y="3003004"/>
              <a:ext cx="1142293" cy="66755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43BC182-EB43-4FD3-97CA-A93E48B765AD}"/>
                </a:ext>
              </a:extLst>
            </p:cNvPr>
            <p:cNvCxnSpPr/>
            <p:nvPr/>
          </p:nvCxnSpPr>
          <p:spPr>
            <a:xfrm flipV="1">
              <a:off x="4211960" y="1095427"/>
              <a:ext cx="72008" cy="107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065850F-DF31-40A2-A73A-F92085F9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962" y="1418829"/>
              <a:ext cx="342038" cy="144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D82B574-89C2-462F-9C61-1D461788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1960" y="1706861"/>
              <a:ext cx="36004" cy="184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523FB1E-F24D-4855-B9DC-CE8D093C2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962" y="2138908"/>
              <a:ext cx="296489" cy="14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054E065-0FB2-4D14-9135-9E11E4301B25}"/>
                </a:ext>
              </a:extLst>
            </p:cNvPr>
            <p:cNvSpPr txBox="1"/>
            <p:nvPr/>
          </p:nvSpPr>
          <p:spPr>
            <a:xfrm>
              <a:off x="6052788" y="2111592"/>
              <a:ext cx="1989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6">
                      <a:lumMod val="50000"/>
                    </a:schemeClr>
                  </a:solidFill>
                </a:rPr>
                <a:t>先分裂，再插入</a:t>
              </a:r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</a:rPr>
                <a:t>174498</a:t>
              </a:r>
              <a:endParaRPr lang="zh-CN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320033B-6D14-4EDF-91AC-9CED2EF46FE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4849797" y="2146979"/>
              <a:ext cx="1202991" cy="118502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D39E787-EBBC-4CD6-B60E-17DF8E885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1960" y="2570956"/>
              <a:ext cx="811307" cy="124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B48FBDE-01EB-4F25-BAE6-A24741DA6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1960" y="3003004"/>
              <a:ext cx="1116124" cy="152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9D4EA8F-E641-4C30-BC70-B4E9525C6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70022" y="2915870"/>
              <a:ext cx="378042" cy="67872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95D2023-4460-4ADF-AD63-4D7F36A67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962" y="3497296"/>
              <a:ext cx="2142238" cy="11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25806D2-AFF1-410B-AEBA-DD07195A5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1960" y="4011116"/>
              <a:ext cx="2736304" cy="11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294DBB3-E516-431B-B110-8D25C368D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962" y="4506025"/>
              <a:ext cx="1350150" cy="153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067841"/>
      </p:ext>
    </p:extLst>
  </p:cSld>
  <p:clrMapOvr>
    <a:masterClrMapping/>
  </p:clrMapOvr>
  <p:transition spd="slow" advTm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164562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1" name="圆角矩形 11">
            <a:extLst>
              <a:ext uri="{FF2B5EF4-FFF2-40B4-BE49-F238E27FC236}">
                <a16:creationId xmlns:a16="http://schemas.microsoft.com/office/drawing/2014/main" id="{A9D6D90F-97CC-426C-AE2B-51F818F61AE2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8E71B814-48AD-46F9-AD77-5AE779E40376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3" name="圆角矩形 15">
            <a:extLst>
              <a:ext uri="{FF2B5EF4-FFF2-40B4-BE49-F238E27FC236}">
                <a16:creationId xmlns:a16="http://schemas.microsoft.com/office/drawing/2014/main" id="{1DD5AF64-C59F-49E8-A666-929CBBD4C0A3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40" name="圆角矩形 16">
            <a:extLst>
              <a:ext uri="{FF2B5EF4-FFF2-40B4-BE49-F238E27FC236}">
                <a16:creationId xmlns:a16="http://schemas.microsoft.com/office/drawing/2014/main" id="{67003DBD-266A-40E0-BB8F-75DCC1D472C3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41" name="圆角矩形 17">
            <a:extLst>
              <a:ext uri="{FF2B5EF4-FFF2-40B4-BE49-F238E27FC236}">
                <a16:creationId xmlns:a16="http://schemas.microsoft.com/office/drawing/2014/main" id="{7A367538-C935-4019-8560-1C2FC9AF74D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3E68108-4A70-48DF-B31D-AAA428097EF1}"/>
              </a:ext>
            </a:extLst>
          </p:cNvPr>
          <p:cNvSpPr/>
          <p:nvPr/>
        </p:nvSpPr>
        <p:spPr>
          <a:xfrm>
            <a:off x="708178" y="1274812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完成后，继续编写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radix4_search.c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，耗时也比较长，主要为思考如何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实现普适的基数树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，并着手实现，实现完成后出现了一个释放空间阶段的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，这个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的修复时间消耗比较长。详情</a:t>
            </a: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见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遇到的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问题。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之后由于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radix4_search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的实现是普适结构，故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patricia_search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只需要更改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radix4_search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中的设定即可实现。过程顺利。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35996"/>
      </p:ext>
    </p:extLst>
  </p:cSld>
  <p:clrMapOvr>
    <a:masterClrMapping/>
  </p:clrMapOvr>
  <p:transition spd="slow" advTm="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76348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radix4_search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089DF8-3171-4382-8084-9D3A5A716D20}"/>
              </a:ext>
            </a:extLst>
          </p:cNvPr>
          <p:cNvSpPr/>
          <p:nvPr/>
        </p:nvSpPr>
        <p:spPr>
          <a:xfrm>
            <a:off x="251520" y="1706860"/>
            <a:ext cx="86409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rt_node_child_insert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prefix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prefix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childs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[index]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说明没有相同后缀的结点，直接创建并存储自身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childs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[index]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create_node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prefix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RADIX_LEVEL_MASK_BIT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childs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[index]-&gt;parent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说明存在相同前缀的结点，那么继续插入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rt_insert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prefix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RADIX_LEVEL_MASK_BIT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childs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[index]);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1FACCC-5C61-4CAB-A22F-5A6B807F96C2}"/>
              </a:ext>
            </a:extLst>
          </p:cNvPr>
          <p:cNvSpPr/>
          <p:nvPr/>
        </p:nvSpPr>
        <p:spPr>
          <a:xfrm>
            <a:off x="1187624" y="826373"/>
            <a:ext cx="6768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阶基数，基数为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00 01 10 11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阶基数对应的掩码为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0...011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RADIX_LEVEL_MASK_BIT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4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阶基数对应的位数为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6566505"/>
      </p:ext>
    </p:extLst>
  </p:cSld>
  <p:clrMapOvr>
    <a:masterClrMapping/>
  </p:clrMapOvr>
  <p:transition spd="slow" advTm="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"/>
          <p:cNvSpPr>
            <a:spLocks noEditPoints="1"/>
          </p:cNvSpPr>
          <p:nvPr/>
        </p:nvSpPr>
        <p:spPr bwMode="auto">
          <a:xfrm>
            <a:off x="0" y="839602"/>
            <a:ext cx="3374386" cy="4279019"/>
          </a:xfrm>
          <a:custGeom>
            <a:avLst/>
            <a:gdLst>
              <a:gd name="T0" fmla="*/ 1463 w 1969"/>
              <a:gd name="T1" fmla="*/ 1396 h 2497"/>
              <a:gd name="T2" fmla="*/ 1286 w 1969"/>
              <a:gd name="T3" fmla="*/ 2262 h 2497"/>
              <a:gd name="T4" fmla="*/ 1873 w 1969"/>
              <a:gd name="T5" fmla="*/ 2307 h 2497"/>
              <a:gd name="T6" fmla="*/ 1873 w 1969"/>
              <a:gd name="T7" fmla="*/ 2497 h 2497"/>
              <a:gd name="T8" fmla="*/ 0 w 1969"/>
              <a:gd name="T9" fmla="*/ 2403 h 2497"/>
              <a:gd name="T10" fmla="*/ 715 w 1969"/>
              <a:gd name="T11" fmla="*/ 2307 h 2497"/>
              <a:gd name="T12" fmla="*/ 1150 w 1969"/>
              <a:gd name="T13" fmla="*/ 2128 h 2497"/>
              <a:gd name="T14" fmla="*/ 139 w 1969"/>
              <a:gd name="T15" fmla="*/ 2075 h 2497"/>
              <a:gd name="T16" fmla="*/ 139 w 1969"/>
              <a:gd name="T17" fmla="*/ 1961 h 2497"/>
              <a:gd name="T18" fmla="*/ 1329 w 1969"/>
              <a:gd name="T19" fmla="*/ 1694 h 2497"/>
              <a:gd name="T20" fmla="*/ 1183 w 1969"/>
              <a:gd name="T21" fmla="*/ 1297 h 2497"/>
              <a:gd name="T22" fmla="*/ 976 w 1969"/>
              <a:gd name="T23" fmla="*/ 1320 h 2497"/>
              <a:gd name="T24" fmla="*/ 755 w 1969"/>
              <a:gd name="T25" fmla="*/ 1589 h 2497"/>
              <a:gd name="T26" fmla="*/ 647 w 1969"/>
              <a:gd name="T27" fmla="*/ 1647 h 2497"/>
              <a:gd name="T28" fmla="*/ 337 w 1969"/>
              <a:gd name="T29" fmla="*/ 1534 h 2497"/>
              <a:gd name="T30" fmla="*/ 369 w 1969"/>
              <a:gd name="T31" fmla="*/ 1366 h 2497"/>
              <a:gd name="T32" fmla="*/ 293 w 1969"/>
              <a:gd name="T33" fmla="*/ 1255 h 2497"/>
              <a:gd name="T34" fmla="*/ 888 w 1969"/>
              <a:gd name="T35" fmla="*/ 338 h 2497"/>
              <a:gd name="T36" fmla="*/ 944 w 1969"/>
              <a:gd name="T37" fmla="*/ 371 h 2497"/>
              <a:gd name="T38" fmla="*/ 972 w 1969"/>
              <a:gd name="T39" fmla="*/ 192 h 2497"/>
              <a:gd name="T40" fmla="*/ 1067 w 1969"/>
              <a:gd name="T41" fmla="*/ 26 h 2497"/>
              <a:gd name="T42" fmla="*/ 1545 w 1969"/>
              <a:gd name="T43" fmla="*/ 412 h 2497"/>
              <a:gd name="T44" fmla="*/ 1359 w 1969"/>
              <a:gd name="T45" fmla="*/ 414 h 2497"/>
              <a:gd name="T46" fmla="*/ 1330 w 1969"/>
              <a:gd name="T47" fmla="*/ 593 h 2497"/>
              <a:gd name="T48" fmla="*/ 1229 w 1969"/>
              <a:gd name="T49" fmla="*/ 880 h 2497"/>
              <a:gd name="T50" fmla="*/ 1303 w 1969"/>
              <a:gd name="T51" fmla="*/ 1145 h 2497"/>
              <a:gd name="T52" fmla="*/ 1259 w 1969"/>
              <a:gd name="T53" fmla="*/ 357 h 2497"/>
              <a:gd name="T54" fmla="*/ 1043 w 1969"/>
              <a:gd name="T55" fmla="*/ 427 h 2497"/>
              <a:gd name="T56" fmla="*/ 1259 w 1969"/>
              <a:gd name="T57" fmla="*/ 357 h 2497"/>
              <a:gd name="T58" fmla="*/ 1130 w 1969"/>
              <a:gd name="T59" fmla="*/ 824 h 2497"/>
              <a:gd name="T60" fmla="*/ 880 w 1969"/>
              <a:gd name="T61" fmla="*/ 466 h 2497"/>
              <a:gd name="T62" fmla="*/ 763 w 1969"/>
              <a:gd name="T63" fmla="*/ 1463 h 2497"/>
              <a:gd name="T64" fmla="*/ 795 w 1969"/>
              <a:gd name="T65" fmla="*/ 1072 h 2497"/>
              <a:gd name="T66" fmla="*/ 870 w 1969"/>
              <a:gd name="T67" fmla="*/ 889 h 2497"/>
              <a:gd name="T68" fmla="*/ 1157 w 1969"/>
              <a:gd name="T69" fmla="*/ 969 h 2497"/>
              <a:gd name="T70" fmla="*/ 951 w 1969"/>
              <a:gd name="T71" fmla="*/ 969 h 2497"/>
              <a:gd name="T72" fmla="*/ 951 w 1969"/>
              <a:gd name="T73" fmla="*/ 969 h 2497"/>
              <a:gd name="T74" fmla="*/ 1055 w 1969"/>
              <a:gd name="T75" fmla="*/ 1217 h 2497"/>
              <a:gd name="T76" fmla="*/ 1157 w 1969"/>
              <a:gd name="T77" fmla="*/ 1174 h 2497"/>
              <a:gd name="T78" fmla="*/ 1159 w 1969"/>
              <a:gd name="T79" fmla="*/ 972 h 2497"/>
              <a:gd name="T80" fmla="*/ 468 w 1969"/>
              <a:gd name="T81" fmla="*/ 1422 h 2497"/>
              <a:gd name="T82" fmla="*/ 444 w 1969"/>
              <a:gd name="T83" fmla="*/ 1464 h 2497"/>
              <a:gd name="T84" fmla="*/ 601 w 1969"/>
              <a:gd name="T85" fmla="*/ 1500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69" h="2497">
                <a:moveTo>
                  <a:pt x="1303" y="1145"/>
                </a:moveTo>
                <a:cubicBezTo>
                  <a:pt x="1370" y="1219"/>
                  <a:pt x="1425" y="1302"/>
                  <a:pt x="1463" y="1396"/>
                </a:cubicBezTo>
                <a:cubicBezTo>
                  <a:pt x="1499" y="1487"/>
                  <a:pt x="1520" y="1589"/>
                  <a:pt x="1520" y="1694"/>
                </a:cubicBezTo>
                <a:cubicBezTo>
                  <a:pt x="1520" y="1916"/>
                  <a:pt x="1431" y="2117"/>
                  <a:pt x="1286" y="2262"/>
                </a:cubicBezTo>
                <a:cubicBezTo>
                  <a:pt x="1271" y="2278"/>
                  <a:pt x="1253" y="2293"/>
                  <a:pt x="1237" y="2307"/>
                </a:cubicBezTo>
                <a:cubicBezTo>
                  <a:pt x="1873" y="2307"/>
                  <a:pt x="1873" y="2307"/>
                  <a:pt x="1873" y="2307"/>
                </a:cubicBezTo>
                <a:cubicBezTo>
                  <a:pt x="1926" y="2307"/>
                  <a:pt x="1969" y="2349"/>
                  <a:pt x="1969" y="2403"/>
                </a:cubicBezTo>
                <a:cubicBezTo>
                  <a:pt x="1969" y="2455"/>
                  <a:pt x="1926" y="2497"/>
                  <a:pt x="1873" y="2497"/>
                </a:cubicBezTo>
                <a:cubicBezTo>
                  <a:pt x="1280" y="2497"/>
                  <a:pt x="687" y="2497"/>
                  <a:pt x="96" y="2497"/>
                </a:cubicBezTo>
                <a:cubicBezTo>
                  <a:pt x="43" y="2497"/>
                  <a:pt x="0" y="2455"/>
                  <a:pt x="0" y="2403"/>
                </a:cubicBezTo>
                <a:cubicBezTo>
                  <a:pt x="0" y="2349"/>
                  <a:pt x="43" y="2307"/>
                  <a:pt x="96" y="2307"/>
                </a:cubicBezTo>
                <a:cubicBezTo>
                  <a:pt x="715" y="2307"/>
                  <a:pt x="715" y="2307"/>
                  <a:pt x="715" y="2307"/>
                </a:cubicBezTo>
                <a:cubicBezTo>
                  <a:pt x="717" y="2307"/>
                  <a:pt x="717" y="2307"/>
                  <a:pt x="717" y="2307"/>
                </a:cubicBezTo>
                <a:cubicBezTo>
                  <a:pt x="886" y="2307"/>
                  <a:pt x="1039" y="2237"/>
                  <a:pt x="1150" y="2128"/>
                </a:cubicBezTo>
                <a:cubicBezTo>
                  <a:pt x="1166" y="2111"/>
                  <a:pt x="1181" y="2094"/>
                  <a:pt x="1195" y="2075"/>
                </a:cubicBezTo>
                <a:cubicBezTo>
                  <a:pt x="139" y="2075"/>
                  <a:pt x="139" y="2075"/>
                  <a:pt x="139" y="2075"/>
                </a:cubicBezTo>
                <a:cubicBezTo>
                  <a:pt x="108" y="2075"/>
                  <a:pt x="82" y="2050"/>
                  <a:pt x="82" y="2018"/>
                </a:cubicBezTo>
                <a:cubicBezTo>
                  <a:pt x="82" y="1986"/>
                  <a:pt x="108" y="1961"/>
                  <a:pt x="139" y="1961"/>
                </a:cubicBezTo>
                <a:cubicBezTo>
                  <a:pt x="1268" y="1961"/>
                  <a:pt x="1268" y="1961"/>
                  <a:pt x="1268" y="1961"/>
                </a:cubicBezTo>
                <a:cubicBezTo>
                  <a:pt x="1307" y="1879"/>
                  <a:pt x="1329" y="1789"/>
                  <a:pt x="1329" y="1694"/>
                </a:cubicBezTo>
                <a:cubicBezTo>
                  <a:pt x="1329" y="1613"/>
                  <a:pt x="1314" y="1536"/>
                  <a:pt x="1286" y="1466"/>
                </a:cubicBezTo>
                <a:cubicBezTo>
                  <a:pt x="1261" y="1404"/>
                  <a:pt x="1225" y="1348"/>
                  <a:pt x="1183" y="1297"/>
                </a:cubicBezTo>
                <a:cubicBezTo>
                  <a:pt x="1145" y="1318"/>
                  <a:pt x="1101" y="1331"/>
                  <a:pt x="1055" y="1331"/>
                </a:cubicBezTo>
                <a:cubicBezTo>
                  <a:pt x="1027" y="1331"/>
                  <a:pt x="1001" y="1326"/>
                  <a:pt x="976" y="1320"/>
                </a:cubicBezTo>
                <a:cubicBezTo>
                  <a:pt x="833" y="1568"/>
                  <a:pt x="833" y="1568"/>
                  <a:pt x="833" y="1568"/>
                </a:cubicBezTo>
                <a:cubicBezTo>
                  <a:pt x="818" y="1595"/>
                  <a:pt x="782" y="1605"/>
                  <a:pt x="755" y="1589"/>
                </a:cubicBezTo>
                <a:cubicBezTo>
                  <a:pt x="700" y="1558"/>
                  <a:pt x="700" y="1558"/>
                  <a:pt x="700" y="1558"/>
                </a:cubicBezTo>
                <a:cubicBezTo>
                  <a:pt x="647" y="1647"/>
                  <a:pt x="647" y="1647"/>
                  <a:pt x="647" y="1647"/>
                </a:cubicBezTo>
                <a:cubicBezTo>
                  <a:pt x="632" y="1675"/>
                  <a:pt x="597" y="1683"/>
                  <a:pt x="569" y="1666"/>
                </a:cubicBezTo>
                <a:cubicBezTo>
                  <a:pt x="337" y="1534"/>
                  <a:pt x="337" y="1534"/>
                  <a:pt x="337" y="1534"/>
                </a:cubicBezTo>
                <a:cubicBezTo>
                  <a:pt x="310" y="1518"/>
                  <a:pt x="300" y="1483"/>
                  <a:pt x="316" y="1456"/>
                </a:cubicBezTo>
                <a:cubicBezTo>
                  <a:pt x="369" y="1366"/>
                  <a:pt x="369" y="1366"/>
                  <a:pt x="369" y="1366"/>
                </a:cubicBezTo>
                <a:cubicBezTo>
                  <a:pt x="312" y="1333"/>
                  <a:pt x="312" y="1333"/>
                  <a:pt x="312" y="1333"/>
                </a:cubicBezTo>
                <a:cubicBezTo>
                  <a:pt x="285" y="1318"/>
                  <a:pt x="276" y="1284"/>
                  <a:pt x="293" y="1255"/>
                </a:cubicBezTo>
                <a:cubicBezTo>
                  <a:pt x="810" y="359"/>
                  <a:pt x="810" y="359"/>
                  <a:pt x="810" y="359"/>
                </a:cubicBezTo>
                <a:cubicBezTo>
                  <a:pt x="826" y="331"/>
                  <a:pt x="861" y="323"/>
                  <a:pt x="888" y="338"/>
                </a:cubicBezTo>
                <a:cubicBezTo>
                  <a:pt x="891" y="340"/>
                  <a:pt x="891" y="340"/>
                  <a:pt x="891" y="340"/>
                </a:cubicBezTo>
                <a:cubicBezTo>
                  <a:pt x="944" y="371"/>
                  <a:pt x="944" y="371"/>
                  <a:pt x="944" y="371"/>
                </a:cubicBezTo>
                <a:cubicBezTo>
                  <a:pt x="1028" y="223"/>
                  <a:pt x="1028" y="223"/>
                  <a:pt x="1028" y="223"/>
                </a:cubicBezTo>
                <a:cubicBezTo>
                  <a:pt x="972" y="192"/>
                  <a:pt x="972" y="192"/>
                  <a:pt x="972" y="192"/>
                </a:cubicBezTo>
                <a:cubicBezTo>
                  <a:pt x="928" y="165"/>
                  <a:pt x="913" y="108"/>
                  <a:pt x="938" y="62"/>
                </a:cubicBezTo>
                <a:cubicBezTo>
                  <a:pt x="964" y="16"/>
                  <a:pt x="1023" y="0"/>
                  <a:pt x="1067" y="26"/>
                </a:cubicBezTo>
                <a:cubicBezTo>
                  <a:pt x="1215" y="112"/>
                  <a:pt x="1363" y="197"/>
                  <a:pt x="1511" y="282"/>
                </a:cubicBezTo>
                <a:cubicBezTo>
                  <a:pt x="1556" y="308"/>
                  <a:pt x="1571" y="365"/>
                  <a:pt x="1545" y="412"/>
                </a:cubicBezTo>
                <a:cubicBezTo>
                  <a:pt x="1518" y="457"/>
                  <a:pt x="1461" y="473"/>
                  <a:pt x="1415" y="445"/>
                </a:cubicBezTo>
                <a:cubicBezTo>
                  <a:pt x="1359" y="414"/>
                  <a:pt x="1359" y="414"/>
                  <a:pt x="1359" y="414"/>
                </a:cubicBezTo>
                <a:cubicBezTo>
                  <a:pt x="1274" y="561"/>
                  <a:pt x="1274" y="561"/>
                  <a:pt x="1274" y="561"/>
                </a:cubicBezTo>
                <a:cubicBezTo>
                  <a:pt x="1330" y="593"/>
                  <a:pt x="1330" y="593"/>
                  <a:pt x="1330" y="593"/>
                </a:cubicBezTo>
                <a:cubicBezTo>
                  <a:pt x="1357" y="608"/>
                  <a:pt x="1367" y="645"/>
                  <a:pt x="1351" y="671"/>
                </a:cubicBezTo>
                <a:cubicBezTo>
                  <a:pt x="1229" y="880"/>
                  <a:pt x="1229" y="880"/>
                  <a:pt x="1229" y="880"/>
                </a:cubicBezTo>
                <a:cubicBezTo>
                  <a:pt x="1283" y="930"/>
                  <a:pt x="1314" y="998"/>
                  <a:pt x="1314" y="1072"/>
                </a:cubicBezTo>
                <a:cubicBezTo>
                  <a:pt x="1314" y="1097"/>
                  <a:pt x="1309" y="1122"/>
                  <a:pt x="1303" y="1145"/>
                </a:cubicBezTo>
                <a:close/>
                <a:moveTo>
                  <a:pt x="1259" y="357"/>
                </a:moveTo>
                <a:cubicBezTo>
                  <a:pt x="1259" y="357"/>
                  <a:pt x="1259" y="357"/>
                  <a:pt x="1259" y="357"/>
                </a:cubicBezTo>
                <a:cubicBezTo>
                  <a:pt x="1215" y="331"/>
                  <a:pt x="1172" y="306"/>
                  <a:pt x="1128" y="281"/>
                </a:cubicBezTo>
                <a:cubicBezTo>
                  <a:pt x="1043" y="427"/>
                  <a:pt x="1043" y="427"/>
                  <a:pt x="1043" y="427"/>
                </a:cubicBezTo>
                <a:cubicBezTo>
                  <a:pt x="1175" y="504"/>
                  <a:pt x="1175" y="504"/>
                  <a:pt x="1175" y="504"/>
                </a:cubicBezTo>
                <a:cubicBezTo>
                  <a:pt x="1259" y="357"/>
                  <a:pt x="1259" y="357"/>
                  <a:pt x="1259" y="357"/>
                </a:cubicBezTo>
                <a:close/>
                <a:moveTo>
                  <a:pt x="1130" y="824"/>
                </a:moveTo>
                <a:cubicBezTo>
                  <a:pt x="1130" y="824"/>
                  <a:pt x="1130" y="824"/>
                  <a:pt x="1130" y="824"/>
                </a:cubicBezTo>
                <a:cubicBezTo>
                  <a:pt x="1223" y="664"/>
                  <a:pt x="1223" y="664"/>
                  <a:pt x="1223" y="664"/>
                </a:cubicBezTo>
                <a:cubicBezTo>
                  <a:pt x="1109" y="597"/>
                  <a:pt x="995" y="532"/>
                  <a:pt x="880" y="466"/>
                </a:cubicBezTo>
                <a:cubicBezTo>
                  <a:pt x="420" y="1263"/>
                  <a:pt x="420" y="1263"/>
                  <a:pt x="420" y="1263"/>
                </a:cubicBezTo>
                <a:cubicBezTo>
                  <a:pt x="534" y="1330"/>
                  <a:pt x="648" y="1396"/>
                  <a:pt x="763" y="1463"/>
                </a:cubicBezTo>
                <a:cubicBezTo>
                  <a:pt x="879" y="1262"/>
                  <a:pt x="879" y="1262"/>
                  <a:pt x="879" y="1262"/>
                </a:cubicBezTo>
                <a:cubicBezTo>
                  <a:pt x="826" y="1211"/>
                  <a:pt x="795" y="1145"/>
                  <a:pt x="795" y="1072"/>
                </a:cubicBezTo>
                <a:cubicBezTo>
                  <a:pt x="795" y="999"/>
                  <a:pt x="824" y="934"/>
                  <a:pt x="871" y="889"/>
                </a:cubicBezTo>
                <a:cubicBezTo>
                  <a:pt x="870" y="889"/>
                  <a:pt x="870" y="889"/>
                  <a:pt x="870" y="889"/>
                </a:cubicBezTo>
                <a:cubicBezTo>
                  <a:pt x="941" y="816"/>
                  <a:pt x="1037" y="797"/>
                  <a:pt x="1130" y="824"/>
                </a:cubicBezTo>
                <a:close/>
                <a:moveTo>
                  <a:pt x="1157" y="969"/>
                </a:moveTo>
                <a:cubicBezTo>
                  <a:pt x="1157" y="969"/>
                  <a:pt x="1157" y="969"/>
                  <a:pt x="1157" y="969"/>
                </a:cubicBezTo>
                <a:cubicBezTo>
                  <a:pt x="1101" y="913"/>
                  <a:pt x="1009" y="912"/>
                  <a:pt x="951" y="969"/>
                </a:cubicBezTo>
                <a:cubicBezTo>
                  <a:pt x="951" y="968"/>
                  <a:pt x="951" y="968"/>
                  <a:pt x="951" y="968"/>
                </a:cubicBezTo>
                <a:cubicBezTo>
                  <a:pt x="951" y="969"/>
                  <a:pt x="951" y="969"/>
                  <a:pt x="951" y="969"/>
                </a:cubicBezTo>
                <a:cubicBezTo>
                  <a:pt x="925" y="995"/>
                  <a:pt x="910" y="1031"/>
                  <a:pt x="910" y="1072"/>
                </a:cubicBezTo>
                <a:cubicBezTo>
                  <a:pt x="910" y="1152"/>
                  <a:pt x="975" y="1217"/>
                  <a:pt x="1055" y="1217"/>
                </a:cubicBezTo>
                <a:cubicBezTo>
                  <a:pt x="1094" y="1217"/>
                  <a:pt x="1130" y="1201"/>
                  <a:pt x="1157" y="1174"/>
                </a:cubicBezTo>
                <a:cubicBezTo>
                  <a:pt x="1157" y="1174"/>
                  <a:pt x="1157" y="1174"/>
                  <a:pt x="1157" y="1174"/>
                </a:cubicBezTo>
                <a:cubicBezTo>
                  <a:pt x="1183" y="1147"/>
                  <a:pt x="1199" y="1112"/>
                  <a:pt x="1199" y="1072"/>
                </a:cubicBezTo>
                <a:cubicBezTo>
                  <a:pt x="1199" y="1033"/>
                  <a:pt x="1184" y="997"/>
                  <a:pt x="1159" y="972"/>
                </a:cubicBezTo>
                <a:cubicBezTo>
                  <a:pt x="1157" y="969"/>
                  <a:pt x="1157" y="969"/>
                  <a:pt x="1157" y="969"/>
                </a:cubicBezTo>
                <a:close/>
                <a:moveTo>
                  <a:pt x="468" y="1422"/>
                </a:moveTo>
                <a:cubicBezTo>
                  <a:pt x="468" y="1422"/>
                  <a:pt x="468" y="1422"/>
                  <a:pt x="468" y="1422"/>
                </a:cubicBezTo>
                <a:cubicBezTo>
                  <a:pt x="444" y="1464"/>
                  <a:pt x="444" y="1464"/>
                  <a:pt x="444" y="1464"/>
                </a:cubicBezTo>
                <a:cubicBezTo>
                  <a:pt x="577" y="1540"/>
                  <a:pt x="577" y="1540"/>
                  <a:pt x="577" y="1540"/>
                </a:cubicBezTo>
                <a:cubicBezTo>
                  <a:pt x="601" y="1500"/>
                  <a:pt x="601" y="1500"/>
                  <a:pt x="601" y="1500"/>
                </a:cubicBezTo>
                <a:cubicBezTo>
                  <a:pt x="468" y="1422"/>
                  <a:pt x="468" y="1422"/>
                  <a:pt x="468" y="142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2577290" y="1881356"/>
            <a:ext cx="1210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0 4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426940"/>
            <a:ext cx="1854995" cy="2759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radix4_search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分裂结点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BUG</a:t>
            </a: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840513" y="347856"/>
            <a:ext cx="112562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分裂结点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60A48C-A33B-41A7-9D9F-CFFC325F72B9}"/>
              </a:ext>
            </a:extLst>
          </p:cNvPr>
          <p:cNvSpPr/>
          <p:nvPr/>
        </p:nvSpPr>
        <p:spPr>
          <a:xfrm>
            <a:off x="1043608" y="816630"/>
            <a:ext cx="6734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radix4_search.c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后，运行程序，发现了一个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文件读取正常完成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，读取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文件并进行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查询正常完成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结果也正确无误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kern="100" dirty="0" err="1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destory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）过程中，运行一段时间程序崩掉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了。。。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调试发现执行至语句执行错误：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85AB2B-630B-4745-A95E-0B7012798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58100"/>
            <a:ext cx="7344816" cy="28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7857"/>
      </p:ext>
    </p:extLst>
  </p:cSld>
  <p:clrMapOvr>
    <a:masterClrMapping/>
  </p:clrMapOvr>
  <p:transition spd="slow" advTm="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840513" y="347856"/>
            <a:ext cx="112562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分裂结点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4E4868-DF84-45EF-A202-52C8C43E8667}"/>
              </a:ext>
            </a:extLst>
          </p:cNvPr>
          <p:cNvSpPr/>
          <p:nvPr/>
        </p:nvSpPr>
        <p:spPr>
          <a:xfrm>
            <a:off x="683568" y="809551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然后就去找在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destory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过程中此语句之前，输出释放的节点数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gs.free_node_num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gs.free_value_num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发现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释放到第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224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时崩掉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然后调试停在释放第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93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处看问题。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288CD7-8B56-4531-8E2D-DC54C66C1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12" y="2022034"/>
            <a:ext cx="7487816" cy="29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53805"/>
      </p:ext>
    </p:extLst>
  </p:cSld>
  <p:clrMapOvr>
    <a:masterClrMapping/>
  </p:clrMapOvr>
  <p:transition spd="slow" advTm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-1463" y="1182490"/>
            <a:ext cx="4762176" cy="3982615"/>
          </a:xfrm>
          <a:custGeom>
            <a:avLst/>
            <a:gdLst>
              <a:gd name="T0" fmla="*/ 1565 w 2779"/>
              <a:gd name="T1" fmla="*/ 164 h 2324"/>
              <a:gd name="T2" fmla="*/ 0 w 2779"/>
              <a:gd name="T3" fmla="*/ 217 h 2324"/>
              <a:gd name="T4" fmla="*/ 1485 w 2779"/>
              <a:gd name="T5" fmla="*/ 2313 h 2324"/>
              <a:gd name="T6" fmla="*/ 1910 w 2779"/>
              <a:gd name="T7" fmla="*/ 2243 h 2324"/>
              <a:gd name="T8" fmla="*/ 2765 w 2779"/>
              <a:gd name="T9" fmla="*/ 2014 h 2324"/>
              <a:gd name="T10" fmla="*/ 732 w 2779"/>
              <a:gd name="T11" fmla="*/ 2122 h 2324"/>
              <a:gd name="T12" fmla="*/ 732 w 2779"/>
              <a:gd name="T13" fmla="*/ 312 h 2324"/>
              <a:gd name="T14" fmla="*/ 1389 w 2779"/>
              <a:gd name="T15" fmla="*/ 2122 h 2324"/>
              <a:gd name="T16" fmla="*/ 1389 w 2779"/>
              <a:gd name="T17" fmla="*/ 312 h 2324"/>
              <a:gd name="T18" fmla="*/ 2070 w 2779"/>
              <a:gd name="T19" fmla="*/ 2101 h 2324"/>
              <a:gd name="T20" fmla="*/ 2557 w 2779"/>
              <a:gd name="T21" fmla="*/ 1970 h 2324"/>
              <a:gd name="T22" fmla="*/ 319 w 2779"/>
              <a:gd name="T23" fmla="*/ 1881 h 2324"/>
              <a:gd name="T24" fmla="*/ 595 w 2779"/>
              <a:gd name="T25" fmla="*/ 1888 h 2324"/>
              <a:gd name="T26" fmla="*/ 597 w 2779"/>
              <a:gd name="T27" fmla="*/ 1612 h 2324"/>
              <a:gd name="T28" fmla="*/ 323 w 2779"/>
              <a:gd name="T29" fmla="*/ 1612 h 2324"/>
              <a:gd name="T30" fmla="*/ 403 w 2779"/>
              <a:gd name="T31" fmla="*/ 1693 h 2324"/>
              <a:gd name="T32" fmla="*/ 516 w 2779"/>
              <a:gd name="T33" fmla="*/ 1693 h 2324"/>
              <a:gd name="T34" fmla="*/ 516 w 2779"/>
              <a:gd name="T35" fmla="*/ 1805 h 2324"/>
              <a:gd name="T36" fmla="*/ 401 w 2779"/>
              <a:gd name="T37" fmla="*/ 1803 h 2324"/>
              <a:gd name="T38" fmla="*/ 443 w 2779"/>
              <a:gd name="T39" fmla="*/ 1283 h 2324"/>
              <a:gd name="T40" fmla="*/ 500 w 2779"/>
              <a:gd name="T41" fmla="*/ 534 h 2324"/>
              <a:gd name="T42" fmla="*/ 386 w 2779"/>
              <a:gd name="T43" fmla="*/ 1225 h 2324"/>
              <a:gd name="T44" fmla="*/ 1888 w 2779"/>
              <a:gd name="T45" fmla="*/ 447 h 2324"/>
              <a:gd name="T46" fmla="*/ 2096 w 2779"/>
              <a:gd name="T47" fmla="*/ 1224 h 2324"/>
              <a:gd name="T48" fmla="*/ 1888 w 2779"/>
              <a:gd name="T49" fmla="*/ 447 h 2324"/>
              <a:gd name="T50" fmla="*/ 968 w 2779"/>
              <a:gd name="T51" fmla="*/ 1885 h 2324"/>
              <a:gd name="T52" fmla="*/ 1242 w 2779"/>
              <a:gd name="T53" fmla="*/ 1885 h 2324"/>
              <a:gd name="T54" fmla="*/ 1105 w 2779"/>
              <a:gd name="T55" fmla="*/ 1554 h 2324"/>
              <a:gd name="T56" fmla="*/ 913 w 2779"/>
              <a:gd name="T57" fmla="*/ 1749 h 2324"/>
              <a:gd name="T58" fmla="*/ 1049 w 2779"/>
              <a:gd name="T59" fmla="*/ 1693 h 2324"/>
              <a:gd name="T60" fmla="*/ 1161 w 2779"/>
              <a:gd name="T61" fmla="*/ 1693 h 2324"/>
              <a:gd name="T62" fmla="*/ 1161 w 2779"/>
              <a:gd name="T63" fmla="*/ 1805 h 2324"/>
              <a:gd name="T64" fmla="*/ 1047 w 2779"/>
              <a:gd name="T65" fmla="*/ 1803 h 2324"/>
              <a:gd name="T66" fmla="*/ 1137 w 2779"/>
              <a:gd name="T67" fmla="*/ 1283 h 2324"/>
              <a:gd name="T68" fmla="*/ 1195 w 2779"/>
              <a:gd name="T69" fmla="*/ 534 h 2324"/>
              <a:gd name="T70" fmla="*/ 1080 w 2779"/>
              <a:gd name="T71" fmla="*/ 1225 h 2324"/>
              <a:gd name="T72" fmla="*/ 2088 w 2779"/>
              <a:gd name="T73" fmla="*/ 1537 h 2324"/>
              <a:gd name="T74" fmla="*/ 2088 w 2779"/>
              <a:gd name="T75" fmla="*/ 1811 h 2324"/>
              <a:gd name="T76" fmla="*/ 2359 w 2779"/>
              <a:gd name="T77" fmla="*/ 1812 h 2324"/>
              <a:gd name="T78" fmla="*/ 2362 w 2779"/>
              <a:gd name="T79" fmla="*/ 1537 h 2324"/>
              <a:gd name="T80" fmla="*/ 2224 w 2779"/>
              <a:gd name="T81" fmla="*/ 1480 h 2324"/>
              <a:gd name="T82" fmla="*/ 2168 w 2779"/>
              <a:gd name="T83" fmla="*/ 1617 h 2324"/>
              <a:gd name="T84" fmla="*/ 2303 w 2779"/>
              <a:gd name="T85" fmla="*/ 1675 h 2324"/>
              <a:gd name="T86" fmla="*/ 2168 w 2779"/>
              <a:gd name="T87" fmla="*/ 1730 h 2324"/>
              <a:gd name="T88" fmla="*/ 2168 w 2779"/>
              <a:gd name="T89" fmla="*/ 1617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9" h="2324">
                <a:moveTo>
                  <a:pt x="2248" y="81"/>
                </a:moveTo>
                <a:cubicBezTo>
                  <a:pt x="2234" y="31"/>
                  <a:pt x="2183" y="0"/>
                  <a:pt x="2130" y="13"/>
                </a:cubicBezTo>
                <a:cubicBezTo>
                  <a:pt x="1565" y="164"/>
                  <a:pt x="1565" y="164"/>
                  <a:pt x="1565" y="164"/>
                </a:cubicBezTo>
                <a:cubicBezTo>
                  <a:pt x="1548" y="138"/>
                  <a:pt x="1519" y="121"/>
                  <a:pt x="148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43" y="121"/>
                  <a:pt x="0" y="164"/>
                  <a:pt x="0" y="217"/>
                </a:cubicBezTo>
                <a:cubicBezTo>
                  <a:pt x="0" y="2217"/>
                  <a:pt x="0" y="2217"/>
                  <a:pt x="0" y="2217"/>
                </a:cubicBezTo>
                <a:cubicBezTo>
                  <a:pt x="0" y="2271"/>
                  <a:pt x="43" y="2313"/>
                  <a:pt x="95" y="2313"/>
                </a:cubicBezTo>
                <a:cubicBezTo>
                  <a:pt x="1485" y="2313"/>
                  <a:pt x="1485" y="2313"/>
                  <a:pt x="1485" y="2313"/>
                </a:cubicBezTo>
                <a:cubicBezTo>
                  <a:pt x="1538" y="2313"/>
                  <a:pt x="1580" y="2271"/>
                  <a:pt x="1580" y="2217"/>
                </a:cubicBezTo>
                <a:cubicBezTo>
                  <a:pt x="1580" y="1010"/>
                  <a:pt x="1580" y="1010"/>
                  <a:pt x="1580" y="1010"/>
                </a:cubicBezTo>
                <a:cubicBezTo>
                  <a:pt x="1910" y="2243"/>
                  <a:pt x="1910" y="2243"/>
                  <a:pt x="1910" y="2243"/>
                </a:cubicBezTo>
                <a:cubicBezTo>
                  <a:pt x="1923" y="2294"/>
                  <a:pt x="1976" y="2324"/>
                  <a:pt x="2027" y="2310"/>
                </a:cubicBezTo>
                <a:cubicBezTo>
                  <a:pt x="2697" y="2131"/>
                  <a:pt x="2697" y="2131"/>
                  <a:pt x="2697" y="2131"/>
                </a:cubicBezTo>
                <a:cubicBezTo>
                  <a:pt x="2749" y="2117"/>
                  <a:pt x="2779" y="2064"/>
                  <a:pt x="2765" y="2014"/>
                </a:cubicBezTo>
                <a:cubicBezTo>
                  <a:pt x="2248" y="81"/>
                  <a:pt x="2248" y="81"/>
                  <a:pt x="2248" y="81"/>
                </a:cubicBezTo>
                <a:close/>
                <a:moveTo>
                  <a:pt x="732" y="2122"/>
                </a:moveTo>
                <a:cubicBezTo>
                  <a:pt x="732" y="2122"/>
                  <a:pt x="732" y="2122"/>
                  <a:pt x="732" y="2122"/>
                </a:cubicBezTo>
                <a:cubicBezTo>
                  <a:pt x="190" y="2122"/>
                  <a:pt x="190" y="2122"/>
                  <a:pt x="190" y="2122"/>
                </a:cubicBezTo>
                <a:cubicBezTo>
                  <a:pt x="190" y="312"/>
                  <a:pt x="190" y="312"/>
                  <a:pt x="190" y="312"/>
                </a:cubicBezTo>
                <a:cubicBezTo>
                  <a:pt x="732" y="312"/>
                  <a:pt x="732" y="312"/>
                  <a:pt x="732" y="312"/>
                </a:cubicBezTo>
                <a:cubicBezTo>
                  <a:pt x="732" y="2122"/>
                  <a:pt x="732" y="2122"/>
                  <a:pt x="732" y="2122"/>
                </a:cubicBezTo>
                <a:close/>
                <a:moveTo>
                  <a:pt x="1389" y="2122"/>
                </a:moveTo>
                <a:cubicBezTo>
                  <a:pt x="1389" y="2122"/>
                  <a:pt x="1389" y="2122"/>
                  <a:pt x="1389" y="2122"/>
                </a:cubicBezTo>
                <a:cubicBezTo>
                  <a:pt x="848" y="2122"/>
                  <a:pt x="848" y="2122"/>
                  <a:pt x="848" y="2122"/>
                </a:cubicBezTo>
                <a:cubicBezTo>
                  <a:pt x="848" y="312"/>
                  <a:pt x="848" y="312"/>
                  <a:pt x="848" y="312"/>
                </a:cubicBezTo>
                <a:cubicBezTo>
                  <a:pt x="1389" y="312"/>
                  <a:pt x="1389" y="312"/>
                  <a:pt x="1389" y="312"/>
                </a:cubicBezTo>
                <a:cubicBezTo>
                  <a:pt x="1389" y="2122"/>
                  <a:pt x="1389" y="2122"/>
                  <a:pt x="1389" y="2122"/>
                </a:cubicBezTo>
                <a:close/>
                <a:moveTo>
                  <a:pt x="2070" y="2101"/>
                </a:moveTo>
                <a:cubicBezTo>
                  <a:pt x="2070" y="2101"/>
                  <a:pt x="2070" y="2101"/>
                  <a:pt x="2070" y="2101"/>
                </a:cubicBezTo>
                <a:cubicBezTo>
                  <a:pt x="1602" y="354"/>
                  <a:pt x="1602" y="354"/>
                  <a:pt x="1602" y="354"/>
                </a:cubicBezTo>
                <a:cubicBezTo>
                  <a:pt x="2088" y="222"/>
                  <a:pt x="2088" y="222"/>
                  <a:pt x="2088" y="222"/>
                </a:cubicBezTo>
                <a:cubicBezTo>
                  <a:pt x="2557" y="1970"/>
                  <a:pt x="2557" y="1970"/>
                  <a:pt x="2557" y="1970"/>
                </a:cubicBezTo>
                <a:cubicBezTo>
                  <a:pt x="2070" y="2101"/>
                  <a:pt x="2070" y="2101"/>
                  <a:pt x="2070" y="2101"/>
                </a:cubicBezTo>
                <a:close/>
                <a:moveTo>
                  <a:pt x="319" y="1881"/>
                </a:moveTo>
                <a:cubicBezTo>
                  <a:pt x="319" y="1881"/>
                  <a:pt x="319" y="1881"/>
                  <a:pt x="319" y="1881"/>
                </a:cubicBezTo>
                <a:cubicBezTo>
                  <a:pt x="323" y="1885"/>
                  <a:pt x="323" y="1885"/>
                  <a:pt x="323" y="1885"/>
                </a:cubicBezTo>
                <a:cubicBezTo>
                  <a:pt x="358" y="1921"/>
                  <a:pt x="407" y="1942"/>
                  <a:pt x="460" y="1942"/>
                </a:cubicBezTo>
                <a:cubicBezTo>
                  <a:pt x="512" y="1942"/>
                  <a:pt x="560" y="1921"/>
                  <a:pt x="595" y="1888"/>
                </a:cubicBezTo>
                <a:cubicBezTo>
                  <a:pt x="597" y="1885"/>
                  <a:pt x="597" y="1885"/>
                  <a:pt x="597" y="1885"/>
                </a:cubicBezTo>
                <a:cubicBezTo>
                  <a:pt x="632" y="1851"/>
                  <a:pt x="654" y="1803"/>
                  <a:pt x="654" y="1749"/>
                </a:cubicBezTo>
                <a:cubicBezTo>
                  <a:pt x="654" y="1695"/>
                  <a:pt x="632" y="1647"/>
                  <a:pt x="597" y="1612"/>
                </a:cubicBezTo>
                <a:cubicBezTo>
                  <a:pt x="596" y="1612"/>
                  <a:pt x="596" y="1612"/>
                  <a:pt x="596" y="1612"/>
                </a:cubicBezTo>
                <a:cubicBezTo>
                  <a:pt x="562" y="1577"/>
                  <a:pt x="513" y="1554"/>
                  <a:pt x="460" y="1554"/>
                </a:cubicBezTo>
                <a:cubicBezTo>
                  <a:pt x="407" y="1554"/>
                  <a:pt x="358" y="1577"/>
                  <a:pt x="323" y="1612"/>
                </a:cubicBezTo>
                <a:cubicBezTo>
                  <a:pt x="288" y="1647"/>
                  <a:pt x="267" y="1695"/>
                  <a:pt x="267" y="1749"/>
                </a:cubicBezTo>
                <a:cubicBezTo>
                  <a:pt x="267" y="1800"/>
                  <a:pt x="287" y="1847"/>
                  <a:pt x="319" y="1881"/>
                </a:cubicBezTo>
                <a:close/>
                <a:moveTo>
                  <a:pt x="403" y="1693"/>
                </a:moveTo>
                <a:cubicBezTo>
                  <a:pt x="403" y="1693"/>
                  <a:pt x="403" y="1693"/>
                  <a:pt x="403" y="1693"/>
                </a:cubicBezTo>
                <a:cubicBezTo>
                  <a:pt x="418" y="1678"/>
                  <a:pt x="438" y="1670"/>
                  <a:pt x="460" y="1670"/>
                </a:cubicBezTo>
                <a:cubicBezTo>
                  <a:pt x="481" y="1670"/>
                  <a:pt x="502" y="1678"/>
                  <a:pt x="516" y="1693"/>
                </a:cubicBezTo>
                <a:cubicBezTo>
                  <a:pt x="516" y="1693"/>
                  <a:pt x="516" y="1693"/>
                  <a:pt x="516" y="1693"/>
                </a:cubicBezTo>
                <a:cubicBezTo>
                  <a:pt x="530" y="1708"/>
                  <a:pt x="540" y="1727"/>
                  <a:pt x="540" y="1749"/>
                </a:cubicBezTo>
                <a:cubicBezTo>
                  <a:pt x="540" y="1771"/>
                  <a:pt x="530" y="1790"/>
                  <a:pt x="516" y="1805"/>
                </a:cubicBezTo>
                <a:cubicBezTo>
                  <a:pt x="501" y="1820"/>
                  <a:pt x="481" y="1828"/>
                  <a:pt x="460" y="1828"/>
                </a:cubicBezTo>
                <a:cubicBezTo>
                  <a:pt x="438" y="1828"/>
                  <a:pt x="418" y="1819"/>
                  <a:pt x="403" y="1805"/>
                </a:cubicBezTo>
                <a:cubicBezTo>
                  <a:pt x="401" y="1803"/>
                  <a:pt x="401" y="1803"/>
                  <a:pt x="401" y="1803"/>
                </a:cubicBezTo>
                <a:cubicBezTo>
                  <a:pt x="388" y="1789"/>
                  <a:pt x="381" y="1770"/>
                  <a:pt x="381" y="1749"/>
                </a:cubicBezTo>
                <a:cubicBezTo>
                  <a:pt x="381" y="1727"/>
                  <a:pt x="389" y="1708"/>
                  <a:pt x="403" y="1693"/>
                </a:cubicBezTo>
                <a:close/>
                <a:moveTo>
                  <a:pt x="443" y="1283"/>
                </a:moveTo>
                <a:cubicBezTo>
                  <a:pt x="443" y="1283"/>
                  <a:pt x="443" y="1283"/>
                  <a:pt x="443" y="1283"/>
                </a:cubicBezTo>
                <a:cubicBezTo>
                  <a:pt x="475" y="1283"/>
                  <a:pt x="500" y="1257"/>
                  <a:pt x="500" y="1225"/>
                </a:cubicBezTo>
                <a:cubicBezTo>
                  <a:pt x="500" y="534"/>
                  <a:pt x="500" y="534"/>
                  <a:pt x="500" y="534"/>
                </a:cubicBezTo>
                <a:cubicBezTo>
                  <a:pt x="500" y="503"/>
                  <a:pt x="475" y="477"/>
                  <a:pt x="443" y="477"/>
                </a:cubicBezTo>
                <a:cubicBezTo>
                  <a:pt x="411" y="477"/>
                  <a:pt x="386" y="503"/>
                  <a:pt x="386" y="534"/>
                </a:cubicBezTo>
                <a:cubicBezTo>
                  <a:pt x="386" y="1225"/>
                  <a:pt x="386" y="1225"/>
                  <a:pt x="386" y="1225"/>
                </a:cubicBezTo>
                <a:cubicBezTo>
                  <a:pt x="386" y="1257"/>
                  <a:pt x="411" y="1283"/>
                  <a:pt x="443" y="1283"/>
                </a:cubicBezTo>
                <a:close/>
                <a:moveTo>
                  <a:pt x="1888" y="447"/>
                </a:moveTo>
                <a:cubicBezTo>
                  <a:pt x="1888" y="447"/>
                  <a:pt x="1888" y="447"/>
                  <a:pt x="1888" y="447"/>
                </a:cubicBezTo>
                <a:cubicBezTo>
                  <a:pt x="1857" y="454"/>
                  <a:pt x="1839" y="487"/>
                  <a:pt x="1847" y="517"/>
                </a:cubicBezTo>
                <a:cubicBezTo>
                  <a:pt x="2026" y="1184"/>
                  <a:pt x="2026" y="1184"/>
                  <a:pt x="2026" y="1184"/>
                </a:cubicBezTo>
                <a:cubicBezTo>
                  <a:pt x="2035" y="1214"/>
                  <a:pt x="2065" y="1233"/>
                  <a:pt x="2096" y="1224"/>
                </a:cubicBezTo>
                <a:cubicBezTo>
                  <a:pt x="2126" y="1217"/>
                  <a:pt x="2144" y="1185"/>
                  <a:pt x="2136" y="1154"/>
                </a:cubicBezTo>
                <a:cubicBezTo>
                  <a:pt x="1957" y="487"/>
                  <a:pt x="1957" y="487"/>
                  <a:pt x="1957" y="487"/>
                </a:cubicBezTo>
                <a:cubicBezTo>
                  <a:pt x="1949" y="456"/>
                  <a:pt x="1917" y="438"/>
                  <a:pt x="1888" y="447"/>
                </a:cubicBezTo>
                <a:close/>
                <a:moveTo>
                  <a:pt x="966" y="1881"/>
                </a:moveTo>
                <a:cubicBezTo>
                  <a:pt x="966" y="1881"/>
                  <a:pt x="966" y="1881"/>
                  <a:pt x="966" y="1881"/>
                </a:cubicBezTo>
                <a:cubicBezTo>
                  <a:pt x="968" y="1885"/>
                  <a:pt x="968" y="1885"/>
                  <a:pt x="968" y="1885"/>
                </a:cubicBezTo>
                <a:cubicBezTo>
                  <a:pt x="1003" y="1921"/>
                  <a:pt x="1052" y="1942"/>
                  <a:pt x="1105" y="1942"/>
                </a:cubicBezTo>
                <a:cubicBezTo>
                  <a:pt x="1158" y="1942"/>
                  <a:pt x="1206" y="1921"/>
                  <a:pt x="1241" y="1888"/>
                </a:cubicBezTo>
                <a:cubicBezTo>
                  <a:pt x="1242" y="1885"/>
                  <a:pt x="1242" y="1885"/>
                  <a:pt x="1242" y="1885"/>
                </a:cubicBezTo>
                <a:cubicBezTo>
                  <a:pt x="1277" y="1851"/>
                  <a:pt x="1299" y="1803"/>
                  <a:pt x="1299" y="1749"/>
                </a:cubicBezTo>
                <a:cubicBezTo>
                  <a:pt x="1299" y="1695"/>
                  <a:pt x="1277" y="1647"/>
                  <a:pt x="1242" y="1612"/>
                </a:cubicBezTo>
                <a:cubicBezTo>
                  <a:pt x="1207" y="1577"/>
                  <a:pt x="1160" y="1554"/>
                  <a:pt x="1105" y="1554"/>
                </a:cubicBezTo>
                <a:cubicBezTo>
                  <a:pt x="1052" y="1554"/>
                  <a:pt x="1003" y="1577"/>
                  <a:pt x="968" y="1612"/>
                </a:cubicBezTo>
                <a:cubicBezTo>
                  <a:pt x="969" y="1612"/>
                  <a:pt x="969" y="1612"/>
                  <a:pt x="969" y="1612"/>
                </a:cubicBezTo>
                <a:cubicBezTo>
                  <a:pt x="933" y="1647"/>
                  <a:pt x="913" y="1695"/>
                  <a:pt x="913" y="1749"/>
                </a:cubicBezTo>
                <a:cubicBezTo>
                  <a:pt x="913" y="1800"/>
                  <a:pt x="933" y="1847"/>
                  <a:pt x="966" y="1881"/>
                </a:cubicBezTo>
                <a:close/>
                <a:moveTo>
                  <a:pt x="1049" y="1693"/>
                </a:moveTo>
                <a:cubicBezTo>
                  <a:pt x="1049" y="1693"/>
                  <a:pt x="1049" y="1693"/>
                  <a:pt x="1049" y="1693"/>
                </a:cubicBezTo>
                <a:cubicBezTo>
                  <a:pt x="1065" y="1678"/>
                  <a:pt x="1083" y="1670"/>
                  <a:pt x="1105" y="1670"/>
                </a:cubicBezTo>
                <a:cubicBezTo>
                  <a:pt x="1128" y="1670"/>
                  <a:pt x="1147" y="1678"/>
                  <a:pt x="1161" y="1693"/>
                </a:cubicBezTo>
                <a:cubicBezTo>
                  <a:pt x="1161" y="1693"/>
                  <a:pt x="1161" y="1693"/>
                  <a:pt x="1161" y="1693"/>
                </a:cubicBezTo>
                <a:cubicBezTo>
                  <a:pt x="1176" y="1708"/>
                  <a:pt x="1185" y="1727"/>
                  <a:pt x="1185" y="1749"/>
                </a:cubicBezTo>
                <a:cubicBezTo>
                  <a:pt x="1185" y="1771"/>
                  <a:pt x="1176" y="1790"/>
                  <a:pt x="1162" y="1805"/>
                </a:cubicBezTo>
                <a:cubicBezTo>
                  <a:pt x="1161" y="1805"/>
                  <a:pt x="1161" y="1805"/>
                  <a:pt x="1161" y="1805"/>
                </a:cubicBezTo>
                <a:cubicBezTo>
                  <a:pt x="1147" y="1820"/>
                  <a:pt x="1128" y="1828"/>
                  <a:pt x="1105" y="1828"/>
                </a:cubicBezTo>
                <a:cubicBezTo>
                  <a:pt x="1083" y="1828"/>
                  <a:pt x="1065" y="1819"/>
                  <a:pt x="1049" y="1805"/>
                </a:cubicBezTo>
                <a:cubicBezTo>
                  <a:pt x="1047" y="1803"/>
                  <a:pt x="1047" y="1803"/>
                  <a:pt x="1047" y="1803"/>
                </a:cubicBezTo>
                <a:cubicBezTo>
                  <a:pt x="1034" y="1789"/>
                  <a:pt x="1027" y="1770"/>
                  <a:pt x="1027" y="1749"/>
                </a:cubicBezTo>
                <a:cubicBezTo>
                  <a:pt x="1027" y="1727"/>
                  <a:pt x="1035" y="1708"/>
                  <a:pt x="1049" y="1693"/>
                </a:cubicBezTo>
                <a:close/>
                <a:moveTo>
                  <a:pt x="1137" y="1283"/>
                </a:moveTo>
                <a:cubicBezTo>
                  <a:pt x="1137" y="1283"/>
                  <a:pt x="1137" y="1283"/>
                  <a:pt x="1137" y="1283"/>
                </a:cubicBezTo>
                <a:cubicBezTo>
                  <a:pt x="1169" y="1283"/>
                  <a:pt x="1195" y="1257"/>
                  <a:pt x="1195" y="1225"/>
                </a:cubicBezTo>
                <a:cubicBezTo>
                  <a:pt x="1195" y="534"/>
                  <a:pt x="1195" y="534"/>
                  <a:pt x="1195" y="534"/>
                </a:cubicBezTo>
                <a:cubicBezTo>
                  <a:pt x="1195" y="503"/>
                  <a:pt x="1169" y="477"/>
                  <a:pt x="1137" y="477"/>
                </a:cubicBezTo>
                <a:cubicBezTo>
                  <a:pt x="1105" y="477"/>
                  <a:pt x="1080" y="503"/>
                  <a:pt x="1080" y="534"/>
                </a:cubicBezTo>
                <a:cubicBezTo>
                  <a:pt x="1080" y="1225"/>
                  <a:pt x="1080" y="1225"/>
                  <a:pt x="1080" y="1225"/>
                </a:cubicBezTo>
                <a:cubicBezTo>
                  <a:pt x="1080" y="1257"/>
                  <a:pt x="1105" y="1283"/>
                  <a:pt x="1137" y="1283"/>
                </a:cubicBezTo>
                <a:close/>
                <a:moveTo>
                  <a:pt x="2088" y="1537"/>
                </a:moveTo>
                <a:cubicBezTo>
                  <a:pt x="2088" y="1537"/>
                  <a:pt x="2088" y="1537"/>
                  <a:pt x="2088" y="1537"/>
                </a:cubicBezTo>
                <a:cubicBezTo>
                  <a:pt x="2052" y="1572"/>
                  <a:pt x="2030" y="1619"/>
                  <a:pt x="2030" y="1675"/>
                </a:cubicBezTo>
                <a:cubicBezTo>
                  <a:pt x="2030" y="1726"/>
                  <a:pt x="2051" y="1773"/>
                  <a:pt x="2085" y="1807"/>
                </a:cubicBezTo>
                <a:cubicBezTo>
                  <a:pt x="2088" y="1811"/>
                  <a:pt x="2088" y="1811"/>
                  <a:pt x="2088" y="1811"/>
                </a:cubicBezTo>
                <a:cubicBezTo>
                  <a:pt x="2123" y="1845"/>
                  <a:pt x="2170" y="1868"/>
                  <a:pt x="2224" y="1868"/>
                </a:cubicBezTo>
                <a:cubicBezTo>
                  <a:pt x="2275" y="1868"/>
                  <a:pt x="2323" y="1847"/>
                  <a:pt x="2358" y="1813"/>
                </a:cubicBezTo>
                <a:cubicBezTo>
                  <a:pt x="2359" y="1812"/>
                  <a:pt x="2359" y="1812"/>
                  <a:pt x="2359" y="1812"/>
                </a:cubicBezTo>
                <a:cubicBezTo>
                  <a:pt x="2362" y="1810"/>
                  <a:pt x="2362" y="1810"/>
                  <a:pt x="2362" y="1810"/>
                </a:cubicBezTo>
                <a:cubicBezTo>
                  <a:pt x="2396" y="1775"/>
                  <a:pt x="2417" y="1727"/>
                  <a:pt x="2417" y="1675"/>
                </a:cubicBezTo>
                <a:cubicBezTo>
                  <a:pt x="2417" y="1619"/>
                  <a:pt x="2396" y="1572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26" y="1502"/>
                  <a:pt x="2277" y="1480"/>
                  <a:pt x="2224" y="1480"/>
                </a:cubicBezTo>
                <a:cubicBezTo>
                  <a:pt x="2170" y="1480"/>
                  <a:pt x="2123" y="1502"/>
                  <a:pt x="2088" y="1537"/>
                </a:cubicBezTo>
                <a:close/>
                <a:moveTo>
                  <a:pt x="2168" y="1617"/>
                </a:moveTo>
                <a:cubicBezTo>
                  <a:pt x="2168" y="1617"/>
                  <a:pt x="2168" y="1617"/>
                  <a:pt x="2168" y="1617"/>
                </a:cubicBezTo>
                <a:cubicBezTo>
                  <a:pt x="2183" y="1603"/>
                  <a:pt x="2202" y="1595"/>
                  <a:pt x="2224" y="1595"/>
                </a:cubicBezTo>
                <a:cubicBezTo>
                  <a:pt x="2246" y="1595"/>
                  <a:pt x="2267" y="1603"/>
                  <a:pt x="2280" y="1617"/>
                </a:cubicBezTo>
                <a:cubicBezTo>
                  <a:pt x="2294" y="1632"/>
                  <a:pt x="2303" y="1652"/>
                  <a:pt x="2303" y="1675"/>
                </a:cubicBezTo>
                <a:cubicBezTo>
                  <a:pt x="2303" y="1695"/>
                  <a:pt x="2294" y="1715"/>
                  <a:pt x="2280" y="1730"/>
                </a:cubicBezTo>
                <a:cubicBezTo>
                  <a:pt x="2265" y="1744"/>
                  <a:pt x="2246" y="1754"/>
                  <a:pt x="2224" y="1754"/>
                </a:cubicBezTo>
                <a:cubicBezTo>
                  <a:pt x="2202" y="1754"/>
                  <a:pt x="2183" y="1744"/>
                  <a:pt x="2168" y="1730"/>
                </a:cubicBezTo>
                <a:cubicBezTo>
                  <a:pt x="2166" y="1727"/>
                  <a:pt x="2166" y="1727"/>
                  <a:pt x="2166" y="1727"/>
                </a:cubicBezTo>
                <a:cubicBezTo>
                  <a:pt x="2153" y="1713"/>
                  <a:pt x="2145" y="1694"/>
                  <a:pt x="2145" y="1675"/>
                </a:cubicBezTo>
                <a:cubicBezTo>
                  <a:pt x="2145" y="1652"/>
                  <a:pt x="2154" y="1632"/>
                  <a:pt x="2168" y="161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1584176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3" name="矩形 2"/>
          <p:cNvSpPr/>
          <p:nvPr/>
        </p:nvSpPr>
        <p:spPr>
          <a:xfrm>
            <a:off x="2627784" y="1881356"/>
            <a:ext cx="11095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0 1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020653"/>
            <a:ext cx="870751" cy="892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实验要求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程序要求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ONE 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840513" y="347856"/>
            <a:ext cx="112562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分裂结点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4E4868-DF84-45EF-A202-52C8C43E8667}"/>
              </a:ext>
            </a:extLst>
          </p:cNvPr>
          <p:cNvSpPr/>
          <p:nvPr/>
        </p:nvSpPr>
        <p:spPr>
          <a:xfrm>
            <a:off x="683568" y="809551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然后就去找在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destory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过程中此语句之前，输出释放的节点数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gs.free_node_num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gs.free_value_num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发现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释放到第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224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时崩掉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然后调试停在释放第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处看问题：字符无效，指针指向的内存有问题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288CD7-8B56-4531-8E2D-DC54C66C1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2" y="2286879"/>
            <a:ext cx="7487816" cy="22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16203"/>
      </p:ext>
    </p:extLst>
  </p:cSld>
  <p:clrMapOvr>
    <a:masterClrMapping/>
  </p:clrMapOvr>
  <p:transition spd="slow" advTm="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840513" y="347856"/>
            <a:ext cx="112562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分裂结点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ADFF7E-A984-44A9-997F-CC050D39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7" y="966491"/>
            <a:ext cx="8978206" cy="362068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D2B4AE2-6AA6-464A-9148-0EA413FDC5BF}"/>
              </a:ext>
            </a:extLst>
          </p:cNvPr>
          <p:cNvSpPr/>
          <p:nvPr/>
        </p:nvSpPr>
        <p:spPr>
          <a:xfrm>
            <a:off x="4355975" y="2477119"/>
            <a:ext cx="4536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rgbClr val="FF0000"/>
                </a:solidFill>
              </a:rPr>
              <a:t>“hightech”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（还好是个英文单词，可以在命令行直接输出看到，因为乱码还得存入文件进行查错）</a:t>
            </a:r>
          </a:p>
        </p:txBody>
      </p:sp>
    </p:spTree>
    <p:extLst>
      <p:ext uri="{BB962C8B-B14F-4D97-AF65-F5344CB8AC3E}">
        <p14:creationId xmlns:p14="http://schemas.microsoft.com/office/powerpoint/2010/main" val="1488281954"/>
      </p:ext>
    </p:extLst>
  </p:cSld>
  <p:clrMapOvr>
    <a:masterClrMapping/>
  </p:clrMapOvr>
  <p:transition spd="slow" advTm="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840513" y="347856"/>
            <a:ext cx="112562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分裂结点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C1CCBB-A896-4249-B282-8E8960254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" y="684551"/>
            <a:ext cx="8892480" cy="172365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12AA5A1-DDF2-42A5-8DB3-33E32587B1AA}"/>
              </a:ext>
            </a:extLst>
          </p:cNvPr>
          <p:cNvSpPr/>
          <p:nvPr/>
        </p:nvSpPr>
        <p:spPr>
          <a:xfrm>
            <a:off x="611560" y="2350909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此处的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kern="100" dirty="0" err="1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hightech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的叶子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，然后其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parent node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value_list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有一个中文字符串，一个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hightech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。下图可见，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释放</a:t>
            </a:r>
            <a:r>
              <a:rPr lang="en-US" altLang="zh-CN" b="1" kern="100" dirty="0" err="1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hightech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后，父结点的内存指向出错</a:t>
            </a:r>
            <a:endParaRPr lang="en-US" altLang="zh-CN" b="1" kern="100" dirty="0">
              <a:solidFill>
                <a:schemeClr val="accent6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B728AD-AFE3-4121-82BD-7B7A758D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0" y="3216943"/>
            <a:ext cx="8892480" cy="17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3612"/>
      </p:ext>
    </p:extLst>
  </p:cSld>
  <p:clrMapOvr>
    <a:masterClrMapping/>
  </p:clrMapOvr>
  <p:transition spd="slow" advTm="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840513" y="347856"/>
            <a:ext cx="112562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分裂结点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087647-94B0-45D8-A61C-4A30BAB90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775437"/>
            <a:ext cx="6266531" cy="43005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65193AA-6C3A-4189-9206-FE263A9E2768}"/>
              </a:ext>
            </a:extLst>
          </p:cNvPr>
          <p:cNvSpPr/>
          <p:nvPr/>
        </p:nvSpPr>
        <p:spPr>
          <a:xfrm>
            <a:off x="6382775" y="1130796"/>
            <a:ext cx="25611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回到插入部分，查询“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hightech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”的插入过程。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没有发现任何问题，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插入过程完全正确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然后思考对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的改动在哪儿还出现过，发现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在出现相同的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prefix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时，会把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分裂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，此时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会将本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下移</a:t>
            </a:r>
            <a:endParaRPr lang="en-US" altLang="zh-CN" b="1" kern="100" dirty="0">
              <a:solidFill>
                <a:schemeClr val="accent6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90876"/>
      </p:ext>
    </p:extLst>
  </p:cSld>
  <p:clrMapOvr>
    <a:masterClrMapping/>
  </p:clrMapOvr>
  <p:transition spd="slow" advTm="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840513" y="347856"/>
            <a:ext cx="112562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分裂结点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5193AA-6C3A-4189-9206-FE263A9E2768}"/>
              </a:ext>
            </a:extLst>
          </p:cNvPr>
          <p:cNvSpPr/>
          <p:nvPr/>
        </p:nvSpPr>
        <p:spPr>
          <a:xfrm>
            <a:off x="201079" y="3182851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在此处的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内部，判断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valuelist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中是否存在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hightech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，如果存在就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一下，然后加上断点进行调试。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发现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b="1" kern="100" dirty="0" err="1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hightech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”下移过程也没问题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。。。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重新分析出错的节点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9588FD-9672-44F2-940A-3DD00456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9" y="900543"/>
            <a:ext cx="8742857" cy="20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84145"/>
      </p:ext>
    </p:extLst>
  </p:cSld>
  <p:clrMapOvr>
    <a:masterClrMapping/>
  </p:clrMapOvr>
  <p:transition spd="slow" advTm="0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840513" y="347856"/>
            <a:ext cx="112562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分裂结点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5193AA-6C3A-4189-9206-FE263A9E2768}"/>
              </a:ext>
            </a:extLst>
          </p:cNvPr>
          <p:cNvSpPr/>
          <p:nvPr/>
        </p:nvSpPr>
        <p:spPr>
          <a:xfrm>
            <a:off x="201079" y="3182851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重新分析出错的节点。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prefix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parrent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时，就已经是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，下移之后也是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这个现象和我的设计思想不同：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prefix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的值肯定存于本节点，而不会下移，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可能是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prefix==0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中的操作有问题</a:t>
            </a:r>
            <a:endParaRPr lang="en-US" altLang="zh-CN" b="1" kern="100" dirty="0">
              <a:solidFill>
                <a:schemeClr val="accent6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9588FD-9672-44F2-940A-3DD00456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9" y="1085200"/>
            <a:ext cx="8742857" cy="169700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3BA5ED8-B9D3-4E77-A8C6-B657635B6ACE}"/>
              </a:ext>
            </a:extLst>
          </p:cNvPr>
          <p:cNvCxnSpPr/>
          <p:nvPr/>
        </p:nvCxnSpPr>
        <p:spPr>
          <a:xfrm flipV="1">
            <a:off x="3707904" y="2426940"/>
            <a:ext cx="72008" cy="1080120"/>
          </a:xfrm>
          <a:prstGeom prst="straightConnector1">
            <a:avLst/>
          </a:prstGeom>
          <a:ln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BB9AD2A-35AE-43C9-B75D-1B31649B9456}"/>
              </a:ext>
            </a:extLst>
          </p:cNvPr>
          <p:cNvCxnSpPr>
            <a:cxnSpLocks/>
          </p:cNvCxnSpPr>
          <p:nvPr/>
        </p:nvCxnSpPr>
        <p:spPr>
          <a:xfrm flipH="1" flipV="1">
            <a:off x="3851920" y="1634852"/>
            <a:ext cx="1152128" cy="1872208"/>
          </a:xfrm>
          <a:prstGeom prst="straightConnector1">
            <a:avLst/>
          </a:prstGeom>
          <a:ln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11581"/>
      </p:ext>
    </p:extLst>
  </p:cSld>
  <p:clrMapOvr>
    <a:masterClrMapping/>
  </p:clrMapOvr>
  <p:transition spd="slow" advTm="0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840513" y="347856"/>
            <a:ext cx="112562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分裂结点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5193AA-6C3A-4189-9206-FE263A9E2768}"/>
              </a:ext>
            </a:extLst>
          </p:cNvPr>
          <p:cNvSpPr/>
          <p:nvPr/>
        </p:nvSpPr>
        <p:spPr>
          <a:xfrm>
            <a:off x="323528" y="4141082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parent node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b="1" kern="100" dirty="0" err="1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hightect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”字符串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，明显是在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中出的问题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中查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b="1" kern="100" dirty="0" err="1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hightech</a:t>
            </a:r>
            <a:r>
              <a:rPr lang="en-US" altLang="zh-CN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b="1" kern="100" dirty="0">
                <a:solidFill>
                  <a:schemeClr val="accent6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出现的情况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，然后插入断点进行调试。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发现了问题所在！！！</a:t>
            </a:r>
            <a:endParaRPr lang="en-US" altLang="zh-CN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9588FD-9672-44F2-940A-3DD00456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3752"/>
            <a:ext cx="7667743" cy="35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74453"/>
      </p:ext>
    </p:extLst>
  </p:cSld>
  <p:clrMapOvr>
    <a:masterClrMapping/>
  </p:clrMapOvr>
  <p:transition spd="slow" advTm="0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840513" y="347856"/>
            <a:ext cx="112562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分裂结点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9588FD-9672-44F2-940A-3DD00456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9" y="905625"/>
            <a:ext cx="878522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4798"/>
      </p:ext>
    </p:extLst>
  </p:cSld>
  <p:clrMapOvr>
    <a:masterClrMapping/>
  </p:clrMapOvr>
  <p:transition spd="slow" advTm="0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840513" y="347856"/>
            <a:ext cx="112562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分裂结点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9588FD-9672-44F2-940A-3DD00456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25369"/>
            <a:ext cx="5904656" cy="43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60092"/>
      </p:ext>
    </p:extLst>
  </p:cSld>
  <p:clrMapOvr>
    <a:masterClrMapping/>
  </p:clrMapOvr>
  <p:transition spd="slow" advTm="0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0" y="1743541"/>
            <a:ext cx="5207639" cy="3398372"/>
          </a:xfrm>
          <a:custGeom>
            <a:avLst/>
            <a:gdLst>
              <a:gd name="T0" fmla="*/ 822 w 3039"/>
              <a:gd name="T1" fmla="*/ 1167 h 1983"/>
              <a:gd name="T2" fmla="*/ 822 w 3039"/>
              <a:gd name="T3" fmla="*/ 1281 h 1983"/>
              <a:gd name="T4" fmla="*/ 2274 w 3039"/>
              <a:gd name="T5" fmla="*/ 1225 h 1983"/>
              <a:gd name="T6" fmla="*/ 822 w 3039"/>
              <a:gd name="T7" fmla="*/ 1036 h 1983"/>
              <a:gd name="T8" fmla="*/ 1375 w 3039"/>
              <a:gd name="T9" fmla="*/ 1036 h 1983"/>
              <a:gd name="T10" fmla="*/ 1432 w 3039"/>
              <a:gd name="T11" fmla="*/ 485 h 1983"/>
              <a:gd name="T12" fmla="*/ 822 w 3039"/>
              <a:gd name="T13" fmla="*/ 429 h 1983"/>
              <a:gd name="T14" fmla="*/ 764 w 3039"/>
              <a:gd name="T15" fmla="*/ 977 h 1983"/>
              <a:gd name="T16" fmla="*/ 880 w 3039"/>
              <a:gd name="T17" fmla="*/ 542 h 1983"/>
              <a:gd name="T18" fmla="*/ 1318 w 3039"/>
              <a:gd name="T19" fmla="*/ 542 h 1983"/>
              <a:gd name="T20" fmla="*/ 880 w 3039"/>
              <a:gd name="T21" fmla="*/ 920 h 1983"/>
              <a:gd name="T22" fmla="*/ 373 w 3039"/>
              <a:gd name="T23" fmla="*/ 1708 h 1983"/>
              <a:gd name="T24" fmla="*/ 2666 w 3039"/>
              <a:gd name="T25" fmla="*/ 1708 h 1983"/>
              <a:gd name="T26" fmla="*/ 2761 w 3039"/>
              <a:gd name="T27" fmla="*/ 96 h 1983"/>
              <a:gd name="T28" fmla="*/ 373 w 3039"/>
              <a:gd name="T29" fmla="*/ 0 h 1983"/>
              <a:gd name="T30" fmla="*/ 278 w 3039"/>
              <a:gd name="T31" fmla="*/ 1613 h 1983"/>
              <a:gd name="T32" fmla="*/ 468 w 3039"/>
              <a:gd name="T33" fmla="*/ 192 h 1983"/>
              <a:gd name="T34" fmla="*/ 2571 w 3039"/>
              <a:gd name="T35" fmla="*/ 192 h 1983"/>
              <a:gd name="T36" fmla="*/ 468 w 3039"/>
              <a:gd name="T37" fmla="*/ 1518 h 1983"/>
              <a:gd name="T38" fmla="*/ 2218 w 3039"/>
              <a:gd name="T39" fmla="*/ 675 h 1983"/>
              <a:gd name="T40" fmla="*/ 1558 w 3039"/>
              <a:gd name="T41" fmla="*/ 675 h 1983"/>
              <a:gd name="T42" fmla="*/ 1558 w 3039"/>
              <a:gd name="T43" fmla="*/ 789 h 1983"/>
              <a:gd name="T44" fmla="*/ 2274 w 3039"/>
              <a:gd name="T45" fmla="*/ 731 h 1983"/>
              <a:gd name="T46" fmla="*/ 2218 w 3039"/>
              <a:gd name="T47" fmla="*/ 920 h 1983"/>
              <a:gd name="T48" fmla="*/ 1558 w 3039"/>
              <a:gd name="T49" fmla="*/ 920 h 1983"/>
              <a:gd name="T50" fmla="*/ 1558 w 3039"/>
              <a:gd name="T51" fmla="*/ 1036 h 1983"/>
              <a:gd name="T52" fmla="*/ 2274 w 3039"/>
              <a:gd name="T53" fmla="*/ 977 h 1983"/>
              <a:gd name="T54" fmla="*/ 2218 w 3039"/>
              <a:gd name="T55" fmla="*/ 429 h 1983"/>
              <a:gd name="T56" fmla="*/ 1558 w 3039"/>
              <a:gd name="T57" fmla="*/ 429 h 1983"/>
              <a:gd name="T58" fmla="*/ 1558 w 3039"/>
              <a:gd name="T59" fmla="*/ 542 h 1983"/>
              <a:gd name="T60" fmla="*/ 2274 w 3039"/>
              <a:gd name="T61" fmla="*/ 485 h 1983"/>
              <a:gd name="T62" fmla="*/ 2944 w 3039"/>
              <a:gd name="T63" fmla="*/ 1791 h 1983"/>
              <a:gd name="T64" fmla="*/ 95 w 3039"/>
              <a:gd name="T65" fmla="*/ 1791 h 1983"/>
              <a:gd name="T66" fmla="*/ 95 w 3039"/>
              <a:gd name="T67" fmla="*/ 1983 h 1983"/>
              <a:gd name="T68" fmla="*/ 3039 w 3039"/>
              <a:gd name="T69" fmla="*/ 1887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39" h="1983">
                <a:moveTo>
                  <a:pt x="2218" y="1167"/>
                </a:moveTo>
                <a:cubicBezTo>
                  <a:pt x="822" y="1167"/>
                  <a:pt x="822" y="1167"/>
                  <a:pt x="822" y="1167"/>
                </a:cubicBezTo>
                <a:cubicBezTo>
                  <a:pt x="790" y="1167"/>
                  <a:pt x="764" y="1192"/>
                  <a:pt x="764" y="1225"/>
                </a:cubicBezTo>
                <a:cubicBezTo>
                  <a:pt x="764" y="1256"/>
                  <a:pt x="790" y="1281"/>
                  <a:pt x="822" y="1281"/>
                </a:cubicBezTo>
                <a:cubicBezTo>
                  <a:pt x="2218" y="1281"/>
                  <a:pt x="2218" y="1281"/>
                  <a:pt x="2218" y="1281"/>
                </a:cubicBezTo>
                <a:cubicBezTo>
                  <a:pt x="2249" y="1281"/>
                  <a:pt x="2274" y="1256"/>
                  <a:pt x="2274" y="1225"/>
                </a:cubicBezTo>
                <a:cubicBezTo>
                  <a:pt x="2274" y="1192"/>
                  <a:pt x="2249" y="1167"/>
                  <a:pt x="2218" y="1167"/>
                </a:cubicBezTo>
                <a:close/>
                <a:moveTo>
                  <a:pt x="822" y="1036"/>
                </a:moveTo>
                <a:cubicBezTo>
                  <a:pt x="822" y="1036"/>
                  <a:pt x="822" y="1036"/>
                  <a:pt x="822" y="1036"/>
                </a:cubicBezTo>
                <a:cubicBezTo>
                  <a:pt x="1375" y="1036"/>
                  <a:pt x="1375" y="1036"/>
                  <a:pt x="1375" y="1036"/>
                </a:cubicBezTo>
                <a:cubicBezTo>
                  <a:pt x="1408" y="1036"/>
                  <a:pt x="1432" y="1009"/>
                  <a:pt x="1432" y="977"/>
                </a:cubicBezTo>
                <a:cubicBezTo>
                  <a:pt x="1432" y="485"/>
                  <a:pt x="1432" y="485"/>
                  <a:pt x="1432" y="485"/>
                </a:cubicBezTo>
                <a:cubicBezTo>
                  <a:pt x="1432" y="454"/>
                  <a:pt x="1408" y="429"/>
                  <a:pt x="1375" y="429"/>
                </a:cubicBezTo>
                <a:cubicBezTo>
                  <a:pt x="822" y="429"/>
                  <a:pt x="822" y="429"/>
                  <a:pt x="822" y="429"/>
                </a:cubicBezTo>
                <a:cubicBezTo>
                  <a:pt x="790" y="429"/>
                  <a:pt x="764" y="454"/>
                  <a:pt x="764" y="485"/>
                </a:cubicBezTo>
                <a:cubicBezTo>
                  <a:pt x="764" y="977"/>
                  <a:pt x="764" y="977"/>
                  <a:pt x="764" y="977"/>
                </a:cubicBezTo>
                <a:cubicBezTo>
                  <a:pt x="764" y="1009"/>
                  <a:pt x="790" y="1036"/>
                  <a:pt x="822" y="1036"/>
                </a:cubicBezTo>
                <a:close/>
                <a:moveTo>
                  <a:pt x="880" y="542"/>
                </a:moveTo>
                <a:cubicBezTo>
                  <a:pt x="880" y="542"/>
                  <a:pt x="880" y="542"/>
                  <a:pt x="880" y="542"/>
                </a:cubicBezTo>
                <a:cubicBezTo>
                  <a:pt x="1318" y="542"/>
                  <a:pt x="1318" y="542"/>
                  <a:pt x="1318" y="542"/>
                </a:cubicBezTo>
                <a:cubicBezTo>
                  <a:pt x="1318" y="920"/>
                  <a:pt x="1318" y="920"/>
                  <a:pt x="1318" y="920"/>
                </a:cubicBezTo>
                <a:cubicBezTo>
                  <a:pt x="880" y="920"/>
                  <a:pt x="880" y="920"/>
                  <a:pt x="880" y="920"/>
                </a:cubicBezTo>
                <a:cubicBezTo>
                  <a:pt x="880" y="542"/>
                  <a:pt x="880" y="542"/>
                  <a:pt x="880" y="542"/>
                </a:cubicBezTo>
                <a:close/>
                <a:moveTo>
                  <a:pt x="373" y="1708"/>
                </a:moveTo>
                <a:cubicBezTo>
                  <a:pt x="373" y="1708"/>
                  <a:pt x="373" y="1708"/>
                  <a:pt x="373" y="1708"/>
                </a:cubicBezTo>
                <a:cubicBezTo>
                  <a:pt x="2666" y="1708"/>
                  <a:pt x="2666" y="1708"/>
                  <a:pt x="2666" y="1708"/>
                </a:cubicBezTo>
                <a:cubicBezTo>
                  <a:pt x="2720" y="1708"/>
                  <a:pt x="2761" y="1666"/>
                  <a:pt x="2761" y="1613"/>
                </a:cubicBezTo>
                <a:cubicBezTo>
                  <a:pt x="2761" y="96"/>
                  <a:pt x="2761" y="96"/>
                  <a:pt x="2761" y="96"/>
                </a:cubicBezTo>
                <a:cubicBezTo>
                  <a:pt x="2761" y="43"/>
                  <a:pt x="2720" y="0"/>
                  <a:pt x="2666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20" y="0"/>
                  <a:pt x="278" y="43"/>
                  <a:pt x="278" y="96"/>
                </a:cubicBezTo>
                <a:cubicBezTo>
                  <a:pt x="278" y="1613"/>
                  <a:pt x="278" y="1613"/>
                  <a:pt x="278" y="1613"/>
                </a:cubicBezTo>
                <a:cubicBezTo>
                  <a:pt x="278" y="1666"/>
                  <a:pt x="320" y="1708"/>
                  <a:pt x="373" y="1708"/>
                </a:cubicBezTo>
                <a:close/>
                <a:moveTo>
                  <a:pt x="468" y="192"/>
                </a:moveTo>
                <a:cubicBezTo>
                  <a:pt x="468" y="192"/>
                  <a:pt x="468" y="192"/>
                  <a:pt x="468" y="192"/>
                </a:cubicBezTo>
                <a:cubicBezTo>
                  <a:pt x="2571" y="192"/>
                  <a:pt x="2571" y="192"/>
                  <a:pt x="2571" y="192"/>
                </a:cubicBezTo>
                <a:cubicBezTo>
                  <a:pt x="2571" y="1518"/>
                  <a:pt x="2571" y="1518"/>
                  <a:pt x="2571" y="1518"/>
                </a:cubicBezTo>
                <a:cubicBezTo>
                  <a:pt x="468" y="1518"/>
                  <a:pt x="468" y="1518"/>
                  <a:pt x="468" y="1518"/>
                </a:cubicBezTo>
                <a:cubicBezTo>
                  <a:pt x="468" y="192"/>
                  <a:pt x="468" y="192"/>
                  <a:pt x="468" y="192"/>
                </a:cubicBezTo>
                <a:close/>
                <a:moveTo>
                  <a:pt x="2218" y="675"/>
                </a:moveTo>
                <a:cubicBezTo>
                  <a:pt x="2218" y="675"/>
                  <a:pt x="2218" y="675"/>
                  <a:pt x="2218" y="675"/>
                </a:cubicBezTo>
                <a:cubicBezTo>
                  <a:pt x="1558" y="675"/>
                  <a:pt x="1558" y="675"/>
                  <a:pt x="1558" y="675"/>
                </a:cubicBezTo>
                <a:cubicBezTo>
                  <a:pt x="1526" y="675"/>
                  <a:pt x="1501" y="700"/>
                  <a:pt x="1501" y="731"/>
                </a:cubicBezTo>
                <a:cubicBezTo>
                  <a:pt x="1501" y="763"/>
                  <a:pt x="1526" y="789"/>
                  <a:pt x="1558" y="789"/>
                </a:cubicBezTo>
                <a:cubicBezTo>
                  <a:pt x="2218" y="789"/>
                  <a:pt x="2218" y="789"/>
                  <a:pt x="2218" y="789"/>
                </a:cubicBezTo>
                <a:cubicBezTo>
                  <a:pt x="2249" y="789"/>
                  <a:pt x="2274" y="763"/>
                  <a:pt x="2274" y="731"/>
                </a:cubicBezTo>
                <a:cubicBezTo>
                  <a:pt x="2274" y="700"/>
                  <a:pt x="2249" y="675"/>
                  <a:pt x="2218" y="675"/>
                </a:cubicBezTo>
                <a:close/>
                <a:moveTo>
                  <a:pt x="2218" y="920"/>
                </a:moveTo>
                <a:cubicBezTo>
                  <a:pt x="2218" y="920"/>
                  <a:pt x="2218" y="920"/>
                  <a:pt x="2218" y="920"/>
                </a:cubicBezTo>
                <a:cubicBezTo>
                  <a:pt x="1558" y="920"/>
                  <a:pt x="1558" y="920"/>
                  <a:pt x="1558" y="920"/>
                </a:cubicBezTo>
                <a:cubicBezTo>
                  <a:pt x="1526" y="920"/>
                  <a:pt x="1501" y="947"/>
                  <a:pt x="1501" y="977"/>
                </a:cubicBezTo>
                <a:cubicBezTo>
                  <a:pt x="1501" y="1009"/>
                  <a:pt x="1526" y="1036"/>
                  <a:pt x="1558" y="1036"/>
                </a:cubicBezTo>
                <a:cubicBezTo>
                  <a:pt x="2218" y="1036"/>
                  <a:pt x="2218" y="1036"/>
                  <a:pt x="2218" y="1036"/>
                </a:cubicBezTo>
                <a:cubicBezTo>
                  <a:pt x="2249" y="1036"/>
                  <a:pt x="2274" y="1009"/>
                  <a:pt x="2274" y="977"/>
                </a:cubicBezTo>
                <a:cubicBezTo>
                  <a:pt x="2274" y="947"/>
                  <a:pt x="2249" y="920"/>
                  <a:pt x="2218" y="920"/>
                </a:cubicBezTo>
                <a:close/>
                <a:moveTo>
                  <a:pt x="2218" y="429"/>
                </a:moveTo>
                <a:cubicBezTo>
                  <a:pt x="2218" y="429"/>
                  <a:pt x="2218" y="429"/>
                  <a:pt x="2218" y="429"/>
                </a:cubicBezTo>
                <a:cubicBezTo>
                  <a:pt x="1558" y="429"/>
                  <a:pt x="1558" y="429"/>
                  <a:pt x="1558" y="429"/>
                </a:cubicBezTo>
                <a:cubicBezTo>
                  <a:pt x="1526" y="429"/>
                  <a:pt x="1501" y="454"/>
                  <a:pt x="1501" y="485"/>
                </a:cubicBezTo>
                <a:cubicBezTo>
                  <a:pt x="1501" y="517"/>
                  <a:pt x="1526" y="542"/>
                  <a:pt x="1558" y="542"/>
                </a:cubicBezTo>
                <a:cubicBezTo>
                  <a:pt x="2218" y="542"/>
                  <a:pt x="2218" y="542"/>
                  <a:pt x="2218" y="542"/>
                </a:cubicBezTo>
                <a:cubicBezTo>
                  <a:pt x="2249" y="542"/>
                  <a:pt x="2274" y="517"/>
                  <a:pt x="2274" y="485"/>
                </a:cubicBezTo>
                <a:cubicBezTo>
                  <a:pt x="2274" y="454"/>
                  <a:pt x="2249" y="429"/>
                  <a:pt x="2218" y="429"/>
                </a:cubicBezTo>
                <a:close/>
                <a:moveTo>
                  <a:pt x="2944" y="1791"/>
                </a:moveTo>
                <a:cubicBezTo>
                  <a:pt x="2944" y="1791"/>
                  <a:pt x="2944" y="1791"/>
                  <a:pt x="2944" y="1791"/>
                </a:cubicBezTo>
                <a:cubicBezTo>
                  <a:pt x="95" y="1791"/>
                  <a:pt x="95" y="1791"/>
                  <a:pt x="95" y="1791"/>
                </a:cubicBezTo>
                <a:cubicBezTo>
                  <a:pt x="42" y="1791"/>
                  <a:pt x="0" y="1835"/>
                  <a:pt x="0" y="1887"/>
                </a:cubicBezTo>
                <a:cubicBezTo>
                  <a:pt x="0" y="1940"/>
                  <a:pt x="42" y="1983"/>
                  <a:pt x="95" y="1983"/>
                </a:cubicBezTo>
                <a:cubicBezTo>
                  <a:pt x="2944" y="1983"/>
                  <a:pt x="2944" y="1983"/>
                  <a:pt x="2944" y="1983"/>
                </a:cubicBezTo>
                <a:cubicBezTo>
                  <a:pt x="2996" y="1983"/>
                  <a:pt x="3039" y="1940"/>
                  <a:pt x="3039" y="1887"/>
                </a:cubicBezTo>
                <a:cubicBezTo>
                  <a:pt x="3039" y="1835"/>
                  <a:pt x="2996" y="1791"/>
                  <a:pt x="2944" y="1791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2562061" y="1881356"/>
            <a:ext cx="12410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0 5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5920" y="2194390"/>
            <a:ext cx="870751" cy="481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运行展示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FIVE 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05644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A1759C-E5F3-4BE7-AE63-7CCAB7476390}"/>
              </a:ext>
            </a:extLst>
          </p:cNvPr>
          <p:cNvSpPr/>
          <p:nvPr/>
        </p:nvSpPr>
        <p:spPr>
          <a:xfrm>
            <a:off x="901606" y="1202804"/>
            <a:ext cx="691075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问题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Wingdings-Regular"/>
              </a:rPr>
              <a:t>p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给定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127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万个中文字符串作为模式库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Wingdings-Regular"/>
              </a:rPr>
              <a:t>p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待查找的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98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万个中文串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Wingdings-Regular"/>
              </a:rPr>
              <a:t>p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从模式库中查找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98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万个串看是否能命中</a:t>
            </a:r>
          </a:p>
          <a:p>
            <a:endParaRPr lang="en-US" altLang="zh-CN" sz="1100" dirty="0">
              <a:solidFill>
                <a:srgbClr val="818181"/>
              </a:solidFill>
              <a:latin typeface="Wingdings-Regular"/>
            </a:endParaRPr>
          </a:p>
          <a:p>
            <a:endParaRPr lang="en-US" altLang="zh-CN" sz="1100" dirty="0">
              <a:solidFill>
                <a:srgbClr val="818181"/>
              </a:solidFill>
              <a:latin typeface="Wingdings-Regular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挑战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Wingdings-Regular"/>
              </a:rPr>
              <a:t>p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模式串的规模较大，需要构造一个高效数据结构来处理</a:t>
            </a:r>
            <a:endParaRPr lang="zh-CN" altLang="en-US" dirty="0"/>
          </a:p>
        </p:txBody>
      </p:sp>
    </p:spTree>
  </p:cSld>
  <p:clrMapOvr>
    <a:masterClrMapping/>
  </p:clrMapOvr>
  <p:transition spd="slow" advTm="0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832018" y="384314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运行展示</a:t>
            </a:r>
          </a:p>
        </p:txBody>
      </p:sp>
      <p:sp>
        <p:nvSpPr>
          <p:cNvPr id="21" name="圆角矩形 11">
            <a:extLst>
              <a:ext uri="{FF2B5EF4-FFF2-40B4-BE49-F238E27FC236}">
                <a16:creationId xmlns:a16="http://schemas.microsoft.com/office/drawing/2014/main" id="{FEBF5E44-0608-497E-AA9B-F2C79CB81DE8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25" name="圆角矩形 14">
            <a:extLst>
              <a:ext uri="{FF2B5EF4-FFF2-40B4-BE49-F238E27FC236}">
                <a16:creationId xmlns:a16="http://schemas.microsoft.com/office/drawing/2014/main" id="{C75BE182-60A8-4C0D-980C-BD984D3E21D2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26" name="圆角矩形 15">
            <a:extLst>
              <a:ext uri="{FF2B5EF4-FFF2-40B4-BE49-F238E27FC236}">
                <a16:creationId xmlns:a16="http://schemas.microsoft.com/office/drawing/2014/main" id="{BA524153-16DE-4ED8-929B-E5ECBE405BEC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31" name="圆角矩形 16">
            <a:extLst>
              <a:ext uri="{FF2B5EF4-FFF2-40B4-BE49-F238E27FC236}">
                <a16:creationId xmlns:a16="http://schemas.microsoft.com/office/drawing/2014/main" id="{6831E76D-20BC-4505-9651-A202CDE110C5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32" name="圆角矩形 17">
            <a:extLst>
              <a:ext uri="{FF2B5EF4-FFF2-40B4-BE49-F238E27FC236}">
                <a16:creationId xmlns:a16="http://schemas.microsoft.com/office/drawing/2014/main" id="{A4609379-CBD5-4369-9462-573C83F9BD5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B03A78-D205-4CEB-B62E-CC17E8EB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70862"/>
              </p:ext>
            </p:extLst>
          </p:nvPr>
        </p:nvGraphicFramePr>
        <p:xfrm>
          <a:off x="1331637" y="757467"/>
          <a:ext cx="6423437" cy="1976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6916">
                  <a:extLst>
                    <a:ext uri="{9D8B030D-6E8A-4147-A177-3AD203B41FA5}">
                      <a16:colId xmlns:a16="http://schemas.microsoft.com/office/drawing/2014/main" val="185179642"/>
                    </a:ext>
                  </a:extLst>
                </a:gridCol>
                <a:gridCol w="1166916">
                  <a:extLst>
                    <a:ext uri="{9D8B030D-6E8A-4147-A177-3AD203B41FA5}">
                      <a16:colId xmlns:a16="http://schemas.microsoft.com/office/drawing/2014/main" val="3232988194"/>
                    </a:ext>
                  </a:extLst>
                </a:gridCol>
                <a:gridCol w="782602">
                  <a:extLst>
                    <a:ext uri="{9D8B030D-6E8A-4147-A177-3AD203B41FA5}">
                      <a16:colId xmlns:a16="http://schemas.microsoft.com/office/drawing/2014/main" val="3260169870"/>
                    </a:ext>
                  </a:extLst>
                </a:gridCol>
                <a:gridCol w="804835">
                  <a:extLst>
                    <a:ext uri="{9D8B030D-6E8A-4147-A177-3AD203B41FA5}">
                      <a16:colId xmlns:a16="http://schemas.microsoft.com/office/drawing/2014/main" val="414399245"/>
                    </a:ext>
                  </a:extLst>
                </a:gridCol>
                <a:gridCol w="1101487">
                  <a:extLst>
                    <a:ext uri="{9D8B030D-6E8A-4147-A177-3AD203B41FA5}">
                      <a16:colId xmlns:a16="http://schemas.microsoft.com/office/drawing/2014/main" val="329112703"/>
                    </a:ext>
                  </a:extLst>
                </a:gridCol>
                <a:gridCol w="640946">
                  <a:extLst>
                    <a:ext uri="{9D8B030D-6E8A-4147-A177-3AD203B41FA5}">
                      <a16:colId xmlns:a16="http://schemas.microsoft.com/office/drawing/2014/main" val="3704144247"/>
                    </a:ext>
                  </a:extLst>
                </a:gridCol>
                <a:gridCol w="759735">
                  <a:extLst>
                    <a:ext uri="{9D8B030D-6E8A-4147-A177-3AD203B41FA5}">
                      <a16:colId xmlns:a16="http://schemas.microsoft.com/office/drawing/2014/main" val="2132113141"/>
                    </a:ext>
                  </a:extLst>
                </a:gridCol>
              </a:tblGrid>
              <a:tr h="536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版本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树结点个数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比较次数</a:t>
                      </a: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(K)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内存使用（</a:t>
                      </a: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kb</a:t>
                      </a:r>
                      <a:r>
                        <a:rPr lang="zh-CN" sz="1200" b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单词数</a:t>
                      </a: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200" b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匹配数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单词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匹配数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运行时间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4143723"/>
                  </a:ext>
                </a:extLst>
              </a:tr>
              <a:tr h="536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btree_search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460030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7335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33742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985996/1270688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516816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4s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6141342"/>
                  </a:ext>
                </a:extLst>
              </a:tr>
              <a:tr h="379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bplus_search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116716/460030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7335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43343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985996/1270688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516816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2929233"/>
                  </a:ext>
                </a:extLst>
              </a:tr>
              <a:tr h="261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radix4_search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488196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7373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36309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985996/1270688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516816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1906500"/>
                  </a:ext>
                </a:extLst>
              </a:tr>
              <a:tr h="261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patricia_search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600687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7354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34692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985996/1270688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516816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4s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11081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9B2650F-D18E-4F85-89B0-5FFC51BF55C6}"/>
              </a:ext>
            </a:extLst>
          </p:cNvPr>
          <p:cNvSpPr/>
          <p:nvPr/>
        </p:nvSpPr>
        <p:spPr>
          <a:xfrm>
            <a:off x="402895" y="2858988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范围取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0~50w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，采用的是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BDKRHash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函数；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bplus_search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中树结点个数设定阶数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范围取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0~50w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，采用的是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BDKRHash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函数，同样得到与</a:t>
            </a:r>
            <a:r>
              <a:rPr lang="en-US" altLang="zh-CN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btree_search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中相同的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460030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个叶子结点个数，树节点个数为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116716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radix4_search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基数阶数为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基数掩码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，移位操作位数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</a:rPr>
              <a:t>patricia_search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中，只是将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radix4_search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个设定更改：基数阶数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改为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，基数掩码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改为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，移位操作位数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改为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，其余设定均相同。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333719"/>
      </p:ext>
    </p:extLst>
  </p:cSld>
  <p:clrMapOvr>
    <a:masterClrMapping/>
  </p:clrMapOvr>
  <p:transition spd="slow" advTm="0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55074" y="384314"/>
            <a:ext cx="95410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优化前结果</a:t>
            </a:r>
          </a:p>
        </p:txBody>
      </p:sp>
      <p:sp>
        <p:nvSpPr>
          <p:cNvPr id="21" name="圆角矩形 11">
            <a:extLst>
              <a:ext uri="{FF2B5EF4-FFF2-40B4-BE49-F238E27FC236}">
                <a16:creationId xmlns:a16="http://schemas.microsoft.com/office/drawing/2014/main" id="{FEBF5E44-0608-497E-AA9B-F2C79CB81DE8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25" name="圆角矩形 14">
            <a:extLst>
              <a:ext uri="{FF2B5EF4-FFF2-40B4-BE49-F238E27FC236}">
                <a16:creationId xmlns:a16="http://schemas.microsoft.com/office/drawing/2014/main" id="{C75BE182-60A8-4C0D-980C-BD984D3E21D2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26" name="圆角矩形 15">
            <a:extLst>
              <a:ext uri="{FF2B5EF4-FFF2-40B4-BE49-F238E27FC236}">
                <a16:creationId xmlns:a16="http://schemas.microsoft.com/office/drawing/2014/main" id="{BA524153-16DE-4ED8-929B-E5ECBE405BEC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31" name="圆角矩形 16">
            <a:extLst>
              <a:ext uri="{FF2B5EF4-FFF2-40B4-BE49-F238E27FC236}">
                <a16:creationId xmlns:a16="http://schemas.microsoft.com/office/drawing/2014/main" id="{6831E76D-20BC-4505-9651-A202CDE110C5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32" name="圆角矩形 17">
            <a:extLst>
              <a:ext uri="{FF2B5EF4-FFF2-40B4-BE49-F238E27FC236}">
                <a16:creationId xmlns:a16="http://schemas.microsoft.com/office/drawing/2014/main" id="{A4609379-CBD5-4369-9462-573C83F9BD5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9FAEEA-F770-4878-A3B1-D4DF5BB8C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55" y="721009"/>
            <a:ext cx="4540894" cy="22320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8B952C-73BC-4B9A-94DA-76F1270F9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06" y="2981551"/>
            <a:ext cx="4540894" cy="2232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6FE8E0-CD2D-459F-A532-F691B92BF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" y="2984872"/>
            <a:ext cx="4540893" cy="22320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AFD8EA-C8DB-4829-B626-66DDAC93A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" y="730743"/>
            <a:ext cx="4521092" cy="22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84820"/>
      </p:ext>
    </p:extLst>
  </p:cSld>
  <p:clrMapOvr>
    <a:masterClrMapping/>
  </p:clrMapOvr>
  <p:transition spd="slow" advTm="0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55074" y="384314"/>
            <a:ext cx="95410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优化前结果</a:t>
            </a:r>
          </a:p>
        </p:txBody>
      </p:sp>
      <p:sp>
        <p:nvSpPr>
          <p:cNvPr id="21" name="圆角矩形 11">
            <a:extLst>
              <a:ext uri="{FF2B5EF4-FFF2-40B4-BE49-F238E27FC236}">
                <a16:creationId xmlns:a16="http://schemas.microsoft.com/office/drawing/2014/main" id="{FEBF5E44-0608-497E-AA9B-F2C79CB81DE8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25" name="圆角矩形 14">
            <a:extLst>
              <a:ext uri="{FF2B5EF4-FFF2-40B4-BE49-F238E27FC236}">
                <a16:creationId xmlns:a16="http://schemas.microsoft.com/office/drawing/2014/main" id="{C75BE182-60A8-4C0D-980C-BD984D3E21D2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26" name="圆角矩形 15">
            <a:extLst>
              <a:ext uri="{FF2B5EF4-FFF2-40B4-BE49-F238E27FC236}">
                <a16:creationId xmlns:a16="http://schemas.microsoft.com/office/drawing/2014/main" id="{BA524153-16DE-4ED8-929B-E5ECBE405BEC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31" name="圆角矩形 16">
            <a:extLst>
              <a:ext uri="{FF2B5EF4-FFF2-40B4-BE49-F238E27FC236}">
                <a16:creationId xmlns:a16="http://schemas.microsoft.com/office/drawing/2014/main" id="{6831E76D-20BC-4505-9651-A202CDE110C5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32" name="圆角矩形 17">
            <a:extLst>
              <a:ext uri="{FF2B5EF4-FFF2-40B4-BE49-F238E27FC236}">
                <a16:creationId xmlns:a16="http://schemas.microsoft.com/office/drawing/2014/main" id="{A4609379-CBD5-4369-9462-573C83F9BD5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1E85D9-DA60-456D-B3F8-3631E706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" y="-1"/>
            <a:ext cx="9141179" cy="51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02204"/>
      </p:ext>
    </p:extLst>
  </p:cSld>
  <p:clrMapOvr>
    <a:masterClrMapping/>
  </p:clrMapOvr>
  <p:transition spd="slow" advTm="0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71600" y="224699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 感谢大家聆听！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555776" y="3124557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</a:p>
        </p:txBody>
      </p:sp>
      <p:sp>
        <p:nvSpPr>
          <p:cNvPr id="39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05644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程序要求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F6D58D-1A2C-4A92-BC00-5A71A13EE32B}"/>
              </a:ext>
            </a:extLst>
          </p:cNvPr>
          <p:cNvSpPr/>
          <p:nvPr/>
        </p:nvSpPr>
        <p:spPr>
          <a:xfrm>
            <a:off x="2057297" y="914772"/>
            <a:ext cx="42428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818181"/>
                </a:solidFill>
                <a:latin typeface="Wingdings-Regular"/>
              </a:rPr>
              <a:t>l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输入数据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Wingdings-Regular"/>
              </a:rPr>
              <a:t>p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词典串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pattern.txt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127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万个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Wingdings-Regular"/>
              </a:rPr>
              <a:t>p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待匹配的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98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万个字符串：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words.txt</a:t>
            </a:r>
          </a:p>
          <a:p>
            <a:endParaRPr lang="en-US" altLang="zh-CN" dirty="0">
              <a:solidFill>
                <a:srgbClr val="000000"/>
              </a:solidFill>
              <a:latin typeface="TimesNewRomanPSMT"/>
            </a:endParaRPr>
          </a:p>
          <a:p>
            <a:r>
              <a:rPr lang="en-US" altLang="zh-CN" sz="1100" b="1" dirty="0">
                <a:solidFill>
                  <a:srgbClr val="818181"/>
                </a:solidFill>
                <a:latin typeface="Wingdings-Regular"/>
              </a:rPr>
              <a:t>l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实验结果</a:t>
            </a:r>
            <a:r>
              <a:rPr lang="en-US" altLang="zh-CN" sz="2000" b="1" dirty="0">
                <a:solidFill>
                  <a:srgbClr val="000000"/>
                </a:solidFill>
                <a:latin typeface="TimesNewRomanPS-BoldMT"/>
              </a:rPr>
              <a:t>result.txt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Wingdings-Regular"/>
              </a:rPr>
              <a:t>p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在模式串中的输出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yes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，不在就输出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no</a:t>
            </a:r>
          </a:p>
          <a:p>
            <a:pPr lvl="1"/>
            <a:r>
              <a:rPr lang="en-US" altLang="zh-CN" sz="800" dirty="0">
                <a:solidFill>
                  <a:srgbClr val="000000"/>
                </a:solidFill>
                <a:latin typeface="Wingdings-Regular"/>
              </a:rPr>
              <a:t>n </a:t>
            </a:r>
            <a:r>
              <a:rPr lang="en-US" altLang="zh-CN" sz="1600" dirty="0">
                <a:solidFill>
                  <a:srgbClr val="000000"/>
                </a:solidFill>
                <a:latin typeface="TimesNewRomanPSMT"/>
              </a:rPr>
              <a:t>Keyword1 yes</a:t>
            </a:r>
          </a:p>
          <a:p>
            <a:pPr lvl="1"/>
            <a:r>
              <a:rPr lang="en-US" altLang="zh-CN" sz="800" dirty="0">
                <a:solidFill>
                  <a:srgbClr val="000000"/>
                </a:solidFill>
                <a:latin typeface="Wingdings-Regular"/>
              </a:rPr>
              <a:t>n </a:t>
            </a:r>
            <a:r>
              <a:rPr lang="en-US" altLang="zh-CN" sz="1600" dirty="0">
                <a:solidFill>
                  <a:srgbClr val="000000"/>
                </a:solidFill>
                <a:latin typeface="TimesNewRomanPSMT"/>
              </a:rPr>
              <a:t>Keyword2 no</a:t>
            </a:r>
          </a:p>
          <a:p>
            <a:pPr lvl="1"/>
            <a:r>
              <a:rPr lang="en-US" altLang="zh-CN" sz="800" dirty="0">
                <a:solidFill>
                  <a:srgbClr val="000000"/>
                </a:solidFill>
                <a:latin typeface="Wingdings-Regular"/>
              </a:rPr>
              <a:t>n 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最后一行输出四个数字，用空格分割：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TimesNewRomanPSMT"/>
              </a:rPr>
              <a:t>– 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树节点个数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TimesNewRomanPSMT"/>
              </a:rPr>
              <a:t>– 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树结构占用内存量（</a:t>
            </a:r>
            <a:r>
              <a:rPr lang="en-US" altLang="zh-CN" sz="2000" b="1" dirty="0">
                <a:solidFill>
                  <a:srgbClr val="FF0000"/>
                </a:solidFill>
                <a:latin typeface="TimesNewRomanPS-BoldMT"/>
              </a:rPr>
              <a:t>KB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TimesNewRomanPSMT"/>
              </a:rPr>
              <a:t>– 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字符比较次数（</a:t>
            </a:r>
            <a:r>
              <a:rPr lang="en-US" altLang="zh-CN" sz="2000" b="1" dirty="0">
                <a:solidFill>
                  <a:srgbClr val="FF0000"/>
                </a:solidFill>
                <a:latin typeface="TimesNewRomanPS-BoldMT"/>
              </a:rPr>
              <a:t>K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TimesNewRomanPSMT"/>
              </a:rPr>
              <a:t>– words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总个数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TimesNewRomanPSMT"/>
              </a:rPr>
              <a:t>– 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成功检索的</a:t>
            </a:r>
            <a:r>
              <a:rPr lang="en-US" altLang="zh-CN" sz="1400" dirty="0">
                <a:solidFill>
                  <a:srgbClr val="000000"/>
                </a:solidFill>
                <a:latin typeface="TimesNewRomanPSMT"/>
              </a:rPr>
              <a:t>word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总个数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351172"/>
      </p:ext>
    </p:extLst>
  </p:cSld>
  <p:clrMapOvr>
    <a:masterClrMapping/>
  </p:clrMapOvr>
  <p:transition spd="slow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0" y="1216695"/>
            <a:ext cx="3926075" cy="3925218"/>
          </a:xfrm>
          <a:custGeom>
            <a:avLst/>
            <a:gdLst>
              <a:gd name="T0" fmla="*/ 664 w 2291"/>
              <a:gd name="T1" fmla="*/ 482 h 2291"/>
              <a:gd name="T2" fmla="*/ 482 w 2291"/>
              <a:gd name="T3" fmla="*/ 664 h 2291"/>
              <a:gd name="T4" fmla="*/ 451 w 2291"/>
              <a:gd name="T5" fmla="*/ 853 h 2291"/>
              <a:gd name="T6" fmla="*/ 576 w 2291"/>
              <a:gd name="T7" fmla="*/ 729 h 2291"/>
              <a:gd name="T8" fmla="*/ 729 w 2291"/>
              <a:gd name="T9" fmla="*/ 577 h 2291"/>
              <a:gd name="T10" fmla="*/ 853 w 2291"/>
              <a:gd name="T11" fmla="*/ 450 h 2291"/>
              <a:gd name="T12" fmla="*/ 2254 w 2291"/>
              <a:gd name="T13" fmla="*/ 2118 h 2291"/>
              <a:gd name="T14" fmla="*/ 1841 w 2291"/>
              <a:gd name="T15" fmla="*/ 1706 h 2291"/>
              <a:gd name="T16" fmla="*/ 2083 w 2291"/>
              <a:gd name="T17" fmla="*/ 1040 h 2291"/>
              <a:gd name="T18" fmla="*/ 2003 w 2291"/>
              <a:gd name="T19" fmla="*/ 643 h 2291"/>
              <a:gd name="T20" fmla="*/ 1777 w 2291"/>
              <a:gd name="T21" fmla="*/ 305 h 2291"/>
              <a:gd name="T22" fmla="*/ 1041 w 2291"/>
              <a:gd name="T23" fmla="*/ 0 h 2291"/>
              <a:gd name="T24" fmla="*/ 79 w 2291"/>
              <a:gd name="T25" fmla="*/ 643 h 2291"/>
              <a:gd name="T26" fmla="*/ 77 w 2291"/>
              <a:gd name="T27" fmla="*/ 1433 h 2291"/>
              <a:gd name="T28" fmla="*/ 304 w 2291"/>
              <a:gd name="T29" fmla="*/ 1776 h 2291"/>
              <a:gd name="T30" fmla="*/ 643 w 2291"/>
              <a:gd name="T31" fmla="*/ 2003 h 2291"/>
              <a:gd name="T32" fmla="*/ 643 w 2291"/>
              <a:gd name="T33" fmla="*/ 2003 h 2291"/>
              <a:gd name="T34" fmla="*/ 1439 w 2291"/>
              <a:gd name="T35" fmla="*/ 2003 h 2291"/>
              <a:gd name="T36" fmla="*/ 2119 w 2291"/>
              <a:gd name="T37" fmla="*/ 2255 h 2291"/>
              <a:gd name="T38" fmla="*/ 2254 w 2291"/>
              <a:gd name="T39" fmla="*/ 2118 h 2291"/>
              <a:gd name="T40" fmla="*/ 1643 w 2291"/>
              <a:gd name="T41" fmla="*/ 1642 h 2291"/>
              <a:gd name="T42" fmla="*/ 1366 w 2291"/>
              <a:gd name="T43" fmla="*/ 1826 h 2291"/>
              <a:gd name="T44" fmla="*/ 716 w 2291"/>
              <a:gd name="T45" fmla="*/ 1826 h 2291"/>
              <a:gd name="T46" fmla="*/ 440 w 2291"/>
              <a:gd name="T47" fmla="*/ 1642 h 2291"/>
              <a:gd name="T48" fmla="*/ 440 w 2291"/>
              <a:gd name="T49" fmla="*/ 1642 h 2291"/>
              <a:gd name="T50" fmla="*/ 253 w 2291"/>
              <a:gd name="T51" fmla="*/ 1361 h 2291"/>
              <a:gd name="T52" fmla="*/ 255 w 2291"/>
              <a:gd name="T53" fmla="*/ 715 h 2291"/>
              <a:gd name="T54" fmla="*/ 1041 w 2291"/>
              <a:gd name="T55" fmla="*/ 191 h 2291"/>
              <a:gd name="T56" fmla="*/ 1642 w 2291"/>
              <a:gd name="T57" fmla="*/ 440 h 2291"/>
              <a:gd name="T58" fmla="*/ 1828 w 2291"/>
              <a:gd name="T59" fmla="*/ 715 h 2291"/>
              <a:gd name="T60" fmla="*/ 1891 w 2291"/>
              <a:gd name="T61" fmla="*/ 1040 h 2291"/>
              <a:gd name="T62" fmla="*/ 1643 w 2291"/>
              <a:gd name="T63" fmla="*/ 1642 h 2291"/>
              <a:gd name="T64" fmla="*/ 1657 w 2291"/>
              <a:gd name="T65" fmla="*/ 984 h 2291"/>
              <a:gd name="T66" fmla="*/ 1557 w 2291"/>
              <a:gd name="T67" fmla="*/ 1254 h 2291"/>
              <a:gd name="T68" fmla="*/ 1437 w 2291"/>
              <a:gd name="T69" fmla="*/ 1435 h 2291"/>
              <a:gd name="T70" fmla="*/ 1041 w 2291"/>
              <a:gd name="T71" fmla="*/ 1600 h 2291"/>
              <a:gd name="T72" fmla="*/ 1041 w 2291"/>
              <a:gd name="T73" fmla="*/ 1715 h 2291"/>
              <a:gd name="T74" fmla="*/ 1518 w 2291"/>
              <a:gd name="T75" fmla="*/ 1517 h 2291"/>
              <a:gd name="T76" fmla="*/ 1663 w 2291"/>
              <a:gd name="T77" fmla="*/ 1298 h 2291"/>
              <a:gd name="T78" fmla="*/ 1657 w 2291"/>
              <a:gd name="T79" fmla="*/ 984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91" h="2291">
                <a:moveTo>
                  <a:pt x="778" y="420"/>
                </a:moveTo>
                <a:cubicBezTo>
                  <a:pt x="738" y="438"/>
                  <a:pt x="700" y="457"/>
                  <a:pt x="664" y="482"/>
                </a:cubicBezTo>
                <a:cubicBezTo>
                  <a:pt x="629" y="506"/>
                  <a:pt x="594" y="534"/>
                  <a:pt x="564" y="564"/>
                </a:cubicBezTo>
                <a:cubicBezTo>
                  <a:pt x="533" y="596"/>
                  <a:pt x="506" y="629"/>
                  <a:pt x="482" y="664"/>
                </a:cubicBezTo>
                <a:cubicBezTo>
                  <a:pt x="459" y="700"/>
                  <a:pt x="437" y="738"/>
                  <a:pt x="420" y="778"/>
                </a:cubicBezTo>
                <a:cubicBezTo>
                  <a:pt x="409" y="807"/>
                  <a:pt x="422" y="841"/>
                  <a:pt x="451" y="853"/>
                </a:cubicBezTo>
                <a:cubicBezTo>
                  <a:pt x="480" y="866"/>
                  <a:pt x="513" y="852"/>
                  <a:pt x="525" y="824"/>
                </a:cubicBezTo>
                <a:cubicBezTo>
                  <a:pt x="540" y="791"/>
                  <a:pt x="558" y="759"/>
                  <a:pt x="576" y="729"/>
                </a:cubicBezTo>
                <a:cubicBezTo>
                  <a:pt x="597" y="698"/>
                  <a:pt x="620" y="669"/>
                  <a:pt x="645" y="645"/>
                </a:cubicBezTo>
                <a:cubicBezTo>
                  <a:pt x="672" y="619"/>
                  <a:pt x="699" y="596"/>
                  <a:pt x="729" y="577"/>
                </a:cubicBezTo>
                <a:cubicBezTo>
                  <a:pt x="759" y="556"/>
                  <a:pt x="790" y="539"/>
                  <a:pt x="823" y="525"/>
                </a:cubicBezTo>
                <a:cubicBezTo>
                  <a:pt x="852" y="513"/>
                  <a:pt x="866" y="479"/>
                  <a:pt x="853" y="450"/>
                </a:cubicBezTo>
                <a:cubicBezTo>
                  <a:pt x="841" y="421"/>
                  <a:pt x="807" y="408"/>
                  <a:pt x="778" y="420"/>
                </a:cubicBezTo>
                <a:close/>
                <a:moveTo>
                  <a:pt x="2254" y="2118"/>
                </a:moveTo>
                <a:cubicBezTo>
                  <a:pt x="2254" y="2118"/>
                  <a:pt x="2254" y="2118"/>
                  <a:pt x="2254" y="2118"/>
                </a:cubicBezTo>
                <a:cubicBezTo>
                  <a:pt x="1841" y="1706"/>
                  <a:pt x="1841" y="1706"/>
                  <a:pt x="1841" y="1706"/>
                </a:cubicBezTo>
                <a:cubicBezTo>
                  <a:pt x="1908" y="1626"/>
                  <a:pt x="1963" y="1536"/>
                  <a:pt x="2003" y="1440"/>
                </a:cubicBezTo>
                <a:cubicBezTo>
                  <a:pt x="2054" y="1315"/>
                  <a:pt x="2083" y="1182"/>
                  <a:pt x="2083" y="1040"/>
                </a:cubicBezTo>
                <a:cubicBezTo>
                  <a:pt x="2083" y="902"/>
                  <a:pt x="2054" y="769"/>
                  <a:pt x="2005" y="648"/>
                </a:cubicBezTo>
                <a:cubicBezTo>
                  <a:pt x="2003" y="643"/>
                  <a:pt x="2003" y="643"/>
                  <a:pt x="2003" y="643"/>
                </a:cubicBezTo>
                <a:cubicBezTo>
                  <a:pt x="1950" y="518"/>
                  <a:pt x="1876" y="404"/>
                  <a:pt x="1781" y="309"/>
                </a:cubicBezTo>
                <a:cubicBezTo>
                  <a:pt x="1777" y="305"/>
                  <a:pt x="1777" y="305"/>
                  <a:pt x="1777" y="305"/>
                </a:cubicBezTo>
                <a:cubicBezTo>
                  <a:pt x="1681" y="208"/>
                  <a:pt x="1567" y="131"/>
                  <a:pt x="1439" y="78"/>
                </a:cubicBezTo>
                <a:cubicBezTo>
                  <a:pt x="1315" y="28"/>
                  <a:pt x="1181" y="0"/>
                  <a:pt x="1041" y="0"/>
                </a:cubicBezTo>
                <a:cubicBezTo>
                  <a:pt x="753" y="0"/>
                  <a:pt x="493" y="115"/>
                  <a:pt x="304" y="305"/>
                </a:cubicBezTo>
                <a:cubicBezTo>
                  <a:pt x="208" y="400"/>
                  <a:pt x="132" y="515"/>
                  <a:pt x="79" y="643"/>
                </a:cubicBezTo>
                <a:cubicBezTo>
                  <a:pt x="27" y="766"/>
                  <a:pt x="0" y="901"/>
                  <a:pt x="0" y="1040"/>
                </a:cubicBezTo>
                <a:cubicBezTo>
                  <a:pt x="0" y="1179"/>
                  <a:pt x="27" y="1312"/>
                  <a:pt x="77" y="1433"/>
                </a:cubicBezTo>
                <a:cubicBezTo>
                  <a:pt x="79" y="1440"/>
                  <a:pt x="79" y="1440"/>
                  <a:pt x="79" y="1440"/>
                </a:cubicBezTo>
                <a:cubicBezTo>
                  <a:pt x="132" y="1566"/>
                  <a:pt x="208" y="1680"/>
                  <a:pt x="304" y="1776"/>
                </a:cubicBezTo>
                <a:cubicBezTo>
                  <a:pt x="305" y="1776"/>
                  <a:pt x="305" y="1776"/>
                  <a:pt x="305" y="1776"/>
                </a:cubicBezTo>
                <a:cubicBezTo>
                  <a:pt x="401" y="1872"/>
                  <a:pt x="515" y="1950"/>
                  <a:pt x="643" y="2003"/>
                </a:cubicBezTo>
                <a:cubicBezTo>
                  <a:pt x="643" y="2002"/>
                  <a:pt x="643" y="2002"/>
                  <a:pt x="643" y="2002"/>
                </a:cubicBezTo>
                <a:cubicBezTo>
                  <a:pt x="643" y="2003"/>
                  <a:pt x="643" y="2003"/>
                  <a:pt x="643" y="2003"/>
                </a:cubicBezTo>
                <a:cubicBezTo>
                  <a:pt x="767" y="2053"/>
                  <a:pt x="901" y="2082"/>
                  <a:pt x="1041" y="2082"/>
                </a:cubicBezTo>
                <a:cubicBezTo>
                  <a:pt x="1181" y="2082"/>
                  <a:pt x="1315" y="2053"/>
                  <a:pt x="1439" y="2003"/>
                </a:cubicBezTo>
                <a:cubicBezTo>
                  <a:pt x="1536" y="1963"/>
                  <a:pt x="1627" y="1906"/>
                  <a:pt x="1706" y="1840"/>
                </a:cubicBezTo>
                <a:cubicBezTo>
                  <a:pt x="2119" y="2255"/>
                  <a:pt x="2119" y="2255"/>
                  <a:pt x="2119" y="2255"/>
                </a:cubicBezTo>
                <a:cubicBezTo>
                  <a:pt x="2157" y="2291"/>
                  <a:pt x="2217" y="2291"/>
                  <a:pt x="2254" y="2253"/>
                </a:cubicBezTo>
                <a:cubicBezTo>
                  <a:pt x="2291" y="2215"/>
                  <a:pt x="2291" y="2156"/>
                  <a:pt x="2254" y="2118"/>
                </a:cubicBezTo>
                <a:close/>
                <a:moveTo>
                  <a:pt x="1643" y="1642"/>
                </a:moveTo>
                <a:cubicBezTo>
                  <a:pt x="1643" y="1642"/>
                  <a:pt x="1643" y="1642"/>
                  <a:pt x="1643" y="1642"/>
                </a:cubicBezTo>
                <a:cubicBezTo>
                  <a:pt x="1640" y="1644"/>
                  <a:pt x="1640" y="1644"/>
                  <a:pt x="1640" y="1644"/>
                </a:cubicBezTo>
                <a:cubicBezTo>
                  <a:pt x="1563" y="1721"/>
                  <a:pt x="1469" y="1784"/>
                  <a:pt x="1366" y="1826"/>
                </a:cubicBezTo>
                <a:cubicBezTo>
                  <a:pt x="1266" y="1868"/>
                  <a:pt x="1156" y="1890"/>
                  <a:pt x="1041" y="1890"/>
                </a:cubicBezTo>
                <a:cubicBezTo>
                  <a:pt x="925" y="1890"/>
                  <a:pt x="816" y="1868"/>
                  <a:pt x="716" y="1826"/>
                </a:cubicBezTo>
                <a:cubicBezTo>
                  <a:pt x="716" y="1826"/>
                  <a:pt x="716" y="1826"/>
                  <a:pt x="716" y="1826"/>
                </a:cubicBezTo>
                <a:cubicBezTo>
                  <a:pt x="611" y="1784"/>
                  <a:pt x="518" y="1720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362" y="1562"/>
                  <a:pt x="299" y="1468"/>
                  <a:pt x="255" y="1366"/>
                </a:cubicBezTo>
                <a:cubicBezTo>
                  <a:pt x="253" y="1361"/>
                  <a:pt x="253" y="1361"/>
                  <a:pt x="253" y="1361"/>
                </a:cubicBezTo>
                <a:cubicBezTo>
                  <a:pt x="213" y="1263"/>
                  <a:pt x="191" y="1154"/>
                  <a:pt x="191" y="1040"/>
                </a:cubicBezTo>
                <a:cubicBezTo>
                  <a:pt x="191" y="925"/>
                  <a:pt x="215" y="815"/>
                  <a:pt x="255" y="715"/>
                </a:cubicBezTo>
                <a:cubicBezTo>
                  <a:pt x="297" y="612"/>
                  <a:pt x="361" y="518"/>
                  <a:pt x="440" y="440"/>
                </a:cubicBezTo>
                <a:cubicBezTo>
                  <a:pt x="593" y="286"/>
                  <a:pt x="805" y="191"/>
                  <a:pt x="1041" y="191"/>
                </a:cubicBezTo>
                <a:cubicBezTo>
                  <a:pt x="1156" y="191"/>
                  <a:pt x="1267" y="213"/>
                  <a:pt x="1366" y="255"/>
                </a:cubicBezTo>
                <a:cubicBezTo>
                  <a:pt x="1469" y="299"/>
                  <a:pt x="1563" y="361"/>
                  <a:pt x="1642" y="440"/>
                </a:cubicBezTo>
                <a:cubicBezTo>
                  <a:pt x="1647" y="444"/>
                  <a:pt x="1647" y="444"/>
                  <a:pt x="1647" y="444"/>
                </a:cubicBezTo>
                <a:cubicBezTo>
                  <a:pt x="1722" y="521"/>
                  <a:pt x="1783" y="613"/>
                  <a:pt x="1828" y="715"/>
                </a:cubicBezTo>
                <a:cubicBezTo>
                  <a:pt x="1829" y="719"/>
                  <a:pt x="1829" y="719"/>
                  <a:pt x="1829" y="719"/>
                </a:cubicBezTo>
                <a:cubicBezTo>
                  <a:pt x="1869" y="820"/>
                  <a:pt x="1891" y="927"/>
                  <a:pt x="1891" y="1040"/>
                </a:cubicBezTo>
                <a:cubicBezTo>
                  <a:pt x="1891" y="1156"/>
                  <a:pt x="1868" y="1266"/>
                  <a:pt x="1828" y="1366"/>
                </a:cubicBezTo>
                <a:cubicBezTo>
                  <a:pt x="1783" y="1469"/>
                  <a:pt x="1720" y="1563"/>
                  <a:pt x="1643" y="1642"/>
                </a:cubicBezTo>
                <a:close/>
                <a:moveTo>
                  <a:pt x="1657" y="984"/>
                </a:moveTo>
                <a:cubicBezTo>
                  <a:pt x="1657" y="984"/>
                  <a:pt x="1657" y="984"/>
                  <a:pt x="1657" y="984"/>
                </a:cubicBezTo>
                <a:cubicBezTo>
                  <a:pt x="1625" y="984"/>
                  <a:pt x="1601" y="1009"/>
                  <a:pt x="1601" y="1040"/>
                </a:cubicBezTo>
                <a:cubicBezTo>
                  <a:pt x="1601" y="1114"/>
                  <a:pt x="1585" y="1187"/>
                  <a:pt x="1557" y="1254"/>
                </a:cubicBezTo>
                <a:cubicBezTo>
                  <a:pt x="1556" y="1256"/>
                  <a:pt x="1556" y="1256"/>
                  <a:pt x="1556" y="1256"/>
                </a:cubicBezTo>
                <a:cubicBezTo>
                  <a:pt x="1529" y="1322"/>
                  <a:pt x="1489" y="1383"/>
                  <a:pt x="1437" y="1435"/>
                </a:cubicBezTo>
                <a:cubicBezTo>
                  <a:pt x="1383" y="1490"/>
                  <a:pt x="1322" y="1530"/>
                  <a:pt x="1255" y="1557"/>
                </a:cubicBezTo>
                <a:cubicBezTo>
                  <a:pt x="1187" y="1586"/>
                  <a:pt x="1113" y="1600"/>
                  <a:pt x="1041" y="1600"/>
                </a:cubicBezTo>
                <a:cubicBezTo>
                  <a:pt x="1010" y="1600"/>
                  <a:pt x="983" y="1625"/>
                  <a:pt x="983" y="1657"/>
                </a:cubicBezTo>
                <a:cubicBezTo>
                  <a:pt x="983" y="1688"/>
                  <a:pt x="1010" y="1715"/>
                  <a:pt x="1041" y="1715"/>
                </a:cubicBezTo>
                <a:cubicBezTo>
                  <a:pt x="1129" y="1715"/>
                  <a:pt x="1216" y="1697"/>
                  <a:pt x="1298" y="1662"/>
                </a:cubicBezTo>
                <a:cubicBezTo>
                  <a:pt x="1378" y="1629"/>
                  <a:pt x="1453" y="1581"/>
                  <a:pt x="1518" y="1517"/>
                </a:cubicBezTo>
                <a:cubicBezTo>
                  <a:pt x="1581" y="1454"/>
                  <a:pt x="1629" y="1379"/>
                  <a:pt x="1663" y="1300"/>
                </a:cubicBezTo>
                <a:cubicBezTo>
                  <a:pt x="1663" y="1298"/>
                  <a:pt x="1663" y="1298"/>
                  <a:pt x="1663" y="1298"/>
                </a:cubicBezTo>
                <a:cubicBezTo>
                  <a:pt x="1697" y="1216"/>
                  <a:pt x="1715" y="1129"/>
                  <a:pt x="1715" y="1040"/>
                </a:cubicBezTo>
                <a:cubicBezTo>
                  <a:pt x="1715" y="1009"/>
                  <a:pt x="1688" y="984"/>
                  <a:pt x="1657" y="984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2576488" y="1881356"/>
            <a:ext cx="12121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0 2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124015"/>
            <a:ext cx="1261884" cy="892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en-US" altLang="zh-CN" sz="10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btree_search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en-US" altLang="zh-CN" sz="10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bplus_search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radix4_search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en-US" altLang="zh-CN" sz="10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patricia_search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1004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btree_search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F545A6-96FD-474C-AF0E-1BEC88DA2E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949913"/>
            <a:ext cx="5904656" cy="36573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5167ED-F5B5-4BC9-A60A-B6FCBF90AC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56176" y="1418828"/>
            <a:ext cx="288032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95853"/>
      </p:ext>
    </p:extLst>
  </p:cSld>
  <p:clrMapOvr>
    <a:masterClrMapping/>
  </p:clrMapOvr>
  <p:transition spd="slow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1004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btree_search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D1850E-E9BA-40BC-9208-7607863B12ED}"/>
              </a:ext>
            </a:extLst>
          </p:cNvPr>
          <p:cNvSpPr/>
          <p:nvPr/>
        </p:nvSpPr>
        <p:spPr>
          <a:xfrm>
            <a:off x="539552" y="823739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ValueList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value;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ValueList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next;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ValueListPtr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ValueListPtr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value_list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unsigned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value_hash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// </a:t>
            </a:r>
            <a:r>
              <a:rPr lang="en-US" altLang="zh-CN" kern="0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BKDRHash</a:t>
            </a:r>
            <a:r>
              <a:rPr lang="zh-CN" altLang="en-US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函数</a:t>
            </a:r>
            <a:endParaRPr lang="zh-CN" altLang="zh-CN" kern="0" dirty="0">
              <a:solidFill>
                <a:srgbClr val="008000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enum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BALANCE_STATUS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balance_status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平衡因子，用来旋转结点，保证树的平衡；等于右子树高度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-</a:t>
            </a:r>
            <a:r>
              <a:rPr lang="zh-CN" altLang="zh-CN" kern="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左子树高度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parent;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left;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Node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* right;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}* </a:t>
            </a:r>
            <a:r>
              <a:rPr lang="en-US" altLang="zh-CN" kern="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NodePtr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C41DE2-8959-4A06-86A4-DE1DAA3113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2120" y="842764"/>
            <a:ext cx="3026491" cy="1944216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182144" y="347856"/>
            <a:ext cx="111004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btree_search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D82337-1BFD-40D8-A9C8-1A6D53B26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04" y="1442562"/>
            <a:ext cx="4576683" cy="23891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595189-97BB-4E71-86BE-E335757F92CD}"/>
              </a:ext>
            </a:extLst>
          </p:cNvPr>
          <p:cNvSpPr/>
          <p:nvPr/>
        </p:nvSpPr>
        <p:spPr>
          <a:xfrm>
            <a:off x="415359" y="796231"/>
            <a:ext cx="872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需要实现的是平衡二叉树的左平衡和右平衡操作：通过平衡情况</a:t>
            </a:r>
            <a:r>
              <a:rPr lang="zh-CN" altLang="en-US" b="1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决定旋转操作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并</a:t>
            </a:r>
            <a:r>
              <a:rPr lang="zh-CN" altLang="en-US" b="1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判断之后的平衡情况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B4DA3E-59D4-476D-9DC9-77CE44161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305" y="1442561"/>
            <a:ext cx="4583539" cy="238913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389048-2DD9-41DE-942F-85683685D62D}"/>
              </a:ext>
            </a:extLst>
          </p:cNvPr>
          <p:cNvSpPr/>
          <p:nvPr/>
        </p:nvSpPr>
        <p:spPr>
          <a:xfrm>
            <a:off x="97780" y="3831694"/>
            <a:ext cx="6442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左平衡可能的情况：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60 80 100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三结点结构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直接右旋，结点均平衡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E2346B-C6D6-4851-825E-55859C3DABB5}"/>
              </a:ext>
            </a:extLst>
          </p:cNvPr>
          <p:cNvSpPr/>
          <p:nvPr/>
        </p:nvSpPr>
        <p:spPr>
          <a:xfrm>
            <a:off x="1907704" y="4053805"/>
            <a:ext cx="43909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剩下的情况均需双旋：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95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结点不存在结构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——80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平衡，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100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右高；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85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结点不存在结构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——80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左高，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100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平衡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90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结点任何情况均变为平衡</a:t>
            </a:r>
          </a:p>
        </p:txBody>
      </p:sp>
    </p:spTree>
    <p:extLst>
      <p:ext uri="{BB962C8B-B14F-4D97-AF65-F5344CB8AC3E}">
        <p14:creationId xmlns:p14="http://schemas.microsoft.com/office/powerpoint/2010/main" val="948127091"/>
      </p:ext>
    </p:extLst>
  </p:cSld>
  <p:clrMapOvr>
    <a:masterClrMapping/>
  </p:clrMapOvr>
  <p:transition spd="slow" advTm="0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3616</Words>
  <Application>Microsoft Office PowerPoint</Application>
  <PresentationFormat>自定义</PresentationFormat>
  <Paragraphs>543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TimesNewRomanPS-BoldMT</vt:lpstr>
      <vt:lpstr>TimesNewRomanPSMT</vt:lpstr>
      <vt:lpstr>Wingdings-Regular</vt:lpstr>
      <vt:lpstr>等线</vt:lpstr>
      <vt:lpstr>宋体</vt:lpstr>
      <vt:lpstr>微软雅黑</vt:lpstr>
      <vt:lpstr>新宋体</vt:lpstr>
      <vt:lpstr>Arial</vt:lpstr>
      <vt:lpstr>Calibri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Chaunhewie</cp:lastModifiedBy>
  <cp:revision>370</cp:revision>
  <dcterms:created xsi:type="dcterms:W3CDTF">2016-02-27T06:12:00Z</dcterms:created>
  <dcterms:modified xsi:type="dcterms:W3CDTF">2019-10-28T11:16:51Z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