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90" r:id="rId6"/>
    <p:sldId id="258" r:id="rId7"/>
    <p:sldId id="302" r:id="rId8"/>
    <p:sldId id="335" r:id="rId9"/>
    <p:sldId id="336" r:id="rId10"/>
    <p:sldId id="337" r:id="rId11"/>
    <p:sldId id="338" r:id="rId12"/>
    <p:sldId id="262" r:id="rId13"/>
    <p:sldId id="334" r:id="rId14"/>
    <p:sldId id="288" r:id="rId15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CE"/>
    <a:srgbClr val="3C4157"/>
    <a:srgbClr val="02A6A6"/>
    <a:srgbClr val="596181"/>
    <a:srgbClr val="EFF6FC"/>
    <a:srgbClr val="F7F7F9"/>
    <a:srgbClr val="3B445B"/>
    <a:srgbClr val="2A95F1"/>
    <a:srgbClr val="D4E8F8"/>
    <a:srgbClr val="E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57" autoAdjust="0"/>
  </p:normalViewPr>
  <p:slideViewPr>
    <p:cSldViewPr showGuides="1">
      <p:cViewPr varScale="1">
        <p:scale>
          <a:sx n="131" d="100"/>
          <a:sy n="131" d="100"/>
        </p:scale>
        <p:origin x="1044" y="11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/>
            <a:r>
              <a:rPr lang="en-US" altLang="zh-CN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// DFA</a:t>
            </a:r>
            <a:r>
              <a:rPr lang="zh-CN" altLang="en-US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函数将解析得到的网页，并通过自动机识别</a:t>
            </a:r>
            <a:r>
              <a:rPr lang="en-US" altLang="zh-CN" sz="12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，然后加入队列中；同时通过</a:t>
            </a:r>
            <a:r>
              <a:rPr lang="en-US" altLang="zh-CN" sz="12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bloomfilter</a:t>
            </a:r>
            <a:r>
              <a:rPr lang="zh-CN" altLang="en-US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进行网站过滤</a:t>
            </a:r>
            <a:endParaRPr lang="en-US" altLang="zh-CN" sz="1200" kern="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开始编号并存入数组</a:t>
            </a:r>
          </a:p>
          <a:p>
            <a:pPr marL="533400"/>
            <a:endParaRPr lang="zh-CN" altLang="en-US" sz="1200" kern="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8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/>
            <a:r>
              <a:rPr lang="en-US" altLang="zh-CN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// DFA</a:t>
            </a:r>
            <a:r>
              <a:rPr lang="zh-CN" altLang="en-US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函数将解析得到的网页，并通过自动机识别</a:t>
            </a:r>
            <a:r>
              <a:rPr lang="en-US" altLang="zh-CN" sz="12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，然后加入队列中；同时通过</a:t>
            </a:r>
            <a:r>
              <a:rPr lang="en-US" altLang="zh-CN" sz="12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bloomfilter</a:t>
            </a:r>
            <a:r>
              <a:rPr lang="zh-CN" altLang="en-US" sz="12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进行网站过滤</a:t>
            </a:r>
            <a:endParaRPr lang="en-US" altLang="zh-CN" sz="1200" kern="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endParaRPr lang="zh-CN" altLang="en-US" sz="1200" kern="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35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1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1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0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3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0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7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5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98748"/>
            <a:ext cx="9144000" cy="4443165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914626" y="0"/>
                </a:moveTo>
                <a:lnTo>
                  <a:pt x="96081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6844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828801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2743427" y="0"/>
                </a:moveTo>
                <a:lnTo>
                  <a:pt x="278961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269724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365378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4568406" y="0"/>
                </a:moveTo>
                <a:lnTo>
                  <a:pt x="461459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452222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472113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6386739" y="0"/>
                </a:moveTo>
                <a:lnTo>
                  <a:pt x="6432923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6340555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310121" y="0"/>
            <a:ext cx="1833879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8224747" y="0"/>
                </a:moveTo>
                <a:lnTo>
                  <a:pt x="827093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17856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71600" y="20669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网站页面分析器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6156176" y="4083124"/>
            <a:ext cx="88036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田昌昊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51" grpId="0" bldLvl="0" animBg="1"/>
          <p:bldP spid="5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51" grpId="0" bldLvl="0" animBg="1"/>
          <p:bldP spid="54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爬虫程序</a:t>
            </a: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681CB3-E042-4047-8718-453614EA30C9}"/>
              </a:ext>
            </a:extLst>
          </p:cNvPr>
          <p:cNvSpPr/>
          <p:nvPr/>
        </p:nvSpPr>
        <p:spPr>
          <a:xfrm>
            <a:off x="788926" y="959634"/>
            <a:ext cx="75661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/>
            <a:r>
              <a:rPr lang="en-US" altLang="zh-CN" sz="14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handleURLs</a:t>
            </a:r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queue_url</a:t>
            </a:r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bf, </a:t>
            </a:r>
            <a:r>
              <a:rPr lang="en-US" altLang="zh-CN" sz="14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serverip</a:t>
            </a:r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port){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while (!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queue_is_empty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queue_url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)){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flag = </a:t>
            </a:r>
            <a:r>
              <a:rPr lang="nn-NO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len_queue = queue_size(queue_url) &gt; 200? 200 : = queue_size(queue_url) ;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nn-NO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 (i = 0; i &lt; len_queue; ++i)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533400"/>
            <a:r>
              <a:rPr lang="pt-B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para_url[i] = queue_pop(queue_url);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sendRequest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para_url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sockfd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serverip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epoll_ctl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epfd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EPOLL_CTL_ADD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sockfd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ev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 </a:t>
            </a:r>
            <a:r>
              <a:rPr lang="en-US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注册</a:t>
            </a:r>
            <a:r>
              <a:rPr lang="en-US" altLang="zh-CN" sz="140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ev</a:t>
            </a:r>
            <a:endParaRPr lang="zh-CN" altLang="en-US" sz="1400" dirty="0">
              <a:solidFill>
                <a:srgbClr val="008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}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while (flag &gt; 0){</a:t>
            </a:r>
          </a:p>
          <a:p>
            <a:pPr marL="533400"/>
            <a:r>
              <a:rPr lang="en-US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// 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等待</a:t>
            </a:r>
            <a:r>
              <a:rPr lang="en-US" altLang="zh-CN" sz="140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sockfd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可读，即等待</a:t>
            </a:r>
            <a:r>
              <a:rPr lang="en-US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http response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events_num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epoll_wait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epfd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events, EVENTSNUM, DELAYTIME);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for 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events_num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--flag){</a:t>
            </a:r>
          </a:p>
          <a:p>
            <a:pPr marL="533400"/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fr-FR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DFA(source_code, queue_url, bf, urls_num);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urls_num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++;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}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}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}</a:t>
            </a:r>
          </a:p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EE9695-3FB9-436C-BD7E-3B200C13587E}"/>
              </a:ext>
            </a:extLst>
          </p:cNvPr>
          <p:cNvSpPr/>
          <p:nvPr/>
        </p:nvSpPr>
        <p:spPr>
          <a:xfrm>
            <a:off x="3242521" y="499885"/>
            <a:ext cx="199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程序逻辑</a:t>
            </a:r>
            <a:r>
              <a:rPr lang="zh-CN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13354"/>
      </p:ext>
    </p:extLst>
  </p:cSld>
  <p:clrMapOvr>
    <a:masterClrMapping/>
  </p:clrMapOvr>
  <p:transition spd="slow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爬虫程序</a:t>
            </a: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681CB3-E042-4047-8718-453614EA30C9}"/>
              </a:ext>
            </a:extLst>
          </p:cNvPr>
          <p:cNvSpPr/>
          <p:nvPr/>
        </p:nvSpPr>
        <p:spPr>
          <a:xfrm>
            <a:off x="788926" y="836580"/>
            <a:ext cx="75661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DFA(</a:t>
            </a:r>
            <a:r>
              <a:rPr lang="fr-FR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char* source_code, Queue *q, BF *bf, int id</a:t>
            </a:r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){</a:t>
            </a:r>
          </a:p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while (*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source_code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!= '\0’){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switch (state) {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case 0: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…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case 9: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switch (*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source_code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case ‘“’: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case 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‘\‘’: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new_url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 “news.sohu.com”+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urlname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if (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check_bf_bits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(bf,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new_url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== False) {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queue_add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(q,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new_url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set_bf_bits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(bf,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new_url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}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else{}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break;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}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}</a:t>
            </a:r>
          </a:p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EE9695-3FB9-436C-BD7E-3B200C13587E}"/>
              </a:ext>
            </a:extLst>
          </p:cNvPr>
          <p:cNvSpPr/>
          <p:nvPr/>
        </p:nvSpPr>
        <p:spPr>
          <a:xfrm>
            <a:off x="3242521" y="499885"/>
            <a:ext cx="199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程序逻辑</a:t>
            </a:r>
            <a:r>
              <a:rPr lang="zh-CN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42128"/>
      </p:ext>
    </p:extLst>
  </p:cSld>
  <p:clrMapOvr>
    <a:masterClrMapping/>
  </p:clrMapOvr>
  <p:transition spd="slow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0" y="1743541"/>
            <a:ext cx="5207639" cy="3398372"/>
          </a:xfrm>
          <a:custGeom>
            <a:avLst/>
            <a:gdLst>
              <a:gd name="T0" fmla="*/ 822 w 3039"/>
              <a:gd name="T1" fmla="*/ 1167 h 1983"/>
              <a:gd name="T2" fmla="*/ 822 w 3039"/>
              <a:gd name="T3" fmla="*/ 1281 h 1983"/>
              <a:gd name="T4" fmla="*/ 2274 w 3039"/>
              <a:gd name="T5" fmla="*/ 1225 h 1983"/>
              <a:gd name="T6" fmla="*/ 822 w 3039"/>
              <a:gd name="T7" fmla="*/ 1036 h 1983"/>
              <a:gd name="T8" fmla="*/ 1375 w 3039"/>
              <a:gd name="T9" fmla="*/ 1036 h 1983"/>
              <a:gd name="T10" fmla="*/ 1432 w 3039"/>
              <a:gd name="T11" fmla="*/ 485 h 1983"/>
              <a:gd name="T12" fmla="*/ 822 w 3039"/>
              <a:gd name="T13" fmla="*/ 429 h 1983"/>
              <a:gd name="T14" fmla="*/ 764 w 3039"/>
              <a:gd name="T15" fmla="*/ 977 h 1983"/>
              <a:gd name="T16" fmla="*/ 880 w 3039"/>
              <a:gd name="T17" fmla="*/ 542 h 1983"/>
              <a:gd name="T18" fmla="*/ 1318 w 3039"/>
              <a:gd name="T19" fmla="*/ 542 h 1983"/>
              <a:gd name="T20" fmla="*/ 880 w 3039"/>
              <a:gd name="T21" fmla="*/ 920 h 1983"/>
              <a:gd name="T22" fmla="*/ 373 w 3039"/>
              <a:gd name="T23" fmla="*/ 1708 h 1983"/>
              <a:gd name="T24" fmla="*/ 2666 w 3039"/>
              <a:gd name="T25" fmla="*/ 1708 h 1983"/>
              <a:gd name="T26" fmla="*/ 2761 w 3039"/>
              <a:gd name="T27" fmla="*/ 96 h 1983"/>
              <a:gd name="T28" fmla="*/ 373 w 3039"/>
              <a:gd name="T29" fmla="*/ 0 h 1983"/>
              <a:gd name="T30" fmla="*/ 278 w 3039"/>
              <a:gd name="T31" fmla="*/ 1613 h 1983"/>
              <a:gd name="T32" fmla="*/ 468 w 3039"/>
              <a:gd name="T33" fmla="*/ 192 h 1983"/>
              <a:gd name="T34" fmla="*/ 2571 w 3039"/>
              <a:gd name="T35" fmla="*/ 192 h 1983"/>
              <a:gd name="T36" fmla="*/ 468 w 3039"/>
              <a:gd name="T37" fmla="*/ 1518 h 1983"/>
              <a:gd name="T38" fmla="*/ 2218 w 3039"/>
              <a:gd name="T39" fmla="*/ 675 h 1983"/>
              <a:gd name="T40" fmla="*/ 1558 w 3039"/>
              <a:gd name="T41" fmla="*/ 675 h 1983"/>
              <a:gd name="T42" fmla="*/ 1558 w 3039"/>
              <a:gd name="T43" fmla="*/ 789 h 1983"/>
              <a:gd name="T44" fmla="*/ 2274 w 3039"/>
              <a:gd name="T45" fmla="*/ 731 h 1983"/>
              <a:gd name="T46" fmla="*/ 2218 w 3039"/>
              <a:gd name="T47" fmla="*/ 920 h 1983"/>
              <a:gd name="T48" fmla="*/ 1558 w 3039"/>
              <a:gd name="T49" fmla="*/ 920 h 1983"/>
              <a:gd name="T50" fmla="*/ 1558 w 3039"/>
              <a:gd name="T51" fmla="*/ 1036 h 1983"/>
              <a:gd name="T52" fmla="*/ 2274 w 3039"/>
              <a:gd name="T53" fmla="*/ 977 h 1983"/>
              <a:gd name="T54" fmla="*/ 2218 w 3039"/>
              <a:gd name="T55" fmla="*/ 429 h 1983"/>
              <a:gd name="T56" fmla="*/ 1558 w 3039"/>
              <a:gd name="T57" fmla="*/ 429 h 1983"/>
              <a:gd name="T58" fmla="*/ 1558 w 3039"/>
              <a:gd name="T59" fmla="*/ 542 h 1983"/>
              <a:gd name="T60" fmla="*/ 2274 w 3039"/>
              <a:gd name="T61" fmla="*/ 485 h 1983"/>
              <a:gd name="T62" fmla="*/ 2944 w 3039"/>
              <a:gd name="T63" fmla="*/ 1791 h 1983"/>
              <a:gd name="T64" fmla="*/ 95 w 3039"/>
              <a:gd name="T65" fmla="*/ 1791 h 1983"/>
              <a:gd name="T66" fmla="*/ 95 w 3039"/>
              <a:gd name="T67" fmla="*/ 1983 h 1983"/>
              <a:gd name="T68" fmla="*/ 3039 w 3039"/>
              <a:gd name="T69" fmla="*/ 1887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39" h="1983">
                <a:moveTo>
                  <a:pt x="2218" y="1167"/>
                </a:moveTo>
                <a:cubicBezTo>
                  <a:pt x="822" y="1167"/>
                  <a:pt x="822" y="1167"/>
                  <a:pt x="822" y="1167"/>
                </a:cubicBezTo>
                <a:cubicBezTo>
                  <a:pt x="790" y="1167"/>
                  <a:pt x="764" y="1192"/>
                  <a:pt x="764" y="1225"/>
                </a:cubicBezTo>
                <a:cubicBezTo>
                  <a:pt x="764" y="1256"/>
                  <a:pt x="790" y="1281"/>
                  <a:pt x="822" y="1281"/>
                </a:cubicBezTo>
                <a:cubicBezTo>
                  <a:pt x="2218" y="1281"/>
                  <a:pt x="2218" y="1281"/>
                  <a:pt x="2218" y="1281"/>
                </a:cubicBezTo>
                <a:cubicBezTo>
                  <a:pt x="2249" y="1281"/>
                  <a:pt x="2274" y="1256"/>
                  <a:pt x="2274" y="1225"/>
                </a:cubicBezTo>
                <a:cubicBezTo>
                  <a:pt x="2274" y="1192"/>
                  <a:pt x="2249" y="1167"/>
                  <a:pt x="2218" y="1167"/>
                </a:cubicBezTo>
                <a:close/>
                <a:moveTo>
                  <a:pt x="822" y="1036"/>
                </a:moveTo>
                <a:cubicBezTo>
                  <a:pt x="822" y="1036"/>
                  <a:pt x="822" y="1036"/>
                  <a:pt x="822" y="1036"/>
                </a:cubicBezTo>
                <a:cubicBezTo>
                  <a:pt x="1375" y="1036"/>
                  <a:pt x="1375" y="1036"/>
                  <a:pt x="1375" y="1036"/>
                </a:cubicBezTo>
                <a:cubicBezTo>
                  <a:pt x="1408" y="1036"/>
                  <a:pt x="1432" y="1009"/>
                  <a:pt x="1432" y="977"/>
                </a:cubicBezTo>
                <a:cubicBezTo>
                  <a:pt x="1432" y="485"/>
                  <a:pt x="1432" y="485"/>
                  <a:pt x="1432" y="485"/>
                </a:cubicBezTo>
                <a:cubicBezTo>
                  <a:pt x="1432" y="454"/>
                  <a:pt x="1408" y="429"/>
                  <a:pt x="1375" y="429"/>
                </a:cubicBezTo>
                <a:cubicBezTo>
                  <a:pt x="822" y="429"/>
                  <a:pt x="822" y="429"/>
                  <a:pt x="822" y="429"/>
                </a:cubicBezTo>
                <a:cubicBezTo>
                  <a:pt x="790" y="429"/>
                  <a:pt x="764" y="454"/>
                  <a:pt x="764" y="485"/>
                </a:cubicBezTo>
                <a:cubicBezTo>
                  <a:pt x="764" y="977"/>
                  <a:pt x="764" y="977"/>
                  <a:pt x="764" y="977"/>
                </a:cubicBezTo>
                <a:cubicBezTo>
                  <a:pt x="764" y="1009"/>
                  <a:pt x="790" y="1036"/>
                  <a:pt x="822" y="1036"/>
                </a:cubicBezTo>
                <a:close/>
                <a:moveTo>
                  <a:pt x="880" y="542"/>
                </a:moveTo>
                <a:cubicBezTo>
                  <a:pt x="880" y="542"/>
                  <a:pt x="880" y="542"/>
                  <a:pt x="880" y="542"/>
                </a:cubicBezTo>
                <a:cubicBezTo>
                  <a:pt x="1318" y="542"/>
                  <a:pt x="1318" y="542"/>
                  <a:pt x="1318" y="542"/>
                </a:cubicBezTo>
                <a:cubicBezTo>
                  <a:pt x="1318" y="920"/>
                  <a:pt x="1318" y="920"/>
                  <a:pt x="1318" y="920"/>
                </a:cubicBezTo>
                <a:cubicBezTo>
                  <a:pt x="880" y="920"/>
                  <a:pt x="880" y="920"/>
                  <a:pt x="880" y="920"/>
                </a:cubicBezTo>
                <a:cubicBezTo>
                  <a:pt x="880" y="542"/>
                  <a:pt x="880" y="542"/>
                  <a:pt x="880" y="542"/>
                </a:cubicBezTo>
                <a:close/>
                <a:moveTo>
                  <a:pt x="373" y="1708"/>
                </a:moveTo>
                <a:cubicBezTo>
                  <a:pt x="373" y="1708"/>
                  <a:pt x="373" y="1708"/>
                  <a:pt x="373" y="1708"/>
                </a:cubicBezTo>
                <a:cubicBezTo>
                  <a:pt x="2666" y="1708"/>
                  <a:pt x="2666" y="1708"/>
                  <a:pt x="2666" y="1708"/>
                </a:cubicBezTo>
                <a:cubicBezTo>
                  <a:pt x="2720" y="1708"/>
                  <a:pt x="2761" y="1666"/>
                  <a:pt x="2761" y="1613"/>
                </a:cubicBezTo>
                <a:cubicBezTo>
                  <a:pt x="2761" y="96"/>
                  <a:pt x="2761" y="96"/>
                  <a:pt x="2761" y="96"/>
                </a:cubicBezTo>
                <a:cubicBezTo>
                  <a:pt x="2761" y="43"/>
                  <a:pt x="2720" y="0"/>
                  <a:pt x="2666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20" y="0"/>
                  <a:pt x="278" y="43"/>
                  <a:pt x="278" y="96"/>
                </a:cubicBezTo>
                <a:cubicBezTo>
                  <a:pt x="278" y="1613"/>
                  <a:pt x="278" y="1613"/>
                  <a:pt x="278" y="1613"/>
                </a:cubicBezTo>
                <a:cubicBezTo>
                  <a:pt x="278" y="1666"/>
                  <a:pt x="320" y="1708"/>
                  <a:pt x="373" y="1708"/>
                </a:cubicBezTo>
                <a:close/>
                <a:moveTo>
                  <a:pt x="468" y="192"/>
                </a:moveTo>
                <a:cubicBezTo>
                  <a:pt x="468" y="192"/>
                  <a:pt x="468" y="192"/>
                  <a:pt x="468" y="192"/>
                </a:cubicBezTo>
                <a:cubicBezTo>
                  <a:pt x="2571" y="192"/>
                  <a:pt x="2571" y="192"/>
                  <a:pt x="2571" y="192"/>
                </a:cubicBezTo>
                <a:cubicBezTo>
                  <a:pt x="2571" y="1518"/>
                  <a:pt x="2571" y="1518"/>
                  <a:pt x="2571" y="1518"/>
                </a:cubicBezTo>
                <a:cubicBezTo>
                  <a:pt x="468" y="1518"/>
                  <a:pt x="468" y="1518"/>
                  <a:pt x="468" y="1518"/>
                </a:cubicBezTo>
                <a:cubicBezTo>
                  <a:pt x="468" y="192"/>
                  <a:pt x="468" y="192"/>
                  <a:pt x="468" y="192"/>
                </a:cubicBezTo>
                <a:close/>
                <a:moveTo>
                  <a:pt x="2218" y="675"/>
                </a:moveTo>
                <a:cubicBezTo>
                  <a:pt x="2218" y="675"/>
                  <a:pt x="2218" y="675"/>
                  <a:pt x="2218" y="675"/>
                </a:cubicBezTo>
                <a:cubicBezTo>
                  <a:pt x="1558" y="675"/>
                  <a:pt x="1558" y="675"/>
                  <a:pt x="1558" y="675"/>
                </a:cubicBezTo>
                <a:cubicBezTo>
                  <a:pt x="1526" y="675"/>
                  <a:pt x="1501" y="700"/>
                  <a:pt x="1501" y="731"/>
                </a:cubicBezTo>
                <a:cubicBezTo>
                  <a:pt x="1501" y="763"/>
                  <a:pt x="1526" y="789"/>
                  <a:pt x="1558" y="789"/>
                </a:cubicBezTo>
                <a:cubicBezTo>
                  <a:pt x="2218" y="789"/>
                  <a:pt x="2218" y="789"/>
                  <a:pt x="2218" y="789"/>
                </a:cubicBezTo>
                <a:cubicBezTo>
                  <a:pt x="2249" y="789"/>
                  <a:pt x="2274" y="763"/>
                  <a:pt x="2274" y="731"/>
                </a:cubicBezTo>
                <a:cubicBezTo>
                  <a:pt x="2274" y="700"/>
                  <a:pt x="2249" y="675"/>
                  <a:pt x="2218" y="675"/>
                </a:cubicBezTo>
                <a:close/>
                <a:moveTo>
                  <a:pt x="2218" y="920"/>
                </a:moveTo>
                <a:cubicBezTo>
                  <a:pt x="2218" y="920"/>
                  <a:pt x="2218" y="920"/>
                  <a:pt x="2218" y="920"/>
                </a:cubicBezTo>
                <a:cubicBezTo>
                  <a:pt x="1558" y="920"/>
                  <a:pt x="1558" y="920"/>
                  <a:pt x="1558" y="920"/>
                </a:cubicBezTo>
                <a:cubicBezTo>
                  <a:pt x="1526" y="920"/>
                  <a:pt x="1501" y="947"/>
                  <a:pt x="1501" y="977"/>
                </a:cubicBezTo>
                <a:cubicBezTo>
                  <a:pt x="1501" y="1009"/>
                  <a:pt x="1526" y="1036"/>
                  <a:pt x="1558" y="1036"/>
                </a:cubicBezTo>
                <a:cubicBezTo>
                  <a:pt x="2218" y="1036"/>
                  <a:pt x="2218" y="1036"/>
                  <a:pt x="2218" y="1036"/>
                </a:cubicBezTo>
                <a:cubicBezTo>
                  <a:pt x="2249" y="1036"/>
                  <a:pt x="2274" y="1009"/>
                  <a:pt x="2274" y="977"/>
                </a:cubicBezTo>
                <a:cubicBezTo>
                  <a:pt x="2274" y="947"/>
                  <a:pt x="2249" y="920"/>
                  <a:pt x="2218" y="920"/>
                </a:cubicBezTo>
                <a:close/>
                <a:moveTo>
                  <a:pt x="2218" y="429"/>
                </a:moveTo>
                <a:cubicBezTo>
                  <a:pt x="2218" y="429"/>
                  <a:pt x="2218" y="429"/>
                  <a:pt x="2218" y="429"/>
                </a:cubicBezTo>
                <a:cubicBezTo>
                  <a:pt x="1558" y="429"/>
                  <a:pt x="1558" y="429"/>
                  <a:pt x="1558" y="429"/>
                </a:cubicBezTo>
                <a:cubicBezTo>
                  <a:pt x="1526" y="429"/>
                  <a:pt x="1501" y="454"/>
                  <a:pt x="1501" y="485"/>
                </a:cubicBezTo>
                <a:cubicBezTo>
                  <a:pt x="1501" y="517"/>
                  <a:pt x="1526" y="542"/>
                  <a:pt x="1558" y="542"/>
                </a:cubicBezTo>
                <a:cubicBezTo>
                  <a:pt x="2218" y="542"/>
                  <a:pt x="2218" y="542"/>
                  <a:pt x="2218" y="542"/>
                </a:cubicBezTo>
                <a:cubicBezTo>
                  <a:pt x="2249" y="542"/>
                  <a:pt x="2274" y="517"/>
                  <a:pt x="2274" y="485"/>
                </a:cubicBezTo>
                <a:cubicBezTo>
                  <a:pt x="2274" y="454"/>
                  <a:pt x="2249" y="429"/>
                  <a:pt x="2218" y="429"/>
                </a:cubicBezTo>
                <a:close/>
                <a:moveTo>
                  <a:pt x="2944" y="1791"/>
                </a:moveTo>
                <a:cubicBezTo>
                  <a:pt x="2944" y="1791"/>
                  <a:pt x="2944" y="1791"/>
                  <a:pt x="2944" y="1791"/>
                </a:cubicBezTo>
                <a:cubicBezTo>
                  <a:pt x="95" y="1791"/>
                  <a:pt x="95" y="1791"/>
                  <a:pt x="95" y="1791"/>
                </a:cubicBezTo>
                <a:cubicBezTo>
                  <a:pt x="42" y="1791"/>
                  <a:pt x="0" y="1835"/>
                  <a:pt x="0" y="1887"/>
                </a:cubicBezTo>
                <a:cubicBezTo>
                  <a:pt x="0" y="1940"/>
                  <a:pt x="42" y="1983"/>
                  <a:pt x="95" y="1983"/>
                </a:cubicBezTo>
                <a:cubicBezTo>
                  <a:pt x="2944" y="1983"/>
                  <a:pt x="2944" y="1983"/>
                  <a:pt x="2944" y="1983"/>
                </a:cubicBezTo>
                <a:cubicBezTo>
                  <a:pt x="2996" y="1983"/>
                  <a:pt x="3039" y="1940"/>
                  <a:pt x="3039" y="1887"/>
                </a:cubicBezTo>
                <a:cubicBezTo>
                  <a:pt x="3039" y="1835"/>
                  <a:pt x="2996" y="1791"/>
                  <a:pt x="2944" y="1791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2562061" y="1881356"/>
            <a:ext cx="12410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0 5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5920" y="2194390"/>
            <a:ext cx="870751" cy="481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运行展示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FIVE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55074" y="384314"/>
            <a:ext cx="95410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优化前结果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FEBF5E44-0608-497E-AA9B-F2C79CB81DE8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25" name="圆角矩形 14">
            <a:extLst>
              <a:ext uri="{FF2B5EF4-FFF2-40B4-BE49-F238E27FC236}">
                <a16:creationId xmlns:a16="http://schemas.microsoft.com/office/drawing/2014/main" id="{C75BE182-60A8-4C0D-980C-BD984D3E21D2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26" name="圆角矩形 15">
            <a:extLst>
              <a:ext uri="{FF2B5EF4-FFF2-40B4-BE49-F238E27FC236}">
                <a16:creationId xmlns:a16="http://schemas.microsoft.com/office/drawing/2014/main" id="{BA524153-16DE-4ED8-929B-E5ECBE405BEC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6831E76D-20BC-4505-9651-A202CDE110C5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A4609379-CBD5-4369-9462-573C83F9BD5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F93645-3BB1-48C5-8F1C-4630496410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581" y="770756"/>
            <a:ext cx="4943475" cy="3965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BE14CB-7047-4D0F-865E-0A06897615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76056" y="1394512"/>
            <a:ext cx="7920880" cy="33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02204"/>
      </p:ext>
    </p:extLst>
  </p:cSld>
  <p:clrMapOvr>
    <a:masterClrMapping/>
  </p:clrMapOvr>
  <p:transition spd="slow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71600" y="224699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 感谢大家聆听！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555776" y="3124557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07904" y="410716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123728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79912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36097" y="1634852"/>
            <a:ext cx="1584175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92071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4524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205551" y="2943447"/>
            <a:ext cx="732894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*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实验过程</a:t>
            </a:r>
          </a:p>
        </p:txBody>
      </p:sp>
      <p:sp>
        <p:nvSpPr>
          <p:cNvPr id="71" name="矩形 70"/>
          <p:cNvSpPr/>
          <p:nvPr/>
        </p:nvSpPr>
        <p:spPr>
          <a:xfrm>
            <a:off x="2424618" y="2943447"/>
            <a:ext cx="989373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爬虫程序</a:t>
            </a:r>
            <a:b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</a:b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*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页面分析程序</a:t>
            </a:r>
          </a:p>
        </p:txBody>
      </p:sp>
      <p:sp>
        <p:nvSpPr>
          <p:cNvPr id="72" name="矩形 71"/>
          <p:cNvSpPr/>
          <p:nvPr/>
        </p:nvSpPr>
        <p:spPr>
          <a:xfrm>
            <a:off x="917796" y="2943447"/>
            <a:ext cx="69762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实验要求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程序要求</a:t>
            </a:r>
          </a:p>
        </p:txBody>
      </p:sp>
      <p:sp>
        <p:nvSpPr>
          <p:cNvPr id="73" name="矩形 72"/>
          <p:cNvSpPr/>
          <p:nvPr/>
        </p:nvSpPr>
        <p:spPr>
          <a:xfrm>
            <a:off x="7535343" y="2943447"/>
            <a:ext cx="697628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结果展示</a:t>
            </a:r>
          </a:p>
        </p:txBody>
      </p:sp>
      <p:sp>
        <p:nvSpPr>
          <p:cNvPr id="74" name="矩形 73"/>
          <p:cNvSpPr/>
          <p:nvPr/>
        </p:nvSpPr>
        <p:spPr>
          <a:xfrm>
            <a:off x="5567665" y="2943447"/>
            <a:ext cx="1327608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*</a:t>
            </a: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Bloomfilter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过滤失效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123728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79912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36096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92280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4524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50249" y="2498947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*</a:t>
            </a: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实验过程</a:t>
            </a:r>
          </a:p>
        </p:txBody>
      </p:sp>
      <p:sp>
        <p:nvSpPr>
          <p:cNvPr id="81" name="矩形 80"/>
          <p:cNvSpPr/>
          <p:nvPr/>
        </p:nvSpPr>
        <p:spPr>
          <a:xfrm>
            <a:off x="2519195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数据结构</a:t>
            </a:r>
          </a:p>
        </p:txBody>
      </p:sp>
      <p:sp>
        <p:nvSpPr>
          <p:cNvPr id="82" name="矩形 81"/>
          <p:cNvSpPr/>
          <p:nvPr/>
        </p:nvSpPr>
        <p:spPr>
          <a:xfrm>
            <a:off x="697527" y="2498947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实验要求</a:t>
            </a:r>
          </a:p>
        </p:txBody>
      </p:sp>
      <p:sp>
        <p:nvSpPr>
          <p:cNvPr id="83" name="矩形 82"/>
          <p:cNvSpPr/>
          <p:nvPr/>
        </p:nvSpPr>
        <p:spPr>
          <a:xfrm>
            <a:off x="7484049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结果展示</a:t>
            </a:r>
          </a:p>
        </p:txBody>
      </p:sp>
      <p:sp>
        <p:nvSpPr>
          <p:cNvPr id="84" name="矩形 83"/>
          <p:cNvSpPr/>
          <p:nvPr/>
        </p:nvSpPr>
        <p:spPr>
          <a:xfrm>
            <a:off x="5732770" y="2498947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*</a:t>
            </a: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遇到的问题</a:t>
            </a:r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	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5" name="Freeform 9"/>
          <p:cNvSpPr>
            <a:spLocks noEditPoints="1"/>
          </p:cNvSpPr>
          <p:nvPr/>
        </p:nvSpPr>
        <p:spPr bwMode="auto">
          <a:xfrm>
            <a:off x="7705804" y="1971675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Freeform 10"/>
          <p:cNvSpPr>
            <a:spLocks noEditPoints="1"/>
          </p:cNvSpPr>
          <p:nvPr/>
        </p:nvSpPr>
        <p:spPr bwMode="auto">
          <a:xfrm>
            <a:off x="2800042" y="1954206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1"/>
          <p:cNvSpPr>
            <a:spLocks noEditPoints="1"/>
          </p:cNvSpPr>
          <p:nvPr/>
        </p:nvSpPr>
        <p:spPr bwMode="auto">
          <a:xfrm>
            <a:off x="6108428" y="1938300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Freeform 12"/>
          <p:cNvSpPr>
            <a:spLocks noEditPoints="1"/>
          </p:cNvSpPr>
          <p:nvPr/>
        </p:nvSpPr>
        <p:spPr bwMode="auto">
          <a:xfrm>
            <a:off x="4464895" y="1941715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1100223" y="195070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Scale>
                                      <p:cBhvr>
                                        <p:cTn id="105" dur="15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Scale>
                                      <p:cBhvr>
                                        <p:cTn id="112" dur="15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Scale>
                                      <p:cBhvr>
                                        <p:cTn id="133" dur="15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-1463" y="1182490"/>
            <a:ext cx="4762176" cy="3982615"/>
          </a:xfrm>
          <a:custGeom>
            <a:avLst/>
            <a:gdLst>
              <a:gd name="T0" fmla="*/ 1565 w 2779"/>
              <a:gd name="T1" fmla="*/ 164 h 2324"/>
              <a:gd name="T2" fmla="*/ 0 w 2779"/>
              <a:gd name="T3" fmla="*/ 217 h 2324"/>
              <a:gd name="T4" fmla="*/ 1485 w 2779"/>
              <a:gd name="T5" fmla="*/ 2313 h 2324"/>
              <a:gd name="T6" fmla="*/ 1910 w 2779"/>
              <a:gd name="T7" fmla="*/ 2243 h 2324"/>
              <a:gd name="T8" fmla="*/ 2765 w 2779"/>
              <a:gd name="T9" fmla="*/ 2014 h 2324"/>
              <a:gd name="T10" fmla="*/ 732 w 2779"/>
              <a:gd name="T11" fmla="*/ 2122 h 2324"/>
              <a:gd name="T12" fmla="*/ 732 w 2779"/>
              <a:gd name="T13" fmla="*/ 312 h 2324"/>
              <a:gd name="T14" fmla="*/ 1389 w 2779"/>
              <a:gd name="T15" fmla="*/ 2122 h 2324"/>
              <a:gd name="T16" fmla="*/ 1389 w 2779"/>
              <a:gd name="T17" fmla="*/ 312 h 2324"/>
              <a:gd name="T18" fmla="*/ 2070 w 2779"/>
              <a:gd name="T19" fmla="*/ 2101 h 2324"/>
              <a:gd name="T20" fmla="*/ 2557 w 2779"/>
              <a:gd name="T21" fmla="*/ 1970 h 2324"/>
              <a:gd name="T22" fmla="*/ 319 w 2779"/>
              <a:gd name="T23" fmla="*/ 1881 h 2324"/>
              <a:gd name="T24" fmla="*/ 595 w 2779"/>
              <a:gd name="T25" fmla="*/ 1888 h 2324"/>
              <a:gd name="T26" fmla="*/ 597 w 2779"/>
              <a:gd name="T27" fmla="*/ 1612 h 2324"/>
              <a:gd name="T28" fmla="*/ 323 w 2779"/>
              <a:gd name="T29" fmla="*/ 1612 h 2324"/>
              <a:gd name="T30" fmla="*/ 403 w 2779"/>
              <a:gd name="T31" fmla="*/ 1693 h 2324"/>
              <a:gd name="T32" fmla="*/ 516 w 2779"/>
              <a:gd name="T33" fmla="*/ 1693 h 2324"/>
              <a:gd name="T34" fmla="*/ 516 w 2779"/>
              <a:gd name="T35" fmla="*/ 1805 h 2324"/>
              <a:gd name="T36" fmla="*/ 401 w 2779"/>
              <a:gd name="T37" fmla="*/ 1803 h 2324"/>
              <a:gd name="T38" fmla="*/ 443 w 2779"/>
              <a:gd name="T39" fmla="*/ 1283 h 2324"/>
              <a:gd name="T40" fmla="*/ 500 w 2779"/>
              <a:gd name="T41" fmla="*/ 534 h 2324"/>
              <a:gd name="T42" fmla="*/ 386 w 2779"/>
              <a:gd name="T43" fmla="*/ 1225 h 2324"/>
              <a:gd name="T44" fmla="*/ 1888 w 2779"/>
              <a:gd name="T45" fmla="*/ 447 h 2324"/>
              <a:gd name="T46" fmla="*/ 2096 w 2779"/>
              <a:gd name="T47" fmla="*/ 1224 h 2324"/>
              <a:gd name="T48" fmla="*/ 1888 w 2779"/>
              <a:gd name="T49" fmla="*/ 447 h 2324"/>
              <a:gd name="T50" fmla="*/ 968 w 2779"/>
              <a:gd name="T51" fmla="*/ 1885 h 2324"/>
              <a:gd name="T52" fmla="*/ 1242 w 2779"/>
              <a:gd name="T53" fmla="*/ 1885 h 2324"/>
              <a:gd name="T54" fmla="*/ 1105 w 2779"/>
              <a:gd name="T55" fmla="*/ 1554 h 2324"/>
              <a:gd name="T56" fmla="*/ 913 w 2779"/>
              <a:gd name="T57" fmla="*/ 1749 h 2324"/>
              <a:gd name="T58" fmla="*/ 1049 w 2779"/>
              <a:gd name="T59" fmla="*/ 1693 h 2324"/>
              <a:gd name="T60" fmla="*/ 1161 w 2779"/>
              <a:gd name="T61" fmla="*/ 1693 h 2324"/>
              <a:gd name="T62" fmla="*/ 1161 w 2779"/>
              <a:gd name="T63" fmla="*/ 1805 h 2324"/>
              <a:gd name="T64" fmla="*/ 1047 w 2779"/>
              <a:gd name="T65" fmla="*/ 1803 h 2324"/>
              <a:gd name="T66" fmla="*/ 1137 w 2779"/>
              <a:gd name="T67" fmla="*/ 1283 h 2324"/>
              <a:gd name="T68" fmla="*/ 1195 w 2779"/>
              <a:gd name="T69" fmla="*/ 534 h 2324"/>
              <a:gd name="T70" fmla="*/ 1080 w 2779"/>
              <a:gd name="T71" fmla="*/ 1225 h 2324"/>
              <a:gd name="T72" fmla="*/ 2088 w 2779"/>
              <a:gd name="T73" fmla="*/ 1537 h 2324"/>
              <a:gd name="T74" fmla="*/ 2088 w 2779"/>
              <a:gd name="T75" fmla="*/ 1811 h 2324"/>
              <a:gd name="T76" fmla="*/ 2359 w 2779"/>
              <a:gd name="T77" fmla="*/ 1812 h 2324"/>
              <a:gd name="T78" fmla="*/ 2362 w 2779"/>
              <a:gd name="T79" fmla="*/ 1537 h 2324"/>
              <a:gd name="T80" fmla="*/ 2224 w 2779"/>
              <a:gd name="T81" fmla="*/ 1480 h 2324"/>
              <a:gd name="T82" fmla="*/ 2168 w 2779"/>
              <a:gd name="T83" fmla="*/ 1617 h 2324"/>
              <a:gd name="T84" fmla="*/ 2303 w 2779"/>
              <a:gd name="T85" fmla="*/ 1675 h 2324"/>
              <a:gd name="T86" fmla="*/ 2168 w 2779"/>
              <a:gd name="T87" fmla="*/ 1730 h 2324"/>
              <a:gd name="T88" fmla="*/ 2168 w 2779"/>
              <a:gd name="T89" fmla="*/ 1617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9" h="2324">
                <a:moveTo>
                  <a:pt x="2248" y="81"/>
                </a:moveTo>
                <a:cubicBezTo>
                  <a:pt x="2234" y="31"/>
                  <a:pt x="2183" y="0"/>
                  <a:pt x="2130" y="13"/>
                </a:cubicBezTo>
                <a:cubicBezTo>
                  <a:pt x="1565" y="164"/>
                  <a:pt x="1565" y="164"/>
                  <a:pt x="1565" y="164"/>
                </a:cubicBezTo>
                <a:cubicBezTo>
                  <a:pt x="1548" y="138"/>
                  <a:pt x="1519" y="121"/>
                  <a:pt x="148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43" y="121"/>
                  <a:pt x="0" y="164"/>
                  <a:pt x="0" y="217"/>
                </a:cubicBezTo>
                <a:cubicBezTo>
                  <a:pt x="0" y="2217"/>
                  <a:pt x="0" y="2217"/>
                  <a:pt x="0" y="2217"/>
                </a:cubicBezTo>
                <a:cubicBezTo>
                  <a:pt x="0" y="2271"/>
                  <a:pt x="43" y="2313"/>
                  <a:pt x="95" y="2313"/>
                </a:cubicBezTo>
                <a:cubicBezTo>
                  <a:pt x="1485" y="2313"/>
                  <a:pt x="1485" y="2313"/>
                  <a:pt x="1485" y="2313"/>
                </a:cubicBezTo>
                <a:cubicBezTo>
                  <a:pt x="1538" y="2313"/>
                  <a:pt x="1580" y="2271"/>
                  <a:pt x="1580" y="2217"/>
                </a:cubicBezTo>
                <a:cubicBezTo>
                  <a:pt x="1580" y="1010"/>
                  <a:pt x="1580" y="1010"/>
                  <a:pt x="1580" y="1010"/>
                </a:cubicBezTo>
                <a:cubicBezTo>
                  <a:pt x="1910" y="2243"/>
                  <a:pt x="1910" y="2243"/>
                  <a:pt x="1910" y="2243"/>
                </a:cubicBezTo>
                <a:cubicBezTo>
                  <a:pt x="1923" y="2294"/>
                  <a:pt x="1976" y="2324"/>
                  <a:pt x="2027" y="2310"/>
                </a:cubicBezTo>
                <a:cubicBezTo>
                  <a:pt x="2697" y="2131"/>
                  <a:pt x="2697" y="2131"/>
                  <a:pt x="2697" y="2131"/>
                </a:cubicBezTo>
                <a:cubicBezTo>
                  <a:pt x="2749" y="2117"/>
                  <a:pt x="2779" y="2064"/>
                  <a:pt x="2765" y="2014"/>
                </a:cubicBezTo>
                <a:cubicBezTo>
                  <a:pt x="2248" y="81"/>
                  <a:pt x="2248" y="81"/>
                  <a:pt x="2248" y="81"/>
                </a:cubicBezTo>
                <a:close/>
                <a:moveTo>
                  <a:pt x="732" y="2122"/>
                </a:moveTo>
                <a:cubicBezTo>
                  <a:pt x="732" y="2122"/>
                  <a:pt x="732" y="2122"/>
                  <a:pt x="732" y="2122"/>
                </a:cubicBezTo>
                <a:cubicBezTo>
                  <a:pt x="190" y="2122"/>
                  <a:pt x="190" y="2122"/>
                  <a:pt x="190" y="2122"/>
                </a:cubicBezTo>
                <a:cubicBezTo>
                  <a:pt x="190" y="312"/>
                  <a:pt x="190" y="312"/>
                  <a:pt x="190" y="312"/>
                </a:cubicBezTo>
                <a:cubicBezTo>
                  <a:pt x="732" y="312"/>
                  <a:pt x="732" y="312"/>
                  <a:pt x="732" y="312"/>
                </a:cubicBezTo>
                <a:cubicBezTo>
                  <a:pt x="732" y="2122"/>
                  <a:pt x="732" y="2122"/>
                  <a:pt x="732" y="2122"/>
                </a:cubicBezTo>
                <a:close/>
                <a:moveTo>
                  <a:pt x="1389" y="2122"/>
                </a:moveTo>
                <a:cubicBezTo>
                  <a:pt x="1389" y="2122"/>
                  <a:pt x="1389" y="2122"/>
                  <a:pt x="1389" y="2122"/>
                </a:cubicBezTo>
                <a:cubicBezTo>
                  <a:pt x="848" y="2122"/>
                  <a:pt x="848" y="2122"/>
                  <a:pt x="848" y="2122"/>
                </a:cubicBezTo>
                <a:cubicBezTo>
                  <a:pt x="848" y="312"/>
                  <a:pt x="848" y="312"/>
                  <a:pt x="848" y="312"/>
                </a:cubicBezTo>
                <a:cubicBezTo>
                  <a:pt x="1389" y="312"/>
                  <a:pt x="1389" y="312"/>
                  <a:pt x="1389" y="312"/>
                </a:cubicBezTo>
                <a:cubicBezTo>
                  <a:pt x="1389" y="2122"/>
                  <a:pt x="1389" y="2122"/>
                  <a:pt x="1389" y="2122"/>
                </a:cubicBezTo>
                <a:close/>
                <a:moveTo>
                  <a:pt x="2070" y="2101"/>
                </a:moveTo>
                <a:cubicBezTo>
                  <a:pt x="2070" y="2101"/>
                  <a:pt x="2070" y="2101"/>
                  <a:pt x="2070" y="2101"/>
                </a:cubicBezTo>
                <a:cubicBezTo>
                  <a:pt x="1602" y="354"/>
                  <a:pt x="1602" y="354"/>
                  <a:pt x="1602" y="354"/>
                </a:cubicBezTo>
                <a:cubicBezTo>
                  <a:pt x="2088" y="222"/>
                  <a:pt x="2088" y="222"/>
                  <a:pt x="2088" y="222"/>
                </a:cubicBezTo>
                <a:cubicBezTo>
                  <a:pt x="2557" y="1970"/>
                  <a:pt x="2557" y="1970"/>
                  <a:pt x="2557" y="1970"/>
                </a:cubicBezTo>
                <a:cubicBezTo>
                  <a:pt x="2070" y="2101"/>
                  <a:pt x="2070" y="2101"/>
                  <a:pt x="2070" y="2101"/>
                </a:cubicBezTo>
                <a:close/>
                <a:moveTo>
                  <a:pt x="319" y="1881"/>
                </a:moveTo>
                <a:cubicBezTo>
                  <a:pt x="319" y="1881"/>
                  <a:pt x="319" y="1881"/>
                  <a:pt x="319" y="1881"/>
                </a:cubicBezTo>
                <a:cubicBezTo>
                  <a:pt x="323" y="1885"/>
                  <a:pt x="323" y="1885"/>
                  <a:pt x="323" y="1885"/>
                </a:cubicBezTo>
                <a:cubicBezTo>
                  <a:pt x="358" y="1921"/>
                  <a:pt x="407" y="1942"/>
                  <a:pt x="460" y="1942"/>
                </a:cubicBezTo>
                <a:cubicBezTo>
                  <a:pt x="512" y="1942"/>
                  <a:pt x="560" y="1921"/>
                  <a:pt x="595" y="1888"/>
                </a:cubicBezTo>
                <a:cubicBezTo>
                  <a:pt x="597" y="1885"/>
                  <a:pt x="597" y="1885"/>
                  <a:pt x="597" y="1885"/>
                </a:cubicBezTo>
                <a:cubicBezTo>
                  <a:pt x="632" y="1851"/>
                  <a:pt x="654" y="1803"/>
                  <a:pt x="654" y="1749"/>
                </a:cubicBezTo>
                <a:cubicBezTo>
                  <a:pt x="654" y="1695"/>
                  <a:pt x="632" y="1647"/>
                  <a:pt x="597" y="1612"/>
                </a:cubicBezTo>
                <a:cubicBezTo>
                  <a:pt x="596" y="1612"/>
                  <a:pt x="596" y="1612"/>
                  <a:pt x="596" y="1612"/>
                </a:cubicBezTo>
                <a:cubicBezTo>
                  <a:pt x="562" y="1577"/>
                  <a:pt x="513" y="1554"/>
                  <a:pt x="460" y="1554"/>
                </a:cubicBezTo>
                <a:cubicBezTo>
                  <a:pt x="407" y="1554"/>
                  <a:pt x="358" y="1577"/>
                  <a:pt x="323" y="1612"/>
                </a:cubicBezTo>
                <a:cubicBezTo>
                  <a:pt x="288" y="1647"/>
                  <a:pt x="267" y="1695"/>
                  <a:pt x="267" y="1749"/>
                </a:cubicBezTo>
                <a:cubicBezTo>
                  <a:pt x="267" y="1800"/>
                  <a:pt x="287" y="1847"/>
                  <a:pt x="319" y="1881"/>
                </a:cubicBezTo>
                <a:close/>
                <a:moveTo>
                  <a:pt x="403" y="1693"/>
                </a:moveTo>
                <a:cubicBezTo>
                  <a:pt x="403" y="1693"/>
                  <a:pt x="403" y="1693"/>
                  <a:pt x="403" y="1693"/>
                </a:cubicBezTo>
                <a:cubicBezTo>
                  <a:pt x="418" y="1678"/>
                  <a:pt x="438" y="1670"/>
                  <a:pt x="460" y="1670"/>
                </a:cubicBezTo>
                <a:cubicBezTo>
                  <a:pt x="481" y="1670"/>
                  <a:pt x="502" y="1678"/>
                  <a:pt x="516" y="1693"/>
                </a:cubicBezTo>
                <a:cubicBezTo>
                  <a:pt x="516" y="1693"/>
                  <a:pt x="516" y="1693"/>
                  <a:pt x="516" y="1693"/>
                </a:cubicBezTo>
                <a:cubicBezTo>
                  <a:pt x="530" y="1708"/>
                  <a:pt x="540" y="1727"/>
                  <a:pt x="540" y="1749"/>
                </a:cubicBezTo>
                <a:cubicBezTo>
                  <a:pt x="540" y="1771"/>
                  <a:pt x="530" y="1790"/>
                  <a:pt x="516" y="1805"/>
                </a:cubicBezTo>
                <a:cubicBezTo>
                  <a:pt x="501" y="1820"/>
                  <a:pt x="481" y="1828"/>
                  <a:pt x="460" y="1828"/>
                </a:cubicBezTo>
                <a:cubicBezTo>
                  <a:pt x="438" y="1828"/>
                  <a:pt x="418" y="1819"/>
                  <a:pt x="403" y="1805"/>
                </a:cubicBezTo>
                <a:cubicBezTo>
                  <a:pt x="401" y="1803"/>
                  <a:pt x="401" y="1803"/>
                  <a:pt x="401" y="1803"/>
                </a:cubicBezTo>
                <a:cubicBezTo>
                  <a:pt x="388" y="1789"/>
                  <a:pt x="381" y="1770"/>
                  <a:pt x="381" y="1749"/>
                </a:cubicBezTo>
                <a:cubicBezTo>
                  <a:pt x="381" y="1727"/>
                  <a:pt x="389" y="1708"/>
                  <a:pt x="403" y="1693"/>
                </a:cubicBezTo>
                <a:close/>
                <a:moveTo>
                  <a:pt x="443" y="1283"/>
                </a:moveTo>
                <a:cubicBezTo>
                  <a:pt x="443" y="1283"/>
                  <a:pt x="443" y="1283"/>
                  <a:pt x="443" y="1283"/>
                </a:cubicBezTo>
                <a:cubicBezTo>
                  <a:pt x="475" y="1283"/>
                  <a:pt x="500" y="1257"/>
                  <a:pt x="500" y="1225"/>
                </a:cubicBezTo>
                <a:cubicBezTo>
                  <a:pt x="500" y="534"/>
                  <a:pt x="500" y="534"/>
                  <a:pt x="500" y="534"/>
                </a:cubicBezTo>
                <a:cubicBezTo>
                  <a:pt x="500" y="503"/>
                  <a:pt x="475" y="477"/>
                  <a:pt x="443" y="477"/>
                </a:cubicBezTo>
                <a:cubicBezTo>
                  <a:pt x="411" y="477"/>
                  <a:pt x="386" y="503"/>
                  <a:pt x="386" y="534"/>
                </a:cubicBezTo>
                <a:cubicBezTo>
                  <a:pt x="386" y="1225"/>
                  <a:pt x="386" y="1225"/>
                  <a:pt x="386" y="1225"/>
                </a:cubicBezTo>
                <a:cubicBezTo>
                  <a:pt x="386" y="1257"/>
                  <a:pt x="411" y="1283"/>
                  <a:pt x="443" y="1283"/>
                </a:cubicBezTo>
                <a:close/>
                <a:moveTo>
                  <a:pt x="1888" y="447"/>
                </a:moveTo>
                <a:cubicBezTo>
                  <a:pt x="1888" y="447"/>
                  <a:pt x="1888" y="447"/>
                  <a:pt x="1888" y="447"/>
                </a:cubicBezTo>
                <a:cubicBezTo>
                  <a:pt x="1857" y="454"/>
                  <a:pt x="1839" y="487"/>
                  <a:pt x="1847" y="517"/>
                </a:cubicBezTo>
                <a:cubicBezTo>
                  <a:pt x="2026" y="1184"/>
                  <a:pt x="2026" y="1184"/>
                  <a:pt x="2026" y="1184"/>
                </a:cubicBezTo>
                <a:cubicBezTo>
                  <a:pt x="2035" y="1214"/>
                  <a:pt x="2065" y="1233"/>
                  <a:pt x="2096" y="1224"/>
                </a:cubicBezTo>
                <a:cubicBezTo>
                  <a:pt x="2126" y="1217"/>
                  <a:pt x="2144" y="1185"/>
                  <a:pt x="2136" y="1154"/>
                </a:cubicBezTo>
                <a:cubicBezTo>
                  <a:pt x="1957" y="487"/>
                  <a:pt x="1957" y="487"/>
                  <a:pt x="1957" y="487"/>
                </a:cubicBezTo>
                <a:cubicBezTo>
                  <a:pt x="1949" y="456"/>
                  <a:pt x="1917" y="438"/>
                  <a:pt x="1888" y="447"/>
                </a:cubicBezTo>
                <a:close/>
                <a:moveTo>
                  <a:pt x="966" y="1881"/>
                </a:moveTo>
                <a:cubicBezTo>
                  <a:pt x="966" y="1881"/>
                  <a:pt x="966" y="1881"/>
                  <a:pt x="966" y="1881"/>
                </a:cubicBezTo>
                <a:cubicBezTo>
                  <a:pt x="968" y="1885"/>
                  <a:pt x="968" y="1885"/>
                  <a:pt x="968" y="1885"/>
                </a:cubicBezTo>
                <a:cubicBezTo>
                  <a:pt x="1003" y="1921"/>
                  <a:pt x="1052" y="1942"/>
                  <a:pt x="1105" y="1942"/>
                </a:cubicBezTo>
                <a:cubicBezTo>
                  <a:pt x="1158" y="1942"/>
                  <a:pt x="1206" y="1921"/>
                  <a:pt x="1241" y="1888"/>
                </a:cubicBezTo>
                <a:cubicBezTo>
                  <a:pt x="1242" y="1885"/>
                  <a:pt x="1242" y="1885"/>
                  <a:pt x="1242" y="1885"/>
                </a:cubicBezTo>
                <a:cubicBezTo>
                  <a:pt x="1277" y="1851"/>
                  <a:pt x="1299" y="1803"/>
                  <a:pt x="1299" y="1749"/>
                </a:cubicBezTo>
                <a:cubicBezTo>
                  <a:pt x="1299" y="1695"/>
                  <a:pt x="1277" y="1647"/>
                  <a:pt x="1242" y="1612"/>
                </a:cubicBezTo>
                <a:cubicBezTo>
                  <a:pt x="1207" y="1577"/>
                  <a:pt x="1160" y="1554"/>
                  <a:pt x="1105" y="1554"/>
                </a:cubicBezTo>
                <a:cubicBezTo>
                  <a:pt x="1052" y="1554"/>
                  <a:pt x="1003" y="1577"/>
                  <a:pt x="968" y="1612"/>
                </a:cubicBezTo>
                <a:cubicBezTo>
                  <a:pt x="969" y="1612"/>
                  <a:pt x="969" y="1612"/>
                  <a:pt x="969" y="1612"/>
                </a:cubicBezTo>
                <a:cubicBezTo>
                  <a:pt x="933" y="1647"/>
                  <a:pt x="913" y="1695"/>
                  <a:pt x="913" y="1749"/>
                </a:cubicBezTo>
                <a:cubicBezTo>
                  <a:pt x="913" y="1800"/>
                  <a:pt x="933" y="1847"/>
                  <a:pt x="966" y="1881"/>
                </a:cubicBezTo>
                <a:close/>
                <a:moveTo>
                  <a:pt x="1049" y="1693"/>
                </a:moveTo>
                <a:cubicBezTo>
                  <a:pt x="1049" y="1693"/>
                  <a:pt x="1049" y="1693"/>
                  <a:pt x="1049" y="1693"/>
                </a:cubicBezTo>
                <a:cubicBezTo>
                  <a:pt x="1065" y="1678"/>
                  <a:pt x="1083" y="1670"/>
                  <a:pt x="1105" y="1670"/>
                </a:cubicBezTo>
                <a:cubicBezTo>
                  <a:pt x="1128" y="1670"/>
                  <a:pt x="1147" y="1678"/>
                  <a:pt x="1161" y="1693"/>
                </a:cubicBezTo>
                <a:cubicBezTo>
                  <a:pt x="1161" y="1693"/>
                  <a:pt x="1161" y="1693"/>
                  <a:pt x="1161" y="1693"/>
                </a:cubicBezTo>
                <a:cubicBezTo>
                  <a:pt x="1176" y="1708"/>
                  <a:pt x="1185" y="1727"/>
                  <a:pt x="1185" y="1749"/>
                </a:cubicBezTo>
                <a:cubicBezTo>
                  <a:pt x="1185" y="1771"/>
                  <a:pt x="1176" y="1790"/>
                  <a:pt x="1162" y="1805"/>
                </a:cubicBezTo>
                <a:cubicBezTo>
                  <a:pt x="1161" y="1805"/>
                  <a:pt x="1161" y="1805"/>
                  <a:pt x="1161" y="1805"/>
                </a:cubicBezTo>
                <a:cubicBezTo>
                  <a:pt x="1147" y="1820"/>
                  <a:pt x="1128" y="1828"/>
                  <a:pt x="1105" y="1828"/>
                </a:cubicBezTo>
                <a:cubicBezTo>
                  <a:pt x="1083" y="1828"/>
                  <a:pt x="1065" y="1819"/>
                  <a:pt x="1049" y="1805"/>
                </a:cubicBezTo>
                <a:cubicBezTo>
                  <a:pt x="1047" y="1803"/>
                  <a:pt x="1047" y="1803"/>
                  <a:pt x="1047" y="1803"/>
                </a:cubicBezTo>
                <a:cubicBezTo>
                  <a:pt x="1034" y="1789"/>
                  <a:pt x="1027" y="1770"/>
                  <a:pt x="1027" y="1749"/>
                </a:cubicBezTo>
                <a:cubicBezTo>
                  <a:pt x="1027" y="1727"/>
                  <a:pt x="1035" y="1708"/>
                  <a:pt x="1049" y="1693"/>
                </a:cubicBezTo>
                <a:close/>
                <a:moveTo>
                  <a:pt x="1137" y="1283"/>
                </a:moveTo>
                <a:cubicBezTo>
                  <a:pt x="1137" y="1283"/>
                  <a:pt x="1137" y="1283"/>
                  <a:pt x="1137" y="1283"/>
                </a:cubicBezTo>
                <a:cubicBezTo>
                  <a:pt x="1169" y="1283"/>
                  <a:pt x="1195" y="1257"/>
                  <a:pt x="1195" y="1225"/>
                </a:cubicBezTo>
                <a:cubicBezTo>
                  <a:pt x="1195" y="534"/>
                  <a:pt x="1195" y="534"/>
                  <a:pt x="1195" y="534"/>
                </a:cubicBezTo>
                <a:cubicBezTo>
                  <a:pt x="1195" y="503"/>
                  <a:pt x="1169" y="477"/>
                  <a:pt x="1137" y="477"/>
                </a:cubicBezTo>
                <a:cubicBezTo>
                  <a:pt x="1105" y="477"/>
                  <a:pt x="1080" y="503"/>
                  <a:pt x="1080" y="534"/>
                </a:cubicBezTo>
                <a:cubicBezTo>
                  <a:pt x="1080" y="1225"/>
                  <a:pt x="1080" y="1225"/>
                  <a:pt x="1080" y="1225"/>
                </a:cubicBezTo>
                <a:cubicBezTo>
                  <a:pt x="1080" y="1257"/>
                  <a:pt x="1105" y="1283"/>
                  <a:pt x="1137" y="1283"/>
                </a:cubicBezTo>
                <a:close/>
                <a:moveTo>
                  <a:pt x="2088" y="1537"/>
                </a:moveTo>
                <a:cubicBezTo>
                  <a:pt x="2088" y="1537"/>
                  <a:pt x="2088" y="1537"/>
                  <a:pt x="2088" y="1537"/>
                </a:cubicBezTo>
                <a:cubicBezTo>
                  <a:pt x="2052" y="1572"/>
                  <a:pt x="2030" y="1619"/>
                  <a:pt x="2030" y="1675"/>
                </a:cubicBezTo>
                <a:cubicBezTo>
                  <a:pt x="2030" y="1726"/>
                  <a:pt x="2051" y="1773"/>
                  <a:pt x="2085" y="1807"/>
                </a:cubicBezTo>
                <a:cubicBezTo>
                  <a:pt x="2088" y="1811"/>
                  <a:pt x="2088" y="1811"/>
                  <a:pt x="2088" y="1811"/>
                </a:cubicBezTo>
                <a:cubicBezTo>
                  <a:pt x="2123" y="1845"/>
                  <a:pt x="2170" y="1868"/>
                  <a:pt x="2224" y="1868"/>
                </a:cubicBezTo>
                <a:cubicBezTo>
                  <a:pt x="2275" y="1868"/>
                  <a:pt x="2323" y="1847"/>
                  <a:pt x="2358" y="1813"/>
                </a:cubicBezTo>
                <a:cubicBezTo>
                  <a:pt x="2359" y="1812"/>
                  <a:pt x="2359" y="1812"/>
                  <a:pt x="2359" y="1812"/>
                </a:cubicBezTo>
                <a:cubicBezTo>
                  <a:pt x="2362" y="1810"/>
                  <a:pt x="2362" y="1810"/>
                  <a:pt x="2362" y="1810"/>
                </a:cubicBezTo>
                <a:cubicBezTo>
                  <a:pt x="2396" y="1775"/>
                  <a:pt x="2417" y="1727"/>
                  <a:pt x="2417" y="1675"/>
                </a:cubicBezTo>
                <a:cubicBezTo>
                  <a:pt x="2417" y="1619"/>
                  <a:pt x="2396" y="1572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26" y="1502"/>
                  <a:pt x="2277" y="1480"/>
                  <a:pt x="2224" y="1480"/>
                </a:cubicBezTo>
                <a:cubicBezTo>
                  <a:pt x="2170" y="1480"/>
                  <a:pt x="2123" y="1502"/>
                  <a:pt x="2088" y="1537"/>
                </a:cubicBezTo>
                <a:close/>
                <a:moveTo>
                  <a:pt x="2168" y="1617"/>
                </a:moveTo>
                <a:cubicBezTo>
                  <a:pt x="2168" y="1617"/>
                  <a:pt x="2168" y="1617"/>
                  <a:pt x="2168" y="1617"/>
                </a:cubicBezTo>
                <a:cubicBezTo>
                  <a:pt x="2183" y="1603"/>
                  <a:pt x="2202" y="1595"/>
                  <a:pt x="2224" y="1595"/>
                </a:cubicBezTo>
                <a:cubicBezTo>
                  <a:pt x="2246" y="1595"/>
                  <a:pt x="2267" y="1603"/>
                  <a:pt x="2280" y="1617"/>
                </a:cubicBezTo>
                <a:cubicBezTo>
                  <a:pt x="2294" y="1632"/>
                  <a:pt x="2303" y="1652"/>
                  <a:pt x="2303" y="1675"/>
                </a:cubicBezTo>
                <a:cubicBezTo>
                  <a:pt x="2303" y="1695"/>
                  <a:pt x="2294" y="1715"/>
                  <a:pt x="2280" y="1730"/>
                </a:cubicBezTo>
                <a:cubicBezTo>
                  <a:pt x="2265" y="1744"/>
                  <a:pt x="2246" y="1754"/>
                  <a:pt x="2224" y="1754"/>
                </a:cubicBezTo>
                <a:cubicBezTo>
                  <a:pt x="2202" y="1754"/>
                  <a:pt x="2183" y="1744"/>
                  <a:pt x="2168" y="1730"/>
                </a:cubicBezTo>
                <a:cubicBezTo>
                  <a:pt x="2166" y="1727"/>
                  <a:pt x="2166" y="1727"/>
                  <a:pt x="2166" y="1727"/>
                </a:cubicBezTo>
                <a:cubicBezTo>
                  <a:pt x="2153" y="1713"/>
                  <a:pt x="2145" y="1694"/>
                  <a:pt x="2145" y="1675"/>
                </a:cubicBezTo>
                <a:cubicBezTo>
                  <a:pt x="2145" y="1652"/>
                  <a:pt x="2154" y="1632"/>
                  <a:pt x="2168" y="161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1584176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3" name="矩形 2"/>
          <p:cNvSpPr/>
          <p:nvPr/>
        </p:nvSpPr>
        <p:spPr>
          <a:xfrm>
            <a:off x="2627784" y="1881356"/>
            <a:ext cx="11095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0 1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020653"/>
            <a:ext cx="870751" cy="892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实验要求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程序要求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ONE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5644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46C211-56F6-47DE-BD05-EF94547F33AF}"/>
              </a:ext>
            </a:extLst>
          </p:cNvPr>
          <p:cNvSpPr/>
          <p:nvPr/>
        </p:nvSpPr>
        <p:spPr>
          <a:xfrm>
            <a:off x="924548" y="930170"/>
            <a:ext cx="7776864" cy="381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实验任务：</a:t>
            </a:r>
            <a:endParaRPr lang="zh-CN" altLang="zh-CN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zh-CN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设计一个网站页面分析系统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爬取十几万个页面的网站，构建页面链接网络，计算</a:t>
            </a:r>
            <a:r>
              <a:rPr lang="en-US" altLang="zh-CN" sz="11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pagerank</a:t>
            </a:r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最高的前</a:t>
            </a:r>
            <a:r>
              <a:rPr lang="en-US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个页面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zh-CN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编程技能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en-US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语言编程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网络编程与</a:t>
            </a:r>
            <a:r>
              <a:rPr lang="en-US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稀疏矩阵与图结构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随机过程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特征值与特征向量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en-US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PageRank</a:t>
            </a:r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实验意义：</a:t>
            </a:r>
            <a:endParaRPr lang="zh-CN" altLang="zh-CN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zh-CN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各种实际应用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科研或产品研究都需要从互联网抓取数据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基于图结构分析复杂网络，例如社交网络、科研合作网络、欺诈网络等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1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如何利用矩阵来建模图并理解矩阵的作用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5644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程序要求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146B36-A7E2-4B15-9508-A470A9099D93}"/>
              </a:ext>
            </a:extLst>
          </p:cNvPr>
          <p:cNvSpPr/>
          <p:nvPr/>
        </p:nvSpPr>
        <p:spPr>
          <a:xfrm>
            <a:off x="1114029" y="986780"/>
            <a:ext cx="80267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/>
            <a:r>
              <a:rPr lang="zh-CN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输入数据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大约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万个网页，不存在的链接过滤掉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zh-CN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程序要求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zh-CN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爬虫程序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/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基本版本：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bcrawler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firsturl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url.txt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/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url.txt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SzPts val="750"/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一行一个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及其编号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SzPts val="750"/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空行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SzPts val="750"/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后面是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链接关系，一行两个编号表示链接关系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zh-CN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页面分析程序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/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基本版本：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./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pagerank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url.txt top10.txt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/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Top10.txt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SzPts val="750"/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一行一个，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rank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倒序排列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SzPts val="750"/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每行：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rank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值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51172"/>
      </p:ext>
    </p:extLst>
  </p:cSld>
  <p:clrMapOvr>
    <a:masterClrMapping/>
  </p:clrMapOvr>
  <p:transition spd="slow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0" y="1216695"/>
            <a:ext cx="3926075" cy="3925218"/>
          </a:xfrm>
          <a:custGeom>
            <a:avLst/>
            <a:gdLst>
              <a:gd name="T0" fmla="*/ 664 w 2291"/>
              <a:gd name="T1" fmla="*/ 482 h 2291"/>
              <a:gd name="T2" fmla="*/ 482 w 2291"/>
              <a:gd name="T3" fmla="*/ 664 h 2291"/>
              <a:gd name="T4" fmla="*/ 451 w 2291"/>
              <a:gd name="T5" fmla="*/ 853 h 2291"/>
              <a:gd name="T6" fmla="*/ 576 w 2291"/>
              <a:gd name="T7" fmla="*/ 729 h 2291"/>
              <a:gd name="T8" fmla="*/ 729 w 2291"/>
              <a:gd name="T9" fmla="*/ 577 h 2291"/>
              <a:gd name="T10" fmla="*/ 853 w 2291"/>
              <a:gd name="T11" fmla="*/ 450 h 2291"/>
              <a:gd name="T12" fmla="*/ 2254 w 2291"/>
              <a:gd name="T13" fmla="*/ 2118 h 2291"/>
              <a:gd name="T14" fmla="*/ 1841 w 2291"/>
              <a:gd name="T15" fmla="*/ 1706 h 2291"/>
              <a:gd name="T16" fmla="*/ 2083 w 2291"/>
              <a:gd name="T17" fmla="*/ 1040 h 2291"/>
              <a:gd name="T18" fmla="*/ 2003 w 2291"/>
              <a:gd name="T19" fmla="*/ 643 h 2291"/>
              <a:gd name="T20" fmla="*/ 1777 w 2291"/>
              <a:gd name="T21" fmla="*/ 305 h 2291"/>
              <a:gd name="T22" fmla="*/ 1041 w 2291"/>
              <a:gd name="T23" fmla="*/ 0 h 2291"/>
              <a:gd name="T24" fmla="*/ 79 w 2291"/>
              <a:gd name="T25" fmla="*/ 643 h 2291"/>
              <a:gd name="T26" fmla="*/ 77 w 2291"/>
              <a:gd name="T27" fmla="*/ 1433 h 2291"/>
              <a:gd name="T28" fmla="*/ 304 w 2291"/>
              <a:gd name="T29" fmla="*/ 1776 h 2291"/>
              <a:gd name="T30" fmla="*/ 643 w 2291"/>
              <a:gd name="T31" fmla="*/ 2003 h 2291"/>
              <a:gd name="T32" fmla="*/ 643 w 2291"/>
              <a:gd name="T33" fmla="*/ 2003 h 2291"/>
              <a:gd name="T34" fmla="*/ 1439 w 2291"/>
              <a:gd name="T35" fmla="*/ 2003 h 2291"/>
              <a:gd name="T36" fmla="*/ 2119 w 2291"/>
              <a:gd name="T37" fmla="*/ 2255 h 2291"/>
              <a:gd name="T38" fmla="*/ 2254 w 2291"/>
              <a:gd name="T39" fmla="*/ 2118 h 2291"/>
              <a:gd name="T40" fmla="*/ 1643 w 2291"/>
              <a:gd name="T41" fmla="*/ 1642 h 2291"/>
              <a:gd name="T42" fmla="*/ 1366 w 2291"/>
              <a:gd name="T43" fmla="*/ 1826 h 2291"/>
              <a:gd name="T44" fmla="*/ 716 w 2291"/>
              <a:gd name="T45" fmla="*/ 1826 h 2291"/>
              <a:gd name="T46" fmla="*/ 440 w 2291"/>
              <a:gd name="T47" fmla="*/ 1642 h 2291"/>
              <a:gd name="T48" fmla="*/ 440 w 2291"/>
              <a:gd name="T49" fmla="*/ 1642 h 2291"/>
              <a:gd name="T50" fmla="*/ 253 w 2291"/>
              <a:gd name="T51" fmla="*/ 1361 h 2291"/>
              <a:gd name="T52" fmla="*/ 255 w 2291"/>
              <a:gd name="T53" fmla="*/ 715 h 2291"/>
              <a:gd name="T54" fmla="*/ 1041 w 2291"/>
              <a:gd name="T55" fmla="*/ 191 h 2291"/>
              <a:gd name="T56" fmla="*/ 1642 w 2291"/>
              <a:gd name="T57" fmla="*/ 440 h 2291"/>
              <a:gd name="T58" fmla="*/ 1828 w 2291"/>
              <a:gd name="T59" fmla="*/ 715 h 2291"/>
              <a:gd name="T60" fmla="*/ 1891 w 2291"/>
              <a:gd name="T61" fmla="*/ 1040 h 2291"/>
              <a:gd name="T62" fmla="*/ 1643 w 2291"/>
              <a:gd name="T63" fmla="*/ 1642 h 2291"/>
              <a:gd name="T64" fmla="*/ 1657 w 2291"/>
              <a:gd name="T65" fmla="*/ 984 h 2291"/>
              <a:gd name="T66" fmla="*/ 1557 w 2291"/>
              <a:gd name="T67" fmla="*/ 1254 h 2291"/>
              <a:gd name="T68" fmla="*/ 1437 w 2291"/>
              <a:gd name="T69" fmla="*/ 1435 h 2291"/>
              <a:gd name="T70" fmla="*/ 1041 w 2291"/>
              <a:gd name="T71" fmla="*/ 1600 h 2291"/>
              <a:gd name="T72" fmla="*/ 1041 w 2291"/>
              <a:gd name="T73" fmla="*/ 1715 h 2291"/>
              <a:gd name="T74" fmla="*/ 1518 w 2291"/>
              <a:gd name="T75" fmla="*/ 1517 h 2291"/>
              <a:gd name="T76" fmla="*/ 1663 w 2291"/>
              <a:gd name="T77" fmla="*/ 1298 h 2291"/>
              <a:gd name="T78" fmla="*/ 1657 w 2291"/>
              <a:gd name="T79" fmla="*/ 984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91" h="2291">
                <a:moveTo>
                  <a:pt x="778" y="420"/>
                </a:moveTo>
                <a:cubicBezTo>
                  <a:pt x="738" y="438"/>
                  <a:pt x="700" y="457"/>
                  <a:pt x="664" y="482"/>
                </a:cubicBezTo>
                <a:cubicBezTo>
                  <a:pt x="629" y="506"/>
                  <a:pt x="594" y="534"/>
                  <a:pt x="564" y="564"/>
                </a:cubicBezTo>
                <a:cubicBezTo>
                  <a:pt x="533" y="596"/>
                  <a:pt x="506" y="629"/>
                  <a:pt x="482" y="664"/>
                </a:cubicBezTo>
                <a:cubicBezTo>
                  <a:pt x="459" y="700"/>
                  <a:pt x="437" y="738"/>
                  <a:pt x="420" y="778"/>
                </a:cubicBezTo>
                <a:cubicBezTo>
                  <a:pt x="409" y="807"/>
                  <a:pt x="422" y="841"/>
                  <a:pt x="451" y="853"/>
                </a:cubicBezTo>
                <a:cubicBezTo>
                  <a:pt x="480" y="866"/>
                  <a:pt x="513" y="852"/>
                  <a:pt x="525" y="824"/>
                </a:cubicBezTo>
                <a:cubicBezTo>
                  <a:pt x="540" y="791"/>
                  <a:pt x="558" y="759"/>
                  <a:pt x="576" y="729"/>
                </a:cubicBezTo>
                <a:cubicBezTo>
                  <a:pt x="597" y="698"/>
                  <a:pt x="620" y="669"/>
                  <a:pt x="645" y="645"/>
                </a:cubicBezTo>
                <a:cubicBezTo>
                  <a:pt x="672" y="619"/>
                  <a:pt x="699" y="596"/>
                  <a:pt x="729" y="577"/>
                </a:cubicBezTo>
                <a:cubicBezTo>
                  <a:pt x="759" y="556"/>
                  <a:pt x="790" y="539"/>
                  <a:pt x="823" y="525"/>
                </a:cubicBezTo>
                <a:cubicBezTo>
                  <a:pt x="852" y="513"/>
                  <a:pt x="866" y="479"/>
                  <a:pt x="853" y="450"/>
                </a:cubicBezTo>
                <a:cubicBezTo>
                  <a:pt x="841" y="421"/>
                  <a:pt x="807" y="408"/>
                  <a:pt x="778" y="420"/>
                </a:cubicBezTo>
                <a:close/>
                <a:moveTo>
                  <a:pt x="2254" y="2118"/>
                </a:moveTo>
                <a:cubicBezTo>
                  <a:pt x="2254" y="2118"/>
                  <a:pt x="2254" y="2118"/>
                  <a:pt x="2254" y="2118"/>
                </a:cubicBezTo>
                <a:cubicBezTo>
                  <a:pt x="1841" y="1706"/>
                  <a:pt x="1841" y="1706"/>
                  <a:pt x="1841" y="1706"/>
                </a:cubicBezTo>
                <a:cubicBezTo>
                  <a:pt x="1908" y="1626"/>
                  <a:pt x="1963" y="1536"/>
                  <a:pt x="2003" y="1440"/>
                </a:cubicBezTo>
                <a:cubicBezTo>
                  <a:pt x="2054" y="1315"/>
                  <a:pt x="2083" y="1182"/>
                  <a:pt x="2083" y="1040"/>
                </a:cubicBezTo>
                <a:cubicBezTo>
                  <a:pt x="2083" y="902"/>
                  <a:pt x="2054" y="769"/>
                  <a:pt x="2005" y="648"/>
                </a:cubicBezTo>
                <a:cubicBezTo>
                  <a:pt x="2003" y="643"/>
                  <a:pt x="2003" y="643"/>
                  <a:pt x="2003" y="643"/>
                </a:cubicBezTo>
                <a:cubicBezTo>
                  <a:pt x="1950" y="518"/>
                  <a:pt x="1876" y="404"/>
                  <a:pt x="1781" y="309"/>
                </a:cubicBezTo>
                <a:cubicBezTo>
                  <a:pt x="1777" y="305"/>
                  <a:pt x="1777" y="305"/>
                  <a:pt x="1777" y="305"/>
                </a:cubicBezTo>
                <a:cubicBezTo>
                  <a:pt x="1681" y="208"/>
                  <a:pt x="1567" y="131"/>
                  <a:pt x="1439" y="78"/>
                </a:cubicBezTo>
                <a:cubicBezTo>
                  <a:pt x="1315" y="28"/>
                  <a:pt x="1181" y="0"/>
                  <a:pt x="1041" y="0"/>
                </a:cubicBezTo>
                <a:cubicBezTo>
                  <a:pt x="753" y="0"/>
                  <a:pt x="493" y="115"/>
                  <a:pt x="304" y="305"/>
                </a:cubicBezTo>
                <a:cubicBezTo>
                  <a:pt x="208" y="400"/>
                  <a:pt x="132" y="515"/>
                  <a:pt x="79" y="643"/>
                </a:cubicBezTo>
                <a:cubicBezTo>
                  <a:pt x="27" y="766"/>
                  <a:pt x="0" y="901"/>
                  <a:pt x="0" y="1040"/>
                </a:cubicBezTo>
                <a:cubicBezTo>
                  <a:pt x="0" y="1179"/>
                  <a:pt x="27" y="1312"/>
                  <a:pt x="77" y="1433"/>
                </a:cubicBezTo>
                <a:cubicBezTo>
                  <a:pt x="79" y="1440"/>
                  <a:pt x="79" y="1440"/>
                  <a:pt x="79" y="1440"/>
                </a:cubicBezTo>
                <a:cubicBezTo>
                  <a:pt x="132" y="1566"/>
                  <a:pt x="208" y="1680"/>
                  <a:pt x="304" y="1776"/>
                </a:cubicBezTo>
                <a:cubicBezTo>
                  <a:pt x="305" y="1776"/>
                  <a:pt x="305" y="1776"/>
                  <a:pt x="305" y="1776"/>
                </a:cubicBezTo>
                <a:cubicBezTo>
                  <a:pt x="401" y="1872"/>
                  <a:pt x="515" y="1950"/>
                  <a:pt x="643" y="2003"/>
                </a:cubicBezTo>
                <a:cubicBezTo>
                  <a:pt x="643" y="2002"/>
                  <a:pt x="643" y="2002"/>
                  <a:pt x="643" y="2002"/>
                </a:cubicBezTo>
                <a:cubicBezTo>
                  <a:pt x="643" y="2003"/>
                  <a:pt x="643" y="2003"/>
                  <a:pt x="643" y="2003"/>
                </a:cubicBezTo>
                <a:cubicBezTo>
                  <a:pt x="767" y="2053"/>
                  <a:pt x="901" y="2082"/>
                  <a:pt x="1041" y="2082"/>
                </a:cubicBezTo>
                <a:cubicBezTo>
                  <a:pt x="1181" y="2082"/>
                  <a:pt x="1315" y="2053"/>
                  <a:pt x="1439" y="2003"/>
                </a:cubicBezTo>
                <a:cubicBezTo>
                  <a:pt x="1536" y="1963"/>
                  <a:pt x="1627" y="1906"/>
                  <a:pt x="1706" y="1840"/>
                </a:cubicBezTo>
                <a:cubicBezTo>
                  <a:pt x="2119" y="2255"/>
                  <a:pt x="2119" y="2255"/>
                  <a:pt x="2119" y="2255"/>
                </a:cubicBezTo>
                <a:cubicBezTo>
                  <a:pt x="2157" y="2291"/>
                  <a:pt x="2217" y="2291"/>
                  <a:pt x="2254" y="2253"/>
                </a:cubicBezTo>
                <a:cubicBezTo>
                  <a:pt x="2291" y="2215"/>
                  <a:pt x="2291" y="2156"/>
                  <a:pt x="2254" y="2118"/>
                </a:cubicBezTo>
                <a:close/>
                <a:moveTo>
                  <a:pt x="1643" y="1642"/>
                </a:moveTo>
                <a:cubicBezTo>
                  <a:pt x="1643" y="1642"/>
                  <a:pt x="1643" y="1642"/>
                  <a:pt x="1643" y="1642"/>
                </a:cubicBezTo>
                <a:cubicBezTo>
                  <a:pt x="1640" y="1644"/>
                  <a:pt x="1640" y="1644"/>
                  <a:pt x="1640" y="1644"/>
                </a:cubicBezTo>
                <a:cubicBezTo>
                  <a:pt x="1563" y="1721"/>
                  <a:pt x="1469" y="1784"/>
                  <a:pt x="1366" y="1826"/>
                </a:cubicBezTo>
                <a:cubicBezTo>
                  <a:pt x="1266" y="1868"/>
                  <a:pt x="1156" y="1890"/>
                  <a:pt x="1041" y="1890"/>
                </a:cubicBezTo>
                <a:cubicBezTo>
                  <a:pt x="925" y="1890"/>
                  <a:pt x="816" y="1868"/>
                  <a:pt x="716" y="1826"/>
                </a:cubicBezTo>
                <a:cubicBezTo>
                  <a:pt x="716" y="1826"/>
                  <a:pt x="716" y="1826"/>
                  <a:pt x="716" y="1826"/>
                </a:cubicBezTo>
                <a:cubicBezTo>
                  <a:pt x="611" y="1784"/>
                  <a:pt x="518" y="1720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362" y="1562"/>
                  <a:pt x="299" y="1468"/>
                  <a:pt x="255" y="1366"/>
                </a:cubicBezTo>
                <a:cubicBezTo>
                  <a:pt x="253" y="1361"/>
                  <a:pt x="253" y="1361"/>
                  <a:pt x="253" y="1361"/>
                </a:cubicBezTo>
                <a:cubicBezTo>
                  <a:pt x="213" y="1263"/>
                  <a:pt x="191" y="1154"/>
                  <a:pt x="191" y="1040"/>
                </a:cubicBezTo>
                <a:cubicBezTo>
                  <a:pt x="191" y="925"/>
                  <a:pt x="215" y="815"/>
                  <a:pt x="255" y="715"/>
                </a:cubicBezTo>
                <a:cubicBezTo>
                  <a:pt x="297" y="612"/>
                  <a:pt x="361" y="518"/>
                  <a:pt x="440" y="440"/>
                </a:cubicBezTo>
                <a:cubicBezTo>
                  <a:pt x="593" y="286"/>
                  <a:pt x="805" y="191"/>
                  <a:pt x="1041" y="191"/>
                </a:cubicBezTo>
                <a:cubicBezTo>
                  <a:pt x="1156" y="191"/>
                  <a:pt x="1267" y="213"/>
                  <a:pt x="1366" y="255"/>
                </a:cubicBezTo>
                <a:cubicBezTo>
                  <a:pt x="1469" y="299"/>
                  <a:pt x="1563" y="361"/>
                  <a:pt x="1642" y="440"/>
                </a:cubicBezTo>
                <a:cubicBezTo>
                  <a:pt x="1647" y="444"/>
                  <a:pt x="1647" y="444"/>
                  <a:pt x="1647" y="444"/>
                </a:cubicBezTo>
                <a:cubicBezTo>
                  <a:pt x="1722" y="521"/>
                  <a:pt x="1783" y="613"/>
                  <a:pt x="1828" y="715"/>
                </a:cubicBezTo>
                <a:cubicBezTo>
                  <a:pt x="1829" y="719"/>
                  <a:pt x="1829" y="719"/>
                  <a:pt x="1829" y="719"/>
                </a:cubicBezTo>
                <a:cubicBezTo>
                  <a:pt x="1869" y="820"/>
                  <a:pt x="1891" y="927"/>
                  <a:pt x="1891" y="1040"/>
                </a:cubicBezTo>
                <a:cubicBezTo>
                  <a:pt x="1891" y="1156"/>
                  <a:pt x="1868" y="1266"/>
                  <a:pt x="1828" y="1366"/>
                </a:cubicBezTo>
                <a:cubicBezTo>
                  <a:pt x="1783" y="1469"/>
                  <a:pt x="1720" y="1563"/>
                  <a:pt x="1643" y="1642"/>
                </a:cubicBezTo>
                <a:close/>
                <a:moveTo>
                  <a:pt x="1657" y="984"/>
                </a:moveTo>
                <a:cubicBezTo>
                  <a:pt x="1657" y="984"/>
                  <a:pt x="1657" y="984"/>
                  <a:pt x="1657" y="984"/>
                </a:cubicBezTo>
                <a:cubicBezTo>
                  <a:pt x="1625" y="984"/>
                  <a:pt x="1601" y="1009"/>
                  <a:pt x="1601" y="1040"/>
                </a:cubicBezTo>
                <a:cubicBezTo>
                  <a:pt x="1601" y="1114"/>
                  <a:pt x="1585" y="1187"/>
                  <a:pt x="1557" y="1254"/>
                </a:cubicBezTo>
                <a:cubicBezTo>
                  <a:pt x="1556" y="1256"/>
                  <a:pt x="1556" y="1256"/>
                  <a:pt x="1556" y="1256"/>
                </a:cubicBezTo>
                <a:cubicBezTo>
                  <a:pt x="1529" y="1322"/>
                  <a:pt x="1489" y="1383"/>
                  <a:pt x="1437" y="1435"/>
                </a:cubicBezTo>
                <a:cubicBezTo>
                  <a:pt x="1383" y="1490"/>
                  <a:pt x="1322" y="1530"/>
                  <a:pt x="1255" y="1557"/>
                </a:cubicBezTo>
                <a:cubicBezTo>
                  <a:pt x="1187" y="1586"/>
                  <a:pt x="1113" y="1600"/>
                  <a:pt x="1041" y="1600"/>
                </a:cubicBezTo>
                <a:cubicBezTo>
                  <a:pt x="1010" y="1600"/>
                  <a:pt x="983" y="1625"/>
                  <a:pt x="983" y="1657"/>
                </a:cubicBezTo>
                <a:cubicBezTo>
                  <a:pt x="983" y="1688"/>
                  <a:pt x="1010" y="1715"/>
                  <a:pt x="1041" y="1715"/>
                </a:cubicBezTo>
                <a:cubicBezTo>
                  <a:pt x="1129" y="1715"/>
                  <a:pt x="1216" y="1697"/>
                  <a:pt x="1298" y="1662"/>
                </a:cubicBezTo>
                <a:cubicBezTo>
                  <a:pt x="1378" y="1629"/>
                  <a:pt x="1453" y="1581"/>
                  <a:pt x="1518" y="1517"/>
                </a:cubicBezTo>
                <a:cubicBezTo>
                  <a:pt x="1581" y="1454"/>
                  <a:pt x="1629" y="1379"/>
                  <a:pt x="1663" y="1300"/>
                </a:cubicBezTo>
                <a:cubicBezTo>
                  <a:pt x="1663" y="1298"/>
                  <a:pt x="1663" y="1298"/>
                  <a:pt x="1663" y="1298"/>
                </a:cubicBezTo>
                <a:cubicBezTo>
                  <a:pt x="1697" y="1216"/>
                  <a:pt x="1715" y="1129"/>
                  <a:pt x="1715" y="1040"/>
                </a:cubicBezTo>
                <a:cubicBezTo>
                  <a:pt x="1715" y="1009"/>
                  <a:pt x="1688" y="984"/>
                  <a:pt x="1657" y="984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2576488" y="1881356"/>
            <a:ext cx="12121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0 2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226607"/>
            <a:ext cx="1127232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爬虫程序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页面分析程序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爬虫程序</a:t>
            </a: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8CB2D4-F3A3-4015-8D48-6EDCD422EF07}"/>
              </a:ext>
            </a:extLst>
          </p:cNvPr>
          <p:cNvSpPr/>
          <p:nvPr/>
        </p:nvSpPr>
        <p:spPr>
          <a:xfrm>
            <a:off x="296253" y="985906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数据结构队列</a:t>
            </a: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QN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url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QN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next;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QueueNode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size;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QueueNode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ql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QueueNode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tail;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Queue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889A8-C3F1-4298-A328-0FEC80FA65DA}"/>
              </a:ext>
            </a:extLst>
          </p:cNvPr>
          <p:cNvSpPr/>
          <p:nvPr/>
        </p:nvSpPr>
        <p:spPr>
          <a:xfrm>
            <a:off x="3995936" y="985906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数据结构布隆过滤器</a:t>
            </a:r>
            <a:r>
              <a:rPr lang="en-US" altLang="zh-CN" sz="20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Bloomfilter</a:t>
            </a:r>
            <a:r>
              <a:rPr lang="zh-CN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bits;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95853"/>
      </p:ext>
    </p:extLst>
  </p:cSld>
  <p:clrMapOvr>
    <a:masterClrMapping/>
  </p:clrMapOvr>
  <p:transition spd="slow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爬虫程序</a:t>
            </a: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322E6B-5B32-470A-9322-02535F4A7C14}"/>
              </a:ext>
            </a:extLst>
          </p:cNvPr>
          <p:cNvSpPr/>
          <p:nvPr/>
        </p:nvSpPr>
        <p:spPr>
          <a:xfrm>
            <a:off x="3064084" y="842764"/>
            <a:ext cx="667848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数据结构三叉树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TrieTree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TNode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data;                   </a:t>
            </a:r>
            <a:r>
              <a:rPr lang="en-US" altLang="zh-CN" sz="1600" kern="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节点存储的字节数据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TNode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*left, *right;  </a:t>
            </a:r>
            <a:r>
              <a:rPr lang="en-US" altLang="zh-CN" sz="1600" kern="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同级节点</a:t>
            </a:r>
            <a:r>
              <a:rPr lang="en-US" altLang="zh-CN" sz="1600" kern="0" dirty="0" err="1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TSNode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TNode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*next;          </a:t>
            </a:r>
            <a:r>
              <a:rPr lang="en-US" altLang="zh-CN" sz="1600" kern="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下一级节点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ID;                      </a:t>
            </a:r>
            <a:r>
              <a:rPr lang="en-US" altLang="zh-CN" sz="1600" kern="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编号</a:t>
            </a:r>
            <a:r>
              <a:rPr lang="en-US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id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 </a:t>
            </a:r>
            <a:r>
              <a:rPr lang="en-US" altLang="zh-CN" sz="1600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TNode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*</a:t>
            </a:r>
            <a:r>
              <a:rPr lang="en-US" altLang="zh-CN" sz="1600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TNodePtr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TNodePtr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root;         </a:t>
            </a:r>
            <a:r>
              <a:rPr lang="en-US" altLang="zh-CN" sz="1600" kern="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三叉树根节点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uNum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              </a:t>
            </a:r>
            <a:r>
              <a:rPr lang="en-US" altLang="zh-CN" sz="1600" kern="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插入链接的个数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uLen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              </a:t>
            </a:r>
            <a:r>
              <a:rPr lang="en-US" altLang="zh-CN" sz="1600" kern="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插入链接的长度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searchURL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       </a:t>
            </a:r>
            <a:r>
              <a:rPr lang="en-US" altLang="zh-CN" sz="1600" kern="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待搜索的链接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TNodePtr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currentNode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  </a:t>
            </a:r>
            <a:r>
              <a:rPr lang="en-US" altLang="zh-CN" sz="1600" kern="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16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当前搜索到的节点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TREE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771087-9B02-45C3-8B1B-5D800BE79606}"/>
              </a:ext>
            </a:extLst>
          </p:cNvPr>
          <p:cNvSpPr/>
          <p:nvPr/>
        </p:nvSpPr>
        <p:spPr>
          <a:xfrm>
            <a:off x="-10474" y="851354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数据结构网页爬虫：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*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urlName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fd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 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Ev_arg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84448"/>
      </p:ext>
    </p:extLst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爬虫程序</a:t>
            </a: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681CB3-E042-4047-8718-453614EA30C9}"/>
              </a:ext>
            </a:extLst>
          </p:cNvPr>
          <p:cNvSpPr/>
          <p:nvPr/>
        </p:nvSpPr>
        <p:spPr>
          <a:xfrm>
            <a:off x="539552" y="836580"/>
            <a:ext cx="90364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main(){</a:t>
            </a:r>
          </a:p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 ***************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****</a:t>
            </a:r>
            <a:r>
              <a:rPr lang="en-US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**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爬虫************</a:t>
            </a:r>
            <a:r>
              <a:rPr lang="en-US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********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*****</a:t>
            </a:r>
            <a:endParaRPr lang="en-US" altLang="zh-CN" sz="1400" dirty="0">
              <a:solidFill>
                <a:srgbClr val="008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handleURLs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queue_url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bf,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serverip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port);</a:t>
            </a:r>
          </a:p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 *****************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构建对应关系*********************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TREE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*tree =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tr_alloc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构建三叉树</a:t>
            </a:r>
            <a:endParaRPr lang="en-US" altLang="zh-CN" sz="1400" dirty="0">
              <a:solidFill>
                <a:srgbClr val="008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for(int u = 0; u &lt;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urls_num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u++){</a:t>
            </a:r>
          </a:p>
          <a:p>
            <a:pPr marL="533400"/>
            <a:r>
              <a:rPr lang="nl-NL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    </a:t>
            </a:r>
            <a:r>
              <a:rPr lang="nl-NL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tr_add_string(tree, URLs[u], strlen(URLs[u]), u);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    </a:t>
            </a:r>
            <a:r>
              <a:rPr lang="nl-NL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fprintf(url, </a:t>
            </a:r>
            <a:r>
              <a:rPr lang="nl-NL" altLang="zh-CN" sz="1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"%s %d\n"</a:t>
            </a:r>
            <a:r>
              <a:rPr lang="nl-NL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URLs[u], u);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/>
            <a:r>
              <a:rPr lang="nl-NL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nl-NL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写入文件</a:t>
            </a:r>
            <a:endParaRPr lang="en-US" altLang="zh-CN" sz="1400" dirty="0">
              <a:solidFill>
                <a:srgbClr val="008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fgets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(row, 100,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url_cp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!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feof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url_cp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fgets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(row, 100,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url_cp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dest_id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tr_search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(tree,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urlLen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temp_dest_url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    fprintf(url, </a:t>
            </a:r>
            <a:r>
              <a:rPr lang="fr-FR" altLang="zh-CN" sz="1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"%d %d\n"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 source_id, dest_id);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533400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nl-NL" altLang="zh-CN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写入统计信息</a:t>
            </a:r>
            <a:endParaRPr lang="en-US" altLang="zh-CN" sz="1400" dirty="0">
              <a:solidFill>
                <a:srgbClr val="008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fprintf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url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"\</a:t>
            </a:r>
            <a:r>
              <a:rPr lang="en-US" altLang="zh-CN" sz="14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n%u</a:t>
            </a:r>
            <a:r>
              <a:rPr lang="en-US" altLang="zh-CN" sz="1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%d"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gs.mem_count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/1024, duration);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EE9695-3FB9-436C-BD7E-3B200C13587E}"/>
              </a:ext>
            </a:extLst>
          </p:cNvPr>
          <p:cNvSpPr/>
          <p:nvPr/>
        </p:nvSpPr>
        <p:spPr>
          <a:xfrm>
            <a:off x="3242521" y="499885"/>
            <a:ext cx="199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程序逻辑</a:t>
            </a:r>
            <a:r>
              <a:rPr lang="zh-CN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34820"/>
      </p:ext>
    </p:extLst>
  </p:cSld>
  <p:clrMapOvr>
    <a:masterClrMapping/>
  </p:clrMapOvr>
  <p:transition spd="slow" advTm="0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802</Words>
  <Application>Microsoft Office PowerPoint</Application>
  <PresentationFormat>自定义</PresentationFormat>
  <Paragraphs>229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新宋体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Chaunhewie</cp:lastModifiedBy>
  <cp:revision>398</cp:revision>
  <dcterms:created xsi:type="dcterms:W3CDTF">2016-02-27T06:12:00Z</dcterms:created>
  <dcterms:modified xsi:type="dcterms:W3CDTF">2019-12-12T14:09:22Z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