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24"/>
  </p:notesMasterIdLst>
  <p:sldIdLst>
    <p:sldId id="256" r:id="rId2"/>
    <p:sldId id="284" r:id="rId3"/>
    <p:sldId id="296" r:id="rId4"/>
    <p:sldId id="349" r:id="rId5"/>
    <p:sldId id="350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7" r:id="rId21"/>
    <p:sldId id="283" r:id="rId22"/>
    <p:sldId id="3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1"/>
    <p:restoredTop sz="94690"/>
  </p:normalViewPr>
  <p:slideViewPr>
    <p:cSldViewPr snapToGrid="0" snapToObjects="1">
      <p:cViewPr varScale="1">
        <p:scale>
          <a:sx n="98" d="100"/>
          <a:sy n="98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E0B96-A0E3-42B1-8654-7191B249AB04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C709710-CCD8-471F-B791-E85C0089C537}">
      <dgm:prSet custT="1"/>
      <dgm:spPr/>
      <dgm:t>
        <a:bodyPr/>
        <a:lstStyle/>
        <a:p>
          <a:r>
            <a:rPr lang="en-US" sz="5000" dirty="0" err="1"/>
            <a:t>Grafos</a:t>
          </a:r>
          <a:endParaRPr lang="en-US" sz="5000" dirty="0"/>
        </a:p>
      </dgm:t>
    </dgm:pt>
    <dgm:pt modelId="{1B70E0FC-2233-4CA6-BB13-3947D6EBCAA8}" type="parTrans" cxnId="{59EB19FE-0F23-462C-A344-21B3EEAB0454}">
      <dgm:prSet/>
      <dgm:spPr/>
      <dgm:t>
        <a:bodyPr/>
        <a:lstStyle/>
        <a:p>
          <a:endParaRPr lang="en-US"/>
        </a:p>
      </dgm:t>
    </dgm:pt>
    <dgm:pt modelId="{9FF6E091-8C74-47E8-A161-FFE4FD32C273}" type="sibTrans" cxnId="{59EB19FE-0F23-462C-A344-21B3EEAB0454}">
      <dgm:prSet/>
      <dgm:spPr/>
      <dgm:t>
        <a:bodyPr/>
        <a:lstStyle/>
        <a:p>
          <a:endParaRPr lang="en-US"/>
        </a:p>
      </dgm:t>
    </dgm:pt>
    <dgm:pt modelId="{DA908FA8-EF0E-DA42-AE09-067A4533A666}">
      <dgm:prSet custT="1"/>
      <dgm:spPr/>
      <dgm:t>
        <a:bodyPr/>
        <a:lstStyle/>
        <a:p>
          <a:r>
            <a:rPr lang="en-US" sz="2500" dirty="0" err="1"/>
            <a:t>Introducción</a:t>
          </a:r>
          <a:endParaRPr lang="en-US" sz="2500" dirty="0"/>
        </a:p>
      </dgm:t>
    </dgm:pt>
    <dgm:pt modelId="{5BADBBE5-B996-1843-89D0-70F1A05CBA2D}" type="parTrans" cxnId="{5C1F85D3-B9E4-3E40-9E99-22762398DFBE}">
      <dgm:prSet/>
      <dgm:spPr/>
      <dgm:t>
        <a:bodyPr/>
        <a:lstStyle/>
        <a:p>
          <a:endParaRPr lang="en-US"/>
        </a:p>
      </dgm:t>
    </dgm:pt>
    <dgm:pt modelId="{0120B3D8-79C7-A648-9FD6-3F33313F5512}" type="sibTrans" cxnId="{5C1F85D3-B9E4-3E40-9E99-22762398DFBE}">
      <dgm:prSet/>
      <dgm:spPr/>
      <dgm:t>
        <a:bodyPr/>
        <a:lstStyle/>
        <a:p>
          <a:endParaRPr lang="en-US"/>
        </a:p>
      </dgm:t>
    </dgm:pt>
    <dgm:pt modelId="{C8BBF94A-34E8-434B-B67C-5E05ABE5CD2A}">
      <dgm:prSet custT="1"/>
      <dgm:spPr/>
      <dgm:t>
        <a:bodyPr/>
        <a:lstStyle/>
        <a:p>
          <a:r>
            <a:rPr lang="en-US" sz="2500" dirty="0" err="1"/>
            <a:t>Vocabulario</a:t>
          </a:r>
          <a:r>
            <a:rPr lang="en-US" sz="2500" dirty="0"/>
            <a:t> </a:t>
          </a:r>
          <a:r>
            <a:rPr lang="en-US" sz="2500" dirty="0" err="1"/>
            <a:t>básico</a:t>
          </a:r>
          <a:endParaRPr lang="en-US" sz="2500" dirty="0"/>
        </a:p>
      </dgm:t>
    </dgm:pt>
    <dgm:pt modelId="{9CC5DA5C-8AFC-F54B-81CB-C4C6A1182D49}" type="parTrans" cxnId="{4122651E-5789-D74D-8437-CCE20E781F80}">
      <dgm:prSet/>
      <dgm:spPr/>
      <dgm:t>
        <a:bodyPr/>
        <a:lstStyle/>
        <a:p>
          <a:endParaRPr lang="en-US"/>
        </a:p>
      </dgm:t>
    </dgm:pt>
    <dgm:pt modelId="{798D05C4-2A13-AA43-B018-545D0341A90B}" type="sibTrans" cxnId="{4122651E-5789-D74D-8437-CCE20E781F80}">
      <dgm:prSet/>
      <dgm:spPr/>
      <dgm:t>
        <a:bodyPr/>
        <a:lstStyle/>
        <a:p>
          <a:endParaRPr lang="en-US"/>
        </a:p>
      </dgm:t>
    </dgm:pt>
    <dgm:pt modelId="{17791EC9-47F7-9942-AB95-09D35E8C5BBF}">
      <dgm:prSet custT="1"/>
      <dgm:spPr/>
      <dgm:t>
        <a:bodyPr/>
        <a:lstStyle/>
        <a:p>
          <a:r>
            <a:rPr lang="en-US" sz="2500" dirty="0" err="1"/>
            <a:t>Recorridos</a:t>
          </a:r>
          <a:r>
            <a:rPr lang="en-US" sz="2500" dirty="0"/>
            <a:t> fundamentals</a:t>
          </a:r>
        </a:p>
      </dgm:t>
    </dgm:pt>
    <dgm:pt modelId="{ADA407DA-4185-2C47-A4B5-819CC10E0B96}" type="parTrans" cxnId="{66B691DC-DE8B-4742-B66A-445AF639130A}">
      <dgm:prSet/>
      <dgm:spPr/>
      <dgm:t>
        <a:bodyPr/>
        <a:lstStyle/>
        <a:p>
          <a:endParaRPr lang="en-US"/>
        </a:p>
      </dgm:t>
    </dgm:pt>
    <dgm:pt modelId="{A083EA92-3CF5-B34D-A776-3590512A8CC8}" type="sibTrans" cxnId="{66B691DC-DE8B-4742-B66A-445AF639130A}">
      <dgm:prSet/>
      <dgm:spPr/>
      <dgm:t>
        <a:bodyPr/>
        <a:lstStyle/>
        <a:p>
          <a:endParaRPr lang="en-US"/>
        </a:p>
      </dgm:t>
    </dgm:pt>
    <dgm:pt modelId="{5BB21347-7A32-C545-AFB4-AB0A7774F26A}">
      <dgm:prSet custT="1"/>
      <dgm:spPr/>
      <dgm:t>
        <a:bodyPr/>
        <a:lstStyle/>
        <a:p>
          <a:r>
            <a:rPr lang="en-US" sz="2500" dirty="0" err="1"/>
            <a:t>Problemas</a:t>
          </a:r>
          <a:r>
            <a:rPr lang="en-US" sz="2500" dirty="0"/>
            <a:t> </a:t>
          </a:r>
          <a:r>
            <a:rPr lang="en-US" sz="2500" dirty="0" err="1"/>
            <a:t>clásicos</a:t>
          </a:r>
          <a:endParaRPr lang="en-US" sz="2500" dirty="0"/>
        </a:p>
      </dgm:t>
    </dgm:pt>
    <dgm:pt modelId="{0A3B879E-3B11-904C-9CB8-7EE05654AD6A}" type="parTrans" cxnId="{9AB44335-961D-3C47-9F21-D773ED67AA4F}">
      <dgm:prSet/>
      <dgm:spPr/>
      <dgm:t>
        <a:bodyPr/>
        <a:lstStyle/>
        <a:p>
          <a:endParaRPr lang="en-US"/>
        </a:p>
      </dgm:t>
    </dgm:pt>
    <dgm:pt modelId="{1F71BA4B-14BD-A44B-82F4-394170270328}" type="sibTrans" cxnId="{9AB44335-961D-3C47-9F21-D773ED67AA4F}">
      <dgm:prSet/>
      <dgm:spPr/>
      <dgm:t>
        <a:bodyPr/>
        <a:lstStyle/>
        <a:p>
          <a:endParaRPr lang="en-US"/>
        </a:p>
      </dgm:t>
    </dgm:pt>
    <dgm:pt modelId="{9921D652-7CC2-124F-BAD1-FD8BB757D987}">
      <dgm:prSet custT="1"/>
      <dgm:spPr/>
      <dgm:t>
        <a:bodyPr/>
        <a:lstStyle/>
        <a:p>
          <a:r>
            <a:rPr lang="en-US" sz="2500" dirty="0" err="1"/>
            <a:t>Representaciones</a:t>
          </a:r>
          <a:endParaRPr lang="en-US" sz="2500" dirty="0"/>
        </a:p>
      </dgm:t>
    </dgm:pt>
    <dgm:pt modelId="{99095C1A-2D1E-1147-BA9E-9B9FCD757021}" type="parTrans" cxnId="{8AB4CEF7-BC44-664D-B286-1C6B6A0853C8}">
      <dgm:prSet/>
      <dgm:spPr/>
      <dgm:t>
        <a:bodyPr/>
        <a:lstStyle/>
        <a:p>
          <a:endParaRPr lang="en-US"/>
        </a:p>
      </dgm:t>
    </dgm:pt>
    <dgm:pt modelId="{AFF365A8-D4A3-654C-BF5F-17A38C7E0521}" type="sibTrans" cxnId="{8AB4CEF7-BC44-664D-B286-1C6B6A0853C8}">
      <dgm:prSet/>
      <dgm:spPr/>
      <dgm:t>
        <a:bodyPr/>
        <a:lstStyle/>
        <a:p>
          <a:endParaRPr lang="en-US"/>
        </a:p>
      </dgm:t>
    </dgm:pt>
    <dgm:pt modelId="{8050DBA2-6248-444B-928E-4AB836744A3B}">
      <dgm:prSet custT="1"/>
      <dgm:spPr/>
      <dgm:t>
        <a:bodyPr/>
        <a:lstStyle/>
        <a:p>
          <a:r>
            <a:rPr lang="en-US" sz="2500" dirty="0"/>
            <a:t>DFS</a:t>
          </a:r>
        </a:p>
      </dgm:t>
    </dgm:pt>
    <dgm:pt modelId="{739F3F4C-F09F-1042-8EA5-E81704E47236}" type="parTrans" cxnId="{8299DD45-D2B8-1845-8FEA-B96E40F4A0BB}">
      <dgm:prSet/>
      <dgm:spPr/>
      <dgm:t>
        <a:bodyPr/>
        <a:lstStyle/>
        <a:p>
          <a:endParaRPr lang="en-US"/>
        </a:p>
      </dgm:t>
    </dgm:pt>
    <dgm:pt modelId="{5A436EA8-3D59-DA45-AE20-130E7B443709}" type="sibTrans" cxnId="{8299DD45-D2B8-1845-8FEA-B96E40F4A0BB}">
      <dgm:prSet/>
      <dgm:spPr/>
      <dgm:t>
        <a:bodyPr/>
        <a:lstStyle/>
        <a:p>
          <a:endParaRPr lang="en-US"/>
        </a:p>
      </dgm:t>
    </dgm:pt>
    <dgm:pt modelId="{0CFB08D0-CA37-6840-9365-3C28E4FF076D}">
      <dgm:prSet custT="1"/>
      <dgm:spPr/>
      <dgm:t>
        <a:bodyPr/>
        <a:lstStyle/>
        <a:p>
          <a:r>
            <a:rPr lang="en-US" sz="2500" dirty="0"/>
            <a:t>BFS</a:t>
          </a:r>
        </a:p>
      </dgm:t>
    </dgm:pt>
    <dgm:pt modelId="{00AF00F7-E8F1-764F-8422-FDE6ACC00AFD}" type="parTrans" cxnId="{3FB3D3A7-0D34-1C47-A5D3-BCFCA0241A98}">
      <dgm:prSet/>
      <dgm:spPr/>
      <dgm:t>
        <a:bodyPr/>
        <a:lstStyle/>
        <a:p>
          <a:endParaRPr lang="en-US"/>
        </a:p>
      </dgm:t>
    </dgm:pt>
    <dgm:pt modelId="{56A53EB8-A53C-B94F-84EE-12A20C9E2914}" type="sibTrans" cxnId="{3FB3D3A7-0D34-1C47-A5D3-BCFCA0241A98}">
      <dgm:prSet/>
      <dgm:spPr/>
      <dgm:t>
        <a:bodyPr/>
        <a:lstStyle/>
        <a:p>
          <a:endParaRPr lang="en-US"/>
        </a:p>
      </dgm:t>
    </dgm:pt>
    <dgm:pt modelId="{307F0F1D-2456-ED4E-BA40-212069D3D350}">
      <dgm:prSet custT="1"/>
      <dgm:spPr/>
      <dgm:t>
        <a:bodyPr/>
        <a:lstStyle/>
        <a:p>
          <a:r>
            <a:rPr lang="en-US" sz="2500" dirty="0" err="1"/>
            <a:t>Aplicaciones</a:t>
          </a:r>
          <a:endParaRPr lang="en-US" sz="2500" dirty="0"/>
        </a:p>
      </dgm:t>
    </dgm:pt>
    <dgm:pt modelId="{D71E5C56-F876-5C4A-91AB-48A31344B8F3}" type="parTrans" cxnId="{5949E031-94AD-CD46-80BB-D618BE5CD57E}">
      <dgm:prSet/>
      <dgm:spPr/>
      <dgm:t>
        <a:bodyPr/>
        <a:lstStyle/>
        <a:p>
          <a:endParaRPr lang="en-US"/>
        </a:p>
      </dgm:t>
    </dgm:pt>
    <dgm:pt modelId="{F76B51E4-FE6F-A744-903E-1F873F293163}" type="sibTrans" cxnId="{5949E031-94AD-CD46-80BB-D618BE5CD57E}">
      <dgm:prSet/>
      <dgm:spPr/>
      <dgm:t>
        <a:bodyPr/>
        <a:lstStyle/>
        <a:p>
          <a:endParaRPr lang="en-US"/>
        </a:p>
      </dgm:t>
    </dgm:pt>
    <dgm:pt modelId="{9188DA8C-5E7E-A646-B838-B55C93026A47}">
      <dgm:prSet custT="1"/>
      <dgm:spPr/>
      <dgm:t>
        <a:bodyPr/>
        <a:lstStyle/>
        <a:p>
          <a:r>
            <a:rPr lang="en-US" sz="2500" dirty="0" err="1"/>
            <a:t>Revisar</a:t>
          </a:r>
          <a:r>
            <a:rPr lang="en-US" sz="2500" dirty="0"/>
            <a:t> </a:t>
          </a:r>
          <a:r>
            <a:rPr lang="en-US" sz="2500" dirty="0" err="1"/>
            <a:t>conexidad</a:t>
          </a:r>
          <a:endParaRPr lang="en-US" sz="2500" dirty="0"/>
        </a:p>
      </dgm:t>
    </dgm:pt>
    <dgm:pt modelId="{2D19B8CA-A6AC-534E-BC50-E48E5BA99E0B}" type="parTrans" cxnId="{87CAC78E-391C-AE49-AFC9-078C61A19A30}">
      <dgm:prSet/>
      <dgm:spPr/>
      <dgm:t>
        <a:bodyPr/>
        <a:lstStyle/>
        <a:p>
          <a:endParaRPr lang="en-US"/>
        </a:p>
      </dgm:t>
    </dgm:pt>
    <dgm:pt modelId="{42030950-DE11-F143-B218-26473170EDD3}" type="sibTrans" cxnId="{87CAC78E-391C-AE49-AFC9-078C61A19A30}">
      <dgm:prSet/>
      <dgm:spPr/>
      <dgm:t>
        <a:bodyPr/>
        <a:lstStyle/>
        <a:p>
          <a:endParaRPr lang="en-US"/>
        </a:p>
      </dgm:t>
    </dgm:pt>
    <dgm:pt modelId="{AFB635C3-FDD6-6742-A9AC-EDC59BCEDC1C}">
      <dgm:prSet custT="1"/>
      <dgm:spPr/>
      <dgm:t>
        <a:bodyPr/>
        <a:lstStyle/>
        <a:p>
          <a:r>
            <a:rPr lang="en-US" sz="2500" dirty="0" err="1"/>
            <a:t>Buscar</a:t>
          </a:r>
          <a:r>
            <a:rPr lang="en-US" sz="2500" dirty="0"/>
            <a:t> </a:t>
          </a:r>
          <a:r>
            <a:rPr lang="en-US" sz="2500" dirty="0" err="1"/>
            <a:t>ciclos</a:t>
          </a:r>
          <a:endParaRPr lang="en-US" sz="2500" dirty="0"/>
        </a:p>
      </dgm:t>
    </dgm:pt>
    <dgm:pt modelId="{414EEA1F-3564-B742-B5ED-0A641E0CE62E}" type="parTrans" cxnId="{56A60CF7-9F8D-694E-BC69-4BFA2F920296}">
      <dgm:prSet/>
      <dgm:spPr/>
      <dgm:t>
        <a:bodyPr/>
        <a:lstStyle/>
        <a:p>
          <a:endParaRPr lang="en-US"/>
        </a:p>
      </dgm:t>
    </dgm:pt>
    <dgm:pt modelId="{553B39A4-DF32-7240-85B0-C9087EB755D5}" type="sibTrans" cxnId="{56A60CF7-9F8D-694E-BC69-4BFA2F920296}">
      <dgm:prSet/>
      <dgm:spPr/>
      <dgm:t>
        <a:bodyPr/>
        <a:lstStyle/>
        <a:p>
          <a:endParaRPr lang="en-US"/>
        </a:p>
      </dgm:t>
    </dgm:pt>
    <dgm:pt modelId="{06FB1C50-E7BE-394A-8D11-D395FB9D5305}">
      <dgm:prSet custT="1"/>
      <dgm:spPr/>
      <dgm:t>
        <a:bodyPr/>
        <a:lstStyle/>
        <a:p>
          <a:r>
            <a:rPr lang="en-US" sz="2500" dirty="0" err="1"/>
            <a:t>Determinar</a:t>
          </a:r>
          <a:r>
            <a:rPr lang="en-US" sz="2500" dirty="0"/>
            <a:t> </a:t>
          </a:r>
          <a:r>
            <a:rPr lang="en-US" sz="2500" dirty="0" err="1"/>
            <a:t>si</a:t>
          </a:r>
          <a:r>
            <a:rPr lang="en-US" sz="2500" dirty="0"/>
            <a:t> un </a:t>
          </a:r>
          <a:r>
            <a:rPr lang="en-US" sz="2500" dirty="0" err="1"/>
            <a:t>grafo</a:t>
          </a:r>
          <a:r>
            <a:rPr lang="en-US" sz="2500" dirty="0"/>
            <a:t> </a:t>
          </a:r>
          <a:r>
            <a:rPr lang="en-US" sz="2500" dirty="0" err="1"/>
            <a:t>es</a:t>
          </a:r>
          <a:r>
            <a:rPr lang="en-US" sz="2500" dirty="0"/>
            <a:t> </a:t>
          </a:r>
          <a:r>
            <a:rPr lang="en-US" sz="2500" dirty="0" err="1"/>
            <a:t>bipartito</a:t>
          </a:r>
          <a:endParaRPr lang="en-US" sz="2500" dirty="0"/>
        </a:p>
      </dgm:t>
    </dgm:pt>
    <dgm:pt modelId="{A123A050-79F7-3340-8A25-E728FAFF0557}" type="parTrans" cxnId="{49CFEBC3-A449-6E40-B717-0D4B83ACAE64}">
      <dgm:prSet/>
      <dgm:spPr/>
      <dgm:t>
        <a:bodyPr/>
        <a:lstStyle/>
        <a:p>
          <a:endParaRPr lang="en-US"/>
        </a:p>
      </dgm:t>
    </dgm:pt>
    <dgm:pt modelId="{2A90604C-7A26-CC42-8492-397C0AA8FCF7}" type="sibTrans" cxnId="{49CFEBC3-A449-6E40-B717-0D4B83ACAE64}">
      <dgm:prSet/>
      <dgm:spPr/>
      <dgm:t>
        <a:bodyPr/>
        <a:lstStyle/>
        <a:p>
          <a:endParaRPr lang="en-US"/>
        </a:p>
      </dgm:t>
    </dgm:pt>
    <dgm:pt modelId="{73FE6777-370E-064C-B7AA-62048F57147C}" type="pres">
      <dgm:prSet presAssocID="{01DE0B96-A0E3-42B1-8654-7191B249AB04}" presName="linear" presStyleCnt="0">
        <dgm:presLayoutVars>
          <dgm:dir/>
          <dgm:animLvl val="lvl"/>
          <dgm:resizeHandles val="exact"/>
        </dgm:presLayoutVars>
      </dgm:prSet>
      <dgm:spPr/>
    </dgm:pt>
    <dgm:pt modelId="{EE2AC1D4-DE25-3243-A3D7-E58143B5C979}" type="pres">
      <dgm:prSet presAssocID="{AC709710-CCD8-471F-B791-E85C0089C537}" presName="parentLin" presStyleCnt="0"/>
      <dgm:spPr/>
    </dgm:pt>
    <dgm:pt modelId="{1A292B3B-3232-9B43-B8D8-963084929F5A}" type="pres">
      <dgm:prSet presAssocID="{AC709710-CCD8-471F-B791-E85C0089C537}" presName="parentLeftMargin" presStyleLbl="node1" presStyleIdx="0" presStyleCnt="1"/>
      <dgm:spPr/>
    </dgm:pt>
    <dgm:pt modelId="{95C03C37-2AD4-1A4B-A30C-D66B71477DE0}" type="pres">
      <dgm:prSet presAssocID="{AC709710-CCD8-471F-B791-E85C0089C53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2AEC8B9-2830-114B-BBC2-7255AC47D5B3}" type="pres">
      <dgm:prSet presAssocID="{AC709710-CCD8-471F-B791-E85C0089C537}" presName="negativeSpace" presStyleCnt="0"/>
      <dgm:spPr/>
    </dgm:pt>
    <dgm:pt modelId="{6F2530A7-CD42-904D-9865-6F31941BA660}" type="pres">
      <dgm:prSet presAssocID="{AC709710-CCD8-471F-B791-E85C0089C53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B4BF802-2912-CD45-AA27-4462B5EA605A}" type="presOf" srcId="{0CFB08D0-CA37-6840-9365-3C28E4FF076D}" destId="{6F2530A7-CD42-904D-9865-6F31941BA660}" srcOrd="0" destOrd="5" presId="urn:microsoft.com/office/officeart/2005/8/layout/list1"/>
    <dgm:cxn modelId="{4B911608-9B2D-9748-9E5F-35D06D8F7977}" type="presOf" srcId="{8050DBA2-6248-444B-928E-4AB836744A3B}" destId="{6F2530A7-CD42-904D-9865-6F31941BA660}" srcOrd="0" destOrd="4" presId="urn:microsoft.com/office/officeart/2005/8/layout/list1"/>
    <dgm:cxn modelId="{EA0FD816-5223-1A49-87EC-A9E52A32771D}" type="presOf" srcId="{307F0F1D-2456-ED4E-BA40-212069D3D350}" destId="{6F2530A7-CD42-904D-9865-6F31941BA660}" srcOrd="0" destOrd="6" presId="urn:microsoft.com/office/officeart/2005/8/layout/list1"/>
    <dgm:cxn modelId="{4122651E-5789-D74D-8437-CCE20E781F80}" srcId="{AC709710-CCD8-471F-B791-E85C0089C537}" destId="{C8BBF94A-34E8-434B-B67C-5E05ABE5CD2A}" srcOrd="1" destOrd="0" parTransId="{9CC5DA5C-8AFC-F54B-81CB-C4C6A1182D49}" sibTransId="{798D05C4-2A13-AA43-B018-545D0341A90B}"/>
    <dgm:cxn modelId="{5949E031-94AD-CD46-80BB-D618BE5CD57E}" srcId="{AC709710-CCD8-471F-B791-E85C0089C537}" destId="{307F0F1D-2456-ED4E-BA40-212069D3D350}" srcOrd="4" destOrd="0" parTransId="{D71E5C56-F876-5C4A-91AB-48A31344B8F3}" sibTransId="{F76B51E4-FE6F-A744-903E-1F873F293163}"/>
    <dgm:cxn modelId="{9AB44335-961D-3C47-9F21-D773ED67AA4F}" srcId="{AC709710-CCD8-471F-B791-E85C0089C537}" destId="{5BB21347-7A32-C545-AFB4-AB0A7774F26A}" srcOrd="5" destOrd="0" parTransId="{0A3B879E-3B11-904C-9CB8-7EE05654AD6A}" sibTransId="{1F71BA4B-14BD-A44B-82F4-394170270328}"/>
    <dgm:cxn modelId="{8299DD45-D2B8-1845-8FEA-B96E40F4A0BB}" srcId="{17791EC9-47F7-9942-AB95-09D35E8C5BBF}" destId="{8050DBA2-6248-444B-928E-4AB836744A3B}" srcOrd="0" destOrd="0" parTransId="{739F3F4C-F09F-1042-8EA5-E81704E47236}" sibTransId="{5A436EA8-3D59-DA45-AE20-130E7B443709}"/>
    <dgm:cxn modelId="{B0EB6556-C516-694C-8399-22CA2C54580F}" type="presOf" srcId="{DA908FA8-EF0E-DA42-AE09-067A4533A666}" destId="{6F2530A7-CD42-904D-9865-6F31941BA660}" srcOrd="0" destOrd="0" presId="urn:microsoft.com/office/officeart/2005/8/layout/list1"/>
    <dgm:cxn modelId="{E97DAA57-5155-8948-B802-8D2DE6D3D421}" type="presOf" srcId="{AFB635C3-FDD6-6742-A9AC-EDC59BCEDC1C}" destId="{6F2530A7-CD42-904D-9865-6F31941BA660}" srcOrd="0" destOrd="8" presId="urn:microsoft.com/office/officeart/2005/8/layout/list1"/>
    <dgm:cxn modelId="{F1D1E462-F910-BF44-83F5-40325CDA2F34}" type="presOf" srcId="{5BB21347-7A32-C545-AFB4-AB0A7774F26A}" destId="{6F2530A7-CD42-904D-9865-6F31941BA660}" srcOrd="0" destOrd="10" presId="urn:microsoft.com/office/officeart/2005/8/layout/list1"/>
    <dgm:cxn modelId="{60412267-5F1D-614A-A6AE-D852A1BB49E7}" type="presOf" srcId="{9188DA8C-5E7E-A646-B838-B55C93026A47}" destId="{6F2530A7-CD42-904D-9865-6F31941BA660}" srcOrd="0" destOrd="7" presId="urn:microsoft.com/office/officeart/2005/8/layout/list1"/>
    <dgm:cxn modelId="{670E2874-C5FE-624D-ABF2-0879A25FF586}" type="presOf" srcId="{17791EC9-47F7-9942-AB95-09D35E8C5BBF}" destId="{6F2530A7-CD42-904D-9865-6F31941BA660}" srcOrd="0" destOrd="3" presId="urn:microsoft.com/office/officeart/2005/8/layout/list1"/>
    <dgm:cxn modelId="{87CAC78E-391C-AE49-AFC9-078C61A19A30}" srcId="{307F0F1D-2456-ED4E-BA40-212069D3D350}" destId="{9188DA8C-5E7E-A646-B838-B55C93026A47}" srcOrd="0" destOrd="0" parTransId="{2D19B8CA-A6AC-534E-BC50-E48E5BA99E0B}" sibTransId="{42030950-DE11-F143-B218-26473170EDD3}"/>
    <dgm:cxn modelId="{E9B4F78F-7382-3442-AA0C-9CC7040F8BE8}" type="presOf" srcId="{01DE0B96-A0E3-42B1-8654-7191B249AB04}" destId="{73FE6777-370E-064C-B7AA-62048F57147C}" srcOrd="0" destOrd="0" presId="urn:microsoft.com/office/officeart/2005/8/layout/list1"/>
    <dgm:cxn modelId="{23C0D090-1F40-1B48-B1F7-DE9C3DA7EFAB}" type="presOf" srcId="{C8BBF94A-34E8-434B-B67C-5E05ABE5CD2A}" destId="{6F2530A7-CD42-904D-9865-6F31941BA660}" srcOrd="0" destOrd="1" presId="urn:microsoft.com/office/officeart/2005/8/layout/list1"/>
    <dgm:cxn modelId="{3FB3D3A7-0D34-1C47-A5D3-BCFCA0241A98}" srcId="{17791EC9-47F7-9942-AB95-09D35E8C5BBF}" destId="{0CFB08D0-CA37-6840-9365-3C28E4FF076D}" srcOrd="1" destOrd="0" parTransId="{00AF00F7-E8F1-764F-8422-FDE6ACC00AFD}" sibTransId="{56A53EB8-A53C-B94F-84EE-12A20C9E2914}"/>
    <dgm:cxn modelId="{2CF59DBB-EC43-BC4D-B2C6-E367604B8B1F}" type="presOf" srcId="{AC709710-CCD8-471F-B791-E85C0089C537}" destId="{95C03C37-2AD4-1A4B-A30C-D66B71477DE0}" srcOrd="1" destOrd="0" presId="urn:microsoft.com/office/officeart/2005/8/layout/list1"/>
    <dgm:cxn modelId="{49CFEBC3-A449-6E40-B717-0D4B83ACAE64}" srcId="{307F0F1D-2456-ED4E-BA40-212069D3D350}" destId="{06FB1C50-E7BE-394A-8D11-D395FB9D5305}" srcOrd="2" destOrd="0" parTransId="{A123A050-79F7-3340-8A25-E728FAFF0557}" sibTransId="{2A90604C-7A26-CC42-8492-397C0AA8FCF7}"/>
    <dgm:cxn modelId="{A4B299D1-AC01-4345-A258-B41FF763FD2A}" type="presOf" srcId="{06FB1C50-E7BE-394A-8D11-D395FB9D5305}" destId="{6F2530A7-CD42-904D-9865-6F31941BA660}" srcOrd="0" destOrd="9" presId="urn:microsoft.com/office/officeart/2005/8/layout/list1"/>
    <dgm:cxn modelId="{5C1F85D3-B9E4-3E40-9E99-22762398DFBE}" srcId="{AC709710-CCD8-471F-B791-E85C0089C537}" destId="{DA908FA8-EF0E-DA42-AE09-067A4533A666}" srcOrd="0" destOrd="0" parTransId="{5BADBBE5-B996-1843-89D0-70F1A05CBA2D}" sibTransId="{0120B3D8-79C7-A648-9FD6-3F33313F5512}"/>
    <dgm:cxn modelId="{66B691DC-DE8B-4742-B66A-445AF639130A}" srcId="{AC709710-CCD8-471F-B791-E85C0089C537}" destId="{17791EC9-47F7-9942-AB95-09D35E8C5BBF}" srcOrd="3" destOrd="0" parTransId="{ADA407DA-4185-2C47-A4B5-819CC10E0B96}" sibTransId="{A083EA92-3CF5-B34D-A776-3590512A8CC8}"/>
    <dgm:cxn modelId="{A830AADD-C113-2443-A3BC-3A550A8E69C0}" type="presOf" srcId="{AC709710-CCD8-471F-B791-E85C0089C537}" destId="{1A292B3B-3232-9B43-B8D8-963084929F5A}" srcOrd="0" destOrd="0" presId="urn:microsoft.com/office/officeart/2005/8/layout/list1"/>
    <dgm:cxn modelId="{E55CB1E5-D9BA-AB47-A956-8C09F49E6E1C}" type="presOf" srcId="{9921D652-7CC2-124F-BAD1-FD8BB757D987}" destId="{6F2530A7-CD42-904D-9865-6F31941BA660}" srcOrd="0" destOrd="2" presId="urn:microsoft.com/office/officeart/2005/8/layout/list1"/>
    <dgm:cxn modelId="{56A60CF7-9F8D-694E-BC69-4BFA2F920296}" srcId="{307F0F1D-2456-ED4E-BA40-212069D3D350}" destId="{AFB635C3-FDD6-6742-A9AC-EDC59BCEDC1C}" srcOrd="1" destOrd="0" parTransId="{414EEA1F-3564-B742-B5ED-0A641E0CE62E}" sibTransId="{553B39A4-DF32-7240-85B0-C9087EB755D5}"/>
    <dgm:cxn modelId="{8AB4CEF7-BC44-664D-B286-1C6B6A0853C8}" srcId="{AC709710-CCD8-471F-B791-E85C0089C537}" destId="{9921D652-7CC2-124F-BAD1-FD8BB757D987}" srcOrd="2" destOrd="0" parTransId="{99095C1A-2D1E-1147-BA9E-9B9FCD757021}" sibTransId="{AFF365A8-D4A3-654C-BF5F-17A38C7E0521}"/>
    <dgm:cxn modelId="{59EB19FE-0F23-462C-A344-21B3EEAB0454}" srcId="{01DE0B96-A0E3-42B1-8654-7191B249AB04}" destId="{AC709710-CCD8-471F-B791-E85C0089C537}" srcOrd="0" destOrd="0" parTransId="{1B70E0FC-2233-4CA6-BB13-3947D6EBCAA8}" sibTransId="{9FF6E091-8C74-47E8-A161-FFE4FD32C273}"/>
    <dgm:cxn modelId="{9C38BC2C-D346-7E4A-9F11-6C6A67695ADA}" type="presParOf" srcId="{73FE6777-370E-064C-B7AA-62048F57147C}" destId="{EE2AC1D4-DE25-3243-A3D7-E58143B5C979}" srcOrd="0" destOrd="0" presId="urn:microsoft.com/office/officeart/2005/8/layout/list1"/>
    <dgm:cxn modelId="{C035D78F-6024-AE48-A0F6-8A640794325B}" type="presParOf" srcId="{EE2AC1D4-DE25-3243-A3D7-E58143B5C979}" destId="{1A292B3B-3232-9B43-B8D8-963084929F5A}" srcOrd="0" destOrd="0" presId="urn:microsoft.com/office/officeart/2005/8/layout/list1"/>
    <dgm:cxn modelId="{2735E8A7-873B-AC49-BA7D-ECCE51674C80}" type="presParOf" srcId="{EE2AC1D4-DE25-3243-A3D7-E58143B5C979}" destId="{95C03C37-2AD4-1A4B-A30C-D66B71477DE0}" srcOrd="1" destOrd="0" presId="urn:microsoft.com/office/officeart/2005/8/layout/list1"/>
    <dgm:cxn modelId="{161EB23A-82C6-8347-AC59-12F87BA96EA6}" type="presParOf" srcId="{73FE6777-370E-064C-B7AA-62048F57147C}" destId="{52AEC8B9-2830-114B-BBC2-7255AC47D5B3}" srcOrd="1" destOrd="0" presId="urn:microsoft.com/office/officeart/2005/8/layout/list1"/>
    <dgm:cxn modelId="{503AB7BD-5AE6-F941-B4A3-8E3F8E4DB71B}" type="presParOf" srcId="{73FE6777-370E-064C-B7AA-62048F57147C}" destId="{6F2530A7-CD42-904D-9865-6F31941BA66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530A7-CD42-904D-9865-6F31941BA660}">
      <dsp:nvSpPr>
        <dsp:cNvPr id="0" name=""/>
        <dsp:cNvSpPr/>
      </dsp:nvSpPr>
      <dsp:spPr>
        <a:xfrm>
          <a:off x="0" y="516132"/>
          <a:ext cx="6513603" cy="5355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Introducción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Vocabulario</a:t>
          </a:r>
          <a:r>
            <a:rPr lang="en-US" sz="2500" kern="1200" dirty="0"/>
            <a:t> </a:t>
          </a:r>
          <a:r>
            <a:rPr lang="en-US" sz="2500" kern="1200" dirty="0" err="1"/>
            <a:t>básico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Representaciones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Recorridos</a:t>
          </a:r>
          <a:r>
            <a:rPr lang="en-US" sz="2500" kern="1200" dirty="0"/>
            <a:t> fundamentals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DFS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BFS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Aplicaciones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Revisar</a:t>
          </a:r>
          <a:r>
            <a:rPr lang="en-US" sz="2500" kern="1200" dirty="0"/>
            <a:t> </a:t>
          </a:r>
          <a:r>
            <a:rPr lang="en-US" sz="2500" kern="1200" dirty="0" err="1"/>
            <a:t>conexidad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Buscar</a:t>
          </a:r>
          <a:r>
            <a:rPr lang="en-US" sz="2500" kern="1200" dirty="0"/>
            <a:t> </a:t>
          </a:r>
          <a:r>
            <a:rPr lang="en-US" sz="2500" kern="1200" dirty="0" err="1"/>
            <a:t>ciclos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Determinar</a:t>
          </a:r>
          <a:r>
            <a:rPr lang="en-US" sz="2500" kern="1200" dirty="0"/>
            <a:t> </a:t>
          </a:r>
          <a:r>
            <a:rPr lang="en-US" sz="2500" kern="1200" dirty="0" err="1"/>
            <a:t>si</a:t>
          </a:r>
          <a:r>
            <a:rPr lang="en-US" sz="2500" kern="1200" dirty="0"/>
            <a:t> un </a:t>
          </a:r>
          <a:r>
            <a:rPr lang="en-US" sz="2500" kern="1200" dirty="0" err="1"/>
            <a:t>grafo</a:t>
          </a:r>
          <a:r>
            <a:rPr lang="en-US" sz="2500" kern="1200" dirty="0"/>
            <a:t> </a:t>
          </a:r>
          <a:r>
            <a:rPr lang="en-US" sz="2500" kern="1200" dirty="0" err="1"/>
            <a:t>es</a:t>
          </a:r>
          <a:r>
            <a:rPr lang="en-US" sz="2500" kern="1200" dirty="0"/>
            <a:t> </a:t>
          </a:r>
          <a:r>
            <a:rPr lang="en-US" sz="2500" kern="1200" dirty="0" err="1"/>
            <a:t>bipartito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Problemas</a:t>
          </a:r>
          <a:r>
            <a:rPr lang="en-US" sz="2500" kern="1200" dirty="0"/>
            <a:t> </a:t>
          </a:r>
          <a:r>
            <a:rPr lang="en-US" sz="2500" kern="1200" dirty="0" err="1"/>
            <a:t>clásicos</a:t>
          </a:r>
          <a:endParaRPr lang="en-US" sz="2500" kern="1200" dirty="0"/>
        </a:p>
      </dsp:txBody>
      <dsp:txXfrm>
        <a:off x="0" y="516132"/>
        <a:ext cx="6513603" cy="5355000"/>
      </dsp:txXfrm>
    </dsp:sp>
    <dsp:sp modelId="{95C03C37-2AD4-1A4B-A30C-D66B71477DE0}">
      <dsp:nvSpPr>
        <dsp:cNvPr id="0" name=""/>
        <dsp:cNvSpPr/>
      </dsp:nvSpPr>
      <dsp:spPr>
        <a:xfrm>
          <a:off x="325680" y="14292"/>
          <a:ext cx="4559522" cy="100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Grafos</a:t>
          </a:r>
          <a:endParaRPr lang="en-US" sz="5000" kern="1200" dirty="0"/>
        </a:p>
      </dsp:txBody>
      <dsp:txXfrm>
        <a:off x="374676" y="63288"/>
        <a:ext cx="4461530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78474-57EF-D84E-86C8-81B20E202D19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81014-A23C-1045-B047-8D266B68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81014-A23C-1045-B047-8D266B682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AAC9-423F-F848-9F9B-E25865E9C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D4782-5037-4C42-BF73-1B87F7556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0B3E-683B-1C47-9F3E-B515EEBB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66E4-28A4-F44C-94EA-5ADFD2D2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896E-ECBE-6D45-9621-6F9D47F0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24E-69EA-B14E-9151-7C53A70F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440F5-E02E-D04F-9517-AF6649ED9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0E88-AD00-FA44-A099-89AE4FF3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BD1D-624E-8C46-A71A-21256674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956C-CF6B-EF4B-9286-2B7C40FB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D801C-736F-2645-ABFE-56DAA7AE9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83C36-CB66-E14F-8DDD-53FD1D69E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BBB1-2E3E-714B-B15F-D7F2A4D6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EBDA-CD29-ED47-840D-9FA04C97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E1BA-3A50-F843-85A6-0831EF8A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3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0C48-5643-8C46-BC82-C4E72B1E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ADD-7A0B-0B4A-9AD6-3CB72499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F5B4-8FF6-384A-9EC3-2661D3D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65F3-27BB-4D47-92B6-240769ED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5D9F4-FFC3-4241-A2D5-E45A54A9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8A72-539B-0D46-AC85-4484E9AF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1108-5B66-4B46-84C6-6D1807A1D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59D9-E441-6342-93FE-62C12527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57CB-82A5-FD4D-8E8B-121145C5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61C2-9ACD-7247-B1B3-5FD3D04E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FF99-6930-EB43-AB0F-5785316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2E76-9DD4-1241-8BA4-C526DB215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C6FB0-79E8-F640-A295-4C07EAFA5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C41FE-B157-E547-90AE-F018CB3B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4E15C-0D23-CC43-BE85-A35FFD20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28C3-62BB-EF4B-BF3F-292BA931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6900-7501-6746-8D23-C20628E8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1D0EA-205F-6C4C-AAD8-9919B48D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0D2E-EBA1-E94F-AA23-4E6497B9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9E370-B9EB-EB43-B3B2-D14375B5B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4D8A-D15C-FB47-AB36-B76D0EA24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C541B-E946-8246-9200-C4596405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42F88-CF3C-C04B-AF2D-159E0DA2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EF493-FFCC-0A4F-BB4F-0D2A6580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5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01A4-8075-4947-BF99-7353AFED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8897E-1B56-C74F-B660-76A63BB4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2C91C-F011-2345-9EF1-31B193A7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04CE3-0B06-6E43-B5DE-BA72D77C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58264-0911-FF46-89FE-318FE8CD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C6C49-D473-6547-9F00-2A988C5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1102C-E77F-E942-86C3-196BC89D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F4F9-DA4C-9E41-83BE-6FE90C10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23D-5EF1-9848-AF28-7A96B663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3F839-4D14-934C-A706-66859FF4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2D215-E2AD-5649-8C75-03458B74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0EA85-B3A9-7F4C-AC75-52D4AD85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ED14A-26AD-CB4D-B532-3B222E33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0806-C284-C24B-B804-1954A648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3E424-4FE8-1542-A155-42D78AFD4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4908A-0D50-9341-AFBD-FDDC5FD4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029E5-1E1C-1E46-86C7-09A97BB2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AFA89-EB16-6A43-BF30-ECCB03F5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F01B1-2BDC-C549-962E-B9456EB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3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4A11E-73ED-074F-A05B-0CE604FE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0BC6B-E15D-B849-A5BC-5794280F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F4C69-CA75-604E-8543-1E53A485D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E191D-153E-D048-978D-95BF8C1D6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E018-20A7-414A-9060-99526DC4D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external/5/57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codeforces.com/problemset/problem/1130/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29260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9EEA1-C2EC-394C-81F2-59A745819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795515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4700" dirty="0" err="1"/>
              <a:t>Introducci</a:t>
            </a:r>
            <a:r>
              <a:rPr lang="es-ES" sz="4700" dirty="0" err="1"/>
              <a:t>ón</a:t>
            </a:r>
            <a:r>
              <a:rPr lang="es-ES" sz="4700" dirty="0"/>
              <a:t> a la programación competitiva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468F2-B94E-2A40-AB26-37F27C4B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392" y="4525347"/>
            <a:ext cx="3419541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Salvador Orozco Villalever</a:t>
            </a:r>
          </a:p>
          <a:p>
            <a:pPr algn="l"/>
            <a:r>
              <a:rPr lang="en-US" dirty="0"/>
              <a:t>ITESM Campus Puebla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0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E059C-5294-3C47-BF1D-DA866F7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Grafos</a:t>
            </a:r>
            <a:r>
              <a:rPr lang="en-US" sz="4000" b="1" dirty="0"/>
              <a:t> - </a:t>
            </a:r>
            <a:r>
              <a:rPr lang="en-US" sz="4000" b="1" dirty="0" err="1"/>
              <a:t>Representaciones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F5855-C582-A347-9A34-8C1F5CCF0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es-ES_tradnl" sz="4100" b="1" dirty="0"/>
                  <a:t>Matriz de adyacencia</a:t>
                </a:r>
              </a:p>
              <a:p>
                <a:pPr marL="0" indent="0" algn="just">
                  <a:buNone/>
                </a:pPr>
                <a:endParaRPr lang="es-ES_tradnl" sz="2400" dirty="0"/>
              </a:p>
              <a:p>
                <a:pPr marL="0" indent="0" algn="just">
                  <a:buNone/>
                </a:pPr>
                <a:r>
                  <a:rPr lang="es-ES_tradnl" sz="2100" dirty="0"/>
                  <a:t>Matriz que indica para cada par de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_tradnl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_tradnl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sz="2100" dirty="0"/>
                  <a:t>, si la arista entre éstos existe (y, tal vez, cuál es el peso de la misma). Usualmente se programa como un arreglo de arreglos.</a:t>
                </a:r>
              </a:p>
              <a:p>
                <a:pPr marL="0" indent="0" algn="just">
                  <a:buNone/>
                </a:pPr>
                <a:endParaRPr lang="es-ES_tradnl" sz="2100" dirty="0"/>
              </a:p>
              <a:p>
                <a:pPr marL="0" indent="0" algn="just">
                  <a:buNone/>
                </a:pPr>
                <a:r>
                  <a:rPr lang="en-US" sz="2400" dirty="0" err="1"/>
                  <a:t>int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adjMatrix</a:t>
                </a:r>
                <a:r>
                  <a:rPr lang="en-US" sz="2400" dirty="0"/>
                  <a:t>[N][N]; </a:t>
                </a:r>
                <a:endParaRPr lang="es-ES_tradnl" sz="2100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es-ES_tradnl" sz="2100" dirty="0"/>
              </a:p>
              <a:p>
                <a:pPr marL="0" indent="0" algn="just">
                  <a:buNone/>
                </a:pPr>
                <a:r>
                  <a:rPr lang="es-ES_tradnl" sz="2100" b="1" dirty="0"/>
                  <a:t>Ventajas: </a:t>
                </a:r>
                <a:r>
                  <a:rPr lang="es-ES_tradnl" sz="2100" dirty="0"/>
                  <a:t>es sencilla de visualizar, programar y recorrer.</a:t>
                </a:r>
              </a:p>
              <a:p>
                <a:pPr marL="0" indent="0" algn="just">
                  <a:buNone/>
                </a:pPr>
                <a:endParaRPr lang="es-ES_tradnl" sz="2100" dirty="0"/>
              </a:p>
              <a:p>
                <a:pPr marL="0" indent="0" algn="just">
                  <a:buNone/>
                </a:pPr>
                <a:r>
                  <a:rPr lang="es-ES_tradnl" sz="2100" b="1" dirty="0"/>
                  <a:t>Desventajas: </a:t>
                </a:r>
                <a:r>
                  <a:rPr lang="es-ES_tradnl" sz="2100" dirty="0"/>
                  <a:t>para </a:t>
                </a:r>
                <a14:m>
                  <m:oMath xmlns:m="http://schemas.openxmlformats.org/officeDocument/2006/math">
                    <m:r>
                      <a:rPr lang="es-ES_tradnl" sz="2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sz="2100" dirty="0"/>
                  <a:t> vértices, la matriz requerida 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sz="2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_tradnl" sz="21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_tradnl" sz="2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2100" dirty="0"/>
                  <a:t>elementos, por lo que su uso se recomienda sólo para grafos peque</a:t>
                </a:r>
                <a:r>
                  <a:rPr lang="es-ES" sz="2100" dirty="0" err="1"/>
                  <a:t>ños</a:t>
                </a:r>
                <a:r>
                  <a:rPr lang="es-ES" sz="2100" dirty="0"/>
                  <a:t> (</a:t>
                </a:r>
                <a14:m>
                  <m:oMath xmlns:m="http://schemas.openxmlformats.org/officeDocument/2006/math">
                    <m:r>
                      <a:rPr lang="es-ES" sz="2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10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s-ES" sz="2100" dirty="0"/>
                  <a:t>).</a:t>
                </a:r>
                <a:endParaRPr lang="es-ES_tradnl" sz="2100" b="1" dirty="0"/>
              </a:p>
              <a:p>
                <a:pPr marL="0" indent="0" algn="just">
                  <a:buNone/>
                </a:pPr>
                <a:endParaRPr lang="es-ES_tradnl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F5855-C582-A347-9A34-8C1F5CCF0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  <a:blipFill>
                <a:blip r:embed="rId2"/>
                <a:stretch>
                  <a:fillRect l="-2454" t="-5575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09DE8E4B-3152-6D40-B8C9-DA482F129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491" y="306909"/>
            <a:ext cx="4010528" cy="2286000"/>
          </a:xfrm>
          <a:prstGeom prst="rect">
            <a:avLst/>
          </a:prstGeom>
        </p:spPr>
      </p:pic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FB9E473E-9FA9-864A-A9E8-11324A8E0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558" y="3021001"/>
            <a:ext cx="3278891" cy="31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E059C-5294-3C47-BF1D-DA866F7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Grafos</a:t>
            </a:r>
            <a:r>
              <a:rPr lang="en-US" sz="4000" b="1" dirty="0"/>
              <a:t> - </a:t>
            </a:r>
            <a:r>
              <a:rPr lang="en-US" sz="4000" b="1" dirty="0" err="1"/>
              <a:t>Representaciones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F5855-C582-A347-9A34-8C1F5CCF0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es-ES_tradnl" sz="4100" b="1" dirty="0"/>
                  <a:t>Lista de adyacencia</a:t>
                </a:r>
              </a:p>
              <a:p>
                <a:pPr marL="0" indent="0" algn="just">
                  <a:buNone/>
                </a:pPr>
                <a:endParaRPr lang="es-ES_tradnl" sz="2400" dirty="0"/>
              </a:p>
              <a:p>
                <a:pPr marL="0" indent="0" algn="just">
                  <a:buNone/>
                </a:pPr>
                <a:r>
                  <a:rPr lang="es-ES_tradnl" sz="2100" dirty="0"/>
                  <a:t>Lista en la que a cada vértice </a:t>
                </a:r>
                <a14:m>
                  <m:oMath xmlns:m="http://schemas.openxmlformats.org/officeDocument/2006/math">
                    <m:r>
                      <a:rPr lang="es-ES_tradnl" sz="21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_tradnl" sz="2100" dirty="0"/>
                  <a:t> se le agregan sus vecinos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_tradnl" sz="21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_tradnl" sz="21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sz="21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_tradnl" sz="21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_tradnl" sz="2100" dirty="0"/>
                  <a:t>. Usualmente se programa como un arreglo (o vector) de vectores. </a:t>
                </a:r>
              </a:p>
              <a:p>
                <a:pPr marL="0" indent="0" algn="just">
                  <a:buNone/>
                </a:pPr>
                <a:r>
                  <a:rPr lang="en-US" dirty="0"/>
                  <a:t>vector&lt;</a:t>
                </a:r>
                <a:r>
                  <a:rPr lang="en-US" dirty="0" err="1"/>
                  <a:t>int</a:t>
                </a:r>
                <a:r>
                  <a:rPr lang="en-US" dirty="0"/>
                  <a:t>&gt; </a:t>
                </a:r>
                <a:r>
                  <a:rPr lang="en-US" dirty="0" err="1"/>
                  <a:t>adjList</a:t>
                </a:r>
                <a:r>
                  <a:rPr lang="en-US" dirty="0"/>
                  <a:t>[N];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sz="2100" dirty="0"/>
                  <a:t>Para </a:t>
                </a:r>
                <a:r>
                  <a:rPr lang="en-US" sz="2100" dirty="0" err="1"/>
                  <a:t>grafos</a:t>
                </a:r>
                <a:r>
                  <a:rPr lang="en-US" sz="2100" dirty="0"/>
                  <a:t> con pesos, </a:t>
                </a:r>
                <a:r>
                  <a:rPr lang="en-US" sz="2100" dirty="0" err="1"/>
                  <a:t>usualmente</a:t>
                </a:r>
                <a:r>
                  <a:rPr lang="en-US" sz="2100" dirty="0"/>
                  <a:t> se </a:t>
                </a:r>
                <a:r>
                  <a:rPr lang="en-US" sz="2100" dirty="0" err="1"/>
                  <a:t>guardan</a:t>
                </a:r>
                <a:r>
                  <a:rPr lang="en-US" sz="2100" dirty="0"/>
                  <a:t> pares </a:t>
                </a:r>
                <a:r>
                  <a:rPr lang="en-US" sz="2100" b="1" dirty="0"/>
                  <a:t>&lt;</a:t>
                </a:r>
                <a:r>
                  <a:rPr lang="en-US" sz="2100" b="1" dirty="0" err="1"/>
                  <a:t>vértice</a:t>
                </a:r>
                <a:r>
                  <a:rPr lang="en-US" sz="2100" b="1" dirty="0"/>
                  <a:t> </a:t>
                </a:r>
                <a:r>
                  <a:rPr lang="en-US" sz="2100" b="1" dirty="0" err="1"/>
                  <a:t>vecino</a:t>
                </a:r>
                <a:r>
                  <a:rPr lang="en-US" sz="2100" b="1" dirty="0"/>
                  <a:t>, peso de la arista&gt;</a:t>
                </a:r>
                <a:r>
                  <a:rPr lang="en-US" sz="2100" dirty="0"/>
                  <a:t>.</a:t>
                </a:r>
                <a:endParaRPr lang="en-US" sz="2100" b="1" dirty="0"/>
              </a:p>
              <a:p>
                <a:pPr marL="0" indent="0" algn="just">
                  <a:buNone/>
                </a:pPr>
                <a:r>
                  <a:rPr lang="en-US" dirty="0"/>
                  <a:t>vector&lt; pair&lt;</a:t>
                </a:r>
                <a:r>
                  <a:rPr lang="en-US" dirty="0" err="1"/>
                  <a:t>int</a:t>
                </a:r>
                <a:r>
                  <a:rPr lang="en-US" dirty="0"/>
                  <a:t>, </a:t>
                </a:r>
                <a:r>
                  <a:rPr lang="en-US" dirty="0" err="1"/>
                  <a:t>int</a:t>
                </a:r>
                <a:r>
                  <a:rPr lang="en-US" dirty="0"/>
                  <a:t>&gt; &gt; </a:t>
                </a:r>
                <a:r>
                  <a:rPr lang="en-US" dirty="0" err="1"/>
                  <a:t>adj</a:t>
                </a:r>
                <a:r>
                  <a:rPr lang="en-US" dirty="0"/>
                  <a:t>[N]; </a:t>
                </a:r>
              </a:p>
              <a:p>
                <a:pPr marL="0" indent="0" algn="just">
                  <a:buNone/>
                </a:pPr>
                <a:endParaRPr lang="es-ES_tradnl" sz="2100" dirty="0"/>
              </a:p>
              <a:p>
                <a:pPr marL="0" indent="0" algn="just">
                  <a:buNone/>
                </a:pPr>
                <a:r>
                  <a:rPr lang="es-ES_tradnl" sz="2100" b="1" dirty="0"/>
                  <a:t>Ventajas: </a:t>
                </a:r>
                <a:r>
                  <a:rPr lang="es-ES_tradnl" sz="2100" dirty="0"/>
                  <a:t>Para </a:t>
                </a:r>
                <a14:m>
                  <m:oMath xmlns:m="http://schemas.openxmlformats.org/officeDocument/2006/math">
                    <m:r>
                      <a:rPr lang="es-ES_tradnl" sz="2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sz="2100" dirty="0"/>
                  <a:t> vértices y </a:t>
                </a:r>
                <a14:m>
                  <m:oMath xmlns:m="http://schemas.openxmlformats.org/officeDocument/2006/math">
                    <m:r>
                      <a:rPr lang="es-ES_tradnl" sz="21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sz="2100" dirty="0"/>
                  <a:t> aristas, se guardan </a:t>
                </a:r>
                <a14:m>
                  <m:oMath xmlns:m="http://schemas.openxmlformats.org/officeDocument/2006/math">
                    <m:r>
                      <a:rPr lang="es-ES_tradnl" sz="21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sz="2100" dirty="0"/>
                  <a:t> entradas (o </a:t>
                </a:r>
                <a14:m>
                  <m:oMath xmlns:m="http://schemas.openxmlformats.org/officeDocument/2006/math">
                    <m:r>
                      <a:rPr lang="es-ES_tradnl" sz="21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_tradnl" sz="21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sz="2100" dirty="0"/>
                  <a:t> en caso de grafos no dirigidos); no se guardan entradas innecesarias.</a:t>
                </a:r>
                <a:endParaRPr lang="es-ES_tradnl" sz="2100" b="1" dirty="0"/>
              </a:p>
              <a:p>
                <a:pPr marL="0" indent="0" algn="just">
                  <a:buNone/>
                </a:pPr>
                <a:r>
                  <a:rPr lang="es-ES_tradnl" sz="2100" b="1" dirty="0"/>
                  <a:t>Desventajas: </a:t>
                </a:r>
                <a:r>
                  <a:rPr lang="es-ES_tradnl" sz="2100" dirty="0"/>
                  <a:t>puede ser más difícil de programar y recorrer comparada con la matriz de adyacencia.</a:t>
                </a:r>
                <a:endParaRPr lang="es-ES_tradnl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F5855-C582-A347-9A34-8C1F5CCF0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  <a:blipFill>
                <a:blip r:embed="rId2"/>
                <a:stretch>
                  <a:fillRect l="-1636" t="-4181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09DE8E4B-3152-6D40-B8C9-DA482F129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491" y="306909"/>
            <a:ext cx="401052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4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29C8CEC9-7144-8F49-8B4C-6729560A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719" y="4445216"/>
            <a:ext cx="2364317" cy="1383124"/>
          </a:xfrm>
          <a:prstGeom prst="rect">
            <a:avLst/>
          </a:prstGeom>
        </p:spPr>
      </p:pic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E3FB65C7-02BF-D541-941B-4489A91B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76" y="1033998"/>
            <a:ext cx="2364317" cy="1371303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ED24CF01-91E1-6644-94C6-2F0A68F8E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533" y="4393705"/>
            <a:ext cx="2364317" cy="1365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F6A785-C48F-C54B-AB17-B3252609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b="1" dirty="0" err="1"/>
              <a:t>Grafos</a:t>
            </a:r>
            <a:r>
              <a:rPr lang="en-US" b="1" dirty="0"/>
              <a:t> – </a:t>
            </a:r>
            <a:r>
              <a:rPr lang="en-US" b="1" dirty="0" err="1"/>
              <a:t>Recorridos</a:t>
            </a:r>
            <a:r>
              <a:rPr lang="en-US" b="1" dirty="0"/>
              <a:t> </a:t>
            </a:r>
            <a:r>
              <a:rPr lang="en-US" b="1" dirty="0" err="1"/>
              <a:t>fundamentales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AB23-AB17-794F-8DFC-8C3D29E4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500" b="1" dirty="0"/>
              <a:t>DFS</a:t>
            </a:r>
          </a:p>
          <a:p>
            <a:pPr marL="0" indent="0" algn="just">
              <a:buNone/>
            </a:pPr>
            <a:r>
              <a:rPr lang="en-US" sz="1700" dirty="0"/>
              <a:t>El </a:t>
            </a:r>
            <a:r>
              <a:rPr lang="en-US" sz="1700" dirty="0" err="1"/>
              <a:t>recorrido</a:t>
            </a:r>
            <a:r>
              <a:rPr lang="en-US" sz="1700" dirty="0"/>
              <a:t> </a:t>
            </a:r>
            <a:r>
              <a:rPr lang="en-US" sz="1700" dirty="0" err="1"/>
              <a:t>inicia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un v</a:t>
            </a:r>
            <a:r>
              <a:rPr lang="ru-RU" sz="1700" dirty="0" err="1"/>
              <a:t>é</a:t>
            </a:r>
            <a:r>
              <a:rPr lang="es-ES" sz="1700" dirty="0" err="1"/>
              <a:t>rtice</a:t>
            </a:r>
            <a:r>
              <a:rPr lang="es-ES" sz="1700" dirty="0"/>
              <a:t> determinado y recorre todos los vértices alcanzables a partir de ese vértice inicial. Siempre sigue un mismo camino mientras se encuentren nuevos vértices alcanzables; en caso contrario, regresa al vértice previo y explora otra parte del grafo. El algoritmo lleva el control de los vértices ya visitados para procesar cada nodo máximo una vez.</a:t>
            </a:r>
          </a:p>
          <a:p>
            <a:pPr marL="0" indent="0" algn="just">
              <a:buNone/>
            </a:pPr>
            <a:endParaRPr lang="es-ES" sz="1700" dirty="0"/>
          </a:p>
          <a:p>
            <a:pPr marL="0" indent="0" algn="just">
              <a:buNone/>
            </a:pPr>
            <a:r>
              <a:rPr lang="es-ES" sz="1700" b="1" dirty="0"/>
              <a:t>Complejidad: </a:t>
            </a:r>
            <a:r>
              <a:rPr lang="es-ES" sz="1700" dirty="0"/>
              <a:t>O(n + m), donde n es el número de vértices y m es el número de aristas.</a:t>
            </a:r>
          </a:p>
          <a:p>
            <a:pPr marL="0" indent="0" algn="just">
              <a:buNone/>
            </a:pPr>
            <a:endParaRPr lang="es-ES" sz="1700" b="1" dirty="0"/>
          </a:p>
          <a:p>
            <a:pPr marL="0" indent="0" algn="just">
              <a:buNone/>
            </a:pPr>
            <a:r>
              <a:rPr lang="en-US" sz="1700" b="1" dirty="0"/>
              <a:t>Ideas clave: </a:t>
            </a:r>
            <a:r>
              <a:rPr lang="en-US" sz="1700" dirty="0" err="1"/>
              <a:t>recursión</a:t>
            </a:r>
            <a:r>
              <a:rPr lang="en-US" sz="1700" dirty="0"/>
              <a:t>, pila</a:t>
            </a:r>
            <a:endParaRPr lang="en-US" sz="1700" b="1" dirty="0"/>
          </a:p>
          <a:p>
            <a:pPr marL="0" indent="0" algn="just">
              <a:buNone/>
            </a:pPr>
            <a:endParaRPr lang="en-US" sz="1700" dirty="0"/>
          </a:p>
        </p:txBody>
      </p:sp>
      <p:pic>
        <p:nvPicPr>
          <p:cNvPr id="7" name="Picture 6" descr="A clock that is looking at the camera&#10;&#10;Description automatically generated">
            <a:extLst>
              <a:ext uri="{FF2B5EF4-FFF2-40B4-BE49-F238E27FC236}">
                <a16:creationId xmlns:a16="http://schemas.microsoft.com/office/drawing/2014/main" id="{4B0DF9AF-42F1-1542-9518-2840D93C4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6101" y="1054000"/>
            <a:ext cx="2364317" cy="14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6A785-C48F-C54B-AB17-B3252609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Grafos</a:t>
            </a:r>
            <a:r>
              <a:rPr lang="en-US" sz="2800" b="1" dirty="0">
                <a:solidFill>
                  <a:schemeClr val="bg1"/>
                </a:solidFill>
              </a:rPr>
              <a:t> – </a:t>
            </a:r>
            <a:r>
              <a:rPr lang="en-US" sz="2800" b="1" dirty="0" err="1">
                <a:solidFill>
                  <a:schemeClr val="bg1"/>
                </a:solidFill>
              </a:rPr>
              <a:t>Recorridos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fundamentales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AB23-AB17-794F-8DFC-8C3D29E4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</a:rPr>
              <a:t>DFS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bg1"/>
                </a:solidFill>
              </a:rPr>
              <a:t>Implementación con una lista de adyacencia global y un arreglo de visitados global.</a:t>
            </a: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vector&lt;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adj</a:t>
            </a:r>
            <a:r>
              <a:rPr lang="en-US" dirty="0">
                <a:solidFill>
                  <a:schemeClr val="bg1"/>
                </a:solidFill>
              </a:rPr>
              <a:t>[N];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bool visited[N];</a:t>
            </a:r>
            <a:endParaRPr lang="es-ES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3430B-9953-0045-843C-09F35A9C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18581"/>
            <a:ext cx="6250769" cy="48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5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A785-C48F-C54B-AB17-B3252609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b="1" dirty="0" err="1"/>
              <a:t>Grafos</a:t>
            </a:r>
            <a:r>
              <a:rPr lang="en-US" b="1" dirty="0"/>
              <a:t> – </a:t>
            </a:r>
            <a:r>
              <a:rPr lang="en-US" b="1" dirty="0" err="1"/>
              <a:t>Recorridos</a:t>
            </a:r>
            <a:r>
              <a:rPr lang="en-US" b="1" dirty="0"/>
              <a:t> </a:t>
            </a:r>
            <a:r>
              <a:rPr lang="en-US" b="1" dirty="0" err="1"/>
              <a:t>fundamentales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AB23-AB17-794F-8DFC-8C3D29E4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000" b="1" dirty="0"/>
              <a:t>BFS</a:t>
            </a:r>
          </a:p>
          <a:p>
            <a:pPr marL="0" indent="0" algn="just">
              <a:buNone/>
            </a:pPr>
            <a:r>
              <a:rPr lang="en-US" sz="2000" dirty="0"/>
              <a:t>El </a:t>
            </a:r>
            <a:r>
              <a:rPr lang="en-US" sz="2000" dirty="0" err="1"/>
              <a:t>recorrido</a:t>
            </a:r>
            <a:r>
              <a:rPr lang="en-US" sz="2000" dirty="0"/>
              <a:t> </a:t>
            </a:r>
            <a:r>
              <a:rPr lang="en-US" sz="2000" dirty="0" err="1"/>
              <a:t>inicia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v</a:t>
            </a:r>
            <a:r>
              <a:rPr lang="ru-RU" sz="2000" dirty="0" err="1"/>
              <a:t>é</a:t>
            </a:r>
            <a:r>
              <a:rPr lang="es-ES" sz="2000" dirty="0" err="1"/>
              <a:t>rtice</a:t>
            </a:r>
            <a:r>
              <a:rPr lang="es-ES" sz="2000" dirty="0"/>
              <a:t> determinado y recorre todos los vértices alcanzables a partir de ese vértice inicial en el orden creciente según las distancias del vértice inicial a los demás vértices, es decir, el recorrido es por niveles.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b="1" dirty="0"/>
              <a:t>Complejidad: </a:t>
            </a:r>
            <a:r>
              <a:rPr lang="es-ES" sz="2000" dirty="0"/>
              <a:t>O(n + m), donde n es el número de vértices y m es el número de aristas.</a:t>
            </a:r>
          </a:p>
          <a:p>
            <a:pPr marL="0" indent="0" algn="just">
              <a:buNone/>
            </a:pPr>
            <a:endParaRPr lang="es-ES" sz="2000" b="1" dirty="0"/>
          </a:p>
          <a:p>
            <a:pPr marL="0" indent="0" algn="just">
              <a:buNone/>
            </a:pPr>
            <a:r>
              <a:rPr lang="en-US" sz="2000" b="1" dirty="0"/>
              <a:t>Ideas clave: </a:t>
            </a:r>
            <a:r>
              <a:rPr lang="en-US" sz="2000" dirty="0"/>
              <a:t>cola, </a:t>
            </a:r>
            <a:r>
              <a:rPr lang="en-US" sz="2000" dirty="0" err="1"/>
              <a:t>niveles</a:t>
            </a: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 up of a clock&#10;&#10;Description automatically generated">
            <a:extLst>
              <a:ext uri="{FF2B5EF4-FFF2-40B4-BE49-F238E27FC236}">
                <a16:creationId xmlns:a16="http://schemas.microsoft.com/office/drawing/2014/main" id="{685A6460-E15A-6C4F-BA42-E1BCAE05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75" y="4546234"/>
            <a:ext cx="2364317" cy="140085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close up of a clock&#10;&#10;Description automatically generated">
            <a:extLst>
              <a:ext uri="{FF2B5EF4-FFF2-40B4-BE49-F238E27FC236}">
                <a16:creationId xmlns:a16="http://schemas.microsoft.com/office/drawing/2014/main" id="{5451C529-E638-A145-8E98-F42C3CB6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100" y="4471842"/>
            <a:ext cx="2364317" cy="1389036"/>
          </a:xfrm>
          <a:prstGeom prst="rect">
            <a:avLst/>
          </a:prstGeom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40BA7A40-F4F8-674E-A469-655C84D69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101" y="1174103"/>
            <a:ext cx="2364317" cy="1335839"/>
          </a:xfrm>
          <a:prstGeom prst="rect">
            <a:avLst/>
          </a:prstGeom>
        </p:spPr>
      </p:pic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3EA0047-D112-C841-8D19-301ABBF21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475" y="1171997"/>
            <a:ext cx="2364317" cy="1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9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6A785-C48F-C54B-AB17-B3252609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Grafos</a:t>
            </a:r>
            <a:r>
              <a:rPr lang="en-US" sz="2800" b="1" dirty="0">
                <a:solidFill>
                  <a:schemeClr val="bg1"/>
                </a:solidFill>
              </a:rPr>
              <a:t> – </a:t>
            </a:r>
            <a:r>
              <a:rPr lang="en-US" sz="2800" b="1" dirty="0" err="1">
                <a:solidFill>
                  <a:schemeClr val="bg1"/>
                </a:solidFill>
              </a:rPr>
              <a:t>Recorridos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fundamentales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AB23-AB17-794F-8DFC-8C3D29E4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BFS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Implementación con una lista de adyacencia global.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vector&lt;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adj</a:t>
            </a:r>
            <a:r>
              <a:rPr lang="en-US" sz="2000" dirty="0">
                <a:solidFill>
                  <a:schemeClr val="bg1"/>
                </a:solidFill>
              </a:rPr>
              <a:t>[N]; 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A28B67C0-D960-ED43-91D8-8CA13D79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74" y="643467"/>
            <a:ext cx="569494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6F78F-3920-E844-82CA-9F647354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Grafos</a:t>
            </a:r>
            <a:r>
              <a:rPr lang="en-US" sz="4000" b="1" dirty="0"/>
              <a:t> - </a:t>
            </a:r>
            <a:r>
              <a:rPr lang="en-US" sz="4000" b="1" dirty="0" err="1"/>
              <a:t>Aplicaciones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4657-7DD1-9842-B5F8-D21BD5E8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err="1"/>
              <a:t>Revisar</a:t>
            </a:r>
            <a:r>
              <a:rPr lang="en-US" sz="2400" b="1" dirty="0"/>
              <a:t> </a:t>
            </a:r>
            <a:r>
              <a:rPr lang="en-US" sz="2400" b="1" dirty="0" err="1"/>
              <a:t>conexidad</a:t>
            </a: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dirty="0" err="1"/>
              <a:t>Cada</a:t>
            </a:r>
            <a:r>
              <a:rPr lang="en-US" sz="2400" dirty="0"/>
              <a:t> DFS (o BFS) </a:t>
            </a:r>
            <a:r>
              <a:rPr lang="en-US" sz="2400" dirty="0" err="1"/>
              <a:t>encontrará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conexa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lo que </a:t>
            </a:r>
            <a:r>
              <a:rPr lang="en-US" sz="2400" dirty="0" err="1"/>
              <a:t>bastará</a:t>
            </a:r>
            <a:r>
              <a:rPr lang="en-US" sz="2400" dirty="0"/>
              <a:t> </a:t>
            </a:r>
            <a:r>
              <a:rPr lang="en-US" sz="2400" dirty="0" err="1"/>
              <a:t>hacer</a:t>
            </a:r>
            <a:r>
              <a:rPr lang="en-US" sz="2400" dirty="0"/>
              <a:t> un </a:t>
            </a:r>
            <a:r>
              <a:rPr lang="en-US" sz="2400" dirty="0" err="1"/>
              <a:t>recorrido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vértice</a:t>
            </a:r>
            <a:r>
              <a:rPr lang="en-US" sz="2400" dirty="0"/>
              <a:t> no </a:t>
            </a:r>
            <a:r>
              <a:rPr lang="en-US" sz="2400" dirty="0" err="1"/>
              <a:t>visitado</a:t>
            </a:r>
            <a:r>
              <a:rPr lang="en-US" sz="2400" dirty="0"/>
              <a:t> </a:t>
            </a:r>
            <a:r>
              <a:rPr lang="en-US" sz="2400" dirty="0" err="1"/>
              <a:t>actualizando</a:t>
            </a:r>
            <a:r>
              <a:rPr lang="en-US" sz="2400" dirty="0"/>
              <a:t> el </a:t>
            </a:r>
            <a:r>
              <a:rPr lang="en-US" sz="2400" dirty="0" err="1"/>
              <a:t>arreglo</a:t>
            </a:r>
            <a:r>
              <a:rPr lang="en-US" sz="2400" dirty="0"/>
              <a:t> de </a:t>
            </a:r>
            <a:r>
              <a:rPr lang="en-US" sz="2400" dirty="0" err="1"/>
              <a:t>visitados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paso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recorrido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8E640D3-85FD-ED4C-9B6F-611D0442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909" y="306909"/>
            <a:ext cx="3907693" cy="2286000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923B2490-8361-2B41-850B-CE0949A8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285434"/>
            <a:ext cx="4042410" cy="24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0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6F78F-3920-E844-82CA-9F647354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Grafos</a:t>
            </a:r>
            <a:r>
              <a:rPr lang="en-US" sz="4000" b="1" dirty="0"/>
              <a:t> - </a:t>
            </a:r>
            <a:r>
              <a:rPr lang="en-US" sz="4000" b="1" dirty="0" err="1"/>
              <a:t>Aplicaciones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4657-7DD1-9842-B5F8-D21BD5E8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err="1"/>
              <a:t>Buscar</a:t>
            </a:r>
            <a:r>
              <a:rPr lang="en-US" sz="2400" b="1" dirty="0"/>
              <a:t> </a:t>
            </a:r>
            <a:r>
              <a:rPr lang="en-US" sz="2400" b="1" dirty="0" err="1"/>
              <a:t>ciclos</a:t>
            </a: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dirty="0" err="1"/>
              <a:t>Existe</a:t>
            </a:r>
            <a:r>
              <a:rPr lang="en-US" sz="2400" dirty="0"/>
              <a:t> un </a:t>
            </a:r>
            <a:r>
              <a:rPr lang="en-US" sz="2400" dirty="0" err="1"/>
              <a:t>ciclo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recorrido</a:t>
            </a:r>
            <a:r>
              <a:rPr lang="en-US" sz="2400" dirty="0"/>
              <a:t> un </a:t>
            </a:r>
            <a:r>
              <a:rPr lang="en-US" sz="2400" dirty="0" err="1"/>
              <a:t>vértice</a:t>
            </a:r>
            <a:r>
              <a:rPr lang="en-US" sz="2400" dirty="0"/>
              <a:t> V </a:t>
            </a:r>
            <a:r>
              <a:rPr lang="en-US" sz="2400" dirty="0" err="1"/>
              <a:t>tiene</a:t>
            </a:r>
            <a:r>
              <a:rPr lang="en-US" sz="2400" dirty="0"/>
              <a:t> un </a:t>
            </a:r>
            <a:r>
              <a:rPr lang="en-US" sz="2400" dirty="0" err="1"/>
              <a:t>vecino</a:t>
            </a:r>
            <a:r>
              <a:rPr lang="en-US" sz="2400" dirty="0"/>
              <a:t> U que no sea el </a:t>
            </a:r>
            <a:r>
              <a:rPr lang="en-US" sz="2400" dirty="0" err="1"/>
              <a:t>vértice</a:t>
            </a:r>
            <a:r>
              <a:rPr lang="en-US" sz="2400" dirty="0"/>
              <a:t> </a:t>
            </a:r>
            <a:r>
              <a:rPr lang="en-US" sz="2400" dirty="0" err="1"/>
              <a:t>previo</a:t>
            </a:r>
            <a:r>
              <a:rPr lang="en-US" sz="2400" dirty="0"/>
              <a:t> a V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recorrido</a:t>
            </a:r>
            <a:r>
              <a:rPr lang="en-US" sz="2400" dirty="0"/>
              <a:t> actual </a:t>
            </a:r>
            <a:r>
              <a:rPr lang="en-US" sz="2400" dirty="0" err="1"/>
              <a:t>tal</a:t>
            </a:r>
            <a:r>
              <a:rPr lang="en-US" sz="2400" dirty="0"/>
              <a:t> que U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r>
              <a:rPr lang="en-US" sz="2400" dirty="0"/>
              <a:t> </a:t>
            </a:r>
            <a:r>
              <a:rPr lang="en-US" sz="2400" dirty="0" err="1"/>
              <a:t>sido</a:t>
            </a:r>
            <a:r>
              <a:rPr lang="en-US" sz="2400" dirty="0"/>
              <a:t> </a:t>
            </a:r>
            <a:r>
              <a:rPr lang="en-US" sz="2400" dirty="0" err="1"/>
              <a:t>visitado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378DF9AF-C20E-1C40-99DC-2E819AAB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62" y="3533392"/>
            <a:ext cx="3958443" cy="2286000"/>
          </a:xfrm>
          <a:prstGeom prst="rect">
            <a:avLst/>
          </a:prstGeom>
        </p:spPr>
      </p:pic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EF14A32-79E7-414E-A5FE-8D0262B3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62" y="640263"/>
            <a:ext cx="4042410" cy="24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3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6F78F-3920-E844-82CA-9F647354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Grafos</a:t>
            </a:r>
            <a:r>
              <a:rPr lang="en-US" sz="4000" b="1" dirty="0"/>
              <a:t> - </a:t>
            </a:r>
            <a:r>
              <a:rPr lang="en-US" sz="4000" b="1" dirty="0" err="1"/>
              <a:t>Aplicaciones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4657-7DD1-9842-B5F8-D21BD5E8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2400" b="1" dirty="0"/>
              <a:t>Determinar si un grafo es bipartito</a:t>
            </a:r>
          </a:p>
          <a:p>
            <a:pPr marL="0" indent="0" algn="just">
              <a:buNone/>
            </a:pPr>
            <a:endParaRPr lang="es-ES_tradnl" sz="2400" b="1" dirty="0"/>
          </a:p>
          <a:p>
            <a:pPr marL="0" indent="0" algn="just">
              <a:buNone/>
            </a:pPr>
            <a:r>
              <a:rPr lang="es-ES_tradnl" sz="2400" dirty="0"/>
              <a:t>Usando dos colores (ej. rojo y azul), colorea cada vértice de un color y cada uno de sus vecinos del otro color y así sucesivamente sigue coloreando los vértices. Si en algún momento dos vértices vecinos tienen el mismo color, entonces el grafo NO es bipartito.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2B66F81E-7D4E-1A4B-A133-849B9E36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7" y="3636165"/>
            <a:ext cx="4042409" cy="2273853"/>
          </a:xfrm>
          <a:prstGeom prst="rect">
            <a:avLst/>
          </a:prstGeom>
        </p:spPr>
      </p:pic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6670287-D748-1E46-8631-C5D6D820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520455"/>
            <a:ext cx="4042410" cy="24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4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F858C-9FD7-BA40-AA52-9B3F12C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Grafos - Problemas clásicos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9F3B-32EA-9345-B8A2-A4FD094E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5943191" cy="3341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linkClick r:id="rId3"/>
              </a:rPr>
              <a:t>UVA 572 – Oil deposits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F31F8-D70A-4D4F-B392-6D199B66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6" y="3088432"/>
            <a:ext cx="3438119" cy="26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9EEA1-C2EC-394C-81F2-59A745819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_tradnl" sz="4900" dirty="0"/>
              <a:t>Sesión 4: </a:t>
            </a:r>
            <a:br>
              <a:rPr lang="es-ES_tradnl" sz="4900" dirty="0"/>
            </a:br>
            <a:br>
              <a:rPr lang="es-ES_tradnl" sz="4900" dirty="0"/>
            </a:br>
            <a:r>
              <a:rPr lang="es-ES_tradnl" sz="4900" dirty="0"/>
              <a:t>Grafos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01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F858C-9FD7-BA40-AA52-9B3F12C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Grafos - Problemas clásicos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9F3B-32EA-9345-B8A2-A4FD094E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5943191" cy="3341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linkClick r:id="rId2"/>
              </a:rPr>
              <a:t>Codeforces 1130 C - Connect</a:t>
            </a:r>
            <a:endParaRPr lang="en-US" sz="2400" b="1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DDAEFEA-9C12-B84F-8203-6B6AC2842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6" y="5181421"/>
            <a:ext cx="5572125" cy="12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37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CEE3D-C12F-6D48-8EFA-5A26460E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Concurso</a:t>
            </a:r>
            <a:r>
              <a:rPr lang="en-US" dirty="0">
                <a:solidFill>
                  <a:schemeClr val="accent1"/>
                </a:solidFill>
              </a:rPr>
              <a:t> #4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VJudge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72E1-9573-4A41-A3CB-9A08D188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https://vjudge.net/contest/292600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9738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FE9E1-C623-CC41-ADBE-AD7A094B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Fuentes bibliográficas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0F4B0C6-10B6-4454-9718-CF9514631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2858-60B7-0542-8190-DA0EFF6B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Diagramas</a:t>
            </a:r>
            <a:r>
              <a:rPr lang="en-US" sz="2000" dirty="0">
                <a:solidFill>
                  <a:srgbClr val="000000"/>
                </a:solidFill>
              </a:rPr>
              <a:t> de ”Competitive Programmer’s Handbook” de Antti </a:t>
            </a:r>
            <a:r>
              <a:rPr lang="en-US" sz="2000" dirty="0" err="1">
                <a:solidFill>
                  <a:srgbClr val="000000"/>
                </a:solidFill>
              </a:rPr>
              <a:t>Laaksonen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08CEC-8AD9-B142-80EC-4F9E04C6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Sesión</a:t>
            </a:r>
            <a:r>
              <a:rPr lang="en-US" sz="3200" dirty="0">
                <a:solidFill>
                  <a:srgbClr val="FFFFFF"/>
                </a:solidFill>
              </a:rPr>
              <a:t> 4 - </a:t>
            </a:r>
            <a:r>
              <a:rPr lang="es-ES" sz="3200" dirty="0">
                <a:solidFill>
                  <a:srgbClr val="FFFFFF"/>
                </a:solidFill>
              </a:rPr>
              <a:t>Temario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81600B-D503-40A6-A730-3FFCE4A91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862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81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965F-C169-174F-94F2-6E501848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sz="3700" err="1"/>
              <a:t>Inscripciones</a:t>
            </a:r>
            <a:r>
              <a:rPr lang="en-US" sz="3700"/>
              <a:t> a la </a:t>
            </a:r>
            <a:r>
              <a:rPr lang="en-US" sz="3700" err="1"/>
              <a:t>eliminatoria</a:t>
            </a:r>
            <a:r>
              <a:rPr lang="en-US" sz="3700"/>
              <a:t> del ACM ICPC 2019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636887B-1FC2-3140-86DC-B2D82856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63" y="2589086"/>
            <a:ext cx="3517042" cy="2755478"/>
          </a:xfrm>
          <a:prstGeom prst="rect">
            <a:avLst/>
          </a:prstGeom>
        </p:spPr>
      </p:pic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6752-E0B3-6A40-B11A-978EDA1A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Escríbanle al Dr. Daniel Pérez Rojas con el nombre de su equipo y los nombres de los tres integrantes.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b="1"/>
              <a:t>danperez@tec.mx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66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89B51-1A1E-F242-9EBD-E96529A1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chemeClr val="accent1"/>
                </a:solidFill>
              </a:rPr>
              <a:t>Grafos</a:t>
            </a:r>
            <a:r>
              <a:rPr lang="en-US" b="1" dirty="0">
                <a:solidFill>
                  <a:schemeClr val="accent1"/>
                </a:solidFill>
              </a:rPr>
              <a:t> - </a:t>
            </a:r>
            <a:r>
              <a:rPr lang="en-US" b="1" dirty="0" err="1">
                <a:solidFill>
                  <a:schemeClr val="accent1"/>
                </a:solidFill>
              </a:rPr>
              <a:t>Introducción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E42F-77F6-2C4E-A183-DE2EB4F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Muchos</a:t>
            </a:r>
            <a:r>
              <a:rPr lang="en-US" sz="2400" dirty="0"/>
              <a:t> </a:t>
            </a:r>
            <a:r>
              <a:rPr lang="en-US" sz="2400" dirty="0" err="1"/>
              <a:t>problemas</a:t>
            </a:r>
            <a:r>
              <a:rPr lang="en-US" sz="2400" dirty="0"/>
              <a:t> de </a:t>
            </a:r>
            <a:r>
              <a:rPr lang="en-US" sz="2400" dirty="0" err="1"/>
              <a:t>programación</a:t>
            </a:r>
            <a:r>
              <a:rPr lang="en-US" sz="2400" dirty="0"/>
              <a:t>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modelarse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un </a:t>
            </a:r>
            <a:r>
              <a:rPr lang="en-US" sz="2400" dirty="0" err="1"/>
              <a:t>problema</a:t>
            </a:r>
            <a:r>
              <a:rPr lang="en-US" sz="2400" dirty="0"/>
              <a:t> de </a:t>
            </a:r>
            <a:r>
              <a:rPr lang="en-US" sz="2400" dirty="0" err="1"/>
              <a:t>grafos</a:t>
            </a:r>
            <a:r>
              <a:rPr lang="en-US" sz="2400" dirty="0"/>
              <a:t>. Por </a:t>
            </a:r>
            <a:r>
              <a:rPr lang="en-US" sz="2400" dirty="0" err="1"/>
              <a:t>ejemplo</a:t>
            </a:r>
            <a:r>
              <a:rPr lang="en-US" sz="2400" dirty="0"/>
              <a:t>, ante </a:t>
            </a:r>
            <a:r>
              <a:rPr lang="en-US" sz="2400" dirty="0" err="1"/>
              <a:t>problemas</a:t>
            </a:r>
            <a:r>
              <a:rPr lang="en-US" sz="2400" dirty="0"/>
              <a:t> </a:t>
            </a:r>
            <a:r>
              <a:rPr lang="en-US" sz="2400" dirty="0" err="1"/>
              <a:t>acerca</a:t>
            </a:r>
            <a:r>
              <a:rPr lang="en-US" sz="2400" dirty="0"/>
              <a:t> de </a:t>
            </a:r>
            <a:r>
              <a:rPr lang="en-US" sz="2400" dirty="0" err="1"/>
              <a:t>ciudades</a:t>
            </a:r>
            <a:r>
              <a:rPr lang="en-US" sz="2400" dirty="0"/>
              <a:t> y </a:t>
            </a:r>
            <a:r>
              <a:rPr lang="en-US" sz="2400" dirty="0" err="1"/>
              <a:t>caminos</a:t>
            </a:r>
            <a:r>
              <a:rPr lang="en-US" sz="2400" dirty="0"/>
              <a:t>, </a:t>
            </a:r>
            <a:r>
              <a:rPr lang="en-US" sz="2400" dirty="0" err="1"/>
              <a:t>es</a:t>
            </a:r>
            <a:r>
              <a:rPr lang="en-US" sz="2400" dirty="0"/>
              <a:t> natural </a:t>
            </a:r>
            <a:r>
              <a:rPr lang="en-US" sz="2400" dirty="0" err="1"/>
              <a:t>pensar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grafos</a:t>
            </a:r>
            <a:r>
              <a:rPr lang="en-US" sz="2400" dirty="0"/>
              <a:t>.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otras</a:t>
            </a:r>
            <a:r>
              <a:rPr lang="en-US" sz="2400" dirty="0"/>
              <a:t> </a:t>
            </a:r>
            <a:r>
              <a:rPr lang="en-US" sz="2400" dirty="0" err="1"/>
              <a:t>ocasiones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grafos</a:t>
            </a:r>
            <a:r>
              <a:rPr lang="en-US" sz="2400" dirty="0"/>
              <a:t>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estar</a:t>
            </a:r>
            <a:r>
              <a:rPr lang="en-US" sz="2400" dirty="0"/>
              <a:t> de </a:t>
            </a:r>
            <a:r>
              <a:rPr lang="en-US" sz="2400" dirty="0" err="1"/>
              <a:t>cierta</a:t>
            </a:r>
            <a:r>
              <a:rPr lang="en-US" sz="2400" dirty="0"/>
              <a:t> </a:t>
            </a:r>
            <a:r>
              <a:rPr lang="en-US" sz="2400" dirty="0" err="1"/>
              <a:t>manera</a:t>
            </a:r>
            <a:r>
              <a:rPr lang="en-US" sz="2400" dirty="0"/>
              <a:t> </a:t>
            </a:r>
            <a:r>
              <a:rPr lang="en-US" sz="2400" dirty="0" err="1"/>
              <a:t>escondidos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enunciado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6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A7C58-E7BB-7643-9764-8A8EF66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Grafos</a:t>
            </a:r>
            <a:r>
              <a:rPr lang="en-US" sz="4000" b="1" dirty="0"/>
              <a:t> – </a:t>
            </a:r>
            <a:r>
              <a:rPr lang="en-US" sz="4000" b="1" dirty="0" err="1"/>
              <a:t>Vocabulario</a:t>
            </a:r>
            <a:r>
              <a:rPr lang="en-US" sz="4000" b="1" dirty="0"/>
              <a:t> </a:t>
            </a:r>
            <a:r>
              <a:rPr lang="en-US" sz="4000" b="1" dirty="0" err="1"/>
              <a:t>básico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D1F7-2EF2-554C-ABE1-582B0C96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509728" cy="3910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sz="2400" b="1" dirty="0"/>
              <a:t>Grafo: </a:t>
            </a:r>
            <a:r>
              <a:rPr lang="es-ES_tradnl" sz="2400" dirty="0"/>
              <a:t>conjunto de vértices y aristas que unen parejas de vértices.</a:t>
            </a:r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r>
              <a:rPr lang="es-ES_tradnl" sz="2400" b="1" dirty="0"/>
              <a:t>Vértices vecinos: </a:t>
            </a:r>
            <a:r>
              <a:rPr lang="es-ES_tradnl" sz="2400" dirty="0"/>
              <a:t>decimos que U y V son vecinos si existe una arista entre estos vértices.</a:t>
            </a:r>
            <a:endParaRPr lang="es-ES_tradnl" sz="2400" b="1" dirty="0"/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r>
              <a:rPr lang="es-ES_tradnl" sz="2400" b="1" dirty="0"/>
              <a:t>Camino: </a:t>
            </a:r>
            <a:r>
              <a:rPr lang="es-ES_tradnl" sz="2400" dirty="0"/>
              <a:t>secuencia de vértices unidos por aristas.</a:t>
            </a:r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r>
              <a:rPr lang="es-ES_tradnl" sz="2400" b="1" dirty="0"/>
              <a:t>Ciclo: </a:t>
            </a:r>
            <a:r>
              <a:rPr lang="es-ES_tradnl" sz="2400" dirty="0"/>
              <a:t>camino en el que el primer y último vértice son el mismo.</a:t>
            </a:r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r>
              <a:rPr lang="es-ES_tradnl" sz="2400" b="1" dirty="0"/>
              <a:t>Camino simple: </a:t>
            </a:r>
            <a:r>
              <a:rPr lang="es-ES_tradnl" sz="2400" dirty="0"/>
              <a:t>camino en el que no hay algún vértice repetido.</a:t>
            </a:r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85A3A42F-8932-8F45-8D20-27513784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454466"/>
            <a:ext cx="4042409" cy="1990885"/>
          </a:xfrm>
          <a:prstGeom prst="rect">
            <a:avLst/>
          </a:prstGeom>
        </p:spPr>
      </p:pic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D61A59E1-8C43-CA40-A1A2-51466E39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512820"/>
            <a:ext cx="4042410" cy="20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7C58-E7BB-7643-9764-8A8EF66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Grafos</a:t>
            </a:r>
            <a:r>
              <a:rPr lang="en-US" sz="3200" b="1" dirty="0"/>
              <a:t> – </a:t>
            </a:r>
            <a:r>
              <a:rPr lang="en-US" sz="3200" b="1" dirty="0" err="1"/>
              <a:t>Vocabulario</a:t>
            </a:r>
            <a:r>
              <a:rPr lang="en-US" sz="3200" b="1" dirty="0"/>
              <a:t> </a:t>
            </a:r>
            <a:r>
              <a:rPr lang="en-US" sz="3200" b="1" dirty="0" err="1"/>
              <a:t>básico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AD1F7-2EF2-554C-ABE1-582B0C96C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548467"/>
                <a:ext cx="3387105" cy="36284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_tradnl" sz="1800" b="1" dirty="0"/>
                  <a:t>Grafo conexo: </a:t>
                </a:r>
                <a:r>
                  <a:rPr lang="es-ES_tradnl" sz="1800" dirty="0"/>
                  <a:t>grafo en el que existe un camino entre cualquier par de vértices.</a:t>
                </a:r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r>
                  <a:rPr lang="es-ES_tradnl" sz="1800" b="1" dirty="0"/>
                  <a:t>Componente conexa: </a:t>
                </a:r>
                <a:r>
                  <a:rPr lang="es-ES_tradnl" sz="1800" dirty="0" err="1"/>
                  <a:t>subgrafo</a:t>
                </a:r>
                <a:r>
                  <a:rPr lang="es-ES_tradnl" sz="1800" dirty="0"/>
                  <a:t> que sí es conexo.</a:t>
                </a:r>
              </a:p>
              <a:p>
                <a:pPr marL="0" indent="0">
                  <a:buNone/>
                </a:pPr>
                <a:endParaRPr lang="es-ES_tradnl" sz="1800" b="1" dirty="0"/>
              </a:p>
              <a:p>
                <a:pPr marL="0" indent="0">
                  <a:buNone/>
                </a:pPr>
                <a:r>
                  <a:rPr lang="es-ES_tradnl" sz="1800" b="1" dirty="0"/>
                  <a:t>Árbol: </a:t>
                </a:r>
                <a:r>
                  <a:rPr lang="es-ES_tradnl" sz="1800" dirty="0"/>
                  <a:t>grafo conexo con </a:t>
                </a:r>
                <a14:m>
                  <m:oMath xmlns:m="http://schemas.openxmlformats.org/officeDocument/2006/math">
                    <m:r>
                      <a:rPr lang="es-ES_tradnl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sz="1800" dirty="0"/>
                  <a:t> vértices y </a:t>
                </a:r>
                <a14:m>
                  <m:oMath xmlns:m="http://schemas.openxmlformats.org/officeDocument/2006/math">
                    <m:r>
                      <a:rPr lang="es-ES_tradnl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_tradnl" sz="1800" i="1" dirty="0" smtClean="0"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s-ES_tradnl" sz="1800" dirty="0"/>
                  <a:t>aristas.</a:t>
                </a:r>
                <a:endParaRPr lang="es-ES_tradnl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AD1F7-2EF2-554C-ABE1-582B0C96C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548467"/>
                <a:ext cx="3387105" cy="3628495"/>
              </a:xfrm>
              <a:blipFill>
                <a:blip r:embed="rId2"/>
                <a:stretch>
                  <a:fillRect l="-1119" t="-1399" r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close up of a clock&#10;&#10;Description automatically generated">
            <a:extLst>
              <a:ext uri="{FF2B5EF4-FFF2-40B4-BE49-F238E27FC236}">
                <a16:creationId xmlns:a16="http://schemas.microsoft.com/office/drawing/2014/main" id="{AB51E960-C488-044A-8A39-B217919F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63" y="1168471"/>
            <a:ext cx="3775899" cy="19729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657065D6-78D4-7642-906E-9AA77F2A4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639" y="997846"/>
            <a:ext cx="2438503" cy="16703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85BD35AF-9841-564B-BED0-76CE0C452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463" y="4813024"/>
            <a:ext cx="3775899" cy="107613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5E76494-64A5-8647-B1C6-62A20FD74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639" y="4197990"/>
            <a:ext cx="2438503" cy="16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71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A7C58-E7BB-7643-9764-8A8EF66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Grafos</a:t>
            </a:r>
            <a:r>
              <a:rPr lang="en-US" sz="4000" b="1" dirty="0"/>
              <a:t> – </a:t>
            </a:r>
            <a:r>
              <a:rPr lang="en-US" sz="4000" b="1" dirty="0" err="1"/>
              <a:t>Vocabulario</a:t>
            </a:r>
            <a:r>
              <a:rPr lang="en-US" sz="4000" b="1" dirty="0"/>
              <a:t> </a:t>
            </a:r>
            <a:r>
              <a:rPr lang="en-US" sz="4000" b="1" dirty="0" err="1"/>
              <a:t>básico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D1F7-2EF2-554C-ABE1-582B0C96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b="1" dirty="0"/>
              <a:t>Grafo dirigido: </a:t>
            </a:r>
            <a:r>
              <a:rPr lang="es-ES_tradnl" sz="2400" dirty="0"/>
              <a:t>grafo cuyas aristas pueden ser recorridas sólo en un sentido.</a:t>
            </a:r>
          </a:p>
          <a:p>
            <a:pPr marL="0" indent="0">
              <a:buNone/>
            </a:pPr>
            <a:endParaRPr lang="es-ES_tradnl" sz="2400" b="1" dirty="0"/>
          </a:p>
          <a:p>
            <a:pPr marL="0" indent="0">
              <a:buNone/>
            </a:pPr>
            <a:r>
              <a:rPr lang="es-ES_tradnl" sz="2400" b="1" dirty="0"/>
              <a:t>Grafo con pesos: </a:t>
            </a:r>
            <a:r>
              <a:rPr lang="es-ES_tradnl" sz="2400" dirty="0"/>
              <a:t>grafo cuyas aristas tienen pesos asociados. Usualmente, los pesos tienen que ver con distancias o costos.</a:t>
            </a:r>
          </a:p>
          <a:p>
            <a:pPr marL="0" indent="0">
              <a:buNone/>
            </a:pPr>
            <a:endParaRPr lang="es-ES_tradnl" sz="2400" b="1" dirty="0"/>
          </a:p>
          <a:p>
            <a:pPr marL="0" indent="0">
              <a:buNone/>
            </a:pPr>
            <a:endParaRPr lang="es-ES_tradnl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DA36D-E536-E945-B5BB-0B1A3477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434254"/>
            <a:ext cx="4042409" cy="2031310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CBC46A07-4094-6440-8F3A-D9F91149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356177"/>
            <a:ext cx="4042410" cy="23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C12C61A-9558-4DE5-AFDB-898358AFB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A7C58-E7BB-7643-9764-8A8EF66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Grafos</a:t>
            </a:r>
            <a:r>
              <a:rPr lang="en-US" sz="4000" b="1" dirty="0"/>
              <a:t> – </a:t>
            </a:r>
            <a:r>
              <a:rPr lang="en-US" sz="4000" b="1" dirty="0" err="1"/>
              <a:t>Vocabulario</a:t>
            </a:r>
            <a:r>
              <a:rPr lang="en-US" sz="4000" b="1" dirty="0"/>
              <a:t> </a:t>
            </a:r>
            <a:r>
              <a:rPr lang="en-US" sz="4000" b="1" dirty="0" err="1"/>
              <a:t>básico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D1F7-2EF2-554C-ABE1-582B0C96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000" b="1"/>
              <a:t>Coloración de un grafo: </a:t>
            </a:r>
            <a:r>
              <a:rPr lang="es-ES_tradnl" sz="2000"/>
              <a:t>asignación de un color a cada vértice de un grafo tal que no haya vértices vecinos con el mismo color.</a:t>
            </a:r>
          </a:p>
          <a:p>
            <a:pPr marL="0" indent="0">
              <a:buNone/>
            </a:pPr>
            <a:endParaRPr lang="es-ES_tradnl" sz="2000" b="1"/>
          </a:p>
          <a:p>
            <a:pPr marL="0" indent="0">
              <a:buNone/>
            </a:pPr>
            <a:r>
              <a:rPr lang="es-ES_tradnl" sz="2000" b="1"/>
              <a:t>Grafo bipartito: </a:t>
            </a:r>
            <a:r>
              <a:rPr lang="es-ES_tradnl" sz="2000"/>
              <a:t>grafo que puede ser coloreado usando exactamente dos colores; grafo en el que no hay ciclos de longitud impar.</a:t>
            </a:r>
          </a:p>
          <a:p>
            <a:pPr marL="0" indent="0">
              <a:buNone/>
            </a:pPr>
            <a:endParaRPr lang="es-ES_tradnl" sz="2000" b="1"/>
          </a:p>
          <a:p>
            <a:pPr marL="0" indent="0">
              <a:buNone/>
            </a:pPr>
            <a:r>
              <a:rPr lang="es-ES_tradnl" sz="2000" b="1"/>
              <a:t>Grafo simple: </a:t>
            </a:r>
            <a:r>
              <a:rPr lang="es-ES_tradnl" sz="2000"/>
              <a:t>grafo en el cual no hay aristas que unan un mismo nodo ni hay más de una arista entre un par de nodos.</a:t>
            </a:r>
            <a:endParaRPr lang="es-ES_tradnl" sz="2000" b="1"/>
          </a:p>
        </p:txBody>
      </p:sp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76E8159A-2381-5D41-9D70-1B8966DD7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" r="238" b="-4"/>
          <a:stretch/>
        </p:blipFill>
        <p:spPr>
          <a:xfrm>
            <a:off x="7812708" y="321176"/>
            <a:ext cx="4042409" cy="1895153"/>
          </a:xfrm>
          <a:prstGeom prst="rect">
            <a:avLst/>
          </a:prstGeom>
        </p:spPr>
      </p:pic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7B577768-5754-9A44-8141-3006136E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371" y="4322766"/>
            <a:ext cx="4085367" cy="1584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7B6BE-151B-234C-BFCF-CF6E0E3B4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371" y="2310696"/>
            <a:ext cx="4159001" cy="17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0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995</Words>
  <Application>Microsoft Macintosh PowerPoint</Application>
  <PresentationFormat>Widescreen</PresentationFormat>
  <Paragraphs>116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Introducción a la programación competitiva</vt:lpstr>
      <vt:lpstr>Sesión 4:   Grafos</vt:lpstr>
      <vt:lpstr>Sesión 4 - Temario</vt:lpstr>
      <vt:lpstr>Inscripciones a la eliminatoria del ACM ICPC 2019</vt:lpstr>
      <vt:lpstr>Grafos - Introducción</vt:lpstr>
      <vt:lpstr>Grafos – Vocabulario básico</vt:lpstr>
      <vt:lpstr>Grafos – Vocabulario básico</vt:lpstr>
      <vt:lpstr>Grafos – Vocabulario básico</vt:lpstr>
      <vt:lpstr>Grafos – Vocabulario básico</vt:lpstr>
      <vt:lpstr>Grafos - Representaciones</vt:lpstr>
      <vt:lpstr>Grafos - Representaciones</vt:lpstr>
      <vt:lpstr>Grafos – Recorridos fundamentales</vt:lpstr>
      <vt:lpstr>Grafos – Recorridos fundamentales</vt:lpstr>
      <vt:lpstr>Grafos – Recorridos fundamentales</vt:lpstr>
      <vt:lpstr>Grafos – Recorridos fundamentales</vt:lpstr>
      <vt:lpstr>Grafos - Aplicaciones</vt:lpstr>
      <vt:lpstr>Grafos - Aplicaciones</vt:lpstr>
      <vt:lpstr>Grafos - Aplicaciones</vt:lpstr>
      <vt:lpstr>Grafos - Problemas clásicos</vt:lpstr>
      <vt:lpstr>Grafos - Problemas clásicos</vt:lpstr>
      <vt:lpstr>Concurso #4 en VJudge</vt:lpstr>
      <vt:lpstr>Fuentes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competitiva</dc:title>
  <dc:creator>Salvador Orozco Villalever</dc:creator>
  <cp:lastModifiedBy>Salvador Orozco Villalever</cp:lastModifiedBy>
  <cp:revision>4</cp:revision>
  <dcterms:created xsi:type="dcterms:W3CDTF">2019-04-03T06:03:59Z</dcterms:created>
  <dcterms:modified xsi:type="dcterms:W3CDTF">2019-04-04T15:50:02Z</dcterms:modified>
</cp:coreProperties>
</file>