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113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s/slide120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129.xml" ContentType="application/vnd.openxmlformats-officedocument.presentationml.slide+xml"/>
  <Override PartName="/ppt/slides/slide99.xml" ContentType="application/vnd.openxmlformats-officedocument.presentationml.slide+xml"/>
  <Override PartName="/ppt/slides/slide118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07.xml" ContentType="application/vnd.openxmlformats-officedocument.presentationml.slide+xml"/>
  <Override PartName="/ppt/slides/slide12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108.xml" ContentType="application/vnd.openxmlformats-officedocument.presentationml.slide+xml"/>
  <Override PartName="/ppt/slides/slide117.xml" ContentType="application/vnd.openxmlformats-officedocument.presentationml.slide+xml"/>
  <Override PartName="/ppt/slides/slide126.xml" ContentType="application/vnd.openxmlformats-officedocument.presentationml.slide+xml"/>
  <Override PartName="/ppt/slides/slide12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ppt/slides/slide106.xml" ContentType="application/vnd.openxmlformats-officedocument.presentationml.slide+xml"/>
  <Override PartName="/ppt/slides/slide115.xml" ContentType="application/vnd.openxmlformats-officedocument.presentationml.slide+xml"/>
  <Override PartName="/ppt/slides/slide124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s/slide104.xml" ContentType="application/vnd.openxmlformats-officedocument.presentationml.slide+xml"/>
  <Override PartName="/ppt/slides/slide122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1"/>
  </p:notesMasterIdLst>
  <p:sldIdLst>
    <p:sldId id="256" r:id="rId2"/>
    <p:sldId id="336" r:id="rId3"/>
    <p:sldId id="337" r:id="rId4"/>
    <p:sldId id="261" r:id="rId5"/>
    <p:sldId id="259" r:id="rId6"/>
    <p:sldId id="268" r:id="rId7"/>
    <p:sldId id="338" r:id="rId8"/>
    <p:sldId id="263" r:id="rId9"/>
    <p:sldId id="269" r:id="rId10"/>
    <p:sldId id="264" r:id="rId11"/>
    <p:sldId id="265" r:id="rId12"/>
    <p:sldId id="388" r:id="rId13"/>
    <p:sldId id="387" r:id="rId14"/>
    <p:sldId id="389" r:id="rId15"/>
    <p:sldId id="351" r:id="rId16"/>
    <p:sldId id="271" r:id="rId17"/>
    <p:sldId id="346" r:id="rId18"/>
    <p:sldId id="348" r:id="rId19"/>
    <p:sldId id="340" r:id="rId20"/>
    <p:sldId id="342" r:id="rId21"/>
    <p:sldId id="343" r:id="rId22"/>
    <p:sldId id="349" r:id="rId23"/>
    <p:sldId id="350" r:id="rId24"/>
    <p:sldId id="354" r:id="rId25"/>
    <p:sldId id="344" r:id="rId26"/>
    <p:sldId id="345" r:id="rId27"/>
    <p:sldId id="355" r:id="rId28"/>
    <p:sldId id="352" r:id="rId29"/>
    <p:sldId id="361" r:id="rId30"/>
    <p:sldId id="353" r:id="rId31"/>
    <p:sldId id="359" r:id="rId32"/>
    <p:sldId id="356" r:id="rId33"/>
    <p:sldId id="362" r:id="rId34"/>
    <p:sldId id="358" r:id="rId35"/>
    <p:sldId id="357" r:id="rId36"/>
    <p:sldId id="367" r:id="rId37"/>
    <p:sldId id="368" r:id="rId38"/>
    <p:sldId id="347" r:id="rId39"/>
    <p:sldId id="369" r:id="rId40"/>
    <p:sldId id="274" r:id="rId41"/>
    <p:sldId id="275" r:id="rId42"/>
    <p:sldId id="276" r:id="rId43"/>
    <p:sldId id="277" r:id="rId44"/>
    <p:sldId id="278" r:id="rId45"/>
    <p:sldId id="279" r:id="rId46"/>
    <p:sldId id="280" r:id="rId47"/>
    <p:sldId id="281" r:id="rId48"/>
    <p:sldId id="363" r:id="rId49"/>
    <p:sldId id="282" r:id="rId50"/>
    <p:sldId id="283" r:id="rId51"/>
    <p:sldId id="370" r:id="rId52"/>
    <p:sldId id="364" r:id="rId53"/>
    <p:sldId id="371" r:id="rId54"/>
    <p:sldId id="284" r:id="rId55"/>
    <p:sldId id="373" r:id="rId56"/>
    <p:sldId id="366" r:id="rId57"/>
    <p:sldId id="365" r:id="rId58"/>
    <p:sldId id="286" r:id="rId59"/>
    <p:sldId id="287" r:id="rId60"/>
    <p:sldId id="288" r:id="rId61"/>
    <p:sldId id="289" r:id="rId62"/>
    <p:sldId id="290" r:id="rId63"/>
    <p:sldId id="291" r:id="rId64"/>
    <p:sldId id="292" r:id="rId65"/>
    <p:sldId id="293" r:id="rId66"/>
    <p:sldId id="294" r:id="rId67"/>
    <p:sldId id="295" r:id="rId68"/>
    <p:sldId id="380" r:id="rId69"/>
    <p:sldId id="296" r:id="rId70"/>
    <p:sldId id="297" r:id="rId71"/>
    <p:sldId id="381" r:id="rId72"/>
    <p:sldId id="298" r:id="rId73"/>
    <p:sldId id="299" r:id="rId74"/>
    <p:sldId id="300" r:id="rId75"/>
    <p:sldId id="301" r:id="rId76"/>
    <p:sldId id="302" r:id="rId77"/>
    <p:sldId id="303" r:id="rId78"/>
    <p:sldId id="304" r:id="rId79"/>
    <p:sldId id="305" r:id="rId80"/>
    <p:sldId id="306" r:id="rId81"/>
    <p:sldId id="307" r:id="rId82"/>
    <p:sldId id="308" r:id="rId83"/>
    <p:sldId id="309" r:id="rId84"/>
    <p:sldId id="310" r:id="rId85"/>
    <p:sldId id="311" r:id="rId86"/>
    <p:sldId id="372" r:id="rId87"/>
    <p:sldId id="313" r:id="rId88"/>
    <p:sldId id="316" r:id="rId89"/>
    <p:sldId id="315" r:id="rId90"/>
    <p:sldId id="317" r:id="rId91"/>
    <p:sldId id="394" r:id="rId92"/>
    <p:sldId id="395" r:id="rId93"/>
    <p:sldId id="397" r:id="rId94"/>
    <p:sldId id="398" r:id="rId95"/>
    <p:sldId id="399" r:id="rId96"/>
    <p:sldId id="400" r:id="rId97"/>
    <p:sldId id="396" r:id="rId98"/>
    <p:sldId id="374" r:id="rId99"/>
    <p:sldId id="375" r:id="rId100"/>
    <p:sldId id="376" r:id="rId101"/>
    <p:sldId id="377" r:id="rId102"/>
    <p:sldId id="318" r:id="rId103"/>
    <p:sldId id="319" r:id="rId104"/>
    <p:sldId id="378" r:id="rId105"/>
    <p:sldId id="382" r:id="rId106"/>
    <p:sldId id="383" r:id="rId107"/>
    <p:sldId id="320" r:id="rId108"/>
    <p:sldId id="379" r:id="rId109"/>
    <p:sldId id="384" r:id="rId110"/>
    <p:sldId id="390" r:id="rId111"/>
    <p:sldId id="321" r:id="rId112"/>
    <p:sldId id="322" r:id="rId113"/>
    <p:sldId id="323" r:id="rId114"/>
    <p:sldId id="324" r:id="rId115"/>
    <p:sldId id="325" r:id="rId116"/>
    <p:sldId id="326" r:id="rId117"/>
    <p:sldId id="385" r:id="rId118"/>
    <p:sldId id="386" r:id="rId119"/>
    <p:sldId id="327" r:id="rId120"/>
    <p:sldId id="328" r:id="rId121"/>
    <p:sldId id="329" r:id="rId122"/>
    <p:sldId id="330" r:id="rId123"/>
    <p:sldId id="331" r:id="rId124"/>
    <p:sldId id="391" r:id="rId125"/>
    <p:sldId id="332" r:id="rId126"/>
    <p:sldId id="392" r:id="rId127"/>
    <p:sldId id="393" r:id="rId128"/>
    <p:sldId id="333" r:id="rId129"/>
    <p:sldId id="335" r:id="rId1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995" autoAdjust="0"/>
    <p:restoredTop sz="94660"/>
  </p:normalViewPr>
  <p:slideViewPr>
    <p:cSldViewPr>
      <p:cViewPr varScale="1">
        <p:scale>
          <a:sx n="68" d="100"/>
          <a:sy n="68" d="100"/>
        </p:scale>
        <p:origin x="-47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26" Type="http://schemas.openxmlformats.org/officeDocument/2006/relationships/slide" Target="slides/slide125.xml"/><Relationship Id="rId13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9C673-62E8-42E8-9353-FA2BBD3ECB32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28C07-D9DE-4691-97A9-52DD875663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28C07-D9DE-4691-97A9-52DD875663B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5349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3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8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8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2"/>
            <a:ext cx="28956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3444904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7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1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6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8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6" y="1316039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1" y="1316039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49" y="6019802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49" y="5849119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1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2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1" y="609600"/>
            <a:ext cx="5340351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9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4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2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D2E0C1F9-ACD1-42C4-A3AD-E07164B170A0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2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2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D925B7F-377F-43BA-8382-75B0ED58908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49" y="1050900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49" y="1057988"/>
            <a:ext cx="8629651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6.png"/><Relationship Id="rId4" Type="http://schemas.openxmlformats.org/officeDocument/2006/relationships/image" Target="../media/image35.jpeg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971800"/>
            <a:ext cx="7543800" cy="167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Introduction to PL/SQL, </a:t>
            </a:r>
            <a:br>
              <a:rPr lang="en-US" sz="4400" b="1" dirty="0" smtClean="0">
                <a:solidFill>
                  <a:srgbClr val="FF0000"/>
                </a:solidFill>
              </a:rPr>
            </a:br>
            <a:r>
              <a:rPr lang="en-US" sz="4400" b="1" dirty="0" smtClean="0">
                <a:solidFill>
                  <a:srgbClr val="FF0000"/>
                </a:solidFill>
              </a:rPr>
              <a:t>Advanced PL/SQL 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676400"/>
            <a:ext cx="29718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6000" dirty="0" smtClean="0"/>
              <a:t>Unit -4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28600"/>
            <a:ext cx="80010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 smtClean="0"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447800"/>
            <a:ext cx="8839200" cy="5105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2800" dirty="0" smtClean="0">
                <a:ea typeface="Arial Unicode MS" pitchFamily="34" charset="-128"/>
                <a:cs typeface="Arial Unicode MS" pitchFamily="34" charset="-128"/>
              </a:rPr>
              <a:t>PL/SQL block has the following structure: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en-US" sz="2400" dirty="0" smtClean="0">
              <a:ea typeface="Arial Unicode MS" pitchFamily="34" charset="-128"/>
              <a:cs typeface="Arial Unicode MS" pitchFamily="34" charset="-128"/>
            </a:endParaRP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DECLARE 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Declaration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BEGIN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Executable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EXCETION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	Exception-handling statements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en-US" dirty="0" smtClean="0">
                <a:ea typeface="Arial Unicode MS" pitchFamily="34" charset="-128"/>
                <a:cs typeface="Arial Unicode MS" pitchFamily="34" charset="-128"/>
              </a:rPr>
              <a:t>END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lowest address corresponds to the first element and the highest address to the last element.</a:t>
            </a:r>
          </a:p>
          <a:p>
            <a:endParaRPr lang="en-US" dirty="0"/>
          </a:p>
        </p:txBody>
      </p:sp>
      <p:pic>
        <p:nvPicPr>
          <p:cNvPr id="2050" name="Picture 2" descr="C:\Users\RNW AMRELI\Desktop\202003291621085101sanjeev_rdbms_unit-III_pl-sql_bba_ms_4_sem.pdf - Google Chrom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819400"/>
            <a:ext cx="7162800" cy="35079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172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i="1" u="sng" dirty="0" smtClean="0"/>
              <a:t>DECLARE</a:t>
            </a:r>
          </a:p>
          <a:p>
            <a:r>
              <a:rPr lang="en-US" b="1" dirty="0" smtClean="0"/>
              <a:t>   type </a:t>
            </a:r>
            <a:r>
              <a:rPr lang="en-US" b="1" dirty="0" err="1" smtClean="0"/>
              <a:t>namesarray</a:t>
            </a:r>
            <a:r>
              <a:rPr lang="en-US" b="1" dirty="0" smtClean="0"/>
              <a:t> IS VARRAY(5) OF VARCHAR2(10);</a:t>
            </a:r>
          </a:p>
          <a:p>
            <a:r>
              <a:rPr lang="en-US" b="1" dirty="0" smtClean="0"/>
              <a:t>   type grades IS VARRAY(5) OF INTEGER;</a:t>
            </a:r>
          </a:p>
          <a:p>
            <a:r>
              <a:rPr lang="en-US" b="1" dirty="0" smtClean="0"/>
              <a:t>   names </a:t>
            </a:r>
            <a:r>
              <a:rPr lang="en-US" b="1" dirty="0" err="1" smtClean="0"/>
              <a:t>namesarray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marks grades;</a:t>
            </a:r>
          </a:p>
          <a:p>
            <a:r>
              <a:rPr lang="en-US" b="1" dirty="0" smtClean="0"/>
              <a:t>   total integer;</a:t>
            </a:r>
          </a:p>
          <a:p>
            <a:r>
              <a:rPr lang="en-US" b="1" i="1" u="sng" dirty="0" smtClean="0"/>
              <a:t>BEGIN</a:t>
            </a:r>
          </a:p>
          <a:p>
            <a:r>
              <a:rPr lang="en-US" b="1" dirty="0" smtClean="0"/>
              <a:t>   names := </a:t>
            </a:r>
            <a:r>
              <a:rPr lang="en-US" b="1" dirty="0" err="1" smtClean="0"/>
              <a:t>namesarray</a:t>
            </a:r>
            <a:r>
              <a:rPr lang="en-US" b="1" dirty="0" smtClean="0"/>
              <a:t>('</a:t>
            </a:r>
            <a:r>
              <a:rPr lang="en-US" b="1" dirty="0" err="1" smtClean="0"/>
              <a:t>Kavita</a:t>
            </a:r>
            <a:r>
              <a:rPr lang="en-US" b="1" dirty="0" smtClean="0"/>
              <a:t>', '</a:t>
            </a:r>
            <a:r>
              <a:rPr lang="en-US" b="1" dirty="0" err="1" smtClean="0"/>
              <a:t>Pritam</a:t>
            </a:r>
            <a:r>
              <a:rPr lang="en-US" b="1" dirty="0" smtClean="0"/>
              <a:t>', '</a:t>
            </a:r>
            <a:r>
              <a:rPr lang="en-US" b="1" dirty="0" err="1" smtClean="0"/>
              <a:t>Ayan</a:t>
            </a:r>
            <a:r>
              <a:rPr lang="en-US" b="1" dirty="0" smtClean="0"/>
              <a:t>', '</a:t>
            </a:r>
            <a:r>
              <a:rPr lang="en-US" b="1" dirty="0" err="1" smtClean="0"/>
              <a:t>Rishav</a:t>
            </a:r>
            <a:r>
              <a:rPr lang="en-US" b="1" dirty="0" smtClean="0"/>
              <a:t>', 'Aziz');</a:t>
            </a:r>
          </a:p>
          <a:p>
            <a:r>
              <a:rPr lang="en-US" b="1" dirty="0" smtClean="0"/>
              <a:t>   marks:= grades(98, 97, 78, 87, 92);</a:t>
            </a:r>
          </a:p>
          <a:p>
            <a:r>
              <a:rPr lang="en-US" b="1" dirty="0" smtClean="0"/>
              <a:t>   total := </a:t>
            </a:r>
            <a:r>
              <a:rPr lang="en-US" b="1" dirty="0" err="1" smtClean="0"/>
              <a:t>names.count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('Total '|| total || ' Students');</a:t>
            </a:r>
          </a:p>
          <a:p>
            <a:endParaRPr lang="en-US" b="1" dirty="0" smtClean="0"/>
          </a:p>
          <a:p>
            <a:r>
              <a:rPr lang="en-US" b="1" dirty="0" smtClean="0"/>
              <a:t>   FOR </a:t>
            </a:r>
            <a:r>
              <a:rPr lang="en-US" b="1" dirty="0" err="1" smtClean="0"/>
              <a:t>i</a:t>
            </a:r>
            <a:r>
              <a:rPr lang="en-US" b="1" dirty="0" smtClean="0"/>
              <a:t> in 1 .. total LOOP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('Student: ' || names(</a:t>
            </a:r>
            <a:r>
              <a:rPr lang="en-US" b="1" dirty="0" err="1" smtClean="0"/>
              <a:t>i</a:t>
            </a:r>
            <a:r>
              <a:rPr lang="en-US" b="1" dirty="0" smtClean="0"/>
              <a:t>) || '</a:t>
            </a:r>
          </a:p>
          <a:p>
            <a:r>
              <a:rPr lang="en-US" b="1" dirty="0" smtClean="0"/>
              <a:t>     Marks: ' || marks(</a:t>
            </a:r>
            <a:r>
              <a:rPr lang="en-US" b="1" dirty="0" err="1" smtClean="0"/>
              <a:t>i</a:t>
            </a:r>
            <a:r>
              <a:rPr lang="en-US" b="1" dirty="0" smtClean="0"/>
              <a:t>));</a:t>
            </a:r>
          </a:p>
          <a:p>
            <a:endParaRPr lang="en-US" b="1" dirty="0" smtClean="0"/>
          </a:p>
          <a:p>
            <a:r>
              <a:rPr lang="en-US" b="1" dirty="0" smtClean="0"/>
              <a:t>   END LOOP;</a:t>
            </a:r>
          </a:p>
          <a:p>
            <a:r>
              <a:rPr lang="en-US" b="1" i="1" u="sng" dirty="0" smtClean="0"/>
              <a:t>END;</a:t>
            </a:r>
            <a:endParaRPr lang="en-US" b="1" i="1" u="sng" dirty="0"/>
          </a:p>
        </p:txBody>
      </p:sp>
      <p:pic>
        <p:nvPicPr>
          <p:cNvPr id="6" name="Picture 2" descr="C:\Users\RNW AMRELI\Desktop\SQL Command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3581400"/>
            <a:ext cx="1981200" cy="3200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2514601"/>
            <a:ext cx="62484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% TYPE and % ROWTYPE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% 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>
                <a:sym typeface="Wingdings" pitchFamily="2" charset="2"/>
              </a:rPr>
              <a:t> </a:t>
            </a:r>
            <a:r>
              <a:rPr lang="en-US" sz="2400" dirty="0" smtClean="0"/>
              <a:t>Used to declare a variable </a:t>
            </a:r>
            <a:r>
              <a:rPr lang="en-US" sz="2400" b="1" dirty="0" smtClean="0"/>
              <a:t>with the same data type as a table column or another variable</a:t>
            </a:r>
            <a:r>
              <a:rPr lang="en-US" sz="2400" dirty="0" smtClean="0"/>
              <a:t>.</a:t>
            </a:r>
          </a:p>
          <a:p>
            <a:endParaRPr lang="en-US" sz="2400" b="1" i="1" dirty="0" smtClean="0">
              <a:sym typeface="Wingdings" pitchFamily="2" charset="2"/>
            </a:endParaRPr>
          </a:p>
          <a:p>
            <a:r>
              <a:rPr lang="en-US" sz="2400" b="1" i="1" dirty="0" smtClean="0">
                <a:sym typeface="Wingdings" pitchFamily="2" charset="2"/>
              </a:rPr>
              <a:t> </a:t>
            </a:r>
            <a:r>
              <a:rPr lang="en-US" sz="2400" b="1" i="1" dirty="0" smtClean="0"/>
              <a:t>%TYPE is used to </a:t>
            </a:r>
            <a:r>
              <a:rPr lang="en-US" sz="2400" b="1" i="1" u="sng" dirty="0" smtClean="0"/>
              <a:t>declare a field with </a:t>
            </a:r>
            <a:r>
              <a:rPr lang="en-US" sz="2400" b="1" i="1" dirty="0" smtClean="0"/>
              <a:t>the same type as that of a specified table's column:</a:t>
            </a:r>
          </a:p>
          <a:p>
            <a:endParaRPr lang="en-US" sz="2400" b="1" i="1" dirty="0" smtClean="0"/>
          </a:p>
          <a:p>
            <a:r>
              <a:rPr lang="en-US" i="1" dirty="0" smtClean="0">
                <a:sym typeface="Wingdings" pitchFamily="2" charset="2"/>
              </a:rPr>
              <a:t></a:t>
            </a:r>
            <a:r>
              <a:rPr lang="en-US" sz="2400" b="1" dirty="0" smtClean="0"/>
              <a:t>This is particularly useful when you want to ensure that your variable matches the column's data type.</a:t>
            </a:r>
          </a:p>
          <a:p>
            <a:endParaRPr lang="en-US" sz="2400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r>
              <a:rPr lang="en-US" sz="2800" b="1" i="1" dirty="0" err="1" smtClean="0">
                <a:solidFill>
                  <a:srgbClr val="0070C0"/>
                </a:solidFill>
              </a:rPr>
              <a:t>variable_name</a:t>
            </a:r>
            <a:r>
              <a:rPr lang="en-US" sz="2800" b="1" i="1" dirty="0" smtClean="0">
                <a:solidFill>
                  <a:srgbClr val="0070C0"/>
                </a:solidFill>
              </a:rPr>
              <a:t>  </a:t>
            </a:r>
            <a:r>
              <a:rPr lang="en-US" sz="2800" b="1" i="1" dirty="0" err="1" smtClean="0">
                <a:solidFill>
                  <a:srgbClr val="0070C0"/>
                </a:solidFill>
              </a:rPr>
              <a:t>table_name.column_name%TYPE</a:t>
            </a:r>
            <a:r>
              <a:rPr lang="en-US" sz="2800" b="1" i="1" dirty="0" smtClean="0">
                <a:solidFill>
                  <a:srgbClr val="0070C0"/>
                </a:solidFill>
              </a:rPr>
              <a:t>;</a:t>
            </a:r>
          </a:p>
          <a:p>
            <a:endParaRPr lang="en-US" b="1" i="1" dirty="0" smtClean="0"/>
          </a:p>
          <a:p>
            <a:endParaRPr lang="en-US" sz="2400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8991600" cy="48609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endParaRPr lang="en-US" sz="5100" b="1" i="1" dirty="0" smtClean="0"/>
          </a:p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	 no emp.id %type;</a:t>
            </a:r>
          </a:p>
          <a:p>
            <a:r>
              <a:rPr lang="en-US" b="1" dirty="0" smtClean="0"/>
              <a:t>	 nm emp.name %type;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sal</a:t>
            </a:r>
            <a:r>
              <a:rPr lang="en-US" b="1" dirty="0" smtClean="0"/>
              <a:t> </a:t>
            </a:r>
            <a:r>
              <a:rPr lang="en-US" b="1" dirty="0" err="1" smtClean="0"/>
              <a:t>emp.salary</a:t>
            </a:r>
            <a:r>
              <a:rPr lang="en-US" b="1" dirty="0" smtClean="0"/>
              <a:t> %type;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	 </a:t>
            </a:r>
            <a:r>
              <a:rPr lang="en-US" sz="2900" b="1" dirty="0" smtClean="0"/>
              <a:t>select </a:t>
            </a:r>
            <a:r>
              <a:rPr lang="en-US" sz="2900" b="1" dirty="0" err="1" smtClean="0"/>
              <a:t>id,name,salary</a:t>
            </a:r>
            <a:r>
              <a:rPr lang="en-US" sz="2900" b="1" dirty="0" smtClean="0"/>
              <a:t> into </a:t>
            </a:r>
            <a:r>
              <a:rPr lang="en-US" sz="2900" b="1" dirty="0" err="1" smtClean="0"/>
              <a:t>no,nm,sal</a:t>
            </a:r>
            <a:r>
              <a:rPr lang="en-US" sz="2900" b="1" dirty="0" smtClean="0"/>
              <a:t> from </a:t>
            </a:r>
            <a:r>
              <a:rPr lang="en-US" sz="2900" b="1" dirty="0" err="1" smtClean="0"/>
              <a:t>emp</a:t>
            </a:r>
            <a:r>
              <a:rPr lang="en-US" sz="2900" b="1" dirty="0" smtClean="0"/>
              <a:t> WHERE ROWNUM = 1;</a:t>
            </a:r>
            <a:endParaRPr lang="en-US" b="1" dirty="0" smtClean="0"/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(no);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(nm);</a:t>
            </a:r>
          </a:p>
          <a:p>
            <a:r>
              <a:rPr lang="en-US" b="1" dirty="0" smtClean="0"/>
              <a:t>	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sal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create table type (</a:t>
            </a:r>
            <a:r>
              <a:rPr lang="en-US" sz="2400" dirty="0" err="1" smtClean="0"/>
              <a:t>emp_name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(10),</a:t>
            </a:r>
            <a:r>
              <a:rPr lang="en-US" sz="2400" dirty="0" err="1" smtClean="0"/>
              <a:t>emp_id</a:t>
            </a:r>
            <a:r>
              <a:rPr lang="en-US" sz="2400" dirty="0" smtClean="0"/>
              <a:t> number(10),TA number(10),DA number(10),total number(10),</a:t>
            </a:r>
            <a:r>
              <a:rPr lang="en-US" sz="2400" dirty="0" err="1" smtClean="0"/>
              <a:t>branch_city</a:t>
            </a:r>
            <a:r>
              <a:rPr lang="en-US" sz="2400" dirty="0" smtClean="0"/>
              <a:t> </a:t>
            </a:r>
            <a:r>
              <a:rPr lang="en-US" sz="2400" dirty="0" err="1" smtClean="0"/>
              <a:t>varchar</a:t>
            </a:r>
            <a:r>
              <a:rPr lang="en-US" sz="2400" dirty="0" smtClean="0"/>
              <a:t>(10))</a:t>
            </a:r>
          </a:p>
          <a:p>
            <a:endParaRPr lang="en-US" sz="2400" dirty="0" smtClean="0"/>
          </a:p>
          <a:p>
            <a:r>
              <a:rPr lang="en-US" sz="2400" dirty="0" smtClean="0"/>
              <a:t>insert into type values('ABC',10,1200,1500,2700,'DILHI');</a:t>
            </a:r>
          </a:p>
          <a:p>
            <a:r>
              <a:rPr lang="en-US" sz="2400" dirty="0" smtClean="0"/>
              <a:t>insert into type values('XYZ',20,1000,2000,NULL,'BANGLORE');</a:t>
            </a:r>
          </a:p>
          <a:p>
            <a:r>
              <a:rPr lang="en-US" sz="2400" dirty="0" smtClean="0"/>
              <a:t>insert into type values('PQR',30,5000,5000,NULL,'RAJKOT');</a:t>
            </a:r>
          </a:p>
          <a:p>
            <a:r>
              <a:rPr lang="en-US" sz="2400" dirty="0" smtClean="0"/>
              <a:t>select *from type</a:t>
            </a:r>
          </a:p>
          <a:p>
            <a:endParaRPr lang="en-US" sz="2400" dirty="0"/>
          </a:p>
        </p:txBody>
      </p:sp>
      <p:pic>
        <p:nvPicPr>
          <p:cNvPr id="9" name="Picture 3" descr="C:\Users\RNW AMRELI\Desktop\SQL Commands and 1 more page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4343400"/>
            <a:ext cx="8692331" cy="2057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>
            <a:normAutofit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Ex. 2 </a:t>
            </a:r>
            <a:r>
              <a:rPr lang="en-US" b="1" i="1" dirty="0" err="1" smtClean="0">
                <a:solidFill>
                  <a:srgbClr val="FF0000"/>
                </a:solidFill>
              </a:rPr>
              <a:t>conti</a:t>
            </a:r>
            <a:r>
              <a:rPr lang="en-US" b="1" i="1" dirty="0" smtClean="0">
                <a:solidFill>
                  <a:srgbClr val="FF0000"/>
                </a:solidFill>
              </a:rPr>
              <a:t>….. %type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a </a:t>
            </a:r>
            <a:r>
              <a:rPr lang="en-US" sz="2400" b="1" dirty="0" err="1" smtClean="0"/>
              <a:t>type.TA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  b </a:t>
            </a:r>
            <a:r>
              <a:rPr lang="en-US" sz="2400" b="1" dirty="0" err="1" smtClean="0"/>
              <a:t>type.DA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  t </a:t>
            </a:r>
            <a:r>
              <a:rPr lang="en-US" sz="2400" b="1" dirty="0" err="1" smtClean="0"/>
              <a:t>type.total</a:t>
            </a:r>
            <a:r>
              <a:rPr lang="en-US" sz="2400" b="1" dirty="0" smtClean="0"/>
              <a:t> %type;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select TA,DA into </a:t>
            </a:r>
            <a:r>
              <a:rPr lang="en-US" sz="2400" b="1" dirty="0" err="1" smtClean="0"/>
              <a:t>a,b</a:t>
            </a:r>
            <a:r>
              <a:rPr lang="en-US" sz="2400" b="1" dirty="0" smtClean="0"/>
              <a:t> from type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=20;</a:t>
            </a:r>
          </a:p>
          <a:p>
            <a:r>
              <a:rPr lang="en-US" sz="2400" b="1" dirty="0" smtClean="0"/>
              <a:t>  t:= </a:t>
            </a:r>
            <a:r>
              <a:rPr lang="en-US" sz="2400" b="1" dirty="0" err="1" smtClean="0"/>
              <a:t>a+b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update type set total=t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=20;</a:t>
            </a:r>
          </a:p>
          <a:p>
            <a:r>
              <a:rPr lang="en-US" sz="2400" b="1" dirty="0" smtClean="0"/>
              <a:t>end;</a:t>
            </a:r>
          </a:p>
          <a:p>
            <a:endParaRPr lang="en-US" sz="2400" b="1" dirty="0"/>
          </a:p>
        </p:txBody>
      </p:sp>
      <p:pic>
        <p:nvPicPr>
          <p:cNvPr id="2051" name="Picture 3" descr="C:\Users\RNW AMRELI\Desktop\SQL Commands and 1 more page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4800600"/>
            <a:ext cx="7145594" cy="1752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%ROWTYPE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ym typeface="Wingdings" pitchFamily="2" charset="2"/>
              </a:rPr>
              <a:t>%ROWTYPE </a:t>
            </a:r>
            <a:r>
              <a:rPr lang="en-US" b="1" dirty="0" smtClean="0">
                <a:sym typeface="Wingdings" pitchFamily="2" charset="2"/>
              </a:rPr>
              <a:t>has all properties of %TYPE </a:t>
            </a:r>
            <a:r>
              <a:rPr lang="en-US" dirty="0" smtClean="0">
                <a:sym typeface="Wingdings" pitchFamily="2" charset="2"/>
              </a:rPr>
              <a:t>and one additional what we required </a:t>
            </a:r>
            <a:r>
              <a:rPr lang="en-US" b="1" dirty="0" smtClean="0">
                <a:sym typeface="Wingdings" pitchFamily="2" charset="2"/>
              </a:rPr>
              <a:t>only one variable to access </a:t>
            </a:r>
            <a:r>
              <a:rPr lang="en-US" dirty="0" smtClean="0">
                <a:sym typeface="Wingdings" pitchFamily="2" charset="2"/>
              </a:rPr>
              <a:t>any number of columns.</a:t>
            </a:r>
            <a:endParaRPr lang="en-US" dirty="0" smtClean="0"/>
          </a:p>
          <a:p>
            <a:endParaRPr lang="en-US" b="1" i="1" dirty="0" smtClean="0">
              <a:sym typeface="Wingdings" pitchFamily="2" charset="2"/>
            </a:endParaRPr>
          </a:p>
          <a:p>
            <a:r>
              <a:rPr lang="en-US" b="1" i="1" dirty="0" smtClean="0">
                <a:sym typeface="Wingdings" pitchFamily="2" charset="2"/>
              </a:rPr>
              <a:t></a:t>
            </a:r>
            <a:r>
              <a:rPr lang="en-US" b="1" i="1" dirty="0" smtClean="0"/>
              <a:t> %ROWTYPE is used to </a:t>
            </a:r>
            <a:r>
              <a:rPr lang="en-US" b="1" i="1" u="sng" dirty="0" smtClean="0"/>
              <a:t>declare a record with </a:t>
            </a:r>
            <a:r>
              <a:rPr lang="en-US" b="1" i="1" dirty="0" smtClean="0"/>
              <a:t>the same types as found in the specified database table, view or cursor:</a:t>
            </a:r>
          </a:p>
          <a:p>
            <a:endParaRPr lang="en-US" b="1" i="1" dirty="0" smtClean="0"/>
          </a:p>
          <a:p>
            <a:r>
              <a:rPr lang="en-US" b="1" i="1" dirty="0" smtClean="0">
                <a:sym typeface="Wingdings" pitchFamily="2" charset="2"/>
              </a:rPr>
              <a:t>T</a:t>
            </a:r>
            <a:r>
              <a:rPr lang="en-US" b="1" dirty="0" smtClean="0"/>
              <a:t>his is useful when you want to work with multiple columns from a table without declaring each column individually.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Syntax:</a:t>
            </a:r>
          </a:p>
          <a:p>
            <a:endParaRPr lang="en-US" b="1" i="1" dirty="0" smtClean="0"/>
          </a:p>
          <a:p>
            <a:r>
              <a:rPr lang="en-US" b="1" i="1" dirty="0" err="1" smtClean="0"/>
              <a:t>variable_name</a:t>
            </a:r>
            <a:r>
              <a:rPr lang="en-US" b="1" i="1" dirty="0" smtClean="0"/>
              <a:t>  </a:t>
            </a:r>
            <a:r>
              <a:rPr lang="en-US" b="1" i="1" dirty="0" err="1" smtClean="0"/>
              <a:t>table_name%ROWTYPE</a:t>
            </a:r>
            <a:r>
              <a:rPr lang="en-US" b="1" i="1" dirty="0" smtClean="0"/>
              <a:t>;</a:t>
            </a:r>
          </a:p>
          <a:p>
            <a:endParaRPr lang="en-US" b="1" i="1" dirty="0" smtClean="0"/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Ex.1</a:t>
            </a:r>
            <a:br>
              <a:rPr lang="en-US" i="1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0133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b="1" i="1" dirty="0" smtClean="0"/>
              <a:t>declare</a:t>
            </a:r>
          </a:p>
          <a:p>
            <a:r>
              <a:rPr lang="en-US" b="1" i="1" dirty="0" smtClean="0"/>
              <a:t> 	 </a:t>
            </a:r>
            <a:r>
              <a:rPr lang="en-US" b="1" i="1" dirty="0" err="1" smtClean="0"/>
              <a:t>myr</a:t>
            </a:r>
            <a:r>
              <a:rPr lang="en-US" b="1" i="1" dirty="0" smtClean="0"/>
              <a:t> 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%</a:t>
            </a:r>
            <a:r>
              <a:rPr lang="en-US" b="1" i="1" dirty="0" err="1" smtClean="0"/>
              <a:t>rowtype</a:t>
            </a:r>
            <a:r>
              <a:rPr lang="en-US" b="1" i="1" dirty="0" smtClean="0"/>
              <a:t>;</a:t>
            </a:r>
          </a:p>
          <a:p>
            <a:endParaRPr lang="en-US" b="1" i="1" dirty="0" smtClean="0"/>
          </a:p>
          <a:p>
            <a:r>
              <a:rPr lang="en-US" b="1" i="1" dirty="0" smtClean="0"/>
              <a:t>begin</a:t>
            </a:r>
          </a:p>
          <a:p>
            <a:r>
              <a:rPr lang="en-US" b="1" i="1" dirty="0" smtClean="0"/>
              <a:t>	 select * into </a:t>
            </a:r>
            <a:r>
              <a:rPr lang="en-US" b="1" i="1" dirty="0" err="1" smtClean="0"/>
              <a:t>myr</a:t>
            </a:r>
            <a:r>
              <a:rPr lang="en-US" b="1" i="1" dirty="0" smtClean="0"/>
              <a:t> from </a:t>
            </a:r>
            <a:r>
              <a:rPr lang="en-US" b="1" i="1" dirty="0" err="1" smtClean="0"/>
              <a:t>emp</a:t>
            </a:r>
            <a:r>
              <a:rPr lang="en-US" b="1" i="1" dirty="0" smtClean="0"/>
              <a:t> WHERE ROWNUM = 1;</a:t>
            </a:r>
          </a:p>
          <a:p>
            <a:endParaRPr lang="en-US" b="1" i="1" dirty="0" smtClean="0"/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('id is:'||myr.id);</a:t>
            </a:r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('name is:'||myr.name);</a:t>
            </a:r>
          </a:p>
          <a:p>
            <a:r>
              <a:rPr lang="en-US" b="1" i="1" dirty="0" smtClean="0"/>
              <a:t>	 </a:t>
            </a:r>
            <a:r>
              <a:rPr lang="en-US" b="1" i="1" dirty="0" err="1" smtClean="0"/>
              <a:t>dbms_output.put_line</a:t>
            </a:r>
            <a:r>
              <a:rPr lang="en-US" b="1" i="1" dirty="0" smtClean="0"/>
              <a:t>('salary is:'||</a:t>
            </a:r>
            <a:r>
              <a:rPr lang="en-US" b="1" i="1" dirty="0" err="1" smtClean="0"/>
              <a:t>myr.salary</a:t>
            </a:r>
            <a:r>
              <a:rPr lang="en-US" b="1" i="1" dirty="0" smtClean="0"/>
              <a:t>);</a:t>
            </a:r>
          </a:p>
          <a:p>
            <a:r>
              <a:rPr lang="en-US" b="1" i="1" dirty="0" smtClean="0"/>
              <a:t>end;</a:t>
            </a:r>
          </a:p>
          <a:p>
            <a:r>
              <a:rPr lang="en-US" b="1" i="1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Ex.2     %</a:t>
            </a:r>
            <a:r>
              <a:rPr lang="en-US" dirty="0" err="1" smtClean="0">
                <a:solidFill>
                  <a:srgbClr val="FF0000"/>
                </a:solidFill>
              </a:rPr>
              <a:t>rowtype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record </a:t>
            </a:r>
            <a:r>
              <a:rPr lang="en-US" sz="2400" b="1" dirty="0" err="1" smtClean="0"/>
              <a:t>type%ROWTYPE</a:t>
            </a:r>
            <a:r>
              <a:rPr lang="en-US" sz="2400" b="1" dirty="0" smtClean="0"/>
              <a:t>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  select * into record from type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=30;</a:t>
            </a:r>
          </a:p>
          <a:p>
            <a:r>
              <a:rPr lang="en-US" sz="2400" b="1" dirty="0" smtClean="0"/>
              <a:t>    </a:t>
            </a:r>
            <a:r>
              <a:rPr lang="en-US" sz="2400" b="1" dirty="0" err="1" smtClean="0"/>
              <a:t>record.total</a:t>
            </a:r>
            <a:r>
              <a:rPr lang="en-US" sz="2400" b="1" dirty="0" smtClean="0"/>
              <a:t>:=</a:t>
            </a:r>
            <a:r>
              <a:rPr lang="en-US" sz="2400" b="1" dirty="0" err="1" smtClean="0"/>
              <a:t>record.TA</a:t>
            </a:r>
            <a:r>
              <a:rPr lang="en-US" sz="2400" b="1" dirty="0" smtClean="0"/>
              <a:t> + </a:t>
            </a:r>
            <a:r>
              <a:rPr lang="en-US" sz="2400" b="1" dirty="0" err="1" smtClean="0"/>
              <a:t>record.DA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 update type set total=</a:t>
            </a:r>
            <a:r>
              <a:rPr lang="en-US" sz="2400" b="1" dirty="0" err="1" smtClean="0"/>
              <a:t>record.total</a:t>
            </a:r>
            <a:r>
              <a:rPr lang="en-US" sz="2400" b="1" dirty="0" smtClean="0"/>
              <a:t> where </a:t>
            </a:r>
            <a:r>
              <a:rPr lang="en-US" sz="2400" b="1" dirty="0" err="1" smtClean="0"/>
              <a:t>emp_id</a:t>
            </a:r>
            <a:r>
              <a:rPr lang="en-US" sz="2400" b="1" dirty="0" smtClean="0"/>
              <a:t>=30;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end;</a:t>
            </a:r>
          </a:p>
          <a:p>
            <a:endParaRPr lang="en-US" sz="2400" b="1" dirty="0" smtClean="0"/>
          </a:p>
          <a:p>
            <a:endParaRPr lang="en-US" sz="2400" b="1" dirty="0"/>
          </a:p>
        </p:txBody>
      </p:sp>
      <p:pic>
        <p:nvPicPr>
          <p:cNvPr id="6" name="Picture 2" descr="C:\Users\RNW AMRELI\Desktop\SQL Commands and 1 more page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062" y="4876800"/>
            <a:ext cx="8067676" cy="1676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Ex. 1 </a:t>
            </a:r>
            <a:r>
              <a:rPr lang="en-US" dirty="0" err="1" smtClean="0"/>
              <a:t>Simaple</a:t>
            </a:r>
            <a:r>
              <a:rPr lang="en-US" dirty="0" smtClean="0"/>
              <a:t> Program in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3276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eaLnBrk="1" hangingPunct="1">
              <a:buNone/>
            </a:pPr>
            <a:r>
              <a:rPr lang="en-US" dirty="0" smtClean="0"/>
              <a:t>Declare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begin </a:t>
            </a:r>
          </a:p>
          <a:p>
            <a:pPr lvl="2">
              <a:buNone/>
            </a:pPr>
            <a:r>
              <a:rPr lang="en-US" dirty="0" smtClean="0"/>
              <a:t>dbms_output.put_line('</a:t>
            </a:r>
            <a:r>
              <a:rPr lang="en-US" dirty="0" err="1" smtClean="0"/>
              <a:t>kamani</a:t>
            </a:r>
            <a:r>
              <a:rPr lang="en-US" dirty="0" smtClean="0"/>
              <a:t> college');</a:t>
            </a:r>
          </a:p>
          <a:p>
            <a:pPr lvl="2">
              <a:buNone/>
            </a:pPr>
            <a:r>
              <a:rPr lang="en-US" dirty="0" smtClean="0"/>
              <a:t>dbms_output.put_line('BCA Department');</a:t>
            </a:r>
          </a:p>
          <a:p>
            <a:pPr eaLnBrk="1" hangingPunct="1"/>
            <a:endParaRPr lang="en-US" dirty="0" smtClean="0"/>
          </a:p>
          <a:p>
            <a:pPr eaLnBrk="1" hangingPunct="1">
              <a:buNone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667000"/>
            <a:ext cx="48006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>
                <a:solidFill>
                  <a:srgbClr val="FF0000"/>
                </a:solidFill>
              </a:rPr>
              <a:t>Cursor</a:t>
            </a:r>
            <a:endParaRPr lang="en-US" sz="8000" dirty="0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371600"/>
            <a:ext cx="8458200" cy="2136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800" dirty="0" smtClean="0">
                <a:solidFill>
                  <a:srgbClr val="FF0000"/>
                </a:solidFill>
              </a:rPr>
              <a:t>Using Cursor</a:t>
            </a:r>
            <a:br>
              <a:rPr lang="en-US" sz="4800" dirty="0" smtClean="0">
                <a:solidFill>
                  <a:srgbClr val="FF0000"/>
                </a:solidFill>
              </a:rPr>
            </a:br>
            <a:r>
              <a:rPr lang="en-US" sz="4800" dirty="0" smtClean="0">
                <a:solidFill>
                  <a:srgbClr val="FF0000"/>
                </a:solidFill>
              </a:rPr>
              <a:t>(Implicit, Explicit)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is cursor 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029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The oracle engine uses a work area for its </a:t>
            </a:r>
            <a:r>
              <a:rPr lang="en-US" u="sng" dirty="0" smtClean="0"/>
              <a:t>internal processing in order to execute </a:t>
            </a:r>
            <a:r>
              <a:rPr lang="en-US" dirty="0" smtClean="0"/>
              <a:t>an SQL statement. This work area is call </a:t>
            </a:r>
            <a:r>
              <a:rPr lang="en-US" b="1" i="1" u="sng" dirty="0" smtClean="0"/>
              <a:t>CURSOR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You cannot use a SELECT INTO statement when the query returns/retrieve more than one row.</a:t>
            </a:r>
          </a:p>
          <a:p>
            <a:endParaRPr lang="en-US" dirty="0" smtClean="0"/>
          </a:p>
          <a:p>
            <a:r>
              <a:rPr lang="en-US" dirty="0" smtClean="0"/>
              <a:t>Cursors are pointer to a memory area that maintain information returned from the query.</a:t>
            </a:r>
          </a:p>
          <a:p>
            <a:endParaRPr lang="en-US" dirty="0" smtClean="0"/>
          </a:p>
          <a:p>
            <a:r>
              <a:rPr lang="en-US" dirty="0" smtClean="0"/>
              <a:t>The data stored in the cursor memory is call the ‘ACTIVE DATA SET’.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3323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/>
              <a:t>(1)implicit cursor </a:t>
            </a:r>
            <a:r>
              <a:rPr lang="en-US" dirty="0" smtClean="0"/>
              <a:t>(SQL cursor :open and managed by oracle)</a:t>
            </a:r>
          </a:p>
          <a:p>
            <a:endParaRPr lang="en-US" dirty="0" smtClean="0"/>
          </a:p>
          <a:p>
            <a:r>
              <a:rPr lang="en-US" b="1" dirty="0" smtClean="0"/>
              <a:t>(2)Explicit cursor </a:t>
            </a:r>
            <a:r>
              <a:rPr lang="en-US" dirty="0" smtClean="0"/>
              <a:t>(user defined cursor : open and managed by user)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5513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(1)implicit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334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It is a SQL </a:t>
            </a:r>
            <a:r>
              <a:rPr lang="en-US" dirty="0"/>
              <a:t>cursor :open and managed by </a:t>
            </a:r>
            <a:r>
              <a:rPr lang="en-US" dirty="0" smtClean="0"/>
              <a:t>oracle engine internally.</a:t>
            </a:r>
          </a:p>
          <a:p>
            <a:endParaRPr lang="en-US" dirty="0" smtClean="0"/>
          </a:p>
          <a:p>
            <a:r>
              <a:rPr lang="en-US" dirty="0" smtClean="0"/>
              <a:t>Implicit cursor using SELECT statement returning one row of data.</a:t>
            </a:r>
          </a:p>
          <a:p>
            <a:endParaRPr lang="en-US" dirty="0" smtClean="0"/>
          </a:p>
          <a:p>
            <a:r>
              <a:rPr lang="en-US" dirty="0" smtClean="0"/>
              <a:t>The SQL cursor/implicit cursor four attributes:</a:t>
            </a:r>
          </a:p>
          <a:p>
            <a:pPr lvl="1"/>
            <a:r>
              <a:rPr lang="en-US" dirty="0" err="1" smtClean="0"/>
              <a:t>SQL%found</a:t>
            </a:r>
            <a:endParaRPr lang="en-US" dirty="0" smtClean="0"/>
          </a:p>
          <a:p>
            <a:pPr lvl="1"/>
            <a:r>
              <a:rPr lang="en-US" dirty="0" err="1" smtClean="0"/>
              <a:t>SQL%notfound</a:t>
            </a:r>
            <a:endParaRPr lang="en-US" dirty="0" smtClean="0"/>
          </a:p>
          <a:p>
            <a:pPr lvl="1"/>
            <a:r>
              <a:rPr lang="en-US" dirty="0" err="1" smtClean="0"/>
              <a:t>SQL%rowcount</a:t>
            </a:r>
            <a:endParaRPr lang="en-US" dirty="0" smtClean="0"/>
          </a:p>
          <a:p>
            <a:pPr lvl="1"/>
            <a:r>
              <a:rPr lang="en-US" dirty="0" smtClean="0"/>
              <a:t>SQL%ISOPEN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698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P.V.Thummar\Desktop\PLSQL Implicit Cursor - Mozilla Firefox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4930" y="1447800"/>
            <a:ext cx="8670470" cy="4495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xmlns="" val="22119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Example </a:t>
            </a:r>
            <a:r>
              <a:rPr lang="en-US" dirty="0" smtClean="0">
                <a:solidFill>
                  <a:srgbClr val="002060"/>
                </a:solidFill>
              </a:rPr>
              <a:t>(</a:t>
            </a:r>
            <a:r>
              <a:rPr lang="en-US" dirty="0" err="1" smtClean="0">
                <a:solidFill>
                  <a:srgbClr val="002060"/>
                </a:solidFill>
              </a:rPr>
              <a:t>IMPli</a:t>
            </a:r>
            <a:r>
              <a:rPr lang="en-US" b="1" dirty="0" err="1" smtClean="0">
                <a:solidFill>
                  <a:srgbClr val="002060"/>
                </a:solidFill>
              </a:rPr>
              <a:t>cit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>
                <a:solidFill>
                  <a:srgbClr val="002060"/>
                </a:solidFill>
              </a:rPr>
              <a:t>cursor)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declare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bg2">
                    <a:lumMod val="25000"/>
                  </a:schemeClr>
                </a:solidFill>
              </a:rPr>
              <a:t>aa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emp%rowtype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cursor c1 is select *from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emp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begin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open c1;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if c1%found then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('cursor is open');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else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n-US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('cursor is close'); </a:t>
            </a:r>
          </a:p>
          <a:p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end if;</a:t>
            </a:r>
          </a:p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end</a:t>
            </a:r>
            <a:r>
              <a:rPr lang="en-US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o/p:</a:t>
            </a:r>
          </a:p>
          <a:p>
            <a:r>
              <a:rPr lang="en-US" dirty="0" smtClean="0"/>
              <a:t>       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cursor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close 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Statement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processed. </a:t>
            </a:r>
          </a:p>
        </p:txBody>
      </p:sp>
    </p:spTree>
    <p:extLst>
      <p:ext uri="{BB962C8B-B14F-4D97-AF65-F5344CB8AC3E}">
        <p14:creationId xmlns:p14="http://schemas.microsoft.com/office/powerpoint/2010/main" xmlns="" val="28217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Ex.1</a:t>
            </a:r>
            <a:r>
              <a:rPr lang="en-US" b="1" dirty="0" smtClean="0"/>
              <a:t> Implicit cursor </a:t>
            </a:r>
            <a:r>
              <a:rPr lang="en-US" sz="2400" b="1" dirty="0" smtClean="0"/>
              <a:t>(%FOUND ,%NOTFOUND)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--Write a PL/SQL block to display message that whether a record is updated or  not.</a:t>
            </a:r>
          </a:p>
          <a:p>
            <a:endParaRPr lang="en-US" b="1" dirty="0" smtClean="0"/>
          </a:p>
          <a:p>
            <a:r>
              <a:rPr lang="en-US" b="1" dirty="0" smtClean="0"/>
              <a:t>Declare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update type set </a:t>
            </a:r>
            <a:r>
              <a:rPr lang="en-US" b="1" dirty="0" err="1" smtClean="0"/>
              <a:t>branch_city</a:t>
            </a:r>
            <a:r>
              <a:rPr lang="en-US" b="1" dirty="0" smtClean="0"/>
              <a:t>='JUNAGADH' where </a:t>
            </a:r>
            <a:r>
              <a:rPr lang="en-US" b="1" dirty="0" err="1" smtClean="0"/>
              <a:t>emp_id</a:t>
            </a:r>
            <a:r>
              <a:rPr lang="en-US" b="1" dirty="0" smtClean="0"/>
              <a:t>=40;</a:t>
            </a:r>
          </a:p>
          <a:p>
            <a:r>
              <a:rPr lang="en-US" b="1" dirty="0" smtClean="0"/>
              <a:t>   </a:t>
            </a:r>
          </a:p>
          <a:p>
            <a:r>
              <a:rPr lang="en-US" b="1" dirty="0" smtClean="0"/>
              <a:t>   if SQL%FOUND then</a:t>
            </a:r>
          </a:p>
          <a:p>
            <a:r>
              <a:rPr lang="en-US" b="1" dirty="0" smtClean="0"/>
              <a:t>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('record updated');</a:t>
            </a:r>
          </a:p>
          <a:p>
            <a:r>
              <a:rPr lang="en-US" b="1" dirty="0" smtClean="0"/>
              <a:t>   end if;</a:t>
            </a:r>
          </a:p>
          <a:p>
            <a:endParaRPr lang="en-US" b="1" dirty="0" smtClean="0"/>
          </a:p>
          <a:p>
            <a:r>
              <a:rPr lang="en-US" b="1" dirty="0" smtClean="0"/>
              <a:t>   if SQL%NOTFOUND then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('record not updated');</a:t>
            </a:r>
          </a:p>
          <a:p>
            <a:r>
              <a:rPr lang="en-US" b="1" dirty="0" smtClean="0"/>
              <a:t>   end if;</a:t>
            </a:r>
          </a:p>
          <a:p>
            <a:r>
              <a:rPr lang="en-US" b="1" dirty="0" smtClean="0"/>
              <a:t>end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Ex.2   </a:t>
            </a:r>
            <a:r>
              <a:rPr lang="en-US" dirty="0" smtClean="0"/>
              <a:t>%ROWCOUNT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declare</a:t>
            </a:r>
          </a:p>
          <a:p>
            <a:r>
              <a:rPr lang="en-US" sz="2400" dirty="0" smtClean="0"/>
              <a:t>   num number(2);</a:t>
            </a:r>
          </a:p>
          <a:p>
            <a:r>
              <a:rPr lang="en-US" sz="2400" dirty="0" smtClean="0"/>
              <a:t>begin</a:t>
            </a:r>
          </a:p>
          <a:p>
            <a:r>
              <a:rPr lang="en-US" sz="2400" dirty="0" smtClean="0"/>
              <a:t>   update type set TA=1500 where TA&gt;1600;</a:t>
            </a:r>
          </a:p>
          <a:p>
            <a:r>
              <a:rPr lang="en-US" sz="2400" dirty="0" smtClean="0"/>
              <a:t>   num:=SQL%ROWCOUNT;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dbms_output.put_line</a:t>
            </a:r>
            <a:r>
              <a:rPr lang="en-US" sz="2400" dirty="0" smtClean="0"/>
              <a:t>('total rows affected =' ||num);</a:t>
            </a:r>
          </a:p>
          <a:p>
            <a:r>
              <a:rPr lang="en-US" sz="2400" dirty="0" smtClean="0"/>
              <a:t>end;</a:t>
            </a:r>
            <a:endParaRPr lang="en-US" sz="2400" dirty="0"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ex.3 </a:t>
            </a:r>
            <a:r>
              <a:rPr lang="en-US" dirty="0" err="1" smtClean="0"/>
              <a:t>sql%rowcount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DECLARE 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total_rows</a:t>
            </a:r>
            <a:r>
              <a:rPr lang="en-US" dirty="0" smtClean="0"/>
              <a:t> number(2);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UPDATE </a:t>
            </a:r>
            <a:r>
              <a:rPr lang="en-US" dirty="0" err="1" smtClean="0"/>
              <a:t>emp</a:t>
            </a:r>
            <a:r>
              <a:rPr lang="en-US" dirty="0" smtClean="0"/>
              <a:t> SET salary = salary + 500; 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sql%notfound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('no employee selected'); </a:t>
            </a:r>
          </a:p>
          <a:p>
            <a:r>
              <a:rPr lang="en-US" dirty="0" smtClean="0"/>
              <a:t>   ELSIF </a:t>
            </a:r>
            <a:r>
              <a:rPr lang="en-US" dirty="0" err="1" smtClean="0"/>
              <a:t>sql%found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total_rows</a:t>
            </a:r>
            <a:r>
              <a:rPr lang="en-US" dirty="0" smtClean="0"/>
              <a:t> := </a:t>
            </a:r>
            <a:r>
              <a:rPr lang="en-US" dirty="0" err="1" smtClean="0"/>
              <a:t>sql%rowcount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 </a:t>
            </a:r>
            <a:r>
              <a:rPr lang="en-US" dirty="0" err="1" smtClean="0"/>
              <a:t>total_rows</a:t>
            </a:r>
            <a:r>
              <a:rPr lang="en-US" dirty="0" smtClean="0"/>
              <a:t> || ' employee selected '); </a:t>
            </a:r>
          </a:p>
          <a:p>
            <a:r>
              <a:rPr lang="en-US" dirty="0" smtClean="0"/>
              <a:t>   END IF;  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EX.2 Format to print massage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 </a:t>
            </a:r>
          </a:p>
          <a:p>
            <a:endParaRPr lang="en-US" dirty="0" smtClean="0"/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DBMS_OUTPUT.PUT_LINE('Start');   -- Prints with newline</a:t>
            </a:r>
          </a:p>
          <a:p>
            <a:r>
              <a:rPr lang="en-US" dirty="0" smtClean="0"/>
              <a:t>   DBMS_OUTPUT.PUT('This is ');     -- Same line (no newline)</a:t>
            </a:r>
          </a:p>
          <a:p>
            <a:r>
              <a:rPr lang="en-US" dirty="0" smtClean="0"/>
              <a:t>   DBMS_OUTPUT.PUT('one line.');    -- Continues same line</a:t>
            </a:r>
          </a:p>
          <a:p>
            <a:r>
              <a:rPr lang="en-US" dirty="0" smtClean="0"/>
              <a:t>   DBMS_OUTPUT.NEW_LINE;            -- Moves to new line</a:t>
            </a:r>
          </a:p>
          <a:p>
            <a:r>
              <a:rPr lang="en-US" dirty="0" smtClean="0"/>
              <a:t>   DBMS_OUTPUT.PUT_LINE('End');     -- Prints with newline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(2)Explicit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/>
              <a:t>Explicit Cursor which are construct/manage by user </a:t>
            </a:r>
            <a:r>
              <a:rPr lang="en-US" dirty="0" smtClean="0"/>
              <a:t>itself </a:t>
            </a:r>
            <a:r>
              <a:rPr lang="en-US" dirty="0"/>
              <a:t>call explicit cursor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For queries that return multiple rows , you have to explicitly create a cursor.</a:t>
            </a:r>
          </a:p>
          <a:p>
            <a:endParaRPr lang="en-US" dirty="0" smtClean="0"/>
          </a:p>
          <a:p>
            <a:r>
              <a:rPr lang="en-US" dirty="0" smtClean="0"/>
              <a:t>Four action can be perform on explicit cursor:</a:t>
            </a:r>
          </a:p>
          <a:p>
            <a:pPr lvl="1"/>
            <a:r>
              <a:rPr lang="en-US" dirty="0" smtClean="0"/>
              <a:t>Declare the cursor</a:t>
            </a:r>
          </a:p>
          <a:p>
            <a:pPr lvl="1"/>
            <a:r>
              <a:rPr lang="en-US" dirty="0" smtClean="0"/>
              <a:t>Open the cursor</a:t>
            </a:r>
          </a:p>
          <a:p>
            <a:pPr lvl="1"/>
            <a:r>
              <a:rPr lang="en-US" dirty="0" smtClean="0"/>
              <a:t>Fetch the data from cursor</a:t>
            </a:r>
          </a:p>
          <a:p>
            <a:pPr lvl="1"/>
            <a:r>
              <a:rPr lang="en-US" dirty="0" smtClean="0"/>
              <a:t>Close the cursor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7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Example (</a:t>
            </a:r>
            <a:r>
              <a:rPr lang="en-US" b="1" dirty="0">
                <a:solidFill>
                  <a:srgbClr val="002060"/>
                </a:solidFill>
              </a:rPr>
              <a:t>Explicit </a:t>
            </a:r>
            <a:r>
              <a:rPr lang="en-US" b="1" dirty="0" smtClean="0">
                <a:solidFill>
                  <a:srgbClr val="002060"/>
                </a:solidFill>
              </a:rPr>
              <a:t>cursor)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declare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emp.name%type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emp.salary%type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cursor c1 is select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name,salary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from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emp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begin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open c1;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fetch 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	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	 fetch 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 		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fetch c1 into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e_nm,e_sl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		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dbms_output.put_line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('salary of '|| 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e_nm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 ||' is '||</a:t>
            </a:r>
            <a:r>
              <a:rPr lang="en-US" b="1" dirty="0" err="1">
                <a:solidFill>
                  <a:schemeClr val="bg2">
                    <a:lumMod val="25000"/>
                  </a:schemeClr>
                </a:solidFill>
              </a:rPr>
              <a:t>e_sl</a:t>
            </a: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);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end</a:t>
            </a:r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</a:p>
          <a:p>
            <a:endParaRPr lang="en-US" b="1" dirty="0" smtClean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/>
              <a:t>O/p</a:t>
            </a:r>
            <a:r>
              <a:rPr lang="en-US" b="1" dirty="0" smtClean="0"/>
              <a:t>:      </a:t>
            </a:r>
            <a:r>
              <a:rPr lang="en-US" b="1" dirty="0" smtClean="0">
                <a:solidFill>
                  <a:srgbClr val="FF0000"/>
                </a:solidFill>
              </a:rPr>
              <a:t>salary </a:t>
            </a:r>
            <a:r>
              <a:rPr lang="en-US" b="1" dirty="0">
                <a:solidFill>
                  <a:srgbClr val="FF0000"/>
                </a:solidFill>
              </a:rPr>
              <a:t>of </a:t>
            </a:r>
            <a:r>
              <a:rPr lang="en-US" b="1" dirty="0" err="1">
                <a:solidFill>
                  <a:srgbClr val="FF0000"/>
                </a:solidFill>
              </a:rPr>
              <a:t>aaa</a:t>
            </a:r>
            <a:r>
              <a:rPr lang="en-US" b="1" dirty="0">
                <a:solidFill>
                  <a:srgbClr val="FF0000"/>
                </a:solidFill>
              </a:rPr>
              <a:t> is </a:t>
            </a:r>
            <a:r>
              <a:rPr lang="en-US" b="1" dirty="0" smtClean="0">
                <a:solidFill>
                  <a:srgbClr val="FF0000"/>
                </a:solidFill>
              </a:rPr>
              <a:t>3000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salary of </a:t>
            </a:r>
            <a:r>
              <a:rPr lang="en-US" b="1" dirty="0" err="1" smtClean="0">
                <a:solidFill>
                  <a:srgbClr val="FF0000"/>
                </a:solidFill>
              </a:rPr>
              <a:t>bbb</a:t>
            </a:r>
            <a:r>
              <a:rPr lang="en-US" b="1" dirty="0" smtClean="0">
                <a:solidFill>
                  <a:srgbClr val="FF0000"/>
                </a:solidFill>
              </a:rPr>
              <a:t> is 2000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         </a:t>
            </a:r>
            <a:r>
              <a:rPr lang="en-US" b="1" dirty="0">
                <a:solidFill>
                  <a:srgbClr val="FF0000"/>
                </a:solidFill>
              </a:rPr>
              <a:t>salary of </a:t>
            </a:r>
            <a:r>
              <a:rPr lang="en-US" b="1" dirty="0" err="1">
                <a:solidFill>
                  <a:srgbClr val="FF0000"/>
                </a:solidFill>
              </a:rPr>
              <a:t>bbb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is 5000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is </a:t>
            </a:r>
            <a:r>
              <a:rPr lang="en-US" b="1" dirty="0">
                <a:solidFill>
                  <a:srgbClr val="FF0000"/>
                </a:solidFill>
              </a:rPr>
              <a:t>Statement processed. </a:t>
            </a:r>
          </a:p>
        </p:txBody>
      </p:sp>
    </p:spTree>
    <p:extLst>
      <p:ext uri="{BB962C8B-B14F-4D97-AF65-F5344CB8AC3E}">
        <p14:creationId xmlns:p14="http://schemas.microsoft.com/office/powerpoint/2010/main" xmlns="" val="176149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667000"/>
            <a:ext cx="8458200" cy="12223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Exception Handling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Exception handling in pl/</a:t>
            </a:r>
            <a:r>
              <a:rPr lang="en-US" dirty="0" err="1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An exception is an </a:t>
            </a:r>
            <a:r>
              <a:rPr lang="en-US" b="1" i="1" u="sng" dirty="0" smtClean="0"/>
              <a:t>error condition during a program execution.</a:t>
            </a:r>
          </a:p>
          <a:p>
            <a:endParaRPr lang="en-US" b="1" i="1" u="sng" dirty="0" smtClean="0"/>
          </a:p>
          <a:p>
            <a:r>
              <a:rPr lang="en-US" dirty="0" smtClean="0"/>
              <a:t> PL/SQL supports programmers to catch such conditions using </a:t>
            </a:r>
            <a:r>
              <a:rPr lang="en-US" b="1" dirty="0" smtClean="0"/>
              <a:t>EXCEPTION</a:t>
            </a:r>
            <a:r>
              <a:rPr lang="en-US" dirty="0" smtClean="0"/>
              <a:t> block in the program and an appropriate action is taken against the error condition. </a:t>
            </a:r>
          </a:p>
          <a:p>
            <a:endParaRPr lang="en-US" dirty="0" smtClean="0"/>
          </a:p>
          <a:p>
            <a:r>
              <a:rPr lang="en-US" dirty="0" smtClean="0"/>
              <a:t>There are two types of exceptions </a:t>
            </a:r>
          </a:p>
          <a:p>
            <a:pPr lvl="2"/>
            <a:r>
              <a:rPr lang="en-US" sz="2800" dirty="0" smtClean="0"/>
              <a:t>System-defined exceptions</a:t>
            </a:r>
          </a:p>
          <a:p>
            <a:pPr lvl="2"/>
            <a:r>
              <a:rPr lang="en-US" sz="2800" dirty="0" smtClean="0"/>
              <a:t>User-defined exceptions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562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-- Declarations (variables, constants, cursors, etc.)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-- Executable statements</a:t>
            </a:r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 -- Exception handling section</a:t>
            </a:r>
          </a:p>
          <a:p>
            <a:r>
              <a:rPr lang="en-US" dirty="0" smtClean="0"/>
              <a:t>   WHEN </a:t>
            </a:r>
            <a:r>
              <a:rPr lang="en-US" dirty="0" err="1" smtClean="0"/>
              <a:t>exception_name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  -- Statements to handle the error</a:t>
            </a:r>
          </a:p>
          <a:p>
            <a:r>
              <a:rPr lang="en-US" dirty="0" smtClean="0"/>
              <a:t>   WHEN OTHERS THEN</a:t>
            </a:r>
          </a:p>
          <a:p>
            <a:r>
              <a:rPr lang="en-US" dirty="0" smtClean="0"/>
              <a:t>      -- Handle all other exceptions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🔹 Types of Exceptions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sz="3400" dirty="0" smtClean="0"/>
              <a:t>PL/SQL provides </a:t>
            </a:r>
            <a:r>
              <a:rPr lang="en-US" sz="3400" b="1" dirty="0" smtClean="0"/>
              <a:t>three categories</a:t>
            </a:r>
            <a:r>
              <a:rPr lang="en-US" sz="3400" dirty="0" smtClean="0"/>
              <a:t> of exceptions: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1. Predefined Exceptions</a:t>
            </a:r>
          </a:p>
          <a:p>
            <a:r>
              <a:rPr lang="en-US" dirty="0" smtClean="0"/>
              <a:t>Oracle provides many built-in exceptions.</a:t>
            </a:r>
          </a:p>
          <a:p>
            <a:r>
              <a:rPr lang="en-US" dirty="0" smtClean="0"/>
              <a:t>Example: NO_DATA_FOUND, ZERO_DIVIDE, TOO_MANY_ROWS, INVALID_NUMBER, etc.</a:t>
            </a:r>
          </a:p>
          <a:p>
            <a:r>
              <a:rPr lang="en-US" dirty="0" smtClean="0"/>
              <a:t>These are automatically raised by Oracle.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2. Non-Predefined Exceptions</a:t>
            </a:r>
          </a:p>
          <a:p>
            <a:r>
              <a:rPr lang="en-US" dirty="0" smtClean="0"/>
              <a:t>Oracle has many exceptions that are </a:t>
            </a:r>
            <a:r>
              <a:rPr lang="en-US" b="1" dirty="0" smtClean="0"/>
              <a:t>not automatically declared</a:t>
            </a:r>
            <a:r>
              <a:rPr lang="en-US" dirty="0" smtClean="0"/>
              <a:t> in PL/SQL.</a:t>
            </a:r>
          </a:p>
          <a:p>
            <a:r>
              <a:rPr lang="en-US" dirty="0" smtClean="0"/>
              <a:t>They must be declared explicitly using EXCEPTION keyword and linked with error code using PRAGMA EXCEPTION_INIT.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FF0000"/>
                </a:solidFill>
              </a:rPr>
              <a:t>3. User-Defined Exceptions</a:t>
            </a:r>
          </a:p>
          <a:p>
            <a:r>
              <a:rPr lang="en-US" dirty="0" smtClean="0"/>
              <a:t>Developers can define their own exceptions and raise them using RAISE.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🔹 Predefined Exception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v_result</a:t>
            </a:r>
            <a:r>
              <a:rPr lang="en-US" dirty="0" smtClean="0"/>
              <a:t>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v_result</a:t>
            </a:r>
            <a:r>
              <a:rPr lang="en-US" dirty="0" smtClean="0"/>
              <a:t> := 10 / 0;   -- Will cause ZERO_DIVIDE exception</a:t>
            </a:r>
          </a:p>
          <a:p>
            <a:r>
              <a:rPr lang="en-US" dirty="0" smtClean="0"/>
              <a:t>   DBMS_OUTPUT.PUT_LINE('Result: ' || </a:t>
            </a:r>
            <a:r>
              <a:rPr lang="en-US" dirty="0" err="1" smtClean="0"/>
              <a:t>v_result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 WHEN ZERO_DIVIDE THEN</a:t>
            </a:r>
          </a:p>
          <a:p>
            <a:r>
              <a:rPr lang="en-US" dirty="0" smtClean="0"/>
              <a:t>      DBMS_OUTPUT.PUT_LINE('Error: Division by zero is not allowed.');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183868"/>
            <a:ext cx="876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✅ Output: Error: Division by zero is not allowed.</a:t>
            </a:r>
            <a:endParaRPr lang="en-US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🔹 User-Defined Exception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1657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insufficient_balance</a:t>
            </a:r>
            <a:r>
              <a:rPr lang="en-US" dirty="0" smtClean="0"/>
              <a:t> EXCEPTION;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v_balance</a:t>
            </a:r>
            <a:r>
              <a:rPr lang="en-US" dirty="0" smtClean="0"/>
              <a:t> NUMBER := 500;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v_withdraw</a:t>
            </a:r>
            <a:r>
              <a:rPr lang="en-US" dirty="0" smtClean="0"/>
              <a:t> NUMBER := 1000;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IF </a:t>
            </a:r>
            <a:r>
              <a:rPr lang="en-US" dirty="0" err="1" smtClean="0"/>
              <a:t>v_withdraw</a:t>
            </a:r>
            <a:r>
              <a:rPr lang="en-US" dirty="0" smtClean="0"/>
              <a:t> &gt; </a:t>
            </a:r>
            <a:r>
              <a:rPr lang="en-US" dirty="0" err="1" smtClean="0"/>
              <a:t>v_balance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  RAISE </a:t>
            </a:r>
            <a:r>
              <a:rPr lang="en-US" dirty="0" err="1" smtClean="0"/>
              <a:t>insufficient_balance</a:t>
            </a:r>
            <a:r>
              <a:rPr lang="en-US" dirty="0" smtClean="0"/>
              <a:t>; -- Raise user-defined exception</a:t>
            </a:r>
          </a:p>
          <a:p>
            <a:r>
              <a:rPr lang="en-US" dirty="0" smtClean="0"/>
              <a:t>   ELSE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v_balance</a:t>
            </a:r>
            <a:r>
              <a:rPr lang="en-US" dirty="0" smtClean="0"/>
              <a:t> := </a:t>
            </a:r>
            <a:r>
              <a:rPr lang="en-US" dirty="0" err="1" smtClean="0"/>
              <a:t>v_balance</a:t>
            </a:r>
            <a:r>
              <a:rPr lang="en-US" dirty="0" smtClean="0"/>
              <a:t> - </a:t>
            </a:r>
            <a:r>
              <a:rPr lang="en-US" dirty="0" err="1" smtClean="0"/>
              <a:t>v_withdraw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END IF;</a:t>
            </a:r>
          </a:p>
          <a:p>
            <a:endParaRPr lang="en-US" dirty="0" smtClean="0"/>
          </a:p>
          <a:p>
            <a:r>
              <a:rPr lang="en-US" dirty="0" smtClean="0"/>
              <a:t>   DBMS_OUTPUT.PUT_LINE('Remaining Balance: ' || </a:t>
            </a:r>
            <a:r>
              <a:rPr lang="en-US" dirty="0" err="1" smtClean="0"/>
              <a:t>v_balance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EXCEPTION</a:t>
            </a:r>
          </a:p>
          <a:p>
            <a:r>
              <a:rPr lang="en-US" dirty="0" smtClean="0"/>
              <a:t>   WHEN </a:t>
            </a:r>
            <a:r>
              <a:rPr lang="en-US" dirty="0" err="1" smtClean="0"/>
              <a:t>insufficient_balance</a:t>
            </a:r>
            <a:r>
              <a:rPr lang="en-US" dirty="0" smtClean="0"/>
              <a:t> THEN</a:t>
            </a:r>
          </a:p>
          <a:p>
            <a:r>
              <a:rPr lang="en-US" dirty="0" smtClean="0"/>
              <a:t>      DBMS_OUTPUT.PUT_LINE('Error: Withdrawal amount exceeds balance.');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6248400"/>
            <a:ext cx="8686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✅ Output: Error: Withdrawal amount exceeds balance.</a:t>
            </a:r>
            <a:endParaRPr lang="en-US" dirty="0"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p.v\Desktop\exception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533400"/>
            <a:ext cx="8153399" cy="59129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763000" cy="6400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sz="4000" i="1" u="sng" dirty="0" smtClean="0">
                <a:solidFill>
                  <a:srgbClr val="FF0000"/>
                </a:solidFill>
              </a:rPr>
              <a:t>EX.</a:t>
            </a:r>
            <a:r>
              <a:rPr lang="en-US" i="1" dirty="0" smtClean="0"/>
              <a:t>	EXCEPTION HANDLING</a:t>
            </a:r>
          </a:p>
          <a:p>
            <a:endParaRPr lang="en-US" i="1" dirty="0" smtClean="0"/>
          </a:p>
          <a:p>
            <a:r>
              <a:rPr lang="en-US" i="1" dirty="0" smtClean="0"/>
              <a:t>declare</a:t>
            </a:r>
          </a:p>
          <a:p>
            <a:r>
              <a:rPr lang="en-US" i="1" dirty="0" smtClean="0"/>
              <a:t>     </a:t>
            </a:r>
            <a:r>
              <a:rPr lang="en-US" i="1" dirty="0" err="1" smtClean="0"/>
              <a:t>e_name</a:t>
            </a:r>
            <a:r>
              <a:rPr lang="en-US" i="1" dirty="0" smtClean="0"/>
              <a:t> </a:t>
            </a:r>
            <a:r>
              <a:rPr lang="en-US" i="1" dirty="0" err="1" smtClean="0"/>
              <a:t>emp.name%type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     </a:t>
            </a:r>
            <a:r>
              <a:rPr lang="en-US" i="1" dirty="0" err="1" smtClean="0"/>
              <a:t>e_salary</a:t>
            </a:r>
            <a:r>
              <a:rPr lang="en-US" i="1" dirty="0" smtClean="0"/>
              <a:t> </a:t>
            </a:r>
            <a:r>
              <a:rPr lang="en-US" i="1" dirty="0" err="1" smtClean="0"/>
              <a:t>emp.salary%type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begin</a:t>
            </a:r>
          </a:p>
          <a:p>
            <a:r>
              <a:rPr lang="en-US" i="1" dirty="0" smtClean="0"/>
              <a:t>     select name into </a:t>
            </a:r>
            <a:r>
              <a:rPr lang="en-US" i="1" dirty="0" err="1" smtClean="0"/>
              <a:t>e_name</a:t>
            </a:r>
            <a:r>
              <a:rPr lang="en-US" i="1" dirty="0" smtClean="0"/>
              <a:t> from </a:t>
            </a:r>
            <a:r>
              <a:rPr lang="en-US" i="1" dirty="0" err="1" smtClean="0"/>
              <a:t>emp</a:t>
            </a:r>
            <a:r>
              <a:rPr lang="en-US" i="1" dirty="0" smtClean="0"/>
              <a:t>;</a:t>
            </a:r>
          </a:p>
          <a:p>
            <a:r>
              <a:rPr lang="en-US" i="1" dirty="0" smtClean="0"/>
              <a:t>exception</a:t>
            </a:r>
          </a:p>
          <a:p>
            <a:r>
              <a:rPr lang="en-US" i="1" dirty="0" smtClean="0"/>
              <a:t>  when </a:t>
            </a:r>
            <a:r>
              <a:rPr lang="en-US" i="1" dirty="0" err="1" smtClean="0"/>
              <a:t>no_data_found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('record does not exits');</a:t>
            </a:r>
          </a:p>
          <a:p>
            <a:r>
              <a:rPr lang="en-US" i="1" dirty="0" smtClean="0"/>
              <a:t>  when </a:t>
            </a:r>
            <a:r>
              <a:rPr lang="en-US" i="1" dirty="0" err="1" smtClean="0"/>
              <a:t>too_many_rows</a:t>
            </a:r>
            <a:r>
              <a:rPr lang="en-US" i="1" dirty="0" smtClean="0"/>
              <a:t> then</a:t>
            </a:r>
          </a:p>
          <a:p>
            <a:r>
              <a:rPr lang="en-US" i="1" dirty="0" smtClean="0"/>
              <a:t>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('multiple rows retrieved');</a:t>
            </a:r>
          </a:p>
          <a:p>
            <a:r>
              <a:rPr lang="en-US" i="1" dirty="0" smtClean="0"/>
              <a:t>  when others then</a:t>
            </a:r>
          </a:p>
          <a:p>
            <a:r>
              <a:rPr lang="en-US" i="1" dirty="0" smtClean="0"/>
              <a:t>          </a:t>
            </a:r>
            <a:r>
              <a:rPr lang="en-US" i="1" dirty="0" err="1" smtClean="0"/>
              <a:t>dbms_output.put_line</a:t>
            </a:r>
            <a:r>
              <a:rPr lang="en-US" i="1" dirty="0" smtClean="0"/>
              <a:t>('errors in retrieval');</a:t>
            </a:r>
          </a:p>
          <a:p>
            <a:r>
              <a:rPr lang="en-US" i="1" dirty="0" smtClean="0"/>
              <a:t>end;</a:t>
            </a:r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🔑 Summary:</a:t>
            </a:r>
          </a:p>
          <a:p>
            <a:endParaRPr lang="en-US" b="1" dirty="0" smtClean="0"/>
          </a:p>
          <a:p>
            <a:r>
              <a:rPr lang="en-US" b="1" dirty="0" smtClean="0"/>
              <a:t>PUT_LINE</a:t>
            </a:r>
            <a:r>
              <a:rPr lang="en-US" dirty="0" smtClean="0"/>
              <a:t> → prints text + newline.</a:t>
            </a:r>
          </a:p>
          <a:p>
            <a:r>
              <a:rPr lang="en-US" b="1" dirty="0" smtClean="0"/>
              <a:t>PUT</a:t>
            </a:r>
            <a:r>
              <a:rPr lang="en-US" dirty="0" smtClean="0"/>
              <a:t> → prints text only (no newline).</a:t>
            </a:r>
          </a:p>
          <a:p>
            <a:r>
              <a:rPr lang="en-US" b="1" dirty="0" smtClean="0"/>
              <a:t>NEW_LINE</a:t>
            </a:r>
            <a:r>
              <a:rPr lang="en-US" dirty="0" smtClean="0"/>
              <a:t> → prints only a newline (blank line).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RNW AMRELI\Desktop\DBMS_OUTPUT difference - Google Chrom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215" y="1600200"/>
            <a:ext cx="8704385" cy="4114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The PL/SQL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5943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 smtClean="0"/>
              <a:t>The PL/SQL supports </a:t>
            </a:r>
            <a:r>
              <a:rPr lang="en-US" sz="2400" b="1" i="1" u="sng" dirty="0" smtClean="0"/>
              <a:t>single-line and multi-line comments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All characters available inside any comment are ignored by the PL/SQL compiler. 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002060"/>
                </a:solidFill>
              </a:rPr>
              <a:t>The PL/SQL single-line comments start with the delimiter -- (double hyphen) and multi-line comments are enclosed by /* and */.</a:t>
            </a:r>
          </a:p>
        </p:txBody>
      </p:sp>
      <p:pic>
        <p:nvPicPr>
          <p:cNvPr id="6" name="Picture 2" descr="C:\Users\p.v\Desktop\PLSQL Basic Syntax - Opera_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3657600"/>
            <a:ext cx="5523635" cy="30191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524000"/>
            <a:ext cx="6858000" cy="3276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b="1" dirty="0" smtClean="0"/>
              <a:t>Variable ,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basic data type,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conditions loop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effectLst/>
              </a:rPr>
              <a:t>The PL/SQL Delimiters</a:t>
            </a:r>
            <a:endParaRPr lang="en-US" dirty="0"/>
          </a:p>
        </p:txBody>
      </p:sp>
      <p:pic>
        <p:nvPicPr>
          <p:cNvPr id="2050" name="Picture 2" descr="C:\Users\p.v\Desktop\PrtScr capture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" y="762000"/>
            <a:ext cx="4419600" cy="6019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1" name="Picture 3" descr="C:\Users\p.v\Desktop\PLSQL Basic Syntax - Opera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143000"/>
            <a:ext cx="4495800" cy="44958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 Identifiers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PL/SQL identifiers are constants, variables, exceptions, procedures, cursors, and reserved words. </a:t>
            </a:r>
          </a:p>
          <a:p>
            <a:endParaRPr lang="en-US" dirty="0" smtClean="0"/>
          </a:p>
          <a:p>
            <a:r>
              <a:rPr lang="en-US" dirty="0" smtClean="0"/>
              <a:t>The identifiers consist of a letter optionally followed by more letters, numerals, dollar signs, underscores, and number signs and should not exceed </a:t>
            </a:r>
            <a:r>
              <a:rPr lang="en-US" b="1" i="1" u="sng" dirty="0" smtClean="0"/>
              <a:t>30 characters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000" b="1" dirty="0" smtClean="0"/>
              <a:t>Initializing Variables in PL/SQL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Whenever you declare a variable, PL/SQL assigns it a default value of NULL.</a:t>
            </a:r>
          </a:p>
          <a:p>
            <a:endParaRPr lang="en-US" dirty="0" smtClean="0"/>
          </a:p>
          <a:p>
            <a:r>
              <a:rPr lang="en-US" dirty="0" smtClean="0"/>
              <a:t> If you want to initialize a variable with a value other than the NULL value, you can do so during the declaration, using either of the following − 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The DEFAULT keyword </a:t>
            </a:r>
          </a:p>
          <a:p>
            <a:pPr lvl="1"/>
            <a:r>
              <a:rPr lang="en-US" dirty="0" smtClean="0"/>
              <a:t>The assignment operator (:=)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"/>
            <a:ext cx="8686800" cy="6705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algn="ctr">
              <a:buNone/>
            </a:pPr>
            <a:r>
              <a:rPr lang="en-US" sz="4700" b="1" u="sng" dirty="0" smtClean="0">
                <a:solidFill>
                  <a:srgbClr val="FF0000"/>
                </a:solidFill>
              </a:rPr>
              <a:t>TOPIC</a:t>
            </a:r>
          </a:p>
          <a:p>
            <a:r>
              <a:rPr lang="en-US" dirty="0" smtClean="0"/>
              <a:t>• SQL v/s PL/SQL </a:t>
            </a:r>
          </a:p>
          <a:p>
            <a:r>
              <a:rPr lang="en-US" dirty="0" smtClean="0"/>
              <a:t>• PL/SQL Block structure </a:t>
            </a:r>
          </a:p>
          <a:p>
            <a:r>
              <a:rPr lang="en-US" dirty="0" smtClean="0"/>
              <a:t>• Language construct of PL/SQL (Variable, Basic and Composite Data Type, Conditions, Looping etc.) </a:t>
            </a:r>
          </a:p>
          <a:p>
            <a:r>
              <a:rPr lang="en-US" dirty="0" smtClean="0"/>
              <a:t>• %Type and %</a:t>
            </a:r>
            <a:r>
              <a:rPr lang="en-US" dirty="0" err="1" smtClean="0"/>
              <a:t>Rowtype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• Using Cursor (Implicit, Explicit) </a:t>
            </a:r>
          </a:p>
          <a:p>
            <a:r>
              <a:rPr lang="en-US" dirty="0" smtClean="0"/>
              <a:t>• Exception Handling </a:t>
            </a:r>
          </a:p>
          <a:p>
            <a:r>
              <a:rPr lang="en-US" dirty="0" smtClean="0"/>
              <a:t>• Creating and Using Procedure </a:t>
            </a:r>
          </a:p>
          <a:p>
            <a:r>
              <a:rPr lang="en-US" dirty="0" smtClean="0"/>
              <a:t>• Package </a:t>
            </a:r>
          </a:p>
          <a:p>
            <a:r>
              <a:rPr lang="en-US" dirty="0" smtClean="0"/>
              <a:t>• Trigger </a:t>
            </a:r>
          </a:p>
          <a:p>
            <a:r>
              <a:rPr lang="en-US" dirty="0" smtClean="0"/>
              <a:t>• Creating Objects </a:t>
            </a:r>
          </a:p>
          <a:p>
            <a:r>
              <a:rPr lang="en-US" dirty="0" smtClean="0"/>
              <a:t>• Object in Database – Table </a:t>
            </a:r>
          </a:p>
          <a:p>
            <a:r>
              <a:rPr lang="en-US" dirty="0" smtClean="0"/>
              <a:t>• PL/SQL Tables, Nested Tables, </a:t>
            </a:r>
            <a:r>
              <a:rPr lang="en-US" dirty="0" err="1" smtClean="0"/>
              <a:t>Varrays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rgbClr val="FF0000"/>
                </a:solidFill>
              </a:rPr>
              <a:t>Ex. 1 </a:t>
            </a:r>
            <a:r>
              <a:rPr lang="en-US" sz="2800" dirty="0" smtClean="0"/>
              <a:t>The DEFAULT keyword 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greetings varchar2(20) DEFAULT 'Have a Good Day ' ;</a:t>
            </a:r>
          </a:p>
          <a:p>
            <a:r>
              <a:rPr lang="en-US" sz="2400" b="1" dirty="0" smtClean="0"/>
              <a:t>  </a:t>
            </a:r>
          </a:p>
          <a:p>
            <a:r>
              <a:rPr lang="en-US" sz="2400" b="1" dirty="0" smtClean="0"/>
              <a:t>BEGIN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(greetings);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END;</a:t>
            </a:r>
            <a:endParaRPr lang="en-US" sz="2400" b="1" dirty="0"/>
          </a:p>
        </p:txBody>
      </p:sp>
      <p:pic>
        <p:nvPicPr>
          <p:cNvPr id="2050" name="Picture 2" descr="C:\Users\RNW AMRELI\Desktop\SQL Commands and 2 more page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4648200"/>
            <a:ext cx="3016940" cy="1181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dirty="0" smtClean="0">
                <a:solidFill>
                  <a:srgbClr val="FF0000"/>
                </a:solidFill>
              </a:rPr>
              <a:t>Ex. 2 </a:t>
            </a:r>
            <a:r>
              <a:rPr lang="en-US" sz="3100" dirty="0" smtClean="0"/>
              <a:t>The assignment operator (:=)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a integer := 10;</a:t>
            </a:r>
          </a:p>
          <a:p>
            <a:r>
              <a:rPr lang="en-US" sz="2400" b="1" dirty="0" smtClean="0"/>
              <a:t>     b integer := 20;</a:t>
            </a:r>
          </a:p>
          <a:p>
            <a:r>
              <a:rPr lang="en-US" sz="2400" b="1" dirty="0" smtClean="0"/>
              <a:t>     c integer;</a:t>
            </a:r>
          </a:p>
          <a:p>
            <a:r>
              <a:rPr lang="en-US" sz="2400" b="1" dirty="0" smtClean="0"/>
              <a:t>     f real;</a:t>
            </a:r>
          </a:p>
          <a:p>
            <a:r>
              <a:rPr lang="en-US" sz="2400" b="1" dirty="0" smtClean="0"/>
              <a:t>BEGIN</a:t>
            </a:r>
          </a:p>
          <a:p>
            <a:r>
              <a:rPr lang="en-US" sz="2400" b="1" dirty="0" smtClean="0"/>
              <a:t>     c := a + b;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('Value of c: ' || c);</a:t>
            </a:r>
          </a:p>
          <a:p>
            <a:r>
              <a:rPr lang="en-US" sz="2400" b="1" dirty="0" smtClean="0"/>
              <a:t>     f := 70.0/3.0;</a:t>
            </a:r>
          </a:p>
          <a:p>
            <a:r>
              <a:rPr lang="en-US" sz="2400" b="1" dirty="0" smtClean="0"/>
              <a:t>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('Value of f: ' || f);</a:t>
            </a:r>
          </a:p>
          <a:p>
            <a:r>
              <a:rPr lang="en-US" sz="2400" b="1" dirty="0" smtClean="0"/>
              <a:t>END;</a:t>
            </a:r>
            <a:endParaRPr lang="en-US" sz="2400" b="1" dirty="0"/>
          </a:p>
        </p:txBody>
      </p:sp>
      <p:pic>
        <p:nvPicPr>
          <p:cNvPr id="6" name="Picture 2" descr="C:\Users\RNW AMRELI\Desktop\SQL Commands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257800"/>
            <a:ext cx="6019800" cy="1447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Ex.3 </a:t>
            </a:r>
            <a:r>
              <a:rPr lang="en-US" dirty="0" smtClean="0"/>
              <a:t>fix values in variable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953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None/>
              <a:defRPr/>
            </a:pPr>
            <a:r>
              <a:rPr lang="en-US" dirty="0" smtClean="0"/>
              <a:t>-- fix values in variable</a:t>
            </a:r>
          </a:p>
          <a:p>
            <a:pPr eaLnBrk="1" fontAlgn="auto" hangingPunct="1">
              <a:spcAft>
                <a:spcPts val="0"/>
              </a:spcAft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x number(3);</a:t>
            </a:r>
          </a:p>
          <a:p>
            <a:pPr>
              <a:buNone/>
              <a:defRPr/>
            </a:pPr>
            <a:r>
              <a:rPr lang="en-US" dirty="0" smtClean="0"/>
              <a:t>   	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	x:=10;</a:t>
            </a:r>
          </a:p>
          <a:p>
            <a:pPr>
              <a:buNone/>
              <a:defRPr/>
            </a:pPr>
            <a:r>
              <a:rPr lang="en-US" dirty="0" smtClean="0"/>
              <a:t>       	y:=20;</a:t>
            </a:r>
          </a:p>
          <a:p>
            <a:pPr>
              <a:buNone/>
              <a:defRPr/>
            </a:pPr>
            <a:r>
              <a:rPr lang="en-US" dirty="0" smtClean="0"/>
              <a:t>	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x+y</a:t>
            </a:r>
            <a:r>
              <a:rPr lang="en-US" dirty="0" smtClean="0"/>
              <a:t>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Ex.4 </a:t>
            </a:r>
            <a:r>
              <a:rPr lang="en-US" dirty="0" smtClean="0"/>
              <a:t>user define values get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US" dirty="0" smtClean="0"/>
              <a:t>-- user define values get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     x number(3);</a:t>
            </a:r>
          </a:p>
          <a:p>
            <a:pPr>
              <a:buNone/>
              <a:defRPr/>
            </a:pPr>
            <a:r>
              <a:rPr lang="en-US" dirty="0" smtClean="0"/>
              <a:t>         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('Addition of ='||(:x +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('Subtraction of ='||(:x -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('Multiplication of ='||(:x *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('Division of ='||(:x / :y));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76400" y="2895600"/>
            <a:ext cx="57912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Variable Scope in PL/SQL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7620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Variable Scope in PL/SQL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867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PL/SQL allows the </a:t>
            </a:r>
            <a:r>
              <a:rPr lang="en-US" b="1" i="1" dirty="0" smtClean="0"/>
              <a:t>nesting of blocks</a:t>
            </a:r>
            <a:r>
              <a:rPr lang="en-US" dirty="0" smtClean="0"/>
              <a:t>, i.e., each program block may contain </a:t>
            </a:r>
            <a:r>
              <a:rPr lang="en-US" b="1" i="1" u="sng" dirty="0" smtClean="0"/>
              <a:t>another inner block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If a variable is declared within an inner block, it is not accessible to the outer block. </a:t>
            </a:r>
          </a:p>
          <a:p>
            <a:r>
              <a:rPr lang="en-US" dirty="0" smtClean="0"/>
              <a:t>However, if a variable is declared and accessible to an outer block, it is also accessible to </a:t>
            </a:r>
            <a:r>
              <a:rPr lang="en-US" b="1" i="1" u="sng" dirty="0" smtClean="0"/>
              <a:t>all nested inner blocks. </a:t>
            </a:r>
          </a:p>
          <a:p>
            <a:r>
              <a:rPr lang="en-US" dirty="0" smtClean="0"/>
              <a:t>There are two types of variable scope</a:t>
            </a:r>
          </a:p>
          <a:p>
            <a:pPr lvl="1"/>
            <a:r>
              <a:rPr lang="en-US" dirty="0" smtClean="0"/>
              <a:t> </a:t>
            </a:r>
            <a:r>
              <a:rPr lang="en-US" b="1" i="1" u="sng" dirty="0" smtClean="0"/>
              <a:t>Local variables </a:t>
            </a:r>
            <a:r>
              <a:rPr lang="en-US" dirty="0" smtClean="0"/>
              <a:t>− Variables declared in an inner block and not accessible to outer blocks.</a:t>
            </a:r>
          </a:p>
          <a:p>
            <a:pPr lvl="1"/>
            <a:r>
              <a:rPr lang="en-US" dirty="0" smtClean="0"/>
              <a:t> </a:t>
            </a:r>
            <a:r>
              <a:rPr lang="en-US" b="1" i="1" u="sng" dirty="0" smtClean="0"/>
              <a:t>Global variables </a:t>
            </a:r>
            <a:r>
              <a:rPr lang="en-US" dirty="0" smtClean="0"/>
              <a:t>− Variables declared in the outer most block or a package.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-- Global variables</a:t>
            </a:r>
          </a:p>
          <a:p>
            <a:r>
              <a:rPr lang="en-US" b="1" dirty="0" smtClean="0"/>
              <a:t>      num1 number := 95;</a:t>
            </a:r>
          </a:p>
          <a:p>
            <a:r>
              <a:rPr lang="en-US" b="1" dirty="0" smtClean="0"/>
              <a:t>      num2 number := 85;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('Outer Variable num1: ' || num1);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('Outer Variable num2: ' || num2);</a:t>
            </a:r>
          </a:p>
          <a:p>
            <a:r>
              <a:rPr lang="en-US" b="1" dirty="0" smtClean="0"/>
              <a:t>      DECLARE</a:t>
            </a:r>
          </a:p>
          <a:p>
            <a:endParaRPr lang="en-US" b="1" dirty="0" smtClean="0"/>
          </a:p>
          <a:p>
            <a:r>
              <a:rPr lang="en-US" b="1" dirty="0" smtClean="0"/>
              <a:t>      -- Local variables</a:t>
            </a:r>
          </a:p>
          <a:p>
            <a:r>
              <a:rPr lang="en-US" b="1" dirty="0" smtClean="0"/>
              <a:t>           num1 number := 195;</a:t>
            </a:r>
          </a:p>
          <a:p>
            <a:r>
              <a:rPr lang="en-US" b="1" dirty="0" smtClean="0"/>
              <a:t>           num2 number := 185;</a:t>
            </a:r>
          </a:p>
          <a:p>
            <a:r>
              <a:rPr lang="en-US" b="1" dirty="0" smtClean="0"/>
              <a:t>      BEGIN</a:t>
            </a:r>
          </a:p>
          <a:p>
            <a:endParaRPr lang="en-US" b="1" dirty="0" smtClean="0"/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('Inner Variable num1: ' || num1);</a:t>
            </a:r>
          </a:p>
          <a:p>
            <a:r>
              <a:rPr lang="en-US" b="1" dirty="0" smtClean="0"/>
              <a:t>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('Inner Variable num2: ' || num2);</a:t>
            </a:r>
          </a:p>
          <a:p>
            <a:r>
              <a:rPr lang="en-US" b="1" dirty="0" smtClean="0"/>
              <a:t>      END;</a:t>
            </a:r>
          </a:p>
          <a:p>
            <a:r>
              <a:rPr lang="en-US" b="1" dirty="0" smtClean="0"/>
              <a:t>END;</a:t>
            </a:r>
          </a:p>
          <a:p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67451" y="3047999"/>
            <a:ext cx="4299047" cy="21336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048000"/>
            <a:ext cx="7924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PL/SQL-Constants and Literals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smtClean="0"/>
              <a:t>PL/SQL-Constants and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71500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A constant holds a value that once declared, does not change in the program.</a:t>
            </a:r>
          </a:p>
          <a:p>
            <a:endParaRPr lang="en-US" dirty="0" smtClean="0"/>
          </a:p>
          <a:p>
            <a:r>
              <a:rPr lang="en-US" dirty="0" smtClean="0"/>
              <a:t> A constant declaration specifies its name, data type, and value, and allocates storage for it.</a:t>
            </a:r>
          </a:p>
          <a:p>
            <a:endParaRPr lang="en-US" dirty="0" smtClean="0"/>
          </a:p>
          <a:p>
            <a:r>
              <a:rPr lang="en-US" dirty="0" smtClean="0"/>
              <a:t> The declaration can also impose the </a:t>
            </a:r>
            <a:r>
              <a:rPr lang="en-US" b="1" dirty="0" smtClean="0"/>
              <a:t>NOT NULL constraint.</a:t>
            </a:r>
          </a:p>
          <a:p>
            <a:endParaRPr lang="en-US" b="1" dirty="0" smtClean="0"/>
          </a:p>
          <a:p>
            <a:r>
              <a:rPr lang="en-US" b="1" dirty="0" smtClean="0"/>
              <a:t>Declaring a Constant</a:t>
            </a:r>
          </a:p>
          <a:p>
            <a:pPr lvl="1"/>
            <a:r>
              <a:rPr lang="en-US" dirty="0" smtClean="0"/>
              <a:t>A constant is declared using the CONSTANT keyword.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Ex.-1 </a:t>
            </a:r>
            <a:r>
              <a:rPr lang="en-US" b="1" dirty="0" smtClean="0"/>
              <a:t>PL/SQL-Constants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4"/>
            <a:ext cx="8991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DECLARE</a:t>
            </a:r>
          </a:p>
          <a:p>
            <a:r>
              <a:rPr lang="en-US" sz="2800" dirty="0" smtClean="0"/>
              <a:t>	   </a:t>
            </a:r>
            <a:r>
              <a:rPr lang="en-US" sz="2800" dirty="0" err="1" smtClean="0"/>
              <a:t>college_name</a:t>
            </a:r>
            <a:r>
              <a:rPr lang="en-US" sz="2800" dirty="0" smtClean="0"/>
              <a:t> constant varchar2(20) := 'SY BCA';</a:t>
            </a:r>
          </a:p>
          <a:p>
            <a:endParaRPr lang="en-US" sz="2800" dirty="0" smtClean="0"/>
          </a:p>
          <a:p>
            <a:r>
              <a:rPr lang="en-US" sz="2800" dirty="0" smtClean="0"/>
              <a:t>BEGIN</a:t>
            </a:r>
          </a:p>
          <a:p>
            <a:r>
              <a:rPr lang="en-US" sz="2800" dirty="0" smtClean="0"/>
              <a:t>   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('I study in '|| </a:t>
            </a:r>
            <a:r>
              <a:rPr lang="en-US" sz="2800" dirty="0" err="1" smtClean="0"/>
              <a:t>college_name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dirty="0" smtClean="0"/>
              <a:t>END;</a:t>
            </a:r>
          </a:p>
          <a:p>
            <a:endParaRPr lang="en-US" sz="2800" dirty="0"/>
          </a:p>
        </p:txBody>
      </p:sp>
      <p:pic>
        <p:nvPicPr>
          <p:cNvPr id="2050" name="Picture 2" descr="C:\Users\RNW AMRELI\Desktop\SQL Command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724400"/>
            <a:ext cx="3429000" cy="12841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133600" y="2667000"/>
            <a:ext cx="54102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SQL</a:t>
            </a: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 v/s </a:t>
            </a:r>
            <a:r>
              <a:rPr kumimoji="0" lang="en-US" sz="5400" b="1" i="0" u="none" strike="noStrike" kern="1200" cap="all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PL/SQL</a:t>
            </a:r>
            <a:endParaRPr kumimoji="0" lang="en-US" sz="5400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EX.-2 </a:t>
            </a:r>
            <a:r>
              <a:rPr lang="en-US" b="1" dirty="0" smtClean="0"/>
              <a:t>PL/SQL-Constants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6248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-- constant declaration</a:t>
            </a:r>
          </a:p>
          <a:p>
            <a:r>
              <a:rPr lang="en-US" dirty="0" smtClean="0"/>
              <a:t>       pi constant number := 3.141592654;</a:t>
            </a:r>
          </a:p>
          <a:p>
            <a:r>
              <a:rPr lang="en-US" dirty="0" smtClean="0"/>
              <a:t>    -- other declarations</a:t>
            </a:r>
          </a:p>
          <a:p>
            <a:r>
              <a:rPr lang="en-US" dirty="0" smtClean="0"/>
              <a:t>      radius number(5,2);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dia</a:t>
            </a:r>
            <a:r>
              <a:rPr lang="en-US" dirty="0" smtClean="0"/>
              <a:t> number(5,2);</a:t>
            </a:r>
          </a:p>
          <a:p>
            <a:r>
              <a:rPr lang="en-US" dirty="0" smtClean="0"/>
              <a:t>      circumference number(7, 2);</a:t>
            </a:r>
          </a:p>
          <a:p>
            <a:r>
              <a:rPr lang="en-US" dirty="0" smtClean="0"/>
              <a:t>      area number (10, 2);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-- processing</a:t>
            </a:r>
          </a:p>
          <a:p>
            <a:r>
              <a:rPr lang="en-US" dirty="0" smtClean="0"/>
              <a:t>        radius := 9.5;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dia</a:t>
            </a:r>
            <a:r>
              <a:rPr lang="en-US" dirty="0" smtClean="0"/>
              <a:t> := radius * 2;</a:t>
            </a:r>
          </a:p>
          <a:p>
            <a:r>
              <a:rPr lang="en-US" dirty="0" smtClean="0"/>
              <a:t>        circumference := 2.0 * pi * radius;</a:t>
            </a:r>
          </a:p>
          <a:p>
            <a:r>
              <a:rPr lang="en-US" dirty="0" smtClean="0"/>
              <a:t>        area := pi * radius * radius;</a:t>
            </a:r>
          </a:p>
          <a:p>
            <a:r>
              <a:rPr lang="en-US" dirty="0" smtClean="0"/>
              <a:t>        -- output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('Radius: ' || radius);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('Diameter: ' || </a:t>
            </a:r>
            <a:r>
              <a:rPr lang="en-US" dirty="0" err="1" smtClean="0"/>
              <a:t>dia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('Circumference: ' || circumference);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('Area: ' || area);</a:t>
            </a:r>
          </a:p>
          <a:p>
            <a:r>
              <a:rPr lang="en-US" dirty="0" smtClean="0"/>
              <a:t>END;</a:t>
            </a:r>
            <a:endParaRPr lang="en-US" dirty="0"/>
          </a:p>
        </p:txBody>
      </p:sp>
      <p:pic>
        <p:nvPicPr>
          <p:cNvPr id="1026" name="Picture 2" descr="C:\Users\RNW AMRELI\Desktop\SQL Command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2895600"/>
            <a:ext cx="3605179" cy="1905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676400" y="2514600"/>
            <a:ext cx="5410200" cy="12954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The PL/SQL 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A literal is an explicit numeric, character, string, or Boolean value not represented by an identifier. </a:t>
            </a:r>
          </a:p>
          <a:p>
            <a:endParaRPr lang="en-US" dirty="0" smtClean="0"/>
          </a:p>
          <a:p>
            <a:r>
              <a:rPr lang="en-US" dirty="0" smtClean="0"/>
              <a:t>For example, TRUE, 786, NULL, '</a:t>
            </a:r>
            <a:r>
              <a:rPr lang="en-US" dirty="0" err="1" smtClean="0"/>
              <a:t>tutorialspoint</a:t>
            </a:r>
            <a:r>
              <a:rPr lang="en-US" dirty="0" smtClean="0"/>
              <a:t>' are all literals of type Boolean, number, or string.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PL/</a:t>
            </a:r>
            <a:r>
              <a:rPr lang="en-US" dirty="0" err="1" smtClean="0"/>
              <a:t>SQL,literals</a:t>
            </a:r>
            <a:r>
              <a:rPr lang="en-US" dirty="0" smtClean="0"/>
              <a:t> are case-sensitive. </a:t>
            </a:r>
          </a:p>
          <a:p>
            <a:endParaRPr lang="en-US" dirty="0" smtClean="0"/>
          </a:p>
          <a:p>
            <a:r>
              <a:rPr lang="en-US" dirty="0" smtClean="0"/>
              <a:t>PL/SQL supports the following kinds of literals −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Numeric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Character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String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BOOLEAN Literals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 Date and Time Literals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554164"/>
            <a:ext cx="8991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2800" b="1" dirty="0" smtClean="0"/>
              <a:t>DECLARE </a:t>
            </a:r>
          </a:p>
          <a:p>
            <a:endParaRPr lang="en-US" sz="2800" dirty="0" smtClean="0"/>
          </a:p>
          <a:p>
            <a:r>
              <a:rPr lang="en-US" sz="2800" dirty="0" smtClean="0"/>
              <a:t>     message varchar2(30):= '</a:t>
            </a:r>
            <a:r>
              <a:rPr lang="en-US" sz="2800" dirty="0" err="1" smtClean="0"/>
              <a:t>That''s</a:t>
            </a:r>
            <a:r>
              <a:rPr lang="en-US" sz="2800" dirty="0" smtClean="0"/>
              <a:t> tutorialspoint.com!';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str</a:t>
            </a:r>
            <a:r>
              <a:rPr lang="en-US" sz="2800" dirty="0" smtClean="0"/>
              <a:t> varchar2(30):= 'Welcome to Studytonight.com'; </a:t>
            </a:r>
          </a:p>
          <a:p>
            <a:r>
              <a:rPr lang="en-US" sz="2800" b="1" dirty="0" smtClean="0"/>
              <a:t>BEGIN </a:t>
            </a:r>
          </a:p>
          <a:p>
            <a:endParaRPr lang="en-US" sz="2800" dirty="0" smtClean="0"/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(message); </a:t>
            </a:r>
          </a:p>
          <a:p>
            <a:r>
              <a:rPr lang="en-US" sz="2800" dirty="0" smtClean="0"/>
              <a:t>     </a:t>
            </a:r>
            <a:r>
              <a:rPr lang="en-US" sz="2800" dirty="0" err="1" smtClean="0"/>
              <a:t>dbms_output.put_line</a:t>
            </a:r>
            <a:r>
              <a:rPr lang="en-US" sz="2800" dirty="0" smtClean="0"/>
              <a:t>(</a:t>
            </a:r>
            <a:r>
              <a:rPr lang="en-US" sz="2800" dirty="0" err="1" smtClean="0"/>
              <a:t>str</a:t>
            </a:r>
            <a:r>
              <a:rPr lang="en-US" sz="2800" dirty="0" smtClean="0"/>
              <a:t>);</a:t>
            </a:r>
          </a:p>
          <a:p>
            <a:endParaRPr lang="en-US" sz="2800" dirty="0" smtClean="0"/>
          </a:p>
          <a:p>
            <a:r>
              <a:rPr lang="en-US" sz="2800" b="1" dirty="0" smtClean="0"/>
              <a:t>END</a:t>
            </a:r>
            <a:r>
              <a:rPr lang="en-US" sz="2800" dirty="0" smtClean="0"/>
              <a:t>;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28800" y="2514600"/>
            <a:ext cx="5410200" cy="1219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PL/SQL-Operators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8382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PL/SQL-Operators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638800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An operator is a symbol that tells the compiler to perform specific mathematical or logical manipulation. </a:t>
            </a:r>
          </a:p>
          <a:p>
            <a:endParaRPr lang="en-US" dirty="0" smtClean="0"/>
          </a:p>
          <a:p>
            <a:r>
              <a:rPr lang="en-US" dirty="0" smtClean="0"/>
              <a:t>PL/SQL language is rich in built-in operators and provides the following types of operators −</a:t>
            </a:r>
          </a:p>
          <a:p>
            <a:endParaRPr lang="en-US" dirty="0" smtClean="0"/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Arithmetic operators- Addition, Subtraction, Multiplication, Division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Relational operators - Less then, Greater Than, etc.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Comparison operators- Like ,Between, In, </a:t>
            </a:r>
            <a:r>
              <a:rPr lang="en-US" dirty="0" err="1" smtClean="0">
                <a:solidFill>
                  <a:srgbClr val="7030A0"/>
                </a:solidFill>
              </a:rPr>
              <a:t>IsNull</a:t>
            </a:r>
            <a:endParaRPr lang="en-US" dirty="0" smtClean="0">
              <a:solidFill>
                <a:srgbClr val="7030A0"/>
              </a:solidFill>
            </a:endParaRP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Logical operators- AND, OR, NOT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String operators-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772400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smtClean="0">
                <a:solidFill>
                  <a:srgbClr val="FF0000"/>
                </a:solidFill>
              </a:rPr>
              <a:t>Ex. </a:t>
            </a:r>
            <a:r>
              <a:rPr lang="en-US" dirty="0" smtClean="0"/>
              <a:t>Arithmetic operation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buNone/>
              <a:defRPr/>
            </a:pPr>
            <a:r>
              <a:rPr lang="en-US" dirty="0" smtClean="0"/>
              <a:t>-- Arithmetic operation user define values get</a:t>
            </a:r>
          </a:p>
          <a:p>
            <a:pPr>
              <a:buNone/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dirty="0" smtClean="0"/>
              <a:t>declare</a:t>
            </a:r>
          </a:p>
          <a:p>
            <a:pPr>
              <a:buNone/>
              <a:defRPr/>
            </a:pPr>
            <a:r>
              <a:rPr lang="en-US" dirty="0" smtClean="0"/>
              <a:t> 	     x number(3);</a:t>
            </a:r>
          </a:p>
          <a:p>
            <a:pPr>
              <a:buNone/>
              <a:defRPr/>
            </a:pPr>
            <a:r>
              <a:rPr lang="en-US" dirty="0" smtClean="0"/>
              <a:t>         y number(3);</a:t>
            </a:r>
          </a:p>
          <a:p>
            <a:pPr>
              <a:buNone/>
              <a:defRPr/>
            </a:pPr>
            <a:r>
              <a:rPr lang="en-US" dirty="0" smtClean="0"/>
              <a:t>begin 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('Addition of ='||(:x +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('Subtraction of ='||(:x -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('Multiplication of ='||(:x * :y));</a:t>
            </a:r>
          </a:p>
          <a:p>
            <a:pPr>
              <a:buNone/>
              <a:defRPr/>
            </a:pPr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('Division of ='||(:x / :y));</a:t>
            </a:r>
          </a:p>
          <a:p>
            <a:pPr>
              <a:buNone/>
              <a:defRPr/>
            </a:pPr>
            <a:r>
              <a:rPr lang="en-US" dirty="0" smtClean="0"/>
              <a:t>end;</a:t>
            </a:r>
          </a:p>
          <a:p>
            <a:pPr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124200"/>
            <a:ext cx="5105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800" b="1" dirty="0" smtClean="0"/>
              <a:t>PL/SQL Tables</a:t>
            </a:r>
            <a:endParaRPr lang="en-US" sz="4800" b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685800"/>
          </a:xfrm>
        </p:spPr>
        <p:txBody>
          <a:bodyPr/>
          <a:lstStyle/>
          <a:p>
            <a:pPr algn="ctr"/>
            <a:r>
              <a:rPr lang="en-US" dirty="0" smtClean="0"/>
              <a:t>PL/SQL WITH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create table </a:t>
            </a:r>
            <a:r>
              <a:rPr lang="en-US" dirty="0" err="1" smtClean="0">
                <a:solidFill>
                  <a:srgbClr val="002060"/>
                </a:solidFill>
              </a:rPr>
              <a:t>emp</a:t>
            </a:r>
            <a:r>
              <a:rPr lang="en-US" dirty="0" smtClean="0">
                <a:solidFill>
                  <a:srgbClr val="002060"/>
                </a:solidFill>
              </a:rPr>
              <a:t>(id number (3),name varchar2(10), salary number(10));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insert into </a:t>
            </a:r>
            <a:r>
              <a:rPr lang="en-US" dirty="0" err="1" smtClean="0">
                <a:solidFill>
                  <a:srgbClr val="00B0F0"/>
                </a:solidFill>
              </a:rPr>
              <a:t>emp</a:t>
            </a:r>
            <a:r>
              <a:rPr lang="en-US" dirty="0" smtClean="0">
                <a:solidFill>
                  <a:srgbClr val="00B0F0"/>
                </a:solidFill>
              </a:rPr>
              <a:t> values(1,'Hetansh',4000)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select *from </a:t>
            </a:r>
            <a:r>
              <a:rPr lang="en-US" dirty="0" err="1" smtClean="0">
                <a:solidFill>
                  <a:srgbClr val="7030A0"/>
                </a:solidFill>
              </a:rPr>
              <a:t>emp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alter table </a:t>
            </a:r>
            <a:r>
              <a:rPr lang="en-US" dirty="0" err="1" smtClean="0">
                <a:solidFill>
                  <a:srgbClr val="00B050"/>
                </a:solidFill>
              </a:rPr>
              <a:t>emp</a:t>
            </a:r>
            <a:r>
              <a:rPr lang="en-US" dirty="0" smtClean="0">
                <a:solidFill>
                  <a:srgbClr val="00B050"/>
                </a:solidFill>
              </a:rPr>
              <a:t> ADD (</a:t>
            </a:r>
            <a:r>
              <a:rPr lang="en-US" dirty="0" err="1" smtClean="0">
                <a:solidFill>
                  <a:srgbClr val="00B050"/>
                </a:solidFill>
              </a:rPr>
              <a:t>sal_update</a:t>
            </a:r>
            <a:r>
              <a:rPr lang="en-US" dirty="0" smtClean="0">
                <a:solidFill>
                  <a:srgbClr val="00B050"/>
                </a:solidFill>
              </a:rPr>
              <a:t> number(10))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EX.</a:t>
            </a: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 X number(3):=2;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   INSERT into </a:t>
            </a:r>
            <a:r>
              <a:rPr lang="en-US" dirty="0" err="1" smtClean="0"/>
              <a:t>emp</a:t>
            </a:r>
            <a:r>
              <a:rPr lang="en-US" dirty="0" smtClean="0"/>
              <a:t> values(2,'Sagar',3000,''); </a:t>
            </a:r>
          </a:p>
          <a:p>
            <a:r>
              <a:rPr lang="en-US" dirty="0" smtClean="0"/>
              <a:t>       UPDATE </a:t>
            </a:r>
            <a:r>
              <a:rPr lang="en-US" dirty="0" err="1" smtClean="0"/>
              <a:t>emp</a:t>
            </a:r>
            <a:r>
              <a:rPr lang="en-US" dirty="0" smtClean="0"/>
              <a:t> set </a:t>
            </a:r>
            <a:r>
              <a:rPr lang="en-US" dirty="0" err="1" smtClean="0"/>
              <a:t>sal_update</a:t>
            </a:r>
            <a:r>
              <a:rPr lang="en-US" dirty="0" smtClean="0"/>
              <a:t> = salary * X  where id=1;</a:t>
            </a:r>
          </a:p>
          <a:p>
            <a:r>
              <a:rPr lang="en-US" dirty="0" smtClean="0"/>
              <a:t>     --DELETE from </a:t>
            </a:r>
            <a:r>
              <a:rPr lang="en-US" dirty="0" err="1" smtClean="0"/>
              <a:t>emp</a:t>
            </a:r>
            <a:r>
              <a:rPr lang="en-US" dirty="0" smtClean="0"/>
              <a:t> where id=1;</a:t>
            </a:r>
          </a:p>
          <a:p>
            <a:r>
              <a:rPr lang="en-US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5400" y="2514600"/>
            <a:ext cx="6705600" cy="1295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PL/SQL basic Data Types </a:t>
            </a:r>
            <a:endParaRPr kumimoji="0" lang="en-US" sz="44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SQL</a:t>
            </a:r>
            <a:r>
              <a:rPr lang="en-US" b="1" dirty="0" smtClean="0">
                <a:solidFill>
                  <a:srgbClr val="FF0000"/>
                </a:solidFill>
              </a:rPr>
              <a:t> v/s </a:t>
            </a:r>
            <a:r>
              <a:rPr lang="en-US" b="1" dirty="0" smtClean="0">
                <a:solidFill>
                  <a:srgbClr val="002060"/>
                </a:solidFill>
              </a:rPr>
              <a:t>PL/SQL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dirty="0" smtClean="0">
                <a:solidFill>
                  <a:srgbClr val="C00000"/>
                </a:solidFill>
              </a:rPr>
              <a:t> is a Structured Query Language used to issue a single query or execute a single insert/update/delete.  </a:t>
            </a:r>
          </a:p>
          <a:p>
            <a:pPr marL="882650" indent="-533400">
              <a:lnSpc>
                <a:spcPct val="90000"/>
              </a:lnSpc>
              <a:buNone/>
              <a:defRPr/>
            </a:pPr>
            <a:endParaRPr lang="en-US" dirty="0" smtClean="0"/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C00000"/>
                </a:solidFill>
              </a:rPr>
              <a:t>PL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b="1" dirty="0" smtClean="0">
                <a:solidFill>
                  <a:srgbClr val="C00000"/>
                </a:solidFill>
              </a:rPr>
              <a:t>SQL</a:t>
            </a:r>
            <a:r>
              <a:rPr lang="en-US" dirty="0" smtClean="0">
                <a:solidFill>
                  <a:srgbClr val="C00000"/>
                </a:solidFill>
              </a:rPr>
              <a:t> is a procedural language used to create applications.</a:t>
            </a:r>
          </a:p>
          <a:p>
            <a:pPr marL="882650" indent="-533400">
              <a:lnSpc>
                <a:spcPct val="90000"/>
              </a:lnSpc>
              <a:buNone/>
              <a:defRPr/>
            </a:pPr>
            <a:r>
              <a:rPr lang="en-US" dirty="0" smtClean="0"/>
              <a:t> 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 is used to write queries, DDL </a:t>
            </a:r>
            <a:r>
              <a:rPr lang="en-US" b="1" dirty="0" smtClean="0">
                <a:solidFill>
                  <a:srgbClr val="00B0F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DML statements.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b="1" dirty="0" smtClean="0">
                <a:solidFill>
                  <a:srgbClr val="00B0F0"/>
                </a:solidFill>
              </a:rPr>
              <a:t>PL</a:t>
            </a:r>
            <a:r>
              <a:rPr lang="en-US" dirty="0" smtClean="0">
                <a:solidFill>
                  <a:srgbClr val="00B0F0"/>
                </a:solidFill>
              </a:rPr>
              <a:t>/</a:t>
            </a:r>
            <a:r>
              <a:rPr lang="en-US" b="1" dirty="0" smtClean="0">
                <a:solidFill>
                  <a:srgbClr val="00B0F0"/>
                </a:solidFill>
              </a:rPr>
              <a:t>SQL</a:t>
            </a:r>
            <a:r>
              <a:rPr lang="en-US" dirty="0" smtClean="0">
                <a:solidFill>
                  <a:srgbClr val="00B0F0"/>
                </a:solidFill>
              </a:rPr>
              <a:t> is used to write program blocks, functions, procedures, triggers </a:t>
            </a:r>
            <a:r>
              <a:rPr lang="en-US" b="1" dirty="0" smtClean="0">
                <a:solidFill>
                  <a:srgbClr val="00B0F0"/>
                </a:solidFill>
              </a:rPr>
              <a:t>and </a:t>
            </a:r>
            <a:r>
              <a:rPr lang="en-US" dirty="0" smtClean="0">
                <a:solidFill>
                  <a:srgbClr val="00B0F0"/>
                </a:solidFill>
              </a:rPr>
              <a:t>packages.</a:t>
            </a:r>
            <a:endParaRPr lang="en-US" dirty="0" smtClean="0">
              <a:solidFill>
                <a:srgbClr val="00B0F0"/>
              </a:solidFill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>
                <a:effectLst/>
              </a:rPr>
              <a:t>PL/SQL basic Data Types </a:t>
            </a:r>
            <a:endParaRPr lang="en-US" dirty="0"/>
          </a:p>
        </p:txBody>
      </p:sp>
      <p:pic>
        <p:nvPicPr>
          <p:cNvPr id="1026" name="Picture 2" descr="C:\Users\p.v\Desktop\PLSQL Data Types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447800"/>
            <a:ext cx="8382000" cy="518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968625"/>
            <a:ext cx="8458200" cy="122237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4400" b="1" dirty="0" smtClean="0">
                <a:solidFill>
                  <a:srgbClr val="FF0000"/>
                </a:solidFill>
              </a:rPr>
              <a:t>Control</a:t>
            </a:r>
            <a:r>
              <a:rPr lang="en-US" sz="4400" b="1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structure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pPr algn="ctr"/>
            <a:r>
              <a:rPr lang="en-US" dirty="0" smtClean="0"/>
              <a:t>Three type of control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[1]Conditional Control</a:t>
            </a:r>
          </a:p>
          <a:p>
            <a:pPr lvl="1"/>
            <a:r>
              <a:rPr lang="en-US" b="1" i="1" dirty="0" smtClean="0"/>
              <a:t>1)  IF…THEN…END IF</a:t>
            </a:r>
          </a:p>
          <a:p>
            <a:pPr lvl="1"/>
            <a:r>
              <a:rPr lang="en-US" b="1" i="1" dirty="0" smtClean="0"/>
              <a:t>2)  IF…THEN..ELSE…END IF</a:t>
            </a:r>
          </a:p>
          <a:p>
            <a:pPr lvl="1"/>
            <a:r>
              <a:rPr lang="en-US" b="1" i="1" dirty="0" smtClean="0"/>
              <a:t>3)  IF…THEN…ELSIF…END IF</a:t>
            </a:r>
          </a:p>
          <a:p>
            <a:pPr lvl="1"/>
            <a:r>
              <a:rPr lang="en-US" b="1" i="1" dirty="0" smtClean="0"/>
              <a:t>4)  CASE…ENDCASE</a:t>
            </a:r>
          </a:p>
          <a:p>
            <a:pPr lvl="1"/>
            <a:r>
              <a:rPr lang="en-US" b="1" i="1" dirty="0" smtClean="0"/>
              <a:t>5) </a:t>
            </a:r>
            <a:r>
              <a:rPr lang="en-US" b="1" dirty="0" smtClean="0"/>
              <a:t>Nested IF-THEN-ELSE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[2] Iterative Control /Looping structure</a:t>
            </a:r>
          </a:p>
          <a:p>
            <a:pPr lvl="1"/>
            <a:r>
              <a:rPr lang="en-US" sz="3300" dirty="0" smtClean="0"/>
              <a:t>[1]Basic LOOP</a:t>
            </a:r>
          </a:p>
          <a:p>
            <a:pPr lvl="1"/>
            <a:r>
              <a:rPr lang="en-US" sz="3300" dirty="0" smtClean="0"/>
              <a:t>[2]FOR..LOOP</a:t>
            </a:r>
          </a:p>
          <a:p>
            <a:pPr lvl="1"/>
            <a:r>
              <a:rPr lang="en-US" sz="3300" dirty="0" smtClean="0"/>
              <a:t>[3]WHILE FOR…LOOP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[3]Sequential Control</a:t>
            </a:r>
          </a:p>
          <a:p>
            <a:pPr lvl="1"/>
            <a:r>
              <a:rPr lang="en-US" sz="3300" dirty="0" smtClean="0"/>
              <a:t>[1]GOTO Statement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dirty="0" smtClean="0"/>
              <a:t>Conditional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PL/SQL allows the use of an IF statement to control the execution of a block of code.</a:t>
            </a:r>
          </a:p>
          <a:p>
            <a:endParaRPr lang="en-US" dirty="0" smtClean="0"/>
          </a:p>
          <a:p>
            <a:r>
              <a:rPr lang="en-US" dirty="0" smtClean="0"/>
              <a:t>PL/SQL has four conditional or selection statement available for decision making:</a:t>
            </a:r>
          </a:p>
          <a:p>
            <a:pPr lvl="1"/>
            <a:endParaRPr lang="en-US" b="1" i="1" dirty="0" smtClean="0"/>
          </a:p>
          <a:p>
            <a:pPr lvl="1"/>
            <a:r>
              <a:rPr lang="en-US" b="1" i="1" dirty="0" smtClean="0"/>
              <a:t>1)  IF…THEN…END IF</a:t>
            </a:r>
          </a:p>
          <a:p>
            <a:pPr lvl="1"/>
            <a:r>
              <a:rPr lang="en-US" b="1" i="1" dirty="0" smtClean="0"/>
              <a:t>2)  IF…THEN..ELSE…END IF</a:t>
            </a:r>
          </a:p>
          <a:p>
            <a:pPr lvl="1"/>
            <a:r>
              <a:rPr lang="en-US" b="1" i="1" dirty="0" smtClean="0"/>
              <a:t>3)  IF…THEN…ELSIF…END IF</a:t>
            </a:r>
          </a:p>
          <a:p>
            <a:pPr lvl="1"/>
            <a:r>
              <a:rPr lang="en-US" b="1" i="1" dirty="0" smtClean="0"/>
              <a:t>4)  CASE…ENDCASE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>
            <a:normAutofit/>
          </a:bodyPr>
          <a:lstStyle/>
          <a:p>
            <a:pPr lvl="1"/>
            <a:r>
              <a:rPr lang="en-US" sz="2800" b="1" i="1" dirty="0" smtClean="0"/>
              <a:t>1)  IF…THEN…END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86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A simple IF statement performs action statement if the result of the condition is TRUE.</a:t>
            </a:r>
          </a:p>
          <a:p>
            <a:r>
              <a:rPr lang="en-US" sz="2800" dirty="0" smtClean="0"/>
              <a:t>If the condition is FALSE no action is performed , and the program continues with the next statement in the block.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dirty="0" smtClean="0"/>
              <a:t>       &lt;action&gt;</a:t>
            </a:r>
          </a:p>
          <a:p>
            <a:pPr lvl="2">
              <a:buNone/>
            </a:pPr>
            <a:r>
              <a:rPr lang="en-US" dirty="0" smtClean="0"/>
              <a:t>END IF</a:t>
            </a:r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26" name="Picture 2" descr="C:\Users\RNW AMRELI\Desktop\oracle online editing 5-8.pdf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3124200"/>
            <a:ext cx="4343400" cy="35718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EXAMPLE 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   a number(2) := 10;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   a:= 10; </a:t>
            </a:r>
          </a:p>
          <a:p>
            <a:endParaRPr lang="en-US" b="1" dirty="0" smtClean="0"/>
          </a:p>
          <a:p>
            <a:r>
              <a:rPr lang="en-US" b="1" dirty="0" smtClean="0"/>
              <a:t>  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using if statement  </a:t>
            </a:r>
          </a:p>
          <a:p>
            <a:r>
              <a:rPr lang="en-US" b="1" dirty="0" smtClean="0"/>
              <a:t>      IF( a &lt; 20 ) THEN </a:t>
            </a:r>
          </a:p>
          <a:p>
            <a:endParaRPr lang="en-US" b="1" dirty="0" smtClean="0"/>
          </a:p>
          <a:p>
            <a:r>
              <a:rPr lang="en-US" b="1" dirty="0" smtClean="0"/>
              <a:t>      -- if condition is true then print the following   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less than 20 ' ); </a:t>
            </a:r>
          </a:p>
          <a:p>
            <a:endParaRPr lang="en-US" b="1" dirty="0" smtClean="0"/>
          </a:p>
          <a:p>
            <a:r>
              <a:rPr lang="en-US" b="1" dirty="0" smtClean="0"/>
              <a:t>       END IF; 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: ' || a); </a:t>
            </a:r>
          </a:p>
          <a:p>
            <a:endParaRPr lang="en-US" b="1" dirty="0" smtClean="0"/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5486400"/>
            <a:ext cx="3048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txBody>
          <a:bodyPr/>
          <a:lstStyle/>
          <a:p>
            <a:r>
              <a:rPr lang="en-US" b="1" i="1" dirty="0" smtClean="0"/>
              <a:t>2)  IF…THEN..ELSE…END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47847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It is an extension of the simple IF statement .</a:t>
            </a:r>
          </a:p>
          <a:p>
            <a:r>
              <a:rPr lang="en-US" dirty="0" smtClean="0"/>
              <a:t>It provides action statement for the TRUE outcome as well as for the FALSE outcome.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dirty="0" smtClean="0"/>
              <a:t>       &lt;action&gt;</a:t>
            </a:r>
          </a:p>
          <a:p>
            <a:pPr lvl="2">
              <a:buNone/>
            </a:pPr>
            <a:r>
              <a:rPr lang="en-US" dirty="0" smtClean="0"/>
              <a:t>ELSE</a:t>
            </a:r>
          </a:p>
          <a:p>
            <a:pPr lvl="2">
              <a:buNone/>
            </a:pPr>
            <a:r>
              <a:rPr lang="en-US" dirty="0" smtClean="0"/>
              <a:t>	   &lt;some other action&gt;;</a:t>
            </a:r>
          </a:p>
          <a:p>
            <a:pPr lvl="2">
              <a:buNone/>
            </a:pPr>
            <a:r>
              <a:rPr lang="en-US" dirty="0" smtClean="0"/>
              <a:t>END IF;</a:t>
            </a:r>
          </a:p>
          <a:p>
            <a:pPr lvl="2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EXAMPLE: 1</a:t>
            </a:r>
            <a:br>
              <a:rPr lang="en-US" u="sng" dirty="0" smtClean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2"/>
            <a:ext cx="8686800" cy="50752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endParaRPr lang="en-US" u="sng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declare</a:t>
            </a:r>
          </a:p>
          <a:p>
            <a:r>
              <a:rPr lang="en-US" dirty="0" smtClean="0"/>
              <a:t>	no number(3);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	no:=20;</a:t>
            </a:r>
          </a:p>
          <a:p>
            <a:r>
              <a:rPr lang="en-US" dirty="0" smtClean="0"/>
              <a:t>	if (no &lt; 70)then</a:t>
            </a:r>
          </a:p>
          <a:p>
            <a:r>
              <a:rPr lang="en-US" dirty="0" smtClean="0"/>
              <a:t>		dbms_output.put_line('smaller');</a:t>
            </a:r>
          </a:p>
          <a:p>
            <a:r>
              <a:rPr lang="en-US" dirty="0" smtClean="0"/>
              <a:t>	else</a:t>
            </a:r>
          </a:p>
          <a:p>
            <a:r>
              <a:rPr lang="en-US" dirty="0" smtClean="0"/>
              <a:t>		dbms_output.put_line('</a:t>
            </a:r>
            <a:r>
              <a:rPr lang="en-US" dirty="0" err="1" smtClean="0"/>
              <a:t>bigest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	end if;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en-US" u="sng" dirty="0" smtClean="0">
                <a:solidFill>
                  <a:srgbClr val="FF0000"/>
                </a:solidFill>
              </a:rPr>
              <a:t>EXAMPLE: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096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using if statement  </a:t>
            </a:r>
          </a:p>
          <a:p>
            <a:r>
              <a:rPr lang="en-US" b="1" dirty="0" smtClean="0"/>
              <a:t>   IF( a &lt; 20 ) THEN </a:t>
            </a:r>
          </a:p>
          <a:p>
            <a:r>
              <a:rPr lang="en-US" b="1" dirty="0" smtClean="0"/>
              <a:t>      -- if condition is true then print the following 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less than 20 '); </a:t>
            </a:r>
          </a:p>
          <a:p>
            <a:endParaRPr lang="en-US" b="1" dirty="0" smtClean="0"/>
          </a:p>
          <a:p>
            <a:r>
              <a:rPr lang="en-US" b="1" dirty="0" smtClean="0"/>
              <a:t>   ELSE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 is not less than 20 '); </a:t>
            </a:r>
          </a:p>
          <a:p>
            <a:endParaRPr lang="en-US" b="1" dirty="0" smtClean="0"/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: ' || a); 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5349240"/>
            <a:ext cx="3657600" cy="14325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sz="2400" b="1" i="1" dirty="0" smtClean="0"/>
              <a:t>3)  IF…THEN…ELSIF…END IF</a:t>
            </a:r>
            <a:r>
              <a:rPr lang="en-US" b="1" i="1" dirty="0" smtClean="0"/>
              <a:t/>
            </a:r>
            <a:br>
              <a:rPr lang="en-US" b="1" i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It is an extension to the previous statement .</a:t>
            </a:r>
          </a:p>
          <a:p>
            <a:endParaRPr lang="en-US" dirty="0" smtClean="0"/>
          </a:p>
          <a:p>
            <a:r>
              <a:rPr lang="en-US" dirty="0" smtClean="0"/>
              <a:t>When you have many alternatives/option, you can use previously explained statement but the ELSIF alternative is more efficient than the other two.</a:t>
            </a:r>
          </a:p>
          <a:p>
            <a:endParaRPr lang="en-US" dirty="0" smtClean="0"/>
          </a:p>
          <a:p>
            <a:r>
              <a:rPr lang="en-US" u="sng" dirty="0" smtClean="0"/>
              <a:t>Syntax:</a:t>
            </a:r>
          </a:p>
          <a:p>
            <a:pPr lvl="1"/>
            <a:r>
              <a:rPr lang="en-US" dirty="0" smtClean="0"/>
              <a:t>If &lt;condition&gt;THEN</a:t>
            </a:r>
          </a:p>
          <a:p>
            <a:pPr lvl="2">
              <a:buNone/>
            </a:pPr>
            <a:r>
              <a:rPr lang="en-US" b="1" dirty="0" smtClean="0"/>
              <a:t>       &lt;action&gt;</a:t>
            </a:r>
          </a:p>
          <a:p>
            <a:pPr lvl="2">
              <a:buNone/>
            </a:pPr>
            <a:r>
              <a:rPr lang="en-US" b="1" dirty="0" smtClean="0"/>
              <a:t>ELSIF&lt;condition Action&gt;THEN</a:t>
            </a:r>
          </a:p>
          <a:p>
            <a:pPr lvl="2">
              <a:buNone/>
            </a:pPr>
            <a:r>
              <a:rPr lang="en-US" b="1" dirty="0" smtClean="0"/>
              <a:t>        &lt;some other action&gt;</a:t>
            </a:r>
          </a:p>
          <a:p>
            <a:pPr lvl="2">
              <a:buNone/>
            </a:pPr>
            <a:r>
              <a:rPr lang="en-US" b="1" dirty="0" smtClean="0"/>
              <a:t>ELSE</a:t>
            </a:r>
          </a:p>
          <a:p>
            <a:pPr lvl="2">
              <a:buNone/>
            </a:pPr>
            <a:r>
              <a:rPr lang="en-US" b="1" dirty="0" smtClean="0"/>
              <a:t>	   &lt;some other action&gt;;</a:t>
            </a:r>
          </a:p>
          <a:p>
            <a:pPr lvl="2">
              <a:buNone/>
            </a:pPr>
            <a:r>
              <a:rPr lang="en-US" b="1" dirty="0" smtClean="0"/>
              <a:t>END IF;</a:t>
            </a:r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52400"/>
            <a:ext cx="5105400" cy="685800"/>
          </a:xfrm>
        </p:spPr>
        <p:txBody>
          <a:bodyPr/>
          <a:lstStyle/>
          <a:p>
            <a:r>
              <a:rPr lang="en-US" sz="3200" dirty="0" smtClean="0"/>
              <a:t>SQL v/s PL/SQL</a:t>
            </a:r>
            <a:endParaRPr lang="en-US" sz="3200" b="1" u="sng" dirty="0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8600" y="914400"/>
            <a:ext cx="87630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00B050"/>
                </a:solidFill>
              </a:rPr>
              <a:t>SQL may be considered as the source of data for our reports, web pages and screens.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00B050"/>
                </a:solidFill>
              </a:rPr>
              <a:t>PL/SQL can be considered as the application language similar to Java or PHP. 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solidFill>
                <a:srgbClr val="00B050"/>
              </a:solidFill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7030A0"/>
                </a:solidFill>
              </a:rPr>
              <a:t>SQL is a data oriented language used to select and manipulate sets of data.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solidFill>
                <a:srgbClr val="7030A0"/>
              </a:solidFill>
            </a:endParaRP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r>
              <a:rPr lang="en-US" sz="2800" i="1" dirty="0" smtClean="0">
                <a:solidFill>
                  <a:srgbClr val="7030A0"/>
                </a:solidFill>
              </a:rPr>
              <a:t>PL/SQL is a procedural language used to create applications.</a:t>
            </a:r>
          </a:p>
          <a:p>
            <a:pPr marL="882650" indent="-533400">
              <a:lnSpc>
                <a:spcPct val="90000"/>
              </a:lnSpc>
              <a:buFontTx/>
              <a:buChar char="•"/>
              <a:defRPr/>
            </a:pPr>
            <a:endParaRPr lang="en-US" sz="2800" i="1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     x number(3);</a:t>
            </a:r>
          </a:p>
          <a:p>
            <a:r>
              <a:rPr lang="en-US" b="1" dirty="0" smtClean="0"/>
              <a:t>         y number(3);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   x:=200;</a:t>
            </a:r>
          </a:p>
          <a:p>
            <a:r>
              <a:rPr lang="en-US" b="1" dirty="0" smtClean="0"/>
              <a:t>         y:=100;</a:t>
            </a:r>
          </a:p>
          <a:p>
            <a:r>
              <a:rPr lang="en-US" b="1" dirty="0" smtClean="0"/>
              <a:t>	if (x=y) then</a:t>
            </a:r>
          </a:p>
          <a:p>
            <a:r>
              <a:rPr lang="en-US" b="1" dirty="0" smtClean="0"/>
              <a:t>		dbms_output.put_line('equal');</a:t>
            </a:r>
          </a:p>
          <a:p>
            <a:r>
              <a:rPr lang="en-US" b="1" dirty="0" smtClean="0"/>
              <a:t>	</a:t>
            </a:r>
            <a:r>
              <a:rPr lang="en-US" b="1" dirty="0" err="1" smtClean="0"/>
              <a:t>elsif</a:t>
            </a:r>
            <a:r>
              <a:rPr lang="en-US" b="1" dirty="0" smtClean="0"/>
              <a:t> (x &gt; y)then</a:t>
            </a:r>
          </a:p>
          <a:p>
            <a:r>
              <a:rPr lang="en-US" b="1" dirty="0" smtClean="0"/>
              <a:t>		dbms_output.put_line('</a:t>
            </a:r>
            <a:r>
              <a:rPr lang="en-US" b="1" dirty="0" err="1" smtClean="0"/>
              <a:t>bigest</a:t>
            </a:r>
            <a:r>
              <a:rPr lang="en-US" b="1" dirty="0" smtClean="0"/>
              <a:t>');</a:t>
            </a:r>
          </a:p>
          <a:p>
            <a:r>
              <a:rPr lang="en-US" b="1" dirty="0" smtClean="0"/>
              <a:t>         else</a:t>
            </a:r>
          </a:p>
          <a:p>
            <a:r>
              <a:rPr lang="en-US" b="1" dirty="0" smtClean="0"/>
              <a:t>		dbms_output.put_line('smaller');</a:t>
            </a:r>
          </a:p>
          <a:p>
            <a:r>
              <a:rPr lang="en-US" b="1" dirty="0" smtClean="0"/>
              <a:t>	end if;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v_number</a:t>
            </a:r>
            <a:r>
              <a:rPr lang="en-US" b="1" dirty="0" smtClean="0"/>
              <a:t> NUMBER := 10;  -- Declare a variable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-- Conditional statement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v_number</a:t>
            </a:r>
            <a:r>
              <a:rPr lang="en-US" b="1" dirty="0" smtClean="0"/>
              <a:t> &gt; 0 THEN</a:t>
            </a:r>
          </a:p>
          <a:p>
            <a:r>
              <a:rPr lang="en-US" b="1" dirty="0" smtClean="0"/>
              <a:t>        DBMS_OUTPUT.PUT_LINE('The number is positive.');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v_number</a:t>
            </a:r>
            <a:r>
              <a:rPr lang="en-US" b="1" dirty="0" smtClean="0"/>
              <a:t> &lt; 0 THEN</a:t>
            </a:r>
          </a:p>
          <a:p>
            <a:r>
              <a:rPr lang="en-US" b="1" dirty="0" smtClean="0"/>
              <a:t>        DBMS_OUTPUT.PUT_LINE('The number is negative.');</a:t>
            </a:r>
          </a:p>
          <a:p>
            <a:r>
              <a:rPr lang="en-US" b="1" dirty="0" smtClean="0"/>
              <a:t>    ELSE</a:t>
            </a:r>
          </a:p>
          <a:p>
            <a:r>
              <a:rPr lang="en-US" b="1" dirty="0" smtClean="0"/>
              <a:t>        DBMS_OUTPUT.PUT_LINE('The number is zero.');</a:t>
            </a:r>
          </a:p>
          <a:p>
            <a:r>
              <a:rPr lang="en-US" b="1" dirty="0" smtClean="0"/>
              <a:t>    END IF;</a:t>
            </a:r>
          </a:p>
          <a:p>
            <a:endParaRPr lang="en-US" b="1" dirty="0" smtClean="0"/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1" y="5170548"/>
            <a:ext cx="4476750" cy="12302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85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endParaRPr lang="en-US" b="1" dirty="0" smtClean="0"/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IF ( a = 10 )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10' ); </a:t>
            </a:r>
          </a:p>
          <a:p>
            <a:r>
              <a:rPr lang="en-US" b="1" dirty="0" smtClean="0"/>
              <a:t>   ELSIF ( a = 20 )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20' ); </a:t>
            </a:r>
          </a:p>
          <a:p>
            <a:r>
              <a:rPr lang="en-US" b="1" dirty="0" smtClean="0"/>
              <a:t>   ELSIF ( a = 30 ) THEN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30' ); </a:t>
            </a:r>
          </a:p>
          <a:p>
            <a:r>
              <a:rPr lang="en-US" b="1" dirty="0" smtClean="0"/>
              <a:t>   ELSE </a:t>
            </a:r>
          </a:p>
          <a:p>
            <a:r>
              <a:rPr lang="en-US" b="1" dirty="0" smtClean="0"/>
              <a:t>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('None of the values is matching'); </a:t>
            </a:r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a is: '|| a );  </a:t>
            </a:r>
          </a:p>
          <a:p>
            <a:endParaRPr lang="en-US" b="1" dirty="0" smtClean="0"/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5518282"/>
            <a:ext cx="4495800" cy="11873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Example :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v_score</a:t>
            </a:r>
            <a:r>
              <a:rPr lang="en-US" b="1" dirty="0" smtClean="0"/>
              <a:t> NUMBER := 85; -- Example score</a:t>
            </a:r>
          </a:p>
          <a:p>
            <a:r>
              <a:rPr lang="en-US" b="1" dirty="0" smtClean="0"/>
              <a:t>    </a:t>
            </a:r>
            <a:r>
              <a:rPr lang="en-US" b="1" dirty="0" err="1" smtClean="0"/>
              <a:t>v_grade</a:t>
            </a:r>
            <a:r>
              <a:rPr lang="en-US" b="1" dirty="0" smtClean="0"/>
              <a:t> CHAR(1);      -- Variable to hold the grade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90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'A';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80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'B';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70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'C';</a:t>
            </a:r>
          </a:p>
          <a:p>
            <a:r>
              <a:rPr lang="en-US" b="1" dirty="0" smtClean="0"/>
              <a:t>    ELSIF </a:t>
            </a:r>
            <a:r>
              <a:rPr lang="en-US" b="1" dirty="0" err="1" smtClean="0"/>
              <a:t>v_score</a:t>
            </a:r>
            <a:r>
              <a:rPr lang="en-US" b="1" dirty="0" smtClean="0"/>
              <a:t> &gt;= 60 THEN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'D';</a:t>
            </a:r>
          </a:p>
          <a:p>
            <a:r>
              <a:rPr lang="en-US" b="1" dirty="0" smtClean="0"/>
              <a:t>    ELSE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v_grade</a:t>
            </a:r>
            <a:r>
              <a:rPr lang="en-US" b="1" dirty="0" smtClean="0"/>
              <a:t> := 'F';</a:t>
            </a:r>
          </a:p>
          <a:p>
            <a:r>
              <a:rPr lang="en-US" b="1" dirty="0" smtClean="0"/>
              <a:t>    END IF;</a:t>
            </a:r>
          </a:p>
          <a:p>
            <a:endParaRPr lang="en-US" b="1" dirty="0" smtClean="0"/>
          </a:p>
          <a:p>
            <a:r>
              <a:rPr lang="en-US" b="1" dirty="0" smtClean="0"/>
              <a:t>    DBMS_OUTPUT.PUT_LINE('The grade is: ' || </a:t>
            </a:r>
            <a:r>
              <a:rPr lang="en-US" b="1" dirty="0" err="1" smtClean="0"/>
              <a:t>v_grade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24400" y="4495800"/>
            <a:ext cx="4082007" cy="1247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i="1" dirty="0" smtClean="0"/>
              <a:t>[4] CASE…ENDCASE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Like the </a:t>
            </a:r>
            <a:r>
              <a:rPr lang="en-US" b="1" dirty="0" smtClean="0">
                <a:solidFill>
                  <a:srgbClr val="002060"/>
                </a:solidFill>
              </a:rPr>
              <a:t>IF</a:t>
            </a:r>
            <a:r>
              <a:rPr lang="en-US" dirty="0" smtClean="0">
                <a:solidFill>
                  <a:srgbClr val="002060"/>
                </a:solidFill>
              </a:rPr>
              <a:t> statement, the </a:t>
            </a:r>
            <a:r>
              <a:rPr lang="en-US" b="1" dirty="0" smtClean="0">
                <a:solidFill>
                  <a:srgbClr val="002060"/>
                </a:solidFill>
              </a:rPr>
              <a:t>CASE statement</a:t>
            </a:r>
            <a:r>
              <a:rPr lang="en-US" dirty="0" smtClean="0">
                <a:solidFill>
                  <a:srgbClr val="002060"/>
                </a:solidFill>
              </a:rPr>
              <a:t> selects one sequence of statements to execute. 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However, to select the sequence, the </a:t>
            </a:r>
            <a:r>
              <a:rPr lang="en-US" b="1" dirty="0" smtClean="0">
                <a:solidFill>
                  <a:srgbClr val="002060"/>
                </a:solidFill>
              </a:rPr>
              <a:t>CASE</a:t>
            </a:r>
            <a:r>
              <a:rPr lang="en-US" dirty="0" smtClean="0">
                <a:solidFill>
                  <a:srgbClr val="002060"/>
                </a:solidFill>
              </a:rPr>
              <a:t> statement uses a selector rather than multiple Boolean expressions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CASE selector </a:t>
            </a:r>
          </a:p>
          <a:p>
            <a:pPr lvl="1"/>
            <a:r>
              <a:rPr lang="en-US" dirty="0" smtClean="0"/>
              <a:t>WHEN 'value1' THEN S1; </a:t>
            </a:r>
          </a:p>
          <a:p>
            <a:pPr lvl="1"/>
            <a:r>
              <a:rPr lang="en-US" dirty="0" smtClean="0"/>
              <a:t>WHEN 'value2' THEN S2; </a:t>
            </a:r>
          </a:p>
          <a:p>
            <a:pPr lvl="1"/>
            <a:r>
              <a:rPr lang="en-US" dirty="0" smtClean="0"/>
              <a:t>WHEN 'value3' THEN S3; </a:t>
            </a:r>
          </a:p>
          <a:p>
            <a:pPr lvl="1"/>
            <a:r>
              <a:rPr lang="en-US" dirty="0" smtClean="0"/>
              <a:t>... </a:t>
            </a:r>
          </a:p>
          <a:p>
            <a:pPr lvl="1"/>
            <a:r>
              <a:rPr lang="en-US" dirty="0" smtClean="0"/>
              <a:t>ELSE </a:t>
            </a:r>
            <a:r>
              <a:rPr lang="en-US" dirty="0" err="1" smtClean="0"/>
              <a:t>Sn</a:t>
            </a:r>
            <a:r>
              <a:rPr lang="en-US" dirty="0" smtClean="0"/>
              <a:t>; -- default case </a:t>
            </a:r>
          </a:p>
          <a:p>
            <a:pPr lvl="1">
              <a:buNone/>
            </a:pPr>
            <a:r>
              <a:rPr lang="en-US" sz="3100" dirty="0" smtClean="0"/>
              <a:t>END CASE;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grade char(1) := 'B';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CASE grade </a:t>
            </a:r>
          </a:p>
          <a:p>
            <a:r>
              <a:rPr lang="en-US" b="1" dirty="0" smtClean="0"/>
              <a:t>      when 'A'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('Excellent'); </a:t>
            </a:r>
          </a:p>
          <a:p>
            <a:r>
              <a:rPr lang="en-US" b="1" dirty="0" smtClean="0"/>
              <a:t>      when 'B'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('Very good'); </a:t>
            </a:r>
          </a:p>
          <a:p>
            <a:r>
              <a:rPr lang="en-US" b="1" dirty="0" smtClean="0"/>
              <a:t>      when 'C'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('Well done'); </a:t>
            </a:r>
          </a:p>
          <a:p>
            <a:r>
              <a:rPr lang="en-US" b="1" dirty="0" smtClean="0"/>
              <a:t>      when 'D'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('You passed'); </a:t>
            </a:r>
          </a:p>
          <a:p>
            <a:r>
              <a:rPr lang="en-US" b="1" dirty="0" smtClean="0"/>
              <a:t>      when 'F' then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('Better try again'); </a:t>
            </a:r>
          </a:p>
          <a:p>
            <a:r>
              <a:rPr lang="en-US" b="1" dirty="0" smtClean="0"/>
              <a:t>      else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('No such grade'); </a:t>
            </a:r>
          </a:p>
          <a:p>
            <a:r>
              <a:rPr lang="en-US" b="1" dirty="0" smtClean="0"/>
              <a:t>   END CASE;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b="1" i="1" dirty="0" smtClean="0"/>
              <a:t>[5] </a:t>
            </a:r>
            <a:r>
              <a:rPr lang="en-US" sz="2800" b="1" dirty="0"/>
              <a:t>Nested </a:t>
            </a:r>
            <a:r>
              <a:rPr lang="en-US" sz="2800" b="1" dirty="0" smtClean="0"/>
              <a:t>IF-THEN-ELSE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It is always legal in PL/SQL programming to nest the </a:t>
            </a:r>
            <a:r>
              <a:rPr lang="en-US" b="1" dirty="0" smtClean="0"/>
              <a:t>IF-ELSE</a:t>
            </a:r>
            <a:r>
              <a:rPr lang="en-US" dirty="0" smtClean="0"/>
              <a:t> statements, which means you can use one </a:t>
            </a:r>
            <a:r>
              <a:rPr lang="en-US" b="1" dirty="0" smtClean="0"/>
              <a:t>IF</a:t>
            </a:r>
            <a:r>
              <a:rPr lang="en-US" dirty="0" smtClean="0"/>
              <a:t> or </a:t>
            </a:r>
            <a:r>
              <a:rPr lang="en-US" b="1" dirty="0" smtClean="0"/>
              <a:t>ELSE IF</a:t>
            </a:r>
            <a:r>
              <a:rPr lang="en-US" dirty="0" smtClean="0"/>
              <a:t> statement inside another </a:t>
            </a:r>
            <a:r>
              <a:rPr lang="en-US" b="1" dirty="0" smtClean="0"/>
              <a:t>IF</a:t>
            </a:r>
            <a:r>
              <a:rPr lang="en-US" dirty="0" smtClean="0"/>
              <a:t> or </a:t>
            </a:r>
            <a:r>
              <a:rPr lang="en-US" b="1" dirty="0" smtClean="0"/>
              <a:t>ELSE IF</a:t>
            </a:r>
            <a:r>
              <a:rPr lang="en-US" dirty="0" smtClean="0"/>
              <a:t> statement(s).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</a:p>
          <a:p>
            <a:r>
              <a:rPr lang="en-US" dirty="0" smtClean="0"/>
              <a:t>IF( </a:t>
            </a:r>
            <a:r>
              <a:rPr lang="en-US" dirty="0" err="1" smtClean="0"/>
              <a:t>boolean_expression</a:t>
            </a:r>
            <a:r>
              <a:rPr lang="en-US" dirty="0" smtClean="0"/>
              <a:t> 1)THEN </a:t>
            </a:r>
          </a:p>
          <a:p>
            <a:r>
              <a:rPr lang="en-US" dirty="0" smtClean="0"/>
              <a:t>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1 is true  </a:t>
            </a:r>
          </a:p>
          <a:p>
            <a:r>
              <a:rPr lang="en-US" dirty="0" smtClean="0"/>
              <a:t>   IF(</a:t>
            </a:r>
            <a:r>
              <a:rPr lang="en-US" dirty="0" err="1" smtClean="0"/>
              <a:t>boolean_expression</a:t>
            </a:r>
            <a:r>
              <a:rPr lang="en-US" dirty="0" smtClean="0"/>
              <a:t> 2) THEN </a:t>
            </a:r>
          </a:p>
          <a:p>
            <a:r>
              <a:rPr lang="en-US" dirty="0" smtClean="0"/>
              <a:t>   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2 is true  </a:t>
            </a:r>
          </a:p>
          <a:p>
            <a:r>
              <a:rPr lang="en-US" dirty="0" smtClean="0"/>
              <a:t>      sequence-of-statements; </a:t>
            </a:r>
          </a:p>
          <a:p>
            <a:r>
              <a:rPr lang="en-US" dirty="0" smtClean="0"/>
              <a:t>   END IF; </a:t>
            </a:r>
          </a:p>
          <a:p>
            <a:r>
              <a:rPr lang="en-US" dirty="0" smtClean="0"/>
              <a:t>ELSE </a:t>
            </a:r>
          </a:p>
          <a:p>
            <a:r>
              <a:rPr lang="en-US" dirty="0" smtClean="0"/>
              <a:t>   -- executes when the </a:t>
            </a:r>
            <a:r>
              <a:rPr lang="en-US" dirty="0" err="1" smtClean="0"/>
              <a:t>boolean</a:t>
            </a:r>
            <a:r>
              <a:rPr lang="en-US" dirty="0" smtClean="0"/>
              <a:t> expression 1 is not true </a:t>
            </a:r>
          </a:p>
          <a:p>
            <a:r>
              <a:rPr lang="en-US" dirty="0" smtClean="0"/>
              <a:t>   else-statements; </a:t>
            </a:r>
          </a:p>
          <a:p>
            <a:r>
              <a:rPr lang="en-US" dirty="0" smtClean="0"/>
              <a:t>END IF; </a:t>
            </a:r>
            <a:endParaRPr lang="en-U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Ex.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85800"/>
            <a:ext cx="86868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b="1" dirty="0" smtClean="0"/>
              <a:t>DECLARE </a:t>
            </a:r>
          </a:p>
          <a:p>
            <a:r>
              <a:rPr lang="en-US" b="1" dirty="0" smtClean="0"/>
              <a:t>   a number(3) := 100; </a:t>
            </a:r>
          </a:p>
          <a:p>
            <a:r>
              <a:rPr lang="en-US" b="1" dirty="0" smtClean="0"/>
              <a:t>   b number(3) := 200; 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   -- check the </a:t>
            </a:r>
            <a:r>
              <a:rPr lang="en-US" b="1" dirty="0" err="1" smtClean="0"/>
              <a:t>boolean</a:t>
            </a:r>
            <a:r>
              <a:rPr lang="en-US" b="1" dirty="0" smtClean="0"/>
              <a:t> condition  </a:t>
            </a:r>
          </a:p>
          <a:p>
            <a:r>
              <a:rPr lang="en-US" b="1" dirty="0" smtClean="0"/>
              <a:t>   IF( a = 100 ) THEN </a:t>
            </a:r>
          </a:p>
          <a:p>
            <a:r>
              <a:rPr lang="en-US" b="1" dirty="0" smtClean="0"/>
              <a:t>   -- if condition is true then check the following  </a:t>
            </a:r>
          </a:p>
          <a:p>
            <a:r>
              <a:rPr lang="en-US" b="1" dirty="0" smtClean="0"/>
              <a:t>      IF( b = 200 ) THEN </a:t>
            </a:r>
          </a:p>
          <a:p>
            <a:r>
              <a:rPr lang="en-US" b="1" dirty="0" smtClean="0"/>
              <a:t>      -- if condition is true then print the following  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('Value of a is 100 and b is 200' ); </a:t>
            </a:r>
          </a:p>
          <a:p>
            <a:r>
              <a:rPr lang="en-US" b="1" dirty="0" smtClean="0"/>
              <a:t>      END IF; </a:t>
            </a:r>
          </a:p>
          <a:p>
            <a:r>
              <a:rPr lang="en-US" b="1" dirty="0" smtClean="0"/>
              <a:t>   END IF;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a is : ' || a ); 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('Exact value of b is : ' || b ); </a:t>
            </a:r>
          </a:p>
          <a:p>
            <a:r>
              <a:rPr lang="en-US" b="1" dirty="0" smtClean="0"/>
              <a:t>END; </a:t>
            </a:r>
          </a:p>
          <a:p>
            <a:r>
              <a:rPr lang="en-US" b="1" dirty="0" smtClean="0"/>
              <a:t>/ </a:t>
            </a:r>
            <a:endParaRPr lang="en-US" b="1" dirty="0"/>
          </a:p>
        </p:txBody>
      </p:sp>
      <p:pic>
        <p:nvPicPr>
          <p:cNvPr id="6" name="Picture 2" descr="C:\Users\RNW AMRELI\Desktop\SQL Commands - Profile 1 - Microsoft Edge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05400" y="5413829"/>
            <a:ext cx="3962400" cy="136797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429001"/>
            <a:ext cx="8839200" cy="2646786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Iterative Control 	&amp;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    				</a:t>
            </a:r>
            <a:r>
              <a:rPr lang="en-US" i="1" u="sng" dirty="0" smtClean="0">
                <a:solidFill>
                  <a:srgbClr val="00B0F0"/>
                </a:solidFill>
              </a:rPr>
              <a:t>looping structure</a:t>
            </a:r>
            <a:endParaRPr lang="en-US" i="1" u="sng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>
                <a:solidFill>
                  <a:srgbClr val="00B0F0"/>
                </a:solidFill>
              </a:rPr>
              <a:t>Iterative control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Iterative control statement  perform one or more statements repeatedly , either a certain number of times or until a condition is meet. There three forms of iterative structures: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1)Basic Loop.</a:t>
            </a:r>
          </a:p>
          <a:p>
            <a:pPr lvl="1"/>
            <a:r>
              <a:rPr lang="en-US" dirty="0" smtClean="0"/>
              <a:t>2)While..Loop.</a:t>
            </a:r>
          </a:p>
          <a:p>
            <a:pPr lvl="1"/>
            <a:r>
              <a:rPr lang="en-US" dirty="0" smtClean="0"/>
              <a:t>3)For..Loop.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v/s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>
                <a:solidFill>
                  <a:srgbClr val="7030A0"/>
                </a:solidFill>
              </a:rPr>
              <a:t>SQL is executed one statement at a time.</a:t>
            </a:r>
          </a:p>
          <a:p>
            <a:r>
              <a:rPr lang="en-US" i="1" dirty="0" smtClean="0">
                <a:solidFill>
                  <a:srgbClr val="7030A0"/>
                </a:solidFill>
              </a:rPr>
              <a:t>PL/SQL is executed as a block of code.</a:t>
            </a:r>
          </a:p>
          <a:p>
            <a:endParaRPr lang="en-US" i="1" dirty="0" smtClean="0">
              <a:solidFill>
                <a:srgbClr val="7030A0"/>
              </a:solidFill>
            </a:endParaRPr>
          </a:p>
          <a:p>
            <a:r>
              <a:rPr lang="en-US" i="1" dirty="0" smtClean="0">
                <a:solidFill>
                  <a:srgbClr val="0070C0"/>
                </a:solidFill>
              </a:rPr>
              <a:t>SQL can be embedded within a PL/SQL program.</a:t>
            </a:r>
          </a:p>
          <a:p>
            <a:r>
              <a:rPr lang="en-US" i="1" dirty="0" smtClean="0">
                <a:solidFill>
                  <a:srgbClr val="0070C0"/>
                </a:solidFill>
              </a:rPr>
              <a:t>But PL/SQL can’t be embedded within a SQL statement.</a:t>
            </a:r>
            <a:endParaRPr lang="en-US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2800" dirty="0" smtClean="0">
                <a:solidFill>
                  <a:srgbClr val="00B0F0"/>
                </a:solidFill>
              </a:rPr>
              <a:t>1)Basic Loop.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49371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A basic loop is a loop that is performed repeatedly. once a loop is entered all statement in the loop are performed.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    Loop</a:t>
            </a:r>
          </a:p>
          <a:p>
            <a:pPr lvl="2"/>
            <a:r>
              <a:rPr lang="en-US" dirty="0" smtClean="0"/>
              <a:t>       &lt;statement&gt; </a:t>
            </a:r>
          </a:p>
          <a:p>
            <a:pPr lvl="2"/>
            <a:r>
              <a:rPr lang="en-US" dirty="0" smtClean="0"/>
              <a:t>        Exit [when &lt;condition&gt;];</a:t>
            </a:r>
          </a:p>
          <a:p>
            <a:pPr lvl="2"/>
            <a:r>
              <a:rPr lang="en-US" dirty="0" smtClean="0"/>
              <a:t>         Increment statement;</a:t>
            </a:r>
          </a:p>
          <a:p>
            <a:pPr lvl="2"/>
            <a:r>
              <a:rPr lang="en-US" dirty="0" smtClean="0"/>
              <a:t>END LOOP</a:t>
            </a:r>
          </a:p>
        </p:txBody>
      </p:sp>
      <p:pic>
        <p:nvPicPr>
          <p:cNvPr id="4098" name="Picture 2" descr="C:\Users\RNW AMRELI\Desktop\Oracle PL SQL by Example.pdf - Google Chrom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11021" y="2743200"/>
            <a:ext cx="3756779" cy="39528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334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 </a:t>
            </a:r>
            <a:r>
              <a:rPr lang="en-US" dirty="0" err="1" smtClean="0"/>
              <a:t>i</a:t>
            </a:r>
            <a:r>
              <a:rPr lang="en-US" dirty="0" smtClean="0"/>
              <a:t> number(3):=1;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  loop</a:t>
            </a:r>
          </a:p>
          <a:p>
            <a:r>
              <a:rPr lang="en-US" dirty="0" smtClean="0"/>
              <a:t>        exit when(</a:t>
            </a:r>
            <a:r>
              <a:rPr lang="en-US" dirty="0" err="1" smtClean="0"/>
              <a:t>i</a:t>
            </a:r>
            <a:r>
              <a:rPr lang="en-US" dirty="0" smtClean="0"/>
              <a:t>&gt;=10);</a:t>
            </a:r>
          </a:p>
          <a:p>
            <a:r>
              <a:rPr lang="en-US" dirty="0" smtClean="0"/>
              <a:t>     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 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i</a:t>
            </a:r>
            <a:r>
              <a:rPr lang="en-US" dirty="0" smtClean="0"/>
              <a:t>:=i+1;</a:t>
            </a:r>
          </a:p>
          <a:p>
            <a:r>
              <a:rPr lang="en-US" dirty="0" smtClean="0"/>
              <a:t>     end loop;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 smtClean="0"/>
          </a:p>
        </p:txBody>
      </p:sp>
      <p:pic>
        <p:nvPicPr>
          <p:cNvPr id="4098" name="Picture 2" descr="C:\Users\RNW AMRELI\Desktop\SQL Commands and 2 more pages - Profile 1 - Microsoft Edge_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3712317"/>
            <a:ext cx="2743200" cy="30694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838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100" dirty="0" smtClean="0">
                <a:solidFill>
                  <a:srgbClr val="00B0F0"/>
                </a:solidFill>
              </a:rPr>
              <a:t>2)While…Loop</a:t>
            </a:r>
            <a:r>
              <a:rPr lang="en-US" sz="3100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While loop has a condition associated with the loop.</a:t>
            </a:r>
          </a:p>
          <a:p>
            <a:r>
              <a:rPr lang="en-US" dirty="0" smtClean="0"/>
              <a:t>The condition is evaluated and if the condition is true the statement inside the loop are executed.</a:t>
            </a:r>
          </a:p>
          <a:p>
            <a:r>
              <a:rPr lang="en-US" dirty="0" smtClean="0"/>
              <a:t>Ex.</a:t>
            </a:r>
          </a:p>
          <a:p>
            <a:r>
              <a:rPr lang="en-US" dirty="0" smtClean="0"/>
              <a:t>While&lt;condition&gt;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&lt;loop body statement&gt;	</a:t>
            </a:r>
          </a:p>
          <a:p>
            <a:pPr lvl="2"/>
            <a:r>
              <a:rPr lang="en-US" dirty="0" smtClean="0"/>
              <a:t>Increment statement;</a:t>
            </a:r>
          </a:p>
          <a:p>
            <a:pPr lvl="1"/>
            <a:r>
              <a:rPr lang="en-US" dirty="0" smtClean="0"/>
              <a:t>End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181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	</a:t>
            </a:r>
            <a:r>
              <a:rPr lang="en-US" b="1" dirty="0" err="1" smtClean="0"/>
              <a:t>i</a:t>
            </a:r>
            <a:r>
              <a:rPr lang="en-US" b="1" dirty="0" smtClean="0"/>
              <a:t> number(3):=1;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/>
              <a:t>	 while(</a:t>
            </a:r>
            <a:r>
              <a:rPr lang="en-US" b="1" dirty="0" err="1" smtClean="0"/>
              <a:t>i</a:t>
            </a:r>
            <a:r>
              <a:rPr lang="en-US" b="1" dirty="0" smtClean="0"/>
              <a:t>&lt;10)</a:t>
            </a:r>
          </a:p>
          <a:p>
            <a:r>
              <a:rPr lang="en-US" b="1" dirty="0" smtClean="0"/>
              <a:t>          loop</a:t>
            </a:r>
          </a:p>
          <a:p>
            <a:r>
              <a:rPr lang="en-US" b="1" dirty="0" smtClean="0"/>
              <a:t>  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); </a:t>
            </a:r>
          </a:p>
          <a:p>
            <a:r>
              <a:rPr lang="en-US" b="1" dirty="0" smtClean="0"/>
              <a:t>          </a:t>
            </a:r>
            <a:r>
              <a:rPr lang="en-US" b="1" dirty="0" err="1" smtClean="0"/>
              <a:t>i</a:t>
            </a:r>
            <a:r>
              <a:rPr lang="en-US" b="1" dirty="0" smtClean="0"/>
              <a:t>:=i+1;</a:t>
            </a:r>
          </a:p>
          <a:p>
            <a:r>
              <a:rPr lang="en-US" b="1" dirty="0" smtClean="0"/>
              <a:t>	 end loop;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  <p:pic>
        <p:nvPicPr>
          <p:cNvPr id="6" name="Picture 2" descr="C:\Users\RNW AMRELI\Desktop\SQL Commands and 2 more pages - Profile 1 - Microsoft Edge_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91729" y="3690542"/>
            <a:ext cx="2776071" cy="30912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 algn="l" rtl="0">
              <a:spcBef>
                <a:spcPct val="0"/>
              </a:spcBef>
            </a:pPr>
            <a:r>
              <a:rPr lang="en-US" sz="3600" b="1" dirty="0" smtClean="0">
                <a:solidFill>
                  <a:srgbClr val="00B0F0"/>
                </a:solidFill>
              </a:rPr>
              <a:t>3)For..Loop.</a:t>
            </a:r>
            <a:endParaRPr lang="en-US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We use FOR..LOOP if we want the iterations to occur a fixed number of times. </a:t>
            </a:r>
            <a:r>
              <a:rPr lang="en-US" smtClean="0"/>
              <a:t>The FOR..LOOP </a:t>
            </a:r>
            <a:r>
              <a:rPr lang="en-US" dirty="0" smtClean="0"/>
              <a:t>is executed for a range values.</a:t>
            </a:r>
          </a:p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For&lt;variable&gt;IN &lt;start range&gt;..&lt;end range&gt;</a:t>
            </a:r>
          </a:p>
          <a:p>
            <a:pPr lvl="1"/>
            <a:r>
              <a:rPr lang="en-US" dirty="0" smtClean="0"/>
              <a:t>Loop</a:t>
            </a:r>
          </a:p>
          <a:p>
            <a:pPr lvl="2"/>
            <a:r>
              <a:rPr lang="en-US" dirty="0" smtClean="0"/>
              <a:t>&lt;loop body statement&gt;</a:t>
            </a:r>
          </a:p>
          <a:p>
            <a:pPr lvl="1"/>
            <a:r>
              <a:rPr lang="en-US" dirty="0" smtClean="0"/>
              <a:t>End loop;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0" y="3611844"/>
            <a:ext cx="3657600" cy="317051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Ex…(1)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029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number(1);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-- </a:t>
            </a:r>
            <a:r>
              <a:rPr lang="en-US" dirty="0" err="1" smtClean="0"/>
              <a:t>outer_loop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FOR </a:t>
            </a:r>
            <a:r>
              <a:rPr lang="en-US" dirty="0" err="1" smtClean="0"/>
              <a:t>i</a:t>
            </a:r>
            <a:r>
              <a:rPr lang="en-US" dirty="0" smtClean="0"/>
              <a:t> IN 1..3 LOOP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 is: '|| </a:t>
            </a:r>
            <a:r>
              <a:rPr lang="en-US" dirty="0" err="1" smtClean="0"/>
              <a:t>i</a:t>
            </a:r>
            <a:r>
              <a:rPr lang="en-US" dirty="0" smtClean="0"/>
              <a:t> ); </a:t>
            </a:r>
          </a:p>
          <a:p>
            <a:r>
              <a:rPr lang="en-US" dirty="0" smtClean="0"/>
              <a:t>      END loop ;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Ex…(2)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i</a:t>
            </a:r>
            <a:r>
              <a:rPr lang="en-US" dirty="0" smtClean="0"/>
              <a:t> number(1); </a:t>
            </a:r>
          </a:p>
          <a:p>
            <a:r>
              <a:rPr lang="en-US" dirty="0" smtClean="0"/>
              <a:t>   j number(1); 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-- </a:t>
            </a:r>
            <a:r>
              <a:rPr lang="en-US" dirty="0" err="1" smtClean="0"/>
              <a:t>outer_loop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1..3 LOOP </a:t>
            </a:r>
          </a:p>
          <a:p>
            <a:r>
              <a:rPr lang="en-US" dirty="0" smtClean="0"/>
              <a:t>      -- </a:t>
            </a:r>
            <a:r>
              <a:rPr lang="en-US" dirty="0" err="1" smtClean="0"/>
              <a:t>inner_loop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   FOR j IN 1..3 LOOP </a:t>
            </a:r>
          </a:p>
          <a:p>
            <a:r>
              <a:rPr lang="en-US" dirty="0" smtClean="0"/>
              <a:t>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</a:t>
            </a:r>
            <a:r>
              <a:rPr lang="en-US" dirty="0" err="1" smtClean="0"/>
              <a:t>i</a:t>
            </a:r>
            <a:r>
              <a:rPr lang="en-US" dirty="0" smtClean="0"/>
              <a:t> is: '|| </a:t>
            </a:r>
            <a:r>
              <a:rPr lang="en-US" dirty="0" err="1" smtClean="0"/>
              <a:t>i</a:t>
            </a:r>
            <a:r>
              <a:rPr lang="en-US" dirty="0" smtClean="0"/>
              <a:t> || ' and j is: ' || j); </a:t>
            </a:r>
          </a:p>
          <a:p>
            <a:r>
              <a:rPr lang="en-US" dirty="0" smtClean="0"/>
              <a:t>      END loop ;</a:t>
            </a:r>
          </a:p>
          <a:p>
            <a:r>
              <a:rPr lang="en-US" dirty="0" smtClean="0"/>
              <a:t>   END loop ;</a:t>
            </a:r>
          </a:p>
          <a:p>
            <a:r>
              <a:rPr lang="en-US" dirty="0" smtClean="0"/>
              <a:t>END; 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EX. (3)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	</a:t>
            </a:r>
            <a:r>
              <a:rPr lang="en-US" dirty="0" err="1" smtClean="0"/>
              <a:t>i</a:t>
            </a:r>
            <a:r>
              <a:rPr lang="en-US" dirty="0" smtClean="0"/>
              <a:t> number(3):=1;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           </a:t>
            </a:r>
            <a:r>
              <a:rPr lang="en-US" dirty="0" err="1" smtClean="0"/>
              <a:t>i</a:t>
            </a:r>
            <a:r>
              <a:rPr lang="en-US" dirty="0" smtClean="0"/>
              <a:t>:=100;</a:t>
            </a:r>
          </a:p>
          <a:p>
            <a:r>
              <a:rPr lang="en-US" dirty="0" smtClean="0"/>
              <a:t>              for </a:t>
            </a:r>
            <a:r>
              <a:rPr lang="en-US" dirty="0" err="1" smtClean="0"/>
              <a:t>i</a:t>
            </a:r>
            <a:r>
              <a:rPr lang="en-US" dirty="0" smtClean="0"/>
              <a:t> in reverse 5..10</a:t>
            </a:r>
          </a:p>
          <a:p>
            <a:r>
              <a:rPr lang="en-US" dirty="0" smtClean="0"/>
              <a:t>          loop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end loop;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3200"/>
            <a:ext cx="7010400" cy="8382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Sequential Control</a:t>
            </a:r>
            <a:endParaRPr lang="en-US" b="1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9144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Sequential Control</a:t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GOTO statement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 smtClean="0"/>
              <a:t>A </a:t>
            </a:r>
            <a:r>
              <a:rPr lang="en-US" b="1" u="sng" dirty="0" smtClean="0">
                <a:solidFill>
                  <a:srgbClr val="FF0000"/>
                </a:solidFill>
              </a:rPr>
              <a:t>GOTO statement </a:t>
            </a:r>
            <a:r>
              <a:rPr lang="en-US" dirty="0" smtClean="0"/>
              <a:t>with a label may be used to pass control to another part of the program.</a:t>
            </a:r>
          </a:p>
          <a:p>
            <a:endParaRPr lang="en-US" dirty="0" smtClean="0"/>
          </a:p>
          <a:p>
            <a:r>
              <a:rPr lang="en-US" dirty="0" smtClean="0"/>
              <a:t>👉 Note: Using GOTO is not recommended in PL/SQL unless absolutely necessary (it makes the program harder to read and maintain).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Syntax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GOTO label;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...</a:t>
            </a:r>
            <a:br>
              <a:rPr lang="en-US" dirty="0" smtClean="0"/>
            </a:br>
            <a:r>
              <a:rPr lang="en-US" dirty="0" smtClean="0"/>
              <a:t>&lt;&lt; label &gt;&gt;</a:t>
            </a:r>
            <a:br>
              <a:rPr lang="en-US" dirty="0" smtClean="0"/>
            </a:br>
            <a:r>
              <a:rPr lang="en-US" dirty="0" smtClean="0"/>
              <a:t>statement;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/>
              <a:t>label:</a:t>
            </a:r>
            <a:r>
              <a:rPr lang="en-US" dirty="0" smtClean="0"/>
              <a:t> This is the name of the label to which control will be transferred. Labels are defined within </a:t>
            </a:r>
            <a:r>
              <a:rPr lang="en-US" b="1" i="1" u="sng" dirty="0" smtClean="0"/>
              <a:t>double angle brackets </a:t>
            </a:r>
            <a:r>
              <a:rPr lang="en-US" dirty="0" smtClean="0"/>
              <a:t>(&lt;&lt; &gt;&gt;).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143000" y="2514600"/>
            <a:ext cx="6781800" cy="1676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sng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/>
              <a:t>Ex.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	x number(3):=10;</a:t>
            </a:r>
          </a:p>
          <a:p>
            <a:r>
              <a:rPr lang="en-US" dirty="0" smtClean="0"/>
              <a:t>begin </a:t>
            </a:r>
          </a:p>
          <a:p>
            <a:r>
              <a:rPr lang="en-US" dirty="0" smtClean="0"/>
              <a:t>	 loop</a:t>
            </a:r>
          </a:p>
          <a:p>
            <a:r>
              <a:rPr lang="en-US" dirty="0" smtClean="0"/>
              <a:t>                 x:=x+3;</a:t>
            </a:r>
          </a:p>
          <a:p>
            <a:r>
              <a:rPr lang="en-US" dirty="0" smtClean="0"/>
              <a:t>                 if x &gt; 20 then</a:t>
            </a:r>
          </a:p>
          <a:p>
            <a:r>
              <a:rPr lang="en-US" dirty="0" smtClean="0"/>
              <a:t>                     </a:t>
            </a:r>
            <a:r>
              <a:rPr lang="en-US" dirty="0" err="1" smtClean="0"/>
              <a:t>goto</a:t>
            </a:r>
            <a:r>
              <a:rPr lang="en-US" dirty="0" smtClean="0"/>
              <a:t> stop;</a:t>
            </a:r>
          </a:p>
          <a:p>
            <a:r>
              <a:rPr lang="en-US" dirty="0" smtClean="0"/>
              <a:t>                end if;</a:t>
            </a:r>
          </a:p>
          <a:p>
            <a:r>
              <a:rPr lang="en-US" dirty="0" smtClean="0"/>
              <a:t>         end loop;</a:t>
            </a:r>
          </a:p>
          <a:p>
            <a:endParaRPr lang="en-US" dirty="0" smtClean="0"/>
          </a:p>
          <a:p>
            <a:r>
              <a:rPr lang="en-US" dirty="0" smtClean="0"/>
              <a:t>         &lt;&lt;stop&gt;&gt;</a:t>
            </a:r>
          </a:p>
          <a:p>
            <a:r>
              <a:rPr lang="en-US" dirty="0" smtClean="0"/>
              <a:t> 	  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('OUTSIDE LOOP...'); 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0" y="1524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334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Execution Flow:</a:t>
            </a:r>
          </a:p>
          <a:p>
            <a:r>
              <a:rPr lang="en-US" dirty="0" smtClean="0"/>
              <a:t>x := 10</a:t>
            </a:r>
          </a:p>
          <a:p>
            <a:r>
              <a:rPr lang="en-US" dirty="0" smtClean="0"/>
              <a:t>Enter the infinite LOOP</a:t>
            </a:r>
          </a:p>
          <a:p>
            <a:pPr lvl="1"/>
            <a:r>
              <a:rPr lang="en-US" dirty="0" smtClean="0"/>
              <a:t>Iteration 1 → x = 13 (not &gt; 20, continue loop)</a:t>
            </a:r>
          </a:p>
          <a:p>
            <a:pPr lvl="1"/>
            <a:r>
              <a:rPr lang="en-US" dirty="0" smtClean="0"/>
              <a:t>Iteration 2 → x = 16 (not &gt; 20, continue loop)</a:t>
            </a:r>
          </a:p>
          <a:p>
            <a:pPr lvl="1"/>
            <a:r>
              <a:rPr lang="en-US" dirty="0" smtClean="0"/>
              <a:t>Iteration 3 → x = 19 (not &gt; 20, continue loop)</a:t>
            </a:r>
          </a:p>
          <a:p>
            <a:pPr lvl="1"/>
            <a:r>
              <a:rPr lang="en-US" dirty="0" smtClean="0"/>
              <a:t>Iteration 4 → x = 22 (</a:t>
            </a:r>
            <a:r>
              <a:rPr lang="en-US" b="1" dirty="0" smtClean="0"/>
              <a:t>&gt; 20 → GOTO stop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Control jumps to the label &lt;&lt;stop&gt;&gt;.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Prints:</a:t>
            </a:r>
          </a:p>
          <a:p>
            <a:r>
              <a:rPr lang="en-US" dirty="0" smtClean="0"/>
              <a:t>OUTSIDE LOOP... </a:t>
            </a:r>
          </a:p>
          <a:p>
            <a:r>
              <a:rPr lang="en-US" dirty="0" smtClean="0"/>
              <a:t>Program ends successfully.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Program in pl/</a:t>
            </a:r>
            <a:r>
              <a:rPr lang="en-US" dirty="0" err="1" smtClean="0">
                <a:solidFill>
                  <a:srgbClr val="FF0000"/>
                </a:solidFill>
              </a:rPr>
              <a:t>sql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sz="6000" dirty="0" smtClean="0"/>
          </a:p>
          <a:p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Pro-1   next values generate.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686800" cy="5791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x number := 10;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LOOP</a:t>
            </a:r>
          </a:p>
          <a:p>
            <a:r>
              <a:rPr lang="en-US" b="1" dirty="0" smtClean="0"/>
              <a:t>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(x);</a:t>
            </a:r>
          </a:p>
          <a:p>
            <a:r>
              <a:rPr lang="en-US" b="1" dirty="0" smtClean="0"/>
              <a:t>      x := x + 10;</a:t>
            </a:r>
          </a:p>
          <a:p>
            <a:r>
              <a:rPr lang="en-US" b="1" dirty="0" smtClean="0"/>
              <a:t>      IF x &gt; 50 THEN</a:t>
            </a:r>
          </a:p>
          <a:p>
            <a:r>
              <a:rPr lang="en-US" b="1" dirty="0" smtClean="0"/>
              <a:t>         exit;</a:t>
            </a:r>
          </a:p>
          <a:p>
            <a:r>
              <a:rPr lang="en-US" b="1" dirty="0" smtClean="0"/>
              <a:t>      END IF;</a:t>
            </a:r>
          </a:p>
          <a:p>
            <a:r>
              <a:rPr lang="en-US" b="1" dirty="0" smtClean="0"/>
              <a:t>   END LOOP;</a:t>
            </a:r>
          </a:p>
          <a:p>
            <a:r>
              <a:rPr lang="en-US" b="1" dirty="0" smtClean="0"/>
              <a:t>   -- after exit, control resumes here</a:t>
            </a:r>
          </a:p>
          <a:p>
            <a:r>
              <a:rPr lang="en-US" b="1" dirty="0" smtClean="0"/>
              <a:t>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('After Exit x is: ' || x);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/>
              <a:t>O /p :</a:t>
            </a:r>
          </a:p>
          <a:p>
            <a:r>
              <a:rPr lang="en-US" dirty="0" smtClean="0"/>
              <a:t>10 </a:t>
            </a:r>
          </a:p>
          <a:p>
            <a:r>
              <a:rPr lang="en-US" dirty="0" smtClean="0"/>
              <a:t>20 </a:t>
            </a:r>
          </a:p>
          <a:p>
            <a:r>
              <a:rPr lang="en-US" dirty="0" smtClean="0"/>
              <a:t>30 </a:t>
            </a:r>
          </a:p>
          <a:p>
            <a:r>
              <a:rPr lang="en-US" dirty="0" smtClean="0"/>
              <a:t>40</a:t>
            </a:r>
          </a:p>
          <a:p>
            <a:r>
              <a:rPr lang="en-US" dirty="0" smtClean="0"/>
              <a:t> 50 </a:t>
            </a:r>
          </a:p>
          <a:p>
            <a:r>
              <a:rPr lang="en-US" dirty="0" smtClean="0"/>
              <a:t>After Exit x is: 60 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Pro-2 factorial program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867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 smtClean="0"/>
              <a:t>declare</a:t>
            </a:r>
          </a:p>
          <a:p>
            <a:r>
              <a:rPr lang="en-US" sz="2400" b="1" dirty="0" smtClean="0"/>
              <a:t>      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number(4):=1;</a:t>
            </a:r>
          </a:p>
          <a:p>
            <a:r>
              <a:rPr lang="en-US" sz="2400" b="1" dirty="0" smtClean="0"/>
              <a:t>       n number(4):=5;</a:t>
            </a:r>
          </a:p>
          <a:p>
            <a:r>
              <a:rPr lang="en-US" sz="2400" b="1" dirty="0" smtClean="0"/>
              <a:t>       f number(4):=1;</a:t>
            </a:r>
          </a:p>
          <a:p>
            <a:r>
              <a:rPr lang="en-US" sz="2400" b="1" dirty="0" smtClean="0"/>
              <a:t> begin</a:t>
            </a:r>
          </a:p>
          <a:p>
            <a:r>
              <a:rPr lang="en-US" sz="2400" b="1" dirty="0" smtClean="0"/>
              <a:t>    for 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 in 1..n</a:t>
            </a:r>
          </a:p>
          <a:p>
            <a:r>
              <a:rPr lang="en-US" sz="2400" b="1" dirty="0" smtClean="0"/>
              <a:t>    loop</a:t>
            </a:r>
          </a:p>
          <a:p>
            <a:r>
              <a:rPr lang="en-US" sz="2400" b="1" dirty="0" smtClean="0"/>
              <a:t>       f:=f*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;</a:t>
            </a:r>
          </a:p>
          <a:p>
            <a:r>
              <a:rPr lang="en-US" sz="2400" b="1" dirty="0" smtClean="0"/>
              <a:t>          </a:t>
            </a:r>
            <a:r>
              <a:rPr lang="en-US" sz="2400" b="1" dirty="0" err="1" smtClean="0"/>
              <a:t>Dbms_output.put_line</a:t>
            </a:r>
            <a:r>
              <a:rPr lang="en-US" sz="2400" b="1" dirty="0" smtClean="0"/>
              <a:t>('The factorial of '||</a:t>
            </a:r>
            <a:r>
              <a:rPr lang="en-US" sz="2400" b="1" dirty="0" err="1" smtClean="0"/>
              <a:t>i</a:t>
            </a:r>
            <a:r>
              <a:rPr lang="en-US" sz="2400" b="1" dirty="0" smtClean="0"/>
              <a:t>||' is:'||f);</a:t>
            </a:r>
          </a:p>
          <a:p>
            <a:r>
              <a:rPr lang="en-US" sz="2400" b="1" dirty="0" smtClean="0"/>
              <a:t>     end loop;</a:t>
            </a:r>
          </a:p>
          <a:p>
            <a:r>
              <a:rPr lang="en-US" sz="2400" b="1" dirty="0" smtClean="0"/>
              <a:t>end;</a:t>
            </a:r>
          </a:p>
          <a:p>
            <a:r>
              <a:rPr lang="en-US" sz="2400" b="1" dirty="0" smtClean="0"/>
              <a:t>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 smtClean="0"/>
              <a:t>Output :</a:t>
            </a:r>
          </a:p>
          <a:p>
            <a:endParaRPr lang="en-US" dirty="0" smtClean="0"/>
          </a:p>
          <a:p>
            <a:r>
              <a:rPr lang="en-US" dirty="0" smtClean="0"/>
              <a:t>The factorial of 1 is:1 </a:t>
            </a:r>
          </a:p>
          <a:p>
            <a:r>
              <a:rPr lang="en-US" dirty="0" smtClean="0"/>
              <a:t>The factorial of 2 is:2 </a:t>
            </a:r>
          </a:p>
          <a:p>
            <a:r>
              <a:rPr lang="en-US" dirty="0" smtClean="0"/>
              <a:t>The factorial of 3 is:6 </a:t>
            </a:r>
          </a:p>
          <a:p>
            <a:r>
              <a:rPr lang="en-US" dirty="0" smtClean="0"/>
              <a:t>The factorial of 4 is:24 </a:t>
            </a:r>
          </a:p>
          <a:p>
            <a:r>
              <a:rPr lang="en-US" dirty="0" smtClean="0"/>
              <a:t>The factorial of 5 is:120 </a:t>
            </a:r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b="1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Pro.-3  Odd even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endParaRPr lang="en-US" b="1" dirty="0" smtClean="0"/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for </a:t>
            </a:r>
            <a:r>
              <a:rPr lang="en-US" b="1" dirty="0" err="1" smtClean="0"/>
              <a:t>i</a:t>
            </a:r>
            <a:r>
              <a:rPr lang="en-US" b="1" dirty="0" smtClean="0"/>
              <a:t> in 1..10 </a:t>
            </a:r>
          </a:p>
          <a:p>
            <a:r>
              <a:rPr lang="en-US" b="1" dirty="0" smtClean="0"/>
              <a:t>    loop</a:t>
            </a:r>
          </a:p>
          <a:p>
            <a:r>
              <a:rPr lang="en-US" b="1" dirty="0" smtClean="0"/>
              <a:t>      if mod(i,2) = 0 then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||' is an even number');</a:t>
            </a:r>
          </a:p>
          <a:p>
            <a:r>
              <a:rPr lang="en-US" b="1" dirty="0" smtClean="0"/>
              <a:t>      else</a:t>
            </a:r>
          </a:p>
          <a:p>
            <a:r>
              <a:rPr lang="en-US" b="1" dirty="0" smtClean="0"/>
              <a:t>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</a:t>
            </a:r>
            <a:r>
              <a:rPr lang="en-US" b="1" dirty="0" err="1" smtClean="0"/>
              <a:t>i</a:t>
            </a:r>
            <a:r>
              <a:rPr lang="en-US" b="1" dirty="0" smtClean="0"/>
              <a:t>||' is an odd number');</a:t>
            </a:r>
          </a:p>
          <a:p>
            <a:r>
              <a:rPr lang="en-US" b="1" dirty="0" smtClean="0"/>
              <a:t>     end if;</a:t>
            </a:r>
          </a:p>
          <a:p>
            <a:r>
              <a:rPr lang="en-US" b="1" dirty="0" smtClean="0"/>
              <a:t>    end loop;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410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1 is an odd number</a:t>
            </a:r>
          </a:p>
          <a:p>
            <a:r>
              <a:rPr lang="en-US" dirty="0" smtClean="0"/>
              <a:t> 2 is an even number </a:t>
            </a:r>
          </a:p>
          <a:p>
            <a:r>
              <a:rPr lang="en-US" dirty="0" smtClean="0"/>
              <a:t>3 is an odd number </a:t>
            </a:r>
          </a:p>
          <a:p>
            <a:r>
              <a:rPr lang="en-US" dirty="0" smtClean="0"/>
              <a:t>4 is an even number </a:t>
            </a:r>
          </a:p>
          <a:p>
            <a:r>
              <a:rPr lang="en-US" dirty="0" smtClean="0"/>
              <a:t>5 is an odd number </a:t>
            </a:r>
          </a:p>
          <a:p>
            <a:r>
              <a:rPr lang="en-US" dirty="0" smtClean="0"/>
              <a:t>6 is an even number</a:t>
            </a:r>
          </a:p>
          <a:p>
            <a:r>
              <a:rPr lang="en-US" dirty="0" smtClean="0"/>
              <a:t>………..</a:t>
            </a:r>
          </a:p>
          <a:p>
            <a:r>
              <a:rPr lang="en-US" dirty="0" smtClean="0"/>
              <a:t>…….....</a:t>
            </a:r>
          </a:p>
          <a:p>
            <a:r>
              <a:rPr lang="en-US" dirty="0" smtClean="0"/>
              <a:t>………..</a:t>
            </a:r>
          </a:p>
          <a:p>
            <a:r>
              <a:rPr lang="en-US" dirty="0" smtClean="0"/>
              <a:t>10 is an even number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Pro-4 </a:t>
            </a:r>
            <a:r>
              <a:rPr lang="en-US" b="1" dirty="0" smtClean="0">
                <a:solidFill>
                  <a:srgbClr val="00B0F0"/>
                </a:solidFill>
              </a:rPr>
              <a:t>block to generate Fibonacci series.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200" b="1" dirty="0" smtClean="0"/>
              <a:t>declare</a:t>
            </a:r>
          </a:p>
          <a:p>
            <a:r>
              <a:rPr lang="en-US" sz="2200" b="1" dirty="0" smtClean="0"/>
              <a:t>      a number:= 0;</a:t>
            </a:r>
          </a:p>
          <a:p>
            <a:r>
              <a:rPr lang="en-US" sz="2200" b="1" dirty="0" smtClean="0"/>
              <a:t>      b number:= 1;</a:t>
            </a:r>
          </a:p>
          <a:p>
            <a:r>
              <a:rPr lang="en-US" sz="2200" b="1" dirty="0" smtClean="0"/>
              <a:t>      c number;</a:t>
            </a:r>
          </a:p>
          <a:p>
            <a:r>
              <a:rPr lang="en-US" sz="2200" b="1" dirty="0" smtClean="0"/>
              <a:t>begin</a:t>
            </a: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(a||' ');</a:t>
            </a:r>
          </a:p>
          <a:p>
            <a:r>
              <a:rPr lang="en-US" sz="2200" b="1" dirty="0" smtClean="0"/>
              <a:t>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(b||' ');</a:t>
            </a:r>
          </a:p>
          <a:p>
            <a:r>
              <a:rPr lang="en-US" sz="2200" b="1" dirty="0" smtClean="0"/>
              <a:t>      for </a:t>
            </a:r>
            <a:r>
              <a:rPr lang="en-US" sz="2200" b="1" dirty="0" err="1" smtClean="0"/>
              <a:t>i</a:t>
            </a:r>
            <a:r>
              <a:rPr lang="en-US" sz="2200" b="1" dirty="0" smtClean="0"/>
              <a:t> in 3..10 </a:t>
            </a:r>
          </a:p>
          <a:p>
            <a:r>
              <a:rPr lang="en-US" sz="2200" b="1" dirty="0" smtClean="0"/>
              <a:t>      loop</a:t>
            </a:r>
          </a:p>
          <a:p>
            <a:r>
              <a:rPr lang="en-US" sz="2200" b="1" dirty="0" smtClean="0"/>
              <a:t>         c := a + b;</a:t>
            </a:r>
          </a:p>
          <a:p>
            <a:r>
              <a:rPr lang="en-US" sz="2200" b="1" dirty="0" smtClean="0"/>
              <a:t>         </a:t>
            </a:r>
            <a:r>
              <a:rPr lang="en-US" sz="2200" b="1" dirty="0" err="1" smtClean="0"/>
              <a:t>dbms_output.put_line</a:t>
            </a:r>
            <a:r>
              <a:rPr lang="en-US" sz="2200" b="1" dirty="0" smtClean="0"/>
              <a:t>(c||' ');</a:t>
            </a:r>
          </a:p>
          <a:p>
            <a:r>
              <a:rPr lang="en-US" sz="2200" b="1" dirty="0" smtClean="0"/>
              <a:t>         a := b;</a:t>
            </a:r>
          </a:p>
          <a:p>
            <a:r>
              <a:rPr lang="en-US" sz="2200" b="1" dirty="0" smtClean="0"/>
              <a:t>         b := c;</a:t>
            </a:r>
          </a:p>
          <a:p>
            <a:r>
              <a:rPr lang="en-US" sz="2200" b="1" dirty="0" smtClean="0"/>
              <a:t>      end loop;</a:t>
            </a:r>
          </a:p>
          <a:p>
            <a:r>
              <a:rPr lang="en-US" sz="22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52400"/>
            <a:ext cx="8001000" cy="685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u="sng" dirty="0" smtClean="0">
                <a:ea typeface="Arial Unicode MS" pitchFamily="34" charset="-128"/>
                <a:cs typeface="Arial Unicode MS" pitchFamily="34" charset="-128"/>
              </a:rPr>
              <a:t>PL/SQL BLOCK STRUCTURE</a:t>
            </a:r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066800"/>
            <a:ext cx="8458200" cy="5562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endParaRPr lang="en-US" sz="3200" dirty="0" smtClean="0">
              <a:solidFill>
                <a:srgbClr val="C00000"/>
              </a:solidFill>
            </a:endParaRPr>
          </a:p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r>
              <a:rPr lang="en-US" sz="3200" dirty="0" smtClean="0">
                <a:solidFill>
                  <a:srgbClr val="C00000"/>
                </a:solidFill>
              </a:rPr>
              <a:t>A </a:t>
            </a:r>
            <a:r>
              <a:rPr lang="en-US" sz="3200" b="1" dirty="0" smtClean="0">
                <a:solidFill>
                  <a:srgbClr val="C00000"/>
                </a:solidFill>
              </a:rPr>
              <a:t>PL</a:t>
            </a:r>
            <a:r>
              <a:rPr lang="en-US" sz="3200" dirty="0" smtClean="0">
                <a:solidFill>
                  <a:srgbClr val="C00000"/>
                </a:solidFill>
              </a:rPr>
              <a:t>/</a:t>
            </a:r>
            <a:r>
              <a:rPr lang="en-US" sz="3200" b="1" dirty="0" smtClean="0">
                <a:solidFill>
                  <a:srgbClr val="C00000"/>
                </a:solidFill>
              </a:rPr>
              <a:t>SQL block</a:t>
            </a:r>
            <a:r>
              <a:rPr lang="en-US" sz="3200" dirty="0" smtClean="0">
                <a:solidFill>
                  <a:srgbClr val="C00000"/>
                </a:solidFill>
              </a:rPr>
              <a:t> is defined by the keywords DECLARE, BEGIN, EXCEPTION, and END. </a:t>
            </a:r>
          </a:p>
          <a:p>
            <a:pPr marL="882650" indent="-533400" algn="just">
              <a:lnSpc>
                <a:spcPct val="120000"/>
              </a:lnSpc>
              <a:buFontTx/>
              <a:buChar char="•"/>
              <a:defRPr/>
            </a:pPr>
            <a:endParaRPr lang="en-US" sz="3200" dirty="0" smtClean="0">
              <a:solidFill>
                <a:srgbClr val="C00000"/>
              </a:solidFill>
            </a:endParaRP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r>
              <a:rPr lang="en-US" sz="3200" dirty="0" smtClean="0"/>
              <a:t>These keywords divide the </a:t>
            </a:r>
            <a:r>
              <a:rPr lang="en-US" sz="3200" b="1" dirty="0" smtClean="0"/>
              <a:t>block</a:t>
            </a:r>
            <a:r>
              <a:rPr lang="en-US" sz="3200" dirty="0" smtClean="0"/>
              <a:t> into a declarative part, an executable part, and an exception-handling part. </a:t>
            </a: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endParaRPr lang="en-US" sz="3200" dirty="0" smtClean="0"/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r>
              <a:rPr lang="en-US" sz="3200" dirty="0" smtClean="0">
                <a:solidFill>
                  <a:srgbClr val="0070C0"/>
                </a:solidFill>
              </a:rPr>
              <a:t>The declaration section is optional and may be used to define and initialize constants and variables.</a:t>
            </a:r>
          </a:p>
          <a:p>
            <a:pPr marL="882650" indent="-533400" algn="just">
              <a:lnSpc>
                <a:spcPct val="90000"/>
              </a:lnSpc>
              <a:buFontTx/>
              <a:buChar char="•"/>
              <a:defRPr/>
            </a:pPr>
            <a:endParaRPr lang="en-US" sz="3200" dirty="0" smtClean="0">
              <a:solidFill>
                <a:srgbClr val="002060"/>
              </a:solidFill>
              <a:ea typeface="Arial Unicode MS" pitchFamily="34" charset="-128"/>
              <a:cs typeface="Arial Unicode MS" pitchFamily="34" charset="-128"/>
            </a:endParaRP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r>
              <a:rPr lang="en-US" sz="32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PL/SQL blocks contain three sections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Declare section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Executable section and</a:t>
            </a:r>
          </a:p>
          <a:p>
            <a:pPr marL="1427163" lvl="1" indent="-4572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AutoNum type="arabicPeriod"/>
              <a:defRPr/>
            </a:pPr>
            <a:r>
              <a:rPr lang="en-US" sz="3100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Exception-handling section</a:t>
            </a:r>
            <a:r>
              <a:rPr lang="en-US" dirty="0" smtClean="0">
                <a:solidFill>
                  <a:srgbClr val="002060"/>
                </a:solidFill>
                <a:ea typeface="Arial Unicode MS" pitchFamily="34" charset="-128"/>
                <a:cs typeface="Arial Unicode MS" pitchFamily="34" charset="-128"/>
              </a:rPr>
              <a:t>.</a:t>
            </a: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  <a:p>
            <a:pPr marL="882650" indent="-533400" algn="just" eaLnBrk="1" fontAlgn="auto" hangingPunct="1">
              <a:lnSpc>
                <a:spcPct val="90000"/>
              </a:lnSpc>
              <a:spcAft>
                <a:spcPts val="0"/>
              </a:spcAft>
              <a:buFontTx/>
              <a:buChar char="•"/>
              <a:defRPr/>
            </a:pPr>
            <a:endParaRPr lang="en-US" sz="2800" dirty="0" smtClean="0">
              <a:ea typeface="Arial Unicode MS" pitchFamily="34" charset="-128"/>
              <a:cs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7200"/>
            <a:ext cx="8686800" cy="3870325"/>
          </a:xfrm>
        </p:spPr>
        <p:txBody>
          <a:bodyPr/>
          <a:lstStyle/>
          <a:p>
            <a:r>
              <a:rPr lang="en-US" b="1" dirty="0" smtClean="0"/>
              <a:t>Output:</a:t>
            </a:r>
            <a:endParaRPr lang="en-US" dirty="0" smtClean="0"/>
          </a:p>
          <a:p>
            <a:r>
              <a:rPr lang="en-US" dirty="0" smtClean="0"/>
              <a:t>0 1 1 2 3 5 8 13 21 34</a:t>
            </a:r>
          </a:p>
          <a:p>
            <a:r>
              <a:rPr lang="en-US" dirty="0" smtClean="0"/>
              <a:t>PL/SQL procedure successfully completed</a:t>
            </a:r>
          </a:p>
          <a:p>
            <a:endParaRPr lang="en-US" dirty="0"/>
          </a:p>
        </p:txBody>
      </p:sp>
      <p:pic>
        <p:nvPicPr>
          <p:cNvPr id="4" name="Picture 2" descr="C:\Users\p.v\Desktop\WriteaCprogramtogeneratethefirstntermsofthesequence.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2997137"/>
            <a:ext cx="4800600" cy="37084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Pro-5 </a:t>
            </a:r>
            <a:r>
              <a:rPr lang="en-US" b="1" dirty="0" smtClean="0">
                <a:solidFill>
                  <a:srgbClr val="00B0F0"/>
                </a:solidFill>
              </a:rPr>
              <a:t>find sum and average of three numbers.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686800" cy="5638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/>
              <a:t>declare</a:t>
            </a:r>
          </a:p>
          <a:p>
            <a:r>
              <a:rPr lang="en-US" b="1" dirty="0" smtClean="0"/>
              <a:t>        a number:=1;</a:t>
            </a:r>
          </a:p>
          <a:p>
            <a:r>
              <a:rPr lang="en-US" b="1" dirty="0" smtClean="0"/>
              <a:t>        b number:=2;</a:t>
            </a:r>
          </a:p>
          <a:p>
            <a:r>
              <a:rPr lang="en-US" b="1" dirty="0" smtClean="0"/>
              <a:t>        c number:=3;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sm</a:t>
            </a:r>
            <a:r>
              <a:rPr lang="en-US" b="1" dirty="0" smtClean="0"/>
              <a:t> number;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av</a:t>
            </a:r>
            <a:r>
              <a:rPr lang="en-US" b="1" dirty="0" smtClean="0"/>
              <a:t> number;</a:t>
            </a:r>
          </a:p>
          <a:p>
            <a:r>
              <a:rPr lang="en-US" b="1" dirty="0" smtClean="0"/>
              <a:t>begin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sm</a:t>
            </a:r>
            <a:r>
              <a:rPr lang="en-US" b="1" dirty="0" smtClean="0"/>
              <a:t>:=</a:t>
            </a:r>
            <a:r>
              <a:rPr lang="en-US" b="1" dirty="0" err="1" smtClean="0"/>
              <a:t>a+b+c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        </a:t>
            </a:r>
            <a:r>
              <a:rPr lang="en-US" b="1" dirty="0" err="1" smtClean="0"/>
              <a:t>av</a:t>
            </a:r>
            <a:r>
              <a:rPr lang="en-US" b="1" dirty="0" smtClean="0"/>
              <a:t>:=</a:t>
            </a:r>
            <a:r>
              <a:rPr lang="en-US" b="1" dirty="0" err="1" smtClean="0"/>
              <a:t>sm</a:t>
            </a:r>
            <a:r>
              <a:rPr lang="en-US" b="1" dirty="0" smtClean="0"/>
              <a:t>/3;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('Sum = '||</a:t>
            </a:r>
            <a:r>
              <a:rPr lang="en-US" b="1" dirty="0" err="1" smtClean="0"/>
              <a:t>sm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              </a:t>
            </a:r>
            <a:r>
              <a:rPr lang="en-US" b="1" dirty="0" err="1" smtClean="0"/>
              <a:t>dbms_output.put_line</a:t>
            </a:r>
            <a:r>
              <a:rPr lang="en-US" b="1" dirty="0" smtClean="0"/>
              <a:t>('Average = '||</a:t>
            </a:r>
            <a:r>
              <a:rPr lang="en-US" b="1" dirty="0" err="1" smtClean="0"/>
              <a:t>av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end;</a:t>
            </a:r>
          </a:p>
          <a:p>
            <a:r>
              <a:rPr lang="en-US" b="1" dirty="0" smtClean="0"/>
              <a:t>/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</a:p>
          <a:p>
            <a:r>
              <a:rPr lang="en-US" dirty="0" smtClean="0"/>
              <a:t>Sum = 6</a:t>
            </a:r>
          </a:p>
          <a:p>
            <a:r>
              <a:rPr lang="en-US" dirty="0" smtClean="0"/>
              <a:t>Average = 2</a:t>
            </a:r>
          </a:p>
          <a:p>
            <a:r>
              <a:rPr lang="en-US" dirty="0" smtClean="0"/>
              <a:t>PL/SQL procedure successfully completed.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Pro.6 </a:t>
            </a:r>
            <a:r>
              <a:rPr lang="en-US" b="1" dirty="0" smtClean="0">
                <a:solidFill>
                  <a:srgbClr val="00B0F0"/>
                </a:solidFill>
              </a:rPr>
              <a:t>find reverse of a number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685800"/>
            <a:ext cx="8991600" cy="6096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900" b="1" dirty="0" smtClean="0"/>
              <a:t>declare</a:t>
            </a:r>
          </a:p>
          <a:p>
            <a:r>
              <a:rPr lang="en-US" sz="1900" b="1" dirty="0" smtClean="0"/>
              <a:t>    N number;</a:t>
            </a:r>
          </a:p>
          <a:p>
            <a:r>
              <a:rPr lang="en-US" sz="1900" b="1" dirty="0" smtClean="0"/>
              <a:t>    S NUMBER := 0;</a:t>
            </a:r>
          </a:p>
          <a:p>
            <a:r>
              <a:rPr lang="en-US" sz="1900" b="1" dirty="0" smtClean="0"/>
              <a:t>    R NUMBER;</a:t>
            </a:r>
          </a:p>
          <a:p>
            <a:r>
              <a:rPr lang="en-US" sz="1900" b="1" dirty="0" smtClean="0"/>
              <a:t>    K number;</a:t>
            </a:r>
          </a:p>
          <a:p>
            <a:r>
              <a:rPr lang="en-US" sz="1900" b="1" dirty="0" smtClean="0"/>
              <a:t>begin</a:t>
            </a:r>
          </a:p>
          <a:p>
            <a:r>
              <a:rPr lang="en-US" sz="1900" b="1" dirty="0" smtClean="0"/>
              <a:t>    N := 1234;</a:t>
            </a:r>
          </a:p>
          <a:p>
            <a:r>
              <a:rPr lang="en-US" sz="1900" b="1" dirty="0" smtClean="0"/>
              <a:t>    K := N;</a:t>
            </a:r>
          </a:p>
          <a:p>
            <a:r>
              <a:rPr lang="en-US" sz="1900" b="1" dirty="0" smtClean="0"/>
              <a:t>    loop</a:t>
            </a:r>
          </a:p>
          <a:p>
            <a:r>
              <a:rPr lang="en-US" sz="1900" b="1" dirty="0" smtClean="0"/>
              <a:t>       exit WHEN N = 0;</a:t>
            </a:r>
          </a:p>
          <a:p>
            <a:r>
              <a:rPr lang="en-US" sz="1900" b="1" dirty="0" smtClean="0"/>
              <a:t>       S := S * 10;</a:t>
            </a:r>
          </a:p>
          <a:p>
            <a:r>
              <a:rPr lang="en-US" sz="1900" b="1" dirty="0" smtClean="0"/>
              <a:t>       R := MOD(N,10);</a:t>
            </a:r>
          </a:p>
          <a:p>
            <a:r>
              <a:rPr lang="en-US" sz="1900" b="1" dirty="0" smtClean="0"/>
              <a:t>       S := S + R;</a:t>
            </a:r>
          </a:p>
          <a:p>
            <a:r>
              <a:rPr lang="en-US" sz="1900" b="1" dirty="0" smtClean="0"/>
              <a:t>       N := TRUNC(N/10);</a:t>
            </a:r>
          </a:p>
          <a:p>
            <a:r>
              <a:rPr lang="en-US" sz="1900" b="1" dirty="0" smtClean="0"/>
              <a:t>    end loop;</a:t>
            </a:r>
          </a:p>
          <a:p>
            <a:r>
              <a:rPr lang="en-US" sz="1900" b="1" dirty="0" smtClean="0"/>
              <a:t>    </a:t>
            </a:r>
            <a:r>
              <a:rPr lang="en-US" sz="1900" b="1" dirty="0" err="1" smtClean="0"/>
              <a:t>dbms_output.put_line</a:t>
            </a:r>
            <a:r>
              <a:rPr lang="en-US" sz="1900" b="1" dirty="0" smtClean="0"/>
              <a:t>('THE REVERSED DIGITS OF '||K||' = '||S);</a:t>
            </a:r>
          </a:p>
          <a:p>
            <a:r>
              <a:rPr lang="en-US" sz="1900" b="1" dirty="0" smtClean="0"/>
              <a:t>End;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Output :</a:t>
            </a:r>
          </a:p>
          <a:p>
            <a:endParaRPr lang="en-US" b="1" u="sng" dirty="0" smtClean="0"/>
          </a:p>
          <a:p>
            <a:r>
              <a:rPr lang="en-US" dirty="0" smtClean="0"/>
              <a:t>THE REVERSED DIGITS OF 1234 = 4321 </a:t>
            </a:r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Ex.2 REVERSED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b="1" dirty="0" smtClean="0"/>
              <a:t>declare</a:t>
            </a:r>
          </a:p>
          <a:p>
            <a:r>
              <a:rPr lang="en-US" sz="2000" b="1" dirty="0" smtClean="0"/>
              <a:t> 	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number(3);</a:t>
            </a:r>
          </a:p>
          <a:p>
            <a:r>
              <a:rPr lang="en-US" sz="2000" b="1" dirty="0" smtClean="0"/>
              <a:t>begin </a:t>
            </a:r>
          </a:p>
          <a:p>
            <a:r>
              <a:rPr lang="en-US" sz="2000" b="1" dirty="0" smtClean="0"/>
              <a:t>           </a:t>
            </a:r>
            <a:r>
              <a:rPr lang="en-US" sz="2000" b="1" dirty="0" err="1" smtClean="0"/>
              <a:t>dbms_output.put_line</a:t>
            </a:r>
            <a:r>
              <a:rPr lang="en-US" sz="2000" b="1" dirty="0" smtClean="0"/>
              <a:t>('THE REVERSED DIGITS OF 5 6 7 8 9 10 </a:t>
            </a:r>
            <a:r>
              <a:rPr lang="en-US" sz="2000" b="1" smtClean="0"/>
              <a:t>is  ');</a:t>
            </a:r>
            <a:endParaRPr lang="en-US" sz="2000" b="1" dirty="0" smtClean="0"/>
          </a:p>
          <a:p>
            <a:r>
              <a:rPr lang="en-US" sz="2000" b="1" dirty="0" smtClean="0"/>
              <a:t>              for 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 in reverse 5..10</a:t>
            </a:r>
          </a:p>
          <a:p>
            <a:r>
              <a:rPr lang="en-US" sz="2000" b="1" dirty="0" smtClean="0"/>
              <a:t>          loop</a:t>
            </a:r>
          </a:p>
          <a:p>
            <a:r>
              <a:rPr lang="en-US" sz="2000" b="1" dirty="0" smtClean="0"/>
              <a:t>             </a:t>
            </a:r>
            <a:r>
              <a:rPr lang="en-US" sz="2000" b="1" dirty="0" err="1" smtClean="0"/>
              <a:t>dbms_output.put_line</a:t>
            </a:r>
            <a:r>
              <a:rPr lang="en-US" sz="2000" b="1" dirty="0" smtClean="0"/>
              <a:t>(</a:t>
            </a:r>
            <a:r>
              <a:rPr lang="en-US" sz="2000" b="1" dirty="0" err="1" smtClean="0"/>
              <a:t>i</a:t>
            </a:r>
            <a:r>
              <a:rPr lang="en-US" sz="2000" b="1" dirty="0" smtClean="0"/>
              <a:t>);</a:t>
            </a:r>
          </a:p>
          <a:p>
            <a:r>
              <a:rPr lang="en-US" sz="2000" b="1" dirty="0" smtClean="0"/>
              <a:t>          end loop;</a:t>
            </a:r>
          </a:p>
          <a:p>
            <a:r>
              <a:rPr lang="en-US" sz="2000" b="1" dirty="0" smtClean="0"/>
              <a:t>end;</a:t>
            </a:r>
          </a:p>
          <a:p>
            <a:r>
              <a:rPr lang="en-US" sz="2000" b="1" dirty="0" smtClean="0"/>
              <a:t>/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RNW AMRELI\Desktop\SQL Commands and 2 more pages - Profile 1 - Microsoft Edge_5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110438"/>
            <a:ext cx="6170372" cy="30711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Prime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5943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400" b="1" dirty="0" smtClean="0"/>
              <a:t>DECLARE</a:t>
            </a:r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NUMBER(3);</a:t>
            </a:r>
          </a:p>
          <a:p>
            <a:r>
              <a:rPr lang="en-US" sz="1400" b="1" dirty="0" smtClean="0"/>
              <a:t>    j NUMBER(3);</a:t>
            </a:r>
          </a:p>
          <a:p>
            <a:r>
              <a:rPr lang="en-US" sz="1400" b="1" dirty="0" smtClean="0"/>
              <a:t>BEGIN</a:t>
            </a:r>
          </a:p>
          <a:p>
            <a:r>
              <a:rPr lang="en-US" sz="1400" b="1" dirty="0" err="1" smtClean="0"/>
              <a:t>dbms_output.Put_line</a:t>
            </a:r>
            <a:r>
              <a:rPr lang="en-US" sz="1400" b="1" dirty="0" smtClean="0"/>
              <a:t>('The prime numbers are:');</a:t>
            </a:r>
          </a:p>
          <a:p>
            <a:r>
              <a:rPr lang="en-US" sz="1400" b="1" dirty="0" smtClean="0"/>
              <a:t>	</a:t>
            </a:r>
            <a:r>
              <a:rPr lang="en-US" sz="1400" b="1" dirty="0" err="1" smtClean="0"/>
              <a:t>dbms_output.new_line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:= 2;</a:t>
            </a:r>
          </a:p>
          <a:p>
            <a:r>
              <a:rPr lang="en-US" sz="1400" b="1" dirty="0" smtClean="0"/>
              <a:t>    LOOP</a:t>
            </a:r>
          </a:p>
          <a:p>
            <a:r>
              <a:rPr lang="en-US" sz="1400" b="1" dirty="0" smtClean="0"/>
              <a:t>        j := 2;</a:t>
            </a:r>
          </a:p>
          <a:p>
            <a:r>
              <a:rPr lang="en-US" sz="1400" b="1" dirty="0" smtClean="0"/>
              <a:t>        LOOP</a:t>
            </a:r>
          </a:p>
          <a:p>
            <a:r>
              <a:rPr lang="en-US" sz="1400" b="1" dirty="0" smtClean="0"/>
              <a:t>            EXIT WHEN( ( MOD(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, j) = 0 )</a:t>
            </a:r>
          </a:p>
          <a:p>
            <a:r>
              <a:rPr lang="en-US" sz="1400" b="1" dirty="0" smtClean="0"/>
              <a:t>                        OR (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) );</a:t>
            </a:r>
          </a:p>
          <a:p>
            <a:r>
              <a:rPr lang="en-US" sz="1400" b="1" dirty="0" smtClean="0"/>
              <a:t>            j := j + 1;</a:t>
            </a:r>
          </a:p>
          <a:p>
            <a:r>
              <a:rPr lang="en-US" sz="1400" b="1" dirty="0" smtClean="0"/>
              <a:t>        END LOOP;</a:t>
            </a:r>
          </a:p>
          <a:p>
            <a:r>
              <a:rPr lang="en-US" sz="1400" b="1" dirty="0" smtClean="0"/>
              <a:t>        IF( j 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)THEN</a:t>
            </a:r>
          </a:p>
          <a:p>
            <a:r>
              <a:rPr lang="en-US" sz="1400" b="1" dirty="0" smtClean="0"/>
              <a:t>          </a:t>
            </a:r>
            <a:r>
              <a:rPr lang="en-US" sz="1400" b="1" dirty="0" err="1" smtClean="0"/>
              <a:t>dbms_output.Put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||'   ');							   </a:t>
            </a:r>
          </a:p>
          <a:p>
            <a:r>
              <a:rPr lang="en-US" sz="1400" b="1" dirty="0" smtClean="0"/>
              <a:t>        END IF;</a:t>
            </a:r>
          </a:p>
          <a:p>
            <a:r>
              <a:rPr lang="en-US" sz="1400" b="1" dirty="0" smtClean="0"/>
              <a:t>       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:=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+ 1;</a:t>
            </a:r>
          </a:p>
          <a:p>
            <a:r>
              <a:rPr lang="en-US" sz="1400" b="1" dirty="0" smtClean="0"/>
              <a:t>        exit WHEN </a:t>
            </a:r>
            <a:r>
              <a:rPr lang="en-US" sz="1400" b="1" dirty="0" err="1" smtClean="0"/>
              <a:t>i</a:t>
            </a:r>
            <a:r>
              <a:rPr lang="en-US" sz="1400" b="1" dirty="0" smtClean="0"/>
              <a:t> = 50;</a:t>
            </a:r>
          </a:p>
          <a:p>
            <a:r>
              <a:rPr lang="en-US" sz="1400" b="1" dirty="0" smtClean="0"/>
              <a:t>    END LOOP;</a:t>
            </a:r>
          </a:p>
          <a:p>
            <a:r>
              <a:rPr lang="en-US" sz="1400" b="1" dirty="0" smtClean="0"/>
              <a:t>	</a:t>
            </a:r>
            <a:r>
              <a:rPr lang="en-US" sz="1400" b="1" dirty="0" err="1" smtClean="0"/>
              <a:t>dbms_output.new_line</a:t>
            </a:r>
            <a:r>
              <a:rPr lang="en-US" sz="1400" b="1" dirty="0" smtClean="0"/>
              <a:t>;</a:t>
            </a:r>
          </a:p>
          <a:p>
            <a:r>
              <a:rPr lang="en-US" sz="1400" b="1" dirty="0" smtClean="0"/>
              <a:t>END;</a:t>
            </a:r>
          </a:p>
          <a:p>
            <a:r>
              <a:rPr lang="en-US" sz="1400" b="1" dirty="0" smtClean="0"/>
              <a:t>/</a:t>
            </a:r>
            <a:endParaRPr lang="en-US" sz="1400" b="1" dirty="0"/>
          </a:p>
        </p:txBody>
      </p:sp>
      <p:pic>
        <p:nvPicPr>
          <p:cNvPr id="6" name="Picture 2" descr="C:\Users\RNW AMRELI\Desktop\SQL Commands and 2 more pages - Profile 1 - Microsoft Edge_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5810250"/>
            <a:ext cx="5410201" cy="9715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Prime number</a:t>
            </a:r>
            <a:endParaRPr lang="en-US" dirty="0"/>
          </a:p>
        </p:txBody>
      </p:sp>
      <p:pic>
        <p:nvPicPr>
          <p:cNvPr id="1026" name="Picture 2" descr="C:\Users\p.v\Desktop\What is prime number - Definition from WhatIs.com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733859"/>
            <a:ext cx="4495800" cy="4743141"/>
          </a:xfrm>
          <a:prstGeom prst="rect">
            <a:avLst/>
          </a:prstGeom>
          <a:noFill/>
        </p:spPr>
      </p:pic>
      <p:pic>
        <p:nvPicPr>
          <p:cNvPr id="1029" name="Picture 5" descr="C:\Users\RNW AMRELI\Desktop\downloa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68240" y="1447800"/>
            <a:ext cx="4053840" cy="2895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76200"/>
            <a:ext cx="8686800" cy="838200"/>
          </a:xfrm>
        </p:spPr>
        <p:txBody>
          <a:bodyPr/>
          <a:lstStyle/>
          <a:p>
            <a:r>
              <a:rPr lang="en-US" dirty="0" smtClean="0"/>
              <a:t>Armstrong number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86800" cy="6019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200" b="1" dirty="0" smtClean="0"/>
              <a:t>declare</a:t>
            </a:r>
          </a:p>
          <a:p>
            <a:r>
              <a:rPr lang="en-US" sz="1200" b="1" dirty="0" smtClean="0"/>
              <a:t>    n number:=407;</a:t>
            </a:r>
          </a:p>
          <a:p>
            <a:r>
              <a:rPr lang="en-US" sz="1200" b="1" dirty="0" smtClean="0"/>
              <a:t>    s number:=0;</a:t>
            </a:r>
          </a:p>
          <a:p>
            <a:r>
              <a:rPr lang="en-US" sz="1200" b="1" dirty="0" smtClean="0"/>
              <a:t>    r number;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 number;</a:t>
            </a:r>
          </a:p>
          <a:p>
            <a:r>
              <a:rPr lang="en-US" sz="1200" b="1" dirty="0" smtClean="0"/>
              <a:t>    m number;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begin</a:t>
            </a:r>
          </a:p>
          <a:p>
            <a:r>
              <a:rPr lang="en-US" sz="1200" b="1" dirty="0" smtClean="0"/>
              <a:t>    m:=n;</a:t>
            </a:r>
          </a:p>
          <a:p>
            <a:r>
              <a:rPr lang="en-US" sz="1200" b="1" dirty="0" smtClean="0"/>
              <a:t> </a:t>
            </a:r>
          </a:p>
          <a:p>
            <a:r>
              <a:rPr lang="en-US" sz="1200" b="1" dirty="0" smtClean="0"/>
              <a:t>    </a:t>
            </a:r>
            <a:r>
              <a:rPr lang="en-US" sz="1200" b="1" dirty="0" err="1" smtClean="0"/>
              <a:t>len</a:t>
            </a:r>
            <a:r>
              <a:rPr lang="en-US" sz="1200" b="1" dirty="0" smtClean="0"/>
              <a:t>:=length(</a:t>
            </a:r>
            <a:r>
              <a:rPr lang="en-US" sz="1200" b="1" dirty="0" err="1" smtClean="0"/>
              <a:t>to_char</a:t>
            </a:r>
            <a:r>
              <a:rPr lang="en-US" sz="1200" b="1" dirty="0" smtClean="0"/>
              <a:t>(n));</a:t>
            </a:r>
          </a:p>
          <a:p>
            <a:r>
              <a:rPr lang="en-US" sz="1200" b="1" dirty="0" smtClean="0"/>
              <a:t>    </a:t>
            </a:r>
          </a:p>
          <a:p>
            <a:r>
              <a:rPr lang="en-US" sz="1200" b="1" dirty="0" smtClean="0"/>
              <a:t>    while n&gt;0</a:t>
            </a:r>
          </a:p>
          <a:p>
            <a:r>
              <a:rPr lang="en-US" sz="1200" b="1" dirty="0" smtClean="0"/>
              <a:t>    loop</a:t>
            </a:r>
          </a:p>
          <a:p>
            <a:r>
              <a:rPr lang="en-US" sz="1200" b="1" dirty="0" smtClean="0"/>
              <a:t>        r:=mod(n,10);</a:t>
            </a:r>
          </a:p>
          <a:p>
            <a:r>
              <a:rPr lang="en-US" sz="1200" b="1" dirty="0" smtClean="0"/>
              <a:t>        s:=</a:t>
            </a:r>
            <a:r>
              <a:rPr lang="en-US" sz="1200" b="1" dirty="0" err="1" smtClean="0"/>
              <a:t>s+power</a:t>
            </a:r>
            <a:r>
              <a:rPr lang="en-US" sz="1200" b="1" dirty="0" smtClean="0"/>
              <a:t>(</a:t>
            </a:r>
            <a:r>
              <a:rPr lang="en-US" sz="1200" b="1" dirty="0" err="1" smtClean="0"/>
              <a:t>r,len</a:t>
            </a:r>
            <a:r>
              <a:rPr lang="en-US" sz="1200" b="1" dirty="0" smtClean="0"/>
              <a:t>);</a:t>
            </a:r>
          </a:p>
          <a:p>
            <a:r>
              <a:rPr lang="en-US" sz="1200" b="1" dirty="0" smtClean="0"/>
              <a:t>        n:=</a:t>
            </a:r>
            <a:r>
              <a:rPr lang="en-US" sz="1200" b="1" dirty="0" err="1" smtClean="0"/>
              <a:t>trunc</a:t>
            </a:r>
            <a:r>
              <a:rPr lang="en-US" sz="1200" b="1" dirty="0" smtClean="0"/>
              <a:t>(n/10);</a:t>
            </a:r>
          </a:p>
          <a:p>
            <a:r>
              <a:rPr lang="en-US" sz="1200" b="1" dirty="0" smtClean="0"/>
              <a:t>    end loop;</a:t>
            </a:r>
          </a:p>
          <a:p>
            <a:r>
              <a:rPr lang="en-US" sz="1200" b="1" dirty="0" smtClean="0"/>
              <a:t>    </a:t>
            </a:r>
          </a:p>
          <a:p>
            <a:r>
              <a:rPr lang="en-US" sz="1200" b="1" dirty="0" smtClean="0"/>
              <a:t>    if m=s</a:t>
            </a:r>
          </a:p>
          <a:p>
            <a:r>
              <a:rPr lang="en-US" sz="1200" b="1" dirty="0" smtClean="0"/>
              <a:t>    then</a:t>
            </a:r>
          </a:p>
          <a:p>
            <a:r>
              <a:rPr lang="en-US" sz="1200" b="1" dirty="0" smtClean="0"/>
              <a:t>        </a:t>
            </a:r>
            <a:r>
              <a:rPr lang="en-US" sz="1200" b="1" dirty="0" err="1" smtClean="0"/>
              <a:t>dbms_output.put_line</a:t>
            </a:r>
            <a:r>
              <a:rPr lang="en-US" sz="1200" b="1" dirty="0" smtClean="0"/>
              <a:t>('</a:t>
            </a:r>
            <a:r>
              <a:rPr lang="en-US" sz="1200" b="1" dirty="0" err="1" smtClean="0"/>
              <a:t>armstrong</a:t>
            </a:r>
            <a:r>
              <a:rPr lang="en-US" sz="1200" b="1" dirty="0" smtClean="0"/>
              <a:t> number');</a:t>
            </a:r>
          </a:p>
          <a:p>
            <a:r>
              <a:rPr lang="en-US" sz="1200" b="1" dirty="0" smtClean="0"/>
              <a:t>    else</a:t>
            </a:r>
          </a:p>
          <a:p>
            <a:r>
              <a:rPr lang="en-US" sz="1200" b="1" dirty="0" smtClean="0"/>
              <a:t>        </a:t>
            </a:r>
            <a:r>
              <a:rPr lang="en-US" sz="1200" b="1" dirty="0" err="1" smtClean="0"/>
              <a:t>dbms_output.put_line</a:t>
            </a:r>
            <a:r>
              <a:rPr lang="en-US" sz="1200" b="1" dirty="0" smtClean="0"/>
              <a:t>('not </a:t>
            </a:r>
            <a:r>
              <a:rPr lang="en-US" sz="1200" b="1" dirty="0" err="1" smtClean="0"/>
              <a:t>armstrong</a:t>
            </a:r>
            <a:r>
              <a:rPr lang="en-US" sz="1200" b="1" dirty="0" smtClean="0"/>
              <a:t> number');</a:t>
            </a:r>
          </a:p>
          <a:p>
            <a:r>
              <a:rPr lang="en-US" sz="1200" b="1" dirty="0" smtClean="0"/>
              <a:t>    end if;</a:t>
            </a:r>
          </a:p>
          <a:p>
            <a:r>
              <a:rPr lang="en-US" sz="1200" b="1" dirty="0" smtClean="0"/>
              <a:t>    end;</a:t>
            </a:r>
            <a:endParaRPr 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Dhanak\Desktop\xplsql_block.png.pagespeed.ic.n1xnfU3ZHd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143000"/>
            <a:ext cx="5029200" cy="5273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Armstrong number</a:t>
            </a:r>
            <a:endParaRPr lang="en-US" dirty="0"/>
          </a:p>
        </p:txBody>
      </p:sp>
      <p:pic>
        <p:nvPicPr>
          <p:cNvPr id="2051" name="Picture 3" descr="C:\Users\p.v\Desktop\armstrong-number-rang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3276600"/>
            <a:ext cx="6044712" cy="3352800"/>
          </a:xfrm>
          <a:prstGeom prst="rect">
            <a:avLst/>
          </a:prstGeom>
          <a:noFill/>
        </p:spPr>
      </p:pic>
      <p:pic>
        <p:nvPicPr>
          <p:cNvPr id="6" name="Picture 2" descr="C:\Users\p.v\Desktop\c-for-loop-image-exercises-29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1143000"/>
            <a:ext cx="3810000" cy="34330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2" name="Picture 4" descr="C:\Users\p.v\Desktop\armstrong number - Google Search - Opera.jpg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267200" y="1447800"/>
            <a:ext cx="4554747" cy="1371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50" name="Picture 2" descr="C:\Users\RNW AMRELI\Desktop\download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" y="5257800"/>
            <a:ext cx="4229100" cy="10763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838200"/>
          </a:xfrm>
        </p:spPr>
        <p:txBody>
          <a:bodyPr/>
          <a:lstStyle/>
          <a:p>
            <a:r>
              <a:rPr lang="en-US" dirty="0" smtClean="0"/>
              <a:t>Palindrome Number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 num number := 12321;   -- Change this to test</a:t>
            </a:r>
          </a:p>
          <a:p>
            <a:r>
              <a:rPr lang="en-US" dirty="0" smtClean="0"/>
              <a:t>    temp number;</a:t>
            </a:r>
          </a:p>
          <a:p>
            <a:r>
              <a:rPr lang="en-US" dirty="0" smtClean="0"/>
              <a:t>    rev number := 0;</a:t>
            </a:r>
          </a:p>
          <a:p>
            <a:r>
              <a:rPr lang="en-US" dirty="0" smtClean="0"/>
              <a:t>    digit number;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 temp := num;</a:t>
            </a:r>
          </a:p>
          <a:p>
            <a:r>
              <a:rPr lang="en-US" dirty="0" smtClean="0"/>
              <a:t>    while temp &gt; 0 loop</a:t>
            </a:r>
          </a:p>
          <a:p>
            <a:r>
              <a:rPr lang="en-US" dirty="0" smtClean="0"/>
              <a:t>        digit := mod(temp, 10);       -- get last digit</a:t>
            </a:r>
          </a:p>
          <a:p>
            <a:r>
              <a:rPr lang="en-US" dirty="0" smtClean="0"/>
              <a:t>        rev := (rev * 10) + digit;    -- build reverse number</a:t>
            </a:r>
          </a:p>
          <a:p>
            <a:r>
              <a:rPr lang="en-US" dirty="0" smtClean="0"/>
              <a:t>        temp := </a:t>
            </a:r>
            <a:r>
              <a:rPr lang="en-US" dirty="0" err="1" smtClean="0"/>
              <a:t>trunc</a:t>
            </a:r>
            <a:r>
              <a:rPr lang="en-US" dirty="0" smtClean="0"/>
              <a:t>(temp / 10);     -- remove last digit</a:t>
            </a:r>
          </a:p>
          <a:p>
            <a:r>
              <a:rPr lang="en-US" dirty="0" smtClean="0"/>
              <a:t>    end loop;</a:t>
            </a:r>
          </a:p>
          <a:p>
            <a:r>
              <a:rPr lang="en-US" dirty="0" smtClean="0"/>
              <a:t>    </a:t>
            </a:r>
          </a:p>
          <a:p>
            <a:r>
              <a:rPr lang="en-US" dirty="0" smtClean="0"/>
              <a:t>    if rev = num then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(num || ' is a Palindrome Number');</a:t>
            </a:r>
          </a:p>
          <a:p>
            <a:r>
              <a:rPr lang="en-US" dirty="0" smtClean="0"/>
              <a:t>    else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dbms_output.put_line</a:t>
            </a:r>
            <a:r>
              <a:rPr lang="en-US" dirty="0" smtClean="0"/>
              <a:t>(num || ' is Not a Palindrome Number');</a:t>
            </a:r>
          </a:p>
          <a:p>
            <a:r>
              <a:rPr lang="en-US" dirty="0" smtClean="0"/>
              <a:t>    end if;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04800"/>
            <a:ext cx="8686800" cy="6172200"/>
          </a:xfrm>
        </p:spPr>
        <p:txBody>
          <a:bodyPr/>
          <a:lstStyle/>
          <a:p>
            <a:r>
              <a:rPr lang="en-US" dirty="0" smtClean="0"/>
              <a:t>1234321 is a Palindrome Number </a:t>
            </a:r>
          </a:p>
          <a:p>
            <a:r>
              <a:rPr lang="en-US" dirty="0" smtClean="0"/>
              <a:t>Statement processed.</a:t>
            </a:r>
          </a:p>
          <a:p>
            <a:endParaRPr 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3919538" y="3208338"/>
          <a:ext cx="1303337" cy="439737"/>
        </p:xfrm>
        <a:graphic>
          <a:graphicData uri="http://schemas.openxmlformats.org/presentationml/2006/ole">
            <p:oleObj spid="_x0000_s3074" name="Packager Shell Object" showAsIcon="1" r:id="rId3" imgW="1302840" imgH="440280" progId="Package">
              <p:embed/>
            </p:oleObj>
          </a:graphicData>
        </a:graphic>
      </p:graphicFrame>
      <p:pic>
        <p:nvPicPr>
          <p:cNvPr id="3075" name="Picture 3" descr="C:\Users\RNW AMRELI\Desktop\Palindrome Number list - Google Search - Google Chrom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33600" y="2819400"/>
            <a:ext cx="6924675" cy="371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3076" name="Picture 4" descr="C:\Users\RNW AMRELI\Desktop\images.jpe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" y="3505200"/>
            <a:ext cx="1847850" cy="24669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a String in PL/SQL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original_str</a:t>
            </a:r>
            <a:r>
              <a:rPr lang="en-US" dirty="0" smtClean="0"/>
              <a:t> VARCHAR2(100) := 'Hello, World!';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reversed_str</a:t>
            </a:r>
            <a:r>
              <a:rPr lang="en-US" dirty="0" smtClean="0"/>
              <a:t> VARCHAR2(100) := '';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FOR </a:t>
            </a:r>
            <a:r>
              <a:rPr lang="en-US" dirty="0" err="1" smtClean="0"/>
              <a:t>i</a:t>
            </a:r>
            <a:r>
              <a:rPr lang="en-US" dirty="0" smtClean="0"/>
              <a:t> IN REVERSE 1 .. LENGTH(</a:t>
            </a:r>
            <a:r>
              <a:rPr lang="en-US" dirty="0" err="1" smtClean="0"/>
              <a:t>original_str</a:t>
            </a:r>
            <a:r>
              <a:rPr lang="en-US" dirty="0" smtClean="0"/>
              <a:t>) LOOP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reversed_str</a:t>
            </a:r>
            <a:r>
              <a:rPr lang="en-US" dirty="0" smtClean="0"/>
              <a:t> := </a:t>
            </a:r>
            <a:r>
              <a:rPr lang="en-US" dirty="0" smtClean="0"/>
              <a:t>(</a:t>
            </a:r>
            <a:r>
              <a:rPr lang="en-US" dirty="0" err="1" smtClean="0"/>
              <a:t>reversed_str</a:t>
            </a:r>
            <a:r>
              <a:rPr lang="en-US" dirty="0" smtClean="0"/>
              <a:t> </a:t>
            </a:r>
            <a:r>
              <a:rPr lang="en-US" dirty="0" smtClean="0"/>
              <a:t>|| SUBSTR(</a:t>
            </a:r>
            <a:r>
              <a:rPr lang="en-US" dirty="0" err="1" smtClean="0"/>
              <a:t>original_str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smtClean="0"/>
              <a:t>, </a:t>
            </a:r>
            <a:r>
              <a:rPr lang="en-US" smtClean="0"/>
              <a:t>1));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 DBMS_OUTPUT.PUT_LINE('Reversed String: ' || </a:t>
            </a:r>
            <a:r>
              <a:rPr lang="en-US" dirty="0" err="1" smtClean="0"/>
              <a:t>reversed_str</a:t>
            </a:r>
            <a:r>
              <a:rPr lang="en-US" dirty="0" smtClean="0"/>
              <a:t>);</a:t>
            </a:r>
            <a:endParaRPr lang="en-US" dirty="0" smtClean="0"/>
          </a:p>
          <a:p>
            <a:r>
              <a:rPr lang="en-US" dirty="0" smtClean="0"/>
              <a:t>   END LOOP;</a:t>
            </a:r>
          </a:p>
          <a:p>
            <a:endParaRPr lang="en-US" dirty="0" smtClean="0"/>
          </a:p>
          <a:p>
            <a:r>
              <a:rPr lang="en-US" dirty="0" smtClean="0"/>
              <a:t>   DBMS_OUTPUT.PUT_LINE('Original String: ' || </a:t>
            </a:r>
            <a:r>
              <a:rPr lang="en-US" dirty="0" err="1" smtClean="0"/>
              <a:t>original_str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DBMS_OUTPUT.PUT_LINE('Reversed String: ' || </a:t>
            </a:r>
            <a:r>
              <a:rPr lang="en-US" dirty="0" err="1" smtClean="0"/>
              <a:t>reversed_str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54164"/>
            <a:ext cx="8686800" cy="515143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📝 Explanation:</a:t>
            </a:r>
          </a:p>
          <a:p>
            <a:pPr lvl="1"/>
            <a:r>
              <a:rPr lang="en-US" dirty="0" err="1" smtClean="0"/>
              <a:t>original_str</a:t>
            </a:r>
            <a:r>
              <a:rPr lang="en-US" dirty="0" smtClean="0"/>
              <a:t> is the string you want to reverse.</a:t>
            </a:r>
          </a:p>
          <a:p>
            <a:pPr lvl="1"/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 IN REVERSE loops backward from the end of the string.</a:t>
            </a:r>
          </a:p>
          <a:p>
            <a:pPr lvl="1"/>
            <a:r>
              <a:rPr lang="en-US" dirty="0" smtClean="0"/>
              <a:t>SUBSTR(</a:t>
            </a:r>
            <a:r>
              <a:rPr lang="en-US" dirty="0" err="1" smtClean="0"/>
              <a:t>original_str</a:t>
            </a:r>
            <a:r>
              <a:rPr lang="en-US" dirty="0" smtClean="0"/>
              <a:t>, </a:t>
            </a:r>
            <a:r>
              <a:rPr lang="en-US" dirty="0" err="1" smtClean="0"/>
              <a:t>i</a:t>
            </a:r>
            <a:r>
              <a:rPr lang="en-US" dirty="0" smtClean="0"/>
              <a:t>, 1) gets each character from the end.</a:t>
            </a:r>
          </a:p>
          <a:p>
            <a:pPr lvl="1"/>
            <a:r>
              <a:rPr lang="en-US" dirty="0" smtClean="0"/>
              <a:t>DBMS_OUTPUT.PUT_LINE prints the result.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Output :</a:t>
            </a:r>
          </a:p>
          <a:p>
            <a:endParaRPr lang="en-US" dirty="0" smtClean="0"/>
          </a:p>
          <a:p>
            <a:r>
              <a:rPr lang="en-US" dirty="0" smtClean="0"/>
              <a:t>Original String: Hello, World! </a:t>
            </a:r>
          </a:p>
          <a:p>
            <a:r>
              <a:rPr lang="en-US" dirty="0" smtClean="0"/>
              <a:t>Reversed String: !</a:t>
            </a:r>
            <a:r>
              <a:rPr lang="en-US" dirty="0" err="1" smtClean="0"/>
              <a:t>dlroW</a:t>
            </a:r>
            <a:r>
              <a:rPr lang="en-US" dirty="0" smtClean="0"/>
              <a:t> ,</a:t>
            </a:r>
            <a:r>
              <a:rPr lang="en-US" dirty="0" err="1" smtClean="0"/>
              <a:t>olleH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Statement processed.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Write a PL/SQL program to find the sum of digits of a given number.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r>
              <a:rPr lang="en-US" dirty="0" smtClean="0"/>
              <a:t>DECLARE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v_num</a:t>
            </a:r>
            <a:r>
              <a:rPr lang="en-US" dirty="0" smtClean="0"/>
              <a:t>  NUMBER := 9875;   -- Input number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v_sum</a:t>
            </a:r>
            <a:r>
              <a:rPr lang="en-US" dirty="0" smtClean="0"/>
              <a:t>  NUMBER := 0;      -- To store sum of digits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v_rem</a:t>
            </a:r>
            <a:r>
              <a:rPr lang="en-US" dirty="0" smtClean="0"/>
              <a:t>  NUMBER;           -- To hold remainder (digit)</a:t>
            </a:r>
          </a:p>
          <a:p>
            <a:r>
              <a:rPr lang="en-US" dirty="0" smtClean="0"/>
              <a:t>BEGIN</a:t>
            </a:r>
          </a:p>
          <a:p>
            <a:r>
              <a:rPr lang="en-US" dirty="0" smtClean="0"/>
              <a:t>   WHILE </a:t>
            </a:r>
            <a:r>
              <a:rPr lang="en-US" dirty="0" err="1" smtClean="0"/>
              <a:t>v_num</a:t>
            </a:r>
            <a:r>
              <a:rPr lang="en-US" dirty="0" smtClean="0"/>
              <a:t> &gt; 0 LOOP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v_rem</a:t>
            </a:r>
            <a:r>
              <a:rPr lang="en-US" dirty="0" smtClean="0"/>
              <a:t> := MOD(</a:t>
            </a:r>
            <a:r>
              <a:rPr lang="en-US" dirty="0" err="1" smtClean="0"/>
              <a:t>v_num</a:t>
            </a:r>
            <a:r>
              <a:rPr lang="en-US" dirty="0" smtClean="0"/>
              <a:t>, 10);        -- Get last digit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v_sum</a:t>
            </a:r>
            <a:r>
              <a:rPr lang="en-US" dirty="0" smtClean="0"/>
              <a:t> := </a:t>
            </a:r>
            <a:r>
              <a:rPr lang="en-US" dirty="0" err="1" smtClean="0"/>
              <a:t>v_sum</a:t>
            </a:r>
            <a:r>
              <a:rPr lang="en-US" dirty="0" smtClean="0"/>
              <a:t> + </a:t>
            </a:r>
            <a:r>
              <a:rPr lang="en-US" dirty="0" err="1" smtClean="0"/>
              <a:t>v_rem</a:t>
            </a:r>
            <a:r>
              <a:rPr lang="en-US" dirty="0" smtClean="0"/>
              <a:t>;         -- Add to sum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v_num</a:t>
            </a:r>
            <a:r>
              <a:rPr lang="en-US" dirty="0" smtClean="0"/>
              <a:t> := TRUNC(</a:t>
            </a:r>
            <a:r>
              <a:rPr lang="en-US" dirty="0" err="1" smtClean="0"/>
              <a:t>v_num</a:t>
            </a:r>
            <a:r>
              <a:rPr lang="en-US" dirty="0" smtClean="0"/>
              <a:t> / 10);     -- Remove last digit</a:t>
            </a:r>
          </a:p>
          <a:p>
            <a:r>
              <a:rPr lang="en-US" dirty="0" smtClean="0"/>
              <a:t>   END LOOP;</a:t>
            </a:r>
          </a:p>
          <a:p>
            <a:endParaRPr lang="en-US" dirty="0" smtClean="0"/>
          </a:p>
          <a:p>
            <a:r>
              <a:rPr lang="en-US" dirty="0" smtClean="0"/>
              <a:t>   DBMS_OUTPUT.PUT_LINE('Sum of digits = ' || </a:t>
            </a:r>
            <a:r>
              <a:rPr lang="en-US" dirty="0" err="1" smtClean="0"/>
              <a:t>v_sum</a:t>
            </a:r>
            <a:r>
              <a:rPr lang="en-US" dirty="0" smtClean="0"/>
              <a:t>);</a:t>
            </a:r>
          </a:p>
          <a:p>
            <a:r>
              <a:rPr lang="en-US" dirty="0" smtClean="0"/>
              <a:t>END;</a:t>
            </a:r>
          </a:p>
          <a:p>
            <a:r>
              <a:rPr lang="en-US" dirty="0" smtClean="0"/>
              <a:t>/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9875 → 9 + 8 + 7 + 5 = 29</a:t>
            </a:r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Sum of digits = 29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86000"/>
            <a:ext cx="4419600" cy="14478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algn="ctr"/>
            <a:r>
              <a:rPr lang="en-US" sz="4400" b="1" dirty="0" smtClean="0"/>
              <a:t>Advanced PL/SQL </a:t>
            </a:r>
            <a:endParaRPr lang="en-US" sz="4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143000" y="2819400"/>
            <a:ext cx="7162800" cy="838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>
                  <a:reflection blurRad="12700" stA="48000" endA="300" endPos="55000" dir="5400000" sy="-90000" algn="bl" rotWithShape="0"/>
                </a:effectLst>
                <a:uLnTx/>
                <a:uFillTx/>
                <a:latin typeface="+mn-lt"/>
                <a:ea typeface="+mn-ea"/>
                <a:cs typeface="+mn-cs"/>
              </a:rPr>
              <a:t>PL/SQL– Arrays</a:t>
            </a:r>
            <a:endParaRPr kumimoji="0" lang="en-US" sz="4400" b="1" i="0" u="none" strike="noStrike" kern="1200" cap="all" spc="0" normalizeH="0" baseline="0" noProof="0" dirty="0">
              <a:ln>
                <a:noFill/>
              </a:ln>
              <a:solidFill>
                <a:schemeClr val="dk1"/>
              </a:solidFill>
              <a:effectLst>
                <a:reflection blurRad="12700" stA="48000" endA="300" endPos="55000" dir="5400000" sy="-90000" algn="bl" rotWithShape="0"/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609600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PL/SQL– </a:t>
            </a:r>
            <a:r>
              <a:rPr lang="en-US" dirty="0" err="1" smtClean="0"/>
              <a:t>VArrays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77873"/>
            <a:ext cx="8686800" cy="592772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dirty="0" smtClean="0"/>
              <a:t>The PL/SQL programming language provides a data structure called the VARRAY.</a:t>
            </a:r>
          </a:p>
          <a:p>
            <a:endParaRPr lang="en-US" dirty="0" smtClean="0"/>
          </a:p>
          <a:p>
            <a:r>
              <a:rPr lang="en-US" dirty="0" smtClean="0"/>
              <a:t>which can store a fixed-size sequential collection of elements of the same type.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err="1" smtClean="0"/>
              <a:t>varray</a:t>
            </a:r>
            <a:r>
              <a:rPr lang="en-US" dirty="0" smtClean="0"/>
              <a:t> is used to store an ordered collection of data, however it is often better to think of an array as a collection of variables of the same type.</a:t>
            </a:r>
          </a:p>
          <a:p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varrays</a:t>
            </a:r>
            <a:r>
              <a:rPr lang="en-US" dirty="0" smtClean="0"/>
              <a:t> consist of contiguous memory locations.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2461</TotalTime>
  <Words>4889</Words>
  <Application>Microsoft Office PowerPoint</Application>
  <PresentationFormat>On-screen Show (4:3)</PresentationFormat>
  <Paragraphs>1194</Paragraphs>
  <Slides>129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129</vt:i4>
      </vt:variant>
    </vt:vector>
  </HeadingPairs>
  <TitlesOfParts>
    <vt:vector size="131" baseType="lpstr">
      <vt:lpstr>Trek</vt:lpstr>
      <vt:lpstr>Packager Shell Object</vt:lpstr>
      <vt:lpstr>Introduction to PL/SQL,  Advanced PL/SQL </vt:lpstr>
      <vt:lpstr>Slide 2</vt:lpstr>
      <vt:lpstr>Slide 3</vt:lpstr>
      <vt:lpstr>SQL v/s PL/SQL</vt:lpstr>
      <vt:lpstr>SQL v/s PL/SQL</vt:lpstr>
      <vt:lpstr>SQL v/s PL/SQL</vt:lpstr>
      <vt:lpstr>Slide 7</vt:lpstr>
      <vt:lpstr>PL/SQL BLOCK STRUCTURE</vt:lpstr>
      <vt:lpstr>Slide 9</vt:lpstr>
      <vt:lpstr>PL/SQL BLOCK STRUCTURE</vt:lpstr>
      <vt:lpstr>Ex. 1 Simaple Program in pl/sql</vt:lpstr>
      <vt:lpstr>EX.2 Format to print massage</vt:lpstr>
      <vt:lpstr>Slide 13</vt:lpstr>
      <vt:lpstr>Slide 14</vt:lpstr>
      <vt:lpstr>The PL/SQL Comments</vt:lpstr>
      <vt:lpstr>Variable ,  basic data type,  conditions loop</vt:lpstr>
      <vt:lpstr>The PL/SQL Delimiters</vt:lpstr>
      <vt:lpstr>The PL/SQL  Identifiers</vt:lpstr>
      <vt:lpstr>Initializing Variables in PL/SQL</vt:lpstr>
      <vt:lpstr>Ex. 1 The DEFAULT keyword   </vt:lpstr>
      <vt:lpstr>Ex. 2 The assignment operator (:=)</vt:lpstr>
      <vt:lpstr>Ex.3 fix values in variable </vt:lpstr>
      <vt:lpstr>Ex.4 user define values get </vt:lpstr>
      <vt:lpstr>Variable Scope in PL/SQL</vt:lpstr>
      <vt:lpstr>Variable Scope in PL/SQL</vt:lpstr>
      <vt:lpstr>Ex.</vt:lpstr>
      <vt:lpstr>PL/SQL-Constants and Literals</vt:lpstr>
      <vt:lpstr>PL/SQL-Constants and Literals</vt:lpstr>
      <vt:lpstr>Ex.-1 PL/SQL-Constants</vt:lpstr>
      <vt:lpstr>EX.-2 PL/SQL-Constants</vt:lpstr>
      <vt:lpstr>The PL/SQL Literals</vt:lpstr>
      <vt:lpstr>The PL/SQL Literals</vt:lpstr>
      <vt:lpstr>Ex.</vt:lpstr>
      <vt:lpstr>PL/SQL-Operators</vt:lpstr>
      <vt:lpstr>PL/SQL-Operators</vt:lpstr>
      <vt:lpstr>Ex. Arithmetic operation </vt:lpstr>
      <vt:lpstr>PL/SQL Tables</vt:lpstr>
      <vt:lpstr>PL/SQL WITH TABLE</vt:lpstr>
      <vt:lpstr>Slide 39</vt:lpstr>
      <vt:lpstr>PL/SQL basic Data Types </vt:lpstr>
      <vt:lpstr>Control structure</vt:lpstr>
      <vt:lpstr>Three type of control structure</vt:lpstr>
      <vt:lpstr>Conditional control</vt:lpstr>
      <vt:lpstr>1)  IF…THEN…END IF</vt:lpstr>
      <vt:lpstr>EXAMPLE :</vt:lpstr>
      <vt:lpstr>2)  IF…THEN..ELSE…END IF</vt:lpstr>
      <vt:lpstr>EXAMPLE: 1 </vt:lpstr>
      <vt:lpstr>EXAMPLE: 2</vt:lpstr>
      <vt:lpstr>3)  IF…THEN…ELSIF…END IF </vt:lpstr>
      <vt:lpstr>Example : 1</vt:lpstr>
      <vt:lpstr>Example : 2</vt:lpstr>
      <vt:lpstr>Example : 3</vt:lpstr>
      <vt:lpstr>Example : 4</vt:lpstr>
      <vt:lpstr>[4] CASE…ENDCASE</vt:lpstr>
      <vt:lpstr>EX.</vt:lpstr>
      <vt:lpstr>[5] Nested IF-THEN-ELSE</vt:lpstr>
      <vt:lpstr>Ex.</vt:lpstr>
      <vt:lpstr>Iterative Control  &amp;          looping structure</vt:lpstr>
      <vt:lpstr>Iterative control</vt:lpstr>
      <vt:lpstr>1)Basic Loop.</vt:lpstr>
      <vt:lpstr>Ex.</vt:lpstr>
      <vt:lpstr>2)While…Loop.</vt:lpstr>
      <vt:lpstr>Ex.</vt:lpstr>
      <vt:lpstr>3)For..Loop.</vt:lpstr>
      <vt:lpstr>Ex…(1)</vt:lpstr>
      <vt:lpstr>Ex…(2)</vt:lpstr>
      <vt:lpstr>EX. (3)</vt:lpstr>
      <vt:lpstr>Sequential Control</vt:lpstr>
      <vt:lpstr>Sequential Control GOTO statement</vt:lpstr>
      <vt:lpstr>Ex.</vt:lpstr>
      <vt:lpstr>Slide 71</vt:lpstr>
      <vt:lpstr>Program in pl/sql</vt:lpstr>
      <vt:lpstr>Pro-1   next values generate.</vt:lpstr>
      <vt:lpstr>Slide 74</vt:lpstr>
      <vt:lpstr>Pro-2 factorial program</vt:lpstr>
      <vt:lpstr>Slide 76</vt:lpstr>
      <vt:lpstr>Pro.-3  Odd even number</vt:lpstr>
      <vt:lpstr>Slide 78</vt:lpstr>
      <vt:lpstr>Pro-4 block to generate Fibonacci series.</vt:lpstr>
      <vt:lpstr>Slide 80</vt:lpstr>
      <vt:lpstr>Pro-5 find sum and average of three numbers.</vt:lpstr>
      <vt:lpstr>Slide 82</vt:lpstr>
      <vt:lpstr>Pro.6 find reverse of a number</vt:lpstr>
      <vt:lpstr>Slide 84</vt:lpstr>
      <vt:lpstr>Ex.2 REVERSED number</vt:lpstr>
      <vt:lpstr>Slide 86</vt:lpstr>
      <vt:lpstr>Prime number</vt:lpstr>
      <vt:lpstr>Prime number</vt:lpstr>
      <vt:lpstr>Armstrong number</vt:lpstr>
      <vt:lpstr>Armstrong number</vt:lpstr>
      <vt:lpstr>Palindrome Number in PL/SQL</vt:lpstr>
      <vt:lpstr>Slide 92</vt:lpstr>
      <vt:lpstr>Reverse a String in PL/SQL</vt:lpstr>
      <vt:lpstr>Slide 94</vt:lpstr>
      <vt:lpstr>Write a PL/SQL program to find the sum of digits of a given number.</vt:lpstr>
      <vt:lpstr>Slide 96</vt:lpstr>
      <vt:lpstr>Advanced PL/SQL </vt:lpstr>
      <vt:lpstr>Slide 98</vt:lpstr>
      <vt:lpstr>PL/SQL– VArrays</vt:lpstr>
      <vt:lpstr>Slide 100</vt:lpstr>
      <vt:lpstr>Ex.</vt:lpstr>
      <vt:lpstr>% TYPE and % ROWTYPE </vt:lpstr>
      <vt:lpstr>% TYPE</vt:lpstr>
      <vt:lpstr>Ex. 1</vt:lpstr>
      <vt:lpstr>Ex. 2</vt:lpstr>
      <vt:lpstr>Ex. 2 conti….. %type</vt:lpstr>
      <vt:lpstr>%ROWTYPE</vt:lpstr>
      <vt:lpstr>Ex.1 </vt:lpstr>
      <vt:lpstr>Ex.2     %rowtype</vt:lpstr>
      <vt:lpstr>Cursor</vt:lpstr>
      <vt:lpstr>Using Cursor (Implicit, Explicit)</vt:lpstr>
      <vt:lpstr>What is cursor ?</vt:lpstr>
      <vt:lpstr>Types of cursor</vt:lpstr>
      <vt:lpstr>(1)implicit cursor</vt:lpstr>
      <vt:lpstr>Slide 115</vt:lpstr>
      <vt:lpstr>Example (IMPlicit cursor)</vt:lpstr>
      <vt:lpstr>Ex.1 Implicit cursor (%FOUND ,%NOTFOUND)</vt:lpstr>
      <vt:lpstr>Ex.2   %ROWCOUNT</vt:lpstr>
      <vt:lpstr>ex.3 sql%rowcount</vt:lpstr>
      <vt:lpstr>(2)Explicit cursor</vt:lpstr>
      <vt:lpstr>Example (Explicit cursor)</vt:lpstr>
      <vt:lpstr>Exception Handling</vt:lpstr>
      <vt:lpstr>Exception handling in pl/sql</vt:lpstr>
      <vt:lpstr>syntax</vt:lpstr>
      <vt:lpstr>🔹 Types of Exceptions in PL/SQL</vt:lpstr>
      <vt:lpstr>🔹 Predefined Exception Example</vt:lpstr>
      <vt:lpstr>🔹 User-Defined Exception Example</vt:lpstr>
      <vt:lpstr>Slide 128</vt:lpstr>
      <vt:lpstr>Slide 129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and sql *plus</dc:title>
  <dc:creator>dhanak</dc:creator>
  <cp:lastModifiedBy>KSC ROOM 9</cp:lastModifiedBy>
  <cp:revision>455</cp:revision>
  <dcterms:created xsi:type="dcterms:W3CDTF">2016-06-24T10:38:51Z</dcterms:created>
  <dcterms:modified xsi:type="dcterms:W3CDTF">2025-08-28T04:02:52Z</dcterms:modified>
</cp:coreProperties>
</file>