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28" r:id="rId2"/>
  </p:sldMasterIdLst>
  <p:notesMasterIdLst>
    <p:notesMasterId r:id="rId24"/>
  </p:notesMasterIdLst>
  <p:sldIdLst>
    <p:sldId id="25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287" r:id="rId11"/>
    <p:sldId id="314" r:id="rId12"/>
    <p:sldId id="315" r:id="rId13"/>
    <p:sldId id="316" r:id="rId14"/>
    <p:sldId id="269" r:id="rId15"/>
    <p:sldId id="317" r:id="rId16"/>
    <p:sldId id="300" r:id="rId17"/>
    <p:sldId id="301" r:id="rId18"/>
    <p:sldId id="318" r:id="rId19"/>
    <p:sldId id="319" r:id="rId20"/>
    <p:sldId id="320" r:id="rId21"/>
    <p:sldId id="321" r:id="rId22"/>
    <p:sldId id="32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FF9FF"/>
    <a:srgbClr val="CCFFFF"/>
    <a:srgbClr val="003300"/>
    <a:srgbClr val="000000"/>
    <a:srgbClr val="006000"/>
    <a:srgbClr val="F8F8F8"/>
    <a:srgbClr val="007000"/>
    <a:srgbClr val="006600"/>
    <a:srgbClr val="00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53EB-031B-48DE-B4F7-CEBF8487BA98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1C7B-3212-47AF-BA1A-C0B36E707F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3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D5F1F-3DB4-48F0-AD42-CAFFA52D12E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71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2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98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1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15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2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1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622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0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02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56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48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7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2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3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23C442-C616-4505-B16A-331FB15D015A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C8DE4D-3148-4659-A29B-43587D10C4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6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6000"/>
            </a:gs>
            <a:gs pos="0">
              <a:srgbClr val="007000">
                <a:lumMod val="99000"/>
                <a:lumOff val="1000"/>
                <a:alpha val="76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e Desenvolvimento de Sistemas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Tecnologia em Análise e Desenvolvimento de Sistemas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192" y="0"/>
            <a:ext cx="1511808" cy="1750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3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Funcional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Descreve  uma funcionalidade do sistema;</a:t>
            </a:r>
          </a:p>
          <a:p>
            <a:r>
              <a:rPr lang="pt-BR" sz="2800" dirty="0">
                <a:solidFill>
                  <a:schemeClr val="tx1"/>
                </a:solidFill>
              </a:rPr>
              <a:t>Não funcional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Descreve uma característica/qualidade do sistema.</a:t>
            </a:r>
            <a:endParaRPr lang="pt-BR" sz="26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83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 (Funcional)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i="1" dirty="0">
                <a:solidFill>
                  <a:schemeClr val="tx1"/>
                </a:solidFill>
              </a:rPr>
              <a:t>“O sistema deverá permitir a usuários do tipo Secretaria, desde que estejam autenticados no sistema, visualizar todas as faltas de determinado aluno”.</a:t>
            </a:r>
          </a:p>
        </p:txBody>
      </p:sp>
    </p:spTree>
    <p:extLst>
      <p:ext uri="{BB962C8B-B14F-4D97-AF65-F5344CB8AC3E}">
        <p14:creationId xmlns:p14="http://schemas.microsoft.com/office/powerpoint/2010/main" val="380402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 (Não funcional)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“O sistema deve ser iniciado em, no máximo, 10 segundos;”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Requisito não funcional deve ser de fácil verificação.</a:t>
            </a:r>
          </a:p>
        </p:txBody>
      </p:sp>
    </p:spTree>
    <p:extLst>
      <p:ext uri="{BB962C8B-B14F-4D97-AF65-F5344CB8AC3E}">
        <p14:creationId xmlns:p14="http://schemas.microsoft.com/office/powerpoint/2010/main" val="162171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4444545" y="1907109"/>
            <a:ext cx="236081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Requisitos não funcionais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53246" y="3128280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Produto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7944" y="3986169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Facilidade de uso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71355" y="3986169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Eficiência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84766" y="3986169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98177" y="3986169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Portabilidade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89711" y="4845736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03122" y="4845736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Espaço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993186" y="523366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Organizacional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679774" y="590033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Entrega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993185" y="590033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Implementação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306596" y="590033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Padrões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883248" y="3128280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Externos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431289" y="3780536"/>
            <a:ext cx="1385457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Interoperabilidade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883248" y="3780536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Éticos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213284" y="3780536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Legais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582134" y="441568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Privacidade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9912170" y="4415685"/>
            <a:ext cx="1263534" cy="3868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Segurança</a:t>
            </a:r>
          </a:p>
        </p:txBody>
      </p:sp>
      <p:cxnSp>
        <p:nvCxnSpPr>
          <p:cNvPr id="27" name="Conector reto 26"/>
          <p:cNvCxnSpPr>
            <a:stCxn id="5" idx="2"/>
            <a:endCxn id="6" idx="0"/>
          </p:cNvCxnSpPr>
          <p:nvPr/>
        </p:nvCxnSpPr>
        <p:spPr>
          <a:xfrm rot="5400000">
            <a:off x="3737828" y="1241155"/>
            <a:ext cx="834311" cy="29399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  <a:endCxn id="7" idx="0"/>
          </p:cNvCxnSpPr>
          <p:nvPr/>
        </p:nvCxnSpPr>
        <p:spPr>
          <a:xfrm rot="5400000">
            <a:off x="1501848" y="2803003"/>
            <a:ext cx="471029" cy="1895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6" idx="2"/>
            <a:endCxn id="8" idx="0"/>
          </p:cNvCxnSpPr>
          <p:nvPr/>
        </p:nvCxnSpPr>
        <p:spPr>
          <a:xfrm rot="5400000">
            <a:off x="2158554" y="3459709"/>
            <a:ext cx="471029" cy="581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6" idx="2"/>
            <a:endCxn id="9" idx="0"/>
          </p:cNvCxnSpPr>
          <p:nvPr/>
        </p:nvCxnSpPr>
        <p:spPr>
          <a:xfrm rot="16200000" flipH="1">
            <a:off x="2815259" y="3384894"/>
            <a:ext cx="471029" cy="7315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6" idx="2"/>
            <a:endCxn id="10" idx="0"/>
          </p:cNvCxnSpPr>
          <p:nvPr/>
        </p:nvCxnSpPr>
        <p:spPr>
          <a:xfrm rot="16200000" flipH="1">
            <a:off x="3471964" y="2728188"/>
            <a:ext cx="471029" cy="20449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8" idx="2"/>
            <a:endCxn id="11" idx="0"/>
          </p:cNvCxnSpPr>
          <p:nvPr/>
        </p:nvCxnSpPr>
        <p:spPr>
          <a:xfrm rot="5400000">
            <a:off x="1525947" y="4268560"/>
            <a:ext cx="472707" cy="6816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8" idx="2"/>
            <a:endCxn id="12" idx="0"/>
          </p:cNvCxnSpPr>
          <p:nvPr/>
        </p:nvCxnSpPr>
        <p:spPr>
          <a:xfrm rot="16200000" flipH="1">
            <a:off x="2182652" y="4293498"/>
            <a:ext cx="472707" cy="6317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5" idx="2"/>
            <a:endCxn id="13" idx="0"/>
          </p:cNvCxnSpPr>
          <p:nvPr/>
        </p:nvCxnSpPr>
        <p:spPr>
          <a:xfrm rot="16200000" flipH="1">
            <a:off x="4155104" y="3763816"/>
            <a:ext cx="293969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2"/>
            <a:endCxn id="14" idx="0"/>
          </p:cNvCxnSpPr>
          <p:nvPr/>
        </p:nvCxnSpPr>
        <p:spPr>
          <a:xfrm rot="5400000">
            <a:off x="4828342" y="5103724"/>
            <a:ext cx="279810" cy="1313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3" idx="2"/>
            <a:endCxn id="15" idx="0"/>
          </p:cNvCxnSpPr>
          <p:nvPr/>
        </p:nvCxnSpPr>
        <p:spPr>
          <a:xfrm flipH="1">
            <a:off x="5624952" y="5620525"/>
            <a:ext cx="1" cy="27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3" idx="2"/>
            <a:endCxn id="16" idx="0"/>
          </p:cNvCxnSpPr>
          <p:nvPr/>
        </p:nvCxnSpPr>
        <p:spPr>
          <a:xfrm rot="16200000" flipH="1">
            <a:off x="6141753" y="5103725"/>
            <a:ext cx="279810" cy="13134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5" idx="2"/>
            <a:endCxn id="17" idx="0"/>
          </p:cNvCxnSpPr>
          <p:nvPr/>
        </p:nvCxnSpPr>
        <p:spPr>
          <a:xfrm rot="16200000" flipH="1">
            <a:off x="6652828" y="1266092"/>
            <a:ext cx="834311" cy="28900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7" idx="2"/>
            <a:endCxn id="18" idx="0"/>
          </p:cNvCxnSpPr>
          <p:nvPr/>
        </p:nvCxnSpPr>
        <p:spPr>
          <a:xfrm rot="5400000">
            <a:off x="7686819" y="2952340"/>
            <a:ext cx="265396" cy="1390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7" idx="2"/>
            <a:endCxn id="19" idx="0"/>
          </p:cNvCxnSpPr>
          <p:nvPr/>
        </p:nvCxnSpPr>
        <p:spPr>
          <a:xfrm>
            <a:off x="8515015" y="3515140"/>
            <a:ext cx="0" cy="2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17" idx="2"/>
            <a:endCxn id="20" idx="0"/>
          </p:cNvCxnSpPr>
          <p:nvPr/>
        </p:nvCxnSpPr>
        <p:spPr>
          <a:xfrm rot="16200000" flipH="1">
            <a:off x="9047335" y="2982820"/>
            <a:ext cx="265396" cy="1330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20" idx="2"/>
            <a:endCxn id="21" idx="0"/>
          </p:cNvCxnSpPr>
          <p:nvPr/>
        </p:nvCxnSpPr>
        <p:spPr>
          <a:xfrm rot="5400000">
            <a:off x="9405332" y="3975965"/>
            <a:ext cx="248289" cy="6311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>
            <a:stCxn id="20" idx="2"/>
            <a:endCxn id="22" idx="0"/>
          </p:cNvCxnSpPr>
          <p:nvPr/>
        </p:nvCxnSpPr>
        <p:spPr>
          <a:xfrm rot="16200000" flipH="1">
            <a:off x="10070350" y="3942097"/>
            <a:ext cx="248289" cy="6988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308050" y="6493892"/>
            <a:ext cx="6633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Adaptado de (SOMMERVILLE, I. </a:t>
            </a:r>
            <a:r>
              <a:rPr lang="pt-BR" sz="1200" b="1" dirty="0"/>
              <a:t>Engenharia de software</a:t>
            </a:r>
            <a:r>
              <a:rPr lang="pt-BR" sz="1200" dirty="0"/>
              <a:t>, 9ª ed. São Paulo: Pearson Education, 2011).</a:t>
            </a:r>
          </a:p>
        </p:txBody>
      </p:sp>
      <p:sp>
        <p:nvSpPr>
          <p:cNvPr id="65" name="Título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sz="4800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5852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Realização da modelagem do sistema;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Projeto de arquitetura;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Projeto do banco de dados;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Projeto de estruturas de dados;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Projeto de interface.</a:t>
            </a:r>
          </a:p>
        </p:txBody>
      </p:sp>
    </p:spTree>
    <p:extLst>
      <p:ext uri="{BB962C8B-B14F-4D97-AF65-F5344CB8AC3E}">
        <p14:creationId xmlns:p14="http://schemas.microsoft.com/office/powerpoint/2010/main" val="108168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Um sistema de uma penitenciária possui as seguintes características: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Ao menos duas aplicações devem ser executadas: uma para cadastro de informações básicas dos detentos(sistema </a:t>
            </a:r>
            <a:r>
              <a:rPr lang="pt-BR" sz="2000" i="1" dirty="0">
                <a:solidFill>
                  <a:schemeClr val="tx1"/>
                </a:solidFill>
              </a:rPr>
              <a:t>desktop </a:t>
            </a:r>
            <a:r>
              <a:rPr lang="pt-BR" sz="2000" dirty="0">
                <a:solidFill>
                  <a:schemeClr val="tx1"/>
                </a:solidFill>
              </a:rPr>
              <a:t>sem acesso à </a:t>
            </a:r>
            <a:r>
              <a:rPr lang="pt-BR" sz="2000" i="1" dirty="0">
                <a:solidFill>
                  <a:schemeClr val="tx1"/>
                </a:solidFill>
              </a:rPr>
              <a:t>internet</a:t>
            </a:r>
            <a:r>
              <a:rPr lang="pt-BR" sz="2000" dirty="0">
                <a:solidFill>
                  <a:schemeClr val="tx1"/>
                </a:solidFill>
              </a:rPr>
              <a:t>) e uma para consulta de informações dos detentos (sistema </a:t>
            </a:r>
            <a:r>
              <a:rPr lang="pt-BR" sz="2000" i="1" dirty="0">
                <a:solidFill>
                  <a:schemeClr val="tx1"/>
                </a:solidFill>
              </a:rPr>
              <a:t>web</a:t>
            </a:r>
            <a:r>
              <a:rPr lang="pt-BR" sz="2000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Não deve ser possível para a aplicação </a:t>
            </a:r>
            <a:r>
              <a:rPr lang="pt-BR" sz="2000" i="1" dirty="0">
                <a:solidFill>
                  <a:schemeClr val="tx1"/>
                </a:solidFill>
              </a:rPr>
              <a:t>web </a:t>
            </a:r>
            <a:r>
              <a:rPr lang="pt-BR" sz="2000" dirty="0">
                <a:solidFill>
                  <a:schemeClr val="tx1"/>
                </a:solidFill>
              </a:rPr>
              <a:t>alterar nenhuma informação da base de dados;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Os vídeos das câmeras de segurança devem ser armazenados na base de dados usando o padrão H.264 e criptografados usando o algoritmo AES;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O padrão de criptografia AES também deve ser utilizado para armazenar informações das famílias dos detentos;</a:t>
            </a:r>
          </a:p>
          <a:p>
            <a:pPr lvl="1"/>
            <a:r>
              <a:rPr lang="pt-BR" sz="2000" dirty="0">
                <a:solidFill>
                  <a:schemeClr val="tx1"/>
                </a:solidFill>
              </a:rPr>
              <a:t>Preza-se pela segurança dos dados, facilidade de manutenção e facilidade de troca de componentes do sistema;</a:t>
            </a: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Modelar a arquitetura deste sistema;</a:t>
            </a:r>
          </a:p>
          <a:p>
            <a:pPr lvl="1"/>
            <a:endParaRPr lang="pt-BR" sz="2400" dirty="0">
              <a:solidFill>
                <a:schemeClr val="tx1"/>
              </a:solidFill>
            </a:endParaRPr>
          </a:p>
          <a:p>
            <a:pPr lvl="1"/>
            <a:endParaRPr lang="pt-BR" sz="2400" dirty="0">
              <a:solidFill>
                <a:schemeClr val="tx1"/>
              </a:solidFill>
            </a:endParaRPr>
          </a:p>
          <a:p>
            <a:pPr lvl="1"/>
            <a:endParaRPr lang="pt-BR" sz="2400" dirty="0">
              <a:solidFill>
                <a:schemeClr val="tx1"/>
              </a:solidFill>
            </a:endParaRPr>
          </a:p>
          <a:p>
            <a:endParaRPr lang="pt-BR" sz="2000" i="1" dirty="0">
              <a:solidFill>
                <a:schemeClr val="tx1"/>
              </a:solidFill>
            </a:endParaRPr>
          </a:p>
          <a:p>
            <a:pPr lvl="1"/>
            <a:endParaRPr lang="pt-BR" sz="2000" dirty="0">
              <a:solidFill>
                <a:schemeClr val="tx1"/>
              </a:solidFill>
            </a:endParaRPr>
          </a:p>
          <a:p>
            <a:pPr lvl="1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938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Exemplo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Agrupar 2"/>
          <p:cNvGrpSpPr/>
          <p:nvPr/>
        </p:nvGrpSpPr>
        <p:grpSpPr>
          <a:xfrm>
            <a:off x="852051" y="2090329"/>
            <a:ext cx="9862229" cy="4220293"/>
            <a:chOff x="852051" y="2090329"/>
            <a:chExt cx="9862229" cy="4220293"/>
          </a:xfrm>
        </p:grpSpPr>
        <p:sp>
          <p:nvSpPr>
            <p:cNvPr id="6" name="Retângulo 5"/>
            <p:cNvSpPr/>
            <p:nvPr/>
          </p:nvSpPr>
          <p:spPr>
            <a:xfrm>
              <a:off x="3460588" y="2090329"/>
              <a:ext cx="1521229" cy="41563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App</a:t>
              </a:r>
              <a:r>
                <a:rPr lang="pt-BR" sz="1600" dirty="0"/>
                <a:t> Desktop</a:t>
              </a:r>
            </a:p>
          </p:txBody>
        </p:sp>
        <p:sp>
          <p:nvSpPr>
            <p:cNvPr id="7" name="Cilindro 6"/>
            <p:cNvSpPr/>
            <p:nvPr/>
          </p:nvSpPr>
          <p:spPr>
            <a:xfrm>
              <a:off x="3726593" y="5446098"/>
              <a:ext cx="989215" cy="864524"/>
            </a:xfrm>
            <a:prstGeom prst="can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SGBD</a:t>
              </a:r>
            </a:p>
          </p:txBody>
        </p:sp>
        <p:sp>
          <p:nvSpPr>
            <p:cNvPr id="8" name="Cilindro 7"/>
            <p:cNvSpPr/>
            <p:nvPr/>
          </p:nvSpPr>
          <p:spPr>
            <a:xfrm>
              <a:off x="1118057" y="5446098"/>
              <a:ext cx="989215" cy="864524"/>
            </a:xfrm>
            <a:prstGeom prst="can">
              <a:avLst/>
            </a:prstGeom>
            <a:solidFill>
              <a:srgbClr val="00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SGBD-Consultas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60588" y="3081458"/>
              <a:ext cx="1521229" cy="415637"/>
            </a:xfrm>
            <a:prstGeom prst="rect">
              <a:avLst/>
            </a:prstGeom>
            <a:solidFill>
              <a:srgbClr val="00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Negócio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460587" y="4072587"/>
              <a:ext cx="1521229" cy="41563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Dados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52051" y="2090330"/>
              <a:ext cx="1521229" cy="41563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App</a:t>
              </a:r>
              <a:r>
                <a:rPr lang="pt-BR" sz="1600" dirty="0"/>
                <a:t> Web</a:t>
              </a:r>
            </a:p>
          </p:txBody>
        </p:sp>
        <p:cxnSp>
          <p:nvCxnSpPr>
            <p:cNvPr id="17" name="Conector de seta reta 16"/>
            <p:cNvCxnSpPr>
              <a:stCxn id="6" idx="2"/>
              <a:endCxn id="9" idx="0"/>
            </p:cNvCxnSpPr>
            <p:nvPr/>
          </p:nvCxnSpPr>
          <p:spPr>
            <a:xfrm>
              <a:off x="4221203" y="2505966"/>
              <a:ext cx="0" cy="5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9" idx="2"/>
              <a:endCxn id="10" idx="0"/>
            </p:cNvCxnSpPr>
            <p:nvPr/>
          </p:nvCxnSpPr>
          <p:spPr>
            <a:xfrm flipH="1">
              <a:off x="4221202" y="3497095"/>
              <a:ext cx="1" cy="5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10" idx="2"/>
              <a:endCxn id="7" idx="1"/>
            </p:cNvCxnSpPr>
            <p:nvPr/>
          </p:nvCxnSpPr>
          <p:spPr>
            <a:xfrm flipH="1">
              <a:off x="4221201" y="4488224"/>
              <a:ext cx="1" cy="957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1" idx="2"/>
              <a:endCxn id="9" idx="1"/>
            </p:cNvCxnSpPr>
            <p:nvPr/>
          </p:nvCxnSpPr>
          <p:spPr>
            <a:xfrm rot="16200000" flipH="1">
              <a:off x="2144972" y="1973661"/>
              <a:ext cx="783310" cy="184792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0" idx="1"/>
              <a:endCxn id="8" idx="1"/>
            </p:cNvCxnSpPr>
            <p:nvPr/>
          </p:nvCxnSpPr>
          <p:spPr>
            <a:xfrm rot="10800000" flipV="1">
              <a:off x="1612665" y="4280406"/>
              <a:ext cx="1847922" cy="11656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7" idx="2"/>
              <a:endCxn id="8" idx="4"/>
            </p:cNvCxnSpPr>
            <p:nvPr/>
          </p:nvCxnSpPr>
          <p:spPr>
            <a:xfrm flipH="1">
              <a:off x="2107272" y="5878360"/>
              <a:ext cx="1619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4232005" y="4828661"/>
              <a:ext cx="10102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App</a:t>
              </a:r>
              <a:r>
                <a:rPr lang="pt-BR" sz="1200" dirty="0"/>
                <a:t> Desktop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077107" y="4030949"/>
              <a:ext cx="7574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/>
                <a:t>App</a:t>
              </a:r>
              <a:r>
                <a:rPr lang="pt-BR" sz="1200" dirty="0"/>
                <a:t> Web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591246" y="5653917"/>
              <a:ext cx="86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Replicação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84514" y="2090329"/>
              <a:ext cx="1521229" cy="415637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Monitoramento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84514" y="3076980"/>
              <a:ext cx="1521229" cy="415637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Negócio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84513" y="4072586"/>
              <a:ext cx="1521229" cy="41563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37" name="Conector de seta reta 36"/>
            <p:cNvCxnSpPr>
              <a:stCxn id="33" idx="2"/>
              <a:endCxn id="34" idx="0"/>
            </p:cNvCxnSpPr>
            <p:nvPr/>
          </p:nvCxnSpPr>
          <p:spPr>
            <a:xfrm>
              <a:off x="7345129" y="2505966"/>
              <a:ext cx="0" cy="571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34" idx="2"/>
              <a:endCxn id="35" idx="0"/>
            </p:cNvCxnSpPr>
            <p:nvPr/>
          </p:nvCxnSpPr>
          <p:spPr>
            <a:xfrm flipH="1">
              <a:off x="7345128" y="3492617"/>
              <a:ext cx="1" cy="57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35" idx="2"/>
              <a:endCxn id="7" idx="4"/>
            </p:cNvCxnSpPr>
            <p:nvPr/>
          </p:nvCxnSpPr>
          <p:spPr>
            <a:xfrm rot="5400000">
              <a:off x="5335400" y="3868631"/>
              <a:ext cx="1390137" cy="26293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 41"/>
            <p:cNvSpPr/>
            <p:nvPr/>
          </p:nvSpPr>
          <p:spPr>
            <a:xfrm>
              <a:off x="9193051" y="3076980"/>
              <a:ext cx="1521229" cy="415637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H.264</a:t>
              </a:r>
            </a:p>
          </p:txBody>
        </p:sp>
        <p:cxnSp>
          <p:nvCxnSpPr>
            <p:cNvPr id="44" name="Conector de seta reta 43"/>
            <p:cNvCxnSpPr>
              <a:stCxn id="34" idx="3"/>
              <a:endCxn id="42" idx="1"/>
            </p:cNvCxnSpPr>
            <p:nvPr/>
          </p:nvCxnSpPr>
          <p:spPr>
            <a:xfrm>
              <a:off x="8105743" y="3284799"/>
              <a:ext cx="108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/>
            <p:cNvSpPr/>
            <p:nvPr/>
          </p:nvSpPr>
          <p:spPr>
            <a:xfrm>
              <a:off x="5554646" y="2325446"/>
              <a:ext cx="514478" cy="1918703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pt-BR" sz="1600" dirty="0"/>
                <a:t>AES</a:t>
              </a:r>
            </a:p>
          </p:txBody>
        </p:sp>
        <p:cxnSp>
          <p:nvCxnSpPr>
            <p:cNvPr id="58" name="Conector de seta reta 57"/>
            <p:cNvCxnSpPr>
              <a:stCxn id="9" idx="3"/>
              <a:endCxn id="48" idx="1"/>
            </p:cNvCxnSpPr>
            <p:nvPr/>
          </p:nvCxnSpPr>
          <p:spPr>
            <a:xfrm flipV="1">
              <a:off x="4981817" y="3284798"/>
              <a:ext cx="572829" cy="4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34" idx="1"/>
              <a:endCxn id="48" idx="3"/>
            </p:cNvCxnSpPr>
            <p:nvPr/>
          </p:nvCxnSpPr>
          <p:spPr>
            <a:xfrm flipH="1" flipV="1">
              <a:off x="6069124" y="3284798"/>
              <a:ext cx="5153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57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Modelagem do sistema utilizando UML: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Diagrama de casos de uso;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Diagrama de implantação;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Diagrama de classes;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Diagramas de sequência;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Diagramas de atividades;</a:t>
            </a:r>
          </a:p>
          <a:p>
            <a:pPr lvl="2"/>
            <a:r>
              <a:rPr lang="pt-BR" sz="2600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0090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Desenvolvimento, em si, do </a:t>
            </a:r>
            <a:r>
              <a:rPr lang="pt-BR" sz="2800" i="1" dirty="0">
                <a:solidFill>
                  <a:schemeClr val="tx1"/>
                </a:solidFill>
              </a:rPr>
              <a:t>software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Utilização de padrões por toda a equipe;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Avaliação constante por parte do cliente;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Utilização de ferramentas para colaboração no desenvolvimento.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6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Realização de testes para verificar e validar o sistema;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Verificação</a:t>
            </a:r>
          </a:p>
          <a:p>
            <a:pPr lvl="2"/>
            <a:r>
              <a:rPr lang="pt-BR" sz="2400" i="1" dirty="0">
                <a:solidFill>
                  <a:schemeClr val="tx1"/>
                </a:solidFill>
              </a:rPr>
              <a:t>Software </a:t>
            </a:r>
            <a:r>
              <a:rPr lang="pt-BR" sz="2400" dirty="0">
                <a:solidFill>
                  <a:schemeClr val="tx1"/>
                </a:solidFill>
              </a:rPr>
              <a:t>atende aos requisitos?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Validação</a:t>
            </a:r>
          </a:p>
          <a:p>
            <a:pPr lvl="2"/>
            <a:r>
              <a:rPr lang="pt-BR" sz="2400" dirty="0">
                <a:solidFill>
                  <a:schemeClr val="tx1"/>
                </a:solidFill>
              </a:rPr>
              <a:t>Assegurar que o </a:t>
            </a:r>
            <a:r>
              <a:rPr lang="pt-BR" sz="2400" i="1" dirty="0">
                <a:solidFill>
                  <a:schemeClr val="tx1"/>
                </a:solidFill>
              </a:rPr>
              <a:t>software </a:t>
            </a:r>
            <a:r>
              <a:rPr lang="pt-BR" sz="2400" dirty="0">
                <a:solidFill>
                  <a:schemeClr val="tx1"/>
                </a:solidFill>
              </a:rPr>
              <a:t>atende aos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41676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Desenvolvimento de um </a:t>
            </a:r>
            <a:r>
              <a:rPr lang="pt-BR" sz="2800" i="1" dirty="0"/>
              <a:t>software </a:t>
            </a:r>
            <a:r>
              <a:rPr lang="pt-BR" sz="2800" dirty="0"/>
              <a:t>passa por diversas etapas, de acordo com o modelo de processo de </a:t>
            </a:r>
            <a:r>
              <a:rPr lang="pt-BR" sz="2800" i="1" dirty="0"/>
              <a:t>software </a:t>
            </a:r>
            <a:r>
              <a:rPr lang="pt-BR" sz="2800" dirty="0"/>
              <a:t>escolhido;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Cascata;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Evolucionário;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Métodos ágeis.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15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>
                <a:solidFill>
                  <a:schemeClr val="tx1"/>
                </a:solidFill>
              </a:rPr>
              <a:t>Inspeção (documentação e código);</a:t>
            </a:r>
          </a:p>
          <a:p>
            <a:pPr lvl="1"/>
            <a:r>
              <a:rPr lang="pt-BR" sz="2800" i="1" dirty="0">
                <a:solidFill>
                  <a:schemeClr val="tx1"/>
                </a:solidFill>
              </a:rPr>
              <a:t>Checklist </a:t>
            </a:r>
            <a:r>
              <a:rPr lang="pt-BR" sz="2800" dirty="0">
                <a:solidFill>
                  <a:schemeClr val="tx1"/>
                </a:solidFill>
              </a:rPr>
              <a:t>de inspeção;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Teste de caminho;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Teste de unidade;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Teste de integração;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Teste de </a:t>
            </a:r>
            <a:r>
              <a:rPr lang="pt-BR" sz="2800" i="1" dirty="0">
                <a:solidFill>
                  <a:schemeClr val="tx1"/>
                </a:solidFill>
              </a:rPr>
              <a:t>release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Teste de desempenho;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Automação de testes.</a:t>
            </a:r>
          </a:p>
          <a:p>
            <a:pPr lvl="1"/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D2CD-73FC-4341-A5E1-50FDE25A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documento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931C4-50F3-46E1-BAEE-382BDDA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84BC4F2-6DFF-48A0-A102-7ADEDF235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25207"/>
              </p:ext>
            </p:extLst>
          </p:nvPr>
        </p:nvGraphicFramePr>
        <p:xfrm>
          <a:off x="4629150" y="3784600"/>
          <a:ext cx="20399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2" imgW="2040120" imgH="1296000" progId="Package">
                  <p:embed/>
                </p:oleObj>
              </mc:Choice>
              <mc:Fallback>
                <p:oleObj name="Objeto de Shell de Gerenciador" showAsIcon="1" r:id="rId2" imgW="2040120" imgH="129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9150" y="3784600"/>
                        <a:ext cx="2039938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3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76365"/>
            <a:ext cx="8595360" cy="3303772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Independente do modelo de processo de </a:t>
            </a:r>
            <a:r>
              <a:rPr lang="pt-BR" sz="2800" i="1" dirty="0"/>
              <a:t>software </a:t>
            </a:r>
            <a:r>
              <a:rPr lang="pt-BR" sz="2800" dirty="0"/>
              <a:t>escolhido, algumas etapas sempre são realizadas: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Na análise, realiza-se o levantamento dos requisitos do sistema;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No projeto, modela-se como o sistema será desenvolvido (arquitetura, banco de dados, etc.);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No desenvolvimento, o sistema é desenvolvido utilizando as linguagens escolhidas;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Nos testes, o sistema é validado para entrega.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BFF89A3-81EC-434A-99B1-5E07C5645C73}"/>
              </a:ext>
            </a:extLst>
          </p:cNvPr>
          <p:cNvSpPr/>
          <p:nvPr/>
        </p:nvSpPr>
        <p:spPr>
          <a:xfrm>
            <a:off x="1837112" y="1828800"/>
            <a:ext cx="1620982" cy="8063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2D4B2E2-CF41-4F1C-8F7D-39D2D4AF1F4E}"/>
              </a:ext>
            </a:extLst>
          </p:cNvPr>
          <p:cNvSpPr/>
          <p:nvPr/>
        </p:nvSpPr>
        <p:spPr>
          <a:xfrm>
            <a:off x="3946883" y="1828799"/>
            <a:ext cx="1620982" cy="8063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F1FF2A-E5B2-4BCE-8337-312C2368AF4B}"/>
              </a:ext>
            </a:extLst>
          </p:cNvPr>
          <p:cNvSpPr/>
          <p:nvPr/>
        </p:nvSpPr>
        <p:spPr>
          <a:xfrm>
            <a:off x="6056654" y="1828798"/>
            <a:ext cx="1620982" cy="8063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Desenvolvimento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7B6ED7F-75D1-4C10-A3E9-C358B0ACC3E5}"/>
              </a:ext>
            </a:extLst>
          </p:cNvPr>
          <p:cNvSpPr/>
          <p:nvPr/>
        </p:nvSpPr>
        <p:spPr>
          <a:xfrm>
            <a:off x="8166425" y="1828797"/>
            <a:ext cx="1620982" cy="80633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Testes</a:t>
            </a:r>
          </a:p>
        </p:txBody>
      </p:sp>
      <p:cxnSp>
        <p:nvCxnSpPr>
          <p:cNvPr id="9" name="Conector de seta reta 9">
            <a:extLst>
              <a:ext uri="{FF2B5EF4-FFF2-40B4-BE49-F238E27FC236}">
                <a16:creationId xmlns:a16="http://schemas.microsoft.com/office/drawing/2014/main" id="{6F56F380-898D-40D7-9DDC-887CCD20C3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58094" y="2231967"/>
            <a:ext cx="48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11">
            <a:extLst>
              <a:ext uri="{FF2B5EF4-FFF2-40B4-BE49-F238E27FC236}">
                <a16:creationId xmlns:a16="http://schemas.microsoft.com/office/drawing/2014/main" id="{A0F27D72-4A39-4AA8-91DB-C5FA14AC5C8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567865" y="2231966"/>
            <a:ext cx="48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3">
            <a:extLst>
              <a:ext uri="{FF2B5EF4-FFF2-40B4-BE49-F238E27FC236}">
                <a16:creationId xmlns:a16="http://schemas.microsoft.com/office/drawing/2014/main" id="{F687C95F-588D-482C-8ED4-58DDCC2B295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677636" y="2231965"/>
            <a:ext cx="48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Na etapa de análise, utiliza-se diversas ferramentas para realizar o levantamento de requisitos e a sua documentação;</a:t>
            </a:r>
          </a:p>
          <a:p>
            <a:r>
              <a:rPr lang="pt-BR" sz="2800" dirty="0">
                <a:solidFill>
                  <a:schemeClr val="tx1"/>
                </a:solidFill>
              </a:rPr>
              <a:t>Ideia é ter um sistema bem documentado, com requisitos claros e precisos, para que o desenvolvedor não tenha dúvidas do que deve ser realizado;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03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Tipos de </a:t>
            </a:r>
            <a:r>
              <a:rPr lang="pt-BR" sz="2800" i="1" dirty="0"/>
              <a:t>software</a:t>
            </a:r>
            <a:endParaRPr lang="pt-BR" sz="2800" dirty="0"/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Genérico;</a:t>
            </a:r>
          </a:p>
          <a:p>
            <a:pPr lvl="1"/>
            <a:r>
              <a:rPr lang="pt-BR" sz="2400" dirty="0">
                <a:solidFill>
                  <a:schemeClr val="tx1"/>
                </a:solidFill>
              </a:rPr>
              <a:t>Personalizado;</a:t>
            </a:r>
          </a:p>
          <a:p>
            <a:pPr lvl="1"/>
            <a:endParaRPr lang="pt-BR" sz="2600" dirty="0"/>
          </a:p>
          <a:p>
            <a:r>
              <a:rPr lang="pt-BR" sz="2800" dirty="0">
                <a:solidFill>
                  <a:schemeClr val="tx1"/>
                </a:solidFill>
              </a:rPr>
              <a:t>Dificuldades no levantamento de requisitos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Interpretação ambígua;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Consistência entre requisitos;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Falta de experiência;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Processo falho de obtenção;</a:t>
            </a:r>
          </a:p>
          <a:p>
            <a:pPr lvl="1"/>
            <a:r>
              <a:rPr lang="pt-BR" sz="2600" dirty="0">
                <a:solidFill>
                  <a:schemeClr val="tx1"/>
                </a:solidFill>
              </a:rPr>
              <a:t>Imprecisão do cliente / avaliação do mercado.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2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65753-C2A2-4167-BF02-F3EBFDD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Usuário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Descrição breve sobre o requisito;</a:t>
            </a:r>
          </a:p>
          <a:p>
            <a:r>
              <a:rPr lang="pt-BR" sz="2800" dirty="0">
                <a:solidFill>
                  <a:schemeClr val="tx1"/>
                </a:solidFill>
              </a:rPr>
              <a:t>Sistema</a:t>
            </a:r>
          </a:p>
          <a:p>
            <a:pPr lvl="1"/>
            <a:r>
              <a:rPr lang="pt-BR" sz="2200" dirty="0">
                <a:solidFill>
                  <a:schemeClr val="tx1"/>
                </a:solidFill>
              </a:rPr>
              <a:t>Descrição completa sobre o requisito.</a:t>
            </a:r>
            <a:endParaRPr lang="pt-BR" sz="26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1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 (Usuário)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51507BB-1B8C-44E9-AEBF-6947DF3D0C5D}"/>
              </a:ext>
            </a:extLst>
          </p:cNvPr>
          <p:cNvSpPr txBox="1">
            <a:spLocks/>
          </p:cNvSpPr>
          <p:nvPr/>
        </p:nvSpPr>
        <p:spPr>
          <a:xfrm>
            <a:off x="1414272" y="19812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i="1" dirty="0"/>
              <a:t>“A tela de pesquisa deverá possibilitar ao usuário pesquisar os clientes através de seu código de cliente, nome e/ou CPF, e, após ação do usuário, deverá listar o nome e o código de cada cliente, ordenados alfabeticamente, com opções individuais para edição do cadastro de cada um deles.”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64505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D415C-BCD5-4995-96C3-FE10F1DC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 (Sistema)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B40851-78EE-4FD7-B108-24F9C6E8A4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84AF031-33DA-4DB2-B922-92878336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Autofit/>
          </a:bodyPr>
          <a:lstStyle/>
          <a:p>
            <a:pPr algn="just"/>
            <a:r>
              <a:rPr lang="pt-BR" sz="2600" i="1" dirty="0"/>
              <a:t>“A tela de pesquisa deverá possibilitar ao usuário pesquisar os clientes através de seu código de cliente (TextBox inicialmente vazio com máximo de 8 posições), nome (TextBox inicialmente vazio com máximo de 100 posições) e/ou CPF (TextBox inicialmente vazio utilizando máscara 000.000.000-00), e, após clique do usuário em um botão “Pesquisar”, deverá listar em um ListBox o código do cliente seguido de seu nome e um link chamado “Editar” que deverá, ao ser clicado, abrir uma nova tela de edição de cliente, carregada com as informações do cliente selecionado. O ListBox deverá ordenar os clientes pelo seu nome de forma ascendente.”</a:t>
            </a:r>
            <a:endParaRPr lang="pt-BR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7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04" y="319377"/>
            <a:ext cx="1041606" cy="12059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9012" y="172524"/>
          <a:ext cx="11134392" cy="631374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35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4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RF01 – Listar Cliente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Função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Permite a pesquisa de clientes cadastrados</a:t>
                      </a:r>
                      <a:r>
                        <a:rPr lang="pt-BR" sz="1800" baseline="0" dirty="0">
                          <a:effectLst/>
                        </a:rPr>
                        <a:t> </a:t>
                      </a:r>
                      <a:r>
                        <a:rPr lang="pt-BR" sz="1800" dirty="0">
                          <a:effectLst/>
                        </a:rPr>
                        <a:t>no sistema.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Realiza</a:t>
                      </a:r>
                      <a:r>
                        <a:rPr lang="pt-BR" sz="1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a pesquisa de clientes cadastrados no sistema e os exibe de forma ordenada, de acordo com os parâmetros informados pelo usuário.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Entradas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Código do cliente</a:t>
                      </a:r>
                      <a:r>
                        <a:rPr lang="pt-BR" sz="1800" baseline="0" dirty="0">
                          <a:effectLst/>
                        </a:rPr>
                        <a:t> (8 caracteres) e/ou</a:t>
                      </a:r>
                      <a:r>
                        <a:rPr lang="pt-BR" sz="1800" dirty="0">
                          <a:effectLst/>
                        </a:rPr>
                        <a:t> nome do cliente (100 caracteres)</a:t>
                      </a:r>
                      <a:r>
                        <a:rPr lang="pt-BR" sz="1800" baseline="0" dirty="0">
                          <a:effectLst/>
                        </a:rPr>
                        <a:t> </a:t>
                      </a:r>
                      <a:r>
                        <a:rPr lang="pt-BR" sz="1800" dirty="0">
                          <a:effectLst/>
                        </a:rPr>
                        <a:t>e/ou CPF (formato 000.000.000-00).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Origem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4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Saída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Listagem de clientes que satisfazem</a:t>
                      </a:r>
                      <a:r>
                        <a:rPr lang="pt-BR" sz="1800" baseline="0" dirty="0">
                          <a:effectLst/>
                        </a:rPr>
                        <a:t> os parâmetros informados: Código do cliente (8 caracteres) e nome do cliente (100 caracteres).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Destino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Tela</a:t>
                      </a:r>
                      <a:r>
                        <a:rPr lang="pt-BR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pesquisa.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95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usuário indica o desejo de pesquisar um cliente, selecionando um</a:t>
                      </a:r>
                      <a:r>
                        <a:rPr lang="pt-BR" sz="1800" baseline="0" dirty="0">
                          <a:effectLst/>
                        </a:rPr>
                        <a:t>a </a:t>
                      </a:r>
                      <a:r>
                        <a:rPr lang="pt-BR" sz="1800" dirty="0">
                          <a:effectLst/>
                        </a:rPr>
                        <a:t>opção no menu principal do sistema. O sistema deve exibir então um novo formulário, onde o usuário pode informar, opcionalmente, o código do cliente, o nome e/ou o CPF do cliente. Ao clicar em um botão de</a:t>
                      </a:r>
                      <a:r>
                        <a:rPr lang="pt-BR" sz="1800" baseline="0" dirty="0">
                          <a:effectLst/>
                        </a:rPr>
                        <a:t> pesquisa</a:t>
                      </a:r>
                      <a:r>
                        <a:rPr lang="pt-BR" sz="1800" dirty="0">
                          <a:effectLst/>
                        </a:rPr>
                        <a:t>, o sistema deverá listar todos os clientes que satisfazem os filtros informados, ordenados alfabeticamente pelo nome, exibindo seu código de cliente,</a:t>
                      </a:r>
                      <a:r>
                        <a:rPr lang="pt-BR" sz="1800" baseline="0" dirty="0">
                          <a:effectLst/>
                        </a:rPr>
                        <a:t> seu nome, e um </a:t>
                      </a:r>
                      <a:r>
                        <a:rPr lang="pt-BR" sz="1800" i="1" baseline="0" dirty="0">
                          <a:effectLst/>
                        </a:rPr>
                        <a:t>link </a:t>
                      </a:r>
                      <a:r>
                        <a:rPr lang="pt-BR" sz="1800" i="0" baseline="0" dirty="0">
                          <a:effectLst/>
                        </a:rPr>
                        <a:t>chamado “Editar” que deverá, ao ser clicado, abrir uma nova tela de edição de cliente, carregada com as informações do cliente selecionado.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Pré-condição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usuário deve estar autenticado no sistema.</a:t>
                      </a: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Pós-condição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sistema deverá exibir o resultado da pesquisa</a:t>
                      </a:r>
                      <a:r>
                        <a:rPr lang="pt-BR" sz="1800" baseline="0" dirty="0">
                          <a:effectLst/>
                        </a:rPr>
                        <a:t> na tela de pesquisa.</a:t>
                      </a:r>
                      <a:r>
                        <a:rPr lang="pt-BR" sz="1800" dirty="0">
                          <a:effectLst/>
                        </a:rPr>
                        <a:t>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4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Efeitos colaterais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Nenhum.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9" marR="2722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7990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Personalizada 26">
      <a:dk1>
        <a:srgbClr val="003300"/>
      </a:dk1>
      <a:lt1>
        <a:srgbClr val="FFFFFF"/>
      </a:lt1>
      <a:dk2>
        <a:srgbClr val="008000"/>
      </a:dk2>
      <a:lt2>
        <a:srgbClr val="D6D3CC"/>
      </a:lt2>
      <a:accent1>
        <a:srgbClr val="0033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1368</TotalTime>
  <Words>1083</Words>
  <Application>Microsoft Office PowerPoint</Application>
  <PresentationFormat>Widescreen</PresentationFormat>
  <Paragraphs>157</Paragraphs>
  <Slides>21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 2</vt:lpstr>
      <vt:lpstr>HDOfficeLightV0</vt:lpstr>
      <vt:lpstr>View</vt:lpstr>
      <vt:lpstr>Pacote</vt:lpstr>
      <vt:lpstr>Projeto e Desenvolvimento de Sistemas I</vt:lpstr>
      <vt:lpstr>Introdução</vt:lpstr>
      <vt:lpstr>Introdução</vt:lpstr>
      <vt:lpstr>Análise</vt:lpstr>
      <vt:lpstr>Análise</vt:lpstr>
      <vt:lpstr>Tipos de Requisito</vt:lpstr>
      <vt:lpstr>Tipos de Requisito (Usuário)</vt:lpstr>
      <vt:lpstr>Tipos de Requisito (Sistema)</vt:lpstr>
      <vt:lpstr>Apresentação do PowerPoint</vt:lpstr>
      <vt:lpstr>Tipos de Requisito</vt:lpstr>
      <vt:lpstr>Tipos de Requisito (Funcional)</vt:lpstr>
      <vt:lpstr>Tipos de Requisito (Não funcional)</vt:lpstr>
      <vt:lpstr>Requisitos não funcionais</vt:lpstr>
      <vt:lpstr>Projeto</vt:lpstr>
      <vt:lpstr>Exemplo</vt:lpstr>
      <vt:lpstr>Exemplo</vt:lpstr>
      <vt:lpstr>Projeto</vt:lpstr>
      <vt:lpstr>Desenvolvimento</vt:lpstr>
      <vt:lpstr>Testes</vt:lpstr>
      <vt:lpstr>Testes</vt:lpstr>
      <vt:lpstr>Exemplo de documento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 2</dc:title>
  <dc:creator>aluno</dc:creator>
  <cp:lastModifiedBy>Tiago Docusse</cp:lastModifiedBy>
  <cp:revision>186</cp:revision>
  <dcterms:created xsi:type="dcterms:W3CDTF">2017-07-05T21:06:24Z</dcterms:created>
  <dcterms:modified xsi:type="dcterms:W3CDTF">2023-02-06T11:51:33Z</dcterms:modified>
</cp:coreProperties>
</file>