
<file path=[Content_Types].xml><?xml version="1.0" encoding="utf-8"?>
<Types xmlns="http://schemas.openxmlformats.org/package/2006/content-types">
  <Default Extension="png" ContentType="image/png"/>
  <Default Extension="svg" ContentType="image/sv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9" r:id="rId10"/>
    <p:sldMasterId id="2147483660" r:id="rId11"/>
  </p:sldMasterIdLst>
  <p:notesMasterIdLst>
    <p:notesMasterId r:id="rId26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8" r:id="rId18"/>
    <p:sldId id="262" r:id="rId19"/>
    <p:sldId id="269" r:id="rId20"/>
    <p:sldId id="270" r:id="rId21"/>
    <p:sldId id="267" r:id="rId22"/>
    <p:sldId id="264" r:id="rId23"/>
    <p:sldId id="265" r:id="rId24"/>
    <p:sldId id="266" r:id="rId2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7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move the slide</a:t>
            </a: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64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65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6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B99C406-F9AE-4540-B266-90E6409FC578}" type="slidenum"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buNone/>
            </a:pPr>
            <a:endParaRPr lang="en-US" sz="1200" b="0" strike="noStrike" spc="-1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dt" idx="37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lang="cs-CZ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cs-CZ" sz="1200" b="0" strike="noStrike" spc="-1">
                <a:solidFill>
                  <a:srgbClr val="000000"/>
                </a:solidFill>
                <a:latin typeface="Times New Roman"/>
              </a:rPr>
              <a:t>1.7.2013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1.7.2013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4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‹#›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ftr" idx="38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PlaceHolder 6"/>
          <p:cNvSpPr>
            <a:spLocks noGrp="1"/>
          </p:cNvSpPr>
          <p:nvPr>
            <p:ph type="sldNum" idx="39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cs-CZ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cs-CZ" sz="1200" b="0" strike="noStrike" spc="-1">
                <a:solidFill>
                  <a:srgbClr val="000000"/>
                </a:solidFill>
                <a:latin typeface="Times New Roman"/>
              </a:rPr>
              <a:t>‹#›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pPr indent="0" algn="r">
              <a:buNone/>
            </a:pPr>
            <a:fld id="{CB99C406-F9AE-4540-B266-90E6409FC578}" type="slidenum"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5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6971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buNone/>
            </a:pPr>
            <a:endParaRPr lang="en-US" sz="1200" b="0" strike="noStrike" spc="-1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dt" idx="40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lang="cs-CZ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cs-CZ" sz="1200" b="0" strike="noStrike" spc="-1">
                <a:solidFill>
                  <a:srgbClr val="000000"/>
                </a:solidFill>
                <a:latin typeface="Times New Roman"/>
              </a:rPr>
              <a:t>1.7.2013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1.7.2013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‹#›</a:t>
            </a:r>
            <a:endParaRPr lang="en-IN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ftr" idx="41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sldNum" idx="42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cs-CZ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cs-CZ" sz="1200" b="0" strike="noStrike" spc="-1">
                <a:solidFill>
                  <a:srgbClr val="000000"/>
                </a:solidFill>
                <a:latin typeface="Times New Roman"/>
              </a:rPr>
              <a:t>‹#›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AC8029F3-E664-49DE-A603-172BACB0373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A3316223-020B-4EAF-9CAC-10A48A672D0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A01FBCD-B18D-4DA9-999C-A3BBE6610087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864000" lvl="1" indent="-32400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296000" lvl="2" indent="-2880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728000" lvl="3" indent="-2160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160000" lvl="4" indent="-2160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52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4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872BC3B-84B4-4EC1-82B6-12DD4227671D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0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A8975D8-0BFC-403B-A562-50F5668188B3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864000" lvl="1" indent="-32400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296000" lvl="2" indent="-2880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728000" lvl="3" indent="-2160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160000" lvl="4" indent="-2160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3AA5EA3-2A26-49D6-B2F5-DCC2E4AAFA4C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 anchorCtr="1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864000" lvl="1" indent="-32400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296000" lvl="2" indent="-2880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728000" lvl="3" indent="-2160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160000" lvl="4" indent="-2160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4E4E9A1-D941-46C4-971B-F7C75C8BFFE3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864000" lvl="1" indent="-32400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296000" lvl="2" indent="-2880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728000" lvl="3" indent="-2160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160000" lvl="4" indent="-2160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8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DEC0F21-E73C-4C22-B5A1-60A987E5625F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1" strike="noStrike" cap="all" spc="-1">
                <a:solidFill>
                  <a:schemeClr val="dk1"/>
                </a:solidFill>
                <a:latin typeface="Calibri"/>
              </a:rPr>
              <a:t>Click to edit Master title style</a:t>
            </a:r>
            <a:endParaRPr lang="en-US" sz="4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3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C5A8A10-1CA3-4AB2-93A7-A883361C1410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864000" lvl="1" indent="-3240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296000" lvl="2" indent="-2880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728000" lvl="3" indent="-2160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160000" lvl="4" indent="-2160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27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9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33B04DF-12DA-49D6-8F9D-EA3C4CAF747B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marL="432000" indent="-3240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35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7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EBD6A72-B6D9-4BE0-A3D4-755C76C8D75B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83D0A8D-058F-4A29-9989-2532E3530399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5CD8469-B8FE-49AB-9152-68214DAE7F37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2"/>
          <p:cNvSpPr/>
          <p:nvPr/>
        </p:nvSpPr>
        <p:spPr>
          <a:xfrm>
            <a:off x="-73080" y="-73080"/>
            <a:ext cx="18430560" cy="2122200"/>
          </a:xfrm>
          <a:custGeom>
            <a:avLst/>
            <a:gdLst>
              <a:gd name="textAreaLeft" fmla="*/ 0 w 18430560"/>
              <a:gd name="textAreaRight" fmla="*/ 18430920 w 18430560"/>
              <a:gd name="textAreaTop" fmla="*/ 0 h 2122200"/>
              <a:gd name="textAreaBottom" fmla="*/ 2122560 h 2122200"/>
            </a:gdLst>
            <a:ahLst/>
            <a:cxnLst/>
            <a:rect l="textAreaLeft" t="textAreaTop" r="textAreaRight" b="textAreaBottom"/>
            <a:pathLst>
              <a:path w="18430885" h="2122656">
                <a:moveTo>
                  <a:pt x="0" y="0"/>
                </a:moveTo>
                <a:lnTo>
                  <a:pt x="18430885" y="0"/>
                </a:lnTo>
                <a:lnTo>
                  <a:pt x="18430885" y="2122656"/>
                </a:lnTo>
                <a:lnTo>
                  <a:pt x="0" y="212265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8" name="Group 3"/>
          <p:cNvGrpSpPr/>
          <p:nvPr/>
        </p:nvGrpSpPr>
        <p:grpSpPr>
          <a:xfrm>
            <a:off x="947160" y="333720"/>
            <a:ext cx="1780200" cy="1466640"/>
            <a:chOff x="947160" y="333720"/>
            <a:chExt cx="1780200" cy="1466640"/>
          </a:xfrm>
        </p:grpSpPr>
        <p:sp>
          <p:nvSpPr>
            <p:cNvPr id="69" name="Freeform 4"/>
            <p:cNvSpPr/>
            <p:nvPr/>
          </p:nvSpPr>
          <p:spPr>
            <a:xfrm>
              <a:off x="947160" y="333720"/>
              <a:ext cx="1780200" cy="1466640"/>
            </a:xfrm>
            <a:custGeom>
              <a:avLst/>
              <a:gdLst>
                <a:gd name="textAreaLeft" fmla="*/ 0 w 1780200"/>
                <a:gd name="textAreaRight" fmla="*/ 1780560 w 1780200"/>
                <a:gd name="textAreaTop" fmla="*/ 0 h 1466640"/>
                <a:gd name="textAreaBottom" fmla="*/ 1467000 h 1466640"/>
              </a:gdLst>
              <a:ahLst/>
              <a:cxnLst/>
              <a:rect l="textAreaLeft" t="textAreaTop" r="textAreaRight" b="textAreaBottom"/>
              <a:pathLst>
                <a:path w="2374265" h="1955800">
                  <a:moveTo>
                    <a:pt x="0" y="0"/>
                  </a:moveTo>
                  <a:lnTo>
                    <a:pt x="2374265" y="0"/>
                  </a:lnTo>
                  <a:lnTo>
                    <a:pt x="2374265" y="1955800"/>
                  </a:lnTo>
                  <a:lnTo>
                    <a:pt x="0" y="195580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0" name="TextBox 5"/>
          <p:cNvSpPr/>
          <p:nvPr/>
        </p:nvSpPr>
        <p:spPr>
          <a:xfrm>
            <a:off x="3166560" y="3944234"/>
            <a:ext cx="12171960" cy="7694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6001"/>
              </a:lnSpc>
            </a:pPr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AURA – Adaptive </a:t>
            </a:r>
            <a:r>
              <a:rPr lang="en-GB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Responsive Assistant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Freeform 6"/>
          <p:cNvSpPr/>
          <p:nvPr/>
        </p:nvSpPr>
        <p:spPr>
          <a:xfrm>
            <a:off x="-38880" y="398880"/>
            <a:ext cx="18287640" cy="198576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985760"/>
              <a:gd name="textAreaBottom" fmla="*/ 1986120 h 1985760"/>
            </a:gdLst>
            <a:ahLst/>
            <a:cxnLst/>
            <a:rect l="textAreaLeft" t="textAreaTop" r="textAreaRight" b="textAreaBottom"/>
            <a:pathLst>
              <a:path w="18287997" h="1986156">
                <a:moveTo>
                  <a:pt x="0" y="0"/>
                </a:moveTo>
                <a:lnTo>
                  <a:pt x="18287997" y="0"/>
                </a:lnTo>
                <a:lnTo>
                  <a:pt x="18287997" y="1986156"/>
                </a:lnTo>
                <a:lnTo>
                  <a:pt x="0" y="198615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Box 7"/>
          <p:cNvSpPr/>
          <p:nvPr/>
        </p:nvSpPr>
        <p:spPr>
          <a:xfrm>
            <a:off x="5230440" y="2194920"/>
            <a:ext cx="8044200" cy="7878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6718"/>
              </a:lnSpc>
            </a:pPr>
            <a:r>
              <a:rPr lang="en-US" sz="4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Major Project -I (BTCOS708)</a:t>
            </a:r>
            <a:endParaRPr lang="en-IN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Box 8"/>
          <p:cNvSpPr/>
          <p:nvPr/>
        </p:nvSpPr>
        <p:spPr>
          <a:xfrm>
            <a:off x="3780000" y="-73080"/>
            <a:ext cx="12783600" cy="20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8399"/>
              </a:lnSpc>
            </a:pPr>
            <a:r>
              <a:rPr lang="en-US" sz="60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Bajaj Institute of Technology, Wardha</a:t>
            </a:r>
            <a:endParaRPr lang="en-IN" sz="60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7560"/>
              </a:lnSpc>
            </a:pPr>
            <a:r>
              <a:rPr lang="en-US" sz="54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Department of Computer Engineering</a:t>
            </a:r>
            <a:endParaRPr lang="en-IN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Box 9"/>
          <p:cNvSpPr/>
          <p:nvPr/>
        </p:nvSpPr>
        <p:spPr>
          <a:xfrm>
            <a:off x="620280" y="6253200"/>
            <a:ext cx="3804840" cy="69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5460"/>
              </a:lnSpc>
            </a:pPr>
            <a:r>
              <a:rPr lang="en-US" sz="3900" b="0" strike="noStrike" spc="-1">
                <a:solidFill>
                  <a:srgbClr val="002060"/>
                </a:solidFill>
                <a:latin typeface="Times New Roman"/>
                <a:ea typeface="Times New Roman"/>
              </a:rPr>
              <a:t>Project Members </a:t>
            </a:r>
            <a:endParaRPr lang="en-IN" sz="3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Box 10"/>
          <p:cNvSpPr/>
          <p:nvPr/>
        </p:nvSpPr>
        <p:spPr>
          <a:xfrm>
            <a:off x="12484980" y="6801960"/>
            <a:ext cx="5486040" cy="12567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5460"/>
              </a:lnSpc>
            </a:pPr>
            <a:r>
              <a:rPr lang="en-US" sz="3900" b="0" strike="noStrike" spc="-1" dirty="0">
                <a:solidFill>
                  <a:srgbClr val="002060"/>
                </a:solidFill>
                <a:latin typeface="Times New Roman"/>
                <a:ea typeface="Times New Roman"/>
              </a:rPr>
              <a:t>Guided By:</a:t>
            </a:r>
            <a:endParaRPr lang="en-IN" sz="39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275"/>
              </a:lnSpc>
            </a:pPr>
            <a:r>
              <a:rPr lang="en-US" sz="3600" spc="-1" dirty="0">
                <a:solidFill>
                  <a:srgbClr val="000000"/>
                </a:solidFill>
                <a:latin typeface="Times New Roman"/>
                <a:ea typeface="Times New Roman"/>
              </a:rPr>
              <a:t>Prof. Sheetal Kale</a:t>
            </a:r>
            <a:r>
              <a:rPr lang="en-US" sz="36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TextBox 11"/>
          <p:cNvSpPr/>
          <p:nvPr/>
        </p:nvSpPr>
        <p:spPr>
          <a:xfrm>
            <a:off x="620280" y="7092720"/>
            <a:ext cx="6568200" cy="30210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6075"/>
              </a:lnSpc>
            </a:pPr>
            <a:r>
              <a:rPr lang="en-US" sz="3000" b="0" strike="noStrike" spc="9" dirty="0">
                <a:solidFill>
                  <a:srgbClr val="000000"/>
                </a:solidFill>
                <a:latin typeface="Times New Roman"/>
                <a:ea typeface="Times New Roman"/>
              </a:rPr>
              <a:t>1.Abhishek Wake  (2246491245108) 2.Moin Chavan (22464912450103)</a:t>
            </a:r>
            <a:endParaRPr lang="en-IN" sz="30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6075"/>
              </a:lnSpc>
            </a:pPr>
            <a:r>
              <a:rPr lang="en-US" sz="3000" b="0" strike="noStrike" spc="9" dirty="0">
                <a:solidFill>
                  <a:srgbClr val="000000"/>
                </a:solidFill>
                <a:latin typeface="Times New Roman"/>
                <a:ea typeface="Times New Roman"/>
              </a:rPr>
              <a:t>3.Gufrana Sayyad  (2246491245086)</a:t>
            </a:r>
          </a:p>
          <a:p>
            <a:pPr>
              <a:lnSpc>
                <a:spcPts val="6075"/>
              </a:lnSpc>
            </a:pPr>
            <a:r>
              <a:rPr lang="en-US" sz="3000" spc="9" dirty="0">
                <a:solidFill>
                  <a:srgbClr val="000000"/>
                </a:solidFill>
                <a:latin typeface="Times New Roman"/>
              </a:rPr>
              <a:t>4. Dipti </a:t>
            </a:r>
            <a:r>
              <a:rPr lang="en-US" sz="3000" spc="9" dirty="0" err="1">
                <a:solidFill>
                  <a:srgbClr val="000000"/>
                </a:solidFill>
                <a:latin typeface="Times New Roman"/>
              </a:rPr>
              <a:t>Khadagi</a:t>
            </a:r>
            <a:r>
              <a:rPr lang="en-US" sz="3000" spc="9" dirty="0">
                <a:solidFill>
                  <a:srgbClr val="000000"/>
                </a:solidFill>
                <a:latin typeface="Times New Roman"/>
              </a:rPr>
              <a:t>  (</a:t>
            </a:r>
            <a:r>
              <a:rPr lang="en-US" sz="3000" spc="9" dirty="0">
                <a:solidFill>
                  <a:srgbClr val="000000"/>
                </a:solidFill>
                <a:latin typeface="Times New Roman"/>
                <a:ea typeface="Times New Roman"/>
              </a:rPr>
              <a:t>2246491245073)</a:t>
            </a:r>
            <a:endParaRPr lang="en-IN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7098-E143-46C1-9186-6BCB1B7C4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82880"/>
            <a:ext cx="16458840" cy="112776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213EBAB3-D9CA-4F5C-9327-0BA694CE9757}"/>
              </a:ext>
            </a:extLst>
          </p:cNvPr>
          <p:cNvSpPr/>
          <p:nvPr/>
        </p:nvSpPr>
        <p:spPr>
          <a:xfrm>
            <a:off x="-72900" y="-134280"/>
            <a:ext cx="18433800" cy="1665720"/>
          </a:xfrm>
          <a:custGeom>
            <a:avLst/>
            <a:gdLst>
              <a:gd name="textAreaLeft" fmla="*/ 0 w 18433800"/>
              <a:gd name="textAreaRight" fmla="*/ 18434160 w 18433800"/>
              <a:gd name="textAreaTop" fmla="*/ 0 h 1665720"/>
              <a:gd name="textAreaBottom" fmla="*/ 1666080 h 1665720"/>
            </a:gdLst>
            <a:ahLst/>
            <a:cxnLst/>
            <a:rect l="textAreaLeft" t="textAreaTop" r="textAreaRight" b="textAreaBottom"/>
            <a:pathLst>
              <a:path w="18434047" h="1666151">
                <a:moveTo>
                  <a:pt x="0" y="0"/>
                </a:moveTo>
                <a:lnTo>
                  <a:pt x="18434047" y="0"/>
                </a:lnTo>
                <a:lnTo>
                  <a:pt x="18434047" y="1666151"/>
                </a:lnTo>
                <a:lnTo>
                  <a:pt x="0" y="166615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GB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9.Implementation Highlights</a:t>
            </a:r>
            <a:endParaRPr lang="en-IN" sz="6600" b="0" strike="noStrike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5B6376-9A51-4536-9572-6B298469558A}"/>
              </a:ext>
            </a:extLst>
          </p:cNvPr>
          <p:cNvSpPr txBox="1"/>
          <p:nvPr/>
        </p:nvSpPr>
        <p:spPr>
          <a:xfrm flipH="1">
            <a:off x="792300" y="1627800"/>
            <a:ext cx="1594104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Optimizations</a:t>
            </a:r>
          </a:p>
          <a:p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3× Faster Execution: Caching and pattern matching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API Calls: Common commands processed locally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 Processing: Thread-based non-blocking tasks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Recovery: Automatic restart after failures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Commands</a:t>
            </a:r>
          </a:p>
          <a:p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System: “Hey AURA open calculator”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Web: “Hey AURA search for Python tutorials”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IoT: “Hey AURA turn off light”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Conversation: “Hey AURA what is artificial intelligence?”</a:t>
            </a:r>
            <a:b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40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5ED96493-9AB4-4C43-B297-2E42AE138B33}"/>
              </a:ext>
            </a:extLst>
          </p:cNvPr>
          <p:cNvSpPr/>
          <p:nvPr/>
        </p:nvSpPr>
        <p:spPr>
          <a:xfrm>
            <a:off x="-73080" y="-134280"/>
            <a:ext cx="18433800" cy="1665720"/>
          </a:xfrm>
          <a:custGeom>
            <a:avLst/>
            <a:gdLst>
              <a:gd name="textAreaLeft" fmla="*/ 0 w 18433800"/>
              <a:gd name="textAreaRight" fmla="*/ 18434160 w 18433800"/>
              <a:gd name="textAreaTop" fmla="*/ 0 h 1665720"/>
              <a:gd name="textAreaBottom" fmla="*/ 1666080 h 1665720"/>
            </a:gdLst>
            <a:ahLst/>
            <a:cxnLst/>
            <a:rect l="textAreaLeft" t="textAreaTop" r="textAreaRight" b="textAreaBottom"/>
            <a:pathLst>
              <a:path w="18434047" h="1666151">
                <a:moveTo>
                  <a:pt x="0" y="0"/>
                </a:moveTo>
                <a:lnTo>
                  <a:pt x="18434047" y="0"/>
                </a:lnTo>
                <a:lnTo>
                  <a:pt x="18434047" y="1666151"/>
                </a:lnTo>
                <a:lnTo>
                  <a:pt x="0" y="166615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6AB1E-D6C3-426D-8E91-947934661127}"/>
              </a:ext>
            </a:extLst>
          </p:cNvPr>
          <p:cNvSpPr txBox="1"/>
          <p:nvPr/>
        </p:nvSpPr>
        <p:spPr>
          <a:xfrm>
            <a:off x="5257620" y="144582"/>
            <a:ext cx="7772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Future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5D1BF7-099B-4D98-8B03-68A5B227893E}"/>
              </a:ext>
            </a:extLst>
          </p:cNvPr>
          <p:cNvSpPr txBox="1"/>
          <p:nvPr/>
        </p:nvSpPr>
        <p:spPr>
          <a:xfrm>
            <a:off x="746580" y="2545080"/>
            <a:ext cx="156821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Productivity Assistant (students, developers, office workers).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Home Hub for controlling appliances via AI, not just “dumb commands.”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Use: Office automation (meeting scheduling, reports, device control).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Expansion: 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Integration with Notion, Trello, Jira for project management. AI “macro creator” (learns your habits, builds custom workflows). </a:t>
            </a:r>
          </a:p>
        </p:txBody>
      </p:sp>
    </p:spTree>
    <p:extLst>
      <p:ext uri="{BB962C8B-B14F-4D97-AF65-F5344CB8AC3E}">
        <p14:creationId xmlns:p14="http://schemas.microsoft.com/office/powerpoint/2010/main" val="2615485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reeform 2"/>
          <p:cNvSpPr/>
          <p:nvPr/>
        </p:nvSpPr>
        <p:spPr>
          <a:xfrm>
            <a:off x="-73080" y="-73080"/>
            <a:ext cx="18433800" cy="1665720"/>
          </a:xfrm>
          <a:custGeom>
            <a:avLst/>
            <a:gdLst>
              <a:gd name="textAreaLeft" fmla="*/ 0 w 18433800"/>
              <a:gd name="textAreaRight" fmla="*/ 18434160 w 18433800"/>
              <a:gd name="textAreaTop" fmla="*/ 0 h 1665720"/>
              <a:gd name="textAreaBottom" fmla="*/ 1666080 h 1665720"/>
            </a:gdLst>
            <a:ahLst/>
            <a:cxnLst/>
            <a:rect l="textAreaLeft" t="textAreaTop" r="textAreaRight" b="textAreaBottom"/>
            <a:pathLst>
              <a:path w="18434047" h="1666151">
                <a:moveTo>
                  <a:pt x="0" y="0"/>
                </a:moveTo>
                <a:lnTo>
                  <a:pt x="18434047" y="0"/>
                </a:lnTo>
                <a:lnTo>
                  <a:pt x="18434047" y="1666151"/>
                </a:lnTo>
                <a:lnTo>
                  <a:pt x="0" y="166615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3"/>
          <p:cNvSpPr/>
          <p:nvPr/>
        </p:nvSpPr>
        <p:spPr>
          <a:xfrm>
            <a:off x="6685920" y="184658"/>
            <a:ext cx="6481440" cy="10821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9241"/>
              </a:lnSpc>
            </a:pPr>
            <a:r>
              <a:rPr lang="en-US" sz="6600" b="0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11. Conclusion</a:t>
            </a:r>
            <a:endParaRPr lang="en-IN" sz="6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Box 5"/>
          <p:cNvSpPr/>
          <p:nvPr/>
        </p:nvSpPr>
        <p:spPr>
          <a:xfrm>
            <a:off x="1105080" y="2262120"/>
            <a:ext cx="15495480" cy="49859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AURA – AI Responsive Assistant​ integrates AI and IoT to automate both digital tasks like emails, browsing, and coding, and physical tasks such as controlling lights, fans, and studio setups. With personalized workflows like </a:t>
            </a:r>
            <a:r>
              <a:rPr lang="en-GB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mode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mode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helps users save time, reduce effort, and boost productivity.</a:t>
            </a:r>
          </a:p>
          <a:p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AURA is scalable and adaptable, making it easy to add new devices and applications. By combining speech recognition, AI reasoning, and automation tools, it moves a step closer to creating a real-world assistant for students, professionals, and smart homes.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 2"/>
          <p:cNvSpPr/>
          <p:nvPr/>
        </p:nvSpPr>
        <p:spPr>
          <a:xfrm>
            <a:off x="-73080" y="-73080"/>
            <a:ext cx="18433800" cy="1665720"/>
          </a:xfrm>
          <a:custGeom>
            <a:avLst/>
            <a:gdLst>
              <a:gd name="textAreaLeft" fmla="*/ 0 w 18433800"/>
              <a:gd name="textAreaRight" fmla="*/ 18434160 w 18433800"/>
              <a:gd name="textAreaTop" fmla="*/ 0 h 1665720"/>
              <a:gd name="textAreaBottom" fmla="*/ 1666080 h 1665720"/>
            </a:gdLst>
            <a:ahLst/>
            <a:cxnLst/>
            <a:rect l="textAreaLeft" t="textAreaTop" r="textAreaRight" b="textAreaBottom"/>
            <a:pathLst>
              <a:path w="18434047" h="1666151">
                <a:moveTo>
                  <a:pt x="0" y="0"/>
                </a:moveTo>
                <a:lnTo>
                  <a:pt x="18434047" y="0"/>
                </a:lnTo>
                <a:lnTo>
                  <a:pt x="18434047" y="1666151"/>
                </a:lnTo>
                <a:lnTo>
                  <a:pt x="0" y="166615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3"/>
          <p:cNvSpPr/>
          <p:nvPr/>
        </p:nvSpPr>
        <p:spPr>
          <a:xfrm>
            <a:off x="6506487" y="199896"/>
            <a:ext cx="5246640" cy="10821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241"/>
              </a:lnSpc>
            </a:pPr>
            <a:r>
              <a:rPr lang="en-US" sz="6600" b="0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12. References</a:t>
            </a:r>
            <a:endParaRPr lang="en-IN" sz="6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FDF23-FED1-4900-B891-19F3CB6009F7}"/>
              </a:ext>
            </a:extLst>
          </p:cNvPr>
          <p:cNvSpPr txBox="1"/>
          <p:nvPr/>
        </p:nvSpPr>
        <p:spPr>
          <a:xfrm>
            <a:off x="429060" y="1678387"/>
            <a:ext cx="15758160" cy="827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G.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Alomari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Aljrah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Aljarrah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Aljarah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B.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Aljarah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“Transforming Text Generation in NLP: Deep Learning with GPT Models and 2023 Twitter Corpus Using Transformer Architecture,” 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J. Recent </a:t>
            </a:r>
            <a:r>
              <a:rPr lang="en-GB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Trends </a:t>
            </a:r>
            <a:r>
              <a:rPr lang="en-GB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11, no. 9, pp. 3139–3145, 2023.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A. I. Blessing, J.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Micheal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J. Joseph, “AI-Powered Personal Assistants: Enhancing Daily Life,” 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ResearchGate Preprint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Sept. 2024.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H. S.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Ogenyi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“IoT Based Smart Home Automation System Using ESP8266,” 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B.Eng. Thesis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Dept. Telecommunication Eng., Federal Univ. of Technology, Minna, Nigeria, 2023.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J.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Jhurani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“Automation in Workday Using Python-Selenium,” 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Res. J. Eng. Technol. (IRJET)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9, no. 12, pp. 102–106, 2022.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R. Joshi, S. Kar, A. W.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Bamud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T. R., “Personal A.I. Desktop Assistant,” 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J. Sci. Res. Eng. Manage.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7, no. 2, pp. 55–60, 2023.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D. Al-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Fraihat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Sharrab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Alzyoud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Qahmash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Tarawneh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A.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Maaita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“Speech Recognition Utilizing Deep Learning: A Systematic Review of the Latest Developments,” 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Appl. </a:t>
            </a:r>
            <a:r>
              <a:rPr lang="en-GB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38, no. 4, pp. 250–259, 2024.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2"/>
          <p:cNvGrpSpPr/>
          <p:nvPr/>
        </p:nvGrpSpPr>
        <p:grpSpPr>
          <a:xfrm>
            <a:off x="7262402" y="1631328"/>
            <a:ext cx="3133440" cy="2590200"/>
            <a:chOff x="7567200" y="1152360"/>
            <a:chExt cx="3133440" cy="2590200"/>
          </a:xfrm>
        </p:grpSpPr>
        <p:sp>
          <p:nvSpPr>
            <p:cNvPr id="177" name="Freeform 3"/>
            <p:cNvSpPr/>
            <p:nvPr/>
          </p:nvSpPr>
          <p:spPr>
            <a:xfrm>
              <a:off x="7567200" y="1152360"/>
              <a:ext cx="3133440" cy="2590200"/>
            </a:xfrm>
            <a:custGeom>
              <a:avLst/>
              <a:gdLst>
                <a:gd name="textAreaLeft" fmla="*/ 0 w 3133440"/>
                <a:gd name="textAreaRight" fmla="*/ 3133800 w 3133440"/>
                <a:gd name="textAreaTop" fmla="*/ 0 h 2590200"/>
                <a:gd name="textAreaBottom" fmla="*/ 2590560 h 2590200"/>
              </a:gdLst>
              <a:ahLst/>
              <a:cxnLst/>
              <a:rect l="textAreaLeft" t="textAreaTop" r="textAreaRight" b="textAreaBottom"/>
              <a:pathLst>
                <a:path w="4178300" h="3454273">
                  <a:moveTo>
                    <a:pt x="0" y="0"/>
                  </a:moveTo>
                  <a:lnTo>
                    <a:pt x="4178300" y="0"/>
                  </a:lnTo>
                  <a:lnTo>
                    <a:pt x="4178300" y="3454273"/>
                  </a:lnTo>
                  <a:lnTo>
                    <a:pt x="0" y="345427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8" name="Freeform 4"/>
          <p:cNvSpPr/>
          <p:nvPr/>
        </p:nvSpPr>
        <p:spPr>
          <a:xfrm>
            <a:off x="1257120" y="1152360"/>
            <a:ext cx="15773040" cy="6356880"/>
          </a:xfrm>
          <a:custGeom>
            <a:avLst/>
            <a:gdLst>
              <a:gd name="textAreaLeft" fmla="*/ 0 w 15773040"/>
              <a:gd name="textAreaRight" fmla="*/ 15773400 w 15773040"/>
              <a:gd name="textAreaTop" fmla="*/ 0 h 6356880"/>
              <a:gd name="textAreaBottom" fmla="*/ 6357240 h 6356880"/>
            </a:gdLst>
            <a:ahLst/>
            <a:cxnLst/>
            <a:rect l="textAreaLeft" t="textAreaTop" r="textAreaRight" b="textAreaBottom"/>
            <a:pathLst>
              <a:path w="15773397" h="6357245">
                <a:moveTo>
                  <a:pt x="0" y="0"/>
                </a:moveTo>
                <a:lnTo>
                  <a:pt x="15773397" y="0"/>
                </a:lnTo>
                <a:lnTo>
                  <a:pt x="15773397" y="6357245"/>
                </a:lnTo>
                <a:lnTo>
                  <a:pt x="0" y="63572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Box 5"/>
          <p:cNvSpPr/>
          <p:nvPr/>
        </p:nvSpPr>
        <p:spPr>
          <a:xfrm>
            <a:off x="3153240" y="4607484"/>
            <a:ext cx="12220560" cy="306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24148"/>
              </a:lnSpc>
            </a:pPr>
            <a:r>
              <a:rPr lang="en-US" sz="1725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Thank You. </a:t>
            </a:r>
            <a:endParaRPr lang="en-IN" sz="1725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Box 6"/>
          <p:cNvSpPr/>
          <p:nvPr/>
        </p:nvSpPr>
        <p:spPr>
          <a:xfrm>
            <a:off x="16802280" y="9489600"/>
            <a:ext cx="232920" cy="32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>
                <a:solidFill>
                  <a:srgbClr val="898989"/>
                </a:solidFill>
                <a:latin typeface="Times New Roman"/>
                <a:ea typeface="Times New Roman"/>
              </a:rPr>
              <a:t>15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2"/>
          <p:cNvSpPr/>
          <p:nvPr/>
        </p:nvSpPr>
        <p:spPr>
          <a:xfrm>
            <a:off x="-73080" y="-73080"/>
            <a:ext cx="18433800" cy="1665720"/>
          </a:xfrm>
          <a:custGeom>
            <a:avLst/>
            <a:gdLst>
              <a:gd name="textAreaLeft" fmla="*/ 0 w 18433800"/>
              <a:gd name="textAreaRight" fmla="*/ 18434160 w 18433800"/>
              <a:gd name="textAreaTop" fmla="*/ 0 h 1665720"/>
              <a:gd name="textAreaBottom" fmla="*/ 1666080 h 1665720"/>
            </a:gdLst>
            <a:ahLst/>
            <a:cxnLst/>
            <a:rect l="textAreaLeft" t="textAreaTop" r="textAreaRight" b="textAreaBottom"/>
            <a:pathLst>
              <a:path w="18434047" h="1666151">
                <a:moveTo>
                  <a:pt x="0" y="0"/>
                </a:moveTo>
                <a:lnTo>
                  <a:pt x="18434047" y="0"/>
                </a:lnTo>
                <a:lnTo>
                  <a:pt x="18434047" y="1666151"/>
                </a:lnTo>
                <a:lnTo>
                  <a:pt x="0" y="166615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Box 3"/>
          <p:cNvSpPr/>
          <p:nvPr/>
        </p:nvSpPr>
        <p:spPr>
          <a:xfrm>
            <a:off x="6127200" y="172800"/>
            <a:ext cx="5538240" cy="117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241"/>
              </a:lnSpc>
            </a:pPr>
            <a:r>
              <a:rPr lang="en-US" sz="6600" b="0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1. Introduction</a:t>
            </a:r>
            <a:endParaRPr lang="en-IN" sz="6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Box 7"/>
          <p:cNvSpPr/>
          <p:nvPr/>
        </p:nvSpPr>
        <p:spPr>
          <a:xfrm>
            <a:off x="1028880" y="6600960"/>
            <a:ext cx="4152720" cy="5632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 defTabSz="914400">
              <a:lnSpc>
                <a:spcPts val="4759"/>
              </a:lnSpc>
            </a:pPr>
            <a:endParaRPr lang="en-IN" sz="3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Box 8"/>
          <p:cNvSpPr/>
          <p:nvPr/>
        </p:nvSpPr>
        <p:spPr>
          <a:xfrm>
            <a:off x="627480" y="2377200"/>
            <a:ext cx="17032680" cy="72244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GB" sz="3600" b="1" dirty="0"/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perform repetitive manual tasks (open apps, browse, control devices).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voice assistants lack local system-level control and custom automation.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There’s a need for a personal, offline-capable, AI-powered assistant.</a:t>
            </a:r>
          </a:p>
          <a:p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Concept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AURA listens for “Hey AURA” and performs system, web, and IoT automation.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Speech Recognition,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GPT, and Text-to-Speech (TTS).</a:t>
            </a:r>
          </a:p>
          <a:p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Outcome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intelligent, voice-activated ecosystem for hands-free, AI-based productivity.</a:t>
            </a:r>
          </a:p>
          <a:p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520" lvl="2">
              <a:lnSpc>
                <a:spcPts val="4901"/>
              </a:lnSpc>
              <a:buClr>
                <a:srgbClr val="000000"/>
              </a:buClr>
            </a:pPr>
            <a:endParaRPr lang="en-IN" sz="35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 2"/>
          <p:cNvSpPr/>
          <p:nvPr/>
        </p:nvSpPr>
        <p:spPr>
          <a:xfrm>
            <a:off x="-73080" y="-73080"/>
            <a:ext cx="18433800" cy="1665720"/>
          </a:xfrm>
          <a:custGeom>
            <a:avLst/>
            <a:gdLst>
              <a:gd name="textAreaLeft" fmla="*/ 0 w 18433800"/>
              <a:gd name="textAreaRight" fmla="*/ 18434160 w 18433800"/>
              <a:gd name="textAreaTop" fmla="*/ 0 h 1665720"/>
              <a:gd name="textAreaBottom" fmla="*/ 1666080 h 1665720"/>
            </a:gdLst>
            <a:ahLst/>
            <a:cxnLst/>
            <a:rect l="textAreaLeft" t="textAreaTop" r="textAreaRight" b="textAreaBottom"/>
            <a:pathLst>
              <a:path w="18434047" h="1666151">
                <a:moveTo>
                  <a:pt x="0" y="0"/>
                </a:moveTo>
                <a:lnTo>
                  <a:pt x="18434047" y="0"/>
                </a:lnTo>
                <a:lnTo>
                  <a:pt x="18434047" y="1666151"/>
                </a:lnTo>
                <a:lnTo>
                  <a:pt x="0" y="166615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3"/>
          <p:cNvSpPr/>
          <p:nvPr/>
        </p:nvSpPr>
        <p:spPr>
          <a:xfrm>
            <a:off x="3550440" y="189919"/>
            <a:ext cx="11864160" cy="117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241"/>
              </a:lnSpc>
            </a:pPr>
            <a:r>
              <a:rPr lang="en-US" sz="6600" b="0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2. Objectives &amp; Scope of Project</a:t>
            </a:r>
            <a:endParaRPr lang="en-IN" sz="6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DCFB3-C91F-4DEE-862B-A90D7CD11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1592640"/>
            <a:ext cx="8208361" cy="8694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7D5F57-6FF6-4406-B28E-E3CB9F7F303C}"/>
              </a:ext>
            </a:extLst>
          </p:cNvPr>
          <p:cNvSpPr txBox="1"/>
          <p:nvPr/>
        </p:nvSpPr>
        <p:spPr>
          <a:xfrm>
            <a:off x="5349241" y="2103461"/>
            <a:ext cx="25298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voice-activated personal assistant for real-time automation.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B50F9-E163-4B84-8CA8-E6C71AF5D102}"/>
              </a:ext>
            </a:extLst>
          </p:cNvPr>
          <p:cNvSpPr txBox="1"/>
          <p:nvPr/>
        </p:nvSpPr>
        <p:spPr>
          <a:xfrm>
            <a:off x="830220" y="4000828"/>
            <a:ext cx="2392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GPT for intelligent, context-aware conversation.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A7D68-99F1-4076-A349-ABE8E8EEB8D2}"/>
              </a:ext>
            </a:extLst>
          </p:cNvPr>
          <p:cNvSpPr txBox="1"/>
          <p:nvPr/>
        </p:nvSpPr>
        <p:spPr>
          <a:xfrm>
            <a:off x="5349241" y="5939820"/>
            <a:ext cx="25298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IoT device control using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Sinric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 APIs.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F930A-1DCF-4FD6-A88C-E218B4253CE6}"/>
              </a:ext>
            </a:extLst>
          </p:cNvPr>
          <p:cNvSpPr txBox="1"/>
          <p:nvPr/>
        </p:nvSpPr>
        <p:spPr>
          <a:xfrm>
            <a:off x="609600" y="7524378"/>
            <a:ext cx="2392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continuously in background with minimal resources.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5E3AE2-B79A-4593-8AFE-9A517D1CD9D9}"/>
              </a:ext>
            </a:extLst>
          </p:cNvPr>
          <p:cNvSpPr txBox="1"/>
          <p:nvPr/>
        </p:nvSpPr>
        <p:spPr>
          <a:xfrm>
            <a:off x="255838" y="1619734"/>
            <a:ext cx="27464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-1" dirty="0">
                <a:solidFill>
                  <a:srgbClr val="000000"/>
                </a:solidFill>
                <a:latin typeface="Times New Roman Bold"/>
                <a:ea typeface="Times New Roman Bold"/>
              </a:rPr>
              <a:t>Objectives</a:t>
            </a:r>
            <a:endParaRPr lang="en-IN" sz="4400" spc="-1" dirty="0">
              <a:solidFill>
                <a:srgbClr val="0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5FF54A-8329-4983-9A37-AD77AE0D3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355" y="2849881"/>
            <a:ext cx="8324492" cy="50072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 2"/>
          <p:cNvSpPr/>
          <p:nvPr/>
        </p:nvSpPr>
        <p:spPr>
          <a:xfrm>
            <a:off x="-73080" y="-73080"/>
            <a:ext cx="18433800" cy="1665720"/>
          </a:xfrm>
          <a:custGeom>
            <a:avLst/>
            <a:gdLst>
              <a:gd name="textAreaLeft" fmla="*/ 0 w 18433800"/>
              <a:gd name="textAreaRight" fmla="*/ 18434160 w 18433800"/>
              <a:gd name="textAreaTop" fmla="*/ 0 h 1665720"/>
              <a:gd name="textAreaBottom" fmla="*/ 1666080 h 1665720"/>
            </a:gdLst>
            <a:ahLst/>
            <a:cxnLst/>
            <a:rect l="textAreaLeft" t="textAreaTop" r="textAreaRight" b="textAreaBottom"/>
            <a:pathLst>
              <a:path w="18434047" h="1666151">
                <a:moveTo>
                  <a:pt x="0" y="0"/>
                </a:moveTo>
                <a:lnTo>
                  <a:pt x="18434047" y="0"/>
                </a:lnTo>
                <a:lnTo>
                  <a:pt x="18434047" y="1666151"/>
                </a:lnTo>
                <a:lnTo>
                  <a:pt x="0" y="166615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Box 3"/>
          <p:cNvSpPr/>
          <p:nvPr/>
        </p:nvSpPr>
        <p:spPr>
          <a:xfrm>
            <a:off x="6352200" y="0"/>
            <a:ext cx="5583240" cy="117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241"/>
              </a:lnSpc>
            </a:pPr>
            <a:r>
              <a:rPr lang="en-US" sz="6600" b="0" strike="noStrike" spc="-1">
                <a:solidFill>
                  <a:srgbClr val="FFFFFF"/>
                </a:solidFill>
                <a:latin typeface="Times New Roman"/>
                <a:ea typeface="Times New Roman"/>
              </a:rPr>
              <a:t>3. Stakeholders</a:t>
            </a:r>
            <a:endParaRPr lang="en-IN" sz="66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3" name="Group 4"/>
          <p:cNvGrpSpPr/>
          <p:nvPr/>
        </p:nvGrpSpPr>
        <p:grpSpPr>
          <a:xfrm>
            <a:off x="6946081" y="1542877"/>
            <a:ext cx="3295199" cy="1474643"/>
            <a:chOff x="6145547" y="-225663"/>
            <a:chExt cx="4221720" cy="2812320"/>
          </a:xfrm>
        </p:grpSpPr>
        <p:sp>
          <p:nvSpPr>
            <p:cNvPr id="94" name="Freeform 5"/>
            <p:cNvSpPr/>
            <p:nvPr/>
          </p:nvSpPr>
          <p:spPr>
            <a:xfrm>
              <a:off x="6145547" y="-225663"/>
              <a:ext cx="4221720" cy="2812320"/>
            </a:xfrm>
            <a:custGeom>
              <a:avLst/>
              <a:gdLst>
                <a:gd name="textAreaLeft" fmla="*/ 0 w 4221720"/>
                <a:gd name="textAreaRight" fmla="*/ 4222080 w 4221720"/>
                <a:gd name="textAreaTop" fmla="*/ 0 h 2812320"/>
                <a:gd name="textAreaBottom" fmla="*/ 2812680 h 2812320"/>
              </a:gdLst>
              <a:ahLst/>
              <a:cxnLst/>
              <a:rect l="textAreaLeft" t="textAreaTop" r="textAreaRight" b="textAreaBottom"/>
              <a:pathLst>
                <a:path w="5629656" h="3750056">
                  <a:moveTo>
                    <a:pt x="0" y="0"/>
                  </a:moveTo>
                  <a:lnTo>
                    <a:pt x="5629656" y="0"/>
                  </a:lnTo>
                  <a:lnTo>
                    <a:pt x="5629656" y="3750056"/>
                  </a:lnTo>
                  <a:lnTo>
                    <a:pt x="0" y="3750056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IN" sz="1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1" name="TextBox 12"/>
          <p:cNvSpPr/>
          <p:nvPr/>
        </p:nvSpPr>
        <p:spPr>
          <a:xfrm>
            <a:off x="5762896" y="2865927"/>
            <a:ext cx="6405000" cy="7351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&amp; professionals</a:t>
            </a:r>
            <a:r>
              <a:rPr lang="en-GB" sz="3600" dirty="0"/>
              <a:t> </a:t>
            </a:r>
            <a:endParaRPr lang="en-IN" sz="36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Box 13"/>
          <p:cNvSpPr/>
          <p:nvPr/>
        </p:nvSpPr>
        <p:spPr>
          <a:xfrm>
            <a:off x="7992240" y="8694065"/>
            <a:ext cx="6045976" cy="7055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>
              <a:lnSpc>
                <a:spcPts val="6001"/>
              </a:lnSpc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Institution</a:t>
            </a:r>
            <a:endParaRPr lang="en-IN" sz="360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TextBox 14"/>
          <p:cNvSpPr/>
          <p:nvPr/>
        </p:nvSpPr>
        <p:spPr>
          <a:xfrm>
            <a:off x="5685754" y="6124850"/>
            <a:ext cx="3947160" cy="12856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>
              <a:lnSpc>
                <a:spcPts val="5321"/>
              </a:lnSpc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Developers (Project Team)</a:t>
            </a:r>
            <a:endParaRPr lang="en-IN" sz="320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TextBox 15"/>
          <p:cNvSpPr/>
          <p:nvPr/>
        </p:nvSpPr>
        <p:spPr>
          <a:xfrm>
            <a:off x="9465960" y="6224203"/>
            <a:ext cx="6045977" cy="8409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>
              <a:lnSpc>
                <a:spcPts val="7464"/>
              </a:lnSpc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/ Evaluators</a:t>
            </a:r>
            <a:endParaRPr lang="en-IN" sz="320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248 Software Developer Cartoon Stock Photos, High-Res Pictures, and Images  - Getty Images">
            <a:extLst>
              <a:ext uri="{FF2B5EF4-FFF2-40B4-BE49-F238E27FC236}">
                <a16:creationId xmlns:a16="http://schemas.microsoft.com/office/drawing/2014/main" id="{8DD49C4A-68C6-4015-BF7B-4942F3710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659" y="3983944"/>
            <a:ext cx="2839161" cy="192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llege Building Stock Illustrations – 24,971 College Building Stock  Illustrations, Vectors &amp; Clipart - Dreamstime">
            <a:extLst>
              <a:ext uri="{FF2B5EF4-FFF2-40B4-BE49-F238E27FC236}">
                <a16:creationId xmlns:a16="http://schemas.microsoft.com/office/drawing/2014/main" id="{9BF883C1-2CAB-4B5A-86E7-4A0AEFD9A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812" y="7664489"/>
            <a:ext cx="3030584" cy="215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9+ Thousand Cartoon Teacher Laptop Royalty-Free Images, Stock Photos &amp;  Pictures | Shutterstock">
            <a:extLst>
              <a:ext uri="{FF2B5EF4-FFF2-40B4-BE49-F238E27FC236}">
                <a16:creationId xmlns:a16="http://schemas.microsoft.com/office/drawing/2014/main" id="{C355E792-1218-4F23-A729-126112CF1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0843" y="3734586"/>
            <a:ext cx="2828044" cy="242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AAB647-124A-448D-B1C7-5E3EB8E136FB}"/>
              </a:ext>
            </a:extLst>
          </p:cNvPr>
          <p:cNvSpPr txBox="1"/>
          <p:nvPr/>
        </p:nvSpPr>
        <p:spPr>
          <a:xfrm flipH="1">
            <a:off x="573732" y="2126966"/>
            <a:ext cx="57255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Stakeholders: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F46BD-D5C5-406D-96D5-8402F45C975E}"/>
              </a:ext>
            </a:extLst>
          </p:cNvPr>
          <p:cNvSpPr txBox="1"/>
          <p:nvPr/>
        </p:nvSpPr>
        <p:spPr>
          <a:xfrm>
            <a:off x="573732" y="4874352"/>
            <a:ext cx="6004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Stakeholder: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35025-9875-4023-9472-A6966233480D}"/>
              </a:ext>
            </a:extLst>
          </p:cNvPr>
          <p:cNvSpPr txBox="1"/>
          <p:nvPr/>
        </p:nvSpPr>
        <p:spPr>
          <a:xfrm>
            <a:off x="861992" y="8338936"/>
            <a:ext cx="5852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Tertiary Stakeholder: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2"/>
          <p:cNvSpPr/>
          <p:nvPr/>
        </p:nvSpPr>
        <p:spPr>
          <a:xfrm>
            <a:off x="-73080" y="-73080"/>
            <a:ext cx="18433800" cy="1665720"/>
          </a:xfrm>
          <a:custGeom>
            <a:avLst/>
            <a:gdLst>
              <a:gd name="textAreaLeft" fmla="*/ 0 w 18433800"/>
              <a:gd name="textAreaRight" fmla="*/ 18434160 w 18433800"/>
              <a:gd name="textAreaTop" fmla="*/ 0 h 1665720"/>
              <a:gd name="textAreaBottom" fmla="*/ 1666080 h 1665720"/>
            </a:gdLst>
            <a:ahLst/>
            <a:cxnLst/>
            <a:rect l="textAreaLeft" t="textAreaTop" r="textAreaRight" b="textAreaBottom"/>
            <a:pathLst>
              <a:path w="18434047" h="1666151">
                <a:moveTo>
                  <a:pt x="0" y="0"/>
                </a:moveTo>
                <a:lnTo>
                  <a:pt x="18434047" y="0"/>
                </a:lnTo>
                <a:lnTo>
                  <a:pt x="18434047" y="1666151"/>
                </a:lnTo>
                <a:lnTo>
                  <a:pt x="0" y="166615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Box 3"/>
          <p:cNvSpPr/>
          <p:nvPr/>
        </p:nvSpPr>
        <p:spPr>
          <a:xfrm>
            <a:off x="5394420" y="86394"/>
            <a:ext cx="7498440" cy="117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241"/>
              </a:lnSpc>
            </a:pPr>
            <a:r>
              <a:rPr lang="en-US" sz="6600" b="0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4. Literature Survey.</a:t>
            </a:r>
            <a:endParaRPr lang="en-IN" sz="6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Box 4"/>
          <p:cNvSpPr/>
          <p:nvPr/>
        </p:nvSpPr>
        <p:spPr>
          <a:xfrm>
            <a:off x="16916400" y="9489600"/>
            <a:ext cx="116280" cy="32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>
                <a:solidFill>
                  <a:srgbClr val="898989"/>
                </a:solidFill>
                <a:latin typeface="Times New Roman"/>
                <a:ea typeface="Times New Roman"/>
              </a:rPr>
              <a:t>7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6"/>
          <p:cNvSpPr/>
          <p:nvPr/>
        </p:nvSpPr>
        <p:spPr>
          <a:xfrm>
            <a:off x="2237040" y="2268243"/>
            <a:ext cx="3391920" cy="42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 defTabSz="914400">
              <a:lnSpc>
                <a:spcPts val="3481"/>
              </a:lnSpc>
            </a:pPr>
            <a:r>
              <a:rPr lang="en-US" sz="2900" b="1" strike="noStrike" spc="-1" dirty="0">
                <a:solidFill>
                  <a:srgbClr val="FFFFFF"/>
                </a:solidFill>
                <a:latin typeface="Times New Roman Bold"/>
                <a:ea typeface="Times New Roman Bold"/>
              </a:rPr>
              <a:t>Paper Title &amp; Year</a:t>
            </a:r>
            <a:endParaRPr lang="en-IN" sz="2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7"/>
          <p:cNvSpPr/>
          <p:nvPr/>
        </p:nvSpPr>
        <p:spPr>
          <a:xfrm>
            <a:off x="5711400" y="2197710"/>
            <a:ext cx="3432240" cy="48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3841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Times New Roman Bold"/>
                <a:ea typeface="Times New Roman Bold"/>
              </a:rPr>
              <a:t>Authors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Box 8"/>
          <p:cNvSpPr/>
          <p:nvPr/>
        </p:nvSpPr>
        <p:spPr>
          <a:xfrm>
            <a:off x="9278640" y="2198557"/>
            <a:ext cx="2701800" cy="4873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 defTabSz="914400">
              <a:lnSpc>
                <a:spcPts val="3841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Times New Roman Bold"/>
                <a:ea typeface="Times New Roman Bold"/>
              </a:rPr>
              <a:t>Methods Used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Box 9"/>
          <p:cNvSpPr/>
          <p:nvPr/>
        </p:nvSpPr>
        <p:spPr>
          <a:xfrm>
            <a:off x="12739920" y="2009592"/>
            <a:ext cx="2986560" cy="7694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 defTabSz="914400">
              <a:lnSpc>
                <a:spcPts val="2999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Times New Roman Bold"/>
                <a:ea typeface="Times New Roman Bold"/>
              </a:rPr>
              <a:t>Key</a:t>
            </a:r>
            <a:r>
              <a:rPr lang="en-US" sz="2500" b="1" strike="noStrike" spc="-1" dirty="0">
                <a:solidFill>
                  <a:srgbClr val="FFFFFF"/>
                </a:solidFill>
                <a:latin typeface="Times New Roman Bold"/>
                <a:ea typeface="Times New Roman Bold"/>
              </a:rPr>
              <a:t> </a:t>
            </a:r>
            <a:r>
              <a:rPr lang="en-US" sz="3200" b="1" strike="noStrike" spc="-1" dirty="0">
                <a:solidFill>
                  <a:srgbClr val="FFFFFF"/>
                </a:solidFill>
                <a:latin typeface="Times New Roman Bold"/>
                <a:ea typeface="Times New Roman Bold"/>
              </a:rPr>
              <a:t>Findings</a:t>
            </a:r>
            <a:r>
              <a:rPr lang="en-US" sz="2500" b="1" strike="noStrike" spc="-1" dirty="0">
                <a:solidFill>
                  <a:srgbClr val="FFFFFF"/>
                </a:solidFill>
                <a:latin typeface="Times New Roman Bold"/>
                <a:ea typeface="Times New Roman Bold"/>
              </a:rPr>
              <a:t> / </a:t>
            </a:r>
            <a:r>
              <a:rPr lang="en-US" sz="3200" b="1" strike="noStrike" spc="-1" dirty="0">
                <a:solidFill>
                  <a:srgbClr val="FFFFFF"/>
                </a:solidFill>
                <a:latin typeface="Times New Roman Bold"/>
                <a:ea typeface="Times New Roman Bold"/>
              </a:rPr>
              <a:t>Gaps</a:t>
            </a:r>
            <a:endParaRPr lang="en-IN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6F592F-9B8C-4FF9-8DD4-20929F99A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297228"/>
              </p:ext>
            </p:extLst>
          </p:nvPr>
        </p:nvGraphicFramePr>
        <p:xfrm>
          <a:off x="1255320" y="1835640"/>
          <a:ext cx="15777360" cy="7974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4340">
                  <a:extLst>
                    <a:ext uri="{9D8B030D-6E8A-4147-A177-3AD203B41FA5}">
                      <a16:colId xmlns:a16="http://schemas.microsoft.com/office/drawing/2014/main" val="2056801382"/>
                    </a:ext>
                  </a:extLst>
                </a:gridCol>
                <a:gridCol w="3395700">
                  <a:extLst>
                    <a:ext uri="{9D8B030D-6E8A-4147-A177-3AD203B41FA5}">
                      <a16:colId xmlns:a16="http://schemas.microsoft.com/office/drawing/2014/main" val="2790298483"/>
                    </a:ext>
                  </a:extLst>
                </a:gridCol>
                <a:gridCol w="4492980">
                  <a:extLst>
                    <a:ext uri="{9D8B030D-6E8A-4147-A177-3AD203B41FA5}">
                      <a16:colId xmlns:a16="http://schemas.microsoft.com/office/drawing/2014/main" val="846254397"/>
                    </a:ext>
                  </a:extLst>
                </a:gridCol>
                <a:gridCol w="3944340">
                  <a:extLst>
                    <a:ext uri="{9D8B030D-6E8A-4147-A177-3AD203B41FA5}">
                      <a16:colId xmlns:a16="http://schemas.microsoft.com/office/drawing/2014/main" val="1828963237"/>
                    </a:ext>
                  </a:extLst>
                </a:gridCol>
              </a:tblGrid>
              <a:tr h="1139194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 &amp;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 / Gaps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368621"/>
                  </a:ext>
                </a:extLst>
              </a:tr>
              <a:tr h="1139194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Transforming Text Generation in NLP (2023)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G. </a:t>
                      </a:r>
                      <a:r>
                        <a:rPr lang="en-GB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Alomari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GPT-based Transformer trained on Twitter data using </a:t>
                      </a:r>
                      <a:r>
                        <a:rPr lang="en-GB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AdamW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GB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dropou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 coherent text generation; gap in large-scale and multilingual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624967"/>
                  </a:ext>
                </a:extLst>
              </a:tr>
              <a:tr h="1139194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AI-Powered Personal Assistants (2024)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Blessing, J. </a:t>
                      </a:r>
                      <a:r>
                        <a:rPr lang="en-GB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Micheal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J. Joseph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 on NLP, ML, and IoT in assistants like Alexa &amp; Siri.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Improves productivity; issues in privacy, context understanding, and over-reliance.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59123"/>
                  </a:ext>
                </a:extLst>
              </a:tr>
              <a:tr h="1139194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 Based Smart Home Automation (2023)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H. S. </a:t>
                      </a:r>
                      <a:r>
                        <a:rPr lang="en-GB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Ogenyi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NodeMCU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ESP8266 with Android App &amp; Google Assistant using Arduino 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Cost-effective automation; lacks scalability and strong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013557"/>
                  </a:ext>
                </a:extLst>
              </a:tr>
              <a:tr h="1139194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Automation in Workday Using Python-Selenium (2022)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J. </a:t>
                      </a:r>
                      <a:r>
                        <a:rPr lang="en-GB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Jhurani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Selenium scripts for automating HR workflows.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Saves time and reduces errors; needs better data security and UI adaptability.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17818"/>
                  </a:ext>
                </a:extLst>
              </a:tr>
              <a:tr h="1139194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 A.I. Desktop Assistant (2023)</a:t>
                      </a:r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 Joshi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voice assistant using NLP, speech recognition, and APIs.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Performs basic tasks via voice; lacks learning ability and context awareness.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809842"/>
                  </a:ext>
                </a:extLst>
              </a:tr>
              <a:tr h="1139194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Speech Recognition with Deep Learning (2024)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 Al-</a:t>
                      </a:r>
                      <a:r>
                        <a:rPr lang="en-GB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Fraihat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of CNN, RNN, Transformer models for speech tasks.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 DL models best; gap in low-resource and multilingual systems.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4257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reeform 2"/>
          <p:cNvSpPr/>
          <p:nvPr/>
        </p:nvSpPr>
        <p:spPr>
          <a:xfrm>
            <a:off x="-73080" y="-134040"/>
            <a:ext cx="18433800" cy="1665720"/>
          </a:xfrm>
          <a:custGeom>
            <a:avLst/>
            <a:gdLst>
              <a:gd name="textAreaLeft" fmla="*/ 0 w 18433800"/>
              <a:gd name="textAreaRight" fmla="*/ 18434160 w 18433800"/>
              <a:gd name="textAreaTop" fmla="*/ 0 h 1665720"/>
              <a:gd name="textAreaBottom" fmla="*/ 1666080 h 1665720"/>
            </a:gdLst>
            <a:ahLst/>
            <a:cxnLst/>
            <a:rect l="textAreaLeft" t="textAreaTop" r="textAreaRight" b="textAreaBottom"/>
            <a:pathLst>
              <a:path w="18434047" h="1666151">
                <a:moveTo>
                  <a:pt x="0" y="0"/>
                </a:moveTo>
                <a:lnTo>
                  <a:pt x="18434047" y="0"/>
                </a:lnTo>
                <a:lnTo>
                  <a:pt x="18434047" y="1666151"/>
                </a:lnTo>
                <a:lnTo>
                  <a:pt x="0" y="166615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Box 3"/>
          <p:cNvSpPr/>
          <p:nvPr/>
        </p:nvSpPr>
        <p:spPr>
          <a:xfrm>
            <a:off x="5403600" y="172800"/>
            <a:ext cx="7630920" cy="117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241"/>
              </a:lnSpc>
            </a:pPr>
            <a:r>
              <a:rPr lang="en-US" sz="6600" b="0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5. Proposed Solution</a:t>
            </a:r>
            <a:endParaRPr lang="en-IN" sz="6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Box 4"/>
          <p:cNvSpPr/>
          <p:nvPr/>
        </p:nvSpPr>
        <p:spPr>
          <a:xfrm>
            <a:off x="16916400" y="9489600"/>
            <a:ext cx="116280" cy="32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>
                <a:solidFill>
                  <a:srgbClr val="898989"/>
                </a:solidFill>
                <a:latin typeface="Times New Roman"/>
                <a:ea typeface="Times New Roman"/>
              </a:rPr>
              <a:t>8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Box 20"/>
          <p:cNvSpPr/>
          <p:nvPr/>
        </p:nvSpPr>
        <p:spPr>
          <a:xfrm>
            <a:off x="12641040" y="1943280"/>
            <a:ext cx="4187520" cy="10624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4521"/>
              </a:lnSpc>
            </a:pPr>
            <a:endParaRPr lang="en-IN" sz="323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521"/>
              </a:lnSpc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Box 21"/>
          <p:cNvSpPr/>
          <p:nvPr/>
        </p:nvSpPr>
        <p:spPr>
          <a:xfrm>
            <a:off x="13034520" y="5346895"/>
            <a:ext cx="4494960" cy="92781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915"/>
              </a:lnSpc>
            </a:pPr>
            <a:endParaRPr lang="en-IN" sz="279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917"/>
              </a:lnSpc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2112FD-5529-4ECC-ADFA-2E8BBF21E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360" y="1678247"/>
            <a:ext cx="15636240" cy="84359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4D944678-E124-4D61-B347-A17CA0E27E63}"/>
              </a:ext>
            </a:extLst>
          </p:cNvPr>
          <p:cNvSpPr/>
          <p:nvPr/>
        </p:nvSpPr>
        <p:spPr>
          <a:xfrm>
            <a:off x="-73080" y="-134040"/>
            <a:ext cx="18433800" cy="1665720"/>
          </a:xfrm>
          <a:custGeom>
            <a:avLst/>
            <a:gdLst>
              <a:gd name="textAreaLeft" fmla="*/ 0 w 18433800"/>
              <a:gd name="textAreaRight" fmla="*/ 18434160 w 18433800"/>
              <a:gd name="textAreaTop" fmla="*/ 0 h 1665720"/>
              <a:gd name="textAreaBottom" fmla="*/ 1666080 h 1665720"/>
            </a:gdLst>
            <a:ahLst/>
            <a:cxnLst/>
            <a:rect l="textAreaLeft" t="textAreaTop" r="textAreaRight" b="textAreaBottom"/>
            <a:pathLst>
              <a:path w="18434047" h="1666151">
                <a:moveTo>
                  <a:pt x="0" y="0"/>
                </a:moveTo>
                <a:lnTo>
                  <a:pt x="18434047" y="0"/>
                </a:lnTo>
                <a:lnTo>
                  <a:pt x="18434047" y="1666151"/>
                </a:lnTo>
                <a:lnTo>
                  <a:pt x="0" y="166615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A0595-240E-4544-8A58-91A4A8B33B5A}"/>
              </a:ext>
            </a:extLst>
          </p:cNvPr>
          <p:cNvSpPr txBox="1"/>
          <p:nvPr/>
        </p:nvSpPr>
        <p:spPr>
          <a:xfrm>
            <a:off x="6217740" y="194114"/>
            <a:ext cx="5852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4CB43-7432-47BD-8226-D34D786644CD}"/>
              </a:ext>
            </a:extLst>
          </p:cNvPr>
          <p:cNvSpPr txBox="1"/>
          <p:nvPr/>
        </p:nvSpPr>
        <p:spPr>
          <a:xfrm>
            <a:off x="1447800" y="2179320"/>
            <a:ext cx="798576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Identify automation needs, study existing assistants.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Layered architecture (Input Layer→ Speech-to-Text (STT) Layer→ AI / NLP Layer→ Task Manager  layer→ Output layer).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STT (Whisper/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Vosk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NLP (LLMs), Digital &amp; IoT task execution, TTS feedback.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Evaluation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Accuracy, response time, task success rate in different scenarios.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48A130-F476-46ED-9E61-FF04DA460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428" y="1630264"/>
            <a:ext cx="5900612" cy="857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8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Freeform 2"/>
          <p:cNvSpPr/>
          <p:nvPr/>
        </p:nvSpPr>
        <p:spPr>
          <a:xfrm>
            <a:off x="-72900" y="-77803"/>
            <a:ext cx="18433800" cy="1665720"/>
          </a:xfrm>
          <a:custGeom>
            <a:avLst/>
            <a:gdLst>
              <a:gd name="textAreaLeft" fmla="*/ 0 w 18433800"/>
              <a:gd name="textAreaRight" fmla="*/ 18434160 w 18433800"/>
              <a:gd name="textAreaTop" fmla="*/ 0 h 1665720"/>
              <a:gd name="textAreaBottom" fmla="*/ 1666080 h 1665720"/>
            </a:gdLst>
            <a:ahLst/>
            <a:cxnLst/>
            <a:rect l="textAreaLeft" t="textAreaTop" r="textAreaRight" b="textAreaBottom"/>
            <a:pathLst>
              <a:path w="18434047" h="1666151">
                <a:moveTo>
                  <a:pt x="0" y="0"/>
                </a:moveTo>
                <a:lnTo>
                  <a:pt x="18434047" y="0"/>
                </a:lnTo>
                <a:lnTo>
                  <a:pt x="18434047" y="1666151"/>
                </a:lnTo>
                <a:lnTo>
                  <a:pt x="0" y="166615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Box 17"/>
          <p:cNvSpPr/>
          <p:nvPr/>
        </p:nvSpPr>
        <p:spPr>
          <a:xfrm>
            <a:off x="5382000" y="157320"/>
            <a:ext cx="7767000" cy="117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241"/>
              </a:lnSpc>
            </a:pPr>
            <a:r>
              <a:rPr lang="en-US" sz="6600" b="0" strike="noStrike" spc="-1" dirty="0">
                <a:solidFill>
                  <a:srgbClr val="FFFFFF"/>
                </a:solidFill>
                <a:latin typeface="Times New Roman"/>
                <a:ea typeface="Times New Roman"/>
              </a:rPr>
              <a:t>7. Technologies Used</a:t>
            </a:r>
            <a:endParaRPr lang="en-IN" sz="6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Box 18"/>
          <p:cNvSpPr/>
          <p:nvPr/>
        </p:nvSpPr>
        <p:spPr>
          <a:xfrm rot="21578400">
            <a:off x="700200" y="1599289"/>
            <a:ext cx="3622320" cy="8575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7279"/>
              </a:lnSpc>
            </a:pPr>
            <a:r>
              <a:rPr lang="en-US" sz="5200" b="1" strike="noStrike" spc="-1" dirty="0">
                <a:solidFill>
                  <a:srgbClr val="000000"/>
                </a:solidFill>
                <a:latin typeface="Times New Roman Bold"/>
                <a:ea typeface="Times New Roman Bold"/>
              </a:rPr>
              <a:t> </a:t>
            </a:r>
            <a:endParaRPr lang="en-IN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C5C20E-A50B-4B14-941C-176A38F0A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368166"/>
              </p:ext>
            </p:extLst>
          </p:nvPr>
        </p:nvGraphicFramePr>
        <p:xfrm>
          <a:off x="1920240" y="1981200"/>
          <a:ext cx="14066520" cy="7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33260">
                  <a:extLst>
                    <a:ext uri="{9D8B030D-6E8A-4147-A177-3AD203B41FA5}">
                      <a16:colId xmlns:a16="http://schemas.microsoft.com/office/drawing/2014/main" val="3034582499"/>
                    </a:ext>
                  </a:extLst>
                </a:gridCol>
                <a:gridCol w="7033260">
                  <a:extLst>
                    <a:ext uri="{9D8B030D-6E8A-4147-A177-3AD203B41FA5}">
                      <a16:colId xmlns:a16="http://schemas.microsoft.com/office/drawing/2014/main" val="3733315723"/>
                    </a:ext>
                  </a:extLst>
                </a:gridCol>
              </a:tblGrid>
              <a:tr h="1118400">
                <a:tc>
                  <a:txBody>
                    <a:bodyPr/>
                    <a:lstStyle/>
                    <a:p>
                      <a:r>
                        <a:rPr lang="en-GB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GB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/ Libraries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944349"/>
                  </a:ext>
                </a:extLst>
              </a:tr>
              <a:tr h="1118400">
                <a:tc>
                  <a:txBody>
                    <a:bodyPr/>
                    <a:lstStyle/>
                    <a:p>
                      <a:endParaRPr lang="en-GB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Speech 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SpeechRecognition</a:t>
                      </a:r>
                      <a:r>
                        <a:rPr lang="en-GB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vosk</a:t>
                      </a:r>
                      <a:r>
                        <a:rPr lang="en-GB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Google API,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60744"/>
                  </a:ext>
                </a:extLst>
              </a:tr>
              <a:tr h="111840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Text-to-Speech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pyttsx3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12299"/>
                  </a:ext>
                </a:extLst>
              </a:tr>
              <a:tr h="111840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Engine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OpenAI</a:t>
                      </a:r>
                      <a:r>
                        <a:rPr lang="en-GB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GPT, JSON intent parsing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1444853"/>
                  </a:ext>
                </a:extLst>
              </a:tr>
              <a:tr h="111840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Automation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pyautogui</a:t>
                      </a:r>
                      <a:r>
                        <a:rPr lang="en-GB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psutil</a:t>
                      </a:r>
                      <a:r>
                        <a:rPr lang="en-GB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pycaw</a:t>
                      </a:r>
                      <a:r>
                        <a:rPr lang="en-GB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subprocess, </a:t>
                      </a:r>
                      <a:r>
                        <a:rPr lang="en-GB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  <a:endParaRPr lang="en-GB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283131"/>
                  </a:ext>
                </a:extLst>
              </a:tr>
              <a:tr h="111840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Automation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selenium, </a:t>
                      </a:r>
                      <a:r>
                        <a:rPr lang="en-GB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webbrowser</a:t>
                      </a:r>
                      <a:r>
                        <a:rPr lang="en-GB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urllib</a:t>
                      </a:r>
                      <a:endParaRPr lang="en-GB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671956"/>
                  </a:ext>
                </a:extLst>
              </a:tr>
              <a:tr h="1118400">
                <a:tc>
                  <a:txBody>
                    <a:bodyPr/>
                    <a:lstStyle/>
                    <a:p>
                      <a:r>
                        <a:rPr lang="en-GB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sinricpro</a:t>
                      </a:r>
                      <a:r>
                        <a:rPr lang="en-GB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SDK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40579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CFF9-90FE-4FF1-B8CD-C5610620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83928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ACFB50A2-769E-4D85-AB98-F9A281765DAB}"/>
              </a:ext>
            </a:extLst>
          </p:cNvPr>
          <p:cNvSpPr/>
          <p:nvPr/>
        </p:nvSpPr>
        <p:spPr>
          <a:xfrm>
            <a:off x="-73080" y="-134280"/>
            <a:ext cx="18433800" cy="1665720"/>
          </a:xfrm>
          <a:custGeom>
            <a:avLst/>
            <a:gdLst>
              <a:gd name="textAreaLeft" fmla="*/ 0 w 18433800"/>
              <a:gd name="textAreaRight" fmla="*/ 18434160 w 18433800"/>
              <a:gd name="textAreaTop" fmla="*/ 0 h 1665720"/>
              <a:gd name="textAreaBottom" fmla="*/ 1666080 h 1665720"/>
            </a:gdLst>
            <a:ahLst/>
            <a:cxnLst/>
            <a:rect l="textAreaLeft" t="textAreaTop" r="textAreaRight" b="textAreaBottom"/>
            <a:pathLst>
              <a:path w="18434047" h="1666151">
                <a:moveTo>
                  <a:pt x="0" y="0"/>
                </a:moveTo>
                <a:lnTo>
                  <a:pt x="18434047" y="0"/>
                </a:lnTo>
                <a:lnTo>
                  <a:pt x="18434047" y="1666151"/>
                </a:lnTo>
                <a:lnTo>
                  <a:pt x="0" y="166615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en-GB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8. Core Features</a:t>
            </a:r>
          </a:p>
          <a:p>
            <a:endParaRPr lang="en-IN" sz="6600" b="0" strike="noStrike" spc="-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5C37B-DFF2-4D5A-85EC-41CD8B95E4C4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1066800" y="2076120"/>
            <a:ext cx="11875367" cy="757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Wake word activation – “Hey AURA”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Multi-engine speech recognition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AI-driven conversation (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GPT)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Complete system automation (apps, tools, volume, brightness)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automation (YouTube, Gmail, Google search)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IoT smart device control (via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Sinric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Natural voice responses through TTS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13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1257</Words>
  <Application>Microsoft Office PowerPoint</Application>
  <PresentationFormat>Custom</PresentationFormat>
  <Paragraphs>169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14</vt:i4>
      </vt:variant>
    </vt:vector>
  </HeadingPairs>
  <TitlesOfParts>
    <vt:vector size="32" baseType="lpstr">
      <vt:lpstr>Arial</vt:lpstr>
      <vt:lpstr>Calibri</vt:lpstr>
      <vt:lpstr>DejaVu Sans</vt:lpstr>
      <vt:lpstr>Symbol</vt:lpstr>
      <vt:lpstr>Times New Roman</vt:lpstr>
      <vt:lpstr>Times New Roman Bold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DOC-20250328-WA0012.</dc:title>
  <dc:subject/>
  <dc:creator>Dipti</dc:creator>
  <dc:description/>
  <cp:lastModifiedBy>de</cp:lastModifiedBy>
  <cp:revision>48</cp:revision>
  <dcterms:created xsi:type="dcterms:W3CDTF">2006-08-16T00:00:00Z</dcterms:created>
  <dcterms:modified xsi:type="dcterms:W3CDTF">2025-10-14T18:26:14Z</dcterms:modified>
  <dc:identifier>DAGqTzWC-gQ</dc:identifier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