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485"/>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810260" y="896573"/>
              <a:ext cx="20431124" cy="239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r>
                <a:rPr lang="en-US" sz="8000" dirty="0">
                  <a:solidFill>
                    <a:schemeClr val="dk1"/>
                  </a:solidFill>
                  <a:latin typeface="Times New Roman" pitchFamily="18" charset="0"/>
                  <a:ea typeface="Montserrat"/>
                  <a:cs typeface="Times New Roman" pitchFamily="18" charset="0"/>
                  <a:sym typeface="Montserrat"/>
                </a:rPr>
                <a:t> </a:t>
              </a:r>
              <a:r>
                <a:rPr lang="en-US" sz="8000" b="1" i="0" u="none" strike="noStrike" cap="none" dirty="0">
                  <a:solidFill>
                    <a:srgbClr val="007069"/>
                  </a:solidFill>
                  <a:latin typeface="Open Sans"/>
                  <a:ea typeface="Open Sans"/>
                  <a:cs typeface="Open Sans"/>
                  <a:sym typeface="Open Sans"/>
                </a:rPr>
                <a:t> High-speed 5G data transmission using </a:t>
              </a:r>
              <a:r>
                <a:rPr lang="en-US" sz="8000" b="1" dirty="0">
                  <a:solidFill>
                    <a:srgbClr val="007069"/>
                  </a:solidFill>
                  <a:latin typeface="Open Sans"/>
                  <a:ea typeface="Open Sans"/>
                  <a:cs typeface="Open Sans"/>
                  <a:sym typeface="Open Sans"/>
                </a:rPr>
                <a:t>Li-Fi</a:t>
              </a:r>
              <a:r>
                <a:rPr lang="en-US" sz="8000" b="1" i="0" u="none" strike="noStrike" cap="none" dirty="0">
                  <a:solidFill>
                    <a:srgbClr val="007069"/>
                  </a:solidFill>
                  <a:latin typeface="Open Sans"/>
                  <a:ea typeface="Open Sans"/>
                  <a:cs typeface="Open Sans"/>
                  <a:sym typeface="Open Sans"/>
                </a:rPr>
                <a:t> technology</a:t>
              </a:r>
              <a:endParaRPr lang="en-US" sz="8000" dirty="0"/>
            </a:p>
            <a:p>
              <a:pPr algn="ctr" eaLnBrk="1" hangingPunct="1"/>
              <a:endParaRPr lang="en-US" sz="8000" i="0" u="none" strike="noStrike" cap="none" dirty="0">
                <a:solidFill>
                  <a:schemeClr val="dk1"/>
                </a:solidFill>
                <a:latin typeface="Montserrat"/>
                <a:ea typeface="Montserrat"/>
                <a:cs typeface="Montserrat"/>
                <a:sym typeface="Montserrat"/>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381249" y="3872306"/>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DR SHUBASHISH TIWARI</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87403" y="29349787"/>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125200" y="24595123"/>
              <a:ext cx="19143105" cy="4401205"/>
            </a:xfrm>
            <a:prstGeom prst="rect">
              <a:avLst/>
            </a:prstGeom>
            <a:noFill/>
          </p:spPr>
          <p:txBody>
            <a:bodyPr wrap="square" rtlCol="0">
              <a:spAutoFit/>
            </a:bodyPr>
            <a:lstStyle/>
            <a:p>
              <a:r>
                <a:rPr lang="en-GB" sz="4000" b="1" dirty="0"/>
                <a:t>Dimming Integration</a:t>
              </a:r>
              <a:r>
                <a:rPr lang="en-GB" sz="4000" dirty="0"/>
                <a:t>: The project also investigates the impact of dimming methods on data transmission quality and aims to address challenges like flicker and signal interference from ambient light</a:t>
              </a:r>
            </a:p>
            <a:p>
              <a:r>
                <a:rPr lang="en-GB" sz="4000" dirty="0"/>
                <a:t>Expected Outcome •High Data Rates: Li-Fi can reach speeds up to 10 Gbps, surpassing traditional Wi-Fi. •Energy Efficiency: Combines LED lighting with data transmission, reducing energy use, ideal for smart buildings. •Enhanced Security: Li-</a:t>
              </a:r>
              <a:r>
                <a:rPr lang="en-GB" sz="4000" dirty="0" err="1"/>
                <a:t>Fi’s</a:t>
              </a:r>
              <a:r>
                <a:rPr lang="en-GB" sz="4000" dirty="0"/>
                <a:t> inability to penetrate walls makes it more secure than Wi-Fi, minimizing data breaches. </a:t>
              </a:r>
              <a:endParaRPr lang="en-IN" sz="4000" b="1" dirty="0">
                <a:latin typeface="Poppins" panose="00000500000000000000" pitchFamily="2" charset="0"/>
                <a:cs typeface="Poppins" panose="00000500000000000000" pitchFamily="2" charset="0"/>
              </a:endParaRP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3" y="30468997"/>
            <a:ext cx="184731" cy="938719"/>
          </a:xfrm>
          <a:prstGeom prst="rect">
            <a:avLst/>
          </a:prstGeom>
          <a:noFill/>
        </p:spPr>
        <p:txBody>
          <a:bodyPr wrap="none" rtlCol="0">
            <a:spAutoFit/>
          </a:bodyPr>
          <a:lstStyle/>
          <a:p>
            <a:endParaRPr lang="en-IN" sz="55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184731" cy="938719"/>
          </a:xfrm>
          <a:prstGeom prst="rect">
            <a:avLst/>
          </a:prstGeom>
          <a:noFill/>
        </p:spPr>
        <p:txBody>
          <a:bodyPr wrap="none" rtlCol="0">
            <a:spAutoFit/>
          </a:bodyPr>
          <a:lstStyle/>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9819" y="5363951"/>
            <a:ext cx="9551863" cy="12386981"/>
          </a:xfrm>
          <a:prstGeom prst="rect">
            <a:avLst/>
          </a:prstGeom>
          <a:noFill/>
        </p:spPr>
        <p:txBody>
          <a:bodyPr wrap="square" rtlCol="0">
            <a:spAutoFit/>
          </a:bodyPr>
          <a:lstStyle/>
          <a:p>
            <a:pPr>
              <a:lnSpc>
                <a:spcPct val="115000"/>
              </a:lnSpc>
              <a:spcBef>
                <a:spcPts val="1600"/>
              </a:spcBef>
              <a:spcAft>
                <a:spcPts val="400"/>
              </a:spcAft>
              <a:buNone/>
            </a:pPr>
            <a:r>
              <a:rPr lang="en-IN" sz="2800" b="1" dirty="0">
                <a:solidFill>
                  <a:srgbClr val="000000"/>
                </a:solidFill>
                <a:effectLst/>
                <a:latin typeface="Times New Roman" panose="02020603050405020304" pitchFamily="18" charset="0"/>
                <a:ea typeface="Times New Roman" panose="02020603050405020304" pitchFamily="18" charset="0"/>
              </a:rPr>
              <a:t>Tools and techniques utilized:</a:t>
            </a:r>
            <a:endParaRPr lang="en-IN" sz="2800" b="1" dirty="0">
              <a:solidFill>
                <a:srgbClr val="434343"/>
              </a:solidFill>
              <a:effectLst/>
              <a:latin typeface="Arial" panose="020B0604020202020204" pitchFamily="34" charset="0"/>
            </a:endParaRPr>
          </a:p>
          <a:p>
            <a:pPr marL="342900" lvl="0" indent="-342900">
              <a:lnSpc>
                <a:spcPct val="115000"/>
              </a:lnSpc>
              <a:buNone/>
              <a:tabLst>
                <a:tab pos="457200" algn="l"/>
              </a:tabLst>
            </a:pPr>
            <a:r>
              <a:rPr lang="en-IN" sz="2800" b="1" dirty="0">
                <a:effectLst/>
                <a:latin typeface="Times New Roman" panose="02020603050405020304" pitchFamily="18" charset="0"/>
                <a:ea typeface="Times New Roman" panose="02020603050405020304" pitchFamily="18" charset="0"/>
              </a:rPr>
              <a:t>Data Transmission</a:t>
            </a:r>
            <a:r>
              <a:rPr lang="en-IN" sz="2800" dirty="0">
                <a:effectLst/>
                <a:latin typeface="Times New Roman" panose="02020603050405020304" pitchFamily="18" charset="0"/>
                <a:ea typeface="Times New Roman" panose="02020603050405020304" pitchFamily="18" charset="0"/>
              </a:rPr>
              <a:t>:</a:t>
            </a:r>
            <a:endParaRPr lang="en-IN" sz="28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system starts with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ARD1</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(Arduino Uno) sending data signals. These signals are passed to the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laser transmitter module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laser transmitter converts the electrical signals into light signals (laser beam), which is then emitted toward the receiver.</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buNone/>
              <a:tabLst>
                <a:tab pos="457200" algn="l"/>
              </a:tabLst>
            </a:pPr>
            <a:r>
              <a:rPr lang="en-IN" sz="2800" b="1" dirty="0">
                <a:effectLst/>
                <a:latin typeface="Times New Roman" panose="02020603050405020304" pitchFamily="18" charset="0"/>
                <a:ea typeface="Times New Roman" panose="02020603050405020304" pitchFamily="18" charset="0"/>
              </a:rPr>
              <a:t>Laser Communication</a:t>
            </a:r>
            <a:r>
              <a:rPr lang="en-IN" sz="2800" dirty="0">
                <a:effectLst/>
                <a:latin typeface="Times New Roman" panose="02020603050405020304" pitchFamily="18" charset="0"/>
                <a:ea typeface="Times New Roman" panose="02020603050405020304" pitchFamily="18" charset="0"/>
              </a:rPr>
              <a:t>:</a:t>
            </a:r>
            <a:endParaRPr lang="en-IN" sz="28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laser beam carries the modulated data through the air or optical </a:t>
            </a:r>
            <a:r>
              <a:rPr lang="en-IN" sz="2800" dirty="0" err="1">
                <a:effectLst/>
                <a:latin typeface="Times New Roman" panose="02020603050405020304" pitchFamily="18" charset="0"/>
                <a:ea typeface="Times New Roman" panose="02020603050405020304" pitchFamily="18" charset="0"/>
                <a:cs typeface="Times New Roman" panose="02020603050405020304" pitchFamily="18" charset="0"/>
              </a:rPr>
              <a:t>fiber</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(as this is an optical communication system).</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555 timer connected to the receiver side helps control the signal synchronization and timing of the data.</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buNone/>
              <a:tabLst>
                <a:tab pos="457200" algn="l"/>
              </a:tabLst>
            </a:pPr>
            <a:r>
              <a:rPr lang="en-IN" sz="2800" b="1" dirty="0">
                <a:effectLst/>
                <a:latin typeface="Times New Roman" panose="02020603050405020304" pitchFamily="18" charset="0"/>
                <a:ea typeface="Times New Roman" panose="02020603050405020304" pitchFamily="18" charset="0"/>
              </a:rPr>
              <a:t>Data Reception</a:t>
            </a:r>
            <a:r>
              <a:rPr lang="en-IN" sz="2800" dirty="0">
                <a:effectLst/>
                <a:latin typeface="Times New Roman" panose="02020603050405020304" pitchFamily="18" charset="0"/>
                <a:ea typeface="Times New Roman" panose="02020603050405020304" pitchFamily="18" charset="0"/>
              </a:rPr>
              <a:t>:</a:t>
            </a:r>
            <a:endParaRPr lang="en-IN" sz="28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laser receiver module</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detects the incoming light signals (from the laser transmitter) and converts them back into electrical signals.</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received signals are sent to the second Arduino board,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UNO2</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which decodes the information.</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pPr marL="342900" lvl="0" indent="-342900">
              <a:lnSpc>
                <a:spcPct val="115000"/>
              </a:lnSpc>
              <a:buNone/>
              <a:tabLst>
                <a:tab pos="457200" algn="l"/>
              </a:tabLst>
            </a:pPr>
            <a:r>
              <a:rPr lang="en-IN" sz="2800" b="1" dirty="0">
                <a:effectLst/>
                <a:latin typeface="Times New Roman" panose="02020603050405020304" pitchFamily="18" charset="0"/>
                <a:ea typeface="Times New Roman" panose="02020603050405020304" pitchFamily="18" charset="0"/>
              </a:rPr>
              <a:t>Data Display</a:t>
            </a:r>
            <a:r>
              <a:rPr lang="en-IN" sz="2800" dirty="0">
                <a:effectLst/>
                <a:latin typeface="Times New Roman" panose="02020603050405020304" pitchFamily="18" charset="0"/>
                <a:ea typeface="Times New Roman" panose="02020603050405020304" pitchFamily="18" charset="0"/>
              </a:rPr>
              <a:t>:</a:t>
            </a:r>
            <a:endParaRPr lang="en-IN" sz="2800" dirty="0">
              <a:effectLst/>
              <a:latin typeface="Arial" panose="020B0604020202020204" pitchFamily="34" charset="0"/>
              <a:ea typeface="Arial" panose="020B0604020202020204" pitchFamily="34" charset="0"/>
            </a:endParaRPr>
          </a:p>
          <a:p>
            <a:pPr marL="742950" lvl="1" indent="-285750">
              <a:lnSpc>
                <a:spcPct val="115000"/>
              </a:lnSpc>
              <a:buSzPts val="1000"/>
              <a:buFont typeface="Courier New" panose="02070309020205020404" pitchFamily="49" charset="0"/>
              <a:buChar char="o"/>
              <a:tabLst>
                <a:tab pos="914400" algn="l"/>
              </a:tabLst>
            </a:pP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The decoded information is displayed on the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LCD screen</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connected to </a:t>
            </a:r>
            <a:r>
              <a:rPr lang="en-IN" sz="2800" b="1" dirty="0">
                <a:effectLst/>
                <a:latin typeface="Times New Roman" panose="02020603050405020304" pitchFamily="18" charset="0"/>
                <a:ea typeface="Times New Roman" panose="02020603050405020304" pitchFamily="18" charset="0"/>
                <a:cs typeface="Times New Roman" panose="02020603050405020304" pitchFamily="18" charset="0"/>
              </a:rPr>
              <a:t>UNO2</a:t>
            </a:r>
            <a:r>
              <a:rPr lang="en-IN" sz="2800" dirty="0">
                <a:effectLst/>
                <a:latin typeface="Times New Roman" panose="02020603050405020304" pitchFamily="18" charset="0"/>
                <a:ea typeface="Times New Roman" panose="02020603050405020304" pitchFamily="18" charset="0"/>
                <a:cs typeface="Times New Roman" panose="02020603050405020304" pitchFamily="18" charset="0"/>
              </a:rPr>
              <a:t>. This allows the user to visualize the transmitted data.</a:t>
            </a:r>
            <a:endParaRPr lang="en-IN" sz="2800" dirty="0">
              <a:effectLst/>
              <a:latin typeface="Arial" panose="020B0604020202020204" pitchFamily="34" charset="0"/>
              <a:ea typeface="Arial" panose="020B0604020202020204" pitchFamily="34" charset="0"/>
              <a:cs typeface="Times New Roman" panose="02020603050405020304" pitchFamily="18" charset="0"/>
            </a:endParaRPr>
          </a:p>
          <a:p>
            <a:endParaRPr lang="en-IN" sz="55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46548" y="2830532"/>
            <a:ext cx="32050548" cy="830997"/>
          </a:xfrm>
          <a:prstGeom prst="rect">
            <a:avLst/>
          </a:prstGeom>
          <a:noFill/>
        </p:spPr>
        <p:txBody>
          <a:bodyPr wrap="square">
            <a:spAutoFit/>
          </a:bodyPr>
          <a:lstStyle/>
          <a:p>
            <a:pPr algn="ctr"/>
            <a:r>
              <a:rPr lang="en-US" sz="4800" b="1" dirty="0">
                <a:latin typeface="Palatino Linotype" panose="02040502050505030304" pitchFamily="18" charset="0"/>
                <a:ea typeface="SimSun" pitchFamily="2" charset="-122"/>
                <a:cs typeface="Poppins" panose="00000500000000000000" pitchFamily="2" charset="0"/>
              </a:rPr>
              <a:t>Team members name :  </a:t>
            </a:r>
            <a:r>
              <a:rPr lang="en-IN" sz="4800" b="1" dirty="0">
                <a:latin typeface="Palatino Linotype" panose="02040502050505030304" pitchFamily="18" charset="0"/>
              </a:rPr>
              <a:t>Niranjan G N  . </a:t>
            </a:r>
            <a:r>
              <a:rPr lang="en-IN" sz="4800" b="1" dirty="0" err="1">
                <a:latin typeface="Palatino Linotype" panose="02040502050505030304" pitchFamily="18" charset="0"/>
              </a:rPr>
              <a:t>Munendra</a:t>
            </a:r>
            <a:r>
              <a:rPr lang="en-IN" sz="4800" b="1" dirty="0">
                <a:latin typeface="Palatino Linotype" panose="02040502050505030304" pitchFamily="18" charset="0"/>
              </a:rPr>
              <a:t> Kumar L K . </a:t>
            </a:r>
            <a:r>
              <a:rPr lang="en-IN" sz="4800" b="1" dirty="0" err="1">
                <a:latin typeface="Palatino Linotype" panose="02040502050505030304" pitchFamily="18" charset="0"/>
              </a:rPr>
              <a:t>Chavva</a:t>
            </a:r>
            <a:r>
              <a:rPr lang="en-IN" sz="4800" b="1" dirty="0">
                <a:latin typeface="Palatino Linotype" panose="02040502050505030304" pitchFamily="18" charset="0"/>
              </a:rPr>
              <a:t> Hitesh Reddy</a:t>
            </a:r>
            <a:endParaRPr lang="en-IN" sz="4800" b="1" dirty="0">
              <a:latin typeface="Palatino Linotype" panose="02040502050505030304" pitchFamily="18"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83504" y="15375723"/>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13211" y="15333165"/>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201052" y="16854049"/>
            <a:ext cx="184731" cy="938719"/>
          </a:xfrm>
          <a:prstGeom prst="rect">
            <a:avLst/>
          </a:prstGeom>
          <a:noFill/>
        </p:spPr>
        <p:txBody>
          <a:bodyPr wrap="square" rtlCol="0">
            <a:spAutoFit/>
          </a:bodyPr>
          <a:lstStyle/>
          <a:p>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868526" y="33470633"/>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3570208" cy="1785104"/>
          </a:xfrm>
          <a:prstGeom prst="rect">
            <a:avLst/>
          </a:prstGeom>
          <a:noFill/>
        </p:spPr>
        <p:txBody>
          <a:bodyPr wrap="none" rtlCol="0">
            <a:spAutoFit/>
          </a:bodyPr>
          <a:lstStyle/>
          <a:p>
            <a:r>
              <a:rPr lang="en-IN" sz="5500" dirty="0"/>
              <a:t>GitHub link:</a:t>
            </a:r>
          </a:p>
          <a:p>
            <a:r>
              <a:rPr lang="en-IN" sz="5500" dirty="0"/>
              <a:t>Video link:</a:t>
            </a:r>
          </a:p>
        </p:txBody>
      </p:sp>
      <p:sp>
        <p:nvSpPr>
          <p:cNvPr id="45" name="TextBox 44">
            <a:extLst>
              <a:ext uri="{FF2B5EF4-FFF2-40B4-BE49-F238E27FC236}">
                <a16:creationId xmlns:a16="http://schemas.microsoft.com/office/drawing/2014/main" id="{08F76AB5-6A9B-B324-929D-4463CF72440C}"/>
              </a:ext>
            </a:extLst>
          </p:cNvPr>
          <p:cNvSpPr txBox="1"/>
          <p:nvPr/>
        </p:nvSpPr>
        <p:spPr>
          <a:xfrm>
            <a:off x="226184" y="5320789"/>
            <a:ext cx="10648833" cy="7971413"/>
          </a:xfrm>
          <a:prstGeom prst="rect">
            <a:avLst/>
          </a:prstGeom>
          <a:noFill/>
        </p:spPr>
        <p:txBody>
          <a:bodyPr wrap="square">
            <a:spAutoFit/>
          </a:bodyPr>
          <a:lstStyle/>
          <a:p>
            <a:r>
              <a:rPr lang="en-GB" sz="3200" dirty="0"/>
              <a:t>Li-Fi (Light Fidelity) is an advanced wireless communication technology that utilizes visible light for high-speed data transmission. Unlike traditional Wi-Fi, which uses radio waves, Li-Fi employs LED light sources to transmit data by modulating light intensity at extremely high speeds, imperceptible to the human eye. This technology offers several advantages, including higher data rates, enhanced security, and reduced electromagnetic interference, making it ideal for environments like hospitals, aircraft, and underwater communication</a:t>
            </a:r>
            <a:r>
              <a:rPr lang="en-US" sz="3200" dirty="0"/>
              <a:t>s.</a:t>
            </a:r>
          </a:p>
          <a:p>
            <a:r>
              <a:rPr lang="en-GB" sz="3200" dirty="0"/>
              <a:t>Li-Fi can achieve data transfer speeds exceeding multiple gigabits per second, outperforming conventional wireless technologies. It also provides a more secure network, as light cannot penetrate walls, reducing the risk of unauthorized access. However, its limitations include dependency on a direct line of sight and reduced performance in the absence of light sources.</a:t>
            </a:r>
            <a:endParaRPr lang="en-US" sz="3200" dirty="0"/>
          </a:p>
        </p:txBody>
      </p:sp>
      <p:sp>
        <p:nvSpPr>
          <p:cNvPr id="49" name="TextBox 48">
            <a:extLst>
              <a:ext uri="{FF2B5EF4-FFF2-40B4-BE49-F238E27FC236}">
                <a16:creationId xmlns:a16="http://schemas.microsoft.com/office/drawing/2014/main" id="{08821EBA-2636-E348-6ADF-CE9073BA225C}"/>
              </a:ext>
            </a:extLst>
          </p:cNvPr>
          <p:cNvSpPr txBox="1"/>
          <p:nvPr/>
        </p:nvSpPr>
        <p:spPr>
          <a:xfrm>
            <a:off x="286196" y="23840333"/>
            <a:ext cx="10209504" cy="1191095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4800" dirty="0"/>
              <a:t>Li-Fi technology, a revolutionary alternative to Wi-Fi, operates by modulating light from LEDs to transmit data wirelessly. The visible light spectrum, which is far larger than the radio frequency spectrum, offers significant advantages regarding bandwidth, security, and energy efficiency. The technology is beneficial in environments where electromagnetic interference is a concern, such as hospitals, airplanes, and military zones. The project explores the integration of Li-Fi into smart lighting systems, making it suitable for smart cities and intelligent buildings</a:t>
            </a:r>
            <a:endParaRPr kumimoji="0" lang="en-US" altLang="en-US" sz="4800" b="0" i="0" u="none" strike="noStrike" cap="none" normalizeH="0" baseline="0" dirty="0">
              <a:ln>
                <a:noFill/>
              </a:ln>
              <a:solidFill>
                <a:schemeClr val="tx1"/>
              </a:solidFill>
              <a:effectLst/>
            </a:endParaRPr>
          </a:p>
        </p:txBody>
      </p:sp>
      <p:sp>
        <p:nvSpPr>
          <p:cNvPr id="59" name="TextBox 58">
            <a:extLst>
              <a:ext uri="{FF2B5EF4-FFF2-40B4-BE49-F238E27FC236}">
                <a16:creationId xmlns:a16="http://schemas.microsoft.com/office/drawing/2014/main" id="{FEE5C493-F2E7-E404-F125-6008A626E205}"/>
              </a:ext>
            </a:extLst>
          </p:cNvPr>
          <p:cNvSpPr txBox="1"/>
          <p:nvPr/>
        </p:nvSpPr>
        <p:spPr>
          <a:xfrm>
            <a:off x="11087793" y="30360092"/>
            <a:ext cx="20486822" cy="1938992"/>
          </a:xfrm>
          <a:prstGeom prst="rect">
            <a:avLst/>
          </a:prstGeom>
          <a:noFill/>
        </p:spPr>
        <p:txBody>
          <a:bodyPr wrap="square" rtlCol="0">
            <a:spAutoFit/>
          </a:bodyPr>
          <a:lstStyle/>
          <a:p>
            <a:r>
              <a:rPr lang="en-GB" sz="4000" dirty="0"/>
              <a:t>The project's next phase aims to expand the Li-Fi system to support more users and devices, including IoT applications in smart cities, enhance security, integrate Li-Fi with existing networks, and overcome limitations like line-of-sight requirement and opaque transmission</a:t>
            </a:r>
            <a:endParaRPr lang="en-IN" sz="3800" dirty="0"/>
          </a:p>
        </p:txBody>
      </p:sp>
      <p:pic>
        <p:nvPicPr>
          <p:cNvPr id="36" name="Picture 35">
            <a:extLst>
              <a:ext uri="{FF2B5EF4-FFF2-40B4-BE49-F238E27FC236}">
                <a16:creationId xmlns:a16="http://schemas.microsoft.com/office/drawing/2014/main" id="{79CB2985-A44F-8031-AC88-63223CF7C2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6672" y="12953722"/>
            <a:ext cx="11067068" cy="4495800"/>
          </a:xfrm>
          <a:prstGeom prst="rect">
            <a:avLst/>
          </a:prstGeom>
        </p:spPr>
      </p:pic>
      <p:pic>
        <p:nvPicPr>
          <p:cNvPr id="37" name="Picture 36">
            <a:extLst>
              <a:ext uri="{FF2B5EF4-FFF2-40B4-BE49-F238E27FC236}">
                <a16:creationId xmlns:a16="http://schemas.microsoft.com/office/drawing/2014/main" id="{60976931-BB7C-BF3E-4D05-C0992FE5BE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70194" y="19032819"/>
            <a:ext cx="6585132" cy="4620358"/>
          </a:xfrm>
          <a:prstGeom prst="rect">
            <a:avLst/>
          </a:prstGeom>
          <a:noFill/>
        </p:spPr>
      </p:pic>
      <p:pic>
        <p:nvPicPr>
          <p:cNvPr id="38" name="Picture 37">
            <a:extLst>
              <a:ext uri="{FF2B5EF4-FFF2-40B4-BE49-F238E27FC236}">
                <a16:creationId xmlns:a16="http://schemas.microsoft.com/office/drawing/2014/main" id="{A5C2850F-C9A4-BF92-7294-DFF41949B13B}"/>
              </a:ext>
            </a:extLst>
          </p:cNvPr>
          <p:cNvPicPr>
            <a:picLocks noChangeAspect="1"/>
          </p:cNvPicPr>
          <p:nvPr/>
        </p:nvPicPr>
        <p:blipFill>
          <a:blip r:embed="rId6"/>
          <a:stretch>
            <a:fillRect/>
          </a:stretch>
        </p:blipFill>
        <p:spPr>
          <a:xfrm>
            <a:off x="21001054" y="5752766"/>
            <a:ext cx="10515597" cy="7778859"/>
          </a:xfrm>
          <a:prstGeom prst="rect">
            <a:avLst/>
          </a:prstGeom>
        </p:spPr>
      </p:pic>
      <p:pic>
        <p:nvPicPr>
          <p:cNvPr id="39" name="Picture 38">
            <a:extLst>
              <a:ext uri="{FF2B5EF4-FFF2-40B4-BE49-F238E27FC236}">
                <a16:creationId xmlns:a16="http://schemas.microsoft.com/office/drawing/2014/main" id="{548325C7-3AD3-132A-B911-9470DD49FAAB}"/>
              </a:ext>
            </a:extLst>
          </p:cNvPr>
          <p:cNvPicPr>
            <a:picLocks noChangeAspect="1"/>
          </p:cNvPicPr>
          <p:nvPr/>
        </p:nvPicPr>
        <p:blipFill>
          <a:blip r:embed="rId7"/>
          <a:stretch>
            <a:fillRect/>
          </a:stretch>
        </p:blipFill>
        <p:spPr>
          <a:xfrm>
            <a:off x="11046578" y="17449522"/>
            <a:ext cx="9551863" cy="6383177"/>
          </a:xfrm>
          <a:prstGeom prst="rect">
            <a:avLst/>
          </a:prstGeom>
        </p:spPr>
      </p:pic>
      <p:sp>
        <p:nvSpPr>
          <p:cNvPr id="42" name="TextBox 41">
            <a:extLst>
              <a:ext uri="{FF2B5EF4-FFF2-40B4-BE49-F238E27FC236}">
                <a16:creationId xmlns:a16="http://schemas.microsoft.com/office/drawing/2014/main" id="{487EA7B0-CB8E-6BC9-6000-91E433AEA673}"/>
              </a:ext>
            </a:extLst>
          </p:cNvPr>
          <p:cNvSpPr txBox="1"/>
          <p:nvPr/>
        </p:nvSpPr>
        <p:spPr>
          <a:xfrm>
            <a:off x="21080888" y="16562178"/>
            <a:ext cx="10084912" cy="5509200"/>
          </a:xfrm>
          <a:prstGeom prst="rect">
            <a:avLst/>
          </a:prstGeom>
          <a:noFill/>
        </p:spPr>
        <p:txBody>
          <a:bodyPr wrap="square" rtlCol="0">
            <a:spAutoFit/>
          </a:bodyPr>
          <a:lstStyle/>
          <a:p>
            <a:r>
              <a:rPr lang="en-GB" sz="4400" dirty="0"/>
              <a:t>Conclusion The "Data Transmission using Li-Fi Technology" project showcases Li-</a:t>
            </a:r>
            <a:r>
              <a:rPr lang="en-GB" sz="4400" dirty="0" err="1"/>
              <a:t>Fi's</a:t>
            </a:r>
            <a:r>
              <a:rPr lang="en-GB" sz="4400" dirty="0"/>
              <a:t> potential as a secure, high-speed, and scalable alternative to Wi-Fi. Despite challenges like line-of-sight dependency and light interference, ongoing research and technological advancements are expected to facilitate widespread adoption</a:t>
            </a:r>
            <a:endParaRPr lang="en-IN" sz="4400" dirty="0"/>
          </a:p>
        </p:txBody>
      </p:sp>
      <p:sp>
        <p:nvSpPr>
          <p:cNvPr id="44" name="TextBox 43">
            <a:extLst>
              <a:ext uri="{FF2B5EF4-FFF2-40B4-BE49-F238E27FC236}">
                <a16:creationId xmlns:a16="http://schemas.microsoft.com/office/drawing/2014/main" id="{234C6D35-FB08-EF09-F890-5CED378EC6E6}"/>
              </a:ext>
            </a:extLst>
          </p:cNvPr>
          <p:cNvSpPr txBox="1"/>
          <p:nvPr/>
        </p:nvSpPr>
        <p:spPr>
          <a:xfrm>
            <a:off x="14971514" y="34389127"/>
            <a:ext cx="16169640" cy="830997"/>
          </a:xfrm>
          <a:prstGeom prst="rect">
            <a:avLst/>
          </a:prstGeom>
          <a:noFill/>
        </p:spPr>
        <p:txBody>
          <a:bodyPr wrap="square">
            <a:spAutoFit/>
          </a:bodyPr>
          <a:lstStyle/>
          <a:p>
            <a:r>
              <a:rPr lang="en-IN" sz="4800" dirty="0"/>
              <a:t>https://github.com/ChavvaHiteshReddy/Project_C12</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6655</TotalTime>
  <Words>658</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Courier New</vt:lpstr>
      <vt:lpstr>Montserrat</vt:lpstr>
      <vt:lpstr>Open Sans</vt:lpstr>
      <vt:lpstr>Palatino Linotype</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Niranjan GN</cp:lastModifiedBy>
  <cp:revision>204</cp:revision>
  <cp:lastPrinted>2013-08-04T02:58:23Z</cp:lastPrinted>
  <dcterms:created xsi:type="dcterms:W3CDTF">2011-10-21T15:46:33Z</dcterms:created>
  <dcterms:modified xsi:type="dcterms:W3CDTF">2025-03-24T09:05:55Z</dcterms:modified>
</cp:coreProperties>
</file>