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78" r:id="rId4"/>
  </p:sldMasterIdLst>
  <p:notesMasterIdLst>
    <p:notesMasterId r:id="rId13"/>
  </p:notesMasterIdLst>
  <p:sldIdLst>
    <p:sldId id="359" r:id="rId5"/>
    <p:sldId id="361" r:id="rId6"/>
    <p:sldId id="362" r:id="rId7"/>
    <p:sldId id="366" r:id="rId8"/>
    <p:sldId id="363" r:id="rId9"/>
    <p:sldId id="364" r:id="rId10"/>
    <p:sldId id="365" r:id="rId11"/>
    <p:sldId id="367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027896-7DCC-4AEE-B535-949511966CE2}">
  <a:tblStyle styleId="{6A027896-7DCC-4AEE-B535-949511966C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7"/>
    <p:restoredTop sz="89835"/>
  </p:normalViewPr>
  <p:slideViewPr>
    <p:cSldViewPr snapToGrid="0">
      <p:cViewPr varScale="1">
        <p:scale>
          <a:sx n="124" d="100"/>
          <a:sy n="124" d="100"/>
        </p:scale>
        <p:origin x="109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080b61eb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080b61eb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GB" sz="36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668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080b61eb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080b61eb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GB" sz="36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602284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080b61eb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080b61eb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GB" sz="36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18471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080b61eb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080b61eb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GB" sz="36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637245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080b61eb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080b61eb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GB" sz="36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81432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080b61eb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080b61eb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GB" sz="36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34034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080b61eb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080b61eb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GB" sz="36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54592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080b61eb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080b61eb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GB" sz="36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1457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 rot="-1055101">
            <a:off x="-960243" y="-611114"/>
            <a:ext cx="1615770" cy="1821365"/>
          </a:xfrm>
          <a:custGeom>
            <a:avLst/>
            <a:gdLst/>
            <a:ahLst/>
            <a:cxnLst/>
            <a:rect l="l" t="t" r="r" b="b"/>
            <a:pathLst>
              <a:path w="37849" h="42665" extrusionOk="0">
                <a:moveTo>
                  <a:pt x="34362" y="0"/>
                </a:moveTo>
                <a:lnTo>
                  <a:pt x="33773" y="93"/>
                </a:lnTo>
                <a:cubicBezTo>
                  <a:pt x="34056" y="1905"/>
                  <a:pt x="34542" y="3747"/>
                  <a:pt x="35013" y="5527"/>
                </a:cubicBezTo>
                <a:cubicBezTo>
                  <a:pt x="36102" y="9655"/>
                  <a:pt x="37231" y="13926"/>
                  <a:pt x="35928" y="18232"/>
                </a:cubicBezTo>
                <a:cubicBezTo>
                  <a:pt x="35529" y="19551"/>
                  <a:pt x="34523" y="20491"/>
                  <a:pt x="33457" y="21485"/>
                </a:cubicBezTo>
                <a:cubicBezTo>
                  <a:pt x="32444" y="22433"/>
                  <a:pt x="31395" y="23413"/>
                  <a:pt x="30832" y="24782"/>
                </a:cubicBezTo>
                <a:cubicBezTo>
                  <a:pt x="30549" y="25465"/>
                  <a:pt x="30345" y="26252"/>
                  <a:pt x="30148" y="27012"/>
                </a:cubicBezTo>
                <a:cubicBezTo>
                  <a:pt x="29644" y="28943"/>
                  <a:pt x="29125" y="30943"/>
                  <a:pt x="27289" y="31663"/>
                </a:cubicBezTo>
                <a:cubicBezTo>
                  <a:pt x="26513" y="31966"/>
                  <a:pt x="24388" y="32404"/>
                  <a:pt x="21693" y="32960"/>
                </a:cubicBezTo>
                <a:cubicBezTo>
                  <a:pt x="13788" y="34588"/>
                  <a:pt x="1841" y="37048"/>
                  <a:pt x="288" y="40651"/>
                </a:cubicBezTo>
                <a:cubicBezTo>
                  <a:pt x="1" y="41315"/>
                  <a:pt x="64" y="41993"/>
                  <a:pt x="479" y="42664"/>
                </a:cubicBezTo>
                <a:lnTo>
                  <a:pt x="985" y="42352"/>
                </a:lnTo>
                <a:cubicBezTo>
                  <a:pt x="672" y="41848"/>
                  <a:pt x="626" y="41371"/>
                  <a:pt x="834" y="40885"/>
                </a:cubicBezTo>
                <a:cubicBezTo>
                  <a:pt x="2265" y="37569"/>
                  <a:pt x="14502" y="35049"/>
                  <a:pt x="21811" y="33542"/>
                </a:cubicBezTo>
                <a:cubicBezTo>
                  <a:pt x="24532" y="32982"/>
                  <a:pt x="26684" y="32539"/>
                  <a:pt x="27506" y="32216"/>
                </a:cubicBezTo>
                <a:cubicBezTo>
                  <a:pt x="29624" y="31387"/>
                  <a:pt x="30207" y="29141"/>
                  <a:pt x="30723" y="27160"/>
                </a:cubicBezTo>
                <a:cubicBezTo>
                  <a:pt x="30924" y="26387"/>
                  <a:pt x="31112" y="25653"/>
                  <a:pt x="31378" y="25008"/>
                </a:cubicBezTo>
                <a:cubicBezTo>
                  <a:pt x="31894" y="23758"/>
                  <a:pt x="32895" y="22824"/>
                  <a:pt x="33862" y="21920"/>
                </a:cubicBezTo>
                <a:cubicBezTo>
                  <a:pt x="34937" y="20916"/>
                  <a:pt x="36053" y="19876"/>
                  <a:pt x="36496" y="18403"/>
                </a:cubicBezTo>
                <a:cubicBezTo>
                  <a:pt x="37849" y="13938"/>
                  <a:pt x="36698" y="9587"/>
                  <a:pt x="35585" y="5376"/>
                </a:cubicBezTo>
                <a:cubicBezTo>
                  <a:pt x="35119" y="3609"/>
                  <a:pt x="34638" y="1784"/>
                  <a:pt x="343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 rot="10800000" flipH="1">
            <a:off x="7641225" y="-691372"/>
            <a:ext cx="1756619" cy="2076077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flipH="1">
            <a:off x="8145456" y="-66021"/>
            <a:ext cx="1756619" cy="2322794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75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>
            <a:spLocks noGrp="1"/>
          </p:cNvSpPr>
          <p:nvPr>
            <p:ph type="title"/>
          </p:nvPr>
        </p:nvSpPr>
        <p:spPr>
          <a:xfrm>
            <a:off x="720000" y="225448"/>
            <a:ext cx="73944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Anakotmai Bold" pitchFamily="2" charset="-34"/>
                <a:cs typeface="Anakotmai Bold" pitchFamily="2" charset="-34"/>
              </a:rPr>
              <a:t>Library  Management Program</a:t>
            </a:r>
            <a:endParaRPr dirty="0">
              <a:latin typeface="Anakotmai Bold" pitchFamily="2" charset="-34"/>
              <a:cs typeface="Anakotmai Bold" pitchFamily="2" charset="-34"/>
            </a:endParaRPr>
          </a:p>
        </p:txBody>
      </p:sp>
      <p:cxnSp>
        <p:nvCxnSpPr>
          <p:cNvPr id="242" name="Google Shape;242;p34"/>
          <p:cNvCxnSpPr>
            <a:endCxn id="243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34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1400"/>
              <a:buFont typeface="Nunito"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02926"/>
                </a:solidFill>
                <a:effectLst/>
                <a:uLnTx/>
                <a:uFillTx/>
                <a:latin typeface="Nunito"/>
                <a:sym typeface="Nunito"/>
              </a:rPr>
              <a:t>SRH Berlin University of Applied Science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F9781-1FDD-49FD-EB1C-B2CD04DF8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48867" y="4017018"/>
            <a:ext cx="2279850" cy="845187"/>
          </a:xfrm>
        </p:spPr>
        <p:txBody>
          <a:bodyPr/>
          <a:lstStyle/>
          <a:p>
            <a:pPr marL="152400" indent="0" algn="r">
              <a:buNone/>
            </a:pPr>
            <a:r>
              <a:rPr lang="en-DE" b="1" dirty="0">
                <a:latin typeface="Anakotmai Medium" pitchFamily="2" charset="-34"/>
                <a:cs typeface="Anakotmai Medium" pitchFamily="2" charset="-34"/>
              </a:rPr>
              <a:t>PROGRAMMING LAB II </a:t>
            </a:r>
          </a:p>
          <a:p>
            <a:pPr marL="152400" indent="0" algn="r">
              <a:buNone/>
            </a:pPr>
            <a:r>
              <a:rPr lang="en-DE" b="1" dirty="0">
                <a:latin typeface="Anakotmai Medium" pitchFamily="2" charset="-34"/>
                <a:cs typeface="Anakotmai Medium" pitchFamily="2" charset="-34"/>
              </a:rPr>
              <a:t>Date: </a:t>
            </a:r>
            <a:r>
              <a:rPr lang="en-DE" dirty="0">
                <a:latin typeface="Anakotmai Medium" pitchFamily="2" charset="-34"/>
                <a:cs typeface="Anakotmai Medium" pitchFamily="2" charset="-34"/>
              </a:rPr>
              <a:t>06/02/2023</a:t>
            </a:r>
          </a:p>
          <a:p>
            <a:pPr marL="152400" indent="0" algn="r">
              <a:buNone/>
            </a:pPr>
            <a:endParaRPr lang="en-DE" dirty="0">
              <a:latin typeface="Anakotmai Medium" pitchFamily="2" charset="-34"/>
              <a:cs typeface="Anakotmai Medium" pitchFamily="2" charset="-34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46F6425-812B-6A1E-3D41-80720B5E9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850" y="972775"/>
            <a:ext cx="3083524" cy="3044243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144DD03-B038-BE0D-54BF-2425D8B34BB2}"/>
              </a:ext>
            </a:extLst>
          </p:cNvPr>
          <p:cNvSpPr txBox="1">
            <a:spLocks/>
          </p:cNvSpPr>
          <p:nvPr/>
        </p:nvSpPr>
        <p:spPr>
          <a:xfrm>
            <a:off x="6648867" y="2848144"/>
            <a:ext cx="2268033" cy="116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"/>
              <a:buAutoNum type="arabicPeriod"/>
              <a:defRPr sz="12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152400" indent="0" algn="r">
              <a:buFont typeface="Nunito"/>
              <a:buNone/>
            </a:pPr>
            <a:r>
              <a:rPr lang="en-GB" b="1" dirty="0">
                <a:latin typeface="Anakotmai Medium" pitchFamily="2" charset="-34"/>
                <a:cs typeface="Anakotmai Medium" pitchFamily="2" charset="-34"/>
              </a:rPr>
              <a:t>G</a:t>
            </a:r>
            <a:r>
              <a:rPr lang="en-DE" b="1" dirty="0">
                <a:latin typeface="Anakotmai Medium" pitchFamily="2" charset="-34"/>
                <a:cs typeface="Anakotmai Medium" pitchFamily="2" charset="-34"/>
              </a:rPr>
              <a:t>ROUP MEMBER:</a:t>
            </a:r>
            <a:endParaRPr lang="en-CH" b="1">
              <a:latin typeface="Anakotmai Medium" pitchFamily="2" charset="-34"/>
              <a:cs typeface="Anakotmai Medium" pitchFamily="2" charset="-34"/>
            </a:endParaRPr>
          </a:p>
          <a:p>
            <a:pPr marL="152400" indent="0" algn="r">
              <a:buNone/>
            </a:pPr>
            <a:r>
              <a:rPr lang="en-CH">
                <a:latin typeface="Anakotmai Medium" pitchFamily="2" charset="-34"/>
                <a:cs typeface="Anakotmai Medium" pitchFamily="2" charset="-34"/>
              </a:rPr>
              <a:t>Chawin </a:t>
            </a:r>
            <a:r>
              <a:rPr lang="en-US" dirty="0" err="1">
                <a:latin typeface="Anakotmai Medium" pitchFamily="2" charset="-34"/>
                <a:cs typeface="Anakotmai Medium" pitchFamily="2" charset="-34"/>
              </a:rPr>
              <a:t>Sungwalngern</a:t>
            </a:r>
            <a:endParaRPr lang="en-US" dirty="0">
              <a:latin typeface="Anakotmai Medium" pitchFamily="2" charset="-34"/>
              <a:cs typeface="Anakotmai Medium" pitchFamily="2" charset="-34"/>
            </a:endParaRPr>
          </a:p>
          <a:p>
            <a:pPr marL="152400" indent="0" algn="r">
              <a:buNone/>
            </a:pPr>
            <a:r>
              <a:rPr lang="en-CH">
                <a:latin typeface="Anakotmai Medium" pitchFamily="2" charset="-34"/>
                <a:cs typeface="Anakotmai Medium" pitchFamily="2" charset="-34"/>
              </a:rPr>
              <a:t>Daniele Kovaci</a:t>
            </a:r>
          </a:p>
          <a:p>
            <a:pPr marL="152400" indent="0" algn="r">
              <a:buNone/>
            </a:pPr>
            <a:r>
              <a:rPr lang="en-CH">
                <a:latin typeface="Anakotmai Medium" pitchFamily="2" charset="-34"/>
                <a:cs typeface="Anakotmai Medium" pitchFamily="2" charset="-34"/>
              </a:rPr>
              <a:t>Samrat Gundpatil</a:t>
            </a:r>
          </a:p>
          <a:p>
            <a:pPr marL="152400" indent="0" algn="r">
              <a:buNone/>
            </a:pPr>
            <a:r>
              <a:rPr lang="en-CH">
                <a:latin typeface="Anakotmai Medium" pitchFamily="2" charset="-34"/>
                <a:cs typeface="Anakotmai Medium" pitchFamily="2" charset="-34"/>
              </a:rPr>
              <a:t>E</a:t>
            </a:r>
            <a:r>
              <a:rPr lang="en-GB" dirty="0">
                <a:latin typeface="Anakotmai Medium" pitchFamily="2" charset="-34"/>
                <a:cs typeface="Anakotmai Medium" pitchFamily="2" charset="-34"/>
              </a:rPr>
              <a:t>n</a:t>
            </a:r>
            <a:r>
              <a:rPr lang="en-CH">
                <a:latin typeface="Anakotmai Medium" pitchFamily="2" charset="-34"/>
                <a:cs typeface="Anakotmai Medium" pitchFamily="2" charset="-34"/>
              </a:rPr>
              <a:t>kel Cerri</a:t>
            </a:r>
          </a:p>
          <a:p>
            <a:pPr marL="152400" indent="0" algn="r">
              <a:buFont typeface="Nunito"/>
              <a:buNone/>
            </a:pPr>
            <a:endParaRPr lang="en-DE" dirty="0">
              <a:latin typeface="Anakotmai Medium" pitchFamily="2" charset="-34"/>
              <a:cs typeface="Anakotmai Mediu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8174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>
            <a:spLocks noGrp="1"/>
          </p:cNvSpPr>
          <p:nvPr>
            <p:ph type="title"/>
          </p:nvPr>
        </p:nvSpPr>
        <p:spPr>
          <a:xfrm>
            <a:off x="720000" y="225448"/>
            <a:ext cx="73944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Anakotmai Bold" pitchFamily="2" charset="-34"/>
                <a:cs typeface="Anakotmai Bold" pitchFamily="2" charset="-34"/>
              </a:rPr>
              <a:t>Agenda</a:t>
            </a:r>
            <a:endParaRPr dirty="0">
              <a:latin typeface="Anakotmai Bold" pitchFamily="2" charset="-34"/>
              <a:cs typeface="Anakotmai Bold" pitchFamily="2" charset="-34"/>
            </a:endParaRPr>
          </a:p>
        </p:txBody>
      </p:sp>
      <p:cxnSp>
        <p:nvCxnSpPr>
          <p:cNvPr id="242" name="Google Shape;242;p34"/>
          <p:cNvCxnSpPr>
            <a:endCxn id="243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34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1400"/>
              <a:buFont typeface="Nunito"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02926"/>
                </a:solidFill>
                <a:effectLst/>
                <a:uLnTx/>
                <a:uFillTx/>
                <a:latin typeface="Nunito"/>
                <a:sym typeface="Nunito"/>
              </a:rPr>
              <a:t>SRH Berlin University of Applied Science</a:t>
            </a:r>
          </a:p>
        </p:txBody>
      </p:sp>
      <p:sp>
        <p:nvSpPr>
          <p:cNvPr id="7" name="Google Shape;241;p34">
            <a:extLst>
              <a:ext uri="{FF2B5EF4-FFF2-40B4-BE49-F238E27FC236}">
                <a16:creationId xmlns:a16="http://schemas.microsoft.com/office/drawing/2014/main" id="{5E4116AA-0D13-FC4E-B54A-D68E3734D2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849603"/>
            <a:ext cx="7704000" cy="31675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Anakotmai Medium" pitchFamily="2" charset="-34"/>
                <a:cs typeface="Anakotmai Medium" pitchFamily="2" charset="-34"/>
              </a:rPr>
              <a:t> Introduction</a:t>
            </a:r>
          </a:p>
          <a:p>
            <a:pPr marL="628650" lvl="1" indent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000" dirty="0">
                <a:latin typeface="Anakotmai Medium" pitchFamily="2" charset="-34"/>
                <a:cs typeface="Anakotmai Medium" pitchFamily="2" charset="-34"/>
              </a:rPr>
              <a:t> Criteria</a:t>
            </a:r>
          </a:p>
          <a:p>
            <a:pPr marL="628650" lvl="1" indent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000" dirty="0">
                <a:latin typeface="Anakotmai Medium" pitchFamily="2" charset="-34"/>
                <a:cs typeface="Anakotmai Medium" pitchFamily="2" charset="-34"/>
              </a:rPr>
              <a:t> Timeline</a:t>
            </a:r>
          </a:p>
          <a:p>
            <a:pPr marL="628650" lvl="1" indent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000" dirty="0">
                <a:latin typeface="Anakotmai Medium" pitchFamily="2" charset="-34"/>
                <a:cs typeface="Anakotmai Medium" pitchFamily="2" charset="-34"/>
              </a:rPr>
              <a:t> Issue</a:t>
            </a:r>
          </a:p>
          <a:p>
            <a:pPr marL="628650" lvl="1" indent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Anakotmai Medium" pitchFamily="2" charset="-34"/>
              <a:cs typeface="Anakotmai Medium" pitchFamily="2" charset="-34"/>
            </a:endParaRPr>
          </a:p>
          <a:p>
            <a:pPr marL="171450" indent="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Anakotmai Medium" pitchFamily="2" charset="-34"/>
                <a:cs typeface="Anakotmai Medium" pitchFamily="2" charset="-34"/>
              </a:rPr>
              <a:t> Program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46347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>
            <a:spLocks noGrp="1"/>
          </p:cNvSpPr>
          <p:nvPr>
            <p:ph type="title"/>
          </p:nvPr>
        </p:nvSpPr>
        <p:spPr>
          <a:xfrm>
            <a:off x="720000" y="225448"/>
            <a:ext cx="73944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Anakotmai Bold" pitchFamily="2" charset="-34"/>
                <a:cs typeface="Anakotmai Bold" pitchFamily="2" charset="-34"/>
              </a:rPr>
              <a:t>Objective</a:t>
            </a:r>
            <a:endParaRPr dirty="0">
              <a:latin typeface="Anakotmai Bold" pitchFamily="2" charset="-34"/>
              <a:cs typeface="Anakotmai Bold" pitchFamily="2" charset="-34"/>
            </a:endParaRPr>
          </a:p>
        </p:txBody>
      </p:sp>
      <p:cxnSp>
        <p:nvCxnSpPr>
          <p:cNvPr id="242" name="Google Shape;242;p34"/>
          <p:cNvCxnSpPr>
            <a:endCxn id="243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34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1400"/>
              <a:buFont typeface="Nunito"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02926"/>
                </a:solidFill>
                <a:effectLst/>
                <a:uLnTx/>
                <a:uFillTx/>
                <a:latin typeface="Nunito"/>
                <a:sym typeface="Nunito"/>
              </a:rPr>
              <a:t>SRH Berlin University of Applied Science</a:t>
            </a:r>
          </a:p>
        </p:txBody>
      </p:sp>
      <p:sp>
        <p:nvSpPr>
          <p:cNvPr id="2" name="Google Shape;241;p34">
            <a:extLst>
              <a:ext uri="{FF2B5EF4-FFF2-40B4-BE49-F238E27FC236}">
                <a16:creationId xmlns:a16="http://schemas.microsoft.com/office/drawing/2014/main" id="{7410AE4C-D036-7E82-FDFD-34A31C4EA8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797247"/>
            <a:ext cx="7704000" cy="17745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indent="0">
              <a:buNone/>
            </a:pPr>
            <a:r>
              <a:rPr lang="en-GB" sz="2000" dirty="0">
                <a:effectLst/>
                <a:latin typeface="Anakotmai Medium" pitchFamily="2" charset="-34"/>
                <a:cs typeface="Anakotmai Medium" pitchFamily="2" charset="-34"/>
              </a:rPr>
              <a:t>The main objective of our Project is to manage the details of Books, Users and issued books </a:t>
            </a:r>
            <a:endParaRPr lang="en-GB" sz="2000" dirty="0">
              <a:latin typeface="Anakotmai Medium" pitchFamily="2" charset="-34"/>
              <a:cs typeface="Anakotmai Medium" pitchFamily="2" charset="-34"/>
            </a:endParaRPr>
          </a:p>
          <a:p>
            <a:pPr marL="152400" indent="0">
              <a:buNone/>
            </a:pPr>
            <a:r>
              <a:rPr lang="en-GB" sz="2000" dirty="0">
                <a:effectLst/>
                <a:latin typeface="Anakotmai Medium" pitchFamily="2" charset="-34"/>
                <a:cs typeface="Anakotmai Medium" pitchFamily="2" charset="-34"/>
              </a:rPr>
              <a:t>tracking. </a:t>
            </a:r>
            <a:endParaRPr lang="en-US" sz="2000" dirty="0">
              <a:latin typeface="Anakotmai Medium" pitchFamily="2" charset="-34"/>
              <a:cs typeface="Anakotmai Mediu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73064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>
            <a:spLocks noGrp="1"/>
          </p:cNvSpPr>
          <p:nvPr>
            <p:ph type="title"/>
          </p:nvPr>
        </p:nvSpPr>
        <p:spPr>
          <a:xfrm>
            <a:off x="720000" y="225448"/>
            <a:ext cx="73944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Anakotmai Bold" pitchFamily="2" charset="-34"/>
                <a:cs typeface="Anakotmai Bold" pitchFamily="2" charset="-34"/>
              </a:rPr>
              <a:t>Criteria</a:t>
            </a:r>
            <a:endParaRPr dirty="0">
              <a:latin typeface="Anakotmai Bold" pitchFamily="2" charset="-34"/>
              <a:cs typeface="Anakotmai Bold" pitchFamily="2" charset="-34"/>
            </a:endParaRPr>
          </a:p>
        </p:txBody>
      </p:sp>
      <p:cxnSp>
        <p:nvCxnSpPr>
          <p:cNvPr id="242" name="Google Shape;242;p34"/>
          <p:cNvCxnSpPr>
            <a:endCxn id="243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34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1400"/>
              <a:buFont typeface="Nunito"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02926"/>
                </a:solidFill>
                <a:effectLst/>
                <a:uLnTx/>
                <a:uFillTx/>
                <a:latin typeface="Nunito"/>
                <a:sym typeface="Nunito"/>
              </a:rPr>
              <a:t>SRH Berlin University of Applied Science</a:t>
            </a:r>
          </a:p>
        </p:txBody>
      </p:sp>
      <p:sp>
        <p:nvSpPr>
          <p:cNvPr id="2" name="Google Shape;241;p34">
            <a:extLst>
              <a:ext uri="{FF2B5EF4-FFF2-40B4-BE49-F238E27FC236}">
                <a16:creationId xmlns:a16="http://schemas.microsoft.com/office/drawing/2014/main" id="{7410AE4C-D036-7E82-FDFD-34A31C4EA8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39856" y="849603"/>
            <a:ext cx="3975290" cy="37810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indent="0">
              <a:buNone/>
            </a:pPr>
            <a:r>
              <a:rPr lang="en-GB" sz="1600" dirty="0">
                <a:effectLst/>
                <a:latin typeface="Anakotmai Medium" pitchFamily="2" charset="-34"/>
                <a:cs typeface="Anakotmai Medium" pitchFamily="2" charset="-34"/>
              </a:rPr>
              <a:t>Library Admin: </a:t>
            </a:r>
            <a:endParaRPr lang="en-GB" sz="1600" dirty="0">
              <a:latin typeface="Anakotmai Medium" pitchFamily="2" charset="-34"/>
              <a:cs typeface="Anakotmai Medium" pitchFamily="2" charset="-34"/>
            </a:endParaRPr>
          </a:p>
          <a:p>
            <a:pPr marL="438150" indent="-285750">
              <a:buFont typeface="Wingdings" pitchFamily="2" charset="2"/>
              <a:buChar char="q"/>
            </a:pPr>
            <a:r>
              <a:rPr lang="en-GB" sz="1600" dirty="0">
                <a:effectLst/>
                <a:latin typeface="Anakotmai Medium" pitchFamily="2" charset="-34"/>
                <a:cs typeface="Anakotmai Medium" pitchFamily="2" charset="-34"/>
              </a:rPr>
              <a:t>Login </a:t>
            </a:r>
          </a:p>
          <a:p>
            <a:pPr marL="438150" indent="-285750">
              <a:buFont typeface="Wingdings" pitchFamily="2" charset="2"/>
              <a:buChar char="q"/>
            </a:pPr>
            <a:r>
              <a:rPr lang="en-GB" sz="1600" dirty="0">
                <a:effectLst/>
                <a:latin typeface="Anakotmai Medium" pitchFamily="2" charset="-34"/>
                <a:cs typeface="Anakotmai Medium" pitchFamily="2" charset="-34"/>
              </a:rPr>
              <a:t>Insert, modify and remove books </a:t>
            </a:r>
          </a:p>
          <a:p>
            <a:pPr marL="438150" indent="-285750">
              <a:buFont typeface="Wingdings" pitchFamily="2" charset="2"/>
              <a:buChar char="q"/>
            </a:pPr>
            <a:r>
              <a:rPr lang="en-GB" sz="1600" dirty="0">
                <a:effectLst/>
                <a:latin typeface="Anakotmai Medium" pitchFamily="2" charset="-34"/>
                <a:cs typeface="Anakotmai Medium" pitchFamily="2" charset="-34"/>
              </a:rPr>
              <a:t>Accept/Reject a new user </a:t>
            </a:r>
          </a:p>
          <a:p>
            <a:pPr marL="152400" indent="0">
              <a:buNone/>
            </a:pPr>
            <a:r>
              <a:rPr lang="en-GB" sz="1600" dirty="0">
                <a:effectLst/>
                <a:latin typeface="Anakotmai Medium" pitchFamily="2" charset="-34"/>
                <a:cs typeface="Anakotmai Medium" pitchFamily="2" charset="-34"/>
              </a:rPr>
              <a:t>	a. Create one time password </a:t>
            </a:r>
            <a:endParaRPr lang="en-GB" sz="1600" dirty="0">
              <a:latin typeface="Anakotmai Medium" pitchFamily="2" charset="-34"/>
              <a:cs typeface="Anakotmai Medium" pitchFamily="2" charset="-34"/>
            </a:endParaRPr>
          </a:p>
          <a:p>
            <a:pPr marL="438150" indent="-285750">
              <a:buFont typeface="Wingdings" pitchFamily="2" charset="2"/>
              <a:buChar char="q"/>
            </a:pPr>
            <a:r>
              <a:rPr lang="en-GB" sz="1600" dirty="0">
                <a:effectLst/>
                <a:latin typeface="Anakotmai Medium" pitchFamily="2" charset="-34"/>
                <a:cs typeface="Anakotmai Medium" pitchFamily="2" charset="-34"/>
              </a:rPr>
              <a:t>Delete user account </a:t>
            </a:r>
          </a:p>
          <a:p>
            <a:pPr marL="152400" indent="0">
              <a:buNone/>
            </a:pPr>
            <a:r>
              <a:rPr lang="en-GB" sz="1600" dirty="0">
                <a:effectLst/>
                <a:latin typeface="Anakotmai Medium" pitchFamily="2" charset="-34"/>
                <a:cs typeface="Anakotmai Medium" pitchFamily="2" charset="-34"/>
              </a:rPr>
              <a:t>View all the book issuing and returning history </a:t>
            </a:r>
          </a:p>
          <a:p>
            <a:pPr marL="152400" indent="0">
              <a:buNone/>
            </a:pPr>
            <a:r>
              <a:rPr lang="en-GB" sz="1600" dirty="0">
                <a:latin typeface="Anakotmai Medium" pitchFamily="2" charset="-34"/>
                <a:cs typeface="Anakotmai Medium" pitchFamily="2" charset="-34"/>
              </a:rPr>
              <a:t>	a. </a:t>
            </a:r>
            <a:r>
              <a:rPr lang="en-GB" sz="1600" dirty="0">
                <a:effectLst/>
                <a:latin typeface="Anakotmai Medium" pitchFamily="2" charset="-34"/>
                <a:cs typeface="Anakotmai Medium" pitchFamily="2" charset="-34"/>
              </a:rPr>
              <a:t>Based on dates </a:t>
            </a:r>
          </a:p>
          <a:p>
            <a:pPr marL="152400" indent="0">
              <a:buNone/>
            </a:pPr>
            <a:r>
              <a:rPr lang="en-GB" sz="1600" dirty="0">
                <a:latin typeface="Anakotmai Medium" pitchFamily="2" charset="-34"/>
                <a:cs typeface="Anakotmai Medium" pitchFamily="2" charset="-34"/>
              </a:rPr>
              <a:t>	b. </a:t>
            </a:r>
            <a:r>
              <a:rPr lang="en-GB" sz="1600" dirty="0">
                <a:effectLst/>
                <a:latin typeface="Anakotmai Medium" pitchFamily="2" charset="-34"/>
                <a:cs typeface="Anakotmai Medium" pitchFamily="2" charset="-34"/>
              </a:rPr>
              <a:t>Based on users </a:t>
            </a:r>
          </a:p>
          <a:p>
            <a:pPr marL="438150" indent="-285750">
              <a:buFont typeface="Wingdings" pitchFamily="2" charset="2"/>
              <a:buChar char="q"/>
            </a:pPr>
            <a:r>
              <a:rPr lang="en-GB" sz="1600" dirty="0">
                <a:effectLst/>
                <a:latin typeface="Anakotmai Medium" pitchFamily="2" charset="-34"/>
                <a:cs typeface="Anakotmai Medium" pitchFamily="2" charset="-34"/>
              </a:rPr>
              <a:t>Search books with categories </a:t>
            </a:r>
          </a:p>
          <a:p>
            <a:pPr marL="438150" indent="-285750">
              <a:buFont typeface="Wingdings" pitchFamily="2" charset="2"/>
              <a:buChar char="q"/>
            </a:pPr>
            <a:r>
              <a:rPr lang="en-GB" sz="1600" dirty="0">
                <a:effectLst/>
                <a:latin typeface="Anakotmai Medium" pitchFamily="2" charset="-34"/>
                <a:cs typeface="Anakotmai Medium" pitchFamily="2" charset="-34"/>
              </a:rPr>
              <a:t>Search user with names </a:t>
            </a:r>
          </a:p>
          <a:p>
            <a:pPr marL="171450" indent="0">
              <a:buNone/>
            </a:pPr>
            <a:endParaRPr lang="en-US" sz="1600" dirty="0">
              <a:latin typeface="Anakotmai Medium" pitchFamily="2" charset="-34"/>
              <a:cs typeface="Anakotmai Medium" pitchFamily="2" charset="-34"/>
            </a:endParaRPr>
          </a:p>
        </p:txBody>
      </p:sp>
      <p:sp>
        <p:nvSpPr>
          <p:cNvPr id="3" name="Google Shape;241;p34">
            <a:extLst>
              <a:ext uri="{FF2B5EF4-FFF2-40B4-BE49-F238E27FC236}">
                <a16:creationId xmlns:a16="http://schemas.microsoft.com/office/drawing/2014/main" id="{2F4BFC82-D3CF-9880-8091-819E28D24C7C}"/>
              </a:ext>
            </a:extLst>
          </p:cNvPr>
          <p:cNvSpPr txBox="1">
            <a:spLocks/>
          </p:cNvSpPr>
          <p:nvPr/>
        </p:nvSpPr>
        <p:spPr>
          <a:xfrm>
            <a:off x="4315146" y="1139499"/>
            <a:ext cx="4736387" cy="3413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"/>
              <a:buAutoNum type="arabicPeriod"/>
              <a:defRPr sz="12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152400" indent="0">
              <a:buFont typeface="Nunito"/>
              <a:buNone/>
            </a:pPr>
            <a:r>
              <a:rPr lang="en-GB" sz="1600" dirty="0">
                <a:latin typeface="Anakotmai Medium" pitchFamily="2" charset="-34"/>
                <a:cs typeface="Anakotmai Medium" pitchFamily="2" charset="-34"/>
              </a:rPr>
              <a:t>Users: </a:t>
            </a:r>
          </a:p>
          <a:p>
            <a:pPr marL="438150" indent="-285750">
              <a:buFont typeface="Wingdings" pitchFamily="2" charset="2"/>
              <a:buChar char="q"/>
            </a:pPr>
            <a:r>
              <a:rPr lang="en-GB" sz="1600" dirty="0">
                <a:latin typeface="Anakotmai Medium" pitchFamily="2" charset="-34"/>
                <a:cs typeface="Anakotmai Medium" pitchFamily="2" charset="-34"/>
              </a:rPr>
              <a:t>Account opening - Registration </a:t>
            </a:r>
          </a:p>
          <a:p>
            <a:pPr marL="438150" indent="-285750">
              <a:buFont typeface="Wingdings" pitchFamily="2" charset="2"/>
              <a:buChar char="q"/>
            </a:pPr>
            <a:r>
              <a:rPr lang="en-GB" sz="1600" dirty="0">
                <a:latin typeface="Anakotmai Medium" pitchFamily="2" charset="-34"/>
                <a:cs typeface="Anakotmai Medium" pitchFamily="2" charset="-34"/>
              </a:rPr>
              <a:t>User login </a:t>
            </a:r>
          </a:p>
          <a:p>
            <a:pPr marL="438150" indent="-285750">
              <a:buFont typeface="Wingdings" pitchFamily="2" charset="2"/>
              <a:buChar char="q"/>
            </a:pPr>
            <a:r>
              <a:rPr lang="en-GB" sz="1600" dirty="0">
                <a:latin typeface="Anakotmai Medium" pitchFamily="2" charset="-34"/>
                <a:cs typeface="Anakotmai Medium" pitchFamily="2" charset="-34"/>
              </a:rPr>
              <a:t>Book issuing request </a:t>
            </a:r>
          </a:p>
          <a:p>
            <a:pPr marL="438150" indent="-285750">
              <a:buFont typeface="Wingdings" pitchFamily="2" charset="2"/>
              <a:buChar char="q"/>
            </a:pPr>
            <a:r>
              <a:rPr lang="en-GB" sz="1600" dirty="0">
                <a:latin typeface="Anakotmai Medium" pitchFamily="2" charset="-34"/>
                <a:cs typeface="Anakotmai Medium" pitchFamily="2" charset="-34"/>
              </a:rPr>
              <a:t>Show if the searched book is available </a:t>
            </a:r>
          </a:p>
          <a:p>
            <a:pPr marL="438150" indent="-285750">
              <a:buFont typeface="Wingdings" pitchFamily="2" charset="2"/>
              <a:buChar char="q"/>
            </a:pPr>
            <a:r>
              <a:rPr lang="en-GB" sz="1600" dirty="0">
                <a:latin typeface="Anakotmai Medium" pitchFamily="2" charset="-34"/>
                <a:cs typeface="Anakotmai Medium" pitchFamily="2" charset="-34"/>
              </a:rPr>
              <a:t>Show when the book will be available next </a:t>
            </a:r>
          </a:p>
          <a:p>
            <a:pPr marL="438150" indent="-285750">
              <a:buFont typeface="Wingdings" pitchFamily="2" charset="2"/>
              <a:buChar char="q"/>
            </a:pPr>
            <a:r>
              <a:rPr lang="en-GB" sz="1600" dirty="0">
                <a:latin typeface="Anakotmai Medium" pitchFamily="2" charset="-34"/>
                <a:cs typeface="Anakotmai Medium" pitchFamily="2" charset="-34"/>
              </a:rPr>
              <a:t>View own issuing and returning history </a:t>
            </a:r>
          </a:p>
          <a:p>
            <a:pPr marL="895350" lvl="1" indent="-2857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sz="1800" dirty="0">
                <a:latin typeface="Anakotmai Medium" pitchFamily="2" charset="-34"/>
                <a:cs typeface="Anakotmai Medium" pitchFamily="2" charset="-34"/>
              </a:rPr>
              <a:t>Only issued ones but not returned</a:t>
            </a:r>
          </a:p>
          <a:p>
            <a:pPr marL="895350" lvl="1" indent="-2857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GB" sz="1800" dirty="0">
                <a:latin typeface="Anakotmai Medium" pitchFamily="2" charset="-34"/>
                <a:cs typeface="Anakotmai Medium" pitchFamily="2" charset="-34"/>
              </a:rPr>
              <a:t>Issued and returned ones </a:t>
            </a:r>
          </a:p>
          <a:p>
            <a:pPr marL="438150" indent="-285750">
              <a:buFont typeface="Wingdings" pitchFamily="2" charset="2"/>
              <a:buChar char="q"/>
            </a:pPr>
            <a:r>
              <a:rPr lang="en-GB" sz="1600" dirty="0">
                <a:latin typeface="Anakotmai Medium" pitchFamily="2" charset="-34"/>
                <a:cs typeface="Anakotmai Medium" pitchFamily="2" charset="-34"/>
              </a:rPr>
              <a:t>View and edit account details </a:t>
            </a:r>
          </a:p>
          <a:p>
            <a:pPr marL="438150" indent="-285750">
              <a:buFont typeface="Wingdings" pitchFamily="2" charset="2"/>
              <a:buChar char="q"/>
            </a:pPr>
            <a:r>
              <a:rPr lang="en-GB" sz="1600" dirty="0">
                <a:latin typeface="Anakotmai Medium" pitchFamily="2" charset="-34"/>
                <a:cs typeface="Anakotmai Medium" pitchFamily="2" charset="-34"/>
              </a:rPr>
              <a:t>Change password/pin </a:t>
            </a:r>
          </a:p>
          <a:p>
            <a:pPr marL="152400" indent="0">
              <a:buFont typeface="Nunito"/>
              <a:buNone/>
            </a:pPr>
            <a:endParaRPr lang="en-GB" sz="1600" dirty="0">
              <a:latin typeface="Anakotmai Medium" pitchFamily="2" charset="-34"/>
              <a:cs typeface="Anakotmai Medium" pitchFamily="2" charset="-34"/>
            </a:endParaRPr>
          </a:p>
          <a:p>
            <a:pPr marL="171450" indent="0">
              <a:buFont typeface="Nunito"/>
              <a:buNone/>
            </a:pPr>
            <a:endParaRPr lang="en-US" sz="2000" dirty="0">
              <a:latin typeface="Anakotmai Medium" pitchFamily="2" charset="-34"/>
              <a:cs typeface="Anakotmai Mediu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5849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>
            <a:spLocks noGrp="1"/>
          </p:cNvSpPr>
          <p:nvPr>
            <p:ph type="title"/>
          </p:nvPr>
        </p:nvSpPr>
        <p:spPr>
          <a:xfrm>
            <a:off x="720000" y="225448"/>
            <a:ext cx="73944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Anakotmai Bold" pitchFamily="2" charset="-34"/>
                <a:cs typeface="Anakotmai Bold" pitchFamily="2" charset="-34"/>
              </a:rPr>
              <a:t>Timeline</a:t>
            </a:r>
            <a:endParaRPr dirty="0">
              <a:latin typeface="Anakotmai Bold" pitchFamily="2" charset="-34"/>
              <a:cs typeface="Anakotmai Bold" pitchFamily="2" charset="-34"/>
            </a:endParaRPr>
          </a:p>
        </p:txBody>
      </p:sp>
      <p:cxnSp>
        <p:nvCxnSpPr>
          <p:cNvPr id="242" name="Google Shape;242;p34"/>
          <p:cNvCxnSpPr>
            <a:endCxn id="243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34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1400"/>
              <a:buFont typeface="Nunito"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02926"/>
                </a:solidFill>
                <a:effectLst/>
                <a:uLnTx/>
                <a:uFillTx/>
                <a:latin typeface="Nunito"/>
                <a:sym typeface="Nunito"/>
              </a:rPr>
              <a:t>SRH Berlin University of Applied Science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A2B21AB-3885-479A-2717-17D5E908D0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01" r="9520" b="39300"/>
          <a:stretch/>
        </p:blipFill>
        <p:spPr>
          <a:xfrm>
            <a:off x="47767" y="225448"/>
            <a:ext cx="9048466" cy="359592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994393-8D5F-8B14-ED92-B27B45D6FDE5}"/>
              </a:ext>
            </a:extLst>
          </p:cNvPr>
          <p:cNvCxnSpPr>
            <a:cxnSpLocks/>
          </p:cNvCxnSpPr>
          <p:nvPr/>
        </p:nvCxnSpPr>
        <p:spPr>
          <a:xfrm>
            <a:off x="2866030" y="1467395"/>
            <a:ext cx="0" cy="277705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584266A-0992-C9C9-72B9-F13C5E6BFD70}"/>
              </a:ext>
            </a:extLst>
          </p:cNvPr>
          <p:cNvCxnSpPr>
            <a:cxnSpLocks/>
          </p:cNvCxnSpPr>
          <p:nvPr/>
        </p:nvCxnSpPr>
        <p:spPr>
          <a:xfrm>
            <a:off x="8407021" y="1453747"/>
            <a:ext cx="0" cy="277705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B3FB36-78FA-21C5-618A-7369DE688813}"/>
              </a:ext>
            </a:extLst>
          </p:cNvPr>
          <p:cNvCxnSpPr>
            <a:cxnSpLocks/>
          </p:cNvCxnSpPr>
          <p:nvPr/>
        </p:nvCxnSpPr>
        <p:spPr>
          <a:xfrm>
            <a:off x="8668603" y="1453747"/>
            <a:ext cx="0" cy="2777059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8FEC5-5F77-9ECE-571F-3C5819B9C84A}"/>
              </a:ext>
            </a:extLst>
          </p:cNvPr>
          <p:cNvCxnSpPr>
            <a:cxnSpLocks/>
          </p:cNvCxnSpPr>
          <p:nvPr/>
        </p:nvCxnSpPr>
        <p:spPr>
          <a:xfrm>
            <a:off x="482221" y="1469667"/>
            <a:ext cx="0" cy="2777059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B85761A-B9CA-5C31-B637-E8CA33341868}"/>
              </a:ext>
            </a:extLst>
          </p:cNvPr>
          <p:cNvSpPr txBox="1"/>
          <p:nvPr/>
        </p:nvSpPr>
        <p:spPr>
          <a:xfrm>
            <a:off x="1680229" y="1869521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100" dirty="0">
                <a:solidFill>
                  <a:schemeClr val="bg2"/>
                </a:solidFill>
                <a:latin typeface="Anakotmai Medium" pitchFamily="2" charset="-34"/>
                <a:cs typeface="Anakotmai Medium" pitchFamily="2" charset="-34"/>
              </a:rPr>
              <a:t>Planing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DE19E7-9ED9-47C7-E196-89BC147BAA61}"/>
              </a:ext>
            </a:extLst>
          </p:cNvPr>
          <p:cNvSpPr txBox="1"/>
          <p:nvPr/>
        </p:nvSpPr>
        <p:spPr>
          <a:xfrm>
            <a:off x="3040794" y="2250325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100" dirty="0">
                <a:solidFill>
                  <a:schemeClr val="bg2"/>
                </a:solidFill>
                <a:latin typeface="Anakotmai Medium" pitchFamily="2" charset="-34"/>
                <a:cs typeface="Anakotmai Medium" pitchFamily="2" charset="-34"/>
              </a:rPr>
              <a:t>Protrotype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43B90B-E116-D6D2-2AF7-1ECD64110FB0}"/>
              </a:ext>
            </a:extLst>
          </p:cNvPr>
          <p:cNvSpPr txBox="1"/>
          <p:nvPr/>
        </p:nvSpPr>
        <p:spPr>
          <a:xfrm>
            <a:off x="4572000" y="2643231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100" dirty="0">
                <a:solidFill>
                  <a:schemeClr val="bg2"/>
                </a:solidFill>
                <a:latin typeface="Anakotmai Medium" pitchFamily="2" charset="-34"/>
                <a:cs typeface="Anakotmai Medium" pitchFamily="2" charset="-34"/>
              </a:rPr>
              <a:t>Protrotype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0D820B-9A3C-8C6C-92ED-E9495333A58E}"/>
              </a:ext>
            </a:extLst>
          </p:cNvPr>
          <p:cNvSpPr txBox="1"/>
          <p:nvPr/>
        </p:nvSpPr>
        <p:spPr>
          <a:xfrm>
            <a:off x="5643982" y="2918489"/>
            <a:ext cx="9175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100" dirty="0">
                <a:solidFill>
                  <a:schemeClr val="bg2"/>
                </a:solidFill>
                <a:latin typeface="Anakotmai Medium" pitchFamily="2" charset="-34"/>
                <a:cs typeface="Anakotmai Medium" pitchFamily="2" charset="-34"/>
              </a:rPr>
              <a:t>Final Program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82A473-1C57-226F-65B0-6A4B69B34D00}"/>
              </a:ext>
            </a:extLst>
          </p:cNvPr>
          <p:cNvSpPr txBox="1"/>
          <p:nvPr/>
        </p:nvSpPr>
        <p:spPr>
          <a:xfrm>
            <a:off x="7720002" y="3388184"/>
            <a:ext cx="546075" cy="261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100" dirty="0">
                <a:solidFill>
                  <a:schemeClr val="bg2"/>
                </a:solidFill>
                <a:latin typeface="Anakotmai Medium" pitchFamily="2" charset="-34"/>
                <a:cs typeface="Anakotmai Medium" pitchFamily="2" charset="-34"/>
              </a:rPr>
              <a:t>Ppt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9B167C-0219-725C-C45C-5CB7ADE625B3}"/>
              </a:ext>
            </a:extLst>
          </p:cNvPr>
          <p:cNvSpPr txBox="1"/>
          <p:nvPr/>
        </p:nvSpPr>
        <p:spPr>
          <a:xfrm>
            <a:off x="1564100" y="2232272"/>
            <a:ext cx="1055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lang="en-DE" sz="1000" dirty="0">
                <a:solidFill>
                  <a:schemeClr val="tx1"/>
                </a:solidFill>
                <a:latin typeface="Anakotmai Medium" pitchFamily="2" charset="-34"/>
                <a:cs typeface="Anakotmai Medium" pitchFamily="2" charset="-34"/>
              </a:rPr>
              <a:t>Two weeks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4CA4CB-3290-5FA5-00FC-72D45DAE10D4}"/>
              </a:ext>
            </a:extLst>
          </p:cNvPr>
          <p:cNvSpPr txBox="1"/>
          <p:nvPr/>
        </p:nvSpPr>
        <p:spPr>
          <a:xfrm>
            <a:off x="3024410" y="2609281"/>
            <a:ext cx="1055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lang="en-DE" sz="1000" dirty="0">
                <a:solidFill>
                  <a:schemeClr val="tx1"/>
                </a:solidFill>
                <a:latin typeface="Anakotmai Medium" pitchFamily="2" charset="-34"/>
                <a:cs typeface="Anakotmai Medium" pitchFamily="2" charset="-34"/>
              </a:rPr>
              <a:t>Two weeks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22D1E3-3E82-2E5C-65C1-394FBD8CDB2A}"/>
              </a:ext>
            </a:extLst>
          </p:cNvPr>
          <p:cNvSpPr txBox="1"/>
          <p:nvPr/>
        </p:nvSpPr>
        <p:spPr>
          <a:xfrm>
            <a:off x="4741921" y="2960232"/>
            <a:ext cx="728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lang="en-DE" sz="1000" dirty="0">
                <a:solidFill>
                  <a:schemeClr val="tx1"/>
                </a:solidFill>
                <a:latin typeface="Anakotmai Medium" pitchFamily="2" charset="-34"/>
                <a:cs typeface="Anakotmai Medium" pitchFamily="2" charset="-34"/>
              </a:rPr>
              <a:t>5days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BC4F88-D405-C7B9-5D4B-45E4DF44A100}"/>
              </a:ext>
            </a:extLst>
          </p:cNvPr>
          <p:cNvSpPr txBox="1"/>
          <p:nvPr/>
        </p:nvSpPr>
        <p:spPr>
          <a:xfrm>
            <a:off x="8114400" y="4244454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00" dirty="0">
                <a:solidFill>
                  <a:schemeClr val="tx1"/>
                </a:solidFill>
                <a:latin typeface="Anakotmai Medium" pitchFamily="2" charset="-34"/>
                <a:cs typeface="Anakotmai Medium" pitchFamily="2" charset="-34"/>
              </a:rPr>
              <a:t>Exam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53A031-2C0D-CDE6-4B94-302E104FC3B4}"/>
              </a:ext>
            </a:extLst>
          </p:cNvPr>
          <p:cNvSpPr txBox="1"/>
          <p:nvPr/>
        </p:nvSpPr>
        <p:spPr>
          <a:xfrm>
            <a:off x="7642128" y="3698262"/>
            <a:ext cx="694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lang="en-DE" sz="1000" dirty="0">
                <a:solidFill>
                  <a:schemeClr val="tx1"/>
                </a:solidFill>
                <a:latin typeface="Anakotmai Medium" pitchFamily="2" charset="-34"/>
                <a:cs typeface="Anakotmai Medium" pitchFamily="2" charset="-34"/>
              </a:rPr>
              <a:t>1 Day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53D0D4-332A-177E-42E9-153D7F1543D7}"/>
              </a:ext>
            </a:extLst>
          </p:cNvPr>
          <p:cNvSpPr txBox="1"/>
          <p:nvPr/>
        </p:nvSpPr>
        <p:spPr>
          <a:xfrm>
            <a:off x="2258331" y="4244454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00" dirty="0">
                <a:solidFill>
                  <a:schemeClr val="tx1"/>
                </a:solidFill>
                <a:latin typeface="Anakotmai Medium" pitchFamily="2" charset="-34"/>
                <a:cs typeface="Anakotmai Medium" pitchFamily="2" charset="-34"/>
              </a:rPr>
              <a:t>Criteria updated</a:t>
            </a:r>
          </a:p>
        </p:txBody>
      </p:sp>
    </p:spTree>
    <p:extLst>
      <p:ext uri="{BB962C8B-B14F-4D97-AF65-F5344CB8AC3E}">
        <p14:creationId xmlns:p14="http://schemas.microsoft.com/office/powerpoint/2010/main" val="4820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>
            <a:spLocks noGrp="1"/>
          </p:cNvSpPr>
          <p:nvPr>
            <p:ph type="title"/>
          </p:nvPr>
        </p:nvSpPr>
        <p:spPr>
          <a:xfrm>
            <a:off x="720000" y="225448"/>
            <a:ext cx="73944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Anakotmai Bold" pitchFamily="2" charset="-34"/>
                <a:cs typeface="Anakotmai Bold" pitchFamily="2" charset="-34"/>
              </a:rPr>
              <a:t>Issues</a:t>
            </a:r>
            <a:endParaRPr dirty="0">
              <a:latin typeface="Anakotmai Bold" pitchFamily="2" charset="-34"/>
              <a:cs typeface="Anakotmai Bold" pitchFamily="2" charset="-34"/>
            </a:endParaRPr>
          </a:p>
        </p:txBody>
      </p:sp>
      <p:cxnSp>
        <p:nvCxnSpPr>
          <p:cNvPr id="242" name="Google Shape;242;p34"/>
          <p:cNvCxnSpPr>
            <a:endCxn id="243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34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1400"/>
              <a:buFont typeface="Nunito"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02926"/>
                </a:solidFill>
                <a:effectLst/>
                <a:uLnTx/>
                <a:uFillTx/>
                <a:latin typeface="Nunito"/>
                <a:sym typeface="Nunito"/>
              </a:rPr>
              <a:t>SRH Berlin University of Applied Science</a:t>
            </a:r>
          </a:p>
        </p:txBody>
      </p:sp>
      <p:sp>
        <p:nvSpPr>
          <p:cNvPr id="2" name="Google Shape;241;p34">
            <a:extLst>
              <a:ext uri="{FF2B5EF4-FFF2-40B4-BE49-F238E27FC236}">
                <a16:creationId xmlns:a16="http://schemas.microsoft.com/office/drawing/2014/main" id="{6DC6D673-C383-FC9D-6B11-8DB29073C7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797247"/>
            <a:ext cx="7704000" cy="16171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Anakotmai Medium" pitchFamily="2" charset="-34"/>
                <a:cs typeface="Anakotmai Medium" pitchFamily="2" charset="-34"/>
              </a:rPr>
              <a:t>Updated of new criteria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Anakotmai Medium" pitchFamily="2" charset="-34"/>
                <a:cs typeface="Anakotmai Medium" pitchFamily="2" charset="-34"/>
              </a:rPr>
              <a:t>Delete function delete all data in </a:t>
            </a:r>
            <a:r>
              <a:rPr lang="en-US" sz="1400" dirty="0" err="1">
                <a:latin typeface="Anakotmai Medium" pitchFamily="2" charset="-34"/>
                <a:cs typeface="Anakotmai Medium" pitchFamily="2" charset="-34"/>
              </a:rPr>
              <a:t>txt.file</a:t>
            </a:r>
            <a:r>
              <a:rPr lang="en-US" sz="1400" dirty="0">
                <a:latin typeface="Anakotmai Medium" pitchFamily="2" charset="-34"/>
                <a:cs typeface="Anakotmai Medium" pitchFamily="2" charset="-34"/>
              </a:rPr>
              <a:t> instead of target input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Anakotmai Medium" pitchFamily="2" charset="-34"/>
                <a:cs typeface="Anakotmai Medium" pitchFamily="2" charset="-34"/>
              </a:rPr>
              <a:t>Too many functions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Anakotmai Medium" pitchFamily="2" charset="-34"/>
                <a:cs typeface="Anakotmai Medium" pitchFamily="2" charset="-34"/>
              </a:rPr>
              <a:t>Forgot to implement 2 search functions(by date and by username)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Anakotmai Medium" pitchFamily="2" charset="-34"/>
              <a:cs typeface="Anakotmai Medium" pitchFamily="2" charset="-34"/>
            </a:endParaRPr>
          </a:p>
          <a:p>
            <a:endParaRPr lang="en-US" sz="1400" dirty="0">
              <a:latin typeface="Anakotmai Medium" pitchFamily="2" charset="-34"/>
              <a:cs typeface="Anakotmai Mediu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85613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>
            <a:spLocks noGrp="1"/>
          </p:cNvSpPr>
          <p:nvPr>
            <p:ph type="title"/>
          </p:nvPr>
        </p:nvSpPr>
        <p:spPr>
          <a:xfrm>
            <a:off x="720000" y="225448"/>
            <a:ext cx="73944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Anakotmai Bold" pitchFamily="2" charset="-34"/>
                <a:cs typeface="Anakotmai Bold" pitchFamily="2" charset="-34"/>
              </a:rPr>
              <a:t>Program Demonstration</a:t>
            </a:r>
            <a:endParaRPr dirty="0">
              <a:latin typeface="Anakotmai Bold" pitchFamily="2" charset="-34"/>
              <a:cs typeface="Anakotmai Bold" pitchFamily="2" charset="-34"/>
            </a:endParaRPr>
          </a:p>
        </p:txBody>
      </p:sp>
      <p:cxnSp>
        <p:nvCxnSpPr>
          <p:cNvPr id="242" name="Google Shape;242;p34"/>
          <p:cNvCxnSpPr>
            <a:endCxn id="243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34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1400"/>
              <a:buFont typeface="Nunito"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02926"/>
                </a:solidFill>
                <a:effectLst/>
                <a:uLnTx/>
                <a:uFillTx/>
                <a:latin typeface="Nunito"/>
                <a:sym typeface="Nunito"/>
              </a:rPr>
              <a:t>SRH Berlin University of Applied Science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763A1-7920-AAD3-2AFC-AFF44A8B9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4292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>
            <a:spLocks noGrp="1"/>
          </p:cNvSpPr>
          <p:nvPr>
            <p:ph type="title"/>
          </p:nvPr>
        </p:nvSpPr>
        <p:spPr>
          <a:xfrm>
            <a:off x="720000" y="225448"/>
            <a:ext cx="73944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Anakotmai Bold" pitchFamily="2" charset="-34"/>
                <a:cs typeface="Anakotmai Bold" pitchFamily="2" charset="-34"/>
              </a:rPr>
              <a:t>Q&amp;A&amp; Thank you for listening </a:t>
            </a:r>
            <a:endParaRPr dirty="0">
              <a:latin typeface="Anakotmai Bold" pitchFamily="2" charset="-34"/>
              <a:cs typeface="Anakotmai Bold" pitchFamily="2" charset="-34"/>
            </a:endParaRPr>
          </a:p>
        </p:txBody>
      </p:sp>
      <p:cxnSp>
        <p:nvCxnSpPr>
          <p:cNvPr id="242" name="Google Shape;242;p34"/>
          <p:cNvCxnSpPr>
            <a:endCxn id="243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34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1400"/>
              <a:buFont typeface="Nunito"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02926"/>
                </a:solidFill>
                <a:effectLst/>
                <a:uLnTx/>
                <a:uFillTx/>
                <a:latin typeface="Nunito"/>
                <a:sym typeface="Nunito"/>
              </a:rPr>
              <a:t>SRH Berlin University of Applied Science</a:t>
            </a:r>
          </a:p>
        </p:txBody>
      </p:sp>
    </p:spTree>
    <p:extLst>
      <p:ext uri="{BB962C8B-B14F-4D97-AF65-F5344CB8AC3E}">
        <p14:creationId xmlns:p14="http://schemas.microsoft.com/office/powerpoint/2010/main" val="2911473079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Lines Pitch Deck by Slidesgo">
  <a:themeElements>
    <a:clrScheme name="Simple Light">
      <a:dk1>
        <a:srgbClr val="302926"/>
      </a:dk1>
      <a:lt1>
        <a:srgbClr val="E7E7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029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3f49109-7d2e-4d60-84f6-eed2de5668a3">
      <Terms xmlns="http://schemas.microsoft.com/office/infopath/2007/PartnerControls"/>
    </lcf76f155ced4ddcb4097134ff3c332f>
    <TaxCatchAll xmlns="325930ef-2a1a-43f4-9dce-3a47b4e1194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BBE492B6219D419241D2E1C0895E5A" ma:contentTypeVersion="8" ma:contentTypeDescription="Create a new document." ma:contentTypeScope="" ma:versionID="1490e84cc6964dc1d2c7a8e06992d954">
  <xsd:schema xmlns:xsd="http://www.w3.org/2001/XMLSchema" xmlns:xs="http://www.w3.org/2001/XMLSchema" xmlns:p="http://schemas.microsoft.com/office/2006/metadata/properties" xmlns:ns2="63f49109-7d2e-4d60-84f6-eed2de5668a3" xmlns:ns3="325930ef-2a1a-43f4-9dce-3a47b4e1194c" targetNamespace="http://schemas.microsoft.com/office/2006/metadata/properties" ma:root="true" ma:fieldsID="a0dfaaee73bac2757e284b65f283a187" ns2:_="" ns3:_="">
    <xsd:import namespace="63f49109-7d2e-4d60-84f6-eed2de5668a3"/>
    <xsd:import namespace="325930ef-2a1a-43f4-9dce-3a47b4e1194c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f49109-7d2e-4d60-84f6-eed2de5668a3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5745c0f-c6d2-4807-bc81-eae786d256f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5930ef-2a1a-43f4-9dce-3a47b4e1194c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b5742a6e-5385-4011-9bff-009268afea88}" ma:internalName="TaxCatchAll" ma:showField="CatchAllData" ma:web="325930ef-2a1a-43f4-9dce-3a47b4e1194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23A181-DABB-40AA-B9C1-53CE51A1BB57}">
  <ds:schemaRefs>
    <ds:schemaRef ds:uri="http://schemas.microsoft.com/office/2006/metadata/properties"/>
    <ds:schemaRef ds:uri="http://schemas.microsoft.com/office/infopath/2007/PartnerControls"/>
    <ds:schemaRef ds:uri="63f49109-7d2e-4d60-84f6-eed2de5668a3"/>
    <ds:schemaRef ds:uri="325930ef-2a1a-43f4-9dce-3a47b4e1194c"/>
  </ds:schemaRefs>
</ds:datastoreItem>
</file>

<file path=customXml/itemProps2.xml><?xml version="1.0" encoding="utf-8"?>
<ds:datastoreItem xmlns:ds="http://schemas.openxmlformats.org/officeDocument/2006/customXml" ds:itemID="{EE953C28-5837-4115-B8F6-7D3A239492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9CB61E-6C88-475B-B412-2431D9100E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f49109-7d2e-4d60-84f6-eed2de5668a3"/>
    <ds:schemaRef ds:uri="325930ef-2a1a-43f4-9dce-3a47b4e119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2631</TotalTime>
  <Words>273</Words>
  <Application>Microsoft Macintosh PowerPoint</Application>
  <PresentationFormat>On-screen Show (16:9)</PresentationFormat>
  <Paragraphs>68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Abril Fatface</vt:lpstr>
      <vt:lpstr>Anakotmai Bold</vt:lpstr>
      <vt:lpstr>Anakotmai Medium</vt:lpstr>
      <vt:lpstr>Arial</vt:lpstr>
      <vt:lpstr>inter-regular</vt:lpstr>
      <vt:lpstr>Nunito</vt:lpstr>
      <vt:lpstr>Roboto Condensed Light</vt:lpstr>
      <vt:lpstr>Wingdings</vt:lpstr>
      <vt:lpstr>Elegant Lines Pitch Deck by Slidesgo</vt:lpstr>
      <vt:lpstr>Library  Management Program</vt:lpstr>
      <vt:lpstr>Agenda</vt:lpstr>
      <vt:lpstr>Objective</vt:lpstr>
      <vt:lpstr>Criteria</vt:lpstr>
      <vt:lpstr>Timeline</vt:lpstr>
      <vt:lpstr>Issues</vt:lpstr>
      <vt:lpstr>Program Demonstration</vt:lpstr>
      <vt:lpstr>Q&amp;A&amp; Thank you for listening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C-Programming</dc:title>
  <cp:lastModifiedBy>Sungwalngern, Chawin (SRH Hochschulen Berlin Student)</cp:lastModifiedBy>
  <cp:revision>302</cp:revision>
  <dcterms:modified xsi:type="dcterms:W3CDTF">2023-02-08T12:27:40Z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0x010100CDBBE492B6219D419241D2E1C0895E5A</vt:lpwstr>
  </property>
</Properties>
</file>