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8" r:id="rId1"/>
  </p:sldMasterIdLst>
  <p:notesMasterIdLst>
    <p:notesMasterId r:id="rId18"/>
  </p:notesMasterIdLst>
  <p:sldIdLst>
    <p:sldId id="359" r:id="rId2"/>
    <p:sldId id="361" r:id="rId3"/>
    <p:sldId id="362" r:id="rId4"/>
    <p:sldId id="363" r:id="rId5"/>
    <p:sldId id="360" r:id="rId6"/>
    <p:sldId id="365" r:id="rId7"/>
    <p:sldId id="366" r:id="rId8"/>
    <p:sldId id="367" r:id="rId9"/>
    <p:sldId id="368" r:id="rId10"/>
    <p:sldId id="369" r:id="rId11"/>
    <p:sldId id="370" r:id="rId12"/>
    <p:sldId id="371" r:id="rId13"/>
    <p:sldId id="372" r:id="rId14"/>
    <p:sldId id="373" r:id="rId15"/>
    <p:sldId id="376" r:id="rId16"/>
    <p:sldId id="37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ntrol Statements" id="{5012C8FF-D93D-C148-AD5C-E28671125C03}">
          <p14:sldIdLst>
            <p14:sldId id="359"/>
            <p14:sldId id="361"/>
            <p14:sldId id="362"/>
            <p14:sldId id="363"/>
          </p14:sldIdLst>
        </p14:section>
        <p14:section name="Functions" id="{8CE957D8-092F-624B-90F2-77049F377DD5}">
          <p14:sldIdLst>
            <p14:sldId id="360"/>
            <p14:sldId id="365"/>
            <p14:sldId id="366"/>
            <p14:sldId id="367"/>
            <p14:sldId id="368"/>
            <p14:sldId id="369"/>
            <p14:sldId id="370"/>
            <p14:sldId id="371"/>
            <p14:sldId id="372"/>
            <p14:sldId id="373"/>
            <p14:sldId id="376"/>
            <p14:sldId id="3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027896-7DCC-4AEE-B535-949511966CE2}">
  <a:tblStyle styleId="{6A027896-7DCC-4AEE-B535-949511966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04"/>
    <p:restoredTop sz="72857"/>
  </p:normalViewPr>
  <p:slideViewPr>
    <p:cSldViewPr snapToGrid="0">
      <p:cViewPr varScale="1">
        <p:scale>
          <a:sx n="122" d="100"/>
          <a:sy n="122" d="100"/>
        </p:scale>
        <p:origin x="216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3600" b="0" i="0" dirty="0">
                <a:solidFill>
                  <a:srgbClr val="333333"/>
                </a:solidFill>
                <a:effectLst/>
                <a:latin typeface="inter-regular"/>
              </a:rPr>
              <a:t>An infinite loop is a looping construct that does not terminate the loop and executes the loop forever. It is also called an </a:t>
            </a:r>
            <a:r>
              <a:rPr lang="en-GB" sz="3600" b="1" i="0" dirty="0">
                <a:solidFill>
                  <a:srgbClr val="333333"/>
                </a:solidFill>
                <a:effectLst/>
                <a:latin typeface="inter-bold"/>
              </a:rPr>
              <a:t>indefinite</a:t>
            </a:r>
            <a:r>
              <a:rPr lang="en-GB" sz="3600" b="0" i="0" dirty="0">
                <a:solidFill>
                  <a:srgbClr val="333333"/>
                </a:solidFill>
                <a:effectLst/>
                <a:latin typeface="inter-regular"/>
              </a:rPr>
              <a:t> loop or an </a:t>
            </a:r>
            <a:r>
              <a:rPr lang="en-GB" sz="3600" b="1" i="0" dirty="0">
                <a:solidFill>
                  <a:srgbClr val="333333"/>
                </a:solidFill>
                <a:effectLst/>
                <a:latin typeface="inter-bold"/>
              </a:rPr>
              <a:t>endless</a:t>
            </a:r>
            <a:r>
              <a:rPr lang="en-GB" sz="3600" b="0" i="0" dirty="0">
                <a:solidFill>
                  <a:srgbClr val="333333"/>
                </a:solidFill>
                <a:effectLst/>
                <a:latin typeface="inter-regular"/>
              </a:rPr>
              <a:t> loop. It either produces a continuous output or no output.</a:t>
            </a:r>
          </a:p>
          <a:p>
            <a:pPr marL="171450" lvl="0" indent="-171450" algn="l" rtl="0">
              <a:spcBef>
                <a:spcPts val="0"/>
              </a:spcBef>
              <a:spcAft>
                <a:spcPts val="0"/>
              </a:spcAft>
            </a:pPr>
            <a:endParaRPr lang="en-GB" sz="3600" b="0" i="0" dirty="0">
              <a:solidFill>
                <a:srgbClr val="333333"/>
              </a:solidFill>
              <a:effectLst/>
              <a:latin typeface="inter-regular"/>
            </a:endParaRPr>
          </a:p>
          <a:p>
            <a:pPr marL="171450" lvl="0" indent="-171450" algn="l" rtl="0">
              <a:spcBef>
                <a:spcPts val="0"/>
              </a:spcBef>
              <a:spcAft>
                <a:spcPts val="0"/>
              </a:spcAft>
            </a:pPr>
            <a:r>
              <a:rPr lang="en-GB" sz="3600" b="0" i="0" dirty="0">
                <a:solidFill>
                  <a:srgbClr val="333333"/>
                </a:solidFill>
                <a:effectLst/>
                <a:latin typeface="inter-regular"/>
              </a:rPr>
              <a:t>This type of loop can be used:</a:t>
            </a:r>
          </a:p>
          <a:p>
            <a:pPr lvl="1" algn="just">
              <a:buFont typeface="Arial" panose="020B0604020202020204" pitchFamily="34" charset="0"/>
              <a:buChar char="•"/>
            </a:pPr>
            <a:r>
              <a:rPr lang="en-GB" sz="3600" b="0" i="0" dirty="0">
                <a:solidFill>
                  <a:srgbClr val="000000"/>
                </a:solidFill>
                <a:effectLst/>
                <a:latin typeface="inter-regular"/>
              </a:rPr>
              <a:t>All the operating systems run in an infinite loop as it does not exist after performing some task. It comes out of an infinite loop only when the user manually shuts down the system.</a:t>
            </a:r>
          </a:p>
          <a:p>
            <a:pPr lvl="1" algn="just">
              <a:buFont typeface="Arial" panose="020B0604020202020204" pitchFamily="34" charset="0"/>
              <a:buChar char="•"/>
            </a:pPr>
            <a:r>
              <a:rPr lang="en-GB" sz="3600" b="0" i="0" dirty="0">
                <a:solidFill>
                  <a:srgbClr val="000000"/>
                </a:solidFill>
                <a:effectLst/>
                <a:latin typeface="inter-regular"/>
              </a:rPr>
              <a:t>All the servers run in an infinite loop as the server responds to all the client requests. It comes out of an indefinite loop only when the administrator shuts down the server manually.</a:t>
            </a:r>
          </a:p>
          <a:p>
            <a:pPr lvl="1" algn="just">
              <a:buFont typeface="Arial" panose="020B0604020202020204" pitchFamily="34" charset="0"/>
              <a:buChar char="•"/>
            </a:pPr>
            <a:r>
              <a:rPr lang="en-GB" sz="3600" b="0" i="0" dirty="0">
                <a:solidFill>
                  <a:srgbClr val="000000"/>
                </a:solidFill>
                <a:effectLst/>
                <a:latin typeface="inter-regular"/>
              </a:rPr>
              <a:t>All the games also run in an infinite loop. The game will accept the user requests until the user exits from the game.</a:t>
            </a:r>
          </a:p>
          <a:p>
            <a:pPr lvl="1" algn="just">
              <a:buFont typeface="Arial" panose="020B0604020202020204" pitchFamily="34" charset="0"/>
              <a:buChar char="•"/>
            </a:pPr>
            <a:endParaRPr lang="en-GB" sz="3600" b="0" i="0" dirty="0">
              <a:solidFill>
                <a:srgbClr val="000000"/>
              </a:solidFill>
              <a:effectLst/>
              <a:latin typeface="inter-regular"/>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GB" sz="3600" b="0" i="0" dirty="0">
              <a:solidFill>
                <a:srgbClr val="000000"/>
              </a:solidFill>
              <a:effectLst/>
              <a:latin typeface="inter-regular"/>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GB" sz="3600" b="0" i="0" dirty="0">
                <a:solidFill>
                  <a:srgbClr val="000000"/>
                </a:solidFill>
                <a:effectLst/>
                <a:latin typeface="inter-regular"/>
              </a:rPr>
              <a:t>Show some examples.</a:t>
            </a:r>
          </a:p>
        </p:txBody>
      </p:sp>
    </p:spTree>
    <p:extLst>
      <p:ext uri="{BB962C8B-B14F-4D97-AF65-F5344CB8AC3E}">
        <p14:creationId xmlns:p14="http://schemas.microsoft.com/office/powerpoint/2010/main" val="25668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3600" b="0" i="0" dirty="0">
                <a:solidFill>
                  <a:srgbClr val="333333"/>
                </a:solidFill>
                <a:effectLst/>
                <a:latin typeface="inter-regular"/>
              </a:rPr>
              <a:t>Library functions are the inbuilt function in C that are grouped and placed at a common place called the library. Such functions are used to perform some specific operations.</a:t>
            </a:r>
          </a:p>
          <a:p>
            <a:pPr marL="628650" lvl="1" indent="-171450" algn="l" rtl="0">
              <a:spcBef>
                <a:spcPts val="0"/>
              </a:spcBef>
              <a:spcAft>
                <a:spcPts val="0"/>
              </a:spcAft>
            </a:pPr>
            <a:r>
              <a:rPr lang="en-GB" sz="5400" b="0" i="0" dirty="0">
                <a:solidFill>
                  <a:srgbClr val="333333"/>
                </a:solidFill>
                <a:effectLst/>
                <a:latin typeface="inter-regular"/>
              </a:rPr>
              <a:t>For example, </a:t>
            </a:r>
            <a:r>
              <a:rPr lang="en-GB" sz="5400" b="0" i="0" dirty="0" err="1">
                <a:solidFill>
                  <a:srgbClr val="333333"/>
                </a:solidFill>
                <a:effectLst/>
                <a:latin typeface="inter-regular"/>
              </a:rPr>
              <a:t>printf</a:t>
            </a:r>
            <a:r>
              <a:rPr lang="en-GB" sz="5400" b="0" i="0" dirty="0">
                <a:solidFill>
                  <a:srgbClr val="333333"/>
                </a:solidFill>
                <a:effectLst/>
                <a:latin typeface="inter-regular"/>
              </a:rPr>
              <a:t> is a library function used to print on the console.</a:t>
            </a:r>
          </a:p>
          <a:p>
            <a:pPr marL="628650" lvl="1"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The library functions are created by the designers of compilers.</a:t>
            </a: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All C standard library functions are defined inside the different header files saved with the extension </a:t>
            </a:r>
            <a:r>
              <a:rPr lang="en-GB" sz="5400" b="1" i="0" dirty="0">
                <a:solidFill>
                  <a:srgbClr val="333333"/>
                </a:solidFill>
                <a:effectLst/>
                <a:latin typeface="inter-bold"/>
              </a:rPr>
              <a:t>.h</a:t>
            </a:r>
            <a:r>
              <a:rPr lang="en-GB" sz="5400" b="0" i="0" dirty="0">
                <a:solidFill>
                  <a:srgbClr val="333333"/>
                </a:solidFill>
                <a:effectLst/>
                <a:latin typeface="inter-regular"/>
              </a:rPr>
              <a:t>. </a:t>
            </a:r>
          </a:p>
          <a:p>
            <a:pPr marL="628650" lvl="1" indent="-171450" algn="l" rtl="0">
              <a:spcBef>
                <a:spcPts val="0"/>
              </a:spcBef>
              <a:spcAft>
                <a:spcPts val="0"/>
              </a:spcAft>
            </a:pPr>
            <a:r>
              <a:rPr lang="en-GB" sz="8000" b="0" i="0" dirty="0">
                <a:solidFill>
                  <a:srgbClr val="333333"/>
                </a:solidFill>
                <a:effectLst/>
                <a:latin typeface="inter-regular"/>
              </a:rPr>
              <a:t>We need to include these header files in our program to make use of the library functions defined in such header files.</a:t>
            </a:r>
          </a:p>
          <a:p>
            <a:pPr marL="628650" lvl="1" indent="-171450" algn="l" rtl="0">
              <a:spcBef>
                <a:spcPts val="0"/>
              </a:spcBef>
              <a:spcAft>
                <a:spcPts val="0"/>
              </a:spcAft>
            </a:pPr>
            <a:r>
              <a:rPr lang="en-GB" sz="9600" b="0" i="0" dirty="0">
                <a:solidFill>
                  <a:srgbClr val="333333"/>
                </a:solidFill>
                <a:effectLst/>
                <a:latin typeface="inter-regular"/>
              </a:rPr>
              <a:t>For example, To use the library functions such as </a:t>
            </a:r>
            <a:r>
              <a:rPr lang="en-GB" sz="9600" b="0" i="0" dirty="0" err="1">
                <a:solidFill>
                  <a:srgbClr val="333333"/>
                </a:solidFill>
                <a:effectLst/>
                <a:latin typeface="inter-regular"/>
              </a:rPr>
              <a:t>printf</a:t>
            </a:r>
            <a:r>
              <a:rPr lang="en-GB" sz="9600" b="0" i="0" dirty="0">
                <a:solidFill>
                  <a:srgbClr val="333333"/>
                </a:solidFill>
                <a:effectLst/>
                <a:latin typeface="inter-regular"/>
              </a:rPr>
              <a:t>/</a:t>
            </a:r>
            <a:r>
              <a:rPr lang="en-GB" sz="9600" b="0" i="0" dirty="0" err="1">
                <a:solidFill>
                  <a:srgbClr val="333333"/>
                </a:solidFill>
                <a:effectLst/>
                <a:latin typeface="inter-regular"/>
              </a:rPr>
              <a:t>scanf</a:t>
            </a:r>
            <a:r>
              <a:rPr lang="en-GB" sz="9600" b="0" i="0" dirty="0">
                <a:solidFill>
                  <a:srgbClr val="333333"/>
                </a:solidFill>
                <a:effectLst/>
                <a:latin typeface="inter-regular"/>
              </a:rPr>
              <a:t> we need to include </a:t>
            </a:r>
            <a:r>
              <a:rPr lang="en-GB" sz="9600" b="0" i="0" dirty="0" err="1">
                <a:solidFill>
                  <a:srgbClr val="333333"/>
                </a:solidFill>
                <a:effectLst/>
                <a:latin typeface="inter-regular"/>
              </a:rPr>
              <a:t>stdio.h</a:t>
            </a:r>
            <a:r>
              <a:rPr lang="en-GB" sz="9600" b="0" i="0" dirty="0">
                <a:solidFill>
                  <a:srgbClr val="333333"/>
                </a:solidFill>
                <a:effectLst/>
                <a:latin typeface="inter-regular"/>
              </a:rPr>
              <a:t> in our program which is a header file that contains all the library functions regarding standard input/output.</a:t>
            </a:r>
            <a:endParaRPr lang="en-GB" sz="8000" b="0" i="0" dirty="0">
              <a:solidFill>
                <a:srgbClr val="333333"/>
              </a:solidFill>
              <a:effectLst/>
              <a:latin typeface="inter-regular"/>
            </a:endParaRPr>
          </a:p>
          <a:p>
            <a:pPr marL="171450" lvl="0" indent="-171450" algn="l" rtl="0">
              <a:spcBef>
                <a:spcPts val="0"/>
              </a:spcBef>
              <a:spcAft>
                <a:spcPts val="0"/>
              </a:spcAft>
            </a:pPr>
            <a:endParaRPr lang="en-GB" sz="8000" b="0" i="0" dirty="0">
              <a:solidFill>
                <a:srgbClr val="333333"/>
              </a:solidFill>
              <a:effectLst/>
              <a:latin typeface="inter-regular"/>
            </a:endParaRP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endParaRPr lang="en-GB" sz="3600" b="0" i="0" dirty="0">
              <a:solidFill>
                <a:srgbClr val="333333"/>
              </a:solidFill>
              <a:effectLst/>
              <a:latin typeface="inter-regular"/>
            </a:endParaRPr>
          </a:p>
        </p:txBody>
      </p:sp>
    </p:spTree>
    <p:extLst>
      <p:ext uri="{BB962C8B-B14F-4D97-AF65-F5344CB8AC3E}">
        <p14:creationId xmlns:p14="http://schemas.microsoft.com/office/powerpoint/2010/main" val="3706329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5400" b="0" i="0" dirty="0">
                <a:solidFill>
                  <a:srgbClr val="333333"/>
                </a:solidFill>
                <a:effectLst/>
                <a:latin typeface="inter-regular"/>
              </a:rPr>
              <a:t>There are two methods to pass the data into the function in C language</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3600" b="0" i="0" u="none" strike="noStrike" kern="0" cap="none" spc="0" normalizeH="0" baseline="0" noProof="0" dirty="0">
                <a:ln>
                  <a:noFill/>
                </a:ln>
                <a:solidFill>
                  <a:srgbClr val="E7E7E7">
                    <a:lumMod val="50000"/>
                  </a:srgbClr>
                </a:solidFill>
                <a:effectLst/>
                <a:uLnTx/>
                <a:uFillTx/>
                <a:latin typeface="Nunito"/>
                <a:sym typeface="Nunito"/>
              </a:rPr>
              <a:t>Call by value</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lang="en-US" sz="3600" dirty="0">
                <a:solidFill>
                  <a:srgbClr val="E7E7E7">
                    <a:lumMod val="50000"/>
                  </a:srgbClr>
                </a:solidFill>
              </a:rPr>
              <a:t>Call by reference</a:t>
            </a:r>
            <a:endParaRPr lang="en-GB" sz="3600" b="0" i="0" dirty="0">
              <a:solidFill>
                <a:srgbClr val="333333"/>
              </a:solidFill>
              <a:effectLst/>
              <a:latin typeface="inter-regular"/>
            </a:endParaRPr>
          </a:p>
        </p:txBody>
      </p:sp>
    </p:spTree>
    <p:extLst>
      <p:ext uri="{BB962C8B-B14F-4D97-AF65-F5344CB8AC3E}">
        <p14:creationId xmlns:p14="http://schemas.microsoft.com/office/powerpoint/2010/main" val="350301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5400" b="0" i="0" dirty="0">
                <a:solidFill>
                  <a:srgbClr val="000000"/>
                </a:solidFill>
                <a:effectLst/>
                <a:latin typeface="inter-regular"/>
              </a:rPr>
              <a:t>In call by value method, the value of the actual parameters is copied into the formal parameters. In other words, we can say that the value of the variable is used in the function call in the call by value method.</a:t>
            </a:r>
          </a:p>
          <a:p>
            <a:pPr marL="171450" lvl="0" indent="-171450" algn="l" rtl="0">
              <a:spcBef>
                <a:spcPts val="0"/>
              </a:spcBef>
              <a:spcAft>
                <a:spcPts val="0"/>
              </a:spcAft>
            </a:pPr>
            <a:endParaRPr lang="en-GB" sz="36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000000"/>
                </a:solidFill>
                <a:effectLst/>
                <a:latin typeface="inter-regular"/>
              </a:rPr>
              <a:t>we can not modify the value of the actual parameter by the formal parameter.</a:t>
            </a:r>
          </a:p>
          <a:p>
            <a:pPr marL="171450" lvl="0" indent="-171450" algn="l" rtl="0">
              <a:spcBef>
                <a:spcPts val="0"/>
              </a:spcBef>
              <a:spcAft>
                <a:spcPts val="0"/>
              </a:spcAft>
            </a:pPr>
            <a:endParaRPr lang="en-GB" sz="5400" b="0" i="0" dirty="0">
              <a:solidFill>
                <a:srgbClr val="000000"/>
              </a:solidFill>
              <a:effectLst/>
              <a:latin typeface="inter-regular"/>
            </a:endParaRPr>
          </a:p>
          <a:p>
            <a:pPr marL="171450" lvl="0" indent="-171450" algn="l" rtl="0">
              <a:spcBef>
                <a:spcPts val="0"/>
              </a:spcBef>
              <a:spcAft>
                <a:spcPts val="0"/>
              </a:spcAft>
            </a:pPr>
            <a:r>
              <a:rPr lang="en-GB" sz="5400" b="0" i="0" dirty="0">
                <a:solidFill>
                  <a:srgbClr val="000000"/>
                </a:solidFill>
                <a:effectLst/>
                <a:latin typeface="inter-regular"/>
              </a:rPr>
              <a:t>different memory is allocated for actual and formal parameters since the value of the actual parameter is copied into the formal parameter.</a:t>
            </a:r>
          </a:p>
          <a:p>
            <a:pPr marL="171450" lvl="0" indent="-171450" algn="l" rtl="0">
              <a:spcBef>
                <a:spcPts val="0"/>
              </a:spcBef>
              <a:spcAft>
                <a:spcPts val="0"/>
              </a:spcAft>
            </a:pPr>
            <a:endParaRPr lang="en-GB" sz="54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5400" b="0" i="0" dirty="0">
                <a:solidFill>
                  <a:srgbClr val="000000"/>
                </a:solidFill>
                <a:effectLst/>
                <a:latin typeface="inter-regular"/>
              </a:rPr>
              <a:t>The actual parameter is the argument which is used in the function call whereas formal parameter is the argument which is used in the function definition.</a:t>
            </a:r>
          </a:p>
          <a:p>
            <a:pPr marL="171450" lvl="0" indent="-171450" algn="l" rtl="0">
              <a:spcBef>
                <a:spcPts val="0"/>
              </a:spcBef>
              <a:spcAft>
                <a:spcPts val="0"/>
              </a:spcAft>
            </a:pPr>
            <a:endParaRPr lang="en-GB" sz="3600" b="0" i="0" dirty="0">
              <a:solidFill>
                <a:srgbClr val="333333"/>
              </a:solidFill>
              <a:effectLst/>
              <a:latin typeface="inter-regular"/>
            </a:endParaRPr>
          </a:p>
        </p:txBody>
      </p:sp>
    </p:spTree>
    <p:extLst>
      <p:ext uri="{BB962C8B-B14F-4D97-AF65-F5344CB8AC3E}">
        <p14:creationId xmlns:p14="http://schemas.microsoft.com/office/powerpoint/2010/main" val="15630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GB" sz="8000" b="0" i="0" dirty="0">
                <a:solidFill>
                  <a:srgbClr val="000000"/>
                </a:solidFill>
                <a:effectLst/>
                <a:latin typeface="inter-regular"/>
              </a:rPr>
              <a:t>In call by reference, the address of the variable is passed into the function call as the actual parameter.</a:t>
            </a:r>
          </a:p>
          <a:p>
            <a:pPr algn="just">
              <a:buFont typeface="Arial" panose="020B0604020202020204" pitchFamily="34" charset="0"/>
              <a:buChar char="•"/>
            </a:pPr>
            <a:endParaRPr lang="en-GB" sz="8000" b="0" i="0" dirty="0">
              <a:solidFill>
                <a:srgbClr val="000000"/>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9600" b="0" i="0" dirty="0">
                <a:solidFill>
                  <a:srgbClr val="000000"/>
                </a:solidFill>
                <a:effectLst/>
                <a:latin typeface="inter-regular"/>
              </a:rPr>
              <a:t>The value of the actual parameters can be modified by changing the formal parameters since the address of the actual parameters is passed.</a:t>
            </a:r>
          </a:p>
          <a:p>
            <a:pPr algn="just">
              <a:buFont typeface="Arial" panose="020B0604020202020204" pitchFamily="34" charset="0"/>
              <a:buChar char="•"/>
            </a:pPr>
            <a:endParaRPr lang="en-GB" sz="8000" b="0" i="0" dirty="0">
              <a:solidFill>
                <a:srgbClr val="000000"/>
              </a:solidFill>
              <a:effectLst/>
              <a:latin typeface="inter-regular"/>
            </a:endParaRPr>
          </a:p>
          <a:p>
            <a:pPr algn="just">
              <a:buFont typeface="Arial" panose="020B0604020202020204" pitchFamily="34" charset="0"/>
              <a:buChar char="•"/>
            </a:pPr>
            <a:r>
              <a:rPr lang="en-GB" sz="9600" b="0" i="0" dirty="0">
                <a:solidFill>
                  <a:srgbClr val="000000"/>
                </a:solidFill>
                <a:effectLst/>
                <a:latin typeface="inter-regular"/>
              </a:rPr>
              <a:t>the memory allocation is similar for both formal parameters and actual parameters. All the operations in the function are performed on the value stored at the address of the actual parameters, and the modified value gets stored at the same address.</a:t>
            </a:r>
            <a:endParaRPr lang="en-GB" sz="8000" b="0" i="0" dirty="0">
              <a:solidFill>
                <a:srgbClr val="000000"/>
              </a:solidFill>
              <a:effectLst/>
              <a:latin typeface="inter-regular"/>
            </a:endParaRPr>
          </a:p>
        </p:txBody>
      </p:sp>
    </p:spTree>
    <p:extLst>
      <p:ext uri="{BB962C8B-B14F-4D97-AF65-F5344CB8AC3E}">
        <p14:creationId xmlns:p14="http://schemas.microsoft.com/office/powerpoint/2010/main" val="299454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GB" sz="9600" b="0" i="0" dirty="0">
                <a:solidFill>
                  <a:srgbClr val="333333"/>
                </a:solidFill>
                <a:effectLst/>
                <a:latin typeface="inter-regular"/>
              </a:rPr>
              <a:t>Any function which calls itself is called recursive function, and such function calls are called recursive calls. Recursion is the process which comes into existence when a function calls a copy of itself to work on a smaller problem.</a:t>
            </a:r>
          </a:p>
          <a:p>
            <a:pPr algn="just">
              <a:buFont typeface="Arial" panose="020B0604020202020204" pitchFamily="34" charset="0"/>
              <a:buChar char="•"/>
            </a:pPr>
            <a:endParaRPr lang="en-GB"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9600" dirty="0"/>
              <a:t>it is important to impose a termination condition of recursion.</a:t>
            </a:r>
          </a:p>
          <a:p>
            <a:pPr algn="just">
              <a:buFont typeface="Arial" panose="020B0604020202020204" pitchFamily="34" charset="0"/>
              <a:buChar char="•"/>
            </a:pPr>
            <a:endParaRPr lang="en-GB"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9600" dirty="0"/>
              <a:t>Recursion code is shorter than iterative code however it is difficult to understand.</a:t>
            </a: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sz="9600" dirty="0"/>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9600" b="0" i="0" dirty="0">
                <a:solidFill>
                  <a:srgbClr val="333333"/>
                </a:solidFill>
                <a:effectLst/>
                <a:latin typeface="inter-regular"/>
              </a:rPr>
              <a:t>Recursion cannot be applied to all the problem, but it is more useful for the tasks that can be defined in terms of similar subtasks. For Example, recursion may be applied to sorting, searching, and traversal problems.</a:t>
            </a:r>
            <a:endParaRPr lang="en-US"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9600" b="0" i="0" dirty="0">
                <a:solidFill>
                  <a:srgbClr val="333333"/>
                </a:solidFill>
                <a:effectLst/>
                <a:latin typeface="inter-regular"/>
              </a:rPr>
              <a:t>Generally, iterative solutions are more efficient than recursion since function call is always overhead.</a:t>
            </a: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GB"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9600" b="0" i="0" dirty="0">
                <a:solidFill>
                  <a:srgbClr val="333333"/>
                </a:solidFill>
                <a:effectLst/>
                <a:latin typeface="inter-regular"/>
              </a:rPr>
              <a:t>Any problem that can be solved recursively, can also be solved iteratively.</a:t>
            </a: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GB" sz="9600" b="0" i="0" dirty="0">
              <a:solidFill>
                <a:srgbClr val="333333"/>
              </a:solidFill>
              <a:effectLst/>
              <a:latin typeface="inter-regular"/>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9600" b="0" i="0" dirty="0">
                <a:solidFill>
                  <a:srgbClr val="333333"/>
                </a:solidFill>
                <a:effectLst/>
                <a:latin typeface="inter-regular"/>
              </a:rPr>
              <a:t>However, some problems are best suited to be solved by the recursion, for example, tower of Hanoi, Fibonacci series, factorial finding, etc.</a:t>
            </a:r>
            <a:endParaRPr lang="en-US" sz="9600" dirty="0"/>
          </a:p>
        </p:txBody>
      </p:sp>
    </p:spTree>
    <p:extLst>
      <p:ext uri="{BB962C8B-B14F-4D97-AF65-F5344CB8AC3E}">
        <p14:creationId xmlns:p14="http://schemas.microsoft.com/office/powerpoint/2010/main" val="4265223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lnSpc>
                <a:spcPct val="150000"/>
              </a:lnSpc>
              <a:buFont typeface="Wingdings" pitchFamily="2" charset="2"/>
              <a:buChar char="q"/>
            </a:pPr>
            <a:r>
              <a:rPr lang="en-US" dirty="0"/>
              <a:t>A recursive function performs the tasks by dividing it into the subtasks.</a:t>
            </a:r>
          </a:p>
          <a:p>
            <a:pPr marL="171450" indent="-171450">
              <a:lnSpc>
                <a:spcPct val="150000"/>
              </a:lnSpc>
              <a:buFont typeface="Wingdings" pitchFamily="2" charset="2"/>
              <a:buChar char="q"/>
            </a:pP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There is a termination condition defined in the function which is satisfied by some specific subtask.</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1000" b="0" i="0" u="none" strike="noStrike" kern="0" cap="none" spc="0" normalizeH="0" baseline="0" noProof="0" dirty="0">
                <a:ln>
                  <a:noFill/>
                </a:ln>
                <a:solidFill>
                  <a:srgbClr val="E7E7E7">
                    <a:lumMod val="50000"/>
                  </a:srgbClr>
                </a:solidFill>
                <a:effectLst/>
                <a:uLnTx/>
                <a:uFillTx/>
                <a:latin typeface="Nunito"/>
                <a:sym typeface="Nunito"/>
              </a:rPr>
              <a:t>After this, the recursion stops and the final result is returned from the function.</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endParaRPr lang="en-US" dirty="0"/>
          </a:p>
          <a:p>
            <a:pPr marL="171450" indent="-171450">
              <a:lnSpc>
                <a:spcPct val="150000"/>
              </a:lnSpc>
              <a:buFont typeface="Wingdings" pitchFamily="2" charset="2"/>
              <a:buChar char="q"/>
            </a:pPr>
            <a:r>
              <a:rPr lang="en-US" dirty="0"/>
              <a:t>The case at which the function doesn't recur is called the base case.</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instances where the function keeps calling itself to perform a subtask, is called the recursive case.</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spTree>
    <p:extLst>
      <p:ext uri="{BB962C8B-B14F-4D97-AF65-F5344CB8AC3E}">
        <p14:creationId xmlns:p14="http://schemas.microsoft.com/office/powerpoint/2010/main" val="2963118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lnSpc>
                <a:spcPct val="150000"/>
              </a:lnSpc>
            </a:pPr>
            <a:r>
              <a:rPr lang="en-GB" sz="1400" b="0" i="0" dirty="0">
                <a:solidFill>
                  <a:srgbClr val="333333"/>
                </a:solidFill>
                <a:effectLst/>
                <a:latin typeface="inter-regular"/>
              </a:rPr>
              <a:t>Each recursive call creates a new copy of that method in the memory.</a:t>
            </a:r>
          </a:p>
          <a:p>
            <a:pPr marL="171450" indent="-171450">
              <a:lnSpc>
                <a:spcPct val="150000"/>
              </a:lnSpc>
            </a:pPr>
            <a:endParaRPr kumimoji="0" lang="en-GB" sz="1400" b="0" i="0" u="none" strike="noStrike" kern="0" cap="none" spc="0" normalizeH="0" baseline="0" noProof="0" dirty="0">
              <a:ln>
                <a:noFill/>
              </a:ln>
              <a:solidFill>
                <a:srgbClr val="333333"/>
              </a:solidFill>
              <a:effectLst/>
              <a:uLnTx/>
              <a:uFillTx/>
              <a:latin typeface="inter-regular"/>
              <a:sym typeface="Nunito"/>
            </a:endParaRPr>
          </a:p>
          <a:p>
            <a:pPr marL="171450" indent="-171450">
              <a:lnSpc>
                <a:spcPct val="150000"/>
              </a:lnSpc>
            </a:pPr>
            <a:r>
              <a:rPr lang="en-GB" sz="1400" b="0" i="0" dirty="0">
                <a:solidFill>
                  <a:srgbClr val="333333"/>
                </a:solidFill>
                <a:effectLst/>
                <a:latin typeface="inter-regular"/>
              </a:rPr>
              <a:t>Once some data is returned by the method, the copy is removed from the memory.</a:t>
            </a:r>
          </a:p>
          <a:p>
            <a:pPr marL="171450" indent="-171450">
              <a:lnSpc>
                <a:spcPct val="150000"/>
              </a:lnSpc>
            </a:pPr>
            <a:endParaRPr lang="en-GB" sz="1400" b="0" i="0" dirty="0">
              <a:solidFill>
                <a:srgbClr val="333333"/>
              </a:solidFill>
              <a:effectLst/>
              <a:latin typeface="inter-regular"/>
            </a:endParaRPr>
          </a:p>
          <a:p>
            <a:pPr marL="285750" indent="-285750">
              <a:lnSpc>
                <a:spcPct val="150000"/>
              </a:lnSpc>
            </a:pPr>
            <a:r>
              <a:rPr lang="en-US" sz="1600" dirty="0"/>
              <a:t>All the variables and other stuff declared inside function get stored in the stack.</a:t>
            </a:r>
          </a:p>
          <a:p>
            <a:pPr marL="285750" indent="-285750">
              <a:lnSpc>
                <a:spcPct val="150000"/>
              </a:lnSpc>
            </a:pPr>
            <a:endParaRPr lang="en-US" sz="1600" dirty="0"/>
          </a:p>
          <a:p>
            <a:pPr marL="285750" indent="-285750">
              <a:lnSpc>
                <a:spcPct val="150000"/>
              </a:lnSpc>
            </a:pPr>
            <a:r>
              <a:rPr lang="en-US" sz="1600" dirty="0"/>
              <a:t>A separate stack is maintained at each recursive call.</a:t>
            </a:r>
          </a:p>
          <a:p>
            <a:pPr marL="285750" indent="-285750">
              <a:lnSpc>
                <a:spcPct val="150000"/>
              </a:lnSpc>
            </a:pPr>
            <a:endParaRPr lang="en-US" sz="1600" dirty="0"/>
          </a:p>
          <a:p>
            <a:pPr marL="285750" indent="-285750">
              <a:lnSpc>
                <a:spcPct val="150000"/>
              </a:lnSpc>
            </a:pPr>
            <a:r>
              <a:rPr lang="en-US" sz="1600" dirty="0"/>
              <a:t>Once the value is returned from the corresponding function, the stack gets destroyed.</a:t>
            </a:r>
            <a:endParaRPr kumimoji="0" lang="en-US" sz="105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pPr>
            <a:endParaRPr kumimoji="0" lang="en-GB" sz="1400" b="0" i="0" u="none" strike="noStrike" kern="0" cap="none" spc="0" normalizeH="0" baseline="0" noProof="0" dirty="0">
              <a:ln>
                <a:noFill/>
              </a:ln>
              <a:solidFill>
                <a:srgbClr val="333333"/>
              </a:solidFill>
              <a:effectLst/>
              <a:uLnTx/>
              <a:uFillTx/>
              <a:latin typeface="inter-regular"/>
              <a:sym typeface="Nunito"/>
            </a:endParaRPr>
          </a:p>
          <a:p>
            <a:pPr marL="171450" indent="-171450">
              <a:lnSpc>
                <a:spcPct val="150000"/>
              </a:lnSpc>
            </a:pPr>
            <a:r>
              <a:rPr lang="en-GB" sz="1400" b="0" i="0" dirty="0">
                <a:solidFill>
                  <a:srgbClr val="333333"/>
                </a:solidFill>
                <a:effectLst/>
                <a:latin typeface="inter-regular"/>
              </a:rPr>
              <a:t>Recursion involves so much complexity in resolving and tracking the values at each recursive call. Therefore we need to maintain the stack and track the values of the variables defined in the stack.</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spTree>
    <p:extLst>
      <p:ext uri="{BB962C8B-B14F-4D97-AF65-F5344CB8AC3E}">
        <p14:creationId xmlns:p14="http://schemas.microsoft.com/office/powerpoint/2010/main" val="234245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5400" b="0" i="0" dirty="0">
                <a:solidFill>
                  <a:srgbClr val="333333"/>
                </a:solidFill>
                <a:effectLst/>
                <a:latin typeface="inter-regular"/>
              </a:rPr>
              <a:t>The break is a keyword in C which is used to bring the program control out of the loop.</a:t>
            </a: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The break statement is used inside loops or switch statement.</a:t>
            </a: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The break statement breaks the loop one by one, i.e., in the case of nested loops, it breaks the inner loop first and then proceeds to outer loops.</a:t>
            </a:r>
          </a:p>
          <a:p>
            <a:pPr marL="171450" lvl="0" indent="-171450" algn="l" rtl="0">
              <a:spcBef>
                <a:spcPts val="0"/>
              </a:spcBef>
              <a:spcAft>
                <a:spcPts val="0"/>
              </a:spcAft>
            </a:pPr>
            <a:endParaRPr lang="en-GB" sz="5400" b="0" i="0" dirty="0">
              <a:solidFill>
                <a:srgbClr val="333333"/>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Examples</a:t>
            </a:r>
          </a:p>
          <a:p>
            <a:pPr marL="171450" lvl="0" indent="-171450" algn="l" rtl="0">
              <a:spcBef>
                <a:spcPts val="0"/>
              </a:spcBef>
              <a:spcAft>
                <a:spcPts val="0"/>
              </a:spcAft>
            </a:pPr>
            <a:endParaRPr lang="en-GB" sz="54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The </a:t>
            </a:r>
            <a:r>
              <a:rPr lang="en-US" sz="4000" b="1" dirty="0"/>
              <a:t>Continue</a:t>
            </a:r>
            <a:r>
              <a:rPr lang="en-US" sz="4000" dirty="0"/>
              <a:t> is mainly used for a condition so that we can skip some code for a particular condition.</a:t>
            </a:r>
          </a:p>
          <a:p>
            <a:pPr marL="171450" lvl="0" indent="-171450" algn="l" rtl="0">
              <a:spcBef>
                <a:spcPts val="0"/>
              </a:spcBef>
              <a:spcAft>
                <a:spcPts val="0"/>
              </a:spcAft>
            </a:pPr>
            <a:endParaRPr lang="en-GB" sz="36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The </a:t>
            </a:r>
            <a:r>
              <a:rPr lang="en-US" sz="4000" b="1" dirty="0"/>
              <a:t>Continue</a:t>
            </a:r>
            <a:r>
              <a:rPr lang="en-US" sz="4000" dirty="0"/>
              <a:t> statement skips the current iteration and proceeds with the next iteration</a:t>
            </a:r>
          </a:p>
        </p:txBody>
      </p:sp>
    </p:spTree>
    <p:extLst>
      <p:ext uri="{BB962C8B-B14F-4D97-AF65-F5344CB8AC3E}">
        <p14:creationId xmlns:p14="http://schemas.microsoft.com/office/powerpoint/2010/main" val="18458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8000" b="0" i="0" dirty="0">
                <a:solidFill>
                  <a:srgbClr val="333333"/>
                </a:solidFill>
                <a:effectLst/>
                <a:latin typeface="inter-regular"/>
              </a:rPr>
              <a:t>The </a:t>
            </a:r>
            <a:r>
              <a:rPr lang="en-GB" sz="8000" b="0" i="0" dirty="0" err="1">
                <a:solidFill>
                  <a:srgbClr val="333333"/>
                </a:solidFill>
                <a:effectLst/>
                <a:latin typeface="inter-regular"/>
              </a:rPr>
              <a:t>goto</a:t>
            </a:r>
            <a:r>
              <a:rPr lang="en-GB" sz="8000" b="0" i="0" dirty="0">
                <a:solidFill>
                  <a:srgbClr val="333333"/>
                </a:solidFill>
                <a:effectLst/>
                <a:latin typeface="inter-regular"/>
              </a:rPr>
              <a:t> statement is known as jump statement in C.</a:t>
            </a:r>
          </a:p>
          <a:p>
            <a:pPr marL="171450" lvl="0" indent="-171450" algn="l" rtl="0">
              <a:spcBef>
                <a:spcPts val="0"/>
              </a:spcBef>
              <a:spcAft>
                <a:spcPts val="0"/>
              </a:spcAft>
            </a:pPr>
            <a:endParaRPr lang="en-GB" sz="80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b="1" dirty="0" err="1"/>
              <a:t>goto</a:t>
            </a:r>
            <a:r>
              <a:rPr lang="en-US" sz="4000" dirty="0"/>
              <a:t> is used to transfer the program control to a predefined label.</a:t>
            </a:r>
          </a:p>
          <a:p>
            <a:pPr marL="171450" lvl="0" indent="-171450" algn="l" rtl="0">
              <a:spcBef>
                <a:spcPts val="0"/>
              </a:spcBef>
              <a:spcAft>
                <a:spcPts val="0"/>
              </a:spcAft>
            </a:pPr>
            <a:endParaRPr lang="en-GB" sz="3600" b="0" i="0" dirty="0">
              <a:solidFill>
                <a:srgbClr val="000000"/>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The </a:t>
            </a:r>
            <a:r>
              <a:rPr lang="en-GB" sz="5400" b="0" i="0" dirty="0" err="1">
                <a:solidFill>
                  <a:srgbClr val="333333"/>
                </a:solidFill>
                <a:effectLst/>
                <a:latin typeface="inter-regular"/>
              </a:rPr>
              <a:t>goto</a:t>
            </a:r>
            <a:r>
              <a:rPr lang="en-GB" sz="5400" b="0" i="0" dirty="0">
                <a:solidFill>
                  <a:srgbClr val="333333"/>
                </a:solidFill>
                <a:effectLst/>
                <a:latin typeface="inter-regular"/>
              </a:rPr>
              <a:t> </a:t>
            </a:r>
            <a:r>
              <a:rPr lang="en-GB" sz="5400" b="0" i="0" dirty="0" err="1">
                <a:solidFill>
                  <a:srgbClr val="333333"/>
                </a:solidFill>
                <a:effectLst/>
                <a:latin typeface="inter-regular"/>
              </a:rPr>
              <a:t>statment</a:t>
            </a:r>
            <a:r>
              <a:rPr lang="en-GB" sz="5400" b="0" i="0" dirty="0">
                <a:solidFill>
                  <a:srgbClr val="333333"/>
                </a:solidFill>
                <a:effectLst/>
                <a:latin typeface="inter-regular"/>
              </a:rPr>
              <a:t> can be used to repeat some part of the code for a particular condition.</a:t>
            </a:r>
          </a:p>
          <a:p>
            <a:pPr marL="171450" lvl="0" indent="-171450" algn="l" rtl="0">
              <a:spcBef>
                <a:spcPts val="0"/>
              </a:spcBef>
              <a:spcAft>
                <a:spcPts val="0"/>
              </a:spcAft>
            </a:pPr>
            <a:endParaRPr lang="en-GB" sz="54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It can also be used to break the multiple loops which can't be done by using a single break statement.</a:t>
            </a:r>
          </a:p>
          <a:p>
            <a:pPr marL="171450" lvl="0" indent="-171450" algn="l" rtl="0">
              <a:spcBef>
                <a:spcPts val="0"/>
              </a:spcBef>
              <a:spcAft>
                <a:spcPts val="0"/>
              </a:spcAft>
            </a:pPr>
            <a:endParaRPr lang="en-GB" sz="36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However, using </a:t>
            </a:r>
            <a:r>
              <a:rPr lang="en-US" sz="4000" dirty="0" err="1"/>
              <a:t>goto</a:t>
            </a:r>
            <a:r>
              <a:rPr lang="en-US" sz="4000" dirty="0"/>
              <a:t> is avoided these days since it makes the program less readable and complicated.</a:t>
            </a:r>
          </a:p>
          <a:p>
            <a:pPr marL="171450" lvl="0" indent="-171450" algn="l" rtl="0">
              <a:spcBef>
                <a:spcPts val="0"/>
              </a:spcBef>
              <a:spcAft>
                <a:spcPts val="0"/>
              </a:spcAft>
            </a:pPr>
            <a:endParaRPr lang="en-GB" sz="3600" b="0" i="0" dirty="0">
              <a:solidFill>
                <a:srgbClr val="000000"/>
              </a:solidFill>
              <a:effectLst/>
              <a:latin typeface="inter-regular"/>
            </a:endParaRPr>
          </a:p>
        </p:txBody>
      </p:sp>
    </p:spTree>
    <p:extLst>
      <p:ext uri="{BB962C8B-B14F-4D97-AF65-F5344CB8AC3E}">
        <p14:creationId xmlns:p14="http://schemas.microsoft.com/office/powerpoint/2010/main" val="374530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9600" b="0" i="0" dirty="0">
                <a:solidFill>
                  <a:srgbClr val="333333"/>
                </a:solidFill>
                <a:effectLst/>
                <a:latin typeface="inter-regular"/>
              </a:rPr>
              <a:t>Typecasting allows us to convert one data type into other.</a:t>
            </a:r>
          </a:p>
          <a:p>
            <a:pPr marL="171450" lvl="0" indent="-171450" algn="l" rtl="0">
              <a:spcBef>
                <a:spcPts val="0"/>
              </a:spcBef>
              <a:spcAft>
                <a:spcPts val="0"/>
              </a:spcAft>
            </a:pPr>
            <a:endParaRPr lang="en-GB" sz="80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b="1" dirty="0" err="1"/>
              <a:t>goto</a:t>
            </a:r>
            <a:r>
              <a:rPr lang="en-US" sz="4000" dirty="0"/>
              <a:t> is used to transfer the program control to a predefined label.</a:t>
            </a:r>
          </a:p>
          <a:p>
            <a:pPr marL="171450" lvl="0" indent="-171450" algn="l" rtl="0">
              <a:spcBef>
                <a:spcPts val="0"/>
              </a:spcBef>
              <a:spcAft>
                <a:spcPts val="0"/>
              </a:spcAft>
            </a:pPr>
            <a:endParaRPr lang="en-GB" sz="3600" b="0" i="0" dirty="0">
              <a:solidFill>
                <a:srgbClr val="000000"/>
              </a:solidFill>
              <a:effectLst/>
              <a:latin typeface="inter-regular"/>
            </a:endParaRPr>
          </a:p>
          <a:p>
            <a:pPr marL="171450" lvl="0" indent="-171450" algn="l" rtl="0">
              <a:spcBef>
                <a:spcPts val="0"/>
              </a:spcBef>
              <a:spcAft>
                <a:spcPts val="0"/>
              </a:spcAft>
            </a:pPr>
            <a:r>
              <a:rPr lang="en-GB" sz="5400" b="0" i="0" dirty="0">
                <a:solidFill>
                  <a:srgbClr val="333333"/>
                </a:solidFill>
                <a:effectLst/>
                <a:latin typeface="inter-regular"/>
              </a:rPr>
              <a:t>The </a:t>
            </a:r>
            <a:r>
              <a:rPr lang="en-GB" sz="5400" b="0" i="0" dirty="0" err="1">
                <a:solidFill>
                  <a:srgbClr val="333333"/>
                </a:solidFill>
                <a:effectLst/>
                <a:latin typeface="inter-regular"/>
              </a:rPr>
              <a:t>goto</a:t>
            </a:r>
            <a:r>
              <a:rPr lang="en-GB" sz="5400" b="0" i="0" dirty="0">
                <a:solidFill>
                  <a:srgbClr val="333333"/>
                </a:solidFill>
                <a:effectLst/>
                <a:latin typeface="inter-regular"/>
              </a:rPr>
              <a:t> </a:t>
            </a:r>
            <a:r>
              <a:rPr lang="en-GB" sz="5400" b="0" i="0" dirty="0" err="1">
                <a:solidFill>
                  <a:srgbClr val="333333"/>
                </a:solidFill>
                <a:effectLst/>
                <a:latin typeface="inter-regular"/>
              </a:rPr>
              <a:t>statment</a:t>
            </a:r>
            <a:r>
              <a:rPr lang="en-GB" sz="5400" b="0" i="0" dirty="0">
                <a:solidFill>
                  <a:srgbClr val="333333"/>
                </a:solidFill>
                <a:effectLst/>
                <a:latin typeface="inter-regular"/>
              </a:rPr>
              <a:t> can be used to repeat some part of the code for a particular condition.</a:t>
            </a:r>
          </a:p>
          <a:p>
            <a:pPr marL="171450" lvl="0" indent="-171450" algn="l" rtl="0">
              <a:spcBef>
                <a:spcPts val="0"/>
              </a:spcBef>
              <a:spcAft>
                <a:spcPts val="0"/>
              </a:spcAft>
            </a:pPr>
            <a:endParaRPr lang="en-GB" sz="54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It can also be used to break the multiple loops which can't be done by using a single break statement.</a:t>
            </a:r>
          </a:p>
          <a:p>
            <a:pPr marL="171450" lvl="0" indent="-171450" algn="l" rtl="0">
              <a:spcBef>
                <a:spcPts val="0"/>
              </a:spcBef>
              <a:spcAft>
                <a:spcPts val="0"/>
              </a:spcAft>
            </a:pPr>
            <a:endParaRPr lang="en-GB" sz="36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dirty="0"/>
              <a:t>However, using </a:t>
            </a:r>
            <a:r>
              <a:rPr lang="en-US" sz="4000" dirty="0" err="1"/>
              <a:t>goto</a:t>
            </a:r>
            <a:r>
              <a:rPr lang="en-US" sz="4000" dirty="0"/>
              <a:t> is avoided these days since it makes the program less readable and complicated.</a:t>
            </a:r>
          </a:p>
          <a:p>
            <a:pPr marL="171450" lvl="0" indent="-171450" algn="l" rtl="0">
              <a:spcBef>
                <a:spcPts val="0"/>
              </a:spcBef>
              <a:spcAft>
                <a:spcPts val="0"/>
              </a:spcAft>
            </a:pPr>
            <a:endParaRPr lang="en-GB" sz="3600" b="0" i="0" dirty="0">
              <a:solidFill>
                <a:srgbClr val="000000"/>
              </a:solidFill>
              <a:effectLst/>
              <a:latin typeface="inter-regular"/>
            </a:endParaRPr>
          </a:p>
        </p:txBody>
      </p:sp>
    </p:spTree>
    <p:extLst>
      <p:ext uri="{BB962C8B-B14F-4D97-AF65-F5344CB8AC3E}">
        <p14:creationId xmlns:p14="http://schemas.microsoft.com/office/powerpoint/2010/main" val="33862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3600" b="0" i="0" dirty="0">
                <a:solidFill>
                  <a:srgbClr val="333333"/>
                </a:solidFill>
                <a:effectLst/>
                <a:latin typeface="inter-regular"/>
              </a:rPr>
              <a:t>In C, we can divide a large program into the basic building blocks known as function.</a:t>
            </a:r>
          </a:p>
          <a:p>
            <a:pPr marL="171450" lvl="0" indent="-171450" algn="l" rtl="0">
              <a:spcBef>
                <a:spcPts val="0"/>
              </a:spcBef>
              <a:spcAft>
                <a:spcPts val="0"/>
              </a:spcAft>
            </a:pPr>
            <a:endParaRPr lang="en-GB" sz="3600" b="0" i="0" dirty="0">
              <a:solidFill>
                <a:srgbClr val="333333"/>
              </a:solidFill>
              <a:effectLst/>
              <a:latin typeface="inter-regular"/>
            </a:endParaRPr>
          </a:p>
          <a:p>
            <a:pPr marL="171450" lvl="0" indent="-171450" algn="l" rtl="0">
              <a:spcBef>
                <a:spcPts val="0"/>
              </a:spcBef>
              <a:spcAft>
                <a:spcPts val="0"/>
              </a:spcAft>
            </a:pPr>
            <a:r>
              <a:rPr lang="en-GB" sz="2000" b="0" i="0" dirty="0">
                <a:solidFill>
                  <a:srgbClr val="333333"/>
                </a:solidFill>
                <a:effectLst/>
                <a:latin typeface="inter-regular"/>
              </a:rPr>
              <a:t>The function contains the set of programming statements enclosed by {}.</a:t>
            </a:r>
          </a:p>
          <a:p>
            <a:pPr marL="171450" lvl="0" indent="-171450" algn="l" rtl="0">
              <a:spcBef>
                <a:spcPts val="0"/>
              </a:spcBef>
              <a:spcAft>
                <a:spcPts val="0"/>
              </a:spcAft>
            </a:pPr>
            <a:endParaRPr lang="en-GB" sz="2000" b="0" i="0" dirty="0">
              <a:solidFill>
                <a:srgbClr val="333333"/>
              </a:solidFill>
              <a:effectLst/>
              <a:latin typeface="inter-regular"/>
            </a:endParaRPr>
          </a:p>
          <a:p>
            <a:pPr marL="171450" lvl="0" indent="-171450" algn="l" rtl="0">
              <a:spcBef>
                <a:spcPts val="0"/>
              </a:spcBef>
              <a:spcAft>
                <a:spcPts val="0"/>
              </a:spcAft>
            </a:pPr>
            <a:r>
              <a:rPr lang="en-GB" sz="2000" b="0" i="0" dirty="0">
                <a:solidFill>
                  <a:srgbClr val="333333"/>
                </a:solidFill>
                <a:effectLst/>
                <a:latin typeface="inter-regular"/>
              </a:rPr>
              <a:t>A function can be called multiple times to provide reusability and modularity to the C program. In other words, we can say that the collection of functions creates a program.</a:t>
            </a:r>
          </a:p>
          <a:p>
            <a:pPr marL="171450" lvl="0" indent="-171450" algn="l" rtl="0">
              <a:spcBef>
                <a:spcPts val="0"/>
              </a:spcBef>
              <a:spcAft>
                <a:spcPts val="0"/>
              </a:spcAft>
            </a:pPr>
            <a:endParaRPr lang="en-GB" sz="2000" b="0" i="0" dirty="0">
              <a:solidFill>
                <a:srgbClr val="333333"/>
              </a:solidFill>
              <a:effectLst/>
              <a:latin typeface="inter-regular"/>
            </a:endParaRPr>
          </a:p>
          <a:p>
            <a:pPr marL="171450" lvl="0" indent="-171450" algn="l" rtl="0">
              <a:spcBef>
                <a:spcPts val="0"/>
              </a:spcBef>
              <a:spcAft>
                <a:spcPts val="0"/>
              </a:spcAft>
            </a:pPr>
            <a:endParaRPr sz="1200" dirty="0"/>
          </a:p>
        </p:txBody>
      </p:sp>
    </p:spTree>
    <p:extLst>
      <p:ext uri="{BB962C8B-B14F-4D97-AF65-F5344CB8AC3E}">
        <p14:creationId xmlns:p14="http://schemas.microsoft.com/office/powerpoint/2010/main" val="44962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8000" b="0" i="0" dirty="0">
                <a:solidFill>
                  <a:srgbClr val="333333"/>
                </a:solidFill>
                <a:effectLst/>
                <a:latin typeface="inter-regular"/>
              </a:rPr>
              <a:t>There are the following advantages of C functions:</a:t>
            </a:r>
          </a:p>
          <a:p>
            <a:pPr marL="0" lvl="0" indent="0" algn="l" rtl="0">
              <a:spcBef>
                <a:spcPts val="0"/>
              </a:spcBef>
              <a:spcAft>
                <a:spcPts val="0"/>
              </a:spcAft>
              <a:buNone/>
            </a:pPr>
            <a:endParaRPr lang="en-GB" sz="5400" b="0" i="0" dirty="0">
              <a:solidFill>
                <a:srgbClr val="333333"/>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8000" b="0" i="0" dirty="0">
                <a:solidFill>
                  <a:srgbClr val="000000"/>
                </a:solidFill>
                <a:effectLst/>
                <a:latin typeface="inter-regular"/>
              </a:rPr>
              <a:t>By using functions, we can avoid rewriting same logic/code again and again in a program.</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80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2000" b="0" i="0" dirty="0">
                <a:solidFill>
                  <a:srgbClr val="000000"/>
                </a:solidFill>
                <a:effectLst/>
                <a:latin typeface="inter-regular"/>
              </a:rPr>
              <a:t>We can call C functions any number of times in a program and from any place in a program.</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20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3600" b="0" i="0" dirty="0">
                <a:solidFill>
                  <a:srgbClr val="000000"/>
                </a:solidFill>
                <a:effectLst/>
                <a:latin typeface="inter-regular"/>
              </a:rPr>
              <a:t>We can track a large C program easily when it is divided into multiple functions.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36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5400" b="0" i="0" dirty="0">
                <a:solidFill>
                  <a:srgbClr val="000000"/>
                </a:solidFill>
                <a:effectLst/>
                <a:latin typeface="inter-regular"/>
              </a:rPr>
              <a:t>Reusability is the main achievement of C functions.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5400" b="0" i="0" dirty="0">
              <a:solidFill>
                <a:srgbClr val="000000"/>
              </a:solidFill>
              <a:effectLst/>
              <a:latin typeface="inter-regular"/>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8000" b="0" i="0" dirty="0">
                <a:solidFill>
                  <a:srgbClr val="000000"/>
                </a:solidFill>
                <a:effectLst/>
                <a:latin typeface="inter-regular"/>
              </a:rPr>
              <a:t>However, Function calling is always a overhead in a C program.</a:t>
            </a:r>
            <a:br>
              <a:rPr lang="en-GB" sz="8000" dirty="0"/>
            </a:br>
            <a:br>
              <a:rPr lang="en-GB" sz="5400" dirty="0"/>
            </a:br>
            <a:br>
              <a:rPr lang="en-GB" sz="3600" dirty="0"/>
            </a:br>
            <a:br>
              <a:rPr lang="en-GB" sz="2000" dirty="0"/>
            </a:br>
            <a:endParaRPr lang="en-GB" sz="1200" dirty="0"/>
          </a:p>
          <a:p>
            <a:pPr marL="171450" lvl="0" indent="-171450" algn="l" rtl="0">
              <a:spcBef>
                <a:spcPts val="0"/>
              </a:spcBef>
              <a:spcAft>
                <a:spcPts val="0"/>
              </a:spcAft>
            </a:pPr>
            <a:endParaRPr lang="en-GB" sz="1200" dirty="0"/>
          </a:p>
        </p:txBody>
      </p:sp>
    </p:spTree>
    <p:extLst>
      <p:ext uri="{BB962C8B-B14F-4D97-AF65-F5344CB8AC3E}">
        <p14:creationId xmlns:p14="http://schemas.microsoft.com/office/powerpoint/2010/main" val="84937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600" b="0" i="0" dirty="0">
                <a:solidFill>
                  <a:srgbClr val="333333"/>
                </a:solidFill>
                <a:effectLst/>
                <a:latin typeface="inter-regular"/>
              </a:rPr>
              <a:t>There are three aspects of a C function:</a:t>
            </a:r>
          </a:p>
          <a:p>
            <a:pPr marL="0" lvl="0" indent="0" algn="l" rtl="0">
              <a:spcBef>
                <a:spcPts val="0"/>
              </a:spcBef>
              <a:spcAft>
                <a:spcPts val="0"/>
              </a:spcAft>
              <a:buNone/>
            </a:pPr>
            <a:endParaRPr lang="en-GB" sz="9600" b="0" i="0" dirty="0">
              <a:solidFill>
                <a:srgbClr val="333333"/>
              </a:solidFill>
              <a:effectLst/>
              <a:latin typeface="inter-regular"/>
            </a:endParaRPr>
          </a:p>
          <a:p>
            <a:pPr marL="571500" marR="0" lvl="0" indent="-5715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b="1" dirty="0"/>
              <a:t>Function declaration: </a:t>
            </a:r>
            <a:r>
              <a:rPr lang="en-US" sz="4000" dirty="0"/>
              <a:t>A function must be declared globally in a C program to tell the compiler about the function name, function parameters, and return type.</a:t>
            </a:r>
          </a:p>
          <a:p>
            <a:pPr marL="571500" lvl="0" indent="-571500" algn="l" rtl="0">
              <a:spcBef>
                <a:spcPts val="0"/>
              </a:spcBef>
              <a:spcAft>
                <a:spcPts val="0"/>
              </a:spcAft>
            </a:pPr>
            <a:endParaRPr lang="en-GB" sz="3600" dirty="0"/>
          </a:p>
          <a:p>
            <a:pPr marL="571500" marR="0" lvl="0" indent="-5715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000" b="1" dirty="0"/>
              <a:t>Function call: </a:t>
            </a:r>
            <a:r>
              <a:rPr lang="en-US" sz="4000" dirty="0"/>
              <a:t>Function can be called from anywhere in the program. The parameter list must not differ in function calling and function declaration. We must pass the same number of functions as it is declared in the function declaration.</a:t>
            </a:r>
          </a:p>
          <a:p>
            <a:pPr marL="571500" lvl="0" indent="-571500" algn="l" rtl="0">
              <a:spcBef>
                <a:spcPts val="0"/>
              </a:spcBef>
              <a:spcAft>
                <a:spcPts val="0"/>
              </a:spcAft>
            </a:pPr>
            <a:endParaRPr lang="en-GB" sz="3600" dirty="0"/>
          </a:p>
          <a:p>
            <a:pPr marL="571500" lvl="0" indent="-571500" algn="l" rtl="0">
              <a:spcBef>
                <a:spcPts val="0"/>
              </a:spcBef>
              <a:spcAft>
                <a:spcPts val="0"/>
              </a:spcAft>
            </a:pPr>
            <a:r>
              <a:rPr lang="en-US" sz="4000" b="1" dirty="0"/>
              <a:t>Function definition: </a:t>
            </a:r>
            <a:r>
              <a:rPr lang="en-US" sz="4000" dirty="0"/>
              <a:t>It contains the actual statements which are to be executed. It is the most important aspect to which the control comes when the function is called. Here, we must notice that only one value can be returned from the function.</a:t>
            </a:r>
            <a:br>
              <a:rPr lang="en-GB" sz="3600" dirty="0"/>
            </a:br>
            <a:br>
              <a:rPr lang="en-GB" sz="2000" dirty="0"/>
            </a:br>
            <a:endParaRPr lang="en-GB" sz="1200" dirty="0"/>
          </a:p>
          <a:p>
            <a:pPr marL="171450" lvl="0" indent="-171450" algn="l" rtl="0">
              <a:spcBef>
                <a:spcPts val="0"/>
              </a:spcBef>
              <a:spcAft>
                <a:spcPts val="0"/>
              </a:spcAft>
            </a:pPr>
            <a:endParaRPr lang="en-GB" sz="1200" dirty="0"/>
          </a:p>
        </p:txBody>
      </p:sp>
    </p:spTree>
    <p:extLst>
      <p:ext uri="{BB962C8B-B14F-4D97-AF65-F5344CB8AC3E}">
        <p14:creationId xmlns:p14="http://schemas.microsoft.com/office/powerpoint/2010/main" val="157915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600" b="0" i="0" dirty="0">
                <a:solidFill>
                  <a:srgbClr val="333333"/>
                </a:solidFill>
                <a:effectLst/>
                <a:latin typeface="inter-regular"/>
              </a:rPr>
              <a:t>There are 2 types functions:</a:t>
            </a:r>
          </a:p>
          <a:p>
            <a:pPr marL="0" lvl="0" indent="0" algn="l" rtl="0">
              <a:spcBef>
                <a:spcPts val="0"/>
              </a:spcBef>
              <a:spcAft>
                <a:spcPts val="0"/>
              </a:spcAft>
              <a:buNone/>
            </a:pPr>
            <a:endParaRPr lang="en-GB" sz="9600" b="0" i="0" dirty="0">
              <a:solidFill>
                <a:srgbClr val="333333"/>
              </a:solidFill>
              <a:effectLst/>
              <a:latin typeface="inter-regular"/>
            </a:endParaRPr>
          </a:p>
          <a:p>
            <a:pPr marL="571500" marR="0" lvl="0" indent="-5715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400" b="1" dirty="0"/>
              <a:t>Library Functions: </a:t>
            </a:r>
            <a:r>
              <a:rPr lang="en-US" sz="4400" dirty="0"/>
              <a:t> The functions which are declared in the C header files such as </a:t>
            </a:r>
            <a:r>
              <a:rPr lang="en-US" sz="4400" dirty="0" err="1"/>
              <a:t>scanf</a:t>
            </a:r>
            <a:r>
              <a:rPr lang="en-US" sz="4400" dirty="0"/>
              <a:t>(), </a:t>
            </a:r>
            <a:r>
              <a:rPr lang="en-US" sz="4400" dirty="0" err="1"/>
              <a:t>printf</a:t>
            </a:r>
            <a:r>
              <a:rPr lang="en-US" sz="4400" dirty="0"/>
              <a:t>(), gets(), puts(), ceil(), floor() etc.</a:t>
            </a:r>
            <a:endParaRPr lang="en-US" sz="4000" dirty="0"/>
          </a:p>
          <a:p>
            <a:pPr marL="571500" lvl="0" indent="-571500" algn="l" rtl="0">
              <a:spcBef>
                <a:spcPts val="0"/>
              </a:spcBef>
              <a:spcAft>
                <a:spcPts val="0"/>
              </a:spcAft>
            </a:pPr>
            <a:endParaRPr lang="en-GB" sz="3600" dirty="0"/>
          </a:p>
          <a:p>
            <a:pPr marL="571500" marR="0" lvl="0" indent="-5715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4400" b="1" dirty="0"/>
              <a:t>User-defined functions: </a:t>
            </a:r>
            <a:r>
              <a:rPr lang="en-US" sz="4400" dirty="0"/>
              <a:t> The functions which are created by the C programmer, so that he/she can use it many times. It reduces the complexity of a big program and optimizes the code.</a:t>
            </a:r>
            <a:br>
              <a:rPr lang="en-GB" sz="2000" dirty="0"/>
            </a:br>
            <a:endParaRPr lang="en-GB" sz="1200" dirty="0"/>
          </a:p>
          <a:p>
            <a:pPr marL="171450" lvl="0" indent="-171450" algn="l" rtl="0">
              <a:spcBef>
                <a:spcPts val="0"/>
              </a:spcBef>
              <a:spcAft>
                <a:spcPts val="0"/>
              </a:spcAft>
            </a:pPr>
            <a:endParaRPr lang="en-GB" sz="1200" dirty="0"/>
          </a:p>
        </p:txBody>
      </p:sp>
    </p:spTree>
    <p:extLst>
      <p:ext uri="{BB962C8B-B14F-4D97-AF65-F5344CB8AC3E}">
        <p14:creationId xmlns:p14="http://schemas.microsoft.com/office/powerpoint/2010/main" val="213296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2000" b="0" i="0" dirty="0">
                <a:solidFill>
                  <a:srgbClr val="333333"/>
                </a:solidFill>
                <a:effectLst/>
                <a:latin typeface="inter-regular"/>
              </a:rPr>
              <a:t>A C function may or may not return a value from the function.</a:t>
            </a:r>
          </a:p>
          <a:p>
            <a:pPr marL="171450" lvl="0" indent="-171450" algn="l" rtl="0">
              <a:spcBef>
                <a:spcPts val="0"/>
              </a:spcBef>
              <a:spcAft>
                <a:spcPts val="0"/>
              </a:spcAft>
            </a:pPr>
            <a:endParaRPr lang="en-GB" sz="2000" b="0" i="0" dirty="0">
              <a:solidFill>
                <a:srgbClr val="333333"/>
              </a:solidFill>
              <a:effectLst/>
              <a:latin typeface="inter-regular"/>
            </a:endParaRPr>
          </a:p>
          <a:p>
            <a:pPr marL="171450" lvl="0" indent="-171450" algn="l" rtl="0">
              <a:spcBef>
                <a:spcPts val="0"/>
              </a:spcBef>
              <a:spcAft>
                <a:spcPts val="0"/>
              </a:spcAft>
            </a:pPr>
            <a:r>
              <a:rPr lang="en-GB" sz="2000" b="0" i="0" dirty="0">
                <a:solidFill>
                  <a:srgbClr val="333333"/>
                </a:solidFill>
                <a:effectLst/>
                <a:latin typeface="inter-regular"/>
              </a:rPr>
              <a:t>If you don't have to return any value from the function, use void for the return type.</a:t>
            </a:r>
          </a:p>
          <a:p>
            <a:pPr marL="171450" lvl="0" indent="-171450" algn="l" rtl="0">
              <a:spcBef>
                <a:spcPts val="0"/>
              </a:spcBef>
              <a:spcAft>
                <a:spcPts val="0"/>
              </a:spcAft>
            </a:pPr>
            <a:endParaRPr lang="en-GB" sz="2000" b="0" i="0" dirty="0">
              <a:solidFill>
                <a:srgbClr val="333333"/>
              </a:solidFill>
              <a:effectLst/>
              <a:latin typeface="inter-regular"/>
            </a:endParaRPr>
          </a:p>
        </p:txBody>
      </p:sp>
    </p:spTree>
    <p:extLst>
      <p:ext uri="{BB962C8B-B14F-4D97-AF65-F5344CB8AC3E}">
        <p14:creationId xmlns:p14="http://schemas.microsoft.com/office/powerpoint/2010/main" val="113159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7641225" y="-691372"/>
            <a:ext cx="1756619" cy="207607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145456" y="-66021"/>
            <a:ext cx="1756619" cy="232279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Infinite Loops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An infinite loop is a looping construct that does not terminate the loop and executes the loop forever.</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An infinite loop is useful for those applications that accept the user input and generate the output continuously until the user exits from the application manually.</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Infinite loops can be intentional and unintentional.</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68174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Library functions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Library functions are the inbuilt function in C that are grouped and placed at a common place called the library.</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1000" b="0" i="0" u="none" strike="noStrike" kern="0" cap="none" spc="0" normalizeH="0" baseline="0" noProof="0" dirty="0">
                <a:ln>
                  <a:noFill/>
                </a:ln>
                <a:solidFill>
                  <a:srgbClr val="E7E7E7">
                    <a:lumMod val="50000"/>
                  </a:srgbClr>
                </a:solidFill>
                <a:effectLst/>
                <a:uLnTx/>
                <a:uFillTx/>
                <a:latin typeface="Nunito"/>
                <a:sym typeface="Nunito"/>
              </a:rPr>
              <a:t>Such functions are used to perform some specific operations.</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The library functions are created by the designers of compilers.</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All C standard library functions are defined inside the different header files saved with the extension </a:t>
            </a:r>
            <a:r>
              <a:rPr lang="en-US" b="1" dirty="0"/>
              <a:t>.h</a:t>
            </a:r>
            <a:r>
              <a:rPr lang="en-US" dirty="0"/>
              <a:t>.</a:t>
            </a:r>
          </a:p>
          <a:p>
            <a:pPr marL="742950" lvl="1" indent="-285750">
              <a:lnSpc>
                <a:spcPct val="150000"/>
              </a:lnSpc>
              <a:spcBef>
                <a:spcPts val="0"/>
              </a:spcBef>
              <a:buFont typeface="Wingdings" pitchFamily="2" charset="2"/>
              <a:buChar char="Ø"/>
              <a:defRPr/>
            </a:pPr>
            <a:r>
              <a:rPr kumimoji="0" lang="en-US" sz="1000" b="0" i="0" u="none" strike="noStrike" kern="0" cap="none" spc="0" normalizeH="0" baseline="0" noProof="0" dirty="0">
                <a:ln>
                  <a:noFill/>
                </a:ln>
                <a:solidFill>
                  <a:srgbClr val="E7E7E7">
                    <a:lumMod val="50000"/>
                  </a:srgbClr>
                </a:solidFill>
                <a:effectLst/>
                <a:uLnTx/>
                <a:uFillTx/>
                <a:latin typeface="Nunito"/>
                <a:sym typeface="Nunito"/>
              </a:rPr>
              <a:t>We need to include these header files in our program to make use of the library functions defined in such header files.</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1580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Call by value and Call by reference</a:t>
            </a:r>
            <a:endParaRPr b="0" dirty="0"/>
          </a:p>
        </p:txBody>
      </p:sp>
      <p:sp>
        <p:nvSpPr>
          <p:cNvPr id="241" name="Google Shape;241;p34"/>
          <p:cNvSpPr txBox="1">
            <a:spLocks noGrp="1"/>
          </p:cNvSpPr>
          <p:nvPr>
            <p:ph type="body" idx="1"/>
          </p:nvPr>
        </p:nvSpPr>
        <p:spPr>
          <a:xfrm>
            <a:off x="720000" y="849605"/>
            <a:ext cx="7704000" cy="690960"/>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There are two methods to pass the data into the function in C language</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1000" b="0" i="0" u="none" strike="noStrike" kern="0" cap="none" spc="0" normalizeH="0" baseline="0" noProof="0" dirty="0">
                <a:ln>
                  <a:noFill/>
                </a:ln>
                <a:solidFill>
                  <a:srgbClr val="E7E7E7">
                    <a:lumMod val="50000"/>
                  </a:srgbClr>
                </a:solidFill>
                <a:effectLst/>
                <a:uLnTx/>
                <a:uFillTx/>
                <a:latin typeface="Nunito"/>
                <a:sym typeface="Nunito"/>
              </a:rPr>
              <a:t>Call by value</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lang="en-US" sz="1000" dirty="0">
                <a:solidFill>
                  <a:srgbClr val="E7E7E7">
                    <a:lumMod val="50000"/>
                  </a:srgbClr>
                </a:solidFill>
              </a:rPr>
              <a:t>Call by reference</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pic>
        <p:nvPicPr>
          <p:cNvPr id="3" name="Picture 2" descr="Diagram&#10;&#10;Description automatically generated">
            <a:extLst>
              <a:ext uri="{FF2B5EF4-FFF2-40B4-BE49-F238E27FC236}">
                <a16:creationId xmlns:a16="http://schemas.microsoft.com/office/drawing/2014/main" id="{9B7164F2-DA42-7309-D6B9-608D8E4316B7}"/>
              </a:ext>
            </a:extLst>
          </p:cNvPr>
          <p:cNvPicPr>
            <a:picLocks noChangeAspect="1"/>
          </p:cNvPicPr>
          <p:nvPr/>
        </p:nvPicPr>
        <p:blipFill>
          <a:blip r:embed="rId3"/>
          <a:stretch>
            <a:fillRect/>
          </a:stretch>
        </p:blipFill>
        <p:spPr>
          <a:xfrm>
            <a:off x="2652054" y="1760897"/>
            <a:ext cx="3530291" cy="2887317"/>
          </a:xfrm>
          <a:prstGeom prst="rect">
            <a:avLst/>
          </a:prstGeom>
        </p:spPr>
      </p:pic>
    </p:spTree>
    <p:extLst>
      <p:ext uri="{BB962C8B-B14F-4D97-AF65-F5344CB8AC3E}">
        <p14:creationId xmlns:p14="http://schemas.microsoft.com/office/powerpoint/2010/main" val="413421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Call by value</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In call by value method, the value of the actual parameters is copied into the formal parameters.</a:t>
            </a:r>
          </a:p>
          <a:p>
            <a:pPr marL="171450" indent="-171450">
              <a:lnSpc>
                <a:spcPct val="150000"/>
              </a:lnSpc>
              <a:buFont typeface="Wingdings" pitchFamily="2" charset="2"/>
              <a:buChar char="q"/>
            </a:pP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We can not modify the value of the actual parameter by the formal parameter.</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Different memory is allocated for actual and formal parameters since the value of the actual parameter is copied into the formal parameter.</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actual parameter is the argument which is used in the function call whereas formal parameter is the argument which is used in the function definition.</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60943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Call by reference</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In call by reference, the address of the variable is passed into the function call as the actual parameter.</a:t>
            </a:r>
          </a:p>
          <a:p>
            <a:pPr marL="171450" indent="-171450">
              <a:lnSpc>
                <a:spcPct val="150000"/>
              </a:lnSpc>
              <a:buFont typeface="Wingdings" pitchFamily="2" charset="2"/>
              <a:buChar char="q"/>
            </a:pP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The value of the actual parameters can be modified by changing the formal parameters since the address of the actual parameters is passed.</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memory allocation is similar for both formal parameters and actual parameters.</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6557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Recursion</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Any function which calls itself is called recursive function.</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it is important to impose a termination condition of recursion.</a:t>
            </a:r>
          </a:p>
          <a:p>
            <a:pPr marL="171450" indent="-171450">
              <a:lnSpc>
                <a:spcPct val="150000"/>
              </a:lnSpc>
              <a:buFont typeface="Wingdings" pitchFamily="2" charset="2"/>
              <a:buChar char="q"/>
            </a:pPr>
            <a:r>
              <a:rPr lang="en-US" dirty="0"/>
              <a:t>Recursion code is shorter than iterative code however it is difficult to understand.</a:t>
            </a:r>
          </a:p>
          <a:p>
            <a:pPr marL="171450" indent="-171450">
              <a:lnSpc>
                <a:spcPct val="150000"/>
              </a:lnSpc>
              <a:buFont typeface="Wingdings" pitchFamily="2" charset="2"/>
              <a:buChar char="q"/>
            </a:pPr>
            <a:r>
              <a:rPr lang="en-US" dirty="0"/>
              <a:t>Recursion cannot be applied to all the problem, but it is more useful for the tasks that can be defined in terms of similar subtasks.</a:t>
            </a:r>
          </a:p>
          <a:p>
            <a:pPr marL="171450" indent="-171450">
              <a:lnSpc>
                <a:spcPct val="150000"/>
              </a:lnSpc>
              <a:buFont typeface="Wingdings" pitchFamily="2" charset="2"/>
              <a:buChar char="q"/>
            </a:pPr>
            <a:r>
              <a:rPr lang="en-US" dirty="0"/>
              <a:t>Generally, iterative solutions are more efficient than recursion.</a:t>
            </a:r>
          </a:p>
          <a:p>
            <a:pPr marL="171450" indent="-171450">
              <a:lnSpc>
                <a:spcPct val="150000"/>
              </a:lnSpc>
              <a:buFont typeface="Wingdings" pitchFamily="2" charset="2"/>
              <a:buChar char="q"/>
            </a:pPr>
            <a:r>
              <a:rPr lang="en-US" dirty="0"/>
              <a:t>Any problem that can be solved recursively, can also be solved iteratively.</a:t>
            </a:r>
          </a:p>
          <a:p>
            <a:pPr marL="171450" indent="-171450">
              <a:lnSpc>
                <a:spcPct val="150000"/>
              </a:lnSpc>
              <a:buFont typeface="Wingdings" pitchFamily="2" charset="2"/>
              <a:buChar char="q"/>
            </a:pPr>
            <a:r>
              <a:rPr lang="en-US" dirty="0"/>
              <a:t>However, some problems are best suited to be solved by the recursion.</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17058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Recursive functions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A recursive function performs the tasks by dividing it into the subtasks.</a:t>
            </a:r>
          </a:p>
          <a:p>
            <a:pPr marL="171450" indent="-171450">
              <a:lnSpc>
                <a:spcPct val="150000"/>
              </a:lnSpc>
              <a:buFont typeface="Wingdings" pitchFamily="2" charset="2"/>
              <a:buChar char="q"/>
            </a:pP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a:p>
            <a:pPr marL="171450" indent="-171450">
              <a:lnSpc>
                <a:spcPct val="150000"/>
              </a:lnSpc>
              <a:buFont typeface="Wingdings" pitchFamily="2" charset="2"/>
              <a:buChar char="q"/>
            </a:pPr>
            <a:r>
              <a:rPr lang="en-US" dirty="0"/>
              <a:t>There is a termination condition defined in the function which is satisfied by some specific subtask.</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1000" b="0" i="0" u="none" strike="noStrike" kern="0" cap="none" spc="0" normalizeH="0" baseline="0" noProof="0" dirty="0">
                <a:ln>
                  <a:noFill/>
                </a:ln>
                <a:solidFill>
                  <a:srgbClr val="E7E7E7">
                    <a:lumMod val="50000"/>
                  </a:srgbClr>
                </a:solidFill>
                <a:effectLst/>
                <a:uLnTx/>
                <a:uFillTx/>
                <a:latin typeface="Nunito"/>
                <a:sym typeface="Nunito"/>
              </a:rPr>
              <a:t>After this, the recursion stops and the final result is returned from the function.</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endParaRPr lang="en-US" dirty="0"/>
          </a:p>
          <a:p>
            <a:pPr marL="171450" indent="-171450">
              <a:lnSpc>
                <a:spcPct val="150000"/>
              </a:lnSpc>
              <a:buFont typeface="Wingdings" pitchFamily="2" charset="2"/>
              <a:buChar char="q"/>
            </a:pPr>
            <a:r>
              <a:rPr lang="en-US" dirty="0"/>
              <a:t>The case at which the function doesn't recur is called the base case.</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instances where the function keeps calling itself to perform a subtask, is called the recursive case.</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06386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9672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Memory allocation of recursive functions</a:t>
            </a:r>
            <a:endParaRPr b="0" dirty="0"/>
          </a:p>
        </p:txBody>
      </p:sp>
      <p:sp>
        <p:nvSpPr>
          <p:cNvPr id="241" name="Google Shape;241;p34"/>
          <p:cNvSpPr txBox="1">
            <a:spLocks noGrp="1"/>
          </p:cNvSpPr>
          <p:nvPr>
            <p:ph type="body" idx="1"/>
          </p:nvPr>
        </p:nvSpPr>
        <p:spPr>
          <a:xfrm>
            <a:off x="720000" y="1192696"/>
            <a:ext cx="7704000" cy="3437946"/>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Each recursive call creates a new copy of that method in the memory.</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Once some data is returned by the method, the copy is removed from the memory.</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All the variables and other stuff declared inside function get stored in the stack.</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A separate stack is maintained at each recursive call.</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Once the value is returned from the corresponding function, the stack gets destroyed.</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13537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Break and Continue Statements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The </a:t>
            </a:r>
            <a:r>
              <a:rPr lang="en-US" b="1" dirty="0"/>
              <a:t>break</a:t>
            </a:r>
            <a:r>
              <a:rPr lang="en-US" dirty="0"/>
              <a:t> is a keyword in C which is used to bring the program control out of the loop.</a:t>
            </a:r>
          </a:p>
          <a:p>
            <a:pPr marL="171450" indent="-171450">
              <a:lnSpc>
                <a:spcPct val="150000"/>
              </a:lnSpc>
              <a:buFont typeface="Wingdings" pitchFamily="2" charset="2"/>
              <a:buChar char="q"/>
            </a:pPr>
            <a:r>
              <a:rPr lang="en-US" dirty="0"/>
              <a:t>The </a:t>
            </a:r>
            <a:r>
              <a:rPr lang="en-US" b="1" dirty="0"/>
              <a:t>break</a:t>
            </a:r>
            <a:r>
              <a:rPr lang="en-US" dirty="0"/>
              <a:t> statement is used inside loops or switch statement.</a:t>
            </a:r>
          </a:p>
          <a:p>
            <a:pPr marL="171450" indent="-171450">
              <a:lnSpc>
                <a:spcPct val="150000"/>
              </a:lnSpc>
              <a:buFont typeface="Wingdings" pitchFamily="2" charset="2"/>
              <a:buChar char="q"/>
            </a:pPr>
            <a:r>
              <a:rPr lang="en-US" dirty="0"/>
              <a:t>The </a:t>
            </a:r>
            <a:r>
              <a:rPr lang="en-US" b="1" dirty="0"/>
              <a:t>break</a:t>
            </a:r>
            <a:r>
              <a:rPr lang="en-US" dirty="0"/>
              <a:t> statement breaks the nested loops one by one, starting from the inner-most loop.</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a:t>
            </a:r>
            <a:r>
              <a:rPr lang="en-US" b="1" dirty="0"/>
              <a:t>Continue</a:t>
            </a:r>
            <a:r>
              <a:rPr lang="en-US" dirty="0"/>
              <a:t> is mainly used for a condition so that we can skip some code for a particular condition.</a:t>
            </a:r>
          </a:p>
          <a:p>
            <a:pPr marL="171450" indent="-171450">
              <a:lnSpc>
                <a:spcPct val="150000"/>
              </a:lnSpc>
              <a:buFont typeface="Wingdings" pitchFamily="2" charset="2"/>
              <a:buChar char="q"/>
            </a:pPr>
            <a:r>
              <a:rPr lang="en-US" dirty="0"/>
              <a:t>The </a:t>
            </a:r>
            <a:r>
              <a:rPr lang="en-US" b="1" dirty="0"/>
              <a:t>Continue</a:t>
            </a:r>
            <a:r>
              <a:rPr lang="en-US" dirty="0"/>
              <a:t> statement skips the current iteration and proceeds with the next iteration.</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9621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a:t>
            </a:r>
            <a:r>
              <a:rPr lang="en-GB" dirty="0" err="1"/>
              <a:t>goto</a:t>
            </a:r>
            <a:r>
              <a:rPr lang="en-GB" dirty="0"/>
              <a:t> Statement</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The </a:t>
            </a:r>
            <a:r>
              <a:rPr lang="en-US" b="1" dirty="0" err="1"/>
              <a:t>goto</a:t>
            </a:r>
            <a:r>
              <a:rPr lang="en-US" dirty="0"/>
              <a:t> statement is known as jump statement in C.</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a:t>
            </a:r>
            <a:r>
              <a:rPr lang="en-US" b="1" dirty="0"/>
              <a:t> </a:t>
            </a:r>
            <a:r>
              <a:rPr lang="en-US" b="1" dirty="0" err="1"/>
              <a:t>goto</a:t>
            </a:r>
            <a:r>
              <a:rPr lang="en-US" dirty="0"/>
              <a:t> is used to transfer the program control to a predefined label.</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a:t>
            </a:r>
            <a:r>
              <a:rPr lang="en-US" b="1" dirty="0" err="1"/>
              <a:t>goto</a:t>
            </a:r>
            <a:r>
              <a:rPr lang="en-US" dirty="0"/>
              <a:t> statement can be used to repeat some part of the code for a particular condition.</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It can also be used to break the multiple loops which can't be done by using a single break statement.</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However, using </a:t>
            </a:r>
            <a:r>
              <a:rPr lang="en-US" dirty="0" err="1"/>
              <a:t>goto</a:t>
            </a:r>
            <a:r>
              <a:rPr lang="en-US" dirty="0"/>
              <a:t> is </a:t>
            </a:r>
            <a:r>
              <a:rPr lang="en-US" b="1" dirty="0">
                <a:solidFill>
                  <a:srgbClr val="FF0000"/>
                </a:solidFill>
              </a:rPr>
              <a:t>avoided</a:t>
            </a:r>
            <a:r>
              <a:rPr lang="en-US" dirty="0"/>
              <a:t> these days since it makes the program less readable and complicated.</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51911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Type casting</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Typecasting allows us to convert one data type into other.</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In C language, we use cast operator for typecasting which is denoted by (type).</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Note:</a:t>
            </a:r>
            <a:r>
              <a:rPr lang="en-US" dirty="0"/>
              <a:t> It is always recommended to convert the lower value to higher for avoiding data loss.</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242910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Functions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In C, we can divide a large program into the basic building blocks known as function.</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The function contains the set of programming statements enclosed by {}.</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A function can be called multiple times to provide reusability and modularity to the program.</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61760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Advantage of Functions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By using functions, we can avoid rewriting same logic/code again and again in a program.</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We can call C functions any number of times in a program and from any place in a program.</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We can track a large C program easily when it is divided into multiple functions.</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Reusability is the main achievement of C functions.</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However, Function calling is always a overhead in a C program.</a:t>
            </a:r>
          </a:p>
          <a:p>
            <a:pPr marL="742950" marR="0" lvl="1" indent="-285750" algn="l" defTabSz="914400" rtl="0" eaLnBrk="1" fontAlgn="auto" latinLnBrk="0" hangingPunct="1">
              <a:lnSpc>
                <a:spcPct val="150000"/>
              </a:lnSpc>
              <a:spcBef>
                <a:spcPts val="0"/>
              </a:spcBef>
              <a:spcAft>
                <a:spcPts val="0"/>
              </a:spcAft>
              <a:buClr>
                <a:srgbClr val="434343"/>
              </a:buClr>
              <a:buSzPts val="1200"/>
              <a:buFont typeface="Wingdings" pitchFamily="2" charset="2"/>
              <a:buChar char="Ø"/>
              <a:tabLst/>
              <a:defRPr/>
            </a:pPr>
            <a:r>
              <a:rPr kumimoji="0" lang="en-US" sz="1000" b="1" i="0" u="none" strike="noStrike" kern="0" cap="none" spc="0" normalizeH="0" baseline="0" noProof="0" dirty="0">
                <a:ln>
                  <a:noFill/>
                </a:ln>
                <a:solidFill>
                  <a:srgbClr val="E7E7E7">
                    <a:lumMod val="50000"/>
                  </a:srgbClr>
                </a:solidFill>
                <a:effectLst/>
                <a:uLnTx/>
                <a:uFillTx/>
                <a:latin typeface="Nunito"/>
                <a:sym typeface="Nunito"/>
              </a:rPr>
              <a:t>Solution: </a:t>
            </a:r>
            <a:r>
              <a:rPr kumimoji="0" lang="en-US" sz="1000" i="0" u="none" strike="noStrike" kern="0" cap="none" spc="0" normalizeH="0" baseline="0" noProof="0" dirty="0">
                <a:ln>
                  <a:noFill/>
                </a:ln>
                <a:solidFill>
                  <a:srgbClr val="E7E7E7">
                    <a:lumMod val="50000"/>
                  </a:srgbClr>
                </a:solidFill>
                <a:effectLst/>
                <a:uLnTx/>
                <a:uFillTx/>
                <a:latin typeface="Nunito"/>
                <a:sym typeface="Nunito"/>
              </a:rPr>
              <a:t>Inline functions </a:t>
            </a:r>
            <a:r>
              <a:rPr lang="en-US" sz="1000" dirty="0">
                <a:solidFill>
                  <a:srgbClr val="E7E7E7">
                    <a:lumMod val="50000"/>
                  </a:srgbClr>
                </a:solidFill>
              </a:rPr>
              <a:t>in C++.</a:t>
            </a:r>
            <a:r>
              <a:rPr kumimoji="0" lang="en-US" sz="1000" b="0" i="0" u="none" strike="noStrike" kern="0" cap="none" spc="0" normalizeH="0" baseline="0" noProof="0" dirty="0">
                <a:ln>
                  <a:noFill/>
                </a:ln>
                <a:solidFill>
                  <a:srgbClr val="E7E7E7">
                    <a:lumMod val="50000"/>
                  </a:srgbClr>
                </a:solidFill>
                <a:effectLst/>
                <a:uLnTx/>
                <a:uFillTx/>
                <a:latin typeface="Nunito"/>
                <a:sym typeface="Nunito"/>
              </a:rPr>
              <a:t> </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113632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Function Aspects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There are three aspects of a C function.</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Function declaration: </a:t>
            </a:r>
            <a:r>
              <a:rPr lang="en-US" dirty="0"/>
              <a:t>A function must be declared globally in a C program to tell the compiler about the function name, function parameters, and return type.</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Function call: </a:t>
            </a:r>
            <a:r>
              <a:rPr lang="en-US" dirty="0"/>
              <a:t>Function can be called from anywhere in the program. </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Function definition: </a:t>
            </a:r>
            <a:r>
              <a:rPr lang="en-US" dirty="0"/>
              <a:t>It contains the actual statements which are to be executed.</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349202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Function types</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There are 2 types functions.</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Library Functions: </a:t>
            </a:r>
            <a:r>
              <a:rPr lang="en-US" dirty="0"/>
              <a:t> The functions which are declared in the C header files such as </a:t>
            </a:r>
            <a:r>
              <a:rPr lang="en-US" dirty="0" err="1"/>
              <a:t>scanf</a:t>
            </a:r>
            <a:r>
              <a:rPr lang="en-US" dirty="0"/>
              <a:t>(), </a:t>
            </a:r>
            <a:r>
              <a:rPr lang="en-US" dirty="0" err="1"/>
              <a:t>printf</a:t>
            </a:r>
            <a:r>
              <a:rPr lang="en-US" dirty="0"/>
              <a:t>(), gets(), puts(), ceil(), floor() etc.</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b="1" dirty="0"/>
              <a:t>User-defined functions: </a:t>
            </a:r>
            <a:r>
              <a:rPr lang="en-US" dirty="0"/>
              <a:t> The functions which are created by the C programmer, so that he/she can use it many times. It reduces the complexity of a big program and optimizes the code.</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236566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225448"/>
            <a:ext cx="73944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Return value</a:t>
            </a:r>
            <a:endParaRPr b="0" dirty="0"/>
          </a:p>
        </p:txBody>
      </p:sp>
      <p:sp>
        <p:nvSpPr>
          <p:cNvPr id="241" name="Google Shape;241;p34"/>
          <p:cNvSpPr txBox="1">
            <a:spLocks noGrp="1"/>
          </p:cNvSpPr>
          <p:nvPr>
            <p:ph type="body" idx="1"/>
          </p:nvPr>
        </p:nvSpPr>
        <p:spPr>
          <a:xfrm>
            <a:off x="720000" y="849603"/>
            <a:ext cx="7704000" cy="3781039"/>
          </a:xfrm>
          <a:prstGeom prst="rect">
            <a:avLst/>
          </a:prstGeom>
        </p:spPr>
        <p:txBody>
          <a:bodyPr spcFirstLastPara="1" wrap="square" lIns="91425" tIns="91425" rIns="91425" bIns="91425" anchor="ctr" anchorCtr="0">
            <a:noAutofit/>
          </a:bodyPr>
          <a:lstStyle/>
          <a:p>
            <a:pPr marL="171450" indent="-171450">
              <a:lnSpc>
                <a:spcPct val="150000"/>
              </a:lnSpc>
              <a:buFont typeface="Wingdings" pitchFamily="2" charset="2"/>
              <a:buChar char="q"/>
            </a:pPr>
            <a:r>
              <a:rPr lang="en-US" dirty="0"/>
              <a:t>A C function may or may not return a value from the function.</a:t>
            </a:r>
          </a:p>
          <a:p>
            <a:pPr marL="171450" indent="-171450">
              <a:lnSpc>
                <a:spcPct val="150000"/>
              </a:lnSpc>
              <a:buFont typeface="Wingdings" pitchFamily="2" charset="2"/>
              <a:buChar char="q"/>
            </a:pPr>
            <a:endParaRPr lang="en-US" dirty="0"/>
          </a:p>
          <a:p>
            <a:pPr marL="171450" indent="-171450">
              <a:lnSpc>
                <a:spcPct val="150000"/>
              </a:lnSpc>
              <a:buFont typeface="Wingdings" pitchFamily="2" charset="2"/>
              <a:buChar char="q"/>
            </a:pPr>
            <a:r>
              <a:rPr lang="en-US" dirty="0"/>
              <a:t>If you don't have to return any value from the function, use void for the return type.</a:t>
            </a:r>
            <a:endParaRPr kumimoji="0" lang="en-US" sz="1000" b="0" i="0" u="none" strike="noStrike" kern="0" cap="none" spc="0" normalizeH="0" baseline="0" noProof="0" dirty="0">
              <a:ln>
                <a:noFill/>
              </a:ln>
              <a:solidFill>
                <a:srgbClr val="E7E7E7">
                  <a:lumMod val="50000"/>
                </a:srgbClr>
              </a:solidFill>
              <a:effectLst/>
              <a:uLnTx/>
              <a:uFillTx/>
              <a:latin typeface="Nunito"/>
              <a:sym typeface="Nunito"/>
            </a:endParaRP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302926"/>
              </a:buClr>
              <a:buSzPts val="1400"/>
              <a:buFont typeface="Nunito"/>
              <a:buNone/>
              <a:tabLst/>
              <a:defRPr/>
            </a:pPr>
            <a:r>
              <a:rPr kumimoji="0" lang="en-GB" sz="1000" b="0" i="0" u="none" strike="noStrike" kern="0" cap="none" spc="0" normalizeH="0" baseline="0" noProof="0" dirty="0">
                <a:ln>
                  <a:noFill/>
                </a:ln>
                <a:solidFill>
                  <a:srgbClr val="302926"/>
                </a:solidFill>
                <a:effectLst/>
                <a:uLnTx/>
                <a:uFillTx/>
                <a:latin typeface="Nunito"/>
                <a:sym typeface="Nunito"/>
              </a:rPr>
              <a:t>SRH Berlin University of Applied Science</a:t>
            </a:r>
          </a:p>
        </p:txBody>
      </p:sp>
    </p:spTree>
    <p:extLst>
      <p:ext uri="{BB962C8B-B14F-4D97-AF65-F5344CB8AC3E}">
        <p14:creationId xmlns:p14="http://schemas.microsoft.com/office/powerpoint/2010/main" val="2769031012"/>
      </p:ext>
    </p:extLst>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BE492B6219D419241D2E1C0895E5A" ma:contentTypeVersion="8" ma:contentTypeDescription="Create a new document." ma:contentTypeScope="" ma:versionID="1490e84cc6964dc1d2c7a8e06992d954">
  <xsd:schema xmlns:xsd="http://www.w3.org/2001/XMLSchema" xmlns:xs="http://www.w3.org/2001/XMLSchema" xmlns:p="http://schemas.microsoft.com/office/2006/metadata/properties" xmlns:ns2="63f49109-7d2e-4d60-84f6-eed2de5668a3" xmlns:ns3="325930ef-2a1a-43f4-9dce-3a47b4e1194c" targetNamespace="http://schemas.microsoft.com/office/2006/metadata/properties" ma:root="true" ma:fieldsID="a0dfaaee73bac2757e284b65f283a187" ns2:_="" ns3:_="">
    <xsd:import namespace="63f49109-7d2e-4d60-84f6-eed2de5668a3"/>
    <xsd:import namespace="325930ef-2a1a-43f4-9dce-3a47b4e1194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f49109-7d2e-4d60-84f6-eed2de5668a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5745c0f-c6d2-4807-bc81-eae786d256f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5930ef-2a1a-43f4-9dce-3a47b4e1194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5742a6e-5385-4011-9bff-009268afea88}" ma:internalName="TaxCatchAll" ma:showField="CatchAllData" ma:web="325930ef-2a1a-43f4-9dce-3a47b4e119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3f49109-7d2e-4d60-84f6-eed2de5668a3">
      <Terms xmlns="http://schemas.microsoft.com/office/infopath/2007/PartnerControls"/>
    </lcf76f155ced4ddcb4097134ff3c332f>
    <TaxCatchAll xmlns="325930ef-2a1a-43f4-9dce-3a47b4e1194c" xsi:nil="true"/>
  </documentManagement>
</p:properties>
</file>

<file path=customXml/itemProps1.xml><?xml version="1.0" encoding="utf-8"?>
<ds:datastoreItem xmlns:ds="http://schemas.openxmlformats.org/officeDocument/2006/customXml" ds:itemID="{B79CB61E-6C88-475B-B412-2431D9100ED2}"/>
</file>

<file path=customXml/itemProps2.xml><?xml version="1.0" encoding="utf-8"?>
<ds:datastoreItem xmlns:ds="http://schemas.openxmlformats.org/officeDocument/2006/customXml" ds:itemID="{EE953C28-5837-4115-B8F6-7D3A239492A2}"/>
</file>

<file path=customXml/itemProps3.xml><?xml version="1.0" encoding="utf-8"?>
<ds:datastoreItem xmlns:ds="http://schemas.openxmlformats.org/officeDocument/2006/customXml" ds:itemID="{2B23A181-DABB-40AA-B9C1-53CE51A1BB57}"/>
</file>

<file path=docProps/app.xml><?xml version="1.0" encoding="utf-8"?>
<Properties xmlns="http://schemas.openxmlformats.org/officeDocument/2006/extended-properties" xmlns:vt="http://schemas.openxmlformats.org/officeDocument/2006/docPropsVTypes">
  <TotalTime>2420</TotalTime>
  <Words>2709</Words>
  <Application>Microsoft Macintosh PowerPoint</Application>
  <PresentationFormat>On-screen Show (16:9)</PresentationFormat>
  <Paragraphs>259</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Abril Fatface</vt:lpstr>
      <vt:lpstr>Arial</vt:lpstr>
      <vt:lpstr>inter-bold</vt:lpstr>
      <vt:lpstr>inter-regular</vt:lpstr>
      <vt:lpstr>Nunito</vt:lpstr>
      <vt:lpstr>Roboto Condensed Light</vt:lpstr>
      <vt:lpstr>Wingdings</vt:lpstr>
      <vt:lpstr>Elegant Lines Pitch Deck by Slidesgo</vt:lpstr>
      <vt:lpstr>Infinite Loops</vt:lpstr>
      <vt:lpstr>Break and Continue Statements</vt:lpstr>
      <vt:lpstr>The goto Statement</vt:lpstr>
      <vt:lpstr>Type casting</vt:lpstr>
      <vt:lpstr>Functions</vt:lpstr>
      <vt:lpstr>Advantage of Functions</vt:lpstr>
      <vt:lpstr>Function Aspects</vt:lpstr>
      <vt:lpstr>Function types</vt:lpstr>
      <vt:lpstr>Return value</vt:lpstr>
      <vt:lpstr>Library functions</vt:lpstr>
      <vt:lpstr>Call by value and Call by reference</vt:lpstr>
      <vt:lpstr>Call by value</vt:lpstr>
      <vt:lpstr>Call by reference</vt:lpstr>
      <vt:lpstr>Recursion</vt:lpstr>
      <vt:lpstr>Recursive functions</vt:lpstr>
      <vt:lpstr>Memory allocation of recursive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C-Programming</dc:title>
  <cp:lastModifiedBy>Microsoft Office User</cp:lastModifiedBy>
  <cp:revision>298</cp:revision>
  <dcterms:modified xsi:type="dcterms:W3CDTF">2022-12-02T17:23:25Z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0x010100CDBBE492B6219D419241D2E1C0895E5A</vt:lpwstr>
  </property>
</Properties>
</file>